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71" r:id="rId2"/>
    <p:sldId id="270" r:id="rId3"/>
    <p:sldId id="280" r:id="rId4"/>
    <p:sldId id="272" r:id="rId5"/>
    <p:sldId id="309" r:id="rId6"/>
    <p:sldId id="282" r:id="rId7"/>
    <p:sldId id="290" r:id="rId8"/>
    <p:sldId id="306" r:id="rId9"/>
    <p:sldId id="319" r:id="rId10"/>
    <p:sldId id="320" r:id="rId11"/>
    <p:sldId id="314"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89" autoAdjust="0"/>
  </p:normalViewPr>
  <p:slideViewPr>
    <p:cSldViewPr snapToGrid="0">
      <p:cViewPr varScale="1">
        <p:scale>
          <a:sx n="90" d="100"/>
          <a:sy n="90" d="100"/>
        </p:scale>
        <p:origin x="398" y="53"/>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85EAD12-1B72-4FEC-8FFE-DC3DD86CE0F7}" type="datetimeFigureOut">
              <a:rPr lang="en-US" smtClean="0"/>
              <a:t>2/24/2024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E58A4C-6084-4201-BE3F-82B1B9A56940}" type="slidenum">
              <a:rPr lang="en-US" smtClean="0"/>
              <a:t>‹#›</a:t>
            </a:fld>
            <a:endParaRPr lang="en-US"/>
          </a:p>
        </p:txBody>
      </p:sp>
    </p:spTree>
    <p:extLst>
      <p:ext uri="{BB962C8B-B14F-4D97-AF65-F5344CB8AC3E}">
        <p14:creationId xmlns:p14="http://schemas.microsoft.com/office/powerpoint/2010/main" val="40016123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Hello everyone, my name is Ahmed Abuali,</a:t>
            </a:r>
          </a:p>
          <a:p>
            <a:r>
              <a:rPr lang="en-US" dirty="0"/>
              <a:t> </a:t>
            </a:r>
          </a:p>
          <a:p>
            <a:r>
              <a:rPr lang="en-US" dirty="0"/>
              <a:t>I am working in the theoretical nuclear physics group with Dr. </a:t>
            </a:r>
            <a:r>
              <a:rPr lang="en-US" dirty="0" err="1"/>
              <a:t>Ratti</a:t>
            </a:r>
            <a:r>
              <a:rPr lang="en-US" dirty="0"/>
              <a:t>, </a:t>
            </a:r>
          </a:p>
          <a:p>
            <a:endParaRPr lang="en-US" dirty="0"/>
          </a:p>
          <a:p>
            <a:r>
              <a:rPr lang="en-US" dirty="0"/>
              <a:t>my talk today is about “using deep learning to investigate QCD phase transitions” </a:t>
            </a:r>
          </a:p>
          <a:p>
            <a:endParaRPr lang="en-US" dirty="0"/>
          </a:p>
          <a:p>
            <a:r>
              <a:rPr lang="en-US" dirty="0"/>
              <a:t>Or</a:t>
            </a:r>
          </a:p>
          <a:p>
            <a:r>
              <a:rPr lang="en-US" dirty="0"/>
              <a:t> </a:t>
            </a:r>
          </a:p>
          <a:p>
            <a:r>
              <a:rPr lang="en-US" dirty="0"/>
              <a:t>“the unexpected virtue of ignorance”</a:t>
            </a:r>
          </a:p>
          <a:p>
            <a:endParaRPr lang="en-US" dirty="0"/>
          </a:p>
          <a:p>
            <a:r>
              <a:rPr lang="en-US" dirty="0"/>
              <a:t>we will see soon what do I mean by the word ignorance</a:t>
            </a:r>
          </a:p>
        </p:txBody>
      </p:sp>
      <p:sp>
        <p:nvSpPr>
          <p:cNvPr id="4" name="Slide Number Placeholder 3"/>
          <p:cNvSpPr>
            <a:spLocks noGrp="1"/>
          </p:cNvSpPr>
          <p:nvPr>
            <p:ph type="sldNum" sz="quarter" idx="5"/>
          </p:nvPr>
        </p:nvSpPr>
        <p:spPr/>
        <p:txBody>
          <a:bodyPr/>
          <a:lstStyle/>
          <a:p>
            <a:fld id="{B1E58A4C-6084-4201-BE3F-82B1B9A56940}" type="slidenum">
              <a:rPr lang="en-US" smtClean="0"/>
              <a:t>1</a:t>
            </a:fld>
            <a:endParaRPr lang="en-US"/>
          </a:p>
        </p:txBody>
      </p:sp>
    </p:spTree>
    <p:extLst>
      <p:ext uri="{BB962C8B-B14F-4D97-AF65-F5344CB8AC3E}">
        <p14:creationId xmlns:p14="http://schemas.microsoft.com/office/powerpoint/2010/main" val="29291792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thing first, what is QCD? </a:t>
            </a:r>
            <a:br>
              <a:rPr lang="en-US" dirty="0"/>
            </a:br>
            <a:endParaRPr lang="en-US" dirty="0"/>
          </a:p>
          <a:p>
            <a:r>
              <a:rPr lang="en-US" dirty="0"/>
              <a:t>QCD is theory that describe the strong interaction between nuclear matter</a:t>
            </a:r>
          </a:p>
          <a:p>
            <a:endParaRPr lang="en-US" dirty="0"/>
          </a:p>
          <a:p>
            <a:r>
              <a:rPr lang="en-US" dirty="0"/>
              <a:t>We know that hadronic matter which is baryons and mesons consist of quarks and gluons confined inside</a:t>
            </a:r>
          </a:p>
          <a:p>
            <a:endParaRPr lang="en-US" dirty="0"/>
          </a:p>
          <a:p>
            <a:r>
              <a:rPr lang="en-US" dirty="0"/>
              <a:t>But quarks can be deconfined if we increase the temperature or increase the density in a phenomena, we call asymptotic freedom</a:t>
            </a:r>
          </a:p>
          <a:p>
            <a:endParaRPr lang="en-US" dirty="0"/>
          </a:p>
          <a:p>
            <a:r>
              <a:rPr lang="en-US" dirty="0"/>
              <a:t>The gauge group of QCD is SU(3) , and the Lagrangian of QCD shown here resemble the quark-gluon interaction term, the gluon-gluon interaction term and the mass term</a:t>
            </a:r>
          </a:p>
          <a:p>
            <a:endParaRPr lang="en-US" dirty="0"/>
          </a:p>
          <a:p>
            <a:r>
              <a:rPr lang="en-US" dirty="0"/>
              <a:t>QCD is also characterized by running coupling constant, where the strength of the interaction get lower when we increase the momentum transfer.</a:t>
            </a:r>
          </a:p>
          <a:p>
            <a:endParaRPr lang="en-US" dirty="0"/>
          </a:p>
          <a:p>
            <a:r>
              <a:rPr lang="en-US" dirty="0"/>
              <a:t>Due to this phenomena QCD is not in general a perturbative theory (where we can apply perturbation theory o solve the system), QCD is perturbative in the low momentum transfer region, which it is the region that we are interested in</a:t>
            </a:r>
          </a:p>
          <a:p>
            <a:r>
              <a:rPr lang="en-US" dirty="0"/>
              <a:t>    </a:t>
            </a:r>
          </a:p>
        </p:txBody>
      </p:sp>
      <p:sp>
        <p:nvSpPr>
          <p:cNvPr id="4" name="Slide Number Placeholder 3"/>
          <p:cNvSpPr>
            <a:spLocks noGrp="1"/>
          </p:cNvSpPr>
          <p:nvPr>
            <p:ph type="sldNum" sz="quarter" idx="5"/>
          </p:nvPr>
        </p:nvSpPr>
        <p:spPr/>
        <p:txBody>
          <a:bodyPr/>
          <a:lstStyle/>
          <a:p>
            <a:fld id="{B1E58A4C-6084-4201-BE3F-82B1B9A56940}" type="slidenum">
              <a:rPr lang="en-US" smtClean="0"/>
              <a:t>2</a:t>
            </a:fld>
            <a:endParaRPr lang="en-US"/>
          </a:p>
        </p:txBody>
      </p:sp>
    </p:spTree>
    <p:extLst>
      <p:ext uri="{BB962C8B-B14F-4D97-AF65-F5344CB8AC3E}">
        <p14:creationId xmlns:p14="http://schemas.microsoft.com/office/powerpoint/2010/main" val="22622793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way to solve the QCD in the non perturbative region is using what is called Lattice QCD</a:t>
            </a:r>
          </a:p>
          <a:p>
            <a:endParaRPr lang="en-US" dirty="0"/>
          </a:p>
          <a:p>
            <a:r>
              <a:rPr lang="en-US" dirty="0"/>
              <a:t>In Lattice QCD we introduce time as an imaginary value, by doing wick rotation from the real axis to the imaginary axis in the complex plan</a:t>
            </a:r>
          </a:p>
          <a:p>
            <a:endParaRPr lang="en-US" dirty="0"/>
          </a:p>
          <a:p>
            <a:r>
              <a:rPr lang="en-US" dirty="0"/>
              <a:t>This process will convert the </a:t>
            </a:r>
            <a:r>
              <a:rPr lang="en-US" sz="1200" kern="1200" dirty="0">
                <a:solidFill>
                  <a:schemeClr val="tx1"/>
                </a:solidFill>
                <a:latin typeface="+mn-lt"/>
                <a:ea typeface="+mn-ea"/>
                <a:cs typeface="+mn-cs"/>
              </a:rPr>
              <a:t>space from 4D Minkowski spacetime to 4D Euclidean space</a:t>
            </a:r>
          </a:p>
          <a:p>
            <a:endParaRPr lang="en-US" sz="1200" kern="1200" dirty="0">
              <a:solidFill>
                <a:schemeClr val="tx1"/>
              </a:solidFill>
              <a:latin typeface="+mn-lt"/>
              <a:ea typeface="+mn-ea"/>
              <a:cs typeface="+mn-cs"/>
            </a:endParaRPr>
          </a:p>
          <a:p>
            <a:r>
              <a:rPr lang="en-US" dirty="0"/>
              <a:t>Doing that allow us to interpret the denominator of the propagator as a partition function</a:t>
            </a:r>
          </a:p>
          <a:p>
            <a:endParaRPr lang="en-US" dirty="0"/>
          </a:p>
          <a:p>
            <a:r>
              <a:rPr lang="en-US" dirty="0"/>
              <a:t>Then we can discretize spacetime to be in the form of a lattice where quark are the vertices and gluons are the sides, each side is an SU(3) matrix</a:t>
            </a:r>
            <a:br>
              <a:rPr lang="en-US" dirty="0"/>
            </a:br>
            <a:br>
              <a:rPr lang="en-US" dirty="0"/>
            </a:br>
            <a:r>
              <a:rPr lang="en-US" dirty="0"/>
              <a:t>finally we can do Monte Carlo simulation to calculate thermodynamical variables and generate configurations     </a:t>
            </a:r>
          </a:p>
        </p:txBody>
      </p:sp>
      <p:sp>
        <p:nvSpPr>
          <p:cNvPr id="4" name="Slide Number Placeholder 3"/>
          <p:cNvSpPr>
            <a:spLocks noGrp="1"/>
          </p:cNvSpPr>
          <p:nvPr>
            <p:ph type="sldNum" sz="quarter" idx="5"/>
          </p:nvPr>
        </p:nvSpPr>
        <p:spPr/>
        <p:txBody>
          <a:bodyPr/>
          <a:lstStyle/>
          <a:p>
            <a:fld id="{B1E58A4C-6084-4201-BE3F-82B1B9A56940}" type="slidenum">
              <a:rPr lang="en-US" smtClean="0"/>
              <a:t>3</a:t>
            </a:fld>
            <a:endParaRPr lang="en-US"/>
          </a:p>
        </p:txBody>
      </p:sp>
    </p:spTree>
    <p:extLst>
      <p:ext uri="{BB962C8B-B14F-4D97-AF65-F5344CB8AC3E}">
        <p14:creationId xmlns:p14="http://schemas.microsoft.com/office/powerpoint/2010/main" val="5502323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we can talk about QCD phase diagram, this diagram showing the phases of QCD for different values of baryon chemical potential and temperature </a:t>
            </a:r>
          </a:p>
          <a:p>
            <a:endParaRPr lang="en-US" dirty="0"/>
          </a:p>
          <a:p>
            <a:r>
              <a:rPr lang="en-US" dirty="0"/>
              <a:t>in this diagram we are sure from the experiment and from lattice calculations at </a:t>
            </a:r>
            <a:r>
              <a:rPr lang="en-US" dirty="0" err="1"/>
              <a:t>mu_B</a:t>
            </a:r>
            <a:r>
              <a:rPr lang="en-US" dirty="0"/>
              <a:t> =0 that we have a smooth crossover</a:t>
            </a:r>
            <a:br>
              <a:rPr lang="en-US" dirty="0"/>
            </a:br>
            <a:br>
              <a:rPr lang="en-US" dirty="0"/>
            </a:br>
            <a:r>
              <a:rPr lang="en-US" dirty="0"/>
              <a:t>but we do not know how broad is the crossover, and we do not have a real order parameter    </a:t>
            </a:r>
          </a:p>
        </p:txBody>
      </p:sp>
      <p:sp>
        <p:nvSpPr>
          <p:cNvPr id="4" name="Slide Number Placeholder 3"/>
          <p:cNvSpPr>
            <a:spLocks noGrp="1"/>
          </p:cNvSpPr>
          <p:nvPr>
            <p:ph type="sldNum" sz="quarter" idx="5"/>
          </p:nvPr>
        </p:nvSpPr>
        <p:spPr/>
        <p:txBody>
          <a:bodyPr/>
          <a:lstStyle/>
          <a:p>
            <a:fld id="{B1E58A4C-6084-4201-BE3F-82B1B9A56940}" type="slidenum">
              <a:rPr lang="en-US" smtClean="0"/>
              <a:t>4</a:t>
            </a:fld>
            <a:endParaRPr lang="en-US"/>
          </a:p>
        </p:txBody>
      </p:sp>
    </p:spTree>
    <p:extLst>
      <p:ext uri="{BB962C8B-B14F-4D97-AF65-F5344CB8AC3E}">
        <p14:creationId xmlns:p14="http://schemas.microsoft.com/office/powerpoint/2010/main" val="15150334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BC843C-16DB-44DB-8B9B-A7952B2380E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D54160B-A528-9C3D-292A-459A322B36B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EAD6AA3-1197-8BF9-EC2A-786EEF017B96}"/>
              </a:ext>
            </a:extLst>
          </p:cNvPr>
          <p:cNvSpPr>
            <a:spLocks noGrp="1"/>
          </p:cNvSpPr>
          <p:nvPr>
            <p:ph type="dt" sz="half" idx="10"/>
          </p:nvPr>
        </p:nvSpPr>
        <p:spPr/>
        <p:txBody>
          <a:bodyPr/>
          <a:lstStyle/>
          <a:p>
            <a:fld id="{A9013FC3-BC6D-41B6-BCE3-2F5DA507786B}" type="datetime1">
              <a:rPr lang="en-US" smtClean="0"/>
              <a:t>2/24/2024</a:t>
            </a:fld>
            <a:endParaRPr lang="en-US"/>
          </a:p>
        </p:txBody>
      </p:sp>
      <p:sp>
        <p:nvSpPr>
          <p:cNvPr id="5" name="Footer Placeholder 4">
            <a:extLst>
              <a:ext uri="{FF2B5EF4-FFF2-40B4-BE49-F238E27FC236}">
                <a16:creationId xmlns:a16="http://schemas.microsoft.com/office/drawing/2014/main" id="{11C0C4EB-96B8-F17E-CD08-C4D3E984D2B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FEB2AF-78C7-0E4B-429C-9CCFBA4890F2}"/>
              </a:ext>
            </a:extLst>
          </p:cNvPr>
          <p:cNvSpPr>
            <a:spLocks noGrp="1"/>
          </p:cNvSpPr>
          <p:nvPr>
            <p:ph type="sldNum" sz="quarter" idx="12"/>
          </p:nvPr>
        </p:nvSpPr>
        <p:spPr/>
        <p:txBody>
          <a:bodyPr/>
          <a:lstStyle/>
          <a:p>
            <a:fld id="{A045EEDF-F6AB-437F-B2F1-4CCB2E54E794}" type="slidenum">
              <a:rPr lang="en-US" smtClean="0"/>
              <a:t>‹#›</a:t>
            </a:fld>
            <a:endParaRPr lang="en-US"/>
          </a:p>
        </p:txBody>
      </p:sp>
    </p:spTree>
    <p:extLst>
      <p:ext uri="{BB962C8B-B14F-4D97-AF65-F5344CB8AC3E}">
        <p14:creationId xmlns:p14="http://schemas.microsoft.com/office/powerpoint/2010/main" val="25138929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B2E538-A392-80C9-C2EA-FC5E568DAD1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7FFBB17-9413-7D02-5916-02C371EBAC5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13A6FD0-D234-0FF1-479C-6D3C9745DAAC}"/>
              </a:ext>
            </a:extLst>
          </p:cNvPr>
          <p:cNvSpPr>
            <a:spLocks noGrp="1"/>
          </p:cNvSpPr>
          <p:nvPr>
            <p:ph type="dt" sz="half" idx="10"/>
          </p:nvPr>
        </p:nvSpPr>
        <p:spPr/>
        <p:txBody>
          <a:bodyPr/>
          <a:lstStyle/>
          <a:p>
            <a:fld id="{A629FB6B-703F-4E2C-A342-8004EA9E1694}" type="datetime1">
              <a:rPr lang="en-US" smtClean="0"/>
              <a:t>2/24/2024</a:t>
            </a:fld>
            <a:endParaRPr lang="en-US"/>
          </a:p>
        </p:txBody>
      </p:sp>
      <p:sp>
        <p:nvSpPr>
          <p:cNvPr id="5" name="Footer Placeholder 4">
            <a:extLst>
              <a:ext uri="{FF2B5EF4-FFF2-40B4-BE49-F238E27FC236}">
                <a16:creationId xmlns:a16="http://schemas.microsoft.com/office/drawing/2014/main" id="{8561DA36-3DE3-8AD3-8E13-B6A9047C763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C4D3D62-1347-9BC2-53AD-FF3D4F21AD66}"/>
              </a:ext>
            </a:extLst>
          </p:cNvPr>
          <p:cNvSpPr>
            <a:spLocks noGrp="1"/>
          </p:cNvSpPr>
          <p:nvPr>
            <p:ph type="sldNum" sz="quarter" idx="12"/>
          </p:nvPr>
        </p:nvSpPr>
        <p:spPr/>
        <p:txBody>
          <a:bodyPr/>
          <a:lstStyle/>
          <a:p>
            <a:fld id="{A045EEDF-F6AB-437F-B2F1-4CCB2E54E794}" type="slidenum">
              <a:rPr lang="en-US" smtClean="0"/>
              <a:t>‹#›</a:t>
            </a:fld>
            <a:endParaRPr lang="en-US"/>
          </a:p>
        </p:txBody>
      </p:sp>
    </p:spTree>
    <p:extLst>
      <p:ext uri="{BB962C8B-B14F-4D97-AF65-F5344CB8AC3E}">
        <p14:creationId xmlns:p14="http://schemas.microsoft.com/office/powerpoint/2010/main" val="8217786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A1F3C16-0E75-6139-BAA7-EA3720B026D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D6BA1C6-DAE7-8D0E-9EC7-EB752249D1F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BA2C8E-5FA0-9B66-72F4-CCD2C13D88C9}"/>
              </a:ext>
            </a:extLst>
          </p:cNvPr>
          <p:cNvSpPr>
            <a:spLocks noGrp="1"/>
          </p:cNvSpPr>
          <p:nvPr>
            <p:ph type="dt" sz="half" idx="10"/>
          </p:nvPr>
        </p:nvSpPr>
        <p:spPr/>
        <p:txBody>
          <a:bodyPr/>
          <a:lstStyle/>
          <a:p>
            <a:fld id="{7CD32901-7E36-408A-A79F-D472F7F6A796}" type="datetime1">
              <a:rPr lang="en-US" smtClean="0"/>
              <a:t>2/24/2024</a:t>
            </a:fld>
            <a:endParaRPr lang="en-US"/>
          </a:p>
        </p:txBody>
      </p:sp>
      <p:sp>
        <p:nvSpPr>
          <p:cNvPr id="5" name="Footer Placeholder 4">
            <a:extLst>
              <a:ext uri="{FF2B5EF4-FFF2-40B4-BE49-F238E27FC236}">
                <a16:creationId xmlns:a16="http://schemas.microsoft.com/office/drawing/2014/main" id="{7D448E88-0F3F-B89B-F588-4DE3868BBDA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C752EE0-95A9-7039-C595-0826822645BF}"/>
              </a:ext>
            </a:extLst>
          </p:cNvPr>
          <p:cNvSpPr>
            <a:spLocks noGrp="1"/>
          </p:cNvSpPr>
          <p:nvPr>
            <p:ph type="sldNum" sz="quarter" idx="12"/>
          </p:nvPr>
        </p:nvSpPr>
        <p:spPr/>
        <p:txBody>
          <a:bodyPr/>
          <a:lstStyle/>
          <a:p>
            <a:fld id="{A045EEDF-F6AB-437F-B2F1-4CCB2E54E794}" type="slidenum">
              <a:rPr lang="en-US" smtClean="0"/>
              <a:t>‹#›</a:t>
            </a:fld>
            <a:endParaRPr lang="en-US"/>
          </a:p>
        </p:txBody>
      </p:sp>
    </p:spTree>
    <p:extLst>
      <p:ext uri="{BB962C8B-B14F-4D97-AF65-F5344CB8AC3E}">
        <p14:creationId xmlns:p14="http://schemas.microsoft.com/office/powerpoint/2010/main" val="18085687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683D13-915B-A4D3-78A4-1DC3EA3DEAA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EF82A52-3A23-08A3-0AAE-D1A20F3D04B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48AB5B8-30C8-BD92-9CF1-F94E06B35CA6}"/>
              </a:ext>
            </a:extLst>
          </p:cNvPr>
          <p:cNvSpPr>
            <a:spLocks noGrp="1"/>
          </p:cNvSpPr>
          <p:nvPr>
            <p:ph type="dt" sz="half" idx="10"/>
          </p:nvPr>
        </p:nvSpPr>
        <p:spPr/>
        <p:txBody>
          <a:bodyPr/>
          <a:lstStyle/>
          <a:p>
            <a:fld id="{E3EB7A46-0AB2-496F-A5EE-C4EAB7F5FDF3}" type="datetime1">
              <a:rPr lang="en-US" smtClean="0"/>
              <a:t>2/24/2024</a:t>
            </a:fld>
            <a:endParaRPr lang="en-US"/>
          </a:p>
        </p:txBody>
      </p:sp>
      <p:sp>
        <p:nvSpPr>
          <p:cNvPr id="5" name="Footer Placeholder 4">
            <a:extLst>
              <a:ext uri="{FF2B5EF4-FFF2-40B4-BE49-F238E27FC236}">
                <a16:creationId xmlns:a16="http://schemas.microsoft.com/office/drawing/2014/main" id="{1DEE8513-A3C6-49B8-F706-79C4A855244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2908709-68AA-7750-93B2-FE5A28802FD2}"/>
              </a:ext>
            </a:extLst>
          </p:cNvPr>
          <p:cNvSpPr>
            <a:spLocks noGrp="1"/>
          </p:cNvSpPr>
          <p:nvPr>
            <p:ph type="sldNum" sz="quarter" idx="12"/>
          </p:nvPr>
        </p:nvSpPr>
        <p:spPr/>
        <p:txBody>
          <a:bodyPr/>
          <a:lstStyle/>
          <a:p>
            <a:fld id="{A045EEDF-F6AB-437F-B2F1-4CCB2E54E794}" type="slidenum">
              <a:rPr lang="en-US" smtClean="0"/>
              <a:pPr/>
              <a:t>‹#›</a:t>
            </a:fld>
            <a:r>
              <a:rPr lang="en-US" dirty="0"/>
              <a:t> of 42</a:t>
            </a:r>
          </a:p>
        </p:txBody>
      </p:sp>
    </p:spTree>
    <p:extLst>
      <p:ext uri="{BB962C8B-B14F-4D97-AF65-F5344CB8AC3E}">
        <p14:creationId xmlns:p14="http://schemas.microsoft.com/office/powerpoint/2010/main" val="1299344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63D6A9-4DFA-DEC3-AC67-1A43168F3A1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A5CBF4B-9ECE-31FD-3059-668609D1D5D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DC3D1F0-FBAA-FEB9-A4AA-EFA19B631809}"/>
              </a:ext>
            </a:extLst>
          </p:cNvPr>
          <p:cNvSpPr>
            <a:spLocks noGrp="1"/>
          </p:cNvSpPr>
          <p:nvPr>
            <p:ph type="dt" sz="half" idx="10"/>
          </p:nvPr>
        </p:nvSpPr>
        <p:spPr/>
        <p:txBody>
          <a:bodyPr/>
          <a:lstStyle/>
          <a:p>
            <a:fld id="{11D876DB-AD5F-4C71-85B2-6F4841E50003}" type="datetime1">
              <a:rPr lang="en-US" smtClean="0"/>
              <a:t>2/24/2024</a:t>
            </a:fld>
            <a:endParaRPr lang="en-US"/>
          </a:p>
        </p:txBody>
      </p:sp>
      <p:sp>
        <p:nvSpPr>
          <p:cNvPr id="5" name="Footer Placeholder 4">
            <a:extLst>
              <a:ext uri="{FF2B5EF4-FFF2-40B4-BE49-F238E27FC236}">
                <a16:creationId xmlns:a16="http://schemas.microsoft.com/office/drawing/2014/main" id="{5139F0BB-30D9-429E-CD3B-DAC72999AF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DBC49EB-1E66-9EAB-0601-3623861E7C5C}"/>
              </a:ext>
            </a:extLst>
          </p:cNvPr>
          <p:cNvSpPr>
            <a:spLocks noGrp="1"/>
          </p:cNvSpPr>
          <p:nvPr>
            <p:ph type="sldNum" sz="quarter" idx="12"/>
          </p:nvPr>
        </p:nvSpPr>
        <p:spPr/>
        <p:txBody>
          <a:bodyPr/>
          <a:lstStyle/>
          <a:p>
            <a:fld id="{A045EEDF-F6AB-437F-B2F1-4CCB2E54E794}" type="slidenum">
              <a:rPr lang="en-US" smtClean="0"/>
              <a:t>‹#›</a:t>
            </a:fld>
            <a:endParaRPr lang="en-US"/>
          </a:p>
        </p:txBody>
      </p:sp>
    </p:spTree>
    <p:extLst>
      <p:ext uri="{BB962C8B-B14F-4D97-AF65-F5344CB8AC3E}">
        <p14:creationId xmlns:p14="http://schemas.microsoft.com/office/powerpoint/2010/main" val="4747498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B0F64-0128-9F98-A069-CC338A9C323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7DE74F9-2545-E9BA-D8B6-1AED68F892A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92B2CD8-D4DA-986D-6AE3-20E7EB439D9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C3AAC95-087C-5A82-FC8C-9A43C814B446}"/>
              </a:ext>
            </a:extLst>
          </p:cNvPr>
          <p:cNvSpPr>
            <a:spLocks noGrp="1"/>
          </p:cNvSpPr>
          <p:nvPr>
            <p:ph type="dt" sz="half" idx="10"/>
          </p:nvPr>
        </p:nvSpPr>
        <p:spPr/>
        <p:txBody>
          <a:bodyPr/>
          <a:lstStyle/>
          <a:p>
            <a:fld id="{A451F004-1B3B-4E60-9AE4-DA65F5B094C8}" type="datetime1">
              <a:rPr lang="en-US" smtClean="0"/>
              <a:t>2/24/2024</a:t>
            </a:fld>
            <a:endParaRPr lang="en-US"/>
          </a:p>
        </p:txBody>
      </p:sp>
      <p:sp>
        <p:nvSpPr>
          <p:cNvPr id="6" name="Footer Placeholder 5">
            <a:extLst>
              <a:ext uri="{FF2B5EF4-FFF2-40B4-BE49-F238E27FC236}">
                <a16:creationId xmlns:a16="http://schemas.microsoft.com/office/drawing/2014/main" id="{6E7558BB-9425-CF8F-5D20-4D962EDE325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7EC6FD3-F186-CE2A-6EB4-386014A82CD5}"/>
              </a:ext>
            </a:extLst>
          </p:cNvPr>
          <p:cNvSpPr>
            <a:spLocks noGrp="1"/>
          </p:cNvSpPr>
          <p:nvPr>
            <p:ph type="sldNum" sz="quarter" idx="12"/>
          </p:nvPr>
        </p:nvSpPr>
        <p:spPr/>
        <p:txBody>
          <a:bodyPr/>
          <a:lstStyle/>
          <a:p>
            <a:fld id="{A045EEDF-F6AB-437F-B2F1-4CCB2E54E794}" type="slidenum">
              <a:rPr lang="en-US" smtClean="0"/>
              <a:t>‹#›</a:t>
            </a:fld>
            <a:endParaRPr lang="en-US"/>
          </a:p>
        </p:txBody>
      </p:sp>
    </p:spTree>
    <p:extLst>
      <p:ext uri="{BB962C8B-B14F-4D97-AF65-F5344CB8AC3E}">
        <p14:creationId xmlns:p14="http://schemas.microsoft.com/office/powerpoint/2010/main" val="39137776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42E27-6233-FF23-85E5-0DD483C2B89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5576280-DA33-70A4-0EC3-DCAEC9189C6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DBA0261-4AC4-E610-ACA7-0D18491A29D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D158FE6-B760-452C-E0AD-1945C701D53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DA960EF-A63A-DBB2-CDC6-40436A73779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0E92337-ABAB-4B46-8F0F-A140156BA4EC}"/>
              </a:ext>
            </a:extLst>
          </p:cNvPr>
          <p:cNvSpPr>
            <a:spLocks noGrp="1"/>
          </p:cNvSpPr>
          <p:nvPr>
            <p:ph type="dt" sz="half" idx="10"/>
          </p:nvPr>
        </p:nvSpPr>
        <p:spPr/>
        <p:txBody>
          <a:bodyPr/>
          <a:lstStyle/>
          <a:p>
            <a:fld id="{09FBCE65-BA9A-473C-860B-CA0A6BE1B128}" type="datetime1">
              <a:rPr lang="en-US" smtClean="0"/>
              <a:t>2/24/2024</a:t>
            </a:fld>
            <a:endParaRPr lang="en-US"/>
          </a:p>
        </p:txBody>
      </p:sp>
      <p:sp>
        <p:nvSpPr>
          <p:cNvPr id="8" name="Footer Placeholder 7">
            <a:extLst>
              <a:ext uri="{FF2B5EF4-FFF2-40B4-BE49-F238E27FC236}">
                <a16:creationId xmlns:a16="http://schemas.microsoft.com/office/drawing/2014/main" id="{9B51D5B0-7C6E-D5E8-47DF-A2FD16E29D6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8CFAD3F-F144-6277-332A-3F0E8D855B52}"/>
              </a:ext>
            </a:extLst>
          </p:cNvPr>
          <p:cNvSpPr>
            <a:spLocks noGrp="1"/>
          </p:cNvSpPr>
          <p:nvPr>
            <p:ph type="sldNum" sz="quarter" idx="12"/>
          </p:nvPr>
        </p:nvSpPr>
        <p:spPr/>
        <p:txBody>
          <a:bodyPr/>
          <a:lstStyle/>
          <a:p>
            <a:fld id="{A045EEDF-F6AB-437F-B2F1-4CCB2E54E794}" type="slidenum">
              <a:rPr lang="en-US" smtClean="0"/>
              <a:t>‹#›</a:t>
            </a:fld>
            <a:endParaRPr lang="en-US"/>
          </a:p>
        </p:txBody>
      </p:sp>
    </p:spTree>
    <p:extLst>
      <p:ext uri="{BB962C8B-B14F-4D97-AF65-F5344CB8AC3E}">
        <p14:creationId xmlns:p14="http://schemas.microsoft.com/office/powerpoint/2010/main" val="34229320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D55681-A161-5412-F9A1-4440DEBD294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47BB37E-2542-BD31-E35F-C1E7E7B24485}"/>
              </a:ext>
            </a:extLst>
          </p:cNvPr>
          <p:cNvSpPr>
            <a:spLocks noGrp="1"/>
          </p:cNvSpPr>
          <p:nvPr>
            <p:ph type="dt" sz="half" idx="10"/>
          </p:nvPr>
        </p:nvSpPr>
        <p:spPr/>
        <p:txBody>
          <a:bodyPr/>
          <a:lstStyle/>
          <a:p>
            <a:fld id="{582EEFF2-F9EA-4D2E-BAE3-BA4FFCCAFEA1}" type="datetime1">
              <a:rPr lang="en-US" smtClean="0"/>
              <a:t>2/24/2024</a:t>
            </a:fld>
            <a:endParaRPr lang="en-US"/>
          </a:p>
        </p:txBody>
      </p:sp>
      <p:sp>
        <p:nvSpPr>
          <p:cNvPr id="4" name="Footer Placeholder 3">
            <a:extLst>
              <a:ext uri="{FF2B5EF4-FFF2-40B4-BE49-F238E27FC236}">
                <a16:creationId xmlns:a16="http://schemas.microsoft.com/office/drawing/2014/main" id="{1CDC2AFF-AD99-46BC-775D-6B812FF7947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C64B29C-DE40-2EBD-40B1-BD345A327888}"/>
              </a:ext>
            </a:extLst>
          </p:cNvPr>
          <p:cNvSpPr>
            <a:spLocks noGrp="1"/>
          </p:cNvSpPr>
          <p:nvPr>
            <p:ph type="sldNum" sz="quarter" idx="12"/>
          </p:nvPr>
        </p:nvSpPr>
        <p:spPr/>
        <p:txBody>
          <a:bodyPr/>
          <a:lstStyle/>
          <a:p>
            <a:fld id="{A045EEDF-F6AB-437F-B2F1-4CCB2E54E794}" type="slidenum">
              <a:rPr lang="en-US" smtClean="0"/>
              <a:t>‹#›</a:t>
            </a:fld>
            <a:endParaRPr lang="en-US"/>
          </a:p>
        </p:txBody>
      </p:sp>
    </p:spTree>
    <p:extLst>
      <p:ext uri="{BB962C8B-B14F-4D97-AF65-F5344CB8AC3E}">
        <p14:creationId xmlns:p14="http://schemas.microsoft.com/office/powerpoint/2010/main" val="4244433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F4AE2CD-74C9-4638-063D-A02C7EAEF4E0}"/>
              </a:ext>
            </a:extLst>
          </p:cNvPr>
          <p:cNvSpPr>
            <a:spLocks noGrp="1"/>
          </p:cNvSpPr>
          <p:nvPr>
            <p:ph type="dt" sz="half" idx="10"/>
          </p:nvPr>
        </p:nvSpPr>
        <p:spPr/>
        <p:txBody>
          <a:bodyPr/>
          <a:lstStyle/>
          <a:p>
            <a:fld id="{72F8BA7B-32CF-4FD1-9DD2-7C82A120C45A}" type="datetime1">
              <a:rPr lang="en-US" smtClean="0"/>
              <a:t>2/24/2024</a:t>
            </a:fld>
            <a:endParaRPr lang="en-US"/>
          </a:p>
        </p:txBody>
      </p:sp>
      <p:sp>
        <p:nvSpPr>
          <p:cNvPr id="3" name="Footer Placeholder 2">
            <a:extLst>
              <a:ext uri="{FF2B5EF4-FFF2-40B4-BE49-F238E27FC236}">
                <a16:creationId xmlns:a16="http://schemas.microsoft.com/office/drawing/2014/main" id="{73276B1E-FB35-2828-1438-9393CD63E11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9796708-2C51-BA50-2A28-58BD26436E24}"/>
              </a:ext>
            </a:extLst>
          </p:cNvPr>
          <p:cNvSpPr>
            <a:spLocks noGrp="1"/>
          </p:cNvSpPr>
          <p:nvPr>
            <p:ph type="sldNum" sz="quarter" idx="12"/>
          </p:nvPr>
        </p:nvSpPr>
        <p:spPr/>
        <p:txBody>
          <a:bodyPr/>
          <a:lstStyle/>
          <a:p>
            <a:fld id="{A045EEDF-F6AB-437F-B2F1-4CCB2E54E794}" type="slidenum">
              <a:rPr lang="en-US" smtClean="0"/>
              <a:t>‹#›</a:t>
            </a:fld>
            <a:endParaRPr lang="en-US"/>
          </a:p>
        </p:txBody>
      </p:sp>
    </p:spTree>
    <p:extLst>
      <p:ext uri="{BB962C8B-B14F-4D97-AF65-F5344CB8AC3E}">
        <p14:creationId xmlns:p14="http://schemas.microsoft.com/office/powerpoint/2010/main" val="419826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FE346C-2905-13EA-73FE-37AEB748192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9E05046-0B1D-515B-13F7-F0EF6858EF7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B7B75DE-5086-9E2A-8BAC-016DB9A291D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E5B29E8-6EBD-5473-91DA-A4EBAAB854ED}"/>
              </a:ext>
            </a:extLst>
          </p:cNvPr>
          <p:cNvSpPr>
            <a:spLocks noGrp="1"/>
          </p:cNvSpPr>
          <p:nvPr>
            <p:ph type="dt" sz="half" idx="10"/>
          </p:nvPr>
        </p:nvSpPr>
        <p:spPr/>
        <p:txBody>
          <a:bodyPr/>
          <a:lstStyle/>
          <a:p>
            <a:fld id="{B01AE345-AC2B-4789-A0EE-9E998693EA94}" type="datetime1">
              <a:rPr lang="en-US" smtClean="0"/>
              <a:t>2/24/2024</a:t>
            </a:fld>
            <a:endParaRPr lang="en-US"/>
          </a:p>
        </p:txBody>
      </p:sp>
      <p:sp>
        <p:nvSpPr>
          <p:cNvPr id="6" name="Footer Placeholder 5">
            <a:extLst>
              <a:ext uri="{FF2B5EF4-FFF2-40B4-BE49-F238E27FC236}">
                <a16:creationId xmlns:a16="http://schemas.microsoft.com/office/drawing/2014/main" id="{00261A92-C57D-515C-A404-6E8C23B54F7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D159D12-8CD7-2FE1-634C-A085DA6AA952}"/>
              </a:ext>
            </a:extLst>
          </p:cNvPr>
          <p:cNvSpPr>
            <a:spLocks noGrp="1"/>
          </p:cNvSpPr>
          <p:nvPr>
            <p:ph type="sldNum" sz="quarter" idx="12"/>
          </p:nvPr>
        </p:nvSpPr>
        <p:spPr/>
        <p:txBody>
          <a:bodyPr/>
          <a:lstStyle/>
          <a:p>
            <a:fld id="{A045EEDF-F6AB-437F-B2F1-4CCB2E54E794}" type="slidenum">
              <a:rPr lang="en-US" smtClean="0"/>
              <a:t>‹#›</a:t>
            </a:fld>
            <a:endParaRPr lang="en-US"/>
          </a:p>
        </p:txBody>
      </p:sp>
    </p:spTree>
    <p:extLst>
      <p:ext uri="{BB962C8B-B14F-4D97-AF65-F5344CB8AC3E}">
        <p14:creationId xmlns:p14="http://schemas.microsoft.com/office/powerpoint/2010/main" val="230181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F19BF3-866E-EB25-811D-3B9163CAF4A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B639EDC-2965-1FE6-6940-5377073156F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C36294D-3F80-FF47-2223-3D1B66D6FFA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A75D129-0241-4AA5-99FD-026DC8568695}"/>
              </a:ext>
            </a:extLst>
          </p:cNvPr>
          <p:cNvSpPr>
            <a:spLocks noGrp="1"/>
          </p:cNvSpPr>
          <p:nvPr>
            <p:ph type="dt" sz="half" idx="10"/>
          </p:nvPr>
        </p:nvSpPr>
        <p:spPr/>
        <p:txBody>
          <a:bodyPr/>
          <a:lstStyle/>
          <a:p>
            <a:fld id="{0ED5CD86-5176-4A7A-9330-231EF1317838}" type="datetime1">
              <a:rPr lang="en-US" smtClean="0"/>
              <a:t>2/24/2024</a:t>
            </a:fld>
            <a:endParaRPr lang="en-US"/>
          </a:p>
        </p:txBody>
      </p:sp>
      <p:sp>
        <p:nvSpPr>
          <p:cNvPr id="6" name="Footer Placeholder 5">
            <a:extLst>
              <a:ext uri="{FF2B5EF4-FFF2-40B4-BE49-F238E27FC236}">
                <a16:creationId xmlns:a16="http://schemas.microsoft.com/office/drawing/2014/main" id="{874FBD13-0634-656B-45E3-4CF6125E80C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8EC2112-4F83-7F40-2607-734AD90862C4}"/>
              </a:ext>
            </a:extLst>
          </p:cNvPr>
          <p:cNvSpPr>
            <a:spLocks noGrp="1"/>
          </p:cNvSpPr>
          <p:nvPr>
            <p:ph type="sldNum" sz="quarter" idx="12"/>
          </p:nvPr>
        </p:nvSpPr>
        <p:spPr/>
        <p:txBody>
          <a:bodyPr/>
          <a:lstStyle/>
          <a:p>
            <a:fld id="{A045EEDF-F6AB-437F-B2F1-4CCB2E54E794}" type="slidenum">
              <a:rPr lang="en-US" smtClean="0"/>
              <a:t>‹#›</a:t>
            </a:fld>
            <a:endParaRPr lang="en-US"/>
          </a:p>
        </p:txBody>
      </p:sp>
    </p:spTree>
    <p:extLst>
      <p:ext uri="{BB962C8B-B14F-4D97-AF65-F5344CB8AC3E}">
        <p14:creationId xmlns:p14="http://schemas.microsoft.com/office/powerpoint/2010/main" val="24477706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D8E4CFF-359F-D9D5-EFEF-777AE26F37C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D93703D-80B3-4D95-2AFA-CB9E1C0A441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9BEAD58-A91B-5DEF-B925-E25B9A476FE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44DBF8-58F1-47F0-A5B3-1E680767D773}" type="datetime1">
              <a:rPr lang="en-US" smtClean="0"/>
              <a:t>2/24/2024</a:t>
            </a:fld>
            <a:endParaRPr lang="en-US"/>
          </a:p>
        </p:txBody>
      </p:sp>
      <p:sp>
        <p:nvSpPr>
          <p:cNvPr id="5" name="Footer Placeholder 4">
            <a:extLst>
              <a:ext uri="{FF2B5EF4-FFF2-40B4-BE49-F238E27FC236}">
                <a16:creationId xmlns:a16="http://schemas.microsoft.com/office/drawing/2014/main" id="{4D980690-3DC5-42FD-C5E6-76F913F3747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1C8AA11C-6F9D-3CFC-9A9F-6E359BB55F4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45EEDF-F6AB-437F-B2F1-4CCB2E54E794}" type="slidenum">
              <a:rPr lang="en-US" smtClean="0"/>
              <a:t>‹#›</a:t>
            </a:fld>
            <a:endParaRPr lang="en-US"/>
          </a:p>
        </p:txBody>
      </p:sp>
    </p:spTree>
    <p:extLst>
      <p:ext uri="{BB962C8B-B14F-4D97-AF65-F5344CB8AC3E}">
        <p14:creationId xmlns:p14="http://schemas.microsoft.com/office/powerpoint/2010/main" val="26359277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6.png"/><Relationship Id="rId7" Type="http://schemas.openxmlformats.org/officeDocument/2006/relationships/image" Target="../media/image9.emf"/><Relationship Id="rId12"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8.emf"/><Relationship Id="rId5" Type="http://schemas.openxmlformats.org/officeDocument/2006/relationships/image" Target="../media/image7.emf"/><Relationship Id="rId10" Type="http://schemas.openxmlformats.org/officeDocument/2006/relationships/image" Target="../media/image11.emf"/><Relationship Id="rId4" Type="http://schemas.openxmlformats.org/officeDocument/2006/relationships/image" Target="../media/image7.png"/><Relationship Id="rId9"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5.png"/><Relationship Id="rId1" Type="http://schemas.openxmlformats.org/officeDocument/2006/relationships/slideLayout" Target="../slideLayouts/slideLayout1.xml"/><Relationship Id="rId5" Type="http://schemas.openxmlformats.org/officeDocument/2006/relationships/image" Target="../media/image20.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2.gif"/></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3.png"/><Relationship Id="rId1" Type="http://schemas.openxmlformats.org/officeDocument/2006/relationships/slideLayout" Target="../slideLayouts/slideLayout1.xml"/><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3"/>
            <a:ext cx="12192000" cy="822325"/>
          </a:xfrm>
          <a:prstGeom prst="rect">
            <a:avLst/>
          </a:prstGeom>
          <a:solidFill>
            <a:srgbClr val="D527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3" name="Picture 2" descr="Text&#10;&#10;Description automatically generated">
            <a:extLst>
              <a:ext uri="{FF2B5EF4-FFF2-40B4-BE49-F238E27FC236}">
                <a16:creationId xmlns:a16="http://schemas.microsoft.com/office/drawing/2014/main" id="{A8A90679-2173-D718-1A0E-2770C61C47C5}"/>
              </a:ext>
            </a:extLst>
          </p:cNvPr>
          <p:cNvPicPr>
            <a:picLocks noChangeAspect="1"/>
          </p:cNvPicPr>
          <p:nvPr/>
        </p:nvPicPr>
        <p:blipFill>
          <a:blip r:embed="rId3" cstate="print"/>
          <a:stretch>
            <a:fillRect/>
          </a:stretch>
        </p:blipFill>
        <p:spPr>
          <a:xfrm>
            <a:off x="4704806" y="136523"/>
            <a:ext cx="2782389" cy="548640"/>
          </a:xfrm>
          <a:prstGeom prst="rect">
            <a:avLst/>
          </a:prstGeom>
        </p:spPr>
      </p:pic>
      <p:sp>
        <p:nvSpPr>
          <p:cNvPr id="5" name="Subtitle 2"/>
          <p:cNvSpPr txBox="1">
            <a:spLocks/>
          </p:cNvSpPr>
          <p:nvPr/>
        </p:nvSpPr>
        <p:spPr>
          <a:xfrm>
            <a:off x="2667000" y="3312986"/>
            <a:ext cx="6858000" cy="1655762"/>
          </a:xfrm>
          <a:prstGeom prst="rect">
            <a:avLst/>
          </a:prstGeom>
        </p:spPr>
        <p:txBody>
          <a:bodyPr vert="horz" lIns="91440" tIns="45720" rIns="91440" bIns="45720" rtlCol="0">
            <a:norm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spcBef>
                <a:spcPct val="20000"/>
              </a:spcBef>
              <a:defRPr/>
            </a:pPr>
            <a:r>
              <a:rPr lang="en-US" sz="3600" dirty="0"/>
              <a:t>Ahmed Abuali</a:t>
            </a:r>
          </a:p>
          <a:p>
            <a:pPr>
              <a:spcBef>
                <a:spcPct val="20000"/>
              </a:spcBef>
              <a:defRPr/>
            </a:pPr>
            <a:r>
              <a:rPr lang="en-US" dirty="0"/>
              <a:t>Advisor : Prof. Claudia Ratti</a:t>
            </a:r>
          </a:p>
        </p:txBody>
      </p:sp>
      <p:sp>
        <p:nvSpPr>
          <p:cNvPr id="9" name="TextBox 8"/>
          <p:cNvSpPr txBox="1"/>
          <p:nvPr/>
        </p:nvSpPr>
        <p:spPr>
          <a:xfrm>
            <a:off x="276727" y="982617"/>
            <a:ext cx="11638546" cy="1846659"/>
          </a:xfrm>
          <a:prstGeom prst="rect">
            <a:avLst/>
          </a:prstGeom>
          <a:noFill/>
        </p:spPr>
        <p:txBody>
          <a:bodyPr wrap="square" rtlCol="0">
            <a:spAutoFit/>
          </a:bodyPr>
          <a:lstStyle/>
          <a:p>
            <a:pPr lvl="0" algn="ctr"/>
            <a:r>
              <a:rPr lang="en-US" sz="3800" b="1" dirty="0"/>
              <a:t>Using deep learning to investigate QCD phase transitions</a:t>
            </a:r>
          </a:p>
          <a:p>
            <a:pPr lvl="0" algn="ctr"/>
            <a:r>
              <a:rPr lang="en-US" sz="3800" b="1" dirty="0"/>
              <a:t>or</a:t>
            </a:r>
          </a:p>
          <a:p>
            <a:pPr lvl="0" algn="ctr"/>
            <a:r>
              <a:rPr lang="en-US" sz="3800" b="1" dirty="0"/>
              <a:t>The unexpected virtue of ignorance</a:t>
            </a:r>
          </a:p>
        </p:txBody>
      </p:sp>
      <p:sp>
        <p:nvSpPr>
          <p:cNvPr id="10" name="Rectangle 9"/>
          <p:cNvSpPr/>
          <p:nvPr/>
        </p:nvSpPr>
        <p:spPr>
          <a:xfrm>
            <a:off x="0" y="6464969"/>
            <a:ext cx="12192000" cy="457200"/>
          </a:xfrm>
          <a:prstGeom prst="rect">
            <a:avLst/>
          </a:prstGeom>
          <a:solidFill>
            <a:srgbClr val="D527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latin typeface="Trebuchet MS" panose="020B0703020202090204" pitchFamily="34" charset="0"/>
              </a:rPr>
              <a:t>Natural Sciences and Mathematics</a:t>
            </a:r>
          </a:p>
        </p:txBody>
      </p:sp>
      <p:sp>
        <p:nvSpPr>
          <p:cNvPr id="6" name="Date Placeholder 7">
            <a:extLst>
              <a:ext uri="{FF2B5EF4-FFF2-40B4-BE49-F238E27FC236}">
                <a16:creationId xmlns:a16="http://schemas.microsoft.com/office/drawing/2014/main" id="{490EF673-A387-616B-DEB8-DA4FE1AC7524}"/>
              </a:ext>
            </a:extLst>
          </p:cNvPr>
          <p:cNvSpPr>
            <a:spLocks noGrp="1"/>
          </p:cNvSpPr>
          <p:nvPr>
            <p:ph type="dt" sz="half" idx="10"/>
          </p:nvPr>
        </p:nvSpPr>
        <p:spPr>
          <a:xfrm>
            <a:off x="40114" y="6448761"/>
            <a:ext cx="2057400" cy="365125"/>
          </a:xfrm>
        </p:spPr>
        <p:txBody>
          <a:bodyPr/>
          <a:lstStyle/>
          <a:p>
            <a:pPr>
              <a:defRPr/>
            </a:pPr>
            <a:fld id="{2D02889D-5802-4214-B568-8E123C433BD1}" type="datetime1">
              <a:rPr lang="en-US" b="1" smtClean="0">
                <a:solidFill>
                  <a:schemeClr val="tx1"/>
                </a:solidFill>
              </a:rPr>
              <a:t>2/24/2024</a:t>
            </a:fld>
            <a:endParaRPr lang="en-US" b="1" dirty="0">
              <a:solidFill>
                <a:schemeClr val="tx1"/>
              </a:solidFill>
            </a:endParaRPr>
          </a:p>
        </p:txBody>
      </p:sp>
      <p:sp>
        <p:nvSpPr>
          <p:cNvPr id="4" name="Subtitle 2">
            <a:extLst>
              <a:ext uri="{FF2B5EF4-FFF2-40B4-BE49-F238E27FC236}">
                <a16:creationId xmlns:a16="http://schemas.microsoft.com/office/drawing/2014/main" id="{02B96558-1949-980B-AB39-38345D583B98}"/>
              </a:ext>
            </a:extLst>
          </p:cNvPr>
          <p:cNvSpPr txBox="1">
            <a:spLocks/>
          </p:cNvSpPr>
          <p:nvPr/>
        </p:nvSpPr>
        <p:spPr>
          <a:xfrm>
            <a:off x="1168400" y="5391294"/>
            <a:ext cx="9855200" cy="457200"/>
          </a:xfrm>
          <a:prstGeom prst="rect">
            <a:avLst/>
          </a:prstGeom>
        </p:spPr>
        <p:txBody>
          <a:bodyPr vert="horz" lIns="91440" tIns="45720" rIns="91440" bIns="45720" rtlCol="0">
            <a:norm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spcBef>
                <a:spcPct val="20000"/>
              </a:spcBef>
              <a:defRPr/>
            </a:pPr>
            <a:r>
              <a:rPr lang="en-US" sz="2000" dirty="0"/>
              <a:t>Collaborators: Dr. David Clarke, Prof. Ricardo </a:t>
            </a:r>
            <a:r>
              <a:rPr lang="en-US" sz="2000" dirty="0" err="1"/>
              <a:t>Vilalta</a:t>
            </a:r>
            <a:r>
              <a:rPr lang="en-US" sz="2000" dirty="0"/>
              <a:t>, Prof. Morten Hjorth-Jensen</a:t>
            </a:r>
          </a:p>
        </p:txBody>
      </p:sp>
      <p:sp>
        <p:nvSpPr>
          <p:cNvPr id="8" name="Slide Number Placeholder 7">
            <a:extLst>
              <a:ext uri="{FF2B5EF4-FFF2-40B4-BE49-F238E27FC236}">
                <a16:creationId xmlns:a16="http://schemas.microsoft.com/office/drawing/2014/main" id="{8CDFAC20-1654-3ADA-08EC-37158486BB1C}"/>
              </a:ext>
            </a:extLst>
          </p:cNvPr>
          <p:cNvSpPr>
            <a:spLocks noGrp="1"/>
          </p:cNvSpPr>
          <p:nvPr>
            <p:ph type="sldNum" sz="quarter" idx="12"/>
          </p:nvPr>
        </p:nvSpPr>
        <p:spPr>
          <a:xfrm>
            <a:off x="8939463" y="6492872"/>
            <a:ext cx="2743200" cy="365125"/>
          </a:xfrm>
        </p:spPr>
        <p:txBody>
          <a:bodyPr/>
          <a:lstStyle/>
          <a:p>
            <a:fld id="{A045EEDF-F6AB-437F-B2F1-4CCB2E54E794}" type="slidenum">
              <a:rPr lang="en-US" smtClean="0">
                <a:solidFill>
                  <a:schemeClr val="tx1"/>
                </a:solidFill>
              </a:rPr>
              <a:pPr/>
              <a:t>1</a:t>
            </a:fld>
            <a:r>
              <a:rPr lang="en-US" dirty="0">
                <a:solidFill>
                  <a:schemeClr val="tx1"/>
                </a:solidFill>
              </a:rPr>
              <a:t> of 11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10">
            <a:extLst>
              <a:ext uri="{FF2B5EF4-FFF2-40B4-BE49-F238E27FC236}">
                <a16:creationId xmlns:a16="http://schemas.microsoft.com/office/drawing/2014/main" id="{CA0F49C1-DF8B-EA61-8DF2-056FBE3C0088}"/>
              </a:ext>
            </a:extLst>
          </p:cNvPr>
          <p:cNvSpPr>
            <a:spLocks noGrp="1"/>
          </p:cNvSpPr>
          <p:nvPr>
            <p:ph type="sldNum" sz="quarter" idx="12"/>
          </p:nvPr>
        </p:nvSpPr>
        <p:spPr>
          <a:xfrm>
            <a:off x="8305800" y="6569076"/>
            <a:ext cx="2057400" cy="365125"/>
          </a:xfrm>
        </p:spPr>
        <p:txBody>
          <a:bodyPr/>
          <a:lstStyle/>
          <a:p>
            <a:pPr>
              <a:defRPr/>
            </a:pPr>
            <a:fld id="{D1DBB386-4D84-4A75-AC7E-910C66A24D6F}" type="slidenum">
              <a:rPr lang="en-US" b="1" smtClean="0">
                <a:solidFill>
                  <a:schemeClr val="tx1"/>
                </a:solidFill>
              </a:rPr>
              <a:pPr>
                <a:defRPr/>
              </a:pPr>
              <a:t>10</a:t>
            </a:fld>
            <a:endParaRPr lang="en-US" b="1" dirty="0">
              <a:solidFill>
                <a:schemeClr val="tx1"/>
              </a:solidFill>
            </a:endParaRPr>
          </a:p>
        </p:txBody>
      </p:sp>
      <p:sp>
        <p:nvSpPr>
          <p:cNvPr id="12" name="Rectangle 11">
            <a:extLst>
              <a:ext uri="{FF2B5EF4-FFF2-40B4-BE49-F238E27FC236}">
                <a16:creationId xmlns:a16="http://schemas.microsoft.com/office/drawing/2014/main" id="{EA66E8C5-7B42-0F7A-3869-CAEA08882134}"/>
              </a:ext>
            </a:extLst>
          </p:cNvPr>
          <p:cNvSpPr/>
          <p:nvPr/>
        </p:nvSpPr>
        <p:spPr>
          <a:xfrm>
            <a:off x="0" y="0"/>
            <a:ext cx="12192000" cy="457200"/>
          </a:xfrm>
          <a:prstGeom prst="rect">
            <a:avLst/>
          </a:prstGeom>
          <a:solidFill>
            <a:srgbClr val="D527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latin typeface="Trebuchet MS" panose="020B0703020202090204" pitchFamily="34" charset="0"/>
              </a:rPr>
              <a:t>Natural Sciences and Mathematics</a:t>
            </a:r>
          </a:p>
        </p:txBody>
      </p:sp>
      <p:sp>
        <p:nvSpPr>
          <p:cNvPr id="13" name="Rectangle 12">
            <a:extLst>
              <a:ext uri="{FF2B5EF4-FFF2-40B4-BE49-F238E27FC236}">
                <a16:creationId xmlns:a16="http://schemas.microsoft.com/office/drawing/2014/main" id="{5BE66B45-E8FE-F718-DA9A-1B1B2E8F6191}"/>
              </a:ext>
            </a:extLst>
          </p:cNvPr>
          <p:cNvSpPr/>
          <p:nvPr/>
        </p:nvSpPr>
        <p:spPr>
          <a:xfrm>
            <a:off x="0" y="6464969"/>
            <a:ext cx="12192000" cy="457200"/>
          </a:xfrm>
          <a:prstGeom prst="rect">
            <a:avLst/>
          </a:prstGeom>
          <a:solidFill>
            <a:srgbClr val="D527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latin typeface="Trebuchet MS" panose="020B0703020202090204" pitchFamily="34" charset="0"/>
              </a:rPr>
              <a:t>Natural Sciences and Mathematics </a:t>
            </a:r>
          </a:p>
        </p:txBody>
      </p:sp>
      <p:sp>
        <p:nvSpPr>
          <p:cNvPr id="2" name="TextBox 1">
            <a:extLst>
              <a:ext uri="{FF2B5EF4-FFF2-40B4-BE49-F238E27FC236}">
                <a16:creationId xmlns:a16="http://schemas.microsoft.com/office/drawing/2014/main" id="{EECC9479-EB07-FC5F-EA93-02C17A505AE4}"/>
              </a:ext>
            </a:extLst>
          </p:cNvPr>
          <p:cNvSpPr txBox="1"/>
          <p:nvPr/>
        </p:nvSpPr>
        <p:spPr>
          <a:xfrm>
            <a:off x="0" y="307044"/>
            <a:ext cx="12191999" cy="707886"/>
          </a:xfrm>
          <a:prstGeom prst="rect">
            <a:avLst/>
          </a:prstGeom>
          <a:noFill/>
        </p:spPr>
        <p:txBody>
          <a:bodyPr wrap="square" rtlCol="0">
            <a:spAutoFit/>
          </a:bodyPr>
          <a:lstStyle/>
          <a:p>
            <a:pPr algn="ctr"/>
            <a:r>
              <a:rPr lang="en-US" sz="4000" u="sng" dirty="0"/>
              <a:t>Conclusions and future work</a:t>
            </a:r>
          </a:p>
        </p:txBody>
      </p:sp>
      <p:sp>
        <p:nvSpPr>
          <p:cNvPr id="3" name="TextBox 2">
            <a:extLst>
              <a:ext uri="{FF2B5EF4-FFF2-40B4-BE49-F238E27FC236}">
                <a16:creationId xmlns:a16="http://schemas.microsoft.com/office/drawing/2014/main" id="{B9A6A189-520D-E3DA-2E03-0A885D9B32A3}"/>
              </a:ext>
            </a:extLst>
          </p:cNvPr>
          <p:cNvSpPr txBox="1"/>
          <p:nvPr/>
        </p:nvSpPr>
        <p:spPr>
          <a:xfrm>
            <a:off x="369653" y="986109"/>
            <a:ext cx="11669938" cy="3754874"/>
          </a:xfrm>
          <a:prstGeom prst="rect">
            <a:avLst/>
          </a:prstGeom>
          <a:noFill/>
          <a:ln w="25400">
            <a:solidFill>
              <a:schemeClr val="tx1"/>
            </a:solidFill>
          </a:ln>
        </p:spPr>
        <p:txBody>
          <a:bodyPr wrap="square" rtlCol="0">
            <a:spAutoFit/>
          </a:bodyPr>
          <a:lstStyle/>
          <a:p>
            <a:r>
              <a:rPr lang="en-US" sz="3200" b="1" dirty="0"/>
              <a:t>Conclusions:</a:t>
            </a:r>
          </a:p>
          <a:p>
            <a:endParaRPr lang="en-US" sz="600" dirty="0"/>
          </a:p>
          <a:p>
            <a:pPr marL="342900" indent="-342900">
              <a:buFont typeface="Wingdings" panose="05000000000000000000" pitchFamily="2" charset="2"/>
              <a:buChar char="q"/>
            </a:pPr>
            <a:r>
              <a:rPr lang="en-US" sz="2000" dirty="0"/>
              <a:t>The classification tasks for complex statistical models needs building CNN networks</a:t>
            </a:r>
          </a:p>
          <a:p>
            <a:pPr marL="342900" indent="-342900">
              <a:buFont typeface="Wingdings" panose="05000000000000000000" pitchFamily="2" charset="2"/>
              <a:buChar char="q"/>
            </a:pPr>
            <a:endParaRPr lang="en-US" sz="2000" dirty="0"/>
          </a:p>
          <a:p>
            <a:pPr marL="342900" indent="-342900">
              <a:buFont typeface="Wingdings" panose="05000000000000000000" pitchFamily="2" charset="2"/>
              <a:buChar char="q"/>
            </a:pPr>
            <a:r>
              <a:rPr lang="en-US" sz="2000" dirty="0"/>
              <a:t>The average prediction mimics the behavior of an order parameter </a:t>
            </a:r>
          </a:p>
          <a:p>
            <a:pPr marL="342900" indent="-342900">
              <a:buFont typeface="Wingdings" panose="05000000000000000000" pitchFamily="2" charset="2"/>
              <a:buChar char="q"/>
            </a:pPr>
            <a:endParaRPr lang="en-US" sz="2000" dirty="0"/>
          </a:p>
          <a:p>
            <a:pPr marL="800100" lvl="1" indent="-342900">
              <a:buFont typeface="Wingdings" charset="2"/>
              <a:buChar char="Ø"/>
            </a:pPr>
            <a:r>
              <a:rPr lang="en-US" sz="2000" dirty="0"/>
              <a:t>we can use it to get insight in systems for which we don’t have a real order parameters</a:t>
            </a:r>
          </a:p>
          <a:p>
            <a:pPr marL="800100" lvl="1" indent="-342900">
              <a:buFont typeface="Wingdings" charset="2"/>
              <a:buChar char="Ø"/>
            </a:pPr>
            <a:endParaRPr lang="en-US" sz="2000" dirty="0"/>
          </a:p>
          <a:p>
            <a:pPr marL="342900" indent="-342900">
              <a:buFont typeface="Wingdings" panose="05000000000000000000" pitchFamily="2" charset="2"/>
              <a:buChar char="q"/>
            </a:pPr>
            <a:r>
              <a:rPr lang="en-US" sz="2000" dirty="0"/>
              <a:t>The variance in prediction is a very good indicator for the location of the phase transition</a:t>
            </a:r>
          </a:p>
          <a:p>
            <a:pPr marL="342900" indent="-342900">
              <a:buFont typeface="Wingdings" panose="05000000000000000000" pitchFamily="2" charset="2"/>
              <a:buChar char="q"/>
            </a:pPr>
            <a:endParaRPr lang="en-US" sz="2000" dirty="0"/>
          </a:p>
          <a:p>
            <a:pPr marL="800100" lvl="1" indent="-342900">
              <a:buFont typeface="Wingdings" charset="2"/>
              <a:buChar char="Ø"/>
            </a:pPr>
            <a:r>
              <a:rPr lang="en-US" sz="2000" dirty="0"/>
              <a:t>we can use it in systems for which we do not  know the value of the transition temperature</a:t>
            </a:r>
          </a:p>
          <a:p>
            <a:pPr marL="800100" lvl="1" indent="-342900">
              <a:buFont typeface="Wingdings" charset="2"/>
              <a:buChar char="Ø"/>
            </a:pPr>
            <a:endParaRPr lang="en-US" sz="2000" dirty="0"/>
          </a:p>
        </p:txBody>
      </p:sp>
      <p:sp>
        <p:nvSpPr>
          <p:cNvPr id="6" name="TextBox 5">
            <a:extLst>
              <a:ext uri="{FF2B5EF4-FFF2-40B4-BE49-F238E27FC236}">
                <a16:creationId xmlns:a16="http://schemas.microsoft.com/office/drawing/2014/main" id="{5ECC0BE7-CEFC-DFC1-BE0F-111F5171B038}"/>
              </a:ext>
            </a:extLst>
          </p:cNvPr>
          <p:cNvSpPr txBox="1"/>
          <p:nvPr/>
        </p:nvSpPr>
        <p:spPr>
          <a:xfrm>
            <a:off x="369652" y="4815965"/>
            <a:ext cx="11669940" cy="1600438"/>
          </a:xfrm>
          <a:prstGeom prst="rect">
            <a:avLst/>
          </a:prstGeom>
          <a:noFill/>
          <a:ln w="25400">
            <a:solidFill>
              <a:schemeClr val="tx1"/>
            </a:solidFill>
          </a:ln>
        </p:spPr>
        <p:txBody>
          <a:bodyPr wrap="square" rtlCol="0">
            <a:spAutoFit/>
          </a:bodyPr>
          <a:lstStyle/>
          <a:p>
            <a:r>
              <a:rPr lang="en-US" sz="3200" b="1" dirty="0"/>
              <a:t>Future </a:t>
            </a:r>
            <a:r>
              <a:rPr lang="en-US" sz="3200" b="1"/>
              <a:t>work:</a:t>
            </a:r>
          </a:p>
          <a:p>
            <a:endParaRPr lang="en-US" sz="600" b="1" dirty="0"/>
          </a:p>
          <a:p>
            <a:pPr marL="342900" indent="-342900">
              <a:buFont typeface="Wingdings" panose="05000000000000000000" pitchFamily="2" charset="2"/>
              <a:buChar char="q"/>
            </a:pPr>
            <a:r>
              <a:rPr lang="en-US" sz="2000" dirty="0"/>
              <a:t>Build a model to do classification tasks the in the pure gauge sector</a:t>
            </a:r>
          </a:p>
          <a:p>
            <a:pPr marL="342900" indent="-342900">
              <a:buFont typeface="Wingdings" panose="05000000000000000000" pitchFamily="2" charset="2"/>
              <a:buChar char="q"/>
            </a:pPr>
            <a:endParaRPr lang="en-US" sz="2000" dirty="0"/>
          </a:p>
          <a:p>
            <a:pPr marL="342900" indent="-342900">
              <a:buFont typeface="Wingdings" panose="05000000000000000000" pitchFamily="2" charset="2"/>
              <a:buChar char="q"/>
            </a:pPr>
            <a:r>
              <a:rPr lang="en-US" sz="2000" dirty="0"/>
              <a:t>Build a model to do the classification task in a QCD system that includes fermions</a:t>
            </a:r>
          </a:p>
        </p:txBody>
      </p:sp>
      <p:sp>
        <p:nvSpPr>
          <p:cNvPr id="7" name="Slide Number Placeholder 7">
            <a:extLst>
              <a:ext uri="{FF2B5EF4-FFF2-40B4-BE49-F238E27FC236}">
                <a16:creationId xmlns:a16="http://schemas.microsoft.com/office/drawing/2014/main" id="{E82658DA-99C2-89F7-1389-ECD3CF87CDCC}"/>
              </a:ext>
            </a:extLst>
          </p:cNvPr>
          <p:cNvSpPr txBox="1">
            <a:spLocks/>
          </p:cNvSpPr>
          <p:nvPr/>
        </p:nvSpPr>
        <p:spPr>
          <a:xfrm>
            <a:off x="8939463" y="6492872"/>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045EEDF-F6AB-437F-B2F1-4CCB2E54E794}" type="slidenum">
              <a:rPr lang="en-US" smtClean="0">
                <a:solidFill>
                  <a:schemeClr val="tx1"/>
                </a:solidFill>
              </a:rPr>
              <a:pPr/>
              <a:t>10</a:t>
            </a:fld>
            <a:r>
              <a:rPr lang="en-US" dirty="0">
                <a:solidFill>
                  <a:schemeClr val="tx1"/>
                </a:solidFill>
              </a:rPr>
              <a:t> of 11</a:t>
            </a:r>
          </a:p>
        </p:txBody>
      </p:sp>
      <p:sp>
        <p:nvSpPr>
          <p:cNvPr id="9" name="Date Placeholder 7">
            <a:extLst>
              <a:ext uri="{FF2B5EF4-FFF2-40B4-BE49-F238E27FC236}">
                <a16:creationId xmlns:a16="http://schemas.microsoft.com/office/drawing/2014/main" id="{30FEDA3E-6301-645E-8B99-B1D6C20776F7}"/>
              </a:ext>
            </a:extLst>
          </p:cNvPr>
          <p:cNvSpPr>
            <a:spLocks noGrp="1"/>
          </p:cNvSpPr>
          <p:nvPr>
            <p:ph type="dt" sz="half" idx="10"/>
          </p:nvPr>
        </p:nvSpPr>
        <p:spPr>
          <a:xfrm>
            <a:off x="40114" y="6448761"/>
            <a:ext cx="2057400" cy="365125"/>
          </a:xfrm>
        </p:spPr>
        <p:txBody>
          <a:bodyPr/>
          <a:lstStyle/>
          <a:p>
            <a:pPr>
              <a:defRPr/>
            </a:pPr>
            <a:fld id="{2D02889D-5802-4214-B568-8E123C433BD1}" type="datetime1">
              <a:rPr lang="en-US" b="1" smtClean="0">
                <a:solidFill>
                  <a:schemeClr val="tx1"/>
                </a:solidFill>
              </a:rPr>
              <a:t>2/24/2024</a:t>
            </a:fld>
            <a:endParaRPr lang="en-US" b="1" dirty="0">
              <a:solidFill>
                <a:schemeClr val="tx1"/>
              </a:solidFill>
            </a:endParaRPr>
          </a:p>
        </p:txBody>
      </p:sp>
    </p:spTree>
    <p:extLst>
      <p:ext uri="{BB962C8B-B14F-4D97-AF65-F5344CB8AC3E}">
        <p14:creationId xmlns:p14="http://schemas.microsoft.com/office/powerpoint/2010/main" val="41322982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10">
            <a:extLst>
              <a:ext uri="{FF2B5EF4-FFF2-40B4-BE49-F238E27FC236}">
                <a16:creationId xmlns:a16="http://schemas.microsoft.com/office/drawing/2014/main" id="{CA0F49C1-DF8B-EA61-8DF2-056FBE3C0088}"/>
              </a:ext>
            </a:extLst>
          </p:cNvPr>
          <p:cNvSpPr>
            <a:spLocks noGrp="1"/>
          </p:cNvSpPr>
          <p:nvPr>
            <p:ph type="sldNum" sz="quarter" idx="12"/>
          </p:nvPr>
        </p:nvSpPr>
        <p:spPr>
          <a:xfrm>
            <a:off x="8305800" y="6569076"/>
            <a:ext cx="2057400" cy="365125"/>
          </a:xfrm>
        </p:spPr>
        <p:txBody>
          <a:bodyPr/>
          <a:lstStyle/>
          <a:p>
            <a:pPr>
              <a:defRPr/>
            </a:pPr>
            <a:fld id="{D1DBB386-4D84-4A75-AC7E-910C66A24D6F}" type="slidenum">
              <a:rPr lang="en-US" b="1" smtClean="0">
                <a:solidFill>
                  <a:schemeClr val="tx1"/>
                </a:solidFill>
              </a:rPr>
              <a:pPr>
                <a:defRPr/>
              </a:pPr>
              <a:t>11</a:t>
            </a:fld>
            <a:endParaRPr lang="en-US" b="1" dirty="0">
              <a:solidFill>
                <a:schemeClr val="tx1"/>
              </a:solidFill>
            </a:endParaRPr>
          </a:p>
        </p:txBody>
      </p:sp>
      <p:sp>
        <p:nvSpPr>
          <p:cNvPr id="12" name="Rectangle 11">
            <a:extLst>
              <a:ext uri="{FF2B5EF4-FFF2-40B4-BE49-F238E27FC236}">
                <a16:creationId xmlns:a16="http://schemas.microsoft.com/office/drawing/2014/main" id="{EA66E8C5-7B42-0F7A-3869-CAEA08882134}"/>
              </a:ext>
            </a:extLst>
          </p:cNvPr>
          <p:cNvSpPr/>
          <p:nvPr/>
        </p:nvSpPr>
        <p:spPr>
          <a:xfrm>
            <a:off x="0" y="0"/>
            <a:ext cx="12192000" cy="457200"/>
          </a:xfrm>
          <a:prstGeom prst="rect">
            <a:avLst/>
          </a:prstGeom>
          <a:solidFill>
            <a:srgbClr val="D527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latin typeface="Trebuchet MS" panose="020B0703020202090204" pitchFamily="34" charset="0"/>
              </a:rPr>
              <a:t>Natural Sciences and Mathematics</a:t>
            </a:r>
          </a:p>
        </p:txBody>
      </p:sp>
      <p:sp>
        <p:nvSpPr>
          <p:cNvPr id="13" name="Rectangle 12">
            <a:extLst>
              <a:ext uri="{FF2B5EF4-FFF2-40B4-BE49-F238E27FC236}">
                <a16:creationId xmlns:a16="http://schemas.microsoft.com/office/drawing/2014/main" id="{5BE66B45-E8FE-F718-DA9A-1B1B2E8F6191}"/>
              </a:ext>
            </a:extLst>
          </p:cNvPr>
          <p:cNvSpPr/>
          <p:nvPr/>
        </p:nvSpPr>
        <p:spPr>
          <a:xfrm>
            <a:off x="0" y="6464969"/>
            <a:ext cx="12192000" cy="457200"/>
          </a:xfrm>
          <a:prstGeom prst="rect">
            <a:avLst/>
          </a:prstGeom>
          <a:solidFill>
            <a:srgbClr val="D527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latin typeface="Trebuchet MS" panose="020B0703020202090204" pitchFamily="34" charset="0"/>
              </a:rPr>
              <a:t>Natural Sciences and Mathematics </a:t>
            </a:r>
          </a:p>
        </p:txBody>
      </p:sp>
      <p:sp>
        <p:nvSpPr>
          <p:cNvPr id="2" name="TextBox 1">
            <a:extLst>
              <a:ext uri="{FF2B5EF4-FFF2-40B4-BE49-F238E27FC236}">
                <a16:creationId xmlns:a16="http://schemas.microsoft.com/office/drawing/2014/main" id="{EECC9479-EB07-FC5F-EA93-02C17A505AE4}"/>
              </a:ext>
            </a:extLst>
          </p:cNvPr>
          <p:cNvSpPr txBox="1"/>
          <p:nvPr/>
        </p:nvSpPr>
        <p:spPr>
          <a:xfrm>
            <a:off x="2428874" y="2922657"/>
            <a:ext cx="7772401" cy="1569660"/>
          </a:xfrm>
          <a:prstGeom prst="rect">
            <a:avLst/>
          </a:prstGeom>
          <a:noFill/>
        </p:spPr>
        <p:txBody>
          <a:bodyPr wrap="square" rtlCol="0">
            <a:spAutoFit/>
          </a:bodyPr>
          <a:lstStyle/>
          <a:p>
            <a:pPr algn="ctr"/>
            <a:r>
              <a:rPr lang="en-US" sz="9600" dirty="0"/>
              <a:t>Thank You</a:t>
            </a:r>
          </a:p>
        </p:txBody>
      </p:sp>
      <p:sp>
        <p:nvSpPr>
          <p:cNvPr id="5" name="Slide Number Placeholder 7">
            <a:extLst>
              <a:ext uri="{FF2B5EF4-FFF2-40B4-BE49-F238E27FC236}">
                <a16:creationId xmlns:a16="http://schemas.microsoft.com/office/drawing/2014/main" id="{C85350AD-B021-FE83-97D6-7AF5C3A0C5FB}"/>
              </a:ext>
            </a:extLst>
          </p:cNvPr>
          <p:cNvSpPr txBox="1">
            <a:spLocks/>
          </p:cNvSpPr>
          <p:nvPr/>
        </p:nvSpPr>
        <p:spPr>
          <a:xfrm>
            <a:off x="8939463" y="6492872"/>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045EEDF-F6AB-437F-B2F1-4CCB2E54E794}" type="slidenum">
              <a:rPr lang="en-US" smtClean="0">
                <a:solidFill>
                  <a:schemeClr val="tx1"/>
                </a:solidFill>
              </a:rPr>
              <a:pPr/>
              <a:t>11</a:t>
            </a:fld>
            <a:r>
              <a:rPr lang="en-US" dirty="0">
                <a:solidFill>
                  <a:schemeClr val="tx1"/>
                </a:solidFill>
              </a:rPr>
              <a:t> of 11</a:t>
            </a:r>
          </a:p>
        </p:txBody>
      </p:sp>
      <p:sp>
        <p:nvSpPr>
          <p:cNvPr id="6" name="Date Placeholder 7">
            <a:extLst>
              <a:ext uri="{FF2B5EF4-FFF2-40B4-BE49-F238E27FC236}">
                <a16:creationId xmlns:a16="http://schemas.microsoft.com/office/drawing/2014/main" id="{BF923FC5-EE0C-5F0C-406D-E7820987FC72}"/>
              </a:ext>
            </a:extLst>
          </p:cNvPr>
          <p:cNvSpPr>
            <a:spLocks noGrp="1"/>
          </p:cNvSpPr>
          <p:nvPr>
            <p:ph type="dt" sz="half" idx="10"/>
          </p:nvPr>
        </p:nvSpPr>
        <p:spPr>
          <a:xfrm>
            <a:off x="40114" y="6448761"/>
            <a:ext cx="2057400" cy="365125"/>
          </a:xfrm>
        </p:spPr>
        <p:txBody>
          <a:bodyPr/>
          <a:lstStyle/>
          <a:p>
            <a:pPr>
              <a:defRPr/>
            </a:pPr>
            <a:fld id="{2D02889D-5802-4214-B568-8E123C433BD1}" type="datetime1">
              <a:rPr lang="en-US" b="1" smtClean="0">
                <a:solidFill>
                  <a:schemeClr val="tx1"/>
                </a:solidFill>
              </a:rPr>
              <a:t>2/24/2024</a:t>
            </a:fld>
            <a:endParaRPr lang="en-US" b="1" dirty="0">
              <a:solidFill>
                <a:schemeClr val="tx1"/>
              </a:solidFill>
            </a:endParaRPr>
          </a:p>
        </p:txBody>
      </p:sp>
    </p:spTree>
    <p:extLst>
      <p:ext uri="{BB962C8B-B14F-4D97-AF65-F5344CB8AC3E}">
        <p14:creationId xmlns:p14="http://schemas.microsoft.com/office/powerpoint/2010/main" val="19587056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457200"/>
          </a:xfrm>
          <a:prstGeom prst="rect">
            <a:avLst/>
          </a:prstGeom>
          <a:solidFill>
            <a:srgbClr val="D527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latin typeface="Trebuchet MS" panose="020B0703020202090204" pitchFamily="34" charset="0"/>
              </a:rPr>
              <a:t>Natural Sciences and Mathematics</a:t>
            </a:r>
          </a:p>
        </p:txBody>
      </p:sp>
      <p:sp>
        <p:nvSpPr>
          <p:cNvPr id="2" name="Rectangle 1">
            <a:extLst>
              <a:ext uri="{FF2B5EF4-FFF2-40B4-BE49-F238E27FC236}">
                <a16:creationId xmlns:a16="http://schemas.microsoft.com/office/drawing/2014/main" id="{92E33579-970E-96AC-8BFE-FD5FDFFE6F53}"/>
              </a:ext>
            </a:extLst>
          </p:cNvPr>
          <p:cNvSpPr/>
          <p:nvPr/>
        </p:nvSpPr>
        <p:spPr>
          <a:xfrm>
            <a:off x="0" y="6425595"/>
            <a:ext cx="12192000" cy="457200"/>
          </a:xfrm>
          <a:prstGeom prst="rect">
            <a:avLst/>
          </a:prstGeom>
          <a:solidFill>
            <a:srgbClr val="D527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latin typeface="Trebuchet MS" panose="020B0703020202090204" pitchFamily="34" charset="0"/>
              </a:rPr>
              <a:t>Natural Sciences and Mathematics</a:t>
            </a:r>
          </a:p>
        </p:txBody>
      </p:sp>
      <p:sp>
        <p:nvSpPr>
          <p:cNvPr id="12" name="Subtitle 2">
            <a:extLst>
              <a:ext uri="{FF2B5EF4-FFF2-40B4-BE49-F238E27FC236}">
                <a16:creationId xmlns:a16="http://schemas.microsoft.com/office/drawing/2014/main" id="{C9FF80A0-E38E-5C4C-D0E0-A4FD103C8B7D}"/>
              </a:ext>
            </a:extLst>
          </p:cNvPr>
          <p:cNvSpPr txBox="1">
            <a:spLocks/>
          </p:cNvSpPr>
          <p:nvPr/>
        </p:nvSpPr>
        <p:spPr>
          <a:xfrm>
            <a:off x="1171079" y="1075638"/>
            <a:ext cx="4411574" cy="457200"/>
          </a:xfrm>
          <a:prstGeom prst="rect">
            <a:avLst/>
          </a:prstGeom>
        </p:spPr>
        <p:txBody>
          <a:bodyPr vert="horz" lIns="91440" tIns="45720" rIns="91440" bIns="45720" rtlCol="0">
            <a:norm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spcBef>
                <a:spcPct val="20000"/>
              </a:spcBef>
              <a:defRPr/>
            </a:pPr>
            <a:r>
              <a:rPr lang="en-US" sz="2000" dirty="0"/>
              <a:t>The theory of strong interactions</a:t>
            </a:r>
          </a:p>
        </p:txBody>
      </p:sp>
      <p:pic>
        <p:nvPicPr>
          <p:cNvPr id="6" name="Picture 5">
            <a:extLst>
              <a:ext uri="{FF2B5EF4-FFF2-40B4-BE49-F238E27FC236}">
                <a16:creationId xmlns:a16="http://schemas.microsoft.com/office/drawing/2014/main" id="{EE289B92-4A0E-1ADB-E797-68CC1DCCC32D}"/>
              </a:ext>
            </a:extLst>
          </p:cNvPr>
          <p:cNvPicPr>
            <a:picLocks noChangeAspect="1"/>
          </p:cNvPicPr>
          <p:nvPr/>
        </p:nvPicPr>
        <p:blipFill>
          <a:blip r:embed="rId3"/>
          <a:stretch>
            <a:fillRect/>
          </a:stretch>
        </p:blipFill>
        <p:spPr>
          <a:xfrm>
            <a:off x="6987340" y="3249583"/>
            <a:ext cx="4457700" cy="3057525"/>
          </a:xfrm>
          <a:prstGeom prst="rect">
            <a:avLst/>
          </a:prstGeom>
        </p:spPr>
      </p:pic>
      <p:pic>
        <p:nvPicPr>
          <p:cNvPr id="7" name="Picture 6">
            <a:extLst>
              <a:ext uri="{FF2B5EF4-FFF2-40B4-BE49-F238E27FC236}">
                <a16:creationId xmlns:a16="http://schemas.microsoft.com/office/drawing/2014/main" id="{01459727-10EE-ED92-C833-B9B1B3E1D641}"/>
              </a:ext>
            </a:extLst>
          </p:cNvPr>
          <p:cNvPicPr>
            <a:picLocks noChangeAspect="1"/>
          </p:cNvPicPr>
          <p:nvPr/>
        </p:nvPicPr>
        <p:blipFill>
          <a:blip r:embed="rId4"/>
          <a:stretch>
            <a:fillRect/>
          </a:stretch>
        </p:blipFill>
        <p:spPr>
          <a:xfrm>
            <a:off x="7496427" y="1131349"/>
            <a:ext cx="3848100" cy="1743075"/>
          </a:xfrm>
          <a:prstGeom prst="rect">
            <a:avLst/>
          </a:prstGeom>
        </p:spPr>
      </p:pic>
      <p:sp>
        <p:nvSpPr>
          <p:cNvPr id="5" name="TextBox 4"/>
          <p:cNvSpPr txBox="1"/>
          <p:nvPr/>
        </p:nvSpPr>
        <p:spPr>
          <a:xfrm>
            <a:off x="1524000" y="302276"/>
            <a:ext cx="9372600" cy="830997"/>
          </a:xfrm>
          <a:prstGeom prst="rect">
            <a:avLst/>
          </a:prstGeom>
          <a:noFill/>
        </p:spPr>
        <p:txBody>
          <a:bodyPr wrap="square" rtlCol="0">
            <a:spAutoFit/>
          </a:bodyPr>
          <a:lstStyle/>
          <a:p>
            <a:pPr algn="ctr"/>
            <a:r>
              <a:rPr lang="en-US" sz="4800" u="sng" dirty="0"/>
              <a:t>What is QCD?</a:t>
            </a:r>
          </a:p>
        </p:txBody>
      </p:sp>
      <p:pic>
        <p:nvPicPr>
          <p:cNvPr id="17" name="Picture 16">
            <a:extLst>
              <a:ext uri="{FF2B5EF4-FFF2-40B4-BE49-F238E27FC236}">
                <a16:creationId xmlns:a16="http://schemas.microsoft.com/office/drawing/2014/main" id="{FB3B5981-B9C3-E223-E55A-FE95DD975BDC}"/>
              </a:ext>
            </a:extLst>
          </p:cNvPr>
          <p:cNvPicPr>
            <a:picLocks noChangeAspect="1"/>
          </p:cNvPicPr>
          <p:nvPr/>
        </p:nvPicPr>
        <p:blipFill>
          <a:blip r:embed="rId5"/>
          <a:stretch>
            <a:fillRect/>
          </a:stretch>
        </p:blipFill>
        <p:spPr>
          <a:xfrm>
            <a:off x="323093" y="4626522"/>
            <a:ext cx="6781800" cy="1258666"/>
          </a:xfrm>
          <a:prstGeom prst="rect">
            <a:avLst/>
          </a:prstGeom>
        </p:spPr>
      </p:pic>
      <p:sp>
        <p:nvSpPr>
          <p:cNvPr id="9" name="TextBox 8">
            <a:extLst>
              <a:ext uri="{FF2B5EF4-FFF2-40B4-BE49-F238E27FC236}">
                <a16:creationId xmlns:a16="http://schemas.microsoft.com/office/drawing/2014/main" id="{705FAADE-C87D-9E06-C737-C2E8F7835CA1}"/>
              </a:ext>
            </a:extLst>
          </p:cNvPr>
          <p:cNvSpPr txBox="1"/>
          <p:nvPr/>
        </p:nvSpPr>
        <p:spPr>
          <a:xfrm>
            <a:off x="1273904" y="4344757"/>
            <a:ext cx="4457701" cy="400110"/>
          </a:xfrm>
          <a:prstGeom prst="rect">
            <a:avLst/>
          </a:prstGeom>
          <a:noFill/>
        </p:spPr>
        <p:txBody>
          <a:bodyPr wrap="square" rtlCol="0">
            <a:spAutoFit/>
          </a:bodyPr>
          <a:lstStyle/>
          <a:p>
            <a:pPr algn="ctr"/>
            <a:r>
              <a:rPr lang="en-US" sz="2000" dirty="0">
                <a:solidFill>
                  <a:srgbClr val="0000FF"/>
                </a:solidFill>
              </a:rPr>
              <a:t>QCD Lagrangian &amp; gauge group</a:t>
            </a:r>
          </a:p>
        </p:txBody>
      </p:sp>
      <p:sp>
        <p:nvSpPr>
          <p:cNvPr id="13" name="TextBox 12">
            <a:extLst>
              <a:ext uri="{FF2B5EF4-FFF2-40B4-BE49-F238E27FC236}">
                <a16:creationId xmlns:a16="http://schemas.microsoft.com/office/drawing/2014/main" id="{DEA97105-E821-BD52-DCF7-84EC82353F24}"/>
              </a:ext>
            </a:extLst>
          </p:cNvPr>
          <p:cNvSpPr txBox="1"/>
          <p:nvPr/>
        </p:nvSpPr>
        <p:spPr>
          <a:xfrm flipH="1">
            <a:off x="1686671" y="5907423"/>
            <a:ext cx="3807749" cy="369332"/>
          </a:xfrm>
          <a:prstGeom prst="rect">
            <a:avLst/>
          </a:prstGeom>
          <a:noFill/>
        </p:spPr>
        <p:txBody>
          <a:bodyPr wrap="square" rtlCol="0">
            <a:spAutoFit/>
          </a:bodyPr>
          <a:lstStyle/>
          <a:p>
            <a:pPr algn="ctr"/>
            <a:r>
              <a:rPr lang="en-US" dirty="0"/>
              <a:t>The gauge group for QCD is SU(3)</a:t>
            </a:r>
          </a:p>
        </p:txBody>
      </p:sp>
      <p:pic>
        <p:nvPicPr>
          <p:cNvPr id="15" name="Picture 14">
            <a:extLst>
              <a:ext uri="{FF2B5EF4-FFF2-40B4-BE49-F238E27FC236}">
                <a16:creationId xmlns:a16="http://schemas.microsoft.com/office/drawing/2014/main" id="{C03C9304-62D7-AF4C-EE72-7127BE1BB2A5}"/>
              </a:ext>
            </a:extLst>
          </p:cNvPr>
          <p:cNvPicPr>
            <a:picLocks noChangeAspect="1"/>
          </p:cNvPicPr>
          <p:nvPr/>
        </p:nvPicPr>
        <p:blipFill>
          <a:blip r:embed="rId6"/>
          <a:stretch>
            <a:fillRect/>
          </a:stretch>
        </p:blipFill>
        <p:spPr>
          <a:xfrm>
            <a:off x="846807" y="1566150"/>
            <a:ext cx="5060118" cy="2651990"/>
          </a:xfrm>
          <a:prstGeom prst="rect">
            <a:avLst/>
          </a:prstGeom>
        </p:spPr>
      </p:pic>
      <p:sp>
        <p:nvSpPr>
          <p:cNvPr id="11" name="Slide Number Placeholder 7">
            <a:extLst>
              <a:ext uri="{FF2B5EF4-FFF2-40B4-BE49-F238E27FC236}">
                <a16:creationId xmlns:a16="http://schemas.microsoft.com/office/drawing/2014/main" id="{137A9DB4-EB3D-6881-36CD-B9707939A21D}"/>
              </a:ext>
            </a:extLst>
          </p:cNvPr>
          <p:cNvSpPr>
            <a:spLocks noGrp="1"/>
          </p:cNvSpPr>
          <p:nvPr>
            <p:ph type="sldNum" sz="quarter" idx="12"/>
          </p:nvPr>
        </p:nvSpPr>
        <p:spPr>
          <a:xfrm>
            <a:off x="8939463" y="6492872"/>
            <a:ext cx="2743200" cy="365125"/>
          </a:xfrm>
        </p:spPr>
        <p:txBody>
          <a:bodyPr/>
          <a:lstStyle/>
          <a:p>
            <a:fld id="{A045EEDF-F6AB-437F-B2F1-4CCB2E54E794}" type="slidenum">
              <a:rPr lang="en-US" smtClean="0">
                <a:solidFill>
                  <a:schemeClr val="tx1"/>
                </a:solidFill>
              </a:rPr>
              <a:pPr/>
              <a:t>2</a:t>
            </a:fld>
            <a:r>
              <a:rPr lang="en-US" dirty="0">
                <a:solidFill>
                  <a:schemeClr val="tx1"/>
                </a:solidFill>
              </a:rPr>
              <a:t> of 11</a:t>
            </a:r>
          </a:p>
        </p:txBody>
      </p:sp>
      <p:sp>
        <p:nvSpPr>
          <p:cNvPr id="14" name="Date Placeholder 7">
            <a:extLst>
              <a:ext uri="{FF2B5EF4-FFF2-40B4-BE49-F238E27FC236}">
                <a16:creationId xmlns:a16="http://schemas.microsoft.com/office/drawing/2014/main" id="{104FB7AB-0EE4-BC72-6874-69E001996CBB}"/>
              </a:ext>
            </a:extLst>
          </p:cNvPr>
          <p:cNvSpPr>
            <a:spLocks noGrp="1"/>
          </p:cNvSpPr>
          <p:nvPr>
            <p:ph type="dt" sz="half" idx="10"/>
          </p:nvPr>
        </p:nvSpPr>
        <p:spPr>
          <a:xfrm>
            <a:off x="40114" y="6448761"/>
            <a:ext cx="2057400" cy="365125"/>
          </a:xfrm>
        </p:spPr>
        <p:txBody>
          <a:bodyPr/>
          <a:lstStyle/>
          <a:p>
            <a:pPr>
              <a:defRPr/>
            </a:pPr>
            <a:fld id="{2D02889D-5802-4214-B568-8E123C433BD1}" type="datetime1">
              <a:rPr lang="en-US" b="1" smtClean="0">
                <a:solidFill>
                  <a:schemeClr val="tx1"/>
                </a:solidFill>
              </a:rPr>
              <a:t>2/24/2024</a:t>
            </a:fld>
            <a:endParaRPr lang="en-US" b="1" dirty="0">
              <a:solidFill>
                <a:schemeClr val="tx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89C36428-8685-32F9-95A6-2B5E9DF4BFDF}"/>
              </a:ext>
            </a:extLst>
          </p:cNvPr>
          <p:cNvPicPr>
            <a:picLocks noChangeAspect="1"/>
          </p:cNvPicPr>
          <p:nvPr/>
        </p:nvPicPr>
        <p:blipFill>
          <a:blip r:embed="rId3"/>
          <a:stretch>
            <a:fillRect/>
          </a:stretch>
        </p:blipFill>
        <p:spPr>
          <a:xfrm>
            <a:off x="3626227" y="4648638"/>
            <a:ext cx="5052498" cy="1783235"/>
          </a:xfrm>
          <a:prstGeom prst="rect">
            <a:avLst/>
          </a:prstGeom>
        </p:spPr>
      </p:pic>
      <p:sp>
        <p:nvSpPr>
          <p:cNvPr id="4" name="TextBox 3"/>
          <p:cNvSpPr txBox="1"/>
          <p:nvPr/>
        </p:nvSpPr>
        <p:spPr>
          <a:xfrm>
            <a:off x="816142" y="344906"/>
            <a:ext cx="10559716" cy="830997"/>
          </a:xfrm>
          <a:prstGeom prst="rect">
            <a:avLst/>
          </a:prstGeom>
          <a:noFill/>
        </p:spPr>
        <p:txBody>
          <a:bodyPr wrap="square" rtlCol="0">
            <a:spAutoFit/>
          </a:bodyPr>
          <a:lstStyle/>
          <a:p>
            <a:pPr algn="ctr"/>
            <a:r>
              <a:rPr lang="en-US" sz="4800" u="sng" dirty="0"/>
              <a:t>Introducing Lattice QCD</a:t>
            </a:r>
          </a:p>
        </p:txBody>
      </p:sp>
      <p:sp>
        <p:nvSpPr>
          <p:cNvPr id="8" name="Slide Number Placeholder 10">
            <a:extLst>
              <a:ext uri="{FF2B5EF4-FFF2-40B4-BE49-F238E27FC236}">
                <a16:creationId xmlns:a16="http://schemas.microsoft.com/office/drawing/2014/main" id="{CA0F49C1-DF8B-EA61-8DF2-056FBE3C0088}"/>
              </a:ext>
            </a:extLst>
          </p:cNvPr>
          <p:cNvSpPr>
            <a:spLocks noGrp="1"/>
          </p:cNvSpPr>
          <p:nvPr>
            <p:ph type="sldNum" sz="quarter" idx="12"/>
          </p:nvPr>
        </p:nvSpPr>
        <p:spPr>
          <a:xfrm>
            <a:off x="8305800" y="6569076"/>
            <a:ext cx="2057400" cy="365125"/>
          </a:xfrm>
        </p:spPr>
        <p:txBody>
          <a:bodyPr/>
          <a:lstStyle/>
          <a:p>
            <a:pPr>
              <a:defRPr/>
            </a:pPr>
            <a:fld id="{D1DBB386-4D84-4A75-AC7E-910C66A24D6F}" type="slidenum">
              <a:rPr lang="en-US" b="1" smtClean="0">
                <a:solidFill>
                  <a:schemeClr val="tx1"/>
                </a:solidFill>
              </a:rPr>
              <a:pPr>
                <a:defRPr/>
              </a:pPr>
              <a:t>3</a:t>
            </a:fld>
            <a:endParaRPr lang="en-US" b="1" dirty="0">
              <a:solidFill>
                <a:schemeClr val="tx1"/>
              </a:solidFill>
            </a:endParaRPr>
          </a:p>
        </p:txBody>
      </p:sp>
      <p:sp>
        <p:nvSpPr>
          <p:cNvPr id="12" name="Rectangle 11">
            <a:extLst>
              <a:ext uri="{FF2B5EF4-FFF2-40B4-BE49-F238E27FC236}">
                <a16:creationId xmlns:a16="http://schemas.microsoft.com/office/drawing/2014/main" id="{EA66E8C5-7B42-0F7A-3869-CAEA08882134}"/>
              </a:ext>
            </a:extLst>
          </p:cNvPr>
          <p:cNvSpPr/>
          <p:nvPr/>
        </p:nvSpPr>
        <p:spPr>
          <a:xfrm>
            <a:off x="0" y="0"/>
            <a:ext cx="12192000" cy="457200"/>
          </a:xfrm>
          <a:prstGeom prst="rect">
            <a:avLst/>
          </a:prstGeom>
          <a:solidFill>
            <a:srgbClr val="D527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latin typeface="Trebuchet MS" panose="020B0703020202090204" pitchFamily="34" charset="0"/>
              </a:rPr>
              <a:t>Natural Sciences and Mathematics</a:t>
            </a:r>
          </a:p>
        </p:txBody>
      </p:sp>
      <p:sp>
        <p:nvSpPr>
          <p:cNvPr id="13" name="Rectangle 12">
            <a:extLst>
              <a:ext uri="{FF2B5EF4-FFF2-40B4-BE49-F238E27FC236}">
                <a16:creationId xmlns:a16="http://schemas.microsoft.com/office/drawing/2014/main" id="{5BE66B45-E8FE-F718-DA9A-1B1B2E8F6191}"/>
              </a:ext>
            </a:extLst>
          </p:cNvPr>
          <p:cNvSpPr/>
          <p:nvPr/>
        </p:nvSpPr>
        <p:spPr>
          <a:xfrm>
            <a:off x="0" y="6464969"/>
            <a:ext cx="12192000" cy="457200"/>
          </a:xfrm>
          <a:prstGeom prst="rect">
            <a:avLst/>
          </a:prstGeom>
          <a:solidFill>
            <a:srgbClr val="D527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latin typeface="Trebuchet MS" panose="020B0703020202090204" pitchFamily="34" charset="0"/>
              </a:rPr>
              <a:t>Natural Sciences and Mathematics</a:t>
            </a:r>
          </a:p>
        </p:txBody>
      </p:sp>
      <p:sp>
        <p:nvSpPr>
          <p:cNvPr id="33" name="Rectangle: Rounded Corners 32">
            <a:extLst>
              <a:ext uri="{FF2B5EF4-FFF2-40B4-BE49-F238E27FC236}">
                <a16:creationId xmlns:a16="http://schemas.microsoft.com/office/drawing/2014/main" id="{716008B9-3006-60EA-3164-F74855DD3D2D}"/>
              </a:ext>
            </a:extLst>
          </p:cNvPr>
          <p:cNvSpPr/>
          <p:nvPr/>
        </p:nvSpPr>
        <p:spPr>
          <a:xfrm>
            <a:off x="288762" y="1739620"/>
            <a:ext cx="2189743" cy="29276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Introduce complex time</a:t>
            </a:r>
          </a:p>
        </p:txBody>
      </p:sp>
      <p:sp>
        <p:nvSpPr>
          <p:cNvPr id="34" name="Arrow: Right 33">
            <a:extLst>
              <a:ext uri="{FF2B5EF4-FFF2-40B4-BE49-F238E27FC236}">
                <a16:creationId xmlns:a16="http://schemas.microsoft.com/office/drawing/2014/main" id="{BFCDF7D9-3AF3-5733-3C22-808DECDDD18D}"/>
              </a:ext>
            </a:extLst>
          </p:cNvPr>
          <p:cNvSpPr/>
          <p:nvPr/>
        </p:nvSpPr>
        <p:spPr>
          <a:xfrm rot="5400000">
            <a:off x="1237776" y="2131621"/>
            <a:ext cx="229949" cy="922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35" name="Rectangle: Rounded Corners 34">
                <a:extLst>
                  <a:ext uri="{FF2B5EF4-FFF2-40B4-BE49-F238E27FC236}">
                    <a16:creationId xmlns:a16="http://schemas.microsoft.com/office/drawing/2014/main" id="{24D32A40-64E8-9F41-F61B-9663EAF93C81}"/>
                  </a:ext>
                </a:extLst>
              </p:cNvPr>
              <p:cNvSpPr/>
              <p:nvPr/>
            </p:nvSpPr>
            <p:spPr>
              <a:xfrm>
                <a:off x="180762" y="2344804"/>
                <a:ext cx="2354981" cy="29276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Do Wick rotation </a:t>
                </a:r>
                <a14:m>
                  <m:oMath xmlns:m="http://schemas.openxmlformats.org/officeDocument/2006/math">
                    <m:r>
                      <a:rPr lang="en-US" sz="1600" b="1" i="1">
                        <a:latin typeface="Cambria Math" panose="02040503050406030204" pitchFamily="18" charset="0"/>
                      </a:rPr>
                      <m:t>𝒕</m:t>
                    </m:r>
                    <m:r>
                      <a:rPr lang="en-US" sz="1600" b="1" i="1">
                        <a:latin typeface="Cambria Math" panose="02040503050406030204" pitchFamily="18" charset="0"/>
                      </a:rPr>
                      <m:t>→</m:t>
                    </m:r>
                    <m:r>
                      <a:rPr lang="en-US" sz="1600" b="1" i="1">
                        <a:latin typeface="Cambria Math" panose="02040503050406030204" pitchFamily="18" charset="0"/>
                      </a:rPr>
                      <m:t>𝒊</m:t>
                    </m:r>
                    <m:r>
                      <a:rPr lang="en-US" sz="1600" b="1" i="1">
                        <a:latin typeface="Cambria Math" panose="02040503050406030204" pitchFamily="18" charset="0"/>
                        <a:ea typeface="Cambria Math" panose="02040503050406030204" pitchFamily="18" charset="0"/>
                      </a:rPr>
                      <m:t>𝝉</m:t>
                    </m:r>
                  </m:oMath>
                </a14:m>
                <a:endParaRPr lang="en-US" sz="1600" b="1" dirty="0"/>
              </a:p>
            </p:txBody>
          </p:sp>
        </mc:Choice>
        <mc:Fallback xmlns="">
          <p:sp>
            <p:nvSpPr>
              <p:cNvPr id="35" name="Rectangle: Rounded Corners 34">
                <a:extLst>
                  <a:ext uri="{FF2B5EF4-FFF2-40B4-BE49-F238E27FC236}">
                    <a16:creationId xmlns:a16="http://schemas.microsoft.com/office/drawing/2014/main" id="{24D32A40-64E8-9F41-F61B-9663EAF93C81}"/>
                  </a:ext>
                </a:extLst>
              </p:cNvPr>
              <p:cNvSpPr>
                <a:spLocks noRot="1" noChangeAspect="1" noMove="1" noResize="1" noEditPoints="1" noAdjustHandles="1" noChangeArrowheads="1" noChangeShapeType="1" noTextEdit="1"/>
              </p:cNvSpPr>
              <p:nvPr/>
            </p:nvSpPr>
            <p:spPr>
              <a:xfrm>
                <a:off x="180762" y="2344804"/>
                <a:ext cx="2354981" cy="292769"/>
              </a:xfrm>
              <a:prstGeom prst="roundRect">
                <a:avLst/>
              </a:prstGeom>
              <a:blipFill>
                <a:blip r:embed="rId4"/>
                <a:stretch>
                  <a:fillRect t="-12000" b="-30000"/>
                </a:stretch>
              </a:blipFill>
            </p:spPr>
            <p:txBody>
              <a:bodyPr/>
              <a:lstStyle/>
              <a:p>
                <a:r>
                  <a:rPr lang="en-US">
                    <a:noFill/>
                  </a:rPr>
                  <a:t> </a:t>
                </a:r>
              </a:p>
            </p:txBody>
          </p:sp>
        </mc:Fallback>
      </mc:AlternateContent>
      <p:sp>
        <p:nvSpPr>
          <p:cNvPr id="36" name="Arrow: Right 35">
            <a:extLst>
              <a:ext uri="{FF2B5EF4-FFF2-40B4-BE49-F238E27FC236}">
                <a16:creationId xmlns:a16="http://schemas.microsoft.com/office/drawing/2014/main" id="{F9FCED9F-1694-D515-EBE4-F0A1267EF618}"/>
              </a:ext>
            </a:extLst>
          </p:cNvPr>
          <p:cNvSpPr/>
          <p:nvPr/>
        </p:nvSpPr>
        <p:spPr>
          <a:xfrm>
            <a:off x="5739948" y="1919792"/>
            <a:ext cx="227795" cy="2284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Rounded Corners 36">
            <a:extLst>
              <a:ext uri="{FF2B5EF4-FFF2-40B4-BE49-F238E27FC236}">
                <a16:creationId xmlns:a16="http://schemas.microsoft.com/office/drawing/2014/main" id="{C1B2D2AB-176C-8D53-B6F9-E604A5DC5E94}"/>
              </a:ext>
            </a:extLst>
          </p:cNvPr>
          <p:cNvSpPr/>
          <p:nvPr/>
        </p:nvSpPr>
        <p:spPr>
          <a:xfrm>
            <a:off x="193319" y="2910834"/>
            <a:ext cx="2354981" cy="9716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Interpreting the denominator of the propagator as a partition function</a:t>
            </a:r>
            <a:endParaRPr lang="en-US" sz="1600" b="1" dirty="0"/>
          </a:p>
        </p:txBody>
      </p:sp>
      <p:pic>
        <p:nvPicPr>
          <p:cNvPr id="39" name="Picture 38">
            <a:extLst>
              <a:ext uri="{FF2B5EF4-FFF2-40B4-BE49-F238E27FC236}">
                <a16:creationId xmlns:a16="http://schemas.microsoft.com/office/drawing/2014/main" id="{FD158252-BFD1-28EE-CDF7-882DA4FFCB10}"/>
              </a:ext>
            </a:extLst>
          </p:cNvPr>
          <p:cNvPicPr>
            <a:picLocks noChangeAspect="1"/>
          </p:cNvPicPr>
          <p:nvPr/>
        </p:nvPicPr>
        <p:blipFill>
          <a:blip r:embed="rId5"/>
          <a:stretch>
            <a:fillRect/>
          </a:stretch>
        </p:blipFill>
        <p:spPr>
          <a:xfrm>
            <a:off x="2716332" y="1771975"/>
            <a:ext cx="3023616" cy="585216"/>
          </a:xfrm>
          <a:prstGeom prst="rect">
            <a:avLst/>
          </a:prstGeom>
        </p:spPr>
      </p:pic>
      <p:sp>
        <p:nvSpPr>
          <p:cNvPr id="43" name="Rectangle: Rounded Corners 42">
            <a:extLst>
              <a:ext uri="{FF2B5EF4-FFF2-40B4-BE49-F238E27FC236}">
                <a16:creationId xmlns:a16="http://schemas.microsoft.com/office/drawing/2014/main" id="{95ACDEAE-8169-40C7-0F9F-ADDEF0C48266}"/>
              </a:ext>
            </a:extLst>
          </p:cNvPr>
          <p:cNvSpPr/>
          <p:nvPr/>
        </p:nvSpPr>
        <p:spPr>
          <a:xfrm>
            <a:off x="165234" y="4180214"/>
            <a:ext cx="2310063" cy="3464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Space-time discretization</a:t>
            </a:r>
            <a:endParaRPr lang="en-US" sz="1600" b="1" dirty="0"/>
          </a:p>
        </p:txBody>
      </p:sp>
      <p:pic>
        <p:nvPicPr>
          <p:cNvPr id="44" name="Picture 43">
            <a:extLst>
              <a:ext uri="{FF2B5EF4-FFF2-40B4-BE49-F238E27FC236}">
                <a16:creationId xmlns:a16="http://schemas.microsoft.com/office/drawing/2014/main" id="{5EB36C4D-4A52-4B30-5DDB-0712A759810C}"/>
              </a:ext>
            </a:extLst>
          </p:cNvPr>
          <p:cNvPicPr>
            <a:picLocks noChangeAspect="1"/>
          </p:cNvPicPr>
          <p:nvPr/>
        </p:nvPicPr>
        <p:blipFill>
          <a:blip r:embed="rId6"/>
          <a:stretch>
            <a:fillRect/>
          </a:stretch>
        </p:blipFill>
        <p:spPr>
          <a:xfrm>
            <a:off x="2830890" y="3789757"/>
            <a:ext cx="2249424" cy="658368"/>
          </a:xfrm>
          <a:prstGeom prst="rect">
            <a:avLst/>
          </a:prstGeom>
        </p:spPr>
      </p:pic>
      <p:pic>
        <p:nvPicPr>
          <p:cNvPr id="45" name="Picture 44">
            <a:extLst>
              <a:ext uri="{FF2B5EF4-FFF2-40B4-BE49-F238E27FC236}">
                <a16:creationId xmlns:a16="http://schemas.microsoft.com/office/drawing/2014/main" id="{FF35C9D7-BCAD-9A8F-5FCA-7834302709E6}"/>
              </a:ext>
            </a:extLst>
          </p:cNvPr>
          <p:cNvPicPr>
            <a:picLocks noChangeAspect="1"/>
          </p:cNvPicPr>
          <p:nvPr/>
        </p:nvPicPr>
        <p:blipFill>
          <a:blip r:embed="rId7"/>
          <a:stretch>
            <a:fillRect/>
          </a:stretch>
        </p:blipFill>
        <p:spPr>
          <a:xfrm>
            <a:off x="5525123" y="3809755"/>
            <a:ext cx="3316224" cy="664981"/>
          </a:xfrm>
          <a:prstGeom prst="rect">
            <a:avLst/>
          </a:prstGeom>
        </p:spPr>
      </p:pic>
      <p:sp>
        <p:nvSpPr>
          <p:cNvPr id="48" name="Rectangle: Rounded Corners 47">
            <a:extLst>
              <a:ext uri="{FF2B5EF4-FFF2-40B4-BE49-F238E27FC236}">
                <a16:creationId xmlns:a16="http://schemas.microsoft.com/office/drawing/2014/main" id="{0712A30B-1CDB-A380-2335-38B039C60B5B}"/>
              </a:ext>
            </a:extLst>
          </p:cNvPr>
          <p:cNvSpPr/>
          <p:nvPr/>
        </p:nvSpPr>
        <p:spPr>
          <a:xfrm>
            <a:off x="165234" y="4808747"/>
            <a:ext cx="2281089" cy="3464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Monte-Carlo Simulation</a:t>
            </a:r>
            <a:endParaRPr lang="en-US" sz="1600" b="1" dirty="0"/>
          </a:p>
        </p:txBody>
      </p:sp>
      <p:sp>
        <p:nvSpPr>
          <p:cNvPr id="2" name="Arrow: Right 1">
            <a:extLst>
              <a:ext uri="{FF2B5EF4-FFF2-40B4-BE49-F238E27FC236}">
                <a16:creationId xmlns:a16="http://schemas.microsoft.com/office/drawing/2014/main" id="{93C6EB6A-6C53-E551-89C9-74A26897A138}"/>
              </a:ext>
            </a:extLst>
          </p:cNvPr>
          <p:cNvSpPr/>
          <p:nvPr/>
        </p:nvSpPr>
        <p:spPr>
          <a:xfrm rot="5400000">
            <a:off x="1237775" y="2734795"/>
            <a:ext cx="229949" cy="922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Arrow: Right 2">
            <a:extLst>
              <a:ext uri="{FF2B5EF4-FFF2-40B4-BE49-F238E27FC236}">
                <a16:creationId xmlns:a16="http://schemas.microsoft.com/office/drawing/2014/main" id="{308AFE6A-1399-DE0D-4309-54595398EA50}"/>
              </a:ext>
            </a:extLst>
          </p:cNvPr>
          <p:cNvSpPr/>
          <p:nvPr/>
        </p:nvSpPr>
        <p:spPr>
          <a:xfrm rot="5400000">
            <a:off x="1209713" y="3996067"/>
            <a:ext cx="229949" cy="922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D4B7C9C8-83F7-4344-F3C8-757731AFD076}"/>
              </a:ext>
            </a:extLst>
          </p:cNvPr>
          <p:cNvSpPr/>
          <p:nvPr/>
        </p:nvSpPr>
        <p:spPr>
          <a:xfrm rot="5400000">
            <a:off x="1191653" y="4621345"/>
            <a:ext cx="229949" cy="922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2257BB01-FECA-6B1A-38E1-42E918B5CA58}"/>
              </a:ext>
            </a:extLst>
          </p:cNvPr>
          <p:cNvPicPr>
            <a:picLocks noChangeAspect="1"/>
          </p:cNvPicPr>
          <p:nvPr/>
        </p:nvPicPr>
        <p:blipFill>
          <a:blip r:embed="rId8"/>
          <a:stretch>
            <a:fillRect/>
          </a:stretch>
        </p:blipFill>
        <p:spPr>
          <a:xfrm>
            <a:off x="8865410" y="1869700"/>
            <a:ext cx="2792210" cy="2164267"/>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C1008D72-8B67-CB04-1082-CAAA44574768}"/>
                  </a:ext>
                </a:extLst>
              </p:cNvPr>
              <p:cNvSpPr txBox="1"/>
              <p:nvPr/>
            </p:nvSpPr>
            <p:spPr>
              <a:xfrm>
                <a:off x="9849025" y="1519372"/>
                <a:ext cx="823559" cy="33855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200" b="1" i="1" smtClean="0">
                          <a:latin typeface="Cambria Math" panose="02040503050406030204" pitchFamily="18" charset="0"/>
                        </a:rPr>
                        <m:t>𝒕</m:t>
                      </m:r>
                      <m:r>
                        <a:rPr lang="en-US" sz="2200" b="1" i="1" smtClean="0">
                          <a:latin typeface="Cambria Math" panose="02040503050406030204" pitchFamily="18" charset="0"/>
                        </a:rPr>
                        <m:t>→</m:t>
                      </m:r>
                      <m:r>
                        <a:rPr lang="en-US" sz="2200" b="1" i="1" smtClean="0">
                          <a:latin typeface="Cambria Math" panose="02040503050406030204" pitchFamily="18" charset="0"/>
                        </a:rPr>
                        <m:t>𝒊</m:t>
                      </m:r>
                      <m:r>
                        <a:rPr lang="en-US" sz="2200" b="1" i="1" smtClean="0">
                          <a:latin typeface="Cambria Math" panose="02040503050406030204" pitchFamily="18" charset="0"/>
                          <a:ea typeface="Cambria Math" panose="02040503050406030204" pitchFamily="18" charset="0"/>
                        </a:rPr>
                        <m:t>𝝉</m:t>
                      </m:r>
                    </m:oMath>
                  </m:oMathPara>
                </a14:m>
                <a:endParaRPr lang="en-US" sz="2200" b="1" dirty="0"/>
              </a:p>
            </p:txBody>
          </p:sp>
        </mc:Choice>
        <mc:Fallback xmlns="">
          <p:sp>
            <p:nvSpPr>
              <p:cNvPr id="7" name="TextBox 6">
                <a:extLst>
                  <a:ext uri="{FF2B5EF4-FFF2-40B4-BE49-F238E27FC236}">
                    <a16:creationId xmlns:a16="http://schemas.microsoft.com/office/drawing/2014/main" id="{C1008D72-8B67-CB04-1082-CAAA44574768}"/>
                  </a:ext>
                </a:extLst>
              </p:cNvPr>
              <p:cNvSpPr txBox="1">
                <a:spLocks noRot="1" noChangeAspect="1" noMove="1" noResize="1" noEditPoints="1" noAdjustHandles="1" noChangeArrowheads="1" noChangeShapeType="1" noTextEdit="1"/>
              </p:cNvSpPr>
              <p:nvPr/>
            </p:nvSpPr>
            <p:spPr>
              <a:xfrm>
                <a:off x="9849025" y="1519372"/>
                <a:ext cx="823559" cy="338554"/>
              </a:xfrm>
              <a:prstGeom prst="rect">
                <a:avLst/>
              </a:prstGeom>
              <a:blipFill>
                <a:blip r:embed="rId9"/>
                <a:stretch>
                  <a:fillRect l="-6667" r="-4444" b="-5357"/>
                </a:stretch>
              </a:blipFill>
            </p:spPr>
            <p:txBody>
              <a:bodyPr/>
              <a:lstStyle/>
              <a:p>
                <a:r>
                  <a:rPr lang="en-US">
                    <a:noFill/>
                  </a:rPr>
                  <a:t> </a:t>
                </a:r>
              </a:p>
            </p:txBody>
          </p:sp>
        </mc:Fallback>
      </mc:AlternateContent>
      <p:pic>
        <p:nvPicPr>
          <p:cNvPr id="40" name="Picture 39">
            <a:extLst>
              <a:ext uri="{FF2B5EF4-FFF2-40B4-BE49-F238E27FC236}">
                <a16:creationId xmlns:a16="http://schemas.microsoft.com/office/drawing/2014/main" id="{628FA8CC-D262-D671-5183-C7D8758996D1}"/>
              </a:ext>
            </a:extLst>
          </p:cNvPr>
          <p:cNvPicPr>
            <a:picLocks noChangeAspect="1"/>
          </p:cNvPicPr>
          <p:nvPr/>
        </p:nvPicPr>
        <p:blipFill>
          <a:blip r:embed="rId10"/>
          <a:stretch>
            <a:fillRect/>
          </a:stretch>
        </p:blipFill>
        <p:spPr>
          <a:xfrm>
            <a:off x="5999077" y="1766062"/>
            <a:ext cx="3072384" cy="591312"/>
          </a:xfrm>
          <a:prstGeom prst="rect">
            <a:avLst/>
          </a:prstGeom>
        </p:spPr>
      </p:pic>
      <p:cxnSp>
        <p:nvCxnSpPr>
          <p:cNvPr id="10" name="Connector: Curved 9">
            <a:extLst>
              <a:ext uri="{FF2B5EF4-FFF2-40B4-BE49-F238E27FC236}">
                <a16:creationId xmlns:a16="http://schemas.microsoft.com/office/drawing/2014/main" id="{0B87EE4E-ADA6-667C-7041-F7F8163B1574}"/>
              </a:ext>
            </a:extLst>
          </p:cNvPr>
          <p:cNvCxnSpPr>
            <a:cxnSpLocks/>
          </p:cNvCxnSpPr>
          <p:nvPr/>
        </p:nvCxnSpPr>
        <p:spPr>
          <a:xfrm rot="5400000">
            <a:off x="6444579" y="2380303"/>
            <a:ext cx="524245" cy="509293"/>
          </a:xfrm>
          <a:prstGeom prst="curvedConnector3">
            <a:avLst>
              <a:gd name="adj1" fmla="val 50000"/>
            </a:avLst>
          </a:prstGeom>
          <a:ln w="31750">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88E5860B-98C8-0C5E-3A32-3A8B2D0290B1}"/>
                  </a:ext>
                </a:extLst>
              </p:cNvPr>
              <p:cNvSpPr txBox="1"/>
              <p:nvPr/>
            </p:nvSpPr>
            <p:spPr>
              <a:xfrm flipH="1">
                <a:off x="3454182" y="2865129"/>
                <a:ext cx="4571531" cy="369332"/>
              </a:xfrm>
              <a:prstGeom prst="rect">
                <a:avLst/>
              </a:prstGeom>
              <a:noFill/>
            </p:spPr>
            <p:txBody>
              <a:bodyPr wrap="square" rtlCol="0">
                <a:spAutoFit/>
              </a:bodyPr>
              <a:lstStyle/>
              <a:p>
                <a:pPr algn="l"/>
                <a:r>
                  <a:rPr lang="en-US" b="1" dirty="0">
                    <a:solidFill>
                      <a:srgbClr val="C00000"/>
                    </a:solidFill>
                  </a:rPr>
                  <a:t>This can be interpreted as partition function </a:t>
                </a:r>
                <a14:m>
                  <m:oMath xmlns:m="http://schemas.openxmlformats.org/officeDocument/2006/math">
                    <m:r>
                      <a:rPr lang="en-US" b="1" i="1" smtClean="0">
                        <a:solidFill>
                          <a:srgbClr val="C00000"/>
                        </a:solidFill>
                        <a:latin typeface="Cambria Math" panose="02040503050406030204" pitchFamily="18" charset="0"/>
                        <a:ea typeface="Cambria Math" panose="02040503050406030204" pitchFamily="18" charset="0"/>
                      </a:rPr>
                      <m:t>𝓩</m:t>
                    </m:r>
                  </m:oMath>
                </a14:m>
                <a:endParaRPr lang="en-US" b="1" dirty="0">
                  <a:solidFill>
                    <a:srgbClr val="C00000"/>
                  </a:solidFill>
                </a:endParaRPr>
              </a:p>
            </p:txBody>
          </p:sp>
        </mc:Choice>
        <mc:Fallback xmlns="">
          <p:sp>
            <p:nvSpPr>
              <p:cNvPr id="11" name="TextBox 10">
                <a:extLst>
                  <a:ext uri="{FF2B5EF4-FFF2-40B4-BE49-F238E27FC236}">
                    <a16:creationId xmlns:a16="http://schemas.microsoft.com/office/drawing/2014/main" id="{88E5860B-98C8-0C5E-3A32-3A8B2D0290B1}"/>
                  </a:ext>
                </a:extLst>
              </p:cNvPr>
              <p:cNvSpPr txBox="1">
                <a:spLocks noRot="1" noChangeAspect="1" noMove="1" noResize="1" noEditPoints="1" noAdjustHandles="1" noChangeArrowheads="1" noChangeShapeType="1" noTextEdit="1"/>
              </p:cNvSpPr>
              <p:nvPr/>
            </p:nvSpPr>
            <p:spPr>
              <a:xfrm flipH="1">
                <a:off x="3454182" y="2865129"/>
                <a:ext cx="4571531" cy="369332"/>
              </a:xfrm>
              <a:prstGeom prst="rect">
                <a:avLst/>
              </a:prstGeom>
              <a:blipFill>
                <a:blip r:embed="rId12"/>
                <a:stretch>
                  <a:fillRect l="-1200" t="-8197" b="-24590"/>
                </a:stretch>
              </a:blipFill>
            </p:spPr>
            <p:txBody>
              <a:bodyPr/>
              <a:lstStyle/>
              <a:p>
                <a:r>
                  <a:rPr lang="en-US">
                    <a:noFill/>
                  </a:rPr>
                  <a:t> </a:t>
                </a:r>
              </a:p>
            </p:txBody>
          </p:sp>
        </mc:Fallback>
      </mc:AlternateContent>
      <p:sp>
        <p:nvSpPr>
          <p:cNvPr id="16" name="TextBox 15">
            <a:extLst>
              <a:ext uri="{FF2B5EF4-FFF2-40B4-BE49-F238E27FC236}">
                <a16:creationId xmlns:a16="http://schemas.microsoft.com/office/drawing/2014/main" id="{54A3F128-A8FE-EAAC-0EC9-E435C420FF69}"/>
              </a:ext>
            </a:extLst>
          </p:cNvPr>
          <p:cNvSpPr txBox="1"/>
          <p:nvPr/>
        </p:nvSpPr>
        <p:spPr>
          <a:xfrm flipH="1">
            <a:off x="2579291" y="1292788"/>
            <a:ext cx="6545255" cy="369332"/>
          </a:xfrm>
          <a:prstGeom prst="rect">
            <a:avLst/>
          </a:prstGeom>
          <a:noFill/>
        </p:spPr>
        <p:txBody>
          <a:bodyPr wrap="square" rtlCol="0">
            <a:spAutoFit/>
          </a:bodyPr>
          <a:lstStyle/>
          <a:p>
            <a:pPr algn="ctr"/>
            <a:r>
              <a:rPr lang="en-US" dirty="0"/>
              <a:t>We go from </a:t>
            </a:r>
            <a:r>
              <a:rPr lang="en-US" b="1" dirty="0">
                <a:solidFill>
                  <a:srgbClr val="0000FF"/>
                </a:solidFill>
              </a:rPr>
              <a:t>4D Minkowski spacetime</a:t>
            </a:r>
            <a:r>
              <a:rPr lang="en-US" b="1" dirty="0"/>
              <a:t> to </a:t>
            </a:r>
            <a:r>
              <a:rPr lang="en-US" b="1" dirty="0">
                <a:solidFill>
                  <a:srgbClr val="FF0000"/>
                </a:solidFill>
              </a:rPr>
              <a:t>4D Euclidean spacetime</a:t>
            </a:r>
            <a:endParaRPr lang="en-US" dirty="0">
              <a:solidFill>
                <a:srgbClr val="FF0000"/>
              </a:solidFill>
            </a:endParaRPr>
          </a:p>
        </p:txBody>
      </p:sp>
      <p:sp>
        <p:nvSpPr>
          <p:cNvPr id="19" name="Arrow: Right 18">
            <a:extLst>
              <a:ext uri="{FF2B5EF4-FFF2-40B4-BE49-F238E27FC236}">
                <a16:creationId xmlns:a16="http://schemas.microsoft.com/office/drawing/2014/main" id="{807BB806-DC34-201D-EB90-C52761A9A42F}"/>
              </a:ext>
            </a:extLst>
          </p:cNvPr>
          <p:cNvSpPr/>
          <p:nvPr/>
        </p:nvSpPr>
        <p:spPr>
          <a:xfrm>
            <a:off x="5188821" y="3966115"/>
            <a:ext cx="227795" cy="2284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Slide Number Placeholder 7">
            <a:extLst>
              <a:ext uri="{FF2B5EF4-FFF2-40B4-BE49-F238E27FC236}">
                <a16:creationId xmlns:a16="http://schemas.microsoft.com/office/drawing/2014/main" id="{EB0F7C12-36B2-BFFB-4BF3-122D8981AD5C}"/>
              </a:ext>
            </a:extLst>
          </p:cNvPr>
          <p:cNvSpPr txBox="1">
            <a:spLocks/>
          </p:cNvSpPr>
          <p:nvPr/>
        </p:nvSpPr>
        <p:spPr>
          <a:xfrm>
            <a:off x="8939463" y="6500893"/>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045EEDF-F6AB-437F-B2F1-4CCB2E54E794}" type="slidenum">
              <a:rPr lang="en-US" smtClean="0">
                <a:solidFill>
                  <a:schemeClr val="tx1"/>
                </a:solidFill>
              </a:rPr>
              <a:pPr/>
              <a:t>3</a:t>
            </a:fld>
            <a:r>
              <a:rPr lang="en-US" dirty="0">
                <a:solidFill>
                  <a:schemeClr val="tx1"/>
                </a:solidFill>
              </a:rPr>
              <a:t> of 11</a:t>
            </a:r>
          </a:p>
        </p:txBody>
      </p:sp>
      <p:sp>
        <p:nvSpPr>
          <p:cNvPr id="17" name="Date Placeholder 7">
            <a:extLst>
              <a:ext uri="{FF2B5EF4-FFF2-40B4-BE49-F238E27FC236}">
                <a16:creationId xmlns:a16="http://schemas.microsoft.com/office/drawing/2014/main" id="{1E9ABFC1-1EBB-62F6-74F9-36C84F017D50}"/>
              </a:ext>
            </a:extLst>
          </p:cNvPr>
          <p:cNvSpPr>
            <a:spLocks noGrp="1"/>
          </p:cNvSpPr>
          <p:nvPr>
            <p:ph type="dt" sz="half" idx="10"/>
          </p:nvPr>
        </p:nvSpPr>
        <p:spPr>
          <a:xfrm>
            <a:off x="40114" y="6448761"/>
            <a:ext cx="2057400" cy="365125"/>
          </a:xfrm>
        </p:spPr>
        <p:txBody>
          <a:bodyPr/>
          <a:lstStyle/>
          <a:p>
            <a:pPr>
              <a:defRPr/>
            </a:pPr>
            <a:fld id="{2D02889D-5802-4214-B568-8E123C433BD1}" type="datetime1">
              <a:rPr lang="en-US" b="1" smtClean="0">
                <a:solidFill>
                  <a:schemeClr val="tx1"/>
                </a:solidFill>
              </a:rPr>
              <a:t>2/24/2024</a:t>
            </a:fld>
            <a:endParaRPr lang="en-US" b="1" dirty="0">
              <a:solidFill>
                <a:schemeClr val="tx1"/>
              </a:solidFill>
            </a:endParaRPr>
          </a:p>
        </p:txBody>
      </p:sp>
    </p:spTree>
    <p:extLst>
      <p:ext uri="{BB962C8B-B14F-4D97-AF65-F5344CB8AC3E}">
        <p14:creationId xmlns:p14="http://schemas.microsoft.com/office/powerpoint/2010/main" val="14659138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457200"/>
          </a:xfrm>
          <a:prstGeom prst="rect">
            <a:avLst/>
          </a:prstGeom>
          <a:solidFill>
            <a:srgbClr val="D527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latin typeface="Trebuchet MS" panose="020B0703020202090204" pitchFamily="34" charset="0"/>
              </a:rPr>
              <a:t>Natural Sciences and Mathematics</a:t>
            </a:r>
          </a:p>
        </p:txBody>
      </p:sp>
      <p:sp>
        <p:nvSpPr>
          <p:cNvPr id="2" name="Rectangle 1">
            <a:extLst>
              <a:ext uri="{FF2B5EF4-FFF2-40B4-BE49-F238E27FC236}">
                <a16:creationId xmlns:a16="http://schemas.microsoft.com/office/drawing/2014/main" id="{92E33579-970E-96AC-8BFE-FD5FDFFE6F53}"/>
              </a:ext>
            </a:extLst>
          </p:cNvPr>
          <p:cNvSpPr/>
          <p:nvPr/>
        </p:nvSpPr>
        <p:spPr>
          <a:xfrm>
            <a:off x="0" y="6464969"/>
            <a:ext cx="12192000" cy="457200"/>
          </a:xfrm>
          <a:prstGeom prst="rect">
            <a:avLst/>
          </a:prstGeom>
          <a:solidFill>
            <a:srgbClr val="D527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latin typeface="Trebuchet MS" panose="020B0703020202090204" pitchFamily="34" charset="0"/>
              </a:rPr>
              <a:t>Natural Sciences and Mathematics</a:t>
            </a:r>
          </a:p>
        </p:txBody>
      </p:sp>
      <p:sp>
        <p:nvSpPr>
          <p:cNvPr id="5" name="TextBox 4"/>
          <p:cNvSpPr txBox="1"/>
          <p:nvPr/>
        </p:nvSpPr>
        <p:spPr>
          <a:xfrm>
            <a:off x="1524000" y="318318"/>
            <a:ext cx="9372600" cy="830997"/>
          </a:xfrm>
          <a:prstGeom prst="rect">
            <a:avLst/>
          </a:prstGeom>
          <a:noFill/>
        </p:spPr>
        <p:txBody>
          <a:bodyPr wrap="square" rtlCol="0">
            <a:spAutoFit/>
          </a:bodyPr>
          <a:lstStyle/>
          <a:p>
            <a:pPr algn="ctr"/>
            <a:r>
              <a:rPr lang="en-US" sz="4800" u="sng" dirty="0"/>
              <a:t>QCD Phase Diagram</a:t>
            </a:r>
          </a:p>
        </p:txBody>
      </p:sp>
      <p:pic>
        <p:nvPicPr>
          <p:cNvPr id="8" name="Picture 7">
            <a:extLst>
              <a:ext uri="{FF2B5EF4-FFF2-40B4-BE49-F238E27FC236}">
                <a16:creationId xmlns:a16="http://schemas.microsoft.com/office/drawing/2014/main" id="{3ADAB3FD-A902-496A-824C-363544A2FD64}"/>
              </a:ext>
            </a:extLst>
          </p:cNvPr>
          <p:cNvPicPr>
            <a:picLocks noChangeAspect="1"/>
          </p:cNvPicPr>
          <p:nvPr/>
        </p:nvPicPr>
        <p:blipFill>
          <a:blip r:embed="rId3"/>
          <a:stretch>
            <a:fillRect/>
          </a:stretch>
        </p:blipFill>
        <p:spPr>
          <a:xfrm>
            <a:off x="28575" y="1084594"/>
            <a:ext cx="8591550" cy="5362575"/>
          </a:xfrm>
          <a:prstGeom prst="rect">
            <a:avLst/>
          </a:prstGeom>
        </p:spPr>
      </p:pic>
      <mc:AlternateContent xmlns:mc="http://schemas.openxmlformats.org/markup-compatibility/2006" xmlns:a14="http://schemas.microsoft.com/office/drawing/2010/main">
        <mc:Choice Requires="a14">
          <p:sp>
            <p:nvSpPr>
              <p:cNvPr id="3" name="Subtitle 2">
                <a:extLst>
                  <a:ext uri="{FF2B5EF4-FFF2-40B4-BE49-F238E27FC236}">
                    <a16:creationId xmlns:a16="http://schemas.microsoft.com/office/drawing/2014/main" id="{27B4FC0F-7CEA-7CDF-666B-7A0E021FE40A}"/>
                  </a:ext>
                </a:extLst>
              </p:cNvPr>
              <p:cNvSpPr txBox="1">
                <a:spLocks/>
              </p:cNvSpPr>
              <p:nvPr/>
            </p:nvSpPr>
            <p:spPr>
              <a:xfrm>
                <a:off x="8439150" y="1278144"/>
                <a:ext cx="3752850" cy="2129145"/>
              </a:xfrm>
              <a:prstGeom prst="rect">
                <a:avLst/>
              </a:prstGeom>
            </p:spPr>
            <p:txBody>
              <a:bodyPr vert="horz" lIns="91440" tIns="45720" rIns="91440" bIns="45720" rtlCol="0">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lgn="l">
                  <a:spcBef>
                    <a:spcPct val="20000"/>
                  </a:spcBef>
                  <a:defRPr/>
                </a:pPr>
                <a:r>
                  <a:rPr lang="en-US" sz="2000" dirty="0"/>
                  <a:t>What do we know?</a:t>
                </a:r>
              </a:p>
              <a:p>
                <a:pPr algn="l">
                  <a:spcBef>
                    <a:spcPct val="20000"/>
                  </a:spcBef>
                  <a:defRPr/>
                </a:pPr>
                <a:endParaRPr lang="en-US" sz="600" dirty="0"/>
              </a:p>
              <a:p>
                <a:pPr marL="342900" indent="-342900" algn="l">
                  <a:spcBef>
                    <a:spcPct val="20000"/>
                  </a:spcBef>
                  <a:buFont typeface="Arial" panose="020B0604020202020204" pitchFamily="34" charset="0"/>
                  <a:buChar char="•"/>
                  <a:defRPr/>
                </a:pPr>
                <a:r>
                  <a:rPr lang="en-US" sz="2000" dirty="0"/>
                  <a:t>We know from the experiment and lattice calculations that the transition is a crossover at </a:t>
                </a:r>
                <a14:m>
                  <m:oMath xmlns:m="http://schemas.openxmlformats.org/officeDocument/2006/math">
                    <m:sSub>
                      <m:sSubPr>
                        <m:ctrlPr>
                          <a:rPr lang="en-US" sz="1800" i="1" kern="100" smtClean="0">
                            <a:effectLst/>
                            <a:latin typeface="Cambria Math" panose="02040503050406030204" pitchFamily="18" charset="0"/>
                            <a:ea typeface="Calibri" panose="020F0502020204030204" pitchFamily="34" charset="0"/>
                            <a:cs typeface="Arial" panose="020B0604020202020204" pitchFamily="34" charset="0"/>
                          </a:rPr>
                        </m:ctrlPr>
                      </m:sSubPr>
                      <m:e>
                        <m:r>
                          <a:rPr lang="en-US" sz="1800" i="1" kern="100">
                            <a:effectLst/>
                            <a:latin typeface="Cambria Math" panose="02040503050406030204" pitchFamily="18" charset="0"/>
                            <a:ea typeface="Calibri" panose="020F0502020204030204" pitchFamily="34" charset="0"/>
                            <a:cs typeface="Arial" panose="020B0604020202020204" pitchFamily="34" charset="0"/>
                          </a:rPr>
                          <m:t>𝜇</m:t>
                        </m:r>
                      </m:e>
                      <m:sub>
                        <m:r>
                          <a:rPr lang="en-US" sz="1800" i="1" kern="100">
                            <a:effectLst/>
                            <a:latin typeface="Cambria Math" panose="02040503050406030204" pitchFamily="18" charset="0"/>
                            <a:ea typeface="Calibri" panose="020F0502020204030204" pitchFamily="34" charset="0"/>
                            <a:cs typeface="Arial" panose="020B0604020202020204" pitchFamily="34" charset="0"/>
                          </a:rPr>
                          <m:t>𝐵</m:t>
                        </m:r>
                      </m:sub>
                    </m:sSub>
                    <m:r>
                      <a:rPr lang="en-US" sz="1800" i="1" kern="100">
                        <a:effectLst/>
                        <a:latin typeface="Cambria Math" panose="02040503050406030204" pitchFamily="18" charset="0"/>
                        <a:ea typeface="Calibri" panose="020F0502020204030204" pitchFamily="34" charset="0"/>
                        <a:cs typeface="Arial" panose="020B0604020202020204" pitchFamily="34" charset="0"/>
                      </a:rPr>
                      <m:t>=</m:t>
                    </m:r>
                    <m:r>
                      <a:rPr lang="en-US" sz="1800" i="1" kern="100">
                        <a:effectLst/>
                        <a:latin typeface="Cambria Math" panose="02040503050406030204" pitchFamily="18" charset="0"/>
                        <a:ea typeface="Calibri" panose="020F0502020204030204" pitchFamily="34" charset="0"/>
                        <a:cs typeface="Arial" panose="020B0604020202020204" pitchFamily="34" charset="0"/>
                      </a:rPr>
                      <m:t>0</m:t>
                    </m:r>
                  </m:oMath>
                </a14:m>
                <a:endParaRPr lang="en-US" sz="2000" dirty="0"/>
              </a:p>
              <a:p>
                <a:pPr marL="342900" indent="-342900" algn="l">
                  <a:spcBef>
                    <a:spcPct val="20000"/>
                  </a:spcBef>
                  <a:buFont typeface="Arial" panose="020B0604020202020204" pitchFamily="34" charset="0"/>
                  <a:buChar char="•"/>
                  <a:defRPr/>
                </a:pPr>
                <a:endParaRPr lang="en-US" sz="2000" dirty="0"/>
              </a:p>
              <a:p>
                <a:pPr algn="l">
                  <a:spcBef>
                    <a:spcPct val="20000"/>
                  </a:spcBef>
                  <a:defRPr/>
                </a:pPr>
                <a:r>
                  <a:rPr lang="en-US" sz="2000" dirty="0"/>
                  <a:t>Open questions</a:t>
                </a:r>
              </a:p>
              <a:p>
                <a:pPr algn="l">
                  <a:spcBef>
                    <a:spcPct val="20000"/>
                  </a:spcBef>
                  <a:defRPr/>
                </a:pPr>
                <a:endParaRPr lang="en-US" sz="600" dirty="0"/>
              </a:p>
              <a:p>
                <a:pPr marL="342900" indent="-342900" algn="l">
                  <a:spcBef>
                    <a:spcPct val="20000"/>
                  </a:spcBef>
                  <a:buFont typeface="Arial" charset="0"/>
                  <a:buChar char="•"/>
                  <a:defRPr/>
                </a:pPr>
                <a:r>
                  <a:rPr lang="en-US" sz="2000" dirty="0"/>
                  <a:t>How broad is the crossover?</a:t>
                </a:r>
              </a:p>
              <a:p>
                <a:pPr marL="342900" indent="-342900" algn="l">
                  <a:spcBef>
                    <a:spcPct val="20000"/>
                  </a:spcBef>
                  <a:buFont typeface="Arial" charset="0"/>
                  <a:buChar char="•"/>
                  <a:defRPr/>
                </a:pPr>
                <a:endParaRPr lang="en-US" sz="600" dirty="0"/>
              </a:p>
              <a:p>
                <a:pPr marL="342900" indent="-342900" algn="l">
                  <a:spcBef>
                    <a:spcPct val="20000"/>
                  </a:spcBef>
                  <a:buFont typeface="Arial" charset="0"/>
                  <a:buChar char="•"/>
                  <a:defRPr/>
                </a:pPr>
                <a:r>
                  <a:rPr lang="en-US" sz="2000" dirty="0"/>
                  <a:t>We do not have a real order parameter</a:t>
                </a:r>
              </a:p>
            </p:txBody>
          </p:sp>
        </mc:Choice>
        <mc:Fallback xmlns="">
          <p:sp>
            <p:nvSpPr>
              <p:cNvPr id="3" name="Subtitle 2">
                <a:extLst>
                  <a:ext uri="{FF2B5EF4-FFF2-40B4-BE49-F238E27FC236}">
                    <a16:creationId xmlns:a16="http://schemas.microsoft.com/office/drawing/2014/main" xmlns:a14="http://schemas.microsoft.com/office/drawing/2010/main" xmlns="" id="{27B4FC0F-7CEA-7CDF-666B-7A0E021FE40A}"/>
                  </a:ext>
                </a:extLst>
              </p:cNvPr>
              <p:cNvSpPr txBox="1">
                <a:spLocks noRot="1" noChangeAspect="1" noMove="1" noResize="1" noEditPoints="1" noAdjustHandles="1" noChangeArrowheads="1" noChangeShapeType="1" noTextEdit="1"/>
              </p:cNvSpPr>
              <p:nvPr/>
            </p:nvSpPr>
            <p:spPr>
              <a:xfrm>
                <a:off x="8439150" y="1278144"/>
                <a:ext cx="3752850" cy="2129145"/>
              </a:xfrm>
              <a:prstGeom prst="rect">
                <a:avLst/>
              </a:prstGeom>
              <a:blipFill rotWithShape="0">
                <a:blip r:embed="rId4"/>
                <a:stretch>
                  <a:fillRect l="-1623" t="-1719" r="-1623" b="-81089"/>
                </a:stretch>
              </a:blipFill>
            </p:spPr>
            <p:txBody>
              <a:bodyPr/>
              <a:lstStyle/>
              <a:p>
                <a:r>
                  <a:rPr lang="en-US">
                    <a:noFill/>
                  </a:rPr>
                  <a:t> </a:t>
                </a:r>
              </a:p>
            </p:txBody>
          </p:sp>
        </mc:Fallback>
      </mc:AlternateContent>
      <p:cxnSp>
        <p:nvCxnSpPr>
          <p:cNvPr id="6" name="Connector: Curved 5">
            <a:extLst>
              <a:ext uri="{FF2B5EF4-FFF2-40B4-BE49-F238E27FC236}">
                <a16:creationId xmlns:a16="http://schemas.microsoft.com/office/drawing/2014/main" id="{CABCB2D5-8156-4193-ED92-058DD49CF57C}"/>
              </a:ext>
            </a:extLst>
          </p:cNvPr>
          <p:cNvCxnSpPr>
            <a:cxnSpLocks/>
          </p:cNvCxnSpPr>
          <p:nvPr/>
        </p:nvCxnSpPr>
        <p:spPr>
          <a:xfrm rot="5400000">
            <a:off x="10698" y="3877846"/>
            <a:ext cx="1855031" cy="1171576"/>
          </a:xfrm>
          <a:prstGeom prst="curvedConnector3">
            <a:avLst>
              <a:gd name="adj1" fmla="val 50000"/>
            </a:avLst>
          </a:prstGeom>
          <a:ln w="317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AB7AB516-E19A-CB68-BF72-F98E2C94A3FC}"/>
              </a:ext>
            </a:extLst>
          </p:cNvPr>
          <p:cNvSpPr txBox="1"/>
          <p:nvPr/>
        </p:nvSpPr>
        <p:spPr>
          <a:xfrm>
            <a:off x="-19049" y="5330308"/>
            <a:ext cx="876299" cy="307777"/>
          </a:xfrm>
          <a:prstGeom prst="rect">
            <a:avLst/>
          </a:prstGeom>
          <a:noFill/>
        </p:spPr>
        <p:txBody>
          <a:bodyPr wrap="square">
            <a:spAutoFit/>
          </a:bodyPr>
          <a:lstStyle/>
          <a:p>
            <a:r>
              <a:rPr lang="en-US" sz="1400" dirty="0"/>
              <a:t>crossover</a:t>
            </a:r>
          </a:p>
        </p:txBody>
      </p:sp>
      <p:sp>
        <p:nvSpPr>
          <p:cNvPr id="12" name="Slide Number Placeholder 7">
            <a:extLst>
              <a:ext uri="{FF2B5EF4-FFF2-40B4-BE49-F238E27FC236}">
                <a16:creationId xmlns:a16="http://schemas.microsoft.com/office/drawing/2014/main" id="{12772D31-9B53-C8E9-B068-90A686E33B19}"/>
              </a:ext>
            </a:extLst>
          </p:cNvPr>
          <p:cNvSpPr>
            <a:spLocks noGrp="1"/>
          </p:cNvSpPr>
          <p:nvPr>
            <p:ph type="sldNum" sz="quarter" idx="12"/>
          </p:nvPr>
        </p:nvSpPr>
        <p:spPr>
          <a:xfrm>
            <a:off x="8939463" y="6492872"/>
            <a:ext cx="2743200" cy="365125"/>
          </a:xfrm>
        </p:spPr>
        <p:txBody>
          <a:bodyPr/>
          <a:lstStyle/>
          <a:p>
            <a:fld id="{A045EEDF-F6AB-437F-B2F1-4CCB2E54E794}" type="slidenum">
              <a:rPr lang="en-US" smtClean="0">
                <a:solidFill>
                  <a:schemeClr val="tx1"/>
                </a:solidFill>
              </a:rPr>
              <a:pPr/>
              <a:t>4</a:t>
            </a:fld>
            <a:r>
              <a:rPr lang="en-US" dirty="0">
                <a:solidFill>
                  <a:schemeClr val="tx1"/>
                </a:solidFill>
              </a:rPr>
              <a:t> of 11</a:t>
            </a:r>
          </a:p>
        </p:txBody>
      </p:sp>
      <p:sp>
        <p:nvSpPr>
          <p:cNvPr id="13" name="Date Placeholder 7">
            <a:extLst>
              <a:ext uri="{FF2B5EF4-FFF2-40B4-BE49-F238E27FC236}">
                <a16:creationId xmlns:a16="http://schemas.microsoft.com/office/drawing/2014/main" id="{9B4A1434-39A3-04C1-1513-BB152D3A4CB9}"/>
              </a:ext>
            </a:extLst>
          </p:cNvPr>
          <p:cNvSpPr>
            <a:spLocks noGrp="1"/>
          </p:cNvSpPr>
          <p:nvPr>
            <p:ph type="dt" sz="half" idx="10"/>
          </p:nvPr>
        </p:nvSpPr>
        <p:spPr>
          <a:xfrm>
            <a:off x="40114" y="6448761"/>
            <a:ext cx="2057400" cy="365125"/>
          </a:xfrm>
        </p:spPr>
        <p:txBody>
          <a:bodyPr/>
          <a:lstStyle/>
          <a:p>
            <a:pPr>
              <a:defRPr/>
            </a:pPr>
            <a:fld id="{2D02889D-5802-4214-B568-8E123C433BD1}" type="datetime1">
              <a:rPr lang="en-US" b="1" smtClean="0">
                <a:solidFill>
                  <a:schemeClr val="tx1"/>
                </a:solidFill>
              </a:rPr>
              <a:t>2/24/2024</a:t>
            </a:fld>
            <a:endParaRPr lang="en-US" b="1" dirty="0">
              <a:solidFill>
                <a:schemeClr val="tx1"/>
              </a:solidFill>
            </a:endParaRPr>
          </a:p>
        </p:txBody>
      </p:sp>
    </p:spTree>
    <p:extLst>
      <p:ext uri="{BB962C8B-B14F-4D97-AF65-F5344CB8AC3E}">
        <p14:creationId xmlns:p14="http://schemas.microsoft.com/office/powerpoint/2010/main" val="16871439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457200"/>
          </a:xfrm>
          <a:prstGeom prst="rect">
            <a:avLst/>
          </a:prstGeom>
          <a:solidFill>
            <a:srgbClr val="D527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latin typeface="Trebuchet MS" panose="020B0703020202090204" pitchFamily="34" charset="0"/>
              </a:rPr>
              <a:t>Natural Sciences and Mathematics</a:t>
            </a:r>
          </a:p>
        </p:txBody>
      </p:sp>
      <p:sp>
        <p:nvSpPr>
          <p:cNvPr id="2" name="Rectangle 1">
            <a:extLst>
              <a:ext uri="{FF2B5EF4-FFF2-40B4-BE49-F238E27FC236}">
                <a16:creationId xmlns:a16="http://schemas.microsoft.com/office/drawing/2014/main" id="{92E33579-970E-96AC-8BFE-FD5FDFFE6F53}"/>
              </a:ext>
            </a:extLst>
          </p:cNvPr>
          <p:cNvSpPr/>
          <p:nvPr/>
        </p:nvSpPr>
        <p:spPr>
          <a:xfrm>
            <a:off x="0" y="6464969"/>
            <a:ext cx="12192000" cy="457200"/>
          </a:xfrm>
          <a:prstGeom prst="rect">
            <a:avLst/>
          </a:prstGeom>
          <a:solidFill>
            <a:srgbClr val="D527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latin typeface="Trebuchet MS" panose="020B0703020202090204" pitchFamily="34" charset="0"/>
              </a:rPr>
              <a:t>Natural Sciences and Mathematics</a:t>
            </a:r>
          </a:p>
        </p:txBody>
      </p:sp>
      <p:sp>
        <p:nvSpPr>
          <p:cNvPr id="5" name="TextBox 4"/>
          <p:cNvSpPr txBox="1"/>
          <p:nvPr/>
        </p:nvSpPr>
        <p:spPr>
          <a:xfrm>
            <a:off x="1524000" y="302276"/>
            <a:ext cx="9372600" cy="830997"/>
          </a:xfrm>
          <a:prstGeom prst="rect">
            <a:avLst/>
          </a:prstGeom>
          <a:noFill/>
        </p:spPr>
        <p:txBody>
          <a:bodyPr wrap="square" rtlCol="0">
            <a:spAutoFit/>
          </a:bodyPr>
          <a:lstStyle/>
          <a:p>
            <a:pPr algn="ctr"/>
            <a:r>
              <a:rPr lang="en-US" sz="4800" u="sng" dirty="0"/>
              <a:t>Problem Statement</a:t>
            </a:r>
          </a:p>
        </p:txBody>
      </p:sp>
      <p:sp>
        <p:nvSpPr>
          <p:cNvPr id="3" name="Subtitle 2">
            <a:extLst>
              <a:ext uri="{FF2B5EF4-FFF2-40B4-BE49-F238E27FC236}">
                <a16:creationId xmlns:a16="http://schemas.microsoft.com/office/drawing/2014/main" id="{44052B11-7818-27E8-6799-931E043AEDD2}"/>
              </a:ext>
            </a:extLst>
          </p:cNvPr>
          <p:cNvSpPr txBox="1">
            <a:spLocks/>
          </p:cNvSpPr>
          <p:nvPr/>
        </p:nvSpPr>
        <p:spPr>
          <a:xfrm>
            <a:off x="371401" y="1121224"/>
            <a:ext cx="11309508" cy="457200"/>
          </a:xfrm>
          <a:prstGeom prst="rect">
            <a:avLst/>
          </a:prstGeom>
        </p:spPr>
        <p:txBody>
          <a:bodyPr vert="horz" lIns="91440" tIns="45720" rIns="91440" bIns="45720" rtlCol="0">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lgn="just">
              <a:spcBef>
                <a:spcPct val="20000"/>
              </a:spcBef>
              <a:defRPr/>
            </a:pPr>
            <a:r>
              <a:rPr lang="en-US" sz="2600" dirty="0"/>
              <a:t>Q: </a:t>
            </a:r>
            <a:r>
              <a:rPr lang="en-US" sz="2600" dirty="0">
                <a:effectLst/>
                <a:latin typeface="Calibri" panose="020F0502020204030204" pitchFamily="34" charset="0"/>
                <a:ea typeface="Calibri" panose="020F0502020204030204" pitchFamily="34" charset="0"/>
                <a:cs typeface="Arial" panose="020B0604020202020204" pitchFamily="34" charset="0"/>
              </a:rPr>
              <a:t>Is Deep Learning able to tell us how broad the crossover is? Can it do that using only the lattice configurations and with complete ignorance of the physics behind, doing it without imposing our preconceived notion of a pseudo-order parameter?</a:t>
            </a:r>
          </a:p>
        </p:txBody>
      </p:sp>
      <p:sp>
        <p:nvSpPr>
          <p:cNvPr id="6" name="Subtitle 2">
            <a:extLst>
              <a:ext uri="{FF2B5EF4-FFF2-40B4-BE49-F238E27FC236}">
                <a16:creationId xmlns:a16="http://schemas.microsoft.com/office/drawing/2014/main" id="{5940AF16-59D3-4AF9-B9DF-1FA05099A03F}"/>
              </a:ext>
            </a:extLst>
          </p:cNvPr>
          <p:cNvSpPr txBox="1">
            <a:spLocks/>
          </p:cNvSpPr>
          <p:nvPr/>
        </p:nvSpPr>
        <p:spPr>
          <a:xfrm>
            <a:off x="371401" y="3353174"/>
            <a:ext cx="11309508" cy="457200"/>
          </a:xfrm>
          <a:prstGeom prst="rect">
            <a:avLst/>
          </a:prstGeom>
        </p:spPr>
        <p:txBody>
          <a:bodyPr vert="horz" lIns="91440" tIns="45720" rIns="91440" bIns="45720" rtlCol="0">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lgn="l">
              <a:spcBef>
                <a:spcPct val="20000"/>
              </a:spcBef>
              <a:defRPr/>
            </a:pPr>
            <a:r>
              <a:rPr lang="en-US" sz="2600" dirty="0">
                <a:latin typeface="Calibri" panose="020F0502020204030204" pitchFamily="34" charset="0"/>
                <a:ea typeface="Calibri" panose="020F0502020204030204" pitchFamily="34" charset="0"/>
                <a:cs typeface="Arial" panose="020B0604020202020204" pitchFamily="34" charset="0"/>
              </a:rPr>
              <a:t>Q: How will we use Deep Learning to solve the problem?</a:t>
            </a:r>
          </a:p>
        </p:txBody>
      </p:sp>
      <p:sp>
        <p:nvSpPr>
          <p:cNvPr id="8" name="Rectangle 7">
            <a:extLst>
              <a:ext uri="{FF2B5EF4-FFF2-40B4-BE49-F238E27FC236}">
                <a16:creationId xmlns:a16="http://schemas.microsoft.com/office/drawing/2014/main" id="{DE6E770C-6510-9EE5-21F8-BF5E86948F9E}"/>
              </a:ext>
            </a:extLst>
          </p:cNvPr>
          <p:cNvSpPr/>
          <p:nvPr/>
        </p:nvSpPr>
        <p:spPr>
          <a:xfrm>
            <a:off x="301558" y="1145929"/>
            <a:ext cx="11747565" cy="1317878"/>
          </a:xfrm>
          <a:prstGeom prst="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508D89D-CF01-5B61-DABC-31A9EBAFEA1F}"/>
              </a:ext>
            </a:extLst>
          </p:cNvPr>
          <p:cNvSpPr/>
          <p:nvPr/>
        </p:nvSpPr>
        <p:spPr>
          <a:xfrm>
            <a:off x="301558" y="2740619"/>
            <a:ext cx="2670242" cy="392798"/>
          </a:xfrm>
          <a:prstGeom prst="rect">
            <a:avLst/>
          </a:prstGeom>
          <a:noFill/>
          <a:ln w="38100">
            <a:solidFill>
              <a:srgbClr val="00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0000FF"/>
              </a:solidFill>
            </a:endParaRPr>
          </a:p>
        </p:txBody>
      </p:sp>
      <p:sp>
        <p:nvSpPr>
          <p:cNvPr id="13" name="TextBox 12">
            <a:extLst>
              <a:ext uri="{FF2B5EF4-FFF2-40B4-BE49-F238E27FC236}">
                <a16:creationId xmlns:a16="http://schemas.microsoft.com/office/drawing/2014/main" id="{0045A64C-B56B-9F32-F6CB-8C4D70E20D21}"/>
              </a:ext>
            </a:extLst>
          </p:cNvPr>
          <p:cNvSpPr txBox="1"/>
          <p:nvPr/>
        </p:nvSpPr>
        <p:spPr>
          <a:xfrm>
            <a:off x="301558" y="2684215"/>
            <a:ext cx="2895674" cy="492443"/>
          </a:xfrm>
          <a:prstGeom prst="rect">
            <a:avLst/>
          </a:prstGeom>
          <a:noFill/>
        </p:spPr>
        <p:txBody>
          <a:bodyPr wrap="square">
            <a:spAutoFit/>
          </a:bodyPr>
          <a:lstStyle/>
          <a:p>
            <a:r>
              <a:rPr lang="en-US" sz="2600" dirty="0">
                <a:latin typeface="Calibri" panose="020F0502020204030204" pitchFamily="34" charset="0"/>
                <a:ea typeface="Calibri" panose="020F0502020204030204" pitchFamily="34" charset="0"/>
                <a:cs typeface="Arial" panose="020B0604020202020204" pitchFamily="34" charset="0"/>
              </a:rPr>
              <a:t>A: Probably yes.</a:t>
            </a:r>
          </a:p>
        </p:txBody>
      </p:sp>
      <p:sp>
        <p:nvSpPr>
          <p:cNvPr id="15" name="TextBox 14">
            <a:extLst>
              <a:ext uri="{FF2B5EF4-FFF2-40B4-BE49-F238E27FC236}">
                <a16:creationId xmlns:a16="http://schemas.microsoft.com/office/drawing/2014/main" id="{80325926-CF81-93AB-4F7D-3D602B3AFBCB}"/>
              </a:ext>
            </a:extLst>
          </p:cNvPr>
          <p:cNvSpPr txBox="1"/>
          <p:nvPr/>
        </p:nvSpPr>
        <p:spPr>
          <a:xfrm>
            <a:off x="371401" y="4045193"/>
            <a:ext cx="11677724" cy="2246769"/>
          </a:xfrm>
          <a:prstGeom prst="rect">
            <a:avLst/>
          </a:prstGeom>
          <a:noFill/>
        </p:spPr>
        <p:txBody>
          <a:bodyPr wrap="square">
            <a:spAutoFit/>
          </a:bodyPr>
          <a:lstStyle/>
          <a:p>
            <a:pPr algn="just"/>
            <a:r>
              <a:rPr lang="en-US" sz="2600" dirty="0">
                <a:latin typeface="Calibri" panose="020F0502020204030204" pitchFamily="34" charset="0"/>
                <a:ea typeface="Calibri" panose="020F0502020204030204" pitchFamily="34" charset="0"/>
                <a:cs typeface="Arial" panose="020B0604020202020204" pitchFamily="34" charset="0"/>
              </a:rPr>
              <a:t>A: learn from simple, well-known statistical models, then move to complex models:</a:t>
            </a:r>
          </a:p>
          <a:p>
            <a:pPr algn="just"/>
            <a:endParaRPr lang="en-US" sz="1200" dirty="0">
              <a:latin typeface="Calibri" panose="020F0502020204030204" pitchFamily="34" charset="0"/>
              <a:ea typeface="Calibri" panose="020F0502020204030204" pitchFamily="34" charset="0"/>
              <a:cs typeface="Arial" panose="020B0604020202020204" pitchFamily="34" charset="0"/>
            </a:endParaRPr>
          </a:p>
          <a:p>
            <a:pPr marL="457200" indent="-457200" algn="just">
              <a:buFont typeface="Arial" panose="020B0604020202020204" pitchFamily="34" charset="0"/>
              <a:buChar char="•"/>
            </a:pPr>
            <a:r>
              <a:rPr lang="en-US" sz="2600" dirty="0">
                <a:latin typeface="Calibri" panose="020F0502020204030204" pitchFamily="34" charset="0"/>
                <a:ea typeface="Calibri" panose="020F0502020204030204" pitchFamily="34" charset="0"/>
                <a:cs typeface="Arial" panose="020B0604020202020204" pitchFamily="34" charset="0"/>
              </a:rPr>
              <a:t>2D/3D Ising and Heisenberg models</a:t>
            </a:r>
          </a:p>
          <a:p>
            <a:pPr algn="just"/>
            <a:r>
              <a:rPr lang="en-US" sz="1200" dirty="0">
                <a:latin typeface="Calibri" panose="020F0502020204030204" pitchFamily="34" charset="0"/>
                <a:ea typeface="Calibri" panose="020F0502020204030204" pitchFamily="34" charset="0"/>
                <a:cs typeface="Arial" panose="020B0604020202020204" pitchFamily="34" charset="0"/>
              </a:rPr>
              <a:t>  </a:t>
            </a:r>
          </a:p>
          <a:p>
            <a:pPr marL="457200" indent="-457200" algn="just">
              <a:buFont typeface="Arial" panose="020B0604020202020204" pitchFamily="34" charset="0"/>
              <a:buChar char="•"/>
            </a:pPr>
            <a:r>
              <a:rPr lang="en-US" sz="2600" dirty="0">
                <a:latin typeface="Calibri" panose="020F0502020204030204" pitchFamily="34" charset="0"/>
                <a:ea typeface="Calibri" panose="020F0502020204030204" pitchFamily="34" charset="0"/>
                <a:cs typeface="Arial" panose="020B0604020202020204" pitchFamily="34" charset="0"/>
              </a:rPr>
              <a:t>Transfer our knowledge to pure gauge lattice QCD configurations</a:t>
            </a:r>
          </a:p>
          <a:p>
            <a:pPr algn="just"/>
            <a:r>
              <a:rPr lang="en-US" sz="1200" dirty="0">
                <a:latin typeface="Calibri" panose="020F0502020204030204" pitchFamily="34" charset="0"/>
                <a:ea typeface="Calibri" panose="020F0502020204030204" pitchFamily="34" charset="0"/>
                <a:cs typeface="Arial" panose="020B0604020202020204" pitchFamily="34" charset="0"/>
              </a:rPr>
              <a:t>  </a:t>
            </a:r>
          </a:p>
          <a:p>
            <a:pPr marL="457200" indent="-457200" algn="just">
              <a:buFont typeface="Arial" panose="020B0604020202020204" pitchFamily="34" charset="0"/>
              <a:buChar char="•"/>
            </a:pPr>
            <a:r>
              <a:rPr lang="en-US" sz="2600" dirty="0">
                <a:latin typeface="Calibri" panose="020F0502020204030204" pitchFamily="34" charset="0"/>
                <a:ea typeface="Calibri" panose="020F0502020204030204" pitchFamily="34" charset="0"/>
                <a:cs typeface="Arial" panose="020B0604020202020204" pitchFamily="34" charset="0"/>
              </a:rPr>
              <a:t>Build a deep learning model to study system with quarks</a:t>
            </a:r>
            <a:endParaRPr lang="en-US" sz="2600" dirty="0"/>
          </a:p>
        </p:txBody>
      </p:sp>
      <p:sp>
        <p:nvSpPr>
          <p:cNvPr id="16" name="Rectangle 15">
            <a:extLst>
              <a:ext uri="{FF2B5EF4-FFF2-40B4-BE49-F238E27FC236}">
                <a16:creationId xmlns:a16="http://schemas.microsoft.com/office/drawing/2014/main" id="{27A3B260-26C2-F7C5-E175-791C28D08626}"/>
              </a:ext>
            </a:extLst>
          </p:cNvPr>
          <p:cNvSpPr/>
          <p:nvPr/>
        </p:nvSpPr>
        <p:spPr>
          <a:xfrm>
            <a:off x="301558" y="3399540"/>
            <a:ext cx="8404292" cy="476253"/>
          </a:xfrm>
          <a:prstGeom prst="rect">
            <a:avLst/>
          </a:prstGeom>
          <a:noFill/>
          <a:ln w="381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A375E8B-DB76-25D5-7381-F6A19139561B}"/>
              </a:ext>
            </a:extLst>
          </p:cNvPr>
          <p:cNvSpPr/>
          <p:nvPr/>
        </p:nvSpPr>
        <p:spPr>
          <a:xfrm>
            <a:off x="301558" y="4114449"/>
            <a:ext cx="11677723" cy="2177513"/>
          </a:xfrm>
          <a:prstGeom prst="rect">
            <a:avLst/>
          </a:prstGeom>
          <a:noFill/>
          <a:ln w="38100">
            <a:solidFill>
              <a:srgbClr val="00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0000FF"/>
              </a:solidFill>
            </a:endParaRPr>
          </a:p>
        </p:txBody>
      </p:sp>
      <p:sp>
        <p:nvSpPr>
          <p:cNvPr id="12" name="Slide Number Placeholder 7">
            <a:extLst>
              <a:ext uri="{FF2B5EF4-FFF2-40B4-BE49-F238E27FC236}">
                <a16:creationId xmlns:a16="http://schemas.microsoft.com/office/drawing/2014/main" id="{6F19A764-ABF7-DED2-94BB-F6C7358F6811}"/>
              </a:ext>
            </a:extLst>
          </p:cNvPr>
          <p:cNvSpPr>
            <a:spLocks noGrp="1"/>
          </p:cNvSpPr>
          <p:nvPr>
            <p:ph type="sldNum" sz="quarter" idx="12"/>
          </p:nvPr>
        </p:nvSpPr>
        <p:spPr>
          <a:xfrm>
            <a:off x="8939463" y="6492872"/>
            <a:ext cx="2743200" cy="365125"/>
          </a:xfrm>
        </p:spPr>
        <p:txBody>
          <a:bodyPr/>
          <a:lstStyle/>
          <a:p>
            <a:fld id="{A045EEDF-F6AB-437F-B2F1-4CCB2E54E794}" type="slidenum">
              <a:rPr lang="en-US" smtClean="0">
                <a:solidFill>
                  <a:schemeClr val="tx1"/>
                </a:solidFill>
              </a:rPr>
              <a:pPr/>
              <a:t>5</a:t>
            </a:fld>
            <a:r>
              <a:rPr lang="en-US" dirty="0">
                <a:solidFill>
                  <a:schemeClr val="tx1"/>
                </a:solidFill>
              </a:rPr>
              <a:t> of 11</a:t>
            </a:r>
          </a:p>
        </p:txBody>
      </p:sp>
      <p:sp>
        <p:nvSpPr>
          <p:cNvPr id="14" name="Date Placeholder 7">
            <a:extLst>
              <a:ext uri="{FF2B5EF4-FFF2-40B4-BE49-F238E27FC236}">
                <a16:creationId xmlns:a16="http://schemas.microsoft.com/office/drawing/2014/main" id="{918F530D-1543-03AA-5452-DEB963993CAF}"/>
              </a:ext>
            </a:extLst>
          </p:cNvPr>
          <p:cNvSpPr>
            <a:spLocks noGrp="1"/>
          </p:cNvSpPr>
          <p:nvPr>
            <p:ph type="dt" sz="half" idx="10"/>
          </p:nvPr>
        </p:nvSpPr>
        <p:spPr>
          <a:xfrm>
            <a:off x="40114" y="6448761"/>
            <a:ext cx="2057400" cy="365125"/>
          </a:xfrm>
        </p:spPr>
        <p:txBody>
          <a:bodyPr/>
          <a:lstStyle/>
          <a:p>
            <a:pPr>
              <a:defRPr/>
            </a:pPr>
            <a:fld id="{2D02889D-5802-4214-B568-8E123C433BD1}" type="datetime1">
              <a:rPr lang="en-US" b="1" smtClean="0">
                <a:solidFill>
                  <a:schemeClr val="tx1"/>
                </a:solidFill>
              </a:rPr>
              <a:t>2/24/2024</a:t>
            </a:fld>
            <a:endParaRPr lang="en-US" b="1" dirty="0">
              <a:solidFill>
                <a:schemeClr val="tx1"/>
              </a:solidFill>
            </a:endParaRPr>
          </a:p>
        </p:txBody>
      </p:sp>
    </p:spTree>
    <p:extLst>
      <p:ext uri="{BB962C8B-B14F-4D97-AF65-F5344CB8AC3E}">
        <p14:creationId xmlns:p14="http://schemas.microsoft.com/office/powerpoint/2010/main" val="5847194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E0ADC05-DE1D-ED75-0F20-04D64DF0DA5E}"/>
              </a:ext>
            </a:extLst>
          </p:cNvPr>
          <p:cNvPicPr>
            <a:picLocks noChangeAspect="1"/>
          </p:cNvPicPr>
          <p:nvPr/>
        </p:nvPicPr>
        <p:blipFill>
          <a:blip r:embed="rId2"/>
          <a:stretch>
            <a:fillRect/>
          </a:stretch>
        </p:blipFill>
        <p:spPr>
          <a:xfrm>
            <a:off x="613294" y="1042539"/>
            <a:ext cx="2640559" cy="1966130"/>
          </a:xfrm>
          <a:prstGeom prst="rect">
            <a:avLst/>
          </a:prstGeom>
        </p:spPr>
      </p:pic>
      <p:sp>
        <p:nvSpPr>
          <p:cNvPr id="8" name="Slide Number Placeholder 10">
            <a:extLst>
              <a:ext uri="{FF2B5EF4-FFF2-40B4-BE49-F238E27FC236}">
                <a16:creationId xmlns:a16="http://schemas.microsoft.com/office/drawing/2014/main" id="{CA0F49C1-DF8B-EA61-8DF2-056FBE3C0088}"/>
              </a:ext>
            </a:extLst>
          </p:cNvPr>
          <p:cNvSpPr>
            <a:spLocks noGrp="1"/>
          </p:cNvSpPr>
          <p:nvPr>
            <p:ph type="sldNum" sz="quarter" idx="12"/>
          </p:nvPr>
        </p:nvSpPr>
        <p:spPr>
          <a:xfrm>
            <a:off x="8305800" y="6569076"/>
            <a:ext cx="2057400" cy="365125"/>
          </a:xfrm>
        </p:spPr>
        <p:txBody>
          <a:bodyPr/>
          <a:lstStyle/>
          <a:p>
            <a:pPr>
              <a:defRPr/>
            </a:pPr>
            <a:fld id="{D1DBB386-4D84-4A75-AC7E-910C66A24D6F}" type="slidenum">
              <a:rPr lang="en-US" b="1" smtClean="0">
                <a:solidFill>
                  <a:schemeClr val="tx1"/>
                </a:solidFill>
              </a:rPr>
              <a:pPr>
                <a:defRPr/>
              </a:pPr>
              <a:t>6</a:t>
            </a:fld>
            <a:endParaRPr lang="en-US" b="1" dirty="0">
              <a:solidFill>
                <a:schemeClr val="tx1"/>
              </a:solidFill>
            </a:endParaRPr>
          </a:p>
        </p:txBody>
      </p:sp>
      <p:sp>
        <p:nvSpPr>
          <p:cNvPr id="12" name="Rectangle 11">
            <a:extLst>
              <a:ext uri="{FF2B5EF4-FFF2-40B4-BE49-F238E27FC236}">
                <a16:creationId xmlns:a16="http://schemas.microsoft.com/office/drawing/2014/main" id="{EA66E8C5-7B42-0F7A-3869-CAEA08882134}"/>
              </a:ext>
            </a:extLst>
          </p:cNvPr>
          <p:cNvSpPr/>
          <p:nvPr/>
        </p:nvSpPr>
        <p:spPr>
          <a:xfrm>
            <a:off x="0" y="0"/>
            <a:ext cx="12192000" cy="457200"/>
          </a:xfrm>
          <a:prstGeom prst="rect">
            <a:avLst/>
          </a:prstGeom>
          <a:solidFill>
            <a:srgbClr val="D527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latin typeface="Trebuchet MS" panose="020B0703020202090204" pitchFamily="34" charset="0"/>
              </a:rPr>
              <a:t>Natural Sciences and Mathematics</a:t>
            </a:r>
          </a:p>
        </p:txBody>
      </p:sp>
      <p:sp>
        <p:nvSpPr>
          <p:cNvPr id="13" name="Rectangle 12">
            <a:extLst>
              <a:ext uri="{FF2B5EF4-FFF2-40B4-BE49-F238E27FC236}">
                <a16:creationId xmlns:a16="http://schemas.microsoft.com/office/drawing/2014/main" id="{5BE66B45-E8FE-F718-DA9A-1B1B2E8F6191}"/>
              </a:ext>
            </a:extLst>
          </p:cNvPr>
          <p:cNvSpPr/>
          <p:nvPr/>
        </p:nvSpPr>
        <p:spPr>
          <a:xfrm>
            <a:off x="0" y="6464969"/>
            <a:ext cx="12192000" cy="457200"/>
          </a:xfrm>
          <a:prstGeom prst="rect">
            <a:avLst/>
          </a:prstGeom>
          <a:solidFill>
            <a:srgbClr val="D527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latin typeface="Trebuchet MS" panose="020B0703020202090204" pitchFamily="34" charset="0"/>
              </a:rPr>
              <a:t>Natural Sciences and Mathematics </a:t>
            </a:r>
          </a:p>
        </p:txBody>
      </p:sp>
      <p:sp>
        <p:nvSpPr>
          <p:cNvPr id="2" name="TextBox 1">
            <a:extLst>
              <a:ext uri="{FF2B5EF4-FFF2-40B4-BE49-F238E27FC236}">
                <a16:creationId xmlns:a16="http://schemas.microsoft.com/office/drawing/2014/main" id="{EECC9479-EB07-FC5F-EA93-02C17A505AE4}"/>
              </a:ext>
            </a:extLst>
          </p:cNvPr>
          <p:cNvSpPr txBox="1"/>
          <p:nvPr/>
        </p:nvSpPr>
        <p:spPr>
          <a:xfrm>
            <a:off x="0" y="340060"/>
            <a:ext cx="12191999" cy="646331"/>
          </a:xfrm>
          <a:prstGeom prst="rect">
            <a:avLst/>
          </a:prstGeom>
          <a:noFill/>
        </p:spPr>
        <p:txBody>
          <a:bodyPr wrap="square" rtlCol="0">
            <a:spAutoFit/>
          </a:bodyPr>
          <a:lstStyle/>
          <a:p>
            <a:pPr algn="ctr"/>
            <a:r>
              <a:rPr lang="en-US" sz="3600" u="sng" dirty="0"/>
              <a:t>Understand pure-gauge critical behavior</a:t>
            </a:r>
          </a:p>
        </p:txBody>
      </p: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0FCE5DF4-C138-C424-C604-D4A40AB4E7A2}"/>
                  </a:ext>
                </a:extLst>
              </p:cNvPr>
              <p:cNvSpPr txBox="1"/>
              <p:nvPr/>
            </p:nvSpPr>
            <p:spPr>
              <a:xfrm>
                <a:off x="526324" y="3588531"/>
                <a:ext cx="3099197" cy="783869"/>
              </a:xfrm>
              <a:prstGeom prst="rect">
                <a:avLst/>
              </a:prstGeom>
              <a:noFill/>
              <a:ln w="22225">
                <a:solidFill>
                  <a:schemeClr val="tx1"/>
                </a:solidFill>
              </a:ln>
            </p:spPr>
            <p:txBody>
              <a:bodyPr wrap="square">
                <a:spAutoFit/>
              </a:bodyPr>
              <a:lstStyle/>
              <a:p>
                <a:pPr/>
                <a14:m>
                  <m:oMathPara xmlns:m="http://schemas.openxmlformats.org/officeDocument/2006/math">
                    <m:oMathParaPr>
                      <m:jc m:val="centerGroup"/>
                    </m:oMathParaPr>
                    <m:oMath xmlns:m="http://schemas.openxmlformats.org/officeDocument/2006/math">
                      <m:r>
                        <a:rPr lang="en-US" sz="2000" b="0" i="1" smtClean="0">
                          <a:latin typeface="Cambria Math" panose="02040503050406030204" pitchFamily="18" charset="0"/>
                        </a:rPr>
                        <m:t>𝑧</m:t>
                      </m:r>
                      <m:r>
                        <a:rPr lang="en-US" sz="2000" b="0" i="1" smtClean="0">
                          <a:latin typeface="Cambria Math" panose="02040503050406030204" pitchFamily="18" charset="0"/>
                        </a:rPr>
                        <m:t>=</m:t>
                      </m:r>
                      <m:r>
                        <a:rPr lang="en-US" sz="2000" b="0" i="1" smtClean="0">
                          <a:latin typeface="Cambria Math" panose="02040503050406030204" pitchFamily="18" charset="0"/>
                        </a:rPr>
                        <m:t>𝑒𝑥𝑝</m:t>
                      </m:r>
                      <m:d>
                        <m:dPr>
                          <m:ctrlPr>
                            <a:rPr lang="en-US" sz="2000" b="0" i="1" smtClean="0">
                              <a:latin typeface="Cambria Math" panose="02040503050406030204" pitchFamily="18" charset="0"/>
                            </a:rPr>
                          </m:ctrlPr>
                        </m:dPr>
                        <m:e>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2</m:t>
                              </m:r>
                              <m:r>
                                <a:rPr lang="en-US" sz="2000" b="0" i="1" smtClean="0">
                                  <a:latin typeface="Cambria Math" panose="02040503050406030204" pitchFamily="18" charset="0"/>
                                  <a:ea typeface="Cambria Math" panose="02040503050406030204" pitchFamily="18" charset="0"/>
                                </a:rPr>
                                <m:t>𝜋</m:t>
                              </m:r>
                              <m:r>
                                <a:rPr lang="en-US" sz="2000" b="0" i="1" smtClean="0">
                                  <a:latin typeface="Cambria Math" panose="02040503050406030204" pitchFamily="18" charset="0"/>
                                  <a:ea typeface="Cambria Math" panose="02040503050406030204" pitchFamily="18" charset="0"/>
                                </a:rPr>
                                <m:t>𝑖𝑛</m:t>
                              </m:r>
                            </m:num>
                            <m:den>
                              <m:r>
                                <a:rPr lang="en-US" sz="2000" b="0" i="1" smtClean="0">
                                  <a:latin typeface="Cambria Math" panose="02040503050406030204" pitchFamily="18" charset="0"/>
                                </a:rPr>
                                <m:t>3</m:t>
                              </m:r>
                            </m:den>
                          </m:f>
                        </m:e>
                      </m:d>
                      <m:r>
                        <a:rPr lang="en-US" sz="2000" b="0" i="0" smtClean="0">
                          <a:latin typeface="Cambria Math" panose="02040503050406030204" pitchFamily="18" charset="0"/>
                        </a:rPr>
                        <m:t> , </m:t>
                      </m:r>
                      <m:r>
                        <m:rPr>
                          <m:sty m:val="p"/>
                        </m:rPr>
                        <a:rPr lang="en-US" sz="2000" b="0" i="0" smtClean="0">
                          <a:latin typeface="Cambria Math" panose="02040503050406030204" pitchFamily="18" charset="0"/>
                        </a:rPr>
                        <m:t>n</m:t>
                      </m:r>
                      <m:r>
                        <a:rPr lang="en-US" sz="2000" b="0" i="0" smtClean="0">
                          <a:latin typeface="Cambria Math" panose="02040503050406030204" pitchFamily="18" charset="0"/>
                        </a:rPr>
                        <m:t>=</m:t>
                      </m:r>
                      <m:r>
                        <a:rPr lang="en-US" sz="2000" b="0" i="0" smtClean="0">
                          <a:latin typeface="Cambria Math" panose="02040503050406030204" pitchFamily="18" charset="0"/>
                        </a:rPr>
                        <m:t>1</m:t>
                      </m:r>
                      <m:r>
                        <a:rPr lang="en-US" sz="2000" b="0" i="0" smtClean="0">
                          <a:latin typeface="Cambria Math" panose="02040503050406030204" pitchFamily="18" charset="0"/>
                        </a:rPr>
                        <m:t>,</m:t>
                      </m:r>
                      <m:r>
                        <a:rPr lang="en-US" sz="2000" b="0" i="0" smtClean="0">
                          <a:latin typeface="Cambria Math" panose="02040503050406030204" pitchFamily="18" charset="0"/>
                        </a:rPr>
                        <m:t>2</m:t>
                      </m:r>
                      <m:r>
                        <a:rPr lang="en-US" sz="2000" b="0" i="0" smtClean="0">
                          <a:latin typeface="Cambria Math" panose="02040503050406030204" pitchFamily="18" charset="0"/>
                        </a:rPr>
                        <m:t>,</m:t>
                      </m:r>
                      <m:r>
                        <a:rPr lang="en-US" sz="2000" b="0" i="0" smtClean="0">
                          <a:latin typeface="Cambria Math" panose="02040503050406030204" pitchFamily="18" charset="0"/>
                        </a:rPr>
                        <m:t>3</m:t>
                      </m:r>
                    </m:oMath>
                  </m:oMathPara>
                </a14:m>
                <a:endParaRPr lang="en-US" sz="2000" dirty="0"/>
              </a:p>
            </p:txBody>
          </p:sp>
        </mc:Choice>
        <mc:Fallback xmlns="">
          <p:sp>
            <p:nvSpPr>
              <p:cNvPr id="26" name="TextBox 25">
                <a:extLst>
                  <a:ext uri="{FF2B5EF4-FFF2-40B4-BE49-F238E27FC236}">
                    <a16:creationId xmlns:a16="http://schemas.microsoft.com/office/drawing/2014/main" id="{0FCE5DF4-C138-C424-C604-D4A40AB4E7A2}"/>
                  </a:ext>
                </a:extLst>
              </p:cNvPr>
              <p:cNvSpPr txBox="1">
                <a:spLocks noRot="1" noChangeAspect="1" noMove="1" noResize="1" noEditPoints="1" noAdjustHandles="1" noChangeArrowheads="1" noChangeShapeType="1" noTextEdit="1"/>
              </p:cNvSpPr>
              <p:nvPr/>
            </p:nvSpPr>
            <p:spPr>
              <a:xfrm>
                <a:off x="526324" y="3588531"/>
                <a:ext cx="3099197" cy="783869"/>
              </a:xfrm>
              <a:prstGeom prst="rect">
                <a:avLst/>
              </a:prstGeom>
              <a:blipFill>
                <a:blip r:embed="rId3"/>
                <a:stretch>
                  <a:fillRect/>
                </a:stretch>
              </a:blipFill>
              <a:ln w="22225">
                <a:solidFill>
                  <a:schemeClr val="tx1"/>
                </a:solidFill>
              </a:ln>
            </p:spPr>
            <p:txBody>
              <a:bodyPr/>
              <a:lstStyle/>
              <a:p>
                <a:r>
                  <a:rPr lang="en-US">
                    <a:noFill/>
                  </a:rPr>
                  <a:t> </a:t>
                </a:r>
              </a:p>
            </p:txBody>
          </p:sp>
        </mc:Fallback>
      </mc:AlternateContent>
      <p:sp>
        <p:nvSpPr>
          <p:cNvPr id="5" name="TextBox 4">
            <a:extLst>
              <a:ext uri="{FF2B5EF4-FFF2-40B4-BE49-F238E27FC236}">
                <a16:creationId xmlns:a16="http://schemas.microsoft.com/office/drawing/2014/main" id="{BFC4B053-E4BC-78F6-E697-9A7FE9A72192}"/>
              </a:ext>
            </a:extLst>
          </p:cNvPr>
          <p:cNvSpPr txBox="1"/>
          <p:nvPr/>
        </p:nvSpPr>
        <p:spPr>
          <a:xfrm>
            <a:off x="1171029" y="3098545"/>
            <a:ext cx="1752055" cy="400110"/>
          </a:xfrm>
          <a:prstGeom prst="rect">
            <a:avLst/>
          </a:prstGeom>
          <a:noFill/>
        </p:spPr>
        <p:txBody>
          <a:bodyPr wrap="square">
            <a:spAutoFit/>
          </a:bodyPr>
          <a:lstStyle/>
          <a:p>
            <a:pPr algn="ctr"/>
            <a:r>
              <a:rPr lang="en-US" sz="2000" b="1" u="sng" dirty="0"/>
              <a:t>Z(3) Symmetry</a:t>
            </a:r>
          </a:p>
        </p:txBody>
      </p:sp>
      <p:sp>
        <p:nvSpPr>
          <p:cNvPr id="7" name="TextBox 6">
            <a:extLst>
              <a:ext uri="{FF2B5EF4-FFF2-40B4-BE49-F238E27FC236}">
                <a16:creationId xmlns:a16="http://schemas.microsoft.com/office/drawing/2014/main" id="{116EE191-AEAB-E180-FE1B-61F8519A455A}"/>
              </a:ext>
            </a:extLst>
          </p:cNvPr>
          <p:cNvSpPr txBox="1"/>
          <p:nvPr/>
        </p:nvSpPr>
        <p:spPr>
          <a:xfrm>
            <a:off x="-64227" y="4462276"/>
            <a:ext cx="4388577" cy="400110"/>
          </a:xfrm>
          <a:prstGeom prst="rect">
            <a:avLst/>
          </a:prstGeom>
          <a:noFill/>
        </p:spPr>
        <p:txBody>
          <a:bodyPr wrap="square">
            <a:spAutoFit/>
          </a:bodyPr>
          <a:lstStyle/>
          <a:p>
            <a:pPr algn="ctr"/>
            <a:r>
              <a:rPr lang="en-US" sz="2000" b="1" u="sng" dirty="0"/>
              <a:t>The Polyakov Loop (order parameter)</a:t>
            </a:r>
          </a:p>
        </p:txBody>
      </p:sp>
      <p:pic>
        <p:nvPicPr>
          <p:cNvPr id="10" name="Picture 9">
            <a:extLst>
              <a:ext uri="{FF2B5EF4-FFF2-40B4-BE49-F238E27FC236}">
                <a16:creationId xmlns:a16="http://schemas.microsoft.com/office/drawing/2014/main" id="{58FBAFC3-4DFC-6143-EF74-DF94F2F07E56}"/>
              </a:ext>
            </a:extLst>
          </p:cNvPr>
          <p:cNvPicPr>
            <a:picLocks noChangeAspect="1"/>
          </p:cNvPicPr>
          <p:nvPr/>
        </p:nvPicPr>
        <p:blipFill>
          <a:blip r:embed="rId4"/>
          <a:stretch>
            <a:fillRect/>
          </a:stretch>
        </p:blipFill>
        <p:spPr>
          <a:xfrm>
            <a:off x="4107721" y="1043717"/>
            <a:ext cx="8051609" cy="5305123"/>
          </a:xfrm>
          <a:prstGeom prst="rect">
            <a:avLst/>
          </a:prstGeom>
        </p:spPr>
      </p:pic>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2007D9C5-6269-4403-1A71-333C92C35D5B}"/>
                  </a:ext>
                </a:extLst>
              </p:cNvPr>
              <p:cNvSpPr txBox="1"/>
              <p:nvPr/>
            </p:nvSpPr>
            <p:spPr>
              <a:xfrm>
                <a:off x="183424" y="4952261"/>
                <a:ext cx="4001801" cy="880369"/>
              </a:xfrm>
              <a:prstGeom prst="rect">
                <a:avLst/>
              </a:prstGeom>
              <a:noFill/>
              <a:ln w="19050">
                <a:solidFill>
                  <a:schemeClr val="tx1"/>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l-GR" i="1" smtClean="0">
                          <a:latin typeface="Cambria Math" panose="02040503050406030204" pitchFamily="18" charset="0"/>
                          <a:ea typeface="Cambria Math" panose="02040503050406030204" pitchFamily="18" charset="0"/>
                        </a:rPr>
                        <m:t>Φ</m:t>
                      </m:r>
                      <m:d>
                        <m:dPr>
                          <m:ctrlPr>
                            <a:rPr lang="el-GR" i="1" smtClean="0">
                              <a:latin typeface="Cambria Math" panose="02040503050406030204" pitchFamily="18" charset="0"/>
                              <a:ea typeface="Cambria Math" panose="02040503050406030204" pitchFamily="18" charset="0"/>
                            </a:rPr>
                          </m:ctrlPr>
                        </m:dPr>
                        <m:e>
                          <m:acc>
                            <m:accPr>
                              <m:chr m:val="⃗"/>
                              <m:ctrlPr>
                                <a:rPr lang="el-GR" i="1" smtClean="0">
                                  <a:latin typeface="Cambria Math" panose="02040503050406030204" pitchFamily="18" charset="0"/>
                                  <a:ea typeface="Cambria Math" panose="02040503050406030204" pitchFamily="18" charset="0"/>
                                </a:rPr>
                              </m:ctrlPr>
                            </m:accPr>
                            <m:e>
                              <m:r>
                                <a:rPr lang="en-US" b="0" i="1" smtClean="0">
                                  <a:latin typeface="Cambria Math" panose="02040503050406030204" pitchFamily="18" charset="0"/>
                                  <a:ea typeface="Cambria Math" panose="02040503050406030204" pitchFamily="18" charset="0"/>
                                </a:rPr>
                                <m:t>𝑥</m:t>
                              </m:r>
                            </m:e>
                          </m:acc>
                        </m:e>
                      </m:d>
                      <m:r>
                        <a:rPr lang="en-US" b="0" i="1" smtClean="0">
                          <a:latin typeface="Cambria Math" panose="02040503050406030204" pitchFamily="18" charset="0"/>
                          <a:ea typeface="Cambria Math" panose="02040503050406030204" pitchFamily="18" charset="0"/>
                        </a:rPr>
                        <m:t>=</m:t>
                      </m:r>
                      <m:f>
                        <m:fPr>
                          <m:ctrlPr>
                            <a:rPr lang="en-US" b="0" i="1" smtClean="0">
                              <a:latin typeface="Cambria Math" panose="02040503050406030204" pitchFamily="18" charset="0"/>
                              <a:ea typeface="Cambria Math" panose="02040503050406030204" pitchFamily="18" charset="0"/>
                            </a:rPr>
                          </m:ctrlPr>
                        </m:fPr>
                        <m:num>
                          <m:r>
                            <a:rPr lang="en-US" b="0" i="1" smtClean="0">
                              <a:latin typeface="Cambria Math" panose="02040503050406030204" pitchFamily="18" charset="0"/>
                              <a:ea typeface="Cambria Math" panose="02040503050406030204" pitchFamily="18" charset="0"/>
                            </a:rPr>
                            <m:t>1</m:t>
                          </m:r>
                        </m:num>
                        <m:den>
                          <m:r>
                            <a:rPr lang="en-US" b="0" i="1" smtClean="0">
                              <a:latin typeface="Cambria Math" panose="02040503050406030204" pitchFamily="18" charset="0"/>
                              <a:ea typeface="Cambria Math" panose="02040503050406030204" pitchFamily="18" charset="0"/>
                            </a:rPr>
                            <m:t>3</m:t>
                          </m:r>
                        </m:den>
                      </m:f>
                      <m:r>
                        <a:rPr lang="en-US" b="0" i="1" smtClean="0">
                          <a:latin typeface="Cambria Math" panose="02040503050406030204" pitchFamily="18" charset="0"/>
                          <a:ea typeface="Cambria Math" panose="02040503050406030204" pitchFamily="18" charset="0"/>
                        </a:rPr>
                        <m:t>𝑇𝑟</m:t>
                      </m:r>
                      <m:d>
                        <m:dPr>
                          <m:begChr m:val="["/>
                          <m:endChr m:val="]"/>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𝑃</m:t>
                          </m:r>
                          <m:r>
                            <a:rPr lang="en-US" b="0" i="1" smtClean="0">
                              <a:latin typeface="Cambria Math" panose="02040503050406030204" pitchFamily="18" charset="0"/>
                              <a:ea typeface="Cambria Math" panose="02040503050406030204" pitchFamily="18" charset="0"/>
                            </a:rPr>
                            <m:t> </m:t>
                          </m:r>
                          <m:r>
                            <a:rPr lang="en-US" b="0" i="1" smtClean="0">
                              <a:latin typeface="Cambria Math" panose="02040503050406030204" pitchFamily="18" charset="0"/>
                              <a:ea typeface="Cambria Math" panose="02040503050406030204" pitchFamily="18" charset="0"/>
                            </a:rPr>
                            <m:t>𝑒𝑥𝑝</m:t>
                          </m:r>
                          <m:d>
                            <m:dPr>
                              <m:begChr m:val="["/>
                              <m:endChr m:val="]"/>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𝑖</m:t>
                              </m:r>
                              <m:nary>
                                <m:naryPr>
                                  <m:ctrlPr>
                                    <a:rPr lang="en-US" b="0" i="1" smtClean="0">
                                      <a:latin typeface="Cambria Math" panose="02040503050406030204" pitchFamily="18" charset="0"/>
                                      <a:ea typeface="Cambria Math" panose="02040503050406030204" pitchFamily="18" charset="0"/>
                                    </a:rPr>
                                  </m:ctrlPr>
                                </m:naryPr>
                                <m:sub>
                                  <m:r>
                                    <m:rPr>
                                      <m:brk m:alnAt="23"/>
                                    </m:rPr>
                                    <a:rPr lang="en-US" b="0" i="1" smtClean="0">
                                      <a:latin typeface="Cambria Math" panose="02040503050406030204" pitchFamily="18" charset="0"/>
                                      <a:ea typeface="Cambria Math" panose="02040503050406030204" pitchFamily="18" charset="0"/>
                                    </a:rPr>
                                    <m:t>𝑜</m:t>
                                  </m:r>
                                </m:sub>
                                <m:sup>
                                  <m:r>
                                    <a:rPr lang="en-US" b="0" i="1" smtClean="0">
                                      <a:latin typeface="Cambria Math" panose="02040503050406030204" pitchFamily="18" charset="0"/>
                                      <a:ea typeface="Cambria Math" panose="02040503050406030204" pitchFamily="18" charset="0"/>
                                    </a:rPr>
                                    <m:t>𝛽</m:t>
                                  </m:r>
                                </m:sup>
                                <m:e>
                                  <m:r>
                                    <a:rPr lang="en-US" b="0" i="1" smtClean="0">
                                      <a:latin typeface="Cambria Math" panose="02040503050406030204" pitchFamily="18" charset="0"/>
                                      <a:ea typeface="Cambria Math" panose="02040503050406030204" pitchFamily="18" charset="0"/>
                                    </a:rPr>
                                    <m:t>𝑑</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𝑥</m:t>
                                      </m:r>
                                    </m:e>
                                    <m:sub>
                                      <m:r>
                                        <a:rPr lang="en-US" b="0" i="1" smtClean="0">
                                          <a:latin typeface="Cambria Math" panose="02040503050406030204" pitchFamily="18" charset="0"/>
                                          <a:ea typeface="Cambria Math" panose="02040503050406030204" pitchFamily="18" charset="0"/>
                                        </a:rPr>
                                        <m:t>4</m:t>
                                      </m:r>
                                    </m:sub>
                                  </m:sSub>
                                </m:e>
                              </m:nary>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𝐺</m:t>
                                  </m:r>
                                </m:e>
                                <m:sub>
                                  <m:r>
                                    <a:rPr lang="en-US" b="0" i="1" smtClean="0">
                                      <a:latin typeface="Cambria Math" panose="02040503050406030204" pitchFamily="18" charset="0"/>
                                      <a:ea typeface="Cambria Math" panose="02040503050406030204" pitchFamily="18" charset="0"/>
                                    </a:rPr>
                                    <m:t>4</m:t>
                                  </m:r>
                                </m:sub>
                              </m:sSub>
                              <m:d>
                                <m:dPr>
                                  <m:ctrlPr>
                                    <a:rPr lang="en-US" b="0" i="1" smtClean="0">
                                      <a:latin typeface="Cambria Math" panose="02040503050406030204" pitchFamily="18" charset="0"/>
                                      <a:ea typeface="Cambria Math" panose="02040503050406030204" pitchFamily="18" charset="0"/>
                                    </a:rPr>
                                  </m:ctrlPr>
                                </m:dPr>
                                <m:e>
                                  <m:acc>
                                    <m:accPr>
                                      <m:chr m:val="⃗"/>
                                      <m:ctrlPr>
                                        <a:rPr lang="el-GR" i="1">
                                          <a:latin typeface="Cambria Math" panose="02040503050406030204" pitchFamily="18" charset="0"/>
                                          <a:ea typeface="Cambria Math" panose="02040503050406030204" pitchFamily="18" charset="0"/>
                                        </a:rPr>
                                      </m:ctrlPr>
                                    </m:accPr>
                                    <m:e>
                                      <m:r>
                                        <a:rPr lang="en-US" i="1">
                                          <a:latin typeface="Cambria Math" panose="02040503050406030204" pitchFamily="18" charset="0"/>
                                          <a:ea typeface="Cambria Math" panose="02040503050406030204" pitchFamily="18" charset="0"/>
                                        </a:rPr>
                                        <m:t>𝑥</m:t>
                                      </m:r>
                                    </m:e>
                                  </m:acc>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𝑥</m:t>
                                      </m:r>
                                    </m:e>
                                    <m:sub>
                                      <m:r>
                                        <a:rPr lang="en-US" b="0" i="1" smtClean="0">
                                          <a:latin typeface="Cambria Math" panose="02040503050406030204" pitchFamily="18" charset="0"/>
                                          <a:ea typeface="Cambria Math" panose="02040503050406030204" pitchFamily="18" charset="0"/>
                                        </a:rPr>
                                        <m:t>4</m:t>
                                      </m:r>
                                    </m:sub>
                                  </m:sSub>
                                </m:e>
                              </m:d>
                            </m:e>
                          </m:d>
                        </m:e>
                      </m:d>
                    </m:oMath>
                  </m:oMathPara>
                </a14:m>
                <a:endParaRPr lang="en-US" dirty="0">
                  <a:latin typeface="Times New Roman" panose="02020603050405020304" pitchFamily="18" charset="0"/>
                  <a:cs typeface="Times New Roman" panose="02020603050405020304" pitchFamily="18" charset="0"/>
                </a:endParaRPr>
              </a:p>
            </p:txBody>
          </p:sp>
        </mc:Choice>
        <mc:Fallback xmlns="">
          <p:sp>
            <p:nvSpPr>
              <p:cNvPr id="11" name="TextBox 10">
                <a:extLst>
                  <a:ext uri="{FF2B5EF4-FFF2-40B4-BE49-F238E27FC236}">
                    <a16:creationId xmlns:a16="http://schemas.microsoft.com/office/drawing/2014/main" id="{2007D9C5-6269-4403-1A71-333C92C35D5B}"/>
                  </a:ext>
                </a:extLst>
              </p:cNvPr>
              <p:cNvSpPr txBox="1">
                <a:spLocks noRot="1" noChangeAspect="1" noMove="1" noResize="1" noEditPoints="1" noAdjustHandles="1" noChangeArrowheads="1" noChangeShapeType="1" noTextEdit="1"/>
              </p:cNvSpPr>
              <p:nvPr/>
            </p:nvSpPr>
            <p:spPr>
              <a:xfrm>
                <a:off x="183424" y="4952261"/>
                <a:ext cx="4001801" cy="880369"/>
              </a:xfrm>
              <a:prstGeom prst="rect">
                <a:avLst/>
              </a:prstGeom>
              <a:blipFill>
                <a:blip r:embed="rId5"/>
                <a:stretch>
                  <a:fillRect/>
                </a:stretch>
              </a:blipFill>
              <a:ln w="19050">
                <a:solidFill>
                  <a:schemeClr val="tx1"/>
                </a:solidFill>
              </a:ln>
            </p:spPr>
            <p:txBody>
              <a:bodyPr/>
              <a:lstStyle/>
              <a:p>
                <a:r>
                  <a:rPr lang="en-US">
                    <a:noFill/>
                  </a:rPr>
                  <a:t> </a:t>
                </a:r>
              </a:p>
            </p:txBody>
          </p:sp>
        </mc:Fallback>
      </mc:AlternateContent>
      <p:sp>
        <p:nvSpPr>
          <p:cNvPr id="9" name="Slide Number Placeholder 7">
            <a:extLst>
              <a:ext uri="{FF2B5EF4-FFF2-40B4-BE49-F238E27FC236}">
                <a16:creationId xmlns:a16="http://schemas.microsoft.com/office/drawing/2014/main" id="{9A780E75-53D0-C784-40F5-839286AE664B}"/>
              </a:ext>
            </a:extLst>
          </p:cNvPr>
          <p:cNvSpPr txBox="1">
            <a:spLocks/>
          </p:cNvSpPr>
          <p:nvPr/>
        </p:nvSpPr>
        <p:spPr>
          <a:xfrm>
            <a:off x="8939463" y="6492872"/>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045EEDF-F6AB-437F-B2F1-4CCB2E54E794}" type="slidenum">
              <a:rPr lang="en-US" smtClean="0">
                <a:solidFill>
                  <a:schemeClr val="tx1"/>
                </a:solidFill>
              </a:rPr>
              <a:pPr/>
              <a:t>6</a:t>
            </a:fld>
            <a:r>
              <a:rPr lang="en-US" dirty="0">
                <a:solidFill>
                  <a:schemeClr val="tx1"/>
                </a:solidFill>
              </a:rPr>
              <a:t> of 11</a:t>
            </a:r>
          </a:p>
        </p:txBody>
      </p:sp>
      <p:sp>
        <p:nvSpPr>
          <p:cNvPr id="14" name="Date Placeholder 7">
            <a:extLst>
              <a:ext uri="{FF2B5EF4-FFF2-40B4-BE49-F238E27FC236}">
                <a16:creationId xmlns:a16="http://schemas.microsoft.com/office/drawing/2014/main" id="{52A1CDA0-AA62-82A2-7B07-C3B4009F8C3D}"/>
              </a:ext>
            </a:extLst>
          </p:cNvPr>
          <p:cNvSpPr>
            <a:spLocks noGrp="1"/>
          </p:cNvSpPr>
          <p:nvPr>
            <p:ph type="dt" sz="half" idx="10"/>
          </p:nvPr>
        </p:nvSpPr>
        <p:spPr>
          <a:xfrm>
            <a:off x="40114" y="6448761"/>
            <a:ext cx="2057400" cy="365125"/>
          </a:xfrm>
        </p:spPr>
        <p:txBody>
          <a:bodyPr/>
          <a:lstStyle/>
          <a:p>
            <a:pPr>
              <a:defRPr/>
            </a:pPr>
            <a:fld id="{2D02889D-5802-4214-B568-8E123C433BD1}" type="datetime1">
              <a:rPr lang="en-US" b="1" smtClean="0">
                <a:solidFill>
                  <a:schemeClr val="tx1"/>
                </a:solidFill>
              </a:rPr>
              <a:t>2/24/2024</a:t>
            </a:fld>
            <a:endParaRPr lang="en-US" b="1" dirty="0">
              <a:solidFill>
                <a:schemeClr val="tx1"/>
              </a:solidFill>
            </a:endParaRPr>
          </a:p>
        </p:txBody>
      </p:sp>
    </p:spTree>
    <p:extLst>
      <p:ext uri="{BB962C8B-B14F-4D97-AF65-F5344CB8AC3E}">
        <p14:creationId xmlns:p14="http://schemas.microsoft.com/office/powerpoint/2010/main" val="35432461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457200"/>
          </a:xfrm>
          <a:prstGeom prst="rect">
            <a:avLst/>
          </a:prstGeom>
          <a:solidFill>
            <a:srgbClr val="D527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latin typeface="Trebuchet MS" panose="020B0703020202090204" pitchFamily="34" charset="0"/>
              </a:rPr>
              <a:t>Natural Sciences and Mathematics</a:t>
            </a:r>
          </a:p>
        </p:txBody>
      </p:sp>
      <p:sp>
        <p:nvSpPr>
          <p:cNvPr id="2" name="Rectangle 1">
            <a:extLst>
              <a:ext uri="{FF2B5EF4-FFF2-40B4-BE49-F238E27FC236}">
                <a16:creationId xmlns:a16="http://schemas.microsoft.com/office/drawing/2014/main" id="{92E33579-970E-96AC-8BFE-FD5FDFFE6F53}"/>
              </a:ext>
            </a:extLst>
          </p:cNvPr>
          <p:cNvSpPr/>
          <p:nvPr/>
        </p:nvSpPr>
        <p:spPr>
          <a:xfrm>
            <a:off x="0" y="6464969"/>
            <a:ext cx="12192000" cy="457200"/>
          </a:xfrm>
          <a:prstGeom prst="rect">
            <a:avLst/>
          </a:prstGeom>
          <a:solidFill>
            <a:srgbClr val="D527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latin typeface="Trebuchet MS" panose="020B0703020202090204" pitchFamily="34" charset="0"/>
              </a:rPr>
              <a:t>Natural Sciences and Mathematics</a:t>
            </a:r>
          </a:p>
        </p:txBody>
      </p:sp>
      <p:sp>
        <p:nvSpPr>
          <p:cNvPr id="5" name="TextBox 4"/>
          <p:cNvSpPr txBox="1"/>
          <p:nvPr/>
        </p:nvSpPr>
        <p:spPr>
          <a:xfrm>
            <a:off x="1524000" y="302276"/>
            <a:ext cx="9372600" cy="830997"/>
          </a:xfrm>
          <a:prstGeom prst="rect">
            <a:avLst/>
          </a:prstGeom>
          <a:noFill/>
        </p:spPr>
        <p:txBody>
          <a:bodyPr wrap="square" rtlCol="0">
            <a:spAutoFit/>
          </a:bodyPr>
          <a:lstStyle/>
          <a:p>
            <a:pPr algn="ctr"/>
            <a:r>
              <a:rPr lang="en-US" sz="4800" u="sng" dirty="0"/>
              <a:t>What is Deep Learning ?</a:t>
            </a:r>
          </a:p>
        </p:txBody>
      </p:sp>
      <p:pic>
        <p:nvPicPr>
          <p:cNvPr id="3" name="Picture 2">
            <a:extLst>
              <a:ext uri="{FF2B5EF4-FFF2-40B4-BE49-F238E27FC236}">
                <a16:creationId xmlns:a16="http://schemas.microsoft.com/office/drawing/2014/main" id="{94780FD1-E310-AF7B-02F4-619D9912FC8C}"/>
              </a:ext>
            </a:extLst>
          </p:cNvPr>
          <p:cNvPicPr>
            <a:picLocks noChangeAspect="1"/>
          </p:cNvPicPr>
          <p:nvPr/>
        </p:nvPicPr>
        <p:blipFill>
          <a:blip r:embed="rId2"/>
          <a:stretch>
            <a:fillRect/>
          </a:stretch>
        </p:blipFill>
        <p:spPr>
          <a:xfrm>
            <a:off x="440988" y="1125876"/>
            <a:ext cx="3695700" cy="2500313"/>
          </a:xfrm>
          <a:prstGeom prst="rect">
            <a:avLst/>
          </a:prstGeom>
        </p:spPr>
      </p:pic>
      <p:sp>
        <p:nvSpPr>
          <p:cNvPr id="8" name="Arrow: Right 7">
            <a:extLst>
              <a:ext uri="{FF2B5EF4-FFF2-40B4-BE49-F238E27FC236}">
                <a16:creationId xmlns:a16="http://schemas.microsoft.com/office/drawing/2014/main" id="{C2D0185C-22D2-3D8A-0A55-A29AEEB2B839}"/>
              </a:ext>
            </a:extLst>
          </p:cNvPr>
          <p:cNvSpPr/>
          <p:nvPr/>
        </p:nvSpPr>
        <p:spPr>
          <a:xfrm rot="5400000">
            <a:off x="2165447" y="3680489"/>
            <a:ext cx="246782" cy="22179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646B5D1-387F-1F11-66D6-1563427E58F3}"/>
              </a:ext>
            </a:extLst>
          </p:cNvPr>
          <p:cNvPicPr>
            <a:picLocks noChangeAspect="1"/>
          </p:cNvPicPr>
          <p:nvPr/>
        </p:nvPicPr>
        <p:blipFill>
          <a:blip r:embed="rId3"/>
          <a:stretch>
            <a:fillRect/>
          </a:stretch>
        </p:blipFill>
        <p:spPr>
          <a:xfrm>
            <a:off x="410995" y="3914775"/>
            <a:ext cx="3695699" cy="2500313"/>
          </a:xfrm>
          <a:prstGeom prst="rect">
            <a:avLst/>
          </a:prstGeom>
        </p:spPr>
      </p:pic>
      <p:pic>
        <p:nvPicPr>
          <p:cNvPr id="16" name="Picture 15" descr="A picture containing shape&#10;&#10;Description automatically generated">
            <a:extLst>
              <a:ext uri="{FF2B5EF4-FFF2-40B4-BE49-F238E27FC236}">
                <a16:creationId xmlns:a16="http://schemas.microsoft.com/office/drawing/2014/main" id="{C0CBF59D-E3BC-00E6-9A4B-E16819E6686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89534" y="1938751"/>
            <a:ext cx="5413482" cy="3952048"/>
          </a:xfrm>
          <a:prstGeom prst="rect">
            <a:avLst/>
          </a:prstGeom>
        </p:spPr>
      </p:pic>
      <p:sp>
        <p:nvSpPr>
          <p:cNvPr id="11" name="TextBox 10">
            <a:extLst>
              <a:ext uri="{FF2B5EF4-FFF2-40B4-BE49-F238E27FC236}">
                <a16:creationId xmlns:a16="http://schemas.microsoft.com/office/drawing/2014/main" id="{AB6EC515-A5A6-B7CA-4F6D-4627A268802B}"/>
              </a:ext>
            </a:extLst>
          </p:cNvPr>
          <p:cNvSpPr txBox="1"/>
          <p:nvPr/>
        </p:nvSpPr>
        <p:spPr>
          <a:xfrm>
            <a:off x="6381750" y="1594901"/>
            <a:ext cx="4076699" cy="523220"/>
          </a:xfrm>
          <a:prstGeom prst="rect">
            <a:avLst/>
          </a:prstGeom>
          <a:noFill/>
        </p:spPr>
        <p:txBody>
          <a:bodyPr wrap="square">
            <a:spAutoFit/>
          </a:bodyPr>
          <a:lstStyle/>
          <a:p>
            <a:r>
              <a:rPr lang="en-US" sz="2800" b="1" dirty="0"/>
              <a:t>How does the CNN work?</a:t>
            </a:r>
            <a:endParaRPr lang="en-US" sz="2800" dirty="0"/>
          </a:p>
        </p:txBody>
      </p:sp>
      <p:sp>
        <p:nvSpPr>
          <p:cNvPr id="10" name="Slide Number Placeholder 7">
            <a:extLst>
              <a:ext uri="{FF2B5EF4-FFF2-40B4-BE49-F238E27FC236}">
                <a16:creationId xmlns:a16="http://schemas.microsoft.com/office/drawing/2014/main" id="{54467840-8354-269B-1E18-F2E16C7D2126}"/>
              </a:ext>
            </a:extLst>
          </p:cNvPr>
          <p:cNvSpPr>
            <a:spLocks noGrp="1"/>
          </p:cNvSpPr>
          <p:nvPr>
            <p:ph type="sldNum" sz="quarter" idx="12"/>
          </p:nvPr>
        </p:nvSpPr>
        <p:spPr>
          <a:xfrm>
            <a:off x="8939463" y="6492872"/>
            <a:ext cx="2743200" cy="365125"/>
          </a:xfrm>
        </p:spPr>
        <p:txBody>
          <a:bodyPr/>
          <a:lstStyle/>
          <a:p>
            <a:fld id="{A045EEDF-F6AB-437F-B2F1-4CCB2E54E794}" type="slidenum">
              <a:rPr lang="en-US" smtClean="0">
                <a:solidFill>
                  <a:schemeClr val="tx1"/>
                </a:solidFill>
              </a:rPr>
              <a:pPr/>
              <a:t>7</a:t>
            </a:fld>
            <a:r>
              <a:rPr lang="en-US" dirty="0">
                <a:solidFill>
                  <a:schemeClr val="tx1"/>
                </a:solidFill>
              </a:rPr>
              <a:t> of 11</a:t>
            </a:r>
          </a:p>
        </p:txBody>
      </p:sp>
      <p:sp>
        <p:nvSpPr>
          <p:cNvPr id="13" name="Date Placeholder 7">
            <a:extLst>
              <a:ext uri="{FF2B5EF4-FFF2-40B4-BE49-F238E27FC236}">
                <a16:creationId xmlns:a16="http://schemas.microsoft.com/office/drawing/2014/main" id="{EDD17410-E7A6-1CEA-BA5C-4AB9C86D2505}"/>
              </a:ext>
            </a:extLst>
          </p:cNvPr>
          <p:cNvSpPr>
            <a:spLocks noGrp="1"/>
          </p:cNvSpPr>
          <p:nvPr>
            <p:ph type="dt" sz="half" idx="10"/>
          </p:nvPr>
        </p:nvSpPr>
        <p:spPr>
          <a:xfrm>
            <a:off x="40114" y="6448761"/>
            <a:ext cx="2057400" cy="365125"/>
          </a:xfrm>
        </p:spPr>
        <p:txBody>
          <a:bodyPr/>
          <a:lstStyle/>
          <a:p>
            <a:pPr>
              <a:defRPr/>
            </a:pPr>
            <a:fld id="{2D02889D-5802-4214-B568-8E123C433BD1}" type="datetime1">
              <a:rPr lang="en-US" b="1" smtClean="0">
                <a:solidFill>
                  <a:schemeClr val="tx1"/>
                </a:solidFill>
              </a:rPr>
              <a:t>2/24/2024</a:t>
            </a:fld>
            <a:endParaRPr lang="en-US" b="1" dirty="0">
              <a:solidFill>
                <a:schemeClr val="tx1"/>
              </a:solidFill>
            </a:endParaRPr>
          </a:p>
        </p:txBody>
      </p:sp>
    </p:spTree>
    <p:extLst>
      <p:ext uri="{BB962C8B-B14F-4D97-AF65-F5344CB8AC3E}">
        <p14:creationId xmlns:p14="http://schemas.microsoft.com/office/powerpoint/2010/main" val="16594223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10">
            <a:extLst>
              <a:ext uri="{FF2B5EF4-FFF2-40B4-BE49-F238E27FC236}">
                <a16:creationId xmlns:a16="http://schemas.microsoft.com/office/drawing/2014/main" id="{CA0F49C1-DF8B-EA61-8DF2-056FBE3C0088}"/>
              </a:ext>
            </a:extLst>
          </p:cNvPr>
          <p:cNvSpPr>
            <a:spLocks noGrp="1"/>
          </p:cNvSpPr>
          <p:nvPr>
            <p:ph type="sldNum" sz="quarter" idx="12"/>
          </p:nvPr>
        </p:nvSpPr>
        <p:spPr>
          <a:xfrm>
            <a:off x="8305800" y="6569076"/>
            <a:ext cx="2057400" cy="365125"/>
          </a:xfrm>
        </p:spPr>
        <p:txBody>
          <a:bodyPr/>
          <a:lstStyle/>
          <a:p>
            <a:pPr>
              <a:defRPr/>
            </a:pPr>
            <a:fld id="{D1DBB386-4D84-4A75-AC7E-910C66A24D6F}" type="slidenum">
              <a:rPr lang="en-US" b="1" smtClean="0">
                <a:solidFill>
                  <a:schemeClr val="tx1"/>
                </a:solidFill>
              </a:rPr>
              <a:pPr>
                <a:defRPr/>
              </a:pPr>
              <a:t>8</a:t>
            </a:fld>
            <a:endParaRPr lang="en-US" b="1" dirty="0">
              <a:solidFill>
                <a:schemeClr val="tx1"/>
              </a:solidFill>
            </a:endParaRPr>
          </a:p>
        </p:txBody>
      </p:sp>
      <p:sp>
        <p:nvSpPr>
          <p:cNvPr id="12" name="Rectangle 11">
            <a:extLst>
              <a:ext uri="{FF2B5EF4-FFF2-40B4-BE49-F238E27FC236}">
                <a16:creationId xmlns:a16="http://schemas.microsoft.com/office/drawing/2014/main" id="{EA66E8C5-7B42-0F7A-3869-CAEA08882134}"/>
              </a:ext>
            </a:extLst>
          </p:cNvPr>
          <p:cNvSpPr/>
          <p:nvPr/>
        </p:nvSpPr>
        <p:spPr>
          <a:xfrm>
            <a:off x="0" y="0"/>
            <a:ext cx="12192000" cy="457200"/>
          </a:xfrm>
          <a:prstGeom prst="rect">
            <a:avLst/>
          </a:prstGeom>
          <a:solidFill>
            <a:srgbClr val="D527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latin typeface="Trebuchet MS" panose="020B0703020202090204" pitchFamily="34" charset="0"/>
              </a:rPr>
              <a:t>Natural Sciences and Mathematics</a:t>
            </a:r>
          </a:p>
        </p:txBody>
      </p:sp>
      <p:sp>
        <p:nvSpPr>
          <p:cNvPr id="13" name="Rectangle 12">
            <a:extLst>
              <a:ext uri="{FF2B5EF4-FFF2-40B4-BE49-F238E27FC236}">
                <a16:creationId xmlns:a16="http://schemas.microsoft.com/office/drawing/2014/main" id="{5BE66B45-E8FE-F718-DA9A-1B1B2E8F6191}"/>
              </a:ext>
            </a:extLst>
          </p:cNvPr>
          <p:cNvSpPr/>
          <p:nvPr/>
        </p:nvSpPr>
        <p:spPr>
          <a:xfrm>
            <a:off x="0" y="6464969"/>
            <a:ext cx="12192000" cy="457200"/>
          </a:xfrm>
          <a:prstGeom prst="rect">
            <a:avLst/>
          </a:prstGeom>
          <a:solidFill>
            <a:srgbClr val="D527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latin typeface="Trebuchet MS" panose="020B0703020202090204" pitchFamily="34" charset="0"/>
              </a:rPr>
              <a:t>Natural Sciences and Mathematics </a:t>
            </a:r>
          </a:p>
        </p:txBody>
      </p:sp>
      <p:sp>
        <p:nvSpPr>
          <p:cNvPr id="2" name="TextBox 1">
            <a:extLst>
              <a:ext uri="{FF2B5EF4-FFF2-40B4-BE49-F238E27FC236}">
                <a16:creationId xmlns:a16="http://schemas.microsoft.com/office/drawing/2014/main" id="{EECC9479-EB07-FC5F-EA93-02C17A505AE4}"/>
              </a:ext>
            </a:extLst>
          </p:cNvPr>
          <p:cNvSpPr txBox="1"/>
          <p:nvPr/>
        </p:nvSpPr>
        <p:spPr>
          <a:xfrm>
            <a:off x="0" y="366199"/>
            <a:ext cx="12191999" cy="707886"/>
          </a:xfrm>
          <a:prstGeom prst="rect">
            <a:avLst/>
          </a:prstGeom>
          <a:noFill/>
        </p:spPr>
        <p:txBody>
          <a:bodyPr wrap="square" rtlCol="0">
            <a:spAutoFit/>
          </a:bodyPr>
          <a:lstStyle/>
          <a:p>
            <a:pPr algn="ctr"/>
            <a:r>
              <a:rPr lang="en-US" sz="4000" u="sng" dirty="0"/>
              <a:t>Implementation for 2D/3D Ising and Heisenberg Models</a:t>
            </a:r>
          </a:p>
        </p:txBody>
      </p:sp>
      <p:sp>
        <p:nvSpPr>
          <p:cNvPr id="43" name="Rectangle: Rounded Corners 42">
            <a:extLst>
              <a:ext uri="{FF2B5EF4-FFF2-40B4-BE49-F238E27FC236}">
                <a16:creationId xmlns:a16="http://schemas.microsoft.com/office/drawing/2014/main" id="{77705A24-2DC1-A038-F373-C0A418496058}"/>
              </a:ext>
            </a:extLst>
          </p:cNvPr>
          <p:cNvSpPr/>
          <p:nvPr/>
        </p:nvSpPr>
        <p:spPr>
          <a:xfrm>
            <a:off x="447675" y="2159935"/>
            <a:ext cx="2000250" cy="48247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Build DL model</a:t>
            </a:r>
          </a:p>
        </p:txBody>
      </p:sp>
      <p:sp>
        <p:nvSpPr>
          <p:cNvPr id="44" name="Arrow: Right 43">
            <a:extLst>
              <a:ext uri="{FF2B5EF4-FFF2-40B4-BE49-F238E27FC236}">
                <a16:creationId xmlns:a16="http://schemas.microsoft.com/office/drawing/2014/main" id="{75C05A84-0EC1-D079-6838-9C68711C73B1}"/>
              </a:ext>
            </a:extLst>
          </p:cNvPr>
          <p:cNvSpPr/>
          <p:nvPr/>
        </p:nvSpPr>
        <p:spPr>
          <a:xfrm>
            <a:off x="2532950" y="2299555"/>
            <a:ext cx="572200" cy="23262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Rounded Corners 44">
            <a:extLst>
              <a:ext uri="{FF2B5EF4-FFF2-40B4-BE49-F238E27FC236}">
                <a16:creationId xmlns:a16="http://schemas.microsoft.com/office/drawing/2014/main" id="{C760F4B6-970B-9046-E96B-B0308C2BA35E}"/>
              </a:ext>
            </a:extLst>
          </p:cNvPr>
          <p:cNvSpPr/>
          <p:nvPr/>
        </p:nvSpPr>
        <p:spPr>
          <a:xfrm>
            <a:off x="3171824" y="2150410"/>
            <a:ext cx="3057526" cy="48247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Feed conf files to the model</a:t>
            </a:r>
          </a:p>
        </p:txBody>
      </p:sp>
      <p:sp>
        <p:nvSpPr>
          <p:cNvPr id="46" name="Arrow: Right 45">
            <a:extLst>
              <a:ext uri="{FF2B5EF4-FFF2-40B4-BE49-F238E27FC236}">
                <a16:creationId xmlns:a16="http://schemas.microsoft.com/office/drawing/2014/main" id="{5E892D97-B89E-900B-5424-2029B0C7DD19}"/>
              </a:ext>
            </a:extLst>
          </p:cNvPr>
          <p:cNvSpPr/>
          <p:nvPr/>
        </p:nvSpPr>
        <p:spPr>
          <a:xfrm>
            <a:off x="6323900" y="2299555"/>
            <a:ext cx="572200" cy="23262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Rounded Corners 47">
            <a:extLst>
              <a:ext uri="{FF2B5EF4-FFF2-40B4-BE49-F238E27FC236}">
                <a16:creationId xmlns:a16="http://schemas.microsoft.com/office/drawing/2014/main" id="{3C82ECBB-27AB-A985-84BD-6A61B8A50AC5}"/>
              </a:ext>
            </a:extLst>
          </p:cNvPr>
          <p:cNvSpPr/>
          <p:nvPr/>
        </p:nvSpPr>
        <p:spPr>
          <a:xfrm>
            <a:off x="6990650" y="2159935"/>
            <a:ext cx="2000250" cy="48247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Train the model</a:t>
            </a:r>
          </a:p>
        </p:txBody>
      </p:sp>
      <p:sp>
        <p:nvSpPr>
          <p:cNvPr id="49" name="Arrow: Right 48">
            <a:extLst>
              <a:ext uri="{FF2B5EF4-FFF2-40B4-BE49-F238E27FC236}">
                <a16:creationId xmlns:a16="http://schemas.microsoft.com/office/drawing/2014/main" id="{28B80BDD-8DB6-A58B-FD3D-960186801656}"/>
              </a:ext>
            </a:extLst>
          </p:cNvPr>
          <p:cNvSpPr/>
          <p:nvPr/>
        </p:nvSpPr>
        <p:spPr>
          <a:xfrm>
            <a:off x="9105200" y="2299555"/>
            <a:ext cx="572200" cy="23262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Rounded Corners 49">
            <a:extLst>
              <a:ext uri="{FF2B5EF4-FFF2-40B4-BE49-F238E27FC236}">
                <a16:creationId xmlns:a16="http://schemas.microsoft.com/office/drawing/2014/main" id="{5EAAC708-B425-FAD6-86C7-95932AE0F414}"/>
              </a:ext>
            </a:extLst>
          </p:cNvPr>
          <p:cNvSpPr/>
          <p:nvPr/>
        </p:nvSpPr>
        <p:spPr>
          <a:xfrm>
            <a:off x="9772650" y="2150410"/>
            <a:ext cx="2000250" cy="48247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Test the model</a:t>
            </a:r>
          </a:p>
        </p:txBody>
      </p:sp>
      <p:sp>
        <p:nvSpPr>
          <p:cNvPr id="51" name="TextBox 50">
            <a:extLst>
              <a:ext uri="{FF2B5EF4-FFF2-40B4-BE49-F238E27FC236}">
                <a16:creationId xmlns:a16="http://schemas.microsoft.com/office/drawing/2014/main" id="{5D814B05-C4A4-B6DE-E434-486873B8DA6D}"/>
              </a:ext>
            </a:extLst>
          </p:cNvPr>
          <p:cNvSpPr txBox="1"/>
          <p:nvPr/>
        </p:nvSpPr>
        <p:spPr>
          <a:xfrm flipH="1">
            <a:off x="61774" y="4462619"/>
            <a:ext cx="4884015" cy="461665"/>
          </a:xfrm>
          <a:prstGeom prst="rect">
            <a:avLst/>
          </a:prstGeom>
          <a:noFill/>
        </p:spPr>
        <p:txBody>
          <a:bodyPr wrap="square" rtlCol="0">
            <a:spAutoFit/>
          </a:bodyPr>
          <a:lstStyle/>
          <a:p>
            <a:pPr algn="ctr"/>
            <a:r>
              <a:rPr lang="en-US" sz="2400" b="1" dirty="0">
                <a:solidFill>
                  <a:srgbClr val="0000FF"/>
                </a:solidFill>
              </a:rPr>
              <a:t>Model prediction per configuration :</a:t>
            </a:r>
            <a:endParaRPr lang="en-US" sz="2400" dirty="0">
              <a:solidFill>
                <a:srgbClr val="FF0000"/>
              </a:solidFill>
            </a:endParaRPr>
          </a:p>
        </p:txBody>
      </p:sp>
      <mc:AlternateContent xmlns:mc="http://schemas.openxmlformats.org/markup-compatibility/2006" xmlns:a14="http://schemas.microsoft.com/office/drawing/2010/main">
        <mc:Choice Requires="a14">
          <p:sp>
            <p:nvSpPr>
              <p:cNvPr id="54" name="TextBox 53">
                <a:extLst>
                  <a:ext uri="{FF2B5EF4-FFF2-40B4-BE49-F238E27FC236}">
                    <a16:creationId xmlns:a16="http://schemas.microsoft.com/office/drawing/2014/main" id="{DA6A1088-F2E7-F24D-D1D1-1E8D560F444B}"/>
                  </a:ext>
                </a:extLst>
              </p:cNvPr>
              <p:cNvSpPr txBox="1"/>
              <p:nvPr/>
            </p:nvSpPr>
            <p:spPr>
              <a:xfrm>
                <a:off x="4841014" y="4527835"/>
                <a:ext cx="1269515" cy="369332"/>
              </a:xfrm>
              <a:prstGeom prst="rect">
                <a:avLst/>
              </a:prstGeom>
              <a:noFill/>
            </p:spPr>
            <p:txBody>
              <a:bodyPr wrap="none" lIns="0" tIns="0" rIns="0" bIns="0" rtlCol="0">
                <a:spAutoFit/>
              </a:bodyPr>
              <a:lstStyle/>
              <a:p>
                <a:r>
                  <a:rPr lang="en-US" sz="2400" b="1" dirty="0">
                    <a:solidFill>
                      <a:srgbClr val="0000FF"/>
                    </a:solidFill>
                    <a:ea typeface="Cambria Math" panose="02040503050406030204" pitchFamily="18" charset="0"/>
                  </a:rPr>
                  <a:t>0</a:t>
                </a:r>
                <a14:m>
                  <m:oMath xmlns:m="http://schemas.openxmlformats.org/officeDocument/2006/math">
                    <m:r>
                      <a:rPr lang="en-US" sz="2400" b="1" i="1" smtClean="0">
                        <a:solidFill>
                          <a:srgbClr val="0000FF"/>
                        </a:solidFill>
                        <a:latin typeface="Cambria Math" panose="02040503050406030204" pitchFamily="18" charset="0"/>
                        <a:ea typeface="Cambria Math" panose="02040503050406030204" pitchFamily="18" charset="0"/>
                      </a:rPr>
                      <m:t>≤</m:t>
                    </m:r>
                    <m:r>
                      <a:rPr lang="en-US" sz="2400" b="1" i="1" smtClean="0">
                        <a:solidFill>
                          <a:srgbClr val="0000FF"/>
                        </a:solidFill>
                        <a:latin typeface="Cambria Math" panose="02040503050406030204" pitchFamily="18" charset="0"/>
                      </a:rPr>
                      <m:t>𝑷</m:t>
                    </m:r>
                    <m:r>
                      <a:rPr lang="en-US" sz="2400" b="1" i="1" smtClean="0">
                        <a:solidFill>
                          <a:srgbClr val="0000FF"/>
                        </a:solidFill>
                        <a:latin typeface="Cambria Math" panose="02040503050406030204" pitchFamily="18" charset="0"/>
                        <a:ea typeface="Cambria Math" panose="02040503050406030204" pitchFamily="18" charset="0"/>
                      </a:rPr>
                      <m:t>≤</m:t>
                    </m:r>
                    <m:r>
                      <a:rPr lang="en-US" sz="2400" b="1" i="1" smtClean="0">
                        <a:solidFill>
                          <a:srgbClr val="0000FF"/>
                        </a:solidFill>
                        <a:latin typeface="Cambria Math" panose="02040503050406030204" pitchFamily="18" charset="0"/>
                        <a:ea typeface="Cambria Math" panose="02040503050406030204" pitchFamily="18" charset="0"/>
                      </a:rPr>
                      <m:t>𝟏</m:t>
                    </m:r>
                  </m:oMath>
                </a14:m>
                <a:endParaRPr lang="en-US" sz="2400" b="1" dirty="0">
                  <a:solidFill>
                    <a:srgbClr val="0000FF"/>
                  </a:solidFill>
                </a:endParaRPr>
              </a:p>
            </p:txBody>
          </p:sp>
        </mc:Choice>
        <mc:Fallback xmlns="">
          <p:sp>
            <p:nvSpPr>
              <p:cNvPr id="54" name="TextBox 53">
                <a:extLst>
                  <a:ext uri="{FF2B5EF4-FFF2-40B4-BE49-F238E27FC236}">
                    <a16:creationId xmlns:a16="http://schemas.microsoft.com/office/drawing/2014/main" id="{DA6A1088-F2E7-F24D-D1D1-1E8D560F444B}"/>
                  </a:ext>
                </a:extLst>
              </p:cNvPr>
              <p:cNvSpPr txBox="1">
                <a:spLocks noRot="1" noChangeAspect="1" noMove="1" noResize="1" noEditPoints="1" noAdjustHandles="1" noChangeArrowheads="1" noChangeShapeType="1" noTextEdit="1"/>
              </p:cNvSpPr>
              <p:nvPr/>
            </p:nvSpPr>
            <p:spPr>
              <a:xfrm>
                <a:off x="4841014" y="4527835"/>
                <a:ext cx="1269515" cy="369332"/>
              </a:xfrm>
              <a:prstGeom prst="rect">
                <a:avLst/>
              </a:prstGeom>
              <a:blipFill>
                <a:blip r:embed="rId2"/>
                <a:stretch>
                  <a:fillRect l="-14423" t="-26667" r="-7692" b="-5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6" name="TextBox 55">
                <a:extLst>
                  <a:ext uri="{FF2B5EF4-FFF2-40B4-BE49-F238E27FC236}">
                    <a16:creationId xmlns:a16="http://schemas.microsoft.com/office/drawing/2014/main" id="{25F85362-6BC7-90BC-868F-89EED2FBF798}"/>
                  </a:ext>
                </a:extLst>
              </p:cNvPr>
              <p:cNvSpPr txBox="1"/>
              <p:nvPr/>
            </p:nvSpPr>
            <p:spPr>
              <a:xfrm>
                <a:off x="61774" y="5082309"/>
                <a:ext cx="4670894" cy="117910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1" i="1" smtClean="0">
                          <a:solidFill>
                            <a:srgbClr val="0000FF"/>
                          </a:solidFill>
                          <a:latin typeface="Cambria Math" panose="02040503050406030204" pitchFamily="18" charset="0"/>
                        </a:rPr>
                        <m:t>𝑷</m:t>
                      </m:r>
                      <m:r>
                        <a:rPr lang="en-US" sz="2400" b="1" i="1" smtClean="0">
                          <a:solidFill>
                            <a:srgbClr val="0000FF"/>
                          </a:solidFill>
                          <a:latin typeface="Cambria Math" panose="02040503050406030204" pitchFamily="18" charset="0"/>
                        </a:rPr>
                        <m:t>=</m:t>
                      </m:r>
                      <m:d>
                        <m:dPr>
                          <m:begChr m:val="{"/>
                          <m:endChr m:val=""/>
                          <m:ctrlPr>
                            <a:rPr lang="en-US" sz="2400" b="1" i="1" smtClean="0">
                              <a:solidFill>
                                <a:srgbClr val="0000FF"/>
                              </a:solidFill>
                              <a:latin typeface="Cambria Math" panose="02040503050406030204" pitchFamily="18" charset="0"/>
                            </a:rPr>
                          </m:ctrlPr>
                        </m:dPr>
                        <m:e>
                          <m:eqArr>
                            <m:eqArrPr>
                              <m:ctrlPr>
                                <a:rPr lang="en-US" sz="2400" b="1" i="1" smtClean="0">
                                  <a:solidFill>
                                    <a:srgbClr val="0000FF"/>
                                  </a:solidFill>
                                  <a:latin typeface="Cambria Math" panose="02040503050406030204" pitchFamily="18" charset="0"/>
                                </a:rPr>
                              </m:ctrlPr>
                            </m:eqArrPr>
                            <m:e>
                              <m:r>
                                <a:rPr lang="en-US" sz="2400" b="1" i="1" smtClean="0">
                                  <a:solidFill>
                                    <a:srgbClr val="0000FF"/>
                                  </a:solidFill>
                                  <a:latin typeface="Cambria Math" panose="02040503050406030204" pitchFamily="18" charset="0"/>
                                </a:rPr>
                                <m:t>𝟎</m:t>
                              </m:r>
                              <m:r>
                                <a:rPr lang="en-US" sz="2400" b="1" i="1" smtClean="0">
                                  <a:solidFill>
                                    <a:srgbClr val="0000FF"/>
                                  </a:solidFill>
                                  <a:latin typeface="Cambria Math" panose="02040503050406030204" pitchFamily="18" charset="0"/>
                                </a:rPr>
                                <m:t>      </m:t>
                              </m:r>
                              <m:r>
                                <a:rPr lang="en-US" sz="2400" b="1" i="1" smtClean="0">
                                  <a:solidFill>
                                    <a:srgbClr val="0000FF"/>
                                  </a:solidFill>
                                  <a:latin typeface="Cambria Math" panose="02040503050406030204" pitchFamily="18" charset="0"/>
                                </a:rPr>
                                <m:t>𝟎</m:t>
                              </m:r>
                              <m:r>
                                <a:rPr lang="en-US" sz="2400" b="1" i="1" smtClean="0">
                                  <a:solidFill>
                                    <a:srgbClr val="0000FF"/>
                                  </a:solidFill>
                                  <a:latin typeface="Cambria Math" panose="02040503050406030204" pitchFamily="18" charset="0"/>
                                </a:rPr>
                                <m:t>.</m:t>
                              </m:r>
                              <m:r>
                                <a:rPr lang="en-US" sz="2400" b="1" i="1" smtClean="0">
                                  <a:solidFill>
                                    <a:srgbClr val="0000FF"/>
                                  </a:solidFill>
                                  <a:latin typeface="Cambria Math" panose="02040503050406030204" pitchFamily="18" charset="0"/>
                                </a:rPr>
                                <m:t>𝟎</m:t>
                              </m:r>
                              <m:r>
                                <a:rPr lang="en-US" sz="2400" b="1" i="1" smtClean="0">
                                  <a:solidFill>
                                    <a:srgbClr val="0000FF"/>
                                  </a:solidFill>
                                  <a:latin typeface="Cambria Math" panose="02040503050406030204" pitchFamily="18" charset="0"/>
                                </a:rPr>
                                <m:t>% </m:t>
                              </m:r>
                              <m:r>
                                <a:rPr lang="en-US" sz="2400" b="1" i="1" smtClean="0">
                                  <a:solidFill>
                                    <a:srgbClr val="0000FF"/>
                                  </a:solidFill>
                                  <a:latin typeface="Cambria Math" panose="02040503050406030204" pitchFamily="18" charset="0"/>
                                </a:rPr>
                                <m:t>𝑭𝒆𝒓𝒓𝒐𝒎𝒂𝒈𝒏𝒆𝒕𝒊𝒄</m:t>
                              </m:r>
                            </m:e>
                            <m:e>
                              <m:r>
                                <a:rPr lang="en-US" sz="2400" b="1" i="1" smtClean="0">
                                  <a:solidFill>
                                    <a:srgbClr val="0000FF"/>
                                  </a:solidFill>
                                  <a:latin typeface="Cambria Math" panose="02040503050406030204" pitchFamily="18" charset="0"/>
                                </a:rPr>
                                <m:t>⋮</m:t>
                              </m:r>
                            </m:e>
                            <m:e>
                              <m:r>
                                <a:rPr lang="en-US" sz="2400" b="1" i="1" smtClean="0">
                                  <a:solidFill>
                                    <a:srgbClr val="0000FF"/>
                                  </a:solidFill>
                                  <a:latin typeface="Cambria Math" panose="02040503050406030204" pitchFamily="18" charset="0"/>
                                </a:rPr>
                                <m:t>𝟏</m:t>
                              </m:r>
                              <m:r>
                                <a:rPr lang="en-US" sz="2400" b="1" i="1" smtClean="0">
                                  <a:solidFill>
                                    <a:srgbClr val="0000FF"/>
                                  </a:solidFill>
                                  <a:latin typeface="Cambria Math" panose="02040503050406030204" pitchFamily="18" charset="0"/>
                                </a:rPr>
                                <m:t>      </m:t>
                              </m:r>
                              <m:r>
                                <a:rPr lang="en-US" sz="2400" b="1" i="1" smtClean="0">
                                  <a:solidFill>
                                    <a:srgbClr val="0000FF"/>
                                  </a:solidFill>
                                  <a:latin typeface="Cambria Math" panose="02040503050406030204" pitchFamily="18" charset="0"/>
                                </a:rPr>
                                <m:t>𝟏𝟎𝟎</m:t>
                              </m:r>
                              <m:r>
                                <a:rPr lang="en-US" sz="2400" b="1" i="1" smtClean="0">
                                  <a:solidFill>
                                    <a:srgbClr val="0000FF"/>
                                  </a:solidFill>
                                  <a:latin typeface="Cambria Math" panose="02040503050406030204" pitchFamily="18" charset="0"/>
                                </a:rPr>
                                <m:t>% </m:t>
                              </m:r>
                              <m:r>
                                <a:rPr lang="en-US" sz="2400" b="1" i="1">
                                  <a:solidFill>
                                    <a:srgbClr val="0000FF"/>
                                  </a:solidFill>
                                  <a:latin typeface="Cambria Math" panose="02040503050406030204" pitchFamily="18" charset="0"/>
                                </a:rPr>
                                <m:t>𝑭𝒆𝒓𝒓𝒐𝒎𝒂𝒈𝒏𝒆𝒕𝒊𝒄</m:t>
                              </m:r>
                            </m:e>
                          </m:eqArr>
                        </m:e>
                      </m:d>
                    </m:oMath>
                  </m:oMathPara>
                </a14:m>
                <a:endParaRPr lang="en-US" sz="2400" b="1" dirty="0">
                  <a:solidFill>
                    <a:srgbClr val="0000FF"/>
                  </a:solidFill>
                </a:endParaRPr>
              </a:p>
            </p:txBody>
          </p:sp>
        </mc:Choice>
        <mc:Fallback xmlns="">
          <p:sp>
            <p:nvSpPr>
              <p:cNvPr id="56" name="TextBox 55">
                <a:extLst>
                  <a:ext uri="{FF2B5EF4-FFF2-40B4-BE49-F238E27FC236}">
                    <a16:creationId xmlns:a16="http://schemas.microsoft.com/office/drawing/2014/main" id="{25F85362-6BC7-90BC-868F-89EED2FBF798}"/>
                  </a:ext>
                </a:extLst>
              </p:cNvPr>
              <p:cNvSpPr txBox="1">
                <a:spLocks noRot="1" noChangeAspect="1" noMove="1" noResize="1" noEditPoints="1" noAdjustHandles="1" noChangeArrowheads="1" noChangeShapeType="1" noTextEdit="1"/>
              </p:cNvSpPr>
              <p:nvPr/>
            </p:nvSpPr>
            <p:spPr>
              <a:xfrm>
                <a:off x="61774" y="5082309"/>
                <a:ext cx="4670894" cy="1179105"/>
              </a:xfrm>
              <a:prstGeom prst="rect">
                <a:avLst/>
              </a:prstGeom>
              <a:blipFill>
                <a:blip r:embed="rId3"/>
                <a:stretch>
                  <a:fillRect/>
                </a:stretch>
              </a:blipFill>
            </p:spPr>
            <p:txBody>
              <a:bodyPr/>
              <a:lstStyle/>
              <a:p>
                <a:r>
                  <a:rPr lang="en-US">
                    <a:noFill/>
                  </a:rPr>
                  <a:t> </a:t>
                </a:r>
              </a:p>
            </p:txBody>
          </p:sp>
        </mc:Fallback>
      </mc:AlternateContent>
      <p:sp>
        <p:nvSpPr>
          <p:cNvPr id="57" name="TextBox 56">
            <a:extLst>
              <a:ext uri="{FF2B5EF4-FFF2-40B4-BE49-F238E27FC236}">
                <a16:creationId xmlns:a16="http://schemas.microsoft.com/office/drawing/2014/main" id="{A067F322-0D4D-7A4A-F8A6-BFDD42FC7EF8}"/>
              </a:ext>
            </a:extLst>
          </p:cNvPr>
          <p:cNvSpPr txBox="1"/>
          <p:nvPr/>
        </p:nvSpPr>
        <p:spPr>
          <a:xfrm>
            <a:off x="152401" y="3252346"/>
            <a:ext cx="11772900" cy="830997"/>
          </a:xfrm>
          <a:prstGeom prst="rect">
            <a:avLst/>
          </a:prstGeom>
          <a:noFill/>
        </p:spPr>
        <p:txBody>
          <a:bodyPr wrap="square" rtlCol="0">
            <a:spAutoFit/>
          </a:bodyPr>
          <a:lstStyle/>
          <a:p>
            <a:pPr algn="ctr"/>
            <a:r>
              <a:rPr lang="en-US" sz="2400" dirty="0">
                <a:solidFill>
                  <a:srgbClr val="C00000"/>
                </a:solidFill>
              </a:rPr>
              <a:t>Use the trained model to predict the phase of a </a:t>
            </a:r>
            <a:r>
              <a:rPr lang="en-US" sz="2400" b="1" u="sng" dirty="0">
                <a:solidFill>
                  <a:srgbClr val="C00000"/>
                </a:solidFill>
              </a:rPr>
              <a:t>different set</a:t>
            </a:r>
            <a:r>
              <a:rPr lang="en-US" sz="2400" dirty="0">
                <a:solidFill>
                  <a:srgbClr val="C00000"/>
                </a:solidFill>
              </a:rPr>
              <a:t> of configurations, for example </a:t>
            </a:r>
            <a:r>
              <a:rPr lang="en-US" sz="2400" dirty="0">
                <a:solidFill>
                  <a:srgbClr val="0000FF"/>
                </a:solidFill>
              </a:rPr>
              <a:t>one thousand </a:t>
            </a:r>
            <a:r>
              <a:rPr lang="en-US" sz="2400" dirty="0">
                <a:solidFill>
                  <a:srgbClr val="C00000"/>
                </a:solidFill>
              </a:rPr>
              <a:t>configuration files per temperature</a:t>
            </a:r>
          </a:p>
        </p:txBody>
      </p:sp>
      <p:sp>
        <p:nvSpPr>
          <p:cNvPr id="58" name="Arrow: Right 57">
            <a:extLst>
              <a:ext uri="{FF2B5EF4-FFF2-40B4-BE49-F238E27FC236}">
                <a16:creationId xmlns:a16="http://schemas.microsoft.com/office/drawing/2014/main" id="{24EFC416-BFA8-ACA1-794C-1483CE438EC9}"/>
              </a:ext>
            </a:extLst>
          </p:cNvPr>
          <p:cNvSpPr/>
          <p:nvPr/>
        </p:nvSpPr>
        <p:spPr>
          <a:xfrm>
            <a:off x="5014739" y="5316666"/>
            <a:ext cx="814562" cy="71038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58">
            <a:extLst>
              <a:ext uri="{FF2B5EF4-FFF2-40B4-BE49-F238E27FC236}">
                <a16:creationId xmlns:a16="http://schemas.microsoft.com/office/drawing/2014/main" id="{29C197C6-A4F1-B572-8BC2-CAB93C6B4D0F}"/>
              </a:ext>
            </a:extLst>
          </p:cNvPr>
          <p:cNvSpPr txBox="1"/>
          <p:nvPr/>
        </p:nvSpPr>
        <p:spPr>
          <a:xfrm flipH="1">
            <a:off x="6025647" y="5092419"/>
            <a:ext cx="6128253" cy="1569660"/>
          </a:xfrm>
          <a:prstGeom prst="rect">
            <a:avLst/>
          </a:prstGeom>
          <a:noFill/>
        </p:spPr>
        <p:txBody>
          <a:bodyPr wrap="square" rtlCol="0">
            <a:spAutoFit/>
          </a:bodyPr>
          <a:lstStyle/>
          <a:p>
            <a:pPr marL="342900" indent="-342900">
              <a:buFont typeface="Wingdings" panose="05000000000000000000" pitchFamily="2" charset="2"/>
              <a:buChar char="Ø"/>
            </a:pPr>
            <a:r>
              <a:rPr lang="en-US" sz="2400" b="1" dirty="0">
                <a:solidFill>
                  <a:srgbClr val="0000FF"/>
                </a:solidFill>
              </a:rPr>
              <a:t>Average prediction per configuration &lt;P&gt;</a:t>
            </a:r>
          </a:p>
          <a:p>
            <a:pPr marL="342900" indent="-342900">
              <a:buFont typeface="Wingdings" panose="05000000000000000000" pitchFamily="2" charset="2"/>
              <a:buChar char="Ø"/>
            </a:pPr>
            <a:r>
              <a:rPr lang="en-US" sz="2400" b="1" dirty="0">
                <a:solidFill>
                  <a:srgbClr val="0000FF"/>
                </a:solidFill>
              </a:rPr>
              <a:t>Standard deviation prediction (error bars)</a:t>
            </a:r>
          </a:p>
          <a:p>
            <a:pPr marL="342900" indent="-342900">
              <a:buFont typeface="Wingdings" panose="05000000000000000000" pitchFamily="2" charset="2"/>
              <a:buChar char="Ø"/>
            </a:pPr>
            <a:r>
              <a:rPr lang="en-US" sz="2400" b="1" dirty="0">
                <a:solidFill>
                  <a:srgbClr val="0000FF"/>
                </a:solidFill>
              </a:rPr>
              <a:t>Variance in prediction </a:t>
            </a:r>
            <a:r>
              <a:rPr lang="en-US" sz="2400" b="1" dirty="0">
                <a:solidFill>
                  <a:srgbClr val="0000FF"/>
                </a:solidFill>
                <a:effectLst/>
                <a:latin typeface="Grandview" panose="020B0502040204020203" pitchFamily="34" charset="0"/>
                <a:ea typeface="Calibri" panose="020F0502020204030204" pitchFamily="34" charset="0"/>
                <a:cs typeface="Arial" panose="020B0604020202020204" pitchFamily="34" charset="0"/>
              </a:rPr>
              <a:t>σ</a:t>
            </a:r>
            <a:r>
              <a:rPr lang="en-US" sz="2400" b="1" baseline="30000" dirty="0">
                <a:solidFill>
                  <a:srgbClr val="0000FF"/>
                </a:solidFill>
                <a:effectLst/>
                <a:latin typeface="Grandview" panose="020B0502040204020203" pitchFamily="34" charset="0"/>
                <a:ea typeface="Calibri" panose="020F0502020204030204" pitchFamily="34" charset="0"/>
                <a:cs typeface="Arial" panose="020B0604020202020204" pitchFamily="34" charset="0"/>
              </a:rPr>
              <a:t>2</a:t>
            </a:r>
            <a:endParaRPr lang="en-US" sz="2400" b="1" dirty="0">
              <a:solidFill>
                <a:srgbClr val="0000FF"/>
              </a:solidFill>
            </a:endParaRPr>
          </a:p>
          <a:p>
            <a:pPr marL="342900" indent="-342900">
              <a:buFont typeface="Wingdings" panose="05000000000000000000" pitchFamily="2" charset="2"/>
              <a:buChar char="Ø"/>
            </a:pPr>
            <a:endParaRPr lang="en-US" sz="2400" b="1" dirty="0">
              <a:solidFill>
                <a:srgbClr val="0000FF"/>
              </a:solidFill>
            </a:endParaRPr>
          </a:p>
        </p:txBody>
      </p:sp>
      <p:sp>
        <p:nvSpPr>
          <p:cNvPr id="61" name="TextBox 60">
            <a:extLst>
              <a:ext uri="{FF2B5EF4-FFF2-40B4-BE49-F238E27FC236}">
                <a16:creationId xmlns:a16="http://schemas.microsoft.com/office/drawing/2014/main" id="{BDBDB2F9-2E0B-5F6D-747C-84DEEADE4D48}"/>
              </a:ext>
            </a:extLst>
          </p:cNvPr>
          <p:cNvSpPr txBox="1"/>
          <p:nvPr/>
        </p:nvSpPr>
        <p:spPr>
          <a:xfrm>
            <a:off x="6411650" y="4746378"/>
            <a:ext cx="5269644" cy="461665"/>
          </a:xfrm>
          <a:prstGeom prst="rect">
            <a:avLst/>
          </a:prstGeom>
          <a:noFill/>
        </p:spPr>
        <p:txBody>
          <a:bodyPr wrap="square">
            <a:spAutoFit/>
          </a:bodyPr>
          <a:lstStyle/>
          <a:p>
            <a:pPr algn="ctr"/>
            <a:r>
              <a:rPr lang="en-US" sz="2400" dirty="0">
                <a:solidFill>
                  <a:srgbClr val="C00000"/>
                </a:solidFill>
              </a:rPr>
              <a:t>Doing statistics on the 1000 predictions</a:t>
            </a:r>
            <a:endParaRPr lang="en-US" sz="2400" dirty="0"/>
          </a:p>
        </p:txBody>
      </p:sp>
      <p:sp>
        <p:nvSpPr>
          <p:cNvPr id="63" name="Rectangle: Rounded Corners 62">
            <a:extLst>
              <a:ext uri="{FF2B5EF4-FFF2-40B4-BE49-F238E27FC236}">
                <a16:creationId xmlns:a16="http://schemas.microsoft.com/office/drawing/2014/main" id="{E3BB5BE1-CE04-13CA-0E2F-8208D96EA0F4}"/>
              </a:ext>
            </a:extLst>
          </p:cNvPr>
          <p:cNvSpPr/>
          <p:nvPr/>
        </p:nvSpPr>
        <p:spPr>
          <a:xfrm>
            <a:off x="447675" y="1044434"/>
            <a:ext cx="8181975" cy="482473"/>
          </a:xfrm>
          <a:prstGeom prst="roundRect">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Generating configuration files: Monte Carlo simulation for different statistical models </a:t>
            </a:r>
          </a:p>
        </p:txBody>
      </p:sp>
      <p:sp>
        <p:nvSpPr>
          <p:cNvPr id="64" name="Arrow: Right 63">
            <a:extLst>
              <a:ext uri="{FF2B5EF4-FFF2-40B4-BE49-F238E27FC236}">
                <a16:creationId xmlns:a16="http://schemas.microsoft.com/office/drawing/2014/main" id="{48F6F940-92E1-BCA7-1D3C-8E664B126B0C}"/>
              </a:ext>
            </a:extLst>
          </p:cNvPr>
          <p:cNvSpPr/>
          <p:nvPr/>
        </p:nvSpPr>
        <p:spPr>
          <a:xfrm rot="5400000">
            <a:off x="4450357" y="1616031"/>
            <a:ext cx="513032" cy="477830"/>
          </a:xfrm>
          <a:prstGeom prst="rightArrow">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extBox 65">
            <a:extLst>
              <a:ext uri="{FF2B5EF4-FFF2-40B4-BE49-F238E27FC236}">
                <a16:creationId xmlns:a16="http://schemas.microsoft.com/office/drawing/2014/main" id="{F407C8DC-BCD7-0192-F093-77E230B1046B}"/>
              </a:ext>
            </a:extLst>
          </p:cNvPr>
          <p:cNvSpPr txBox="1"/>
          <p:nvPr/>
        </p:nvSpPr>
        <p:spPr>
          <a:xfrm>
            <a:off x="7000875" y="1834188"/>
            <a:ext cx="2066925" cy="369332"/>
          </a:xfrm>
          <a:prstGeom prst="rect">
            <a:avLst/>
          </a:prstGeom>
          <a:noFill/>
        </p:spPr>
        <p:txBody>
          <a:bodyPr wrap="square">
            <a:spAutoFit/>
          </a:bodyPr>
          <a:lstStyle/>
          <a:p>
            <a:r>
              <a:rPr lang="en-US" sz="1800" b="1" dirty="0">
                <a:solidFill>
                  <a:srgbClr val="C00000"/>
                </a:solidFill>
              </a:rPr>
              <a:t>Supervised training</a:t>
            </a:r>
            <a:endParaRPr lang="en-US" dirty="0"/>
          </a:p>
        </p:txBody>
      </p:sp>
      <p:sp>
        <p:nvSpPr>
          <p:cNvPr id="5" name="Slide Number Placeholder 7">
            <a:extLst>
              <a:ext uri="{FF2B5EF4-FFF2-40B4-BE49-F238E27FC236}">
                <a16:creationId xmlns:a16="http://schemas.microsoft.com/office/drawing/2014/main" id="{0DA0AC63-10BB-A5B1-A1C5-9D6D54E25E9B}"/>
              </a:ext>
            </a:extLst>
          </p:cNvPr>
          <p:cNvSpPr txBox="1">
            <a:spLocks/>
          </p:cNvSpPr>
          <p:nvPr/>
        </p:nvSpPr>
        <p:spPr>
          <a:xfrm>
            <a:off x="8939463" y="6492872"/>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045EEDF-F6AB-437F-B2F1-4CCB2E54E794}" type="slidenum">
              <a:rPr lang="en-US" smtClean="0">
                <a:solidFill>
                  <a:schemeClr val="tx1"/>
                </a:solidFill>
              </a:rPr>
              <a:pPr/>
              <a:t>8</a:t>
            </a:fld>
            <a:r>
              <a:rPr lang="en-US" dirty="0">
                <a:solidFill>
                  <a:schemeClr val="tx1"/>
                </a:solidFill>
              </a:rPr>
              <a:t> of 11</a:t>
            </a:r>
          </a:p>
        </p:txBody>
      </p:sp>
      <p:sp>
        <p:nvSpPr>
          <p:cNvPr id="6" name="Date Placeholder 7">
            <a:extLst>
              <a:ext uri="{FF2B5EF4-FFF2-40B4-BE49-F238E27FC236}">
                <a16:creationId xmlns:a16="http://schemas.microsoft.com/office/drawing/2014/main" id="{6B3013D9-13A1-84A9-C395-5E5DD1E6484E}"/>
              </a:ext>
            </a:extLst>
          </p:cNvPr>
          <p:cNvSpPr>
            <a:spLocks noGrp="1"/>
          </p:cNvSpPr>
          <p:nvPr>
            <p:ph type="dt" sz="half" idx="10"/>
          </p:nvPr>
        </p:nvSpPr>
        <p:spPr>
          <a:xfrm>
            <a:off x="40114" y="6448761"/>
            <a:ext cx="2057400" cy="365125"/>
          </a:xfrm>
        </p:spPr>
        <p:txBody>
          <a:bodyPr/>
          <a:lstStyle/>
          <a:p>
            <a:pPr>
              <a:defRPr/>
            </a:pPr>
            <a:fld id="{2D02889D-5802-4214-B568-8E123C433BD1}" type="datetime1">
              <a:rPr lang="en-US" b="1" smtClean="0">
                <a:solidFill>
                  <a:schemeClr val="tx1"/>
                </a:solidFill>
              </a:rPr>
              <a:t>2/24/2024</a:t>
            </a:fld>
            <a:endParaRPr lang="en-US" b="1" dirty="0">
              <a:solidFill>
                <a:schemeClr val="tx1"/>
              </a:solidFill>
            </a:endParaRPr>
          </a:p>
        </p:txBody>
      </p:sp>
    </p:spTree>
    <p:extLst>
      <p:ext uri="{BB962C8B-B14F-4D97-AF65-F5344CB8AC3E}">
        <p14:creationId xmlns:p14="http://schemas.microsoft.com/office/powerpoint/2010/main" val="21234911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10">
            <a:extLst>
              <a:ext uri="{FF2B5EF4-FFF2-40B4-BE49-F238E27FC236}">
                <a16:creationId xmlns:a16="http://schemas.microsoft.com/office/drawing/2014/main" id="{CA0F49C1-DF8B-EA61-8DF2-056FBE3C0088}"/>
              </a:ext>
            </a:extLst>
          </p:cNvPr>
          <p:cNvSpPr>
            <a:spLocks noGrp="1"/>
          </p:cNvSpPr>
          <p:nvPr>
            <p:ph type="sldNum" sz="quarter" idx="12"/>
          </p:nvPr>
        </p:nvSpPr>
        <p:spPr>
          <a:xfrm>
            <a:off x="8305800" y="6569076"/>
            <a:ext cx="2057400" cy="365125"/>
          </a:xfrm>
        </p:spPr>
        <p:txBody>
          <a:bodyPr/>
          <a:lstStyle/>
          <a:p>
            <a:pPr>
              <a:defRPr/>
            </a:pPr>
            <a:fld id="{D1DBB386-4D84-4A75-AC7E-910C66A24D6F}" type="slidenum">
              <a:rPr lang="en-US" b="1" smtClean="0">
                <a:solidFill>
                  <a:schemeClr val="tx1"/>
                </a:solidFill>
              </a:rPr>
              <a:pPr>
                <a:defRPr/>
              </a:pPr>
              <a:t>9</a:t>
            </a:fld>
            <a:endParaRPr lang="en-US" b="1" dirty="0">
              <a:solidFill>
                <a:schemeClr val="tx1"/>
              </a:solidFill>
            </a:endParaRPr>
          </a:p>
        </p:txBody>
      </p:sp>
      <p:sp>
        <p:nvSpPr>
          <p:cNvPr id="12" name="Rectangle 11">
            <a:extLst>
              <a:ext uri="{FF2B5EF4-FFF2-40B4-BE49-F238E27FC236}">
                <a16:creationId xmlns:a16="http://schemas.microsoft.com/office/drawing/2014/main" id="{EA66E8C5-7B42-0F7A-3869-CAEA08882134}"/>
              </a:ext>
            </a:extLst>
          </p:cNvPr>
          <p:cNvSpPr/>
          <p:nvPr/>
        </p:nvSpPr>
        <p:spPr>
          <a:xfrm>
            <a:off x="0" y="0"/>
            <a:ext cx="12192000" cy="457200"/>
          </a:xfrm>
          <a:prstGeom prst="rect">
            <a:avLst/>
          </a:prstGeom>
          <a:solidFill>
            <a:srgbClr val="D527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latin typeface="Trebuchet MS" panose="020B0703020202090204" pitchFamily="34" charset="0"/>
              </a:rPr>
              <a:t>Natural Sciences and Mathematics</a:t>
            </a:r>
          </a:p>
        </p:txBody>
      </p:sp>
      <p:sp>
        <p:nvSpPr>
          <p:cNvPr id="14" name="Slide Number Placeholder 10">
            <a:extLst>
              <a:ext uri="{FF2B5EF4-FFF2-40B4-BE49-F238E27FC236}">
                <a16:creationId xmlns:a16="http://schemas.microsoft.com/office/drawing/2014/main" id="{973BA572-3AF9-B684-5846-CC314571E1A8}"/>
              </a:ext>
            </a:extLst>
          </p:cNvPr>
          <p:cNvSpPr txBox="1">
            <a:spLocks/>
          </p:cNvSpPr>
          <p:nvPr/>
        </p:nvSpPr>
        <p:spPr>
          <a:xfrm>
            <a:off x="9982191" y="6517670"/>
            <a:ext cx="2057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D1DBB386-4D84-4A75-AC7E-910C66A24D6F}" type="slidenum">
              <a:rPr lang="en-US" b="1" smtClean="0">
                <a:solidFill>
                  <a:schemeClr val="tx1"/>
                </a:solidFill>
              </a:rPr>
              <a:pPr>
                <a:defRPr/>
              </a:pPr>
              <a:t>9</a:t>
            </a:fld>
            <a:endParaRPr lang="en-US" b="1" dirty="0">
              <a:solidFill>
                <a:schemeClr val="tx1"/>
              </a:solidFill>
            </a:endParaRPr>
          </a:p>
        </p:txBody>
      </p:sp>
      <p:sp>
        <p:nvSpPr>
          <p:cNvPr id="13" name="Rectangle 12">
            <a:extLst>
              <a:ext uri="{FF2B5EF4-FFF2-40B4-BE49-F238E27FC236}">
                <a16:creationId xmlns:a16="http://schemas.microsoft.com/office/drawing/2014/main" id="{5BE66B45-E8FE-F718-DA9A-1B1B2E8F6191}"/>
              </a:ext>
            </a:extLst>
          </p:cNvPr>
          <p:cNvSpPr/>
          <p:nvPr/>
        </p:nvSpPr>
        <p:spPr>
          <a:xfrm>
            <a:off x="0" y="6464969"/>
            <a:ext cx="12192000" cy="457200"/>
          </a:xfrm>
          <a:prstGeom prst="rect">
            <a:avLst/>
          </a:prstGeom>
          <a:solidFill>
            <a:srgbClr val="D527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latin typeface="Trebuchet MS" panose="020B0703020202090204" pitchFamily="34" charset="0"/>
              </a:rPr>
              <a:t>Natural Sciences and Mathematics </a:t>
            </a:r>
          </a:p>
        </p:txBody>
      </p:sp>
      <p:sp>
        <p:nvSpPr>
          <p:cNvPr id="2" name="TextBox 1">
            <a:extLst>
              <a:ext uri="{FF2B5EF4-FFF2-40B4-BE49-F238E27FC236}">
                <a16:creationId xmlns:a16="http://schemas.microsoft.com/office/drawing/2014/main" id="{EECC9479-EB07-FC5F-EA93-02C17A505AE4}"/>
              </a:ext>
            </a:extLst>
          </p:cNvPr>
          <p:cNvSpPr txBox="1"/>
          <p:nvPr/>
        </p:nvSpPr>
        <p:spPr>
          <a:xfrm>
            <a:off x="0" y="347149"/>
            <a:ext cx="12191999" cy="615553"/>
          </a:xfrm>
          <a:prstGeom prst="rect">
            <a:avLst/>
          </a:prstGeom>
          <a:noFill/>
        </p:spPr>
        <p:txBody>
          <a:bodyPr wrap="square" rtlCol="0">
            <a:spAutoFit/>
          </a:bodyPr>
          <a:lstStyle/>
          <a:p>
            <a:pPr algn="ctr"/>
            <a:r>
              <a:rPr lang="en-US" sz="3400" u="sng" dirty="0"/>
              <a:t>Classical 3D-Heisenberg Model Results X-Component Only</a:t>
            </a:r>
          </a:p>
        </p:txBody>
      </p:sp>
      <p:pic>
        <p:nvPicPr>
          <p:cNvPr id="7" name="Picture 6">
            <a:extLst>
              <a:ext uri="{FF2B5EF4-FFF2-40B4-BE49-F238E27FC236}">
                <a16:creationId xmlns:a16="http://schemas.microsoft.com/office/drawing/2014/main" id="{558C2E9F-9EB3-4624-B588-9C926BE6F298}"/>
              </a:ext>
            </a:extLst>
          </p:cNvPr>
          <p:cNvPicPr>
            <a:picLocks noChangeAspect="1"/>
          </p:cNvPicPr>
          <p:nvPr/>
        </p:nvPicPr>
        <p:blipFill>
          <a:blip r:embed="rId2"/>
          <a:stretch>
            <a:fillRect/>
          </a:stretch>
        </p:blipFill>
        <p:spPr>
          <a:xfrm>
            <a:off x="33549" y="2407435"/>
            <a:ext cx="5946402" cy="3833954"/>
          </a:xfrm>
          <a:prstGeom prst="rect">
            <a:avLst/>
          </a:prstGeom>
        </p:spPr>
      </p:pic>
      <p:pic>
        <p:nvPicPr>
          <p:cNvPr id="10" name="Picture 9">
            <a:extLst>
              <a:ext uri="{FF2B5EF4-FFF2-40B4-BE49-F238E27FC236}">
                <a16:creationId xmlns:a16="http://schemas.microsoft.com/office/drawing/2014/main" id="{DAD1133E-36DA-33CA-C4D7-47055A5BF484}"/>
              </a:ext>
            </a:extLst>
          </p:cNvPr>
          <p:cNvPicPr>
            <a:picLocks noChangeAspect="1"/>
          </p:cNvPicPr>
          <p:nvPr/>
        </p:nvPicPr>
        <p:blipFill>
          <a:blip r:embed="rId3"/>
          <a:stretch>
            <a:fillRect/>
          </a:stretch>
        </p:blipFill>
        <p:spPr>
          <a:xfrm>
            <a:off x="6028734" y="2462303"/>
            <a:ext cx="6138442" cy="3779086"/>
          </a:xfrm>
          <a:prstGeom prst="rect">
            <a:avLst/>
          </a:prstGeom>
        </p:spPr>
      </p:pic>
      <p:sp>
        <p:nvSpPr>
          <p:cNvPr id="16" name="TextBox 15">
            <a:extLst>
              <a:ext uri="{FF2B5EF4-FFF2-40B4-BE49-F238E27FC236}">
                <a16:creationId xmlns:a16="http://schemas.microsoft.com/office/drawing/2014/main" id="{D3BD607B-ECBF-507D-62E5-75C0F165D557}"/>
              </a:ext>
            </a:extLst>
          </p:cNvPr>
          <p:cNvSpPr txBox="1"/>
          <p:nvPr/>
        </p:nvSpPr>
        <p:spPr>
          <a:xfrm>
            <a:off x="504825" y="962702"/>
            <a:ext cx="2895600" cy="1034129"/>
          </a:xfrm>
          <a:prstGeom prst="rect">
            <a:avLst/>
          </a:prstGeom>
          <a:noFill/>
        </p:spPr>
        <p:txBody>
          <a:bodyPr wrap="square">
            <a:spAutoFit/>
          </a:bodyPr>
          <a:lstStyle/>
          <a:p>
            <a:pPr algn="just">
              <a:spcBef>
                <a:spcPct val="20000"/>
              </a:spcBef>
              <a:defRPr/>
            </a:pPr>
            <a:r>
              <a:rPr lang="en-US" dirty="0">
                <a:effectLst/>
                <a:latin typeface="Calibri" panose="020F0502020204030204" pitchFamily="34" charset="0"/>
                <a:ea typeface="Calibri" panose="020F0502020204030204" pitchFamily="34" charset="0"/>
                <a:cs typeface="Arial" panose="020B0604020202020204" pitchFamily="34" charset="0"/>
              </a:rPr>
              <a:t>We </a:t>
            </a:r>
            <a:r>
              <a:rPr lang="en-US" dirty="0">
                <a:latin typeface="Calibri" panose="020F0502020204030204" pitchFamily="34" charset="0"/>
                <a:ea typeface="Calibri" panose="020F0502020204030204" pitchFamily="34" charset="0"/>
                <a:cs typeface="Arial" panose="020B0604020202020204" pitchFamily="34" charset="0"/>
              </a:rPr>
              <a:t>got very good results for:</a:t>
            </a:r>
          </a:p>
          <a:p>
            <a:pPr marL="285750" indent="-285750" algn="just">
              <a:spcBef>
                <a:spcPct val="20000"/>
              </a:spcBef>
              <a:buFont typeface="Wingdings" panose="05000000000000000000" pitchFamily="2" charset="2"/>
              <a:buChar char="q"/>
              <a:defRPr/>
            </a:pPr>
            <a:r>
              <a:rPr lang="en-US" dirty="0">
                <a:latin typeface="Calibri" panose="020F0502020204030204" pitchFamily="34" charset="0"/>
                <a:ea typeface="Calibri" panose="020F0502020204030204" pitchFamily="34" charset="0"/>
                <a:cs typeface="Arial" panose="020B0604020202020204" pitchFamily="34" charset="0"/>
              </a:rPr>
              <a:t>2D/3D Ising Model</a:t>
            </a:r>
          </a:p>
          <a:p>
            <a:pPr marL="285750" indent="-285750" algn="just">
              <a:spcBef>
                <a:spcPct val="20000"/>
              </a:spcBef>
              <a:buFont typeface="Wingdings" panose="05000000000000000000" pitchFamily="2" charset="2"/>
              <a:buChar char="q"/>
              <a:defRPr/>
            </a:pPr>
            <a:r>
              <a:rPr lang="en-US" dirty="0">
                <a:latin typeface="Calibri" panose="020F0502020204030204" pitchFamily="34" charset="0"/>
                <a:ea typeface="Calibri" panose="020F0502020204030204" pitchFamily="34" charset="0"/>
                <a:cs typeface="Arial" panose="020B0604020202020204" pitchFamily="34" charset="0"/>
              </a:rPr>
              <a:t>3D Heisenberg Model</a:t>
            </a:r>
            <a:endParaRPr lang="en-US" sz="1800" dirty="0">
              <a:effectLst/>
              <a:latin typeface="Calibri" panose="020F0502020204030204" pitchFamily="34" charset="0"/>
              <a:ea typeface="Calibri" panose="020F050202020403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DA0A4B87-E678-8851-E6F1-91650F7755B8}"/>
              </a:ext>
            </a:extLst>
          </p:cNvPr>
          <p:cNvSpPr txBox="1"/>
          <p:nvPr/>
        </p:nvSpPr>
        <p:spPr>
          <a:xfrm>
            <a:off x="3400425" y="1220486"/>
            <a:ext cx="600075" cy="523220"/>
          </a:xfrm>
          <a:prstGeom prst="rect">
            <a:avLst/>
          </a:prstGeom>
          <a:noFill/>
        </p:spPr>
        <p:txBody>
          <a:bodyPr wrap="square">
            <a:spAutoFit/>
          </a:bodyPr>
          <a:lstStyle/>
          <a:p>
            <a:r>
              <a:rPr lang="en-US" sz="2800" b="1" dirty="0">
                <a:solidFill>
                  <a:srgbClr val="00FF00"/>
                </a:solidFill>
                <a:latin typeface="Calibri" panose="020F0502020204030204" pitchFamily="34" charset="0"/>
                <a:ea typeface="Calibri" panose="020F0502020204030204" pitchFamily="34" charset="0"/>
                <a:cs typeface="Arial" panose="020B0604020202020204" pitchFamily="34" charset="0"/>
                <a:sym typeface="Wingdings" panose="05000000000000000000" pitchFamily="2" charset="2"/>
              </a:rPr>
              <a:t></a:t>
            </a:r>
            <a:endParaRPr lang="en-US" b="1" dirty="0">
              <a:solidFill>
                <a:srgbClr val="00FF00"/>
              </a:solidFill>
            </a:endParaRPr>
          </a:p>
        </p:txBody>
      </p:sp>
      <p:sp>
        <p:nvSpPr>
          <p:cNvPr id="20" name="TextBox 19">
            <a:extLst>
              <a:ext uri="{FF2B5EF4-FFF2-40B4-BE49-F238E27FC236}">
                <a16:creationId xmlns:a16="http://schemas.microsoft.com/office/drawing/2014/main" id="{0CB97131-3CA9-6A40-9107-8F46409CA819}"/>
              </a:ext>
            </a:extLst>
          </p:cNvPr>
          <p:cNvSpPr txBox="1"/>
          <p:nvPr/>
        </p:nvSpPr>
        <p:spPr>
          <a:xfrm>
            <a:off x="3390900" y="1534811"/>
            <a:ext cx="600075" cy="523220"/>
          </a:xfrm>
          <a:prstGeom prst="rect">
            <a:avLst/>
          </a:prstGeom>
          <a:noFill/>
        </p:spPr>
        <p:txBody>
          <a:bodyPr wrap="square">
            <a:spAutoFit/>
          </a:bodyPr>
          <a:lstStyle/>
          <a:p>
            <a:r>
              <a:rPr lang="en-US" sz="2800" b="1" dirty="0">
                <a:solidFill>
                  <a:srgbClr val="00FF00"/>
                </a:solidFill>
                <a:latin typeface="Calibri" panose="020F0502020204030204" pitchFamily="34" charset="0"/>
                <a:ea typeface="Calibri" panose="020F0502020204030204" pitchFamily="34" charset="0"/>
                <a:cs typeface="Arial" panose="020B0604020202020204" pitchFamily="34" charset="0"/>
                <a:sym typeface="Wingdings" panose="05000000000000000000" pitchFamily="2" charset="2"/>
              </a:rPr>
              <a:t></a:t>
            </a:r>
            <a:endParaRPr lang="en-US" b="1" dirty="0">
              <a:solidFill>
                <a:srgbClr val="00FF00"/>
              </a:solidFill>
            </a:endParaRPr>
          </a:p>
        </p:txBody>
      </p:sp>
      <p:pic>
        <p:nvPicPr>
          <p:cNvPr id="3" name="Picture 2"/>
          <p:cNvPicPr>
            <a:picLocks noChangeAspect="1"/>
          </p:cNvPicPr>
          <p:nvPr/>
        </p:nvPicPr>
        <p:blipFill>
          <a:blip r:embed="rId4"/>
          <a:stretch>
            <a:fillRect/>
          </a:stretch>
        </p:blipFill>
        <p:spPr>
          <a:xfrm>
            <a:off x="288925" y="6001504"/>
            <a:ext cx="1663700" cy="368300"/>
          </a:xfrm>
          <a:prstGeom prst="rect">
            <a:avLst/>
          </a:prstGeom>
        </p:spPr>
      </p:pic>
      <p:pic>
        <p:nvPicPr>
          <p:cNvPr id="4" name="Picture 3"/>
          <p:cNvPicPr>
            <a:picLocks noChangeAspect="1"/>
          </p:cNvPicPr>
          <p:nvPr/>
        </p:nvPicPr>
        <p:blipFill>
          <a:blip r:embed="rId4"/>
          <a:stretch>
            <a:fillRect/>
          </a:stretch>
        </p:blipFill>
        <p:spPr>
          <a:xfrm>
            <a:off x="4365034" y="6023218"/>
            <a:ext cx="1663700" cy="368300"/>
          </a:xfrm>
          <a:prstGeom prst="rect">
            <a:avLst/>
          </a:prstGeom>
        </p:spPr>
      </p:pic>
      <p:pic>
        <p:nvPicPr>
          <p:cNvPr id="5" name="Picture 4"/>
          <p:cNvPicPr>
            <a:picLocks noChangeAspect="1"/>
          </p:cNvPicPr>
          <p:nvPr/>
        </p:nvPicPr>
        <p:blipFill>
          <a:blip r:embed="rId4"/>
          <a:stretch>
            <a:fillRect/>
          </a:stretch>
        </p:blipFill>
        <p:spPr>
          <a:xfrm>
            <a:off x="7874346" y="6066146"/>
            <a:ext cx="3580592" cy="358622"/>
          </a:xfrm>
          <a:prstGeom prst="rect">
            <a:avLst/>
          </a:prstGeom>
        </p:spPr>
      </p:pic>
      <p:sp>
        <p:nvSpPr>
          <p:cNvPr id="11" name="Slide Number Placeholder 7">
            <a:extLst>
              <a:ext uri="{FF2B5EF4-FFF2-40B4-BE49-F238E27FC236}">
                <a16:creationId xmlns:a16="http://schemas.microsoft.com/office/drawing/2014/main" id="{D3DFD0B4-E9DC-DA56-6D07-79BB824BEEE4}"/>
              </a:ext>
            </a:extLst>
          </p:cNvPr>
          <p:cNvSpPr txBox="1">
            <a:spLocks/>
          </p:cNvSpPr>
          <p:nvPr/>
        </p:nvSpPr>
        <p:spPr>
          <a:xfrm>
            <a:off x="8939463" y="6492872"/>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045EEDF-F6AB-437F-B2F1-4CCB2E54E794}" type="slidenum">
              <a:rPr lang="en-US" smtClean="0">
                <a:solidFill>
                  <a:schemeClr val="tx1"/>
                </a:solidFill>
              </a:rPr>
              <a:pPr/>
              <a:t>9</a:t>
            </a:fld>
            <a:r>
              <a:rPr lang="en-US" dirty="0">
                <a:solidFill>
                  <a:schemeClr val="tx1"/>
                </a:solidFill>
              </a:rPr>
              <a:t> of 11</a:t>
            </a:r>
          </a:p>
        </p:txBody>
      </p:sp>
      <p:sp>
        <p:nvSpPr>
          <p:cNvPr id="15" name="Date Placeholder 7">
            <a:extLst>
              <a:ext uri="{FF2B5EF4-FFF2-40B4-BE49-F238E27FC236}">
                <a16:creationId xmlns:a16="http://schemas.microsoft.com/office/drawing/2014/main" id="{0EB6874D-23DD-1BF2-BC4D-1856E8DB9ED5}"/>
              </a:ext>
            </a:extLst>
          </p:cNvPr>
          <p:cNvSpPr>
            <a:spLocks noGrp="1"/>
          </p:cNvSpPr>
          <p:nvPr>
            <p:ph type="dt" sz="half" idx="10"/>
          </p:nvPr>
        </p:nvSpPr>
        <p:spPr>
          <a:xfrm>
            <a:off x="40114" y="6448761"/>
            <a:ext cx="2057400" cy="365125"/>
          </a:xfrm>
        </p:spPr>
        <p:txBody>
          <a:bodyPr/>
          <a:lstStyle/>
          <a:p>
            <a:pPr>
              <a:defRPr/>
            </a:pPr>
            <a:fld id="{2D02889D-5802-4214-B568-8E123C433BD1}" type="datetime1">
              <a:rPr lang="en-US" b="1" smtClean="0">
                <a:solidFill>
                  <a:schemeClr val="tx1"/>
                </a:solidFill>
              </a:rPr>
              <a:t>2/24/2024</a:t>
            </a:fld>
            <a:endParaRPr lang="en-US" b="1" dirty="0">
              <a:solidFill>
                <a:schemeClr val="tx1"/>
              </a:solidFill>
            </a:endParaRPr>
          </a:p>
        </p:txBody>
      </p:sp>
    </p:spTree>
    <p:extLst>
      <p:ext uri="{BB962C8B-B14F-4D97-AF65-F5344CB8AC3E}">
        <p14:creationId xmlns:p14="http://schemas.microsoft.com/office/powerpoint/2010/main" val="12968813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7303</TotalTime>
  <Words>1088</Words>
  <Application>Microsoft Office PowerPoint</Application>
  <PresentationFormat>Widescreen</PresentationFormat>
  <Paragraphs>177</Paragraphs>
  <Slides>11</Slides>
  <Notes>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11</vt:i4>
      </vt:variant>
    </vt:vector>
  </HeadingPairs>
  <TitlesOfParts>
    <vt:vector size="20" baseType="lpstr">
      <vt:lpstr>Arial</vt:lpstr>
      <vt:lpstr>Calibri</vt:lpstr>
      <vt:lpstr>Calibri Light</vt:lpstr>
      <vt:lpstr>Cambria Math</vt:lpstr>
      <vt:lpstr>Grandview</vt:lpstr>
      <vt:lpstr>Times New Roman</vt:lpstr>
      <vt:lpstr>Trebuchet MS</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Ahmed Sabry</dc:creator>
  <cp:lastModifiedBy>Abuali, Ahmed M</cp:lastModifiedBy>
  <cp:revision>283</cp:revision>
  <dcterms:created xsi:type="dcterms:W3CDTF">2023-04-05T01:47:22Z</dcterms:created>
  <dcterms:modified xsi:type="dcterms:W3CDTF">2024-02-25T01:47:56Z</dcterms:modified>
</cp:coreProperties>
</file>