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9" r:id="rId2"/>
    <p:sldId id="258" r:id="rId3"/>
    <p:sldId id="264" r:id="rId4"/>
    <p:sldId id="268" r:id="rId5"/>
    <p:sldId id="260" r:id="rId6"/>
    <p:sldId id="261" r:id="rId7"/>
    <p:sldId id="262" r:id="rId8"/>
    <p:sldId id="270" r:id="rId9"/>
    <p:sldId id="265" r:id="rId10"/>
    <p:sldId id="266" r:id="rId11"/>
    <p:sldId id="269" r:id="rId12"/>
    <p:sldId id="267" r:id="rId13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5273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A210009-BB95-A042-B426-F0C8152EF682}" v="46" dt="2024-02-23T21:42:40.52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598"/>
    <p:restoredTop sz="96327"/>
  </p:normalViewPr>
  <p:slideViewPr>
    <p:cSldViewPr snapToGrid="0" snapToObjects="1">
      <p:cViewPr varScale="1">
        <p:scale>
          <a:sx n="124" d="100"/>
          <a:sy n="124" d="100"/>
        </p:scale>
        <p:origin x="1328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0" y="2"/>
            <a:ext cx="9144000" cy="822325"/>
          </a:xfrm>
          <a:prstGeom prst="rect">
            <a:avLst/>
          </a:prstGeom>
          <a:solidFill>
            <a:srgbClr val="D527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10" name="Picture 9" descr="Text&#10;&#10;Description automatically generated">
            <a:extLst>
              <a:ext uri="{FF2B5EF4-FFF2-40B4-BE49-F238E27FC236}">
                <a16:creationId xmlns:a16="http://schemas.microsoft.com/office/drawing/2014/main" id="{A8A90679-2173-D718-1A0E-2770C61C47C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180805" y="136523"/>
            <a:ext cx="2782389" cy="548640"/>
          </a:xfrm>
          <a:prstGeom prst="rect">
            <a:avLst/>
          </a:prstGeom>
        </p:spPr>
      </p:pic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490EF673-A387-616B-DEB8-DA4FE1AC75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AB99A7E-9D1A-49D6-A4C9-A7A3F0B69B7C}" type="datetimeFigureOut">
              <a:rPr lang="en-US" smtClean="0"/>
              <a:pPr>
                <a:defRPr/>
              </a:pPr>
              <a:t>2/23/24</a:t>
            </a:fld>
            <a:endParaRPr lang="en-US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DACDF32D-CFF9-DAA7-0177-4150E6A133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CA0F49C1-DF8B-EA61-8DF2-056FBE3C00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1DBB386-4D84-4A75-AC7E-910C66A24D6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99695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0" y="6400800"/>
            <a:ext cx="9144000" cy="457200"/>
          </a:xfrm>
          <a:prstGeom prst="rect">
            <a:avLst/>
          </a:prstGeom>
          <a:solidFill>
            <a:srgbClr val="D527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dirty="0">
                <a:latin typeface="Trebuchet MS" panose="020B0703020202090204" pitchFamily="34" charset="0"/>
              </a:rPr>
              <a:t>Natural Sciences and Mathematics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08075FB-B3F7-780A-ABCB-CD1AE2622DA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8872" y="6477421"/>
            <a:ext cx="320040" cy="3039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36298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628650" y="365127"/>
            <a:ext cx="78867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  <a:endParaRPr lang="en-US" altLang="en-US" dirty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28650" y="1825625"/>
            <a:ext cx="78867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2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Trebuchet MS" panose="020B0603020202020204" pitchFamily="34" charset="0"/>
              </a:defRPr>
            </a:lvl1pPr>
          </a:lstStyle>
          <a:p>
            <a:pPr>
              <a:defRPr/>
            </a:pPr>
            <a:fld id="{4AB99A7E-9D1A-49D6-A4C9-A7A3F0B69B7C}" type="datetimeFigureOut">
              <a:rPr lang="en-US" smtClean="0"/>
              <a:pPr>
                <a:defRPr/>
              </a:pPr>
              <a:t>2/23/24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2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Trebuchet MS" panose="020B0603020202020204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2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Trebuchet MS" panose="020B0603020202020204" pitchFamily="34" charset="0"/>
              </a:defRPr>
            </a:lvl1pPr>
          </a:lstStyle>
          <a:p>
            <a:pPr>
              <a:defRPr/>
            </a:pPr>
            <a:fld id="{D1DBB386-4D84-4A75-AC7E-910C66A24D6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txStyles>
    <p:titleStyle>
      <a:lvl1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Trebuchet MS" panose="020B0603020202020204" pitchFamily="34" charset="0"/>
          <a:ea typeface="+mj-ea"/>
          <a:cs typeface="+mj-cs"/>
        </a:defRPr>
      </a:lvl1pPr>
      <a:lvl2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charset="0"/>
        </a:defRPr>
      </a:lvl2pPr>
      <a:lvl3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charset="0"/>
        </a:defRPr>
      </a:lvl3pPr>
      <a:lvl4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charset="0"/>
        </a:defRPr>
      </a:lvl4pPr>
      <a:lvl5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charset="0"/>
        </a:defRPr>
      </a:lvl5pPr>
      <a:lvl6pPr marL="4572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charset="0"/>
        </a:defRPr>
      </a:lvl6pPr>
      <a:lvl7pPr marL="9144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charset="0"/>
        </a:defRPr>
      </a:lvl7pPr>
      <a:lvl8pPr marL="13716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charset="0"/>
        </a:defRPr>
      </a:lvl8pPr>
      <a:lvl9pPr marL="1828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charset="0"/>
        </a:defRPr>
      </a:lvl9pPr>
    </p:titleStyle>
    <p:bodyStyle>
      <a:lvl1pPr marL="228600" indent="-228600" algn="l" rtl="0" eaLnBrk="1" fontAlgn="base" hangingPunct="1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Trebuchet MS" panose="020B0603020202020204" pitchFamily="34" charset="0"/>
          <a:ea typeface="+mn-ea"/>
          <a:cs typeface="+mn-cs"/>
        </a:defRPr>
      </a:lvl1pPr>
      <a:lvl2pPr marL="6858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Trebuchet MS" panose="020B0603020202020204" pitchFamily="34" charset="0"/>
          <a:ea typeface="+mn-ea"/>
          <a:cs typeface="+mn-cs"/>
        </a:defRPr>
      </a:lvl2pPr>
      <a:lvl3pPr marL="11430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Trebuchet MS" panose="020B0603020202020204" pitchFamily="34" charset="0"/>
          <a:ea typeface="+mn-ea"/>
          <a:cs typeface="+mn-cs"/>
        </a:defRPr>
      </a:lvl3pPr>
      <a:lvl4pPr marL="16002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Trebuchet MS" panose="020B0603020202020204" pitchFamily="34" charset="0"/>
          <a:ea typeface="+mn-ea"/>
          <a:cs typeface="+mn-cs"/>
        </a:defRPr>
      </a:lvl4pPr>
      <a:lvl5pPr marL="20574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Trebuchet MS" panose="020B0603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908A4BB5-3246-A6FC-2B35-41111C27767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Improving Calibration Methods for NOVA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899AB53B-CE4C-AB60-2676-6FDE5ACCDFC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/>
              <a:t>Dat</a:t>
            </a:r>
            <a:r>
              <a:rPr lang="en-US" dirty="0"/>
              <a:t> Tran</a:t>
            </a:r>
          </a:p>
          <a:p>
            <a:r>
              <a:rPr lang="en-US" dirty="0"/>
              <a:t>Lisa Koerner</a:t>
            </a:r>
          </a:p>
        </p:txBody>
      </p:sp>
      <p:pic>
        <p:nvPicPr>
          <p:cNvPr id="1026" name="Picture 2" descr="NOvA | Neutrino">
            <a:extLst>
              <a:ext uri="{FF2B5EF4-FFF2-40B4-BE49-F238E27FC236}">
                <a16:creationId xmlns:a16="http://schemas.microsoft.com/office/drawing/2014/main" id="{3C09826C-E4D0-C2B8-45B5-FF4584AE9B4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74138" y="4594328"/>
            <a:ext cx="2395723" cy="18511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5624590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E7328D-DED8-E70A-1972-C55BD4D4C5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/>
              <a:t>Relative Calibration Improvement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4246675-C722-A1FC-7001-2959420E815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574" y="1546762"/>
            <a:ext cx="8946851" cy="37644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007904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35F5FB-7E7E-7BD5-C64B-C6C2A22640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8781" y="354853"/>
            <a:ext cx="7886700" cy="1325563"/>
          </a:xfrm>
        </p:spPr>
        <p:txBody>
          <a:bodyPr/>
          <a:lstStyle/>
          <a:p>
            <a:r>
              <a:rPr lang="en-US" sz="3600" dirty="0">
                <a:solidFill>
                  <a:schemeClr val="accent1">
                    <a:lumMod val="75000"/>
                  </a:schemeClr>
                </a:solidFill>
              </a:rPr>
              <a:t>Absolute Calibration Improvement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D99C13D-88D4-96C2-E4FB-303CBC88209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418029"/>
            <a:ext cx="9114166" cy="44993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195301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B10774-451F-A601-592C-1A38676F1B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Future Goals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4B1B65-4E1C-6EEC-AAB2-B7C2A8DC91D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Absolute calibration new software is finished.</a:t>
            </a:r>
          </a:p>
          <a:p>
            <a:r>
              <a:rPr lang="en-US" dirty="0"/>
              <a:t>Relative calibration: validation between old and new version at each step of the process.</a:t>
            </a:r>
          </a:p>
          <a:p>
            <a:r>
              <a:rPr lang="en-US" dirty="0"/>
              <a:t>Automation (or close to automation) of the entire process.</a:t>
            </a:r>
          </a:p>
          <a:p>
            <a:r>
              <a:rPr lang="en-US" dirty="0"/>
              <a:t>Train new people to take charge of calibration for future data.</a:t>
            </a:r>
          </a:p>
          <a:p>
            <a:r>
              <a:rPr lang="en-US" dirty="0"/>
              <a:t>Technotes, wiki guides &gt;&gt;&gt; calibration paper.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18580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EAEED9D8-48BC-7D12-1B36-60EAFFDCB53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8981988" cy="596928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3704383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diagram of a reflective material&#10;&#10;Description automatically generated with medium confidence">
            <a:extLst>
              <a:ext uri="{FF2B5EF4-FFF2-40B4-BE49-F238E27FC236}">
                <a16:creationId xmlns:a16="http://schemas.microsoft.com/office/drawing/2014/main" id="{AC318BB3-740C-FEFF-58F5-807CA9214DB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478" y="133565"/>
            <a:ext cx="8971044" cy="555831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5843543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D70C06C5-8181-E8BC-D069-B4B66EE6B4B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6719" y="277207"/>
            <a:ext cx="8850562" cy="59252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27234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diagram of energy calibration&#10;&#10;Description automatically generated">
            <a:extLst>
              <a:ext uri="{FF2B5EF4-FFF2-40B4-BE49-F238E27FC236}">
                <a16:creationId xmlns:a16="http://schemas.microsoft.com/office/drawing/2014/main" id="{A637E6B9-8037-BECC-71D1-FDC6FF9980D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59" y="0"/>
            <a:ext cx="7892402" cy="5662798"/>
          </a:xfrm>
          <a:prstGeom prst="rect">
            <a:avLst/>
          </a:prstGeom>
          <a:noFill/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BF264B5F-7E73-5736-1ECB-6EB02B20451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12868" y="2287738"/>
            <a:ext cx="1248939" cy="33750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8314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screenshot of a cell&#10;&#10;Description automatically generated">
            <a:extLst>
              <a:ext uri="{FF2B5EF4-FFF2-40B4-BE49-F238E27FC236}">
                <a16:creationId xmlns:a16="http://schemas.microsoft.com/office/drawing/2014/main" id="{A2F7C4F3-6D57-B95E-D8AE-AA37D77EEF7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0418" y="0"/>
            <a:ext cx="8524875" cy="6411074"/>
          </a:xfrm>
          <a:prstGeom prst="rect">
            <a:avLst/>
          </a:prstGeom>
          <a:noFill/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39D54747-3449-6093-D5C2-9D8EAA34757A}"/>
              </a:ext>
            </a:extLst>
          </p:cNvPr>
          <p:cNvSpPr txBox="1"/>
          <p:nvPr/>
        </p:nvSpPr>
        <p:spPr>
          <a:xfrm>
            <a:off x="893852" y="4029620"/>
            <a:ext cx="7859730" cy="92333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b="1" dirty="0"/>
              <a:t>Threshold/Shielding Correction </a:t>
            </a:r>
            <a:r>
              <a:rPr lang="en-US" dirty="0"/>
              <a:t>depends on Cell, W (MC)</a:t>
            </a:r>
          </a:p>
          <a:p>
            <a:pPr marL="285750" indent="-285750">
              <a:buFontTx/>
              <a:buChar char="-"/>
            </a:pPr>
            <a:r>
              <a:rPr lang="en-US" dirty="0"/>
              <a:t>Threshold Effect: Hits &lt; 25 PE not seen by readout</a:t>
            </a:r>
          </a:p>
          <a:p>
            <a:pPr marL="285750" indent="-285750">
              <a:buFontTx/>
              <a:buChar char="-"/>
            </a:pPr>
            <a:r>
              <a:rPr lang="en-US" dirty="0"/>
              <a:t>Shielding Effect: Energy deposition is not uniform throughout the detector</a:t>
            </a:r>
          </a:p>
        </p:txBody>
      </p:sp>
    </p:spTree>
    <p:extLst>
      <p:ext uri="{BB962C8B-B14F-4D97-AF65-F5344CB8AC3E}">
        <p14:creationId xmlns:p14="http://schemas.microsoft.com/office/powerpoint/2010/main" val="374964832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diagram of a solar cell&#10;&#10;Description automatically generated with medium confidence">
            <a:extLst>
              <a:ext uri="{FF2B5EF4-FFF2-40B4-BE49-F238E27FC236}">
                <a16:creationId xmlns:a16="http://schemas.microsoft.com/office/drawing/2014/main" id="{6684C56C-05D5-D891-0568-627C5A2BFD7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9664" y="0"/>
            <a:ext cx="8522823" cy="626427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56420547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77A7B38A-F6B3-E4D4-B051-B8D90E5A13D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1076" y="0"/>
            <a:ext cx="8481848" cy="6405518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006F87FD-7505-3809-573A-B3444202EA5F}"/>
              </a:ext>
            </a:extLst>
          </p:cNvPr>
          <p:cNvSpPr/>
          <p:nvPr/>
        </p:nvSpPr>
        <p:spPr>
          <a:xfrm>
            <a:off x="147145" y="2775204"/>
            <a:ext cx="4162096" cy="360976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662717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D37517-486A-E613-E7FF-38B63BE0B0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Challenges of calibration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BE377B9-3B10-6531-A31E-A7A56AA471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8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The calibration code is convoluted, not beginner friendly. It tries to process the samples, calculate constants, make plots, and create a </a:t>
            </a:r>
            <a:r>
              <a:rPr lang="en-US" sz="1800" b="0" i="0" u="none" strike="noStrike" dirty="0" err="1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tex</a:t>
            </a:r>
            <a:r>
              <a:rPr lang="en-US" sz="18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 file at the same time.</a:t>
            </a:r>
          </a:p>
          <a:p>
            <a:r>
              <a:rPr lang="en-US" sz="18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It is very manual and takes a long time to run, leaving us at risk of running out of memory (and patience) if when processing large samples.</a:t>
            </a:r>
          </a:p>
          <a:p>
            <a:r>
              <a:rPr lang="en-US" sz="1800" dirty="0">
                <a:solidFill>
                  <a:srgbClr val="000000"/>
                </a:solidFill>
                <a:latin typeface="Arial" panose="020B0604020202020204" pitchFamily="34" charset="0"/>
              </a:rPr>
              <a:t>It’s not easy to redo calibration for a certain sample. One would have to go through the entire workflow again.</a:t>
            </a:r>
            <a:endParaRPr lang="en-US" sz="1800" b="0" i="0" u="none" strike="noStrike" dirty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  <a:p>
            <a:endParaRPr lang="en-US" sz="18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r>
              <a:rPr lang="en-US" sz="1800" dirty="0">
                <a:solidFill>
                  <a:srgbClr val="000000"/>
                </a:solidFill>
                <a:latin typeface="Arial" panose="020B0604020202020204" pitchFamily="34" charset="0"/>
              </a:rPr>
              <a:t>=&gt; Goal is to automate the process and make it more approachable for beginners.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613136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nsm-template--red-line--2022" id="{81A699D4-2886-7649-9B40-5ACC3AFFC702}" vid="{B8842B45-5EE0-BD41-BC0F-661E226199F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646</TotalTime>
  <Words>210</Words>
  <Application>Microsoft Macintosh PowerPoint</Application>
  <PresentationFormat>On-screen Show (4:3)</PresentationFormat>
  <Paragraphs>20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7" baseType="lpstr">
      <vt:lpstr>Arial</vt:lpstr>
      <vt:lpstr>Calibri</vt:lpstr>
      <vt:lpstr>Calibri Light</vt:lpstr>
      <vt:lpstr>Trebuchet MS</vt:lpstr>
      <vt:lpstr>Office Theme</vt:lpstr>
      <vt:lpstr>Improving Calibration Methods for NOVA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Challenges of calibration</vt:lpstr>
      <vt:lpstr>Relative Calibration Improvement</vt:lpstr>
      <vt:lpstr>Absolute Calibration Improvement</vt:lpstr>
      <vt:lpstr>Future Goals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Tran, Dat Q</dc:creator>
  <cp:lastModifiedBy>Tran, Dat Q</cp:lastModifiedBy>
  <cp:revision>2</cp:revision>
  <dcterms:created xsi:type="dcterms:W3CDTF">2024-02-22T16:52:09Z</dcterms:created>
  <dcterms:modified xsi:type="dcterms:W3CDTF">2024-02-23T21:52:20Z</dcterms:modified>
</cp:coreProperties>
</file>