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modernComment_128_3875DA63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notesMasterIdLst>
    <p:notesMasterId r:id="rId20"/>
  </p:notesMasterIdLst>
  <p:sldIdLst>
    <p:sldId id="282" r:id="rId2"/>
    <p:sldId id="265" r:id="rId3"/>
    <p:sldId id="285" r:id="rId4"/>
    <p:sldId id="286" r:id="rId5"/>
    <p:sldId id="277" r:id="rId6"/>
    <p:sldId id="292" r:id="rId7"/>
    <p:sldId id="295" r:id="rId8"/>
    <p:sldId id="276" r:id="rId9"/>
    <p:sldId id="297" r:id="rId10"/>
    <p:sldId id="299" r:id="rId11"/>
    <p:sldId id="293" r:id="rId12"/>
    <p:sldId id="291" r:id="rId13"/>
    <p:sldId id="298" r:id="rId14"/>
    <p:sldId id="269" r:id="rId15"/>
    <p:sldId id="296" r:id="rId16"/>
    <p:sldId id="257" r:id="rId17"/>
    <p:sldId id="287" r:id="rId18"/>
    <p:sldId id="26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FB46A60-856A-7D4F-8B30-2E2629802204}" name="Daniel Schulze" initials="DS" userId="3149fd0ada7542a3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omments/modernComment_128_3875DA63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B0F093D-8B41-4A2A-B9FE-769409D1D024}" authorId="{CFB46A60-856A-7D4F-8B30-2E2629802204}" status="resolved" created="2024-02-24T01:37:18.972" complete="100000">
    <pc:sldMkLst xmlns:pc="http://schemas.microsoft.com/office/powerpoint/2013/main/command">
      <pc:docMk/>
      <pc:sldMk cId="947247715" sldId="296"/>
    </pc:sldMkLst>
    <p188:txBody>
      <a:bodyPr/>
      <a:lstStyle/>
      <a:p>
        <a:r>
          <a:rPr lang="en-US"/>
          <a:t>Be sure if you show this slide you can tell them what the hell this structure is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170CC3-A777-4AA6-ADF5-0AF1989C78AC}" type="datetimeFigureOut">
              <a:rPr lang="en-US" smtClean="0"/>
              <a:t>2/24/2024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EA78D4-35FA-4FD0-96CB-5CDB54477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669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730FC-7DD9-C6E5-97E2-D18C5CC32E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6750BD-88F1-7C8F-7549-D425C44600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3ABD92-04D6-1815-6428-F0AF10811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E1708-31DB-43E8-96C2-A8DCEB80DFBA}" type="datetime1">
              <a:rPr lang="en-US" smtClean="0"/>
              <a:t>2/24/2024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F64FE7-6238-F989-A373-9A1E56EEA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E394E-5188-5DA2-56D7-2855C7AB2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402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296DB-21F9-33ED-F006-22F133FC6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2A8160-7E52-7B0B-9A0C-B2F035D13C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31D9F-B13F-C6C8-DDE7-5135D0326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994A8-B7D4-4610-BDBC-86489B70A6F4}" type="datetime1">
              <a:rPr lang="en-US" smtClean="0"/>
              <a:t>2/24/2024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3584C2-092A-CA24-148D-0A932163D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27955-5030-36D7-F85F-F699B441B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967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7F130B0-453B-AA8B-A804-27917B99FF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237896-A04E-CF5F-6078-3AA354C524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890FB9-4F2E-DC23-A8A4-EBBCC19C4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EB88-EE70-4062-A087-D8448BBF91B9}" type="datetime1">
              <a:rPr lang="en-US" smtClean="0"/>
              <a:t>2/24/2024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022DCC-EC2D-0D05-BF68-3AD464DA0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270A4F-9BED-AC7A-9472-209CEBD29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227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7290C-5965-F19C-F8A4-854C6EF8F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1930AB-CD46-AA7A-DC13-F4EDC69ED7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124BD3-9679-ABC1-051D-B47BC175C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55C74-E2D4-4FCB-9AE5-72C1E5B9F75E}" type="datetime1">
              <a:rPr lang="en-US" smtClean="0"/>
              <a:t>2/24/2024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DFCE7D-79BE-9C14-B25D-48A269D5F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44DF7C-7F01-41AD-EE5F-193D7D542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191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AE618-D0DC-FA68-B674-C31CC82C1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887AE7-7521-39B1-01C1-7AB115959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6D1EA5-5E0A-6216-BF69-38E29C23B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EE58A-CCCE-4E64-BC73-BCBA39E441F4}" type="datetime1">
              <a:rPr lang="en-US" smtClean="0"/>
              <a:t>2/24/2024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0146D-51B8-B7A4-89C8-60A78E596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6731E-306A-05DF-F074-94F393156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852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CC653-A11A-A503-F185-1C647AB8B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EEB9FE-84D3-E33E-7C5D-6CDD9DA4C3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DD5E50-871C-6290-28D4-2F452A3137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F5C50C-3BB8-9DF4-9A82-144E2828A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0116B-1D6E-4A87-B959-8280C4510644}" type="datetime1">
              <a:rPr lang="en-US" smtClean="0"/>
              <a:t>2/24/2024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6E8FAC-475C-863B-0D23-D7A87B138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C9C8B1-C5AC-4B5E-7842-0F78D27CF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652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7146C-C95C-5538-5E09-743F11A55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708D11-4F93-1FBF-9185-46586CC42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FB1BF2-13FE-CDAF-FF8F-659E6C9E5E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87F099-E5BB-09A1-0005-8A2DBA5E10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0A18E2-C698-9704-6AE2-D4445350B5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577CC5-A4FE-8A26-2B27-0C04C833E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E57B-70B9-423C-8C8F-6E3DA1C1F5C4}" type="datetime1">
              <a:rPr lang="en-US" smtClean="0"/>
              <a:t>2/24/2024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6D56B1-E4F1-AEA5-88F9-601A3F595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8E6E4C-0738-DED8-A8CA-7A5C97F75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23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E8B61-FA97-23B5-C427-33BFAF44D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8C5FEB-6239-42EA-1FD0-E5532F38C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6ED19-26B4-4072-BB4C-4C7BBFDF6E9D}" type="datetime1">
              <a:rPr lang="en-US" smtClean="0"/>
              <a:t>2/24/2024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8CC191-4796-78C0-8C64-04690E8D4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21FBA4-5557-612F-5B72-8B7CFD643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714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1290B1-F6CA-057E-6C7B-1EBF6AEAE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A0681-A856-4D8D-9386-28461A095E4C}" type="datetime1">
              <a:rPr lang="en-US" smtClean="0"/>
              <a:t>2/24/2024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FB8A00-C84E-FD01-ED1F-F9EFC1A2F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311E00-AF5F-9BDD-2298-B3C10ED7E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518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F026A-C443-CFB1-2D40-818BF77A6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51F66-4553-6FF1-ACF4-2519A5AEC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448EF5-3F5C-A359-8605-3CC9AA3033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E34137-C46D-E094-62C4-BD4C6C809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C513C-0EFE-4889-9851-0DAFC1573A0B}" type="datetime1">
              <a:rPr lang="en-US" smtClean="0"/>
              <a:t>2/24/2024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401FFF-24C1-8147-B530-5AC7AC312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848B5C-2C65-7630-A8EE-91619A46A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112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A738C-9F43-6C23-0650-A5CD1C31D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903BF6-9E46-A165-155F-BA7F10168B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EA9088-3A0A-CD00-E06A-5F62ACCE77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CAC104-56AC-93EA-9055-323E2CA8E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64E84-92F8-4EB3-AFA1-F6722046A965}" type="datetime1">
              <a:rPr lang="en-US" smtClean="0"/>
              <a:t>2/24/2024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F2AB0D-1C82-FB07-DDEF-FD8D58411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6A41A6-8E46-7A31-CE1B-EB4045E21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350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AB8AAA-E7A2-DABA-D24F-304E13607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AFBF15-3B70-F125-4839-5AB2C4ABF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D91CEF-6B81-0E36-7F80-67B42939AE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38F09-F446-4C94-8B7B-D8BC258652F0}" type="datetime1">
              <a:rPr lang="en-US" smtClean="0"/>
              <a:t>2/24/2024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CCED7A-BF59-4626-A8F4-426ABB8E7B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3C8C6-2D47-4B50-D9CD-B4AA50AF36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03B8B-8B3A-4B92-83FD-00EDCA212B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512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microsoft.com/office/2018/10/relationships/comments" Target="../comments/modernComment_128_3875DA6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emf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1.MOV"/><Relationship Id="rId1" Type="http://schemas.openxmlformats.org/officeDocument/2006/relationships/video" Target="NULL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176AD0-84D8-4799-C5A2-90BF6A0191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19A8C-2001-5965-F58B-2843DFF66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917" y="1428517"/>
            <a:ext cx="11821886" cy="1146355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Times New Roman"/>
                <a:ea typeface="Calibri Light"/>
                <a:cs typeface="Calibri Light"/>
              </a:rPr>
              <a:t>Replication and study of anomalies in LK-99, the alleged ambient-pressure, room-temperature superconductor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7CDA45-D5ED-54E9-8EC3-A1E405989A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5870" y="448192"/>
            <a:ext cx="4021776" cy="66293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A58F208-4BB5-DE17-460A-49DFD49E580B}"/>
              </a:ext>
            </a:extLst>
          </p:cNvPr>
          <p:cNvSpPr txBox="1"/>
          <p:nvPr/>
        </p:nvSpPr>
        <p:spPr>
          <a:xfrm>
            <a:off x="1976538" y="4783152"/>
            <a:ext cx="80632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HABAMAHORO, Thacien</a:t>
            </a:r>
            <a:r>
              <a:rPr lang="en-US" baseline="300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BONTKE, Trevor</a:t>
            </a:r>
            <a:r>
              <a:rPr lang="en-US" baseline="300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CHIROM, Meiraba</a:t>
            </a:r>
            <a:r>
              <a:rPr lang="en-US" baseline="300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WU, Zheng</a:t>
            </a:r>
            <a:r>
              <a:rPr lang="en-US" baseline="300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BAO, Jiming</a:t>
            </a:r>
            <a:r>
              <a:rPr lang="en-US" baseline="300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DENG, Liangzi</a:t>
            </a:r>
            <a:r>
              <a:rPr lang="en-US" baseline="300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CHU, Ching Wu</a:t>
            </a:r>
            <a:r>
              <a:rPr lang="en-US" baseline="300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C4AA596-125F-17D8-3539-E5B713D63F40}"/>
              </a:ext>
            </a:extLst>
          </p:cNvPr>
          <p:cNvSpPr txBox="1"/>
          <p:nvPr/>
        </p:nvSpPr>
        <p:spPr>
          <a:xfrm>
            <a:off x="2541813" y="5476289"/>
            <a:ext cx="7283322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aseline="30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1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Physics and Texas Center for Superconductivity at UH</a:t>
            </a:r>
          </a:p>
          <a:p>
            <a:r>
              <a:rPr lang="en-US" sz="1600" baseline="300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sz="1600" baseline="300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Electrical Engineering and Texas Center for Superconductivity at UH</a:t>
            </a:r>
          </a:p>
          <a:p>
            <a:r>
              <a:rPr lang="en-US" sz="1600" baseline="300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sz="1600" baseline="300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Chemistry and Texas Center for Superconductivity at UH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2C17377-1288-00A3-333E-ADF4F785A0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1366" y="300114"/>
            <a:ext cx="3663878" cy="81100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DFA65CE-2E53-264D-6D2D-B4EA71D9F8CB}"/>
              </a:ext>
            </a:extLst>
          </p:cNvPr>
          <p:cNvSpPr txBox="1"/>
          <p:nvPr/>
        </p:nvSpPr>
        <p:spPr>
          <a:xfrm>
            <a:off x="150506" y="3139274"/>
            <a:ext cx="10515599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800" b="1" dirty="0">
                <a:latin typeface="Times New Roman"/>
                <a:ea typeface="Calibri"/>
                <a:cs typeface="Calibri"/>
              </a:rPr>
              <a:t>   </a:t>
            </a:r>
            <a:r>
              <a:rPr lang="en-US" sz="2800" dirty="0">
                <a:latin typeface="Times New Roman"/>
                <a:ea typeface="Calibri"/>
                <a:cs typeface="Calibri"/>
              </a:rPr>
              <a:t>Thacien Habamahoro</a:t>
            </a:r>
          </a:p>
          <a:p>
            <a:pPr marL="0" indent="0">
              <a:buNone/>
            </a:pPr>
            <a:r>
              <a:rPr lang="en-US" sz="2400" dirty="0">
                <a:latin typeface="Times New Roman"/>
                <a:ea typeface="Calibri"/>
                <a:cs typeface="Calibri"/>
              </a:rPr>
              <a:t>       		      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Advisor: Prof. Paul Ching Wu Chu</a:t>
            </a:r>
            <a:endParaRPr lang="en-US" sz="2400" dirty="0">
              <a:latin typeface="Times New Roman"/>
              <a:ea typeface="Calibri"/>
              <a:cs typeface="Calibri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FF54A9-1D46-0ED9-4AD2-7946E0AC0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C6E89-4B7A-4ADC-A982-3B7F92EE0EBF}" type="datetime1">
              <a:rPr lang="en-US" smtClean="0"/>
              <a:t>2/24/2024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A551DA-B2B1-BCF8-9992-F223D5041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780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CF66A8-14D2-12CE-38CB-745241F451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>
            <a:extLst>
              <a:ext uri="{FF2B5EF4-FFF2-40B4-BE49-F238E27FC236}">
                <a16:creationId xmlns:a16="http://schemas.microsoft.com/office/drawing/2014/main" id="{844176B3-0E84-412F-D044-52548E9A38D4}"/>
              </a:ext>
            </a:extLst>
          </p:cNvPr>
          <p:cNvSpPr/>
          <p:nvPr/>
        </p:nvSpPr>
        <p:spPr>
          <a:xfrm>
            <a:off x="0" y="0"/>
            <a:ext cx="12191999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pc="-1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en-US" sz="3200" b="0" strike="noStrike" spc="-1" dirty="0">
              <a:solidFill>
                <a:schemeClr val="tx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ustomShape 2">
            <a:extLst>
              <a:ext uri="{FF2B5EF4-FFF2-40B4-BE49-F238E27FC236}">
                <a16:creationId xmlns:a16="http://schemas.microsoft.com/office/drawing/2014/main" id="{49B3C7C0-1CD7-AFE8-1898-EB65469FBCF4}"/>
              </a:ext>
            </a:extLst>
          </p:cNvPr>
          <p:cNvSpPr/>
          <p:nvPr/>
        </p:nvSpPr>
        <p:spPr>
          <a:xfrm>
            <a:off x="833923" y="1221496"/>
            <a:ext cx="11358077" cy="59694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85750" indent="-285750">
              <a:spcBef>
                <a:spcPts val="1200"/>
              </a:spcBef>
              <a:buClr>
                <a:schemeClr val="tx1">
                  <a:lumMod val="8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spc="-1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Demonstrated levitation possibility in non-superconducting materials using a graphite slab on magnets.</a:t>
            </a:r>
          </a:p>
          <a:p>
            <a:pPr marL="285750" indent="-285750">
              <a:spcBef>
                <a:spcPts val="1200"/>
              </a:spcBef>
              <a:buClr>
                <a:schemeClr val="tx1">
                  <a:lumMod val="8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spc="-1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Replicated LK-99 sample: Produced sample mirroring Lee et al.'s synthesis, showing anomalies close to 400 K, attributed to Cu2S impurity.</a:t>
            </a:r>
          </a:p>
          <a:p>
            <a:pPr marL="285750" indent="-285750">
              <a:spcBef>
                <a:spcPts val="1200"/>
              </a:spcBef>
              <a:buClr>
                <a:schemeClr val="tx1">
                  <a:lumMod val="8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spc="-1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Pure Cu</a:t>
            </a:r>
            <a:r>
              <a:rPr lang="en-US" sz="2400" spc="-1" baseline="-25000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spc="-1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study: Identified a structural phase transition close to 400 K, from monoclinic to hexagonal, indicating impurity-related anomalies.</a:t>
            </a:r>
          </a:p>
          <a:p>
            <a:pPr marL="285750" indent="-285750">
              <a:spcBef>
                <a:spcPts val="1200"/>
              </a:spcBef>
              <a:buClr>
                <a:schemeClr val="tx1">
                  <a:lumMod val="8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spc="-1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r>
              <a:rPr lang="en-US" sz="2400" spc="-1" baseline="-25000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spc="-1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S-free LK-99 synthesis: Developed a sample without Cu</a:t>
            </a:r>
            <a:r>
              <a:rPr lang="en-US" sz="2400" spc="-1" baseline="-25000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spc="-1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impurity, exhibiting no anomalies and high electrical insulation, concluding impurity's role in observed anomalies, not superconductivity.</a:t>
            </a:r>
          </a:p>
          <a:p>
            <a:pPr marL="285750" indent="-285750">
              <a:spcBef>
                <a:spcPts val="1200"/>
              </a:spcBef>
              <a:buClr>
                <a:schemeClr val="tx1">
                  <a:lumMod val="85000"/>
                </a:schemeClr>
              </a:buClr>
              <a:buFont typeface="Arial" panose="020B0604020202020204" pitchFamily="34" charset="0"/>
              <a:buChar char="•"/>
            </a:pPr>
            <a:endParaRPr lang="en-US" sz="2400" spc="-1" dirty="0">
              <a:solidFill>
                <a:schemeClr val="tx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1200"/>
              </a:spcBef>
              <a:buClr>
                <a:schemeClr val="tx1">
                  <a:lumMod val="85000"/>
                </a:schemeClr>
              </a:buClr>
              <a:buFont typeface="Arial" panose="020B0604020202020204" pitchFamily="34" charset="0"/>
              <a:buChar char="•"/>
            </a:pPr>
            <a:endParaRPr lang="en-US" sz="2400" spc="-1" dirty="0">
              <a:solidFill>
                <a:schemeClr val="tx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1200"/>
              </a:spcBef>
              <a:buClr>
                <a:schemeClr val="tx1">
                  <a:lumMod val="85000"/>
                </a:schemeClr>
              </a:buClr>
              <a:buFont typeface="Arial" panose="020B0604020202020204" pitchFamily="34" charset="0"/>
              <a:buChar char="•"/>
            </a:pPr>
            <a:endParaRPr lang="en-US" sz="2400" spc="-1" dirty="0">
              <a:solidFill>
                <a:schemeClr val="tx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1200"/>
              </a:spcBef>
              <a:buClr>
                <a:schemeClr val="tx1">
                  <a:lumMod val="85000"/>
                </a:schemeClr>
              </a:buClr>
              <a:buFont typeface="Arial" panose="020B0604020202020204" pitchFamily="34" charset="0"/>
              <a:buChar char="•"/>
            </a:pPr>
            <a:endParaRPr lang="en-US" sz="2400" spc="-1" dirty="0">
              <a:solidFill>
                <a:schemeClr val="tx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9E51E-D8A6-4A14-B71F-1A243CD55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A3C6A-AF9A-433F-8337-8D9C3AA5E483}" type="datetime1">
              <a:rPr lang="en-US" smtClean="0"/>
              <a:t>2/24/2024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DA0062-1847-7ECC-3F2E-1A5D30A59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666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377985-60C8-3CB3-BCF1-FB14C942F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809" y="2324272"/>
            <a:ext cx="10714382" cy="220945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2D56756-487B-639C-4FC3-0E5BEAFE905D}"/>
              </a:ext>
            </a:extLst>
          </p:cNvPr>
          <p:cNvSpPr txBox="1"/>
          <p:nvPr/>
        </p:nvSpPr>
        <p:spPr>
          <a:xfrm>
            <a:off x="2419739" y="437842"/>
            <a:ext cx="7352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Publication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4C5690-8D86-ADF4-5778-060D1AB04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4DCA7-0F4E-4439-8FCC-06BB56A5F06B}" type="datetime1">
              <a:rPr lang="en-US" smtClean="0"/>
              <a:t>2/24/2024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C0945D-B592-91A3-B429-71CFA70EC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9889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2">
            <a:extLst>
              <a:ext uri="{FF2B5EF4-FFF2-40B4-BE49-F238E27FC236}">
                <a16:creationId xmlns:a16="http://schemas.microsoft.com/office/drawing/2014/main" id="{CE514D13-10DD-1FC6-BCBD-8CB9BFF90CDC}"/>
              </a:ext>
            </a:extLst>
          </p:cNvPr>
          <p:cNvSpPr/>
          <p:nvPr/>
        </p:nvSpPr>
        <p:spPr>
          <a:xfrm>
            <a:off x="1785255" y="611298"/>
            <a:ext cx="8976050" cy="415353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endParaRPr lang="en-US" sz="2400" b="1" spc="-1" dirty="0">
              <a:solidFill>
                <a:schemeClr val="tx1">
                  <a:lumMod val="85000"/>
                </a:schemeClr>
              </a:solidFill>
              <a:latin typeface="Book Antiqua" panose="02040602050305030304" pitchFamily="18" charset="0"/>
            </a:endParaRPr>
          </a:p>
          <a:p>
            <a:pPr algn="ctr">
              <a:lnSpc>
                <a:spcPct val="100000"/>
              </a:lnSpc>
            </a:pPr>
            <a:endParaRPr lang="en-US" sz="2400" b="1" spc="-1" dirty="0">
              <a:solidFill>
                <a:schemeClr val="tx1">
                  <a:lumMod val="85000"/>
                </a:schemeClr>
              </a:solidFill>
              <a:latin typeface="Book Antiqua" panose="02040602050305030304" pitchFamily="18" charset="0"/>
            </a:endParaRPr>
          </a:p>
          <a:p>
            <a:pPr lvl="0" algn="ctr">
              <a:defRPr/>
            </a:pPr>
            <a:endParaRPr lang="en-US" sz="2400" spc="-1" dirty="0">
              <a:ea typeface="+mn-lt"/>
              <a:cs typeface="+mn-lt"/>
            </a:endParaRPr>
          </a:p>
          <a:p>
            <a:pPr algn="just">
              <a:defRPr/>
            </a:pPr>
            <a:r>
              <a:rPr lang="en-US" sz="2400" i="1" spc="-1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This work is supported by the Enterprise Science Fund of Intellectual Ventures Management, LLC; U.S. Air Force Office of Scientific Research Grants FA9550-15-1-0236 and FA9550-20-1-0068; the T. L. L. Temple Foundation; the John J. and Rebecca </a:t>
            </a:r>
            <a:r>
              <a:rPr lang="en-US" sz="2400" i="1" spc="-1" dirty="0" err="1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Moores</a:t>
            </a:r>
            <a:r>
              <a:rPr lang="en-US" sz="2400" i="1" spc="-1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Endowment; and the State of Texas through the Texas Center for Superconductivity at the University of Houston.</a:t>
            </a:r>
            <a:endParaRPr lang="en-US" sz="2400" b="1" i="1" spc="-1" dirty="0">
              <a:solidFill>
                <a:schemeClr val="tx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en-US" sz="2400" b="1" i="1" spc="-1" dirty="0">
              <a:solidFill>
                <a:schemeClr val="tx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defRPr/>
            </a:pPr>
            <a:endParaRPr lang="en-US" sz="2400" i="1" dirty="0">
              <a:solidFill>
                <a:schemeClr val="tx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ustomShape 1">
            <a:extLst>
              <a:ext uri="{FF2B5EF4-FFF2-40B4-BE49-F238E27FC236}">
                <a16:creationId xmlns:a16="http://schemas.microsoft.com/office/drawing/2014/main" id="{49A84994-A89C-0766-9E78-0FEC5C2A48F9}"/>
              </a:ext>
            </a:extLst>
          </p:cNvPr>
          <p:cNvSpPr/>
          <p:nvPr/>
        </p:nvSpPr>
        <p:spPr>
          <a:xfrm>
            <a:off x="0" y="485177"/>
            <a:ext cx="12191999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pc="-1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Acknowledgements</a:t>
            </a:r>
            <a:endParaRPr lang="en-US" sz="3200" b="0" strike="noStrike" spc="-1" dirty="0">
              <a:solidFill>
                <a:schemeClr val="tx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8FFE13-D5D8-724C-869C-4BCC9899F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E750D-9D66-4C8C-A144-CB023DE4D304}" type="datetime1">
              <a:rPr lang="en-US" smtClean="0"/>
              <a:t>2/24/2024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D497C4-FE96-797A-2FDD-5A7F9B539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12</a:t>
            </a:fld>
            <a:endParaRPr lang="en-US"/>
          </a:p>
        </p:txBody>
      </p:sp>
      <p:sp>
        <p:nvSpPr>
          <p:cNvPr id="6" name="CustomShape 1">
            <a:extLst>
              <a:ext uri="{FF2B5EF4-FFF2-40B4-BE49-F238E27FC236}">
                <a16:creationId xmlns:a16="http://schemas.microsoft.com/office/drawing/2014/main" id="{C504218E-78C4-42A6-C8FE-C8733560C023}"/>
              </a:ext>
            </a:extLst>
          </p:cNvPr>
          <p:cNvSpPr/>
          <p:nvPr/>
        </p:nvSpPr>
        <p:spPr>
          <a:xfrm>
            <a:off x="0" y="4599288"/>
            <a:ext cx="1219200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endParaRPr lang="en-US" sz="3200" b="0" strike="noStrike" spc="-1" dirty="0">
              <a:solidFill>
                <a:schemeClr val="tx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8182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6AE4E4-B280-37F0-89DF-AAAFCC705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A0681-A856-4D8D-9386-28461A095E4C}" type="datetime1">
              <a:rPr lang="en-US" smtClean="0"/>
              <a:t>2/24/2024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1E3070-C184-6F9A-6B49-C62F62D57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347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42314B1-863D-23EF-F9F1-5C91CEABFC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7E8082E-FACD-3A22-5B1F-EA548BF223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1675" y="919210"/>
            <a:ext cx="8586051" cy="524380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1BBA7FA-1F3C-2E73-24D2-3B3C123B9910}"/>
              </a:ext>
            </a:extLst>
          </p:cNvPr>
          <p:cNvSpPr txBox="1"/>
          <p:nvPr/>
        </p:nvSpPr>
        <p:spPr>
          <a:xfrm>
            <a:off x="0" y="5984025"/>
            <a:ext cx="12192000" cy="5675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50392"/>
            <a:endParaRPr lang="en-US" sz="1488" kern="1200" dirty="0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+mn-cs"/>
            </a:endParaRPr>
          </a:p>
          <a:p>
            <a:pPr algn="ctr" defTabSz="850392"/>
            <a:r>
              <a:rPr lang="en-US" sz="1600" b="1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+mn-cs"/>
              </a:rPr>
              <a:t>The First Room-Temperature Ambient-Pressure Superconductor </a:t>
            </a:r>
            <a:endParaRPr lang="en-US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73B2DC-BE46-386B-FC13-2B23701570E9}"/>
              </a:ext>
            </a:extLst>
          </p:cNvPr>
          <p:cNvSpPr txBox="1"/>
          <p:nvPr/>
        </p:nvSpPr>
        <p:spPr>
          <a:xfrm>
            <a:off x="1" y="282106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Lee et al. evidence for Superconductivity in LK-99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C8F0E1-860B-315B-DF7D-934EFFC16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1DEF9-D5DC-4872-B087-F1AA3E80575A}" type="datetime1">
              <a:rPr lang="en-US" smtClean="0"/>
              <a:t>2/24/2024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304889-9520-03B4-F746-1F33EF9E4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9005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ACCBFA-5FF8-4C1A-7341-60AE45FBEA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3885" y="1133076"/>
            <a:ext cx="9762222" cy="44405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391FCCE-4BBE-1BCF-7893-56F60705B525}"/>
              </a:ext>
            </a:extLst>
          </p:cNvPr>
          <p:cNvSpPr txBox="1"/>
          <p:nvPr/>
        </p:nvSpPr>
        <p:spPr>
          <a:xfrm>
            <a:off x="3379729" y="5659575"/>
            <a:ext cx="81622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kern="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Lee et al. LK-99 crystal structure and their bulk sample image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67EF9-AE63-044D-7F0D-4F1FA22B8982}"/>
              </a:ext>
            </a:extLst>
          </p:cNvPr>
          <p:cNvSpPr txBox="1"/>
          <p:nvPr/>
        </p:nvSpPr>
        <p:spPr>
          <a:xfrm>
            <a:off x="4449147" y="154602"/>
            <a:ext cx="32937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slides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F08E85-E4E2-5816-49BC-58D3994D5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5BF12-0330-45B4-BE23-1C655393E825}" type="datetime1">
              <a:rPr lang="en-US" smtClean="0"/>
              <a:t>2/24/2024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0FFD4E-3F0A-8CBD-3C8E-9F5E14C20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24771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185D576-E170-5E3D-BDB8-5793AF3939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04" y="1064484"/>
            <a:ext cx="3303808" cy="238654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58D1759-2CD4-6BC6-19C8-7161E2A1DA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412" y="565030"/>
            <a:ext cx="4869045" cy="3665172"/>
          </a:xfrm>
          <a:prstGeom prst="rect">
            <a:avLst/>
          </a:prstGeom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DC6926E2-B68E-6289-3456-96A4DDCAB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549" y="331650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6A85DC3B-D80C-A1BF-60A0-322F02CF7C9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880944"/>
              </p:ext>
            </p:extLst>
          </p:nvPr>
        </p:nvGraphicFramePr>
        <p:xfrm>
          <a:off x="403549" y="3773704"/>
          <a:ext cx="3977952" cy="30377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4631968" imgH="3554505" progId="Origin95.Graph">
                  <p:embed/>
                </p:oleObj>
              </mc:Choice>
              <mc:Fallback>
                <p:oleObj name="Graph" r:id="rId4" imgW="4631968" imgH="3554505" progId="Origin95.Graph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6A85DC3B-D80C-A1BF-60A0-322F02CF7C9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549" y="3773704"/>
                        <a:ext cx="3977952" cy="30377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6204C84F-DB15-44E0-C30F-6D7FC652BE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1607" y="3984499"/>
            <a:ext cx="1682983" cy="224080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7CE7CD5-656F-8A38-90EA-B662FEB16CF2}"/>
              </a:ext>
            </a:extLst>
          </p:cNvPr>
          <p:cNvSpPr txBox="1"/>
          <p:nvPr/>
        </p:nvSpPr>
        <p:spPr>
          <a:xfrm>
            <a:off x="4413109" y="6149024"/>
            <a:ext cx="770588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Cu</a:t>
            </a:r>
            <a:r>
              <a:rPr lang="en-US" baseline="-25000" dirty="0"/>
              <a:t>3</a:t>
            </a:r>
            <a:r>
              <a:rPr lang="en-US" dirty="0"/>
              <a:t>P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B06AD4A-3342-DD26-D775-B186245D5145}"/>
              </a:ext>
            </a:extLst>
          </p:cNvPr>
          <p:cNvGrpSpPr/>
          <p:nvPr/>
        </p:nvGrpSpPr>
        <p:grpSpPr>
          <a:xfrm>
            <a:off x="7934326" y="4348217"/>
            <a:ext cx="2809697" cy="2033759"/>
            <a:chOff x="7934326" y="4376209"/>
            <a:chExt cx="2809697" cy="203375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5C16DBF-59FA-FF45-5AFA-841592252F0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934326" y="4376209"/>
              <a:ext cx="2175216" cy="199847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54217F5-8B0A-784A-BC57-599EADA2BAFC}"/>
                </a:ext>
              </a:extLst>
            </p:cNvPr>
            <p:cNvSpPr txBox="1"/>
            <p:nvPr/>
          </p:nvSpPr>
          <p:spPr>
            <a:xfrm>
              <a:off x="9456005" y="6040636"/>
              <a:ext cx="12880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LK-99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DD8E500E-8956-1A99-3D83-02DE55CA54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92216" y="1064484"/>
            <a:ext cx="1612374" cy="209068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EBCAC-592C-BC19-2854-C3E36EAD2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A3DB2-7EA3-4A7D-98AD-B777291A4BAB}" type="datetime1">
              <a:rPr lang="en-US" smtClean="0"/>
              <a:t>2/24/2024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2204861-66AA-A196-4BC0-2A6DCAD56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7991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>
            <a:extLst>
              <a:ext uri="{FF2B5EF4-FFF2-40B4-BE49-F238E27FC236}">
                <a16:creationId xmlns:a16="http://schemas.microsoft.com/office/drawing/2014/main" id="{6788F70C-C8B4-99D2-2FD1-060EA11DE112}"/>
              </a:ext>
            </a:extLst>
          </p:cNvPr>
          <p:cNvSpPr/>
          <p:nvPr/>
        </p:nvSpPr>
        <p:spPr>
          <a:xfrm>
            <a:off x="2368420" y="2637"/>
            <a:ext cx="745516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pc="-1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Summary/Conclusion</a:t>
            </a:r>
            <a:endParaRPr lang="en-US" sz="3200" b="0" strike="noStrike" spc="-1" dirty="0">
              <a:solidFill>
                <a:schemeClr val="tx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ustomShape 2">
            <a:extLst>
              <a:ext uri="{FF2B5EF4-FFF2-40B4-BE49-F238E27FC236}">
                <a16:creationId xmlns:a16="http://schemas.microsoft.com/office/drawing/2014/main" id="{06E3D768-CBE3-8482-74F9-92B8807C91BB}"/>
              </a:ext>
            </a:extLst>
          </p:cNvPr>
          <p:cNvSpPr/>
          <p:nvPr/>
        </p:nvSpPr>
        <p:spPr>
          <a:xfrm>
            <a:off x="681523" y="764296"/>
            <a:ext cx="11358077" cy="550774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85750" indent="-285750">
              <a:spcBef>
                <a:spcPts val="1200"/>
              </a:spcBef>
              <a:buClr>
                <a:schemeClr val="tx1">
                  <a:lumMod val="8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spc="-1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a video of a thin slab of graphite on top of magnets set up, we discussed the possibility of having a levitating non-superconducting material.</a:t>
            </a:r>
          </a:p>
          <a:p>
            <a:pPr marL="285750" indent="-285750">
              <a:spcBef>
                <a:spcPts val="1200"/>
              </a:spcBef>
              <a:buClr>
                <a:schemeClr val="tx1">
                  <a:lumMod val="8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spc="-1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successively replicated LK-99 sample following closely Lee et al. synthesis recipe. Our samples have very close XRD data to Lee’s LK-99 sample including Cu</a:t>
            </a:r>
            <a:r>
              <a:rPr lang="en-US" sz="2400" spc="-1" baseline="-25000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spc="-1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impurity. These samples (S1 and S2) show anomaly in magnetic and resistive data at around 380 K, but not related to superconductivity.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1200"/>
              </a:spcBef>
              <a:buClr>
                <a:schemeClr val="tx1">
                  <a:lumMod val="8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spc="-1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studied pure Cu</a:t>
            </a:r>
            <a:r>
              <a:rPr lang="en-US" sz="2400" spc="-1" baseline="-25000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spc="-1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and found a first order phase transition at  around 380 K related to the structural phase change from low-temperature monoclinic to high-temperature hexagonal structure. </a:t>
            </a:r>
          </a:p>
          <a:p>
            <a:pPr marL="285750" indent="-285750">
              <a:spcBef>
                <a:spcPts val="1200"/>
              </a:spcBef>
              <a:buClr>
                <a:schemeClr val="tx1">
                  <a:lumMod val="8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spc="-1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then synthetized LK-99 sample free of Cu</a:t>
            </a:r>
            <a:r>
              <a:rPr lang="en-US" sz="2400" spc="-1" baseline="-25000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spc="-1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impurity following a slightly different route. This sample does not exhibit any of the above anomaly and it’s highly insulating.</a:t>
            </a:r>
          </a:p>
          <a:p>
            <a:pPr marL="285750" indent="-285750">
              <a:spcBef>
                <a:spcPts val="1200"/>
              </a:spcBef>
              <a:buClr>
                <a:schemeClr val="tx1">
                  <a:lumMod val="8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spc="-1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conclude that all anomalies studied are associated with the structural transition of the Cu</a:t>
            </a:r>
            <a:r>
              <a:rPr lang="en-US" sz="2400" spc="-1" baseline="-25000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spc="-1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impurity in their sample and not with superconductivity.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48236-BC6B-8D6B-6449-B1FB68187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A3C6A-AF9A-433F-8337-8D9C3AA5E483}" type="datetime1">
              <a:rPr lang="en-US" smtClean="0"/>
              <a:t>2/24/2024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133C5D-57BB-CD1E-AA59-A3542E4E2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4315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E73C54A-CD2B-96F2-A070-68285EBBF0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49" y="958662"/>
            <a:ext cx="5772151" cy="51672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254A4C7-81B4-C292-A968-6F379AAABB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351" y="1225774"/>
            <a:ext cx="5917156" cy="478545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D3866C-F897-4E7A-28C3-F55517ECF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ADAEE-8775-455C-8AC6-369BE871BB3D}" type="datetime1">
              <a:rPr lang="en-US" smtClean="0"/>
              <a:t>2/24/2024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E3552D-6A8A-7ABF-3CA8-1BBD46934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727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D1D42-F2A6-B0FB-2785-5E1691F9E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5225" y="0"/>
            <a:ext cx="10515600" cy="1325563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AE057-13F2-5CD0-6E08-BEAD0EF731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636" y="1620352"/>
            <a:ext cx="11590176" cy="4351338"/>
          </a:xfrm>
        </p:spPr>
        <p:txBody>
          <a:bodyPr/>
          <a:lstStyle/>
          <a:p>
            <a:pPr algn="just"/>
            <a:r>
              <a:rPr lang="en-US" dirty="0"/>
              <a:t>Introduction to superconductivity</a:t>
            </a:r>
          </a:p>
          <a:p>
            <a:pPr algn="just"/>
            <a:r>
              <a:rPr lang="en-US" dirty="0"/>
              <a:t>Applications &amp; Motivation</a:t>
            </a:r>
          </a:p>
          <a:p>
            <a:pPr algn="just"/>
            <a:r>
              <a:rPr lang="en-US" dirty="0"/>
              <a:t>Evidence for Superconductivity in LK-99 by Lee et al./ Our comments</a:t>
            </a:r>
          </a:p>
          <a:p>
            <a:pPr algn="just"/>
            <a:r>
              <a:rPr lang="en-US" dirty="0"/>
              <a:t>Replication of LK-99</a:t>
            </a:r>
          </a:p>
          <a:p>
            <a:pPr algn="just"/>
            <a:r>
              <a:rPr lang="en-US" dirty="0"/>
              <a:t>Our evidence against superconductivity in LK-99</a:t>
            </a:r>
          </a:p>
          <a:p>
            <a:pPr algn="just"/>
            <a:r>
              <a:rPr lang="en-US" dirty="0"/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F394C4-0DD9-B8BA-5F7F-F69CA081E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D3FEB-D080-428D-92CA-72E702B940EC}" type="datetime1">
              <a:rPr lang="en-US" smtClean="0"/>
              <a:t>2/24/2024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660203-F210-F54E-086B-71E370CC8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091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Superconductivity And Its Importance In Physics | Tegory%">
            <a:extLst>
              <a:ext uri="{FF2B5EF4-FFF2-40B4-BE49-F238E27FC236}">
                <a16:creationId xmlns:a16="http://schemas.microsoft.com/office/drawing/2014/main" id="{384B0A22-576C-BD93-8FC8-2C64368078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73" y="4193145"/>
            <a:ext cx="2369854" cy="2278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9C09519-5DB8-869E-E43E-FC18E916B5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2842" y="1101395"/>
            <a:ext cx="3794904" cy="324193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10BCABC-28A8-A1CF-FF96-18661FB75A69}"/>
              </a:ext>
            </a:extLst>
          </p:cNvPr>
          <p:cNvSpPr txBox="1"/>
          <p:nvPr/>
        </p:nvSpPr>
        <p:spPr>
          <a:xfrm>
            <a:off x="3565976" y="57465"/>
            <a:ext cx="5881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superconductivity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A8EFED-B001-5B0B-BCD3-153FA5C5F9D2}"/>
              </a:ext>
            </a:extLst>
          </p:cNvPr>
          <p:cNvSpPr txBox="1"/>
          <p:nvPr/>
        </p:nvSpPr>
        <p:spPr>
          <a:xfrm>
            <a:off x="8551" y="1588753"/>
            <a:ext cx="42427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1911 – Heike K.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Onnes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Discovered Superconductivity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6EBF9C8-6BA6-8B9B-F0E8-F3AC71D8DA94}"/>
              </a:ext>
            </a:extLst>
          </p:cNvPr>
          <p:cNvSpPr txBox="1"/>
          <p:nvPr/>
        </p:nvSpPr>
        <p:spPr>
          <a:xfrm>
            <a:off x="-25858" y="4466075"/>
            <a:ext cx="3387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1933 – Meissner &amp;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Oschenfeld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Meissner effect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8925208-DF59-494C-290F-4FCDEAB0EC4F}"/>
              </a:ext>
            </a:extLst>
          </p:cNvPr>
          <p:cNvSpPr txBox="1"/>
          <p:nvPr/>
        </p:nvSpPr>
        <p:spPr>
          <a:xfrm>
            <a:off x="584252" y="5527054"/>
            <a:ext cx="2985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Expulsion of magnetic flux from the interior at T&lt;T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80B04C2-81BB-BE11-6E03-8F68C1237A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3034" y="553157"/>
            <a:ext cx="2074519" cy="52322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32D3619-4588-C9DA-D94D-7688FCDBA8F5}"/>
              </a:ext>
            </a:extLst>
          </p:cNvPr>
          <p:cNvSpPr txBox="1"/>
          <p:nvPr/>
        </p:nvSpPr>
        <p:spPr>
          <a:xfrm>
            <a:off x="1" y="682026"/>
            <a:ext cx="3831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</a:rPr>
              <a:t>1900 -</a:t>
            </a:r>
            <a:r>
              <a:rPr lang="en-US" sz="1800" dirty="0">
                <a:latin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</a:rPr>
              <a:t>Drude’s</a:t>
            </a:r>
            <a:r>
              <a:rPr lang="en-US" sz="1800" dirty="0">
                <a:latin typeface="Times New Roman" panose="02020603050405020304" pitchFamily="18" charset="0"/>
              </a:rPr>
              <a:t> theory for metals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A666C50-F693-9961-97C0-1A173E1D7F5A}"/>
              </a:ext>
            </a:extLst>
          </p:cNvPr>
          <p:cNvCxnSpPr/>
          <p:nvPr/>
        </p:nvCxnSpPr>
        <p:spPr>
          <a:xfrm>
            <a:off x="6375903" y="729749"/>
            <a:ext cx="0" cy="5443636"/>
          </a:xfrm>
          <a:prstGeom prst="line">
            <a:avLst/>
          </a:prstGeom>
          <a:ln w="127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0395A3FC-D3FC-3A64-18A6-6A0C6B891C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60669" y="682026"/>
            <a:ext cx="3459503" cy="155305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D5C24176-5B00-A830-C251-D3C2E437A3C9}"/>
              </a:ext>
            </a:extLst>
          </p:cNvPr>
          <p:cNvSpPr txBox="1"/>
          <p:nvPr/>
        </p:nvSpPr>
        <p:spPr>
          <a:xfrm>
            <a:off x="6506869" y="509129"/>
            <a:ext cx="252681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1957 - BCS theory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95F9B78-33E7-48B0-6BEB-9EA426AB3FC2}"/>
              </a:ext>
            </a:extLst>
          </p:cNvPr>
          <p:cNvSpPr txBox="1"/>
          <p:nvPr/>
        </p:nvSpPr>
        <p:spPr>
          <a:xfrm>
            <a:off x="6506869" y="4326726"/>
            <a:ext cx="561882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Temperature superconductivity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 in LBCO (Müller &amp; Bednorz, 1986</a:t>
            </a:r>
            <a:r>
              <a:rPr lang="en-US" dirty="0">
                <a:latin typeface="Arial" panose="020B0604020202020204" pitchFamily="34" charset="0"/>
              </a:rPr>
              <a:t>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93 K in YBCO (Chu et al. 1987)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164 K in HgBa</a:t>
            </a:r>
            <a:r>
              <a:rPr lang="en-US" sz="1800" baseline="-25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2</a:t>
            </a:r>
            <a:r>
              <a: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Ca</a:t>
            </a:r>
            <a:r>
              <a:rPr lang="en-US" sz="1800" baseline="-25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2</a:t>
            </a:r>
            <a:r>
              <a: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Cu</a:t>
            </a:r>
            <a:r>
              <a:rPr lang="en-US" sz="1800" baseline="-25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O</a:t>
            </a:r>
            <a:r>
              <a:rPr lang="en-US" sz="1800" baseline="-25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8+δ</a:t>
            </a:r>
            <a:r>
              <a: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at 32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GPa</a:t>
            </a:r>
            <a:r>
              <a: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(Chu et al. </a:t>
            </a:r>
            <a:r>
              <a: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1994)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203 K in H</a:t>
            </a:r>
            <a:r>
              <a:rPr lang="en-US" sz="1800" baseline="-25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 at 150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GPa</a:t>
            </a:r>
            <a:r>
              <a: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(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Eremets</a:t>
            </a:r>
            <a:r>
              <a: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et al. 2015)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260 K in LaH</a:t>
            </a:r>
            <a:r>
              <a:rPr lang="en-US" sz="1800" baseline="-25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10</a:t>
            </a:r>
            <a:r>
              <a: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at 190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GPa</a:t>
            </a:r>
            <a:r>
              <a: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(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Hemley</a:t>
            </a:r>
            <a:r>
              <a: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et al. 2019)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50E3A39-1669-CB8E-93D1-607371F282CA}"/>
              </a:ext>
            </a:extLst>
          </p:cNvPr>
          <p:cNvSpPr txBox="1"/>
          <p:nvPr/>
        </p:nvSpPr>
        <p:spPr>
          <a:xfrm>
            <a:off x="6499568" y="2432627"/>
            <a:ext cx="56188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Describes Superconductivity as macroscopic effect caused by condensation of Cooper pairs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7B7DD72-09DD-85DA-7075-279947F64E28}"/>
              </a:ext>
            </a:extLst>
          </p:cNvPr>
          <p:cNvSpPr txBox="1"/>
          <p:nvPr/>
        </p:nvSpPr>
        <p:spPr>
          <a:xfrm>
            <a:off x="6508950" y="3379676"/>
            <a:ext cx="5199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 Temperature  superconductivity: Early predicted max Tc was 23 K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B29701-A9F4-60D5-A130-9492688AA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9F28A-6E9D-4F49-883A-85ADBCC17371}" type="datetime1">
              <a:rPr lang="en-US" smtClean="0"/>
              <a:t>2/24/2024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4718E4-57F0-26FD-12B3-A1A3791F8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422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5E8F139-6CDB-D93E-72B0-4D0B8F23D51B}"/>
              </a:ext>
            </a:extLst>
          </p:cNvPr>
          <p:cNvSpPr txBox="1"/>
          <p:nvPr/>
        </p:nvSpPr>
        <p:spPr>
          <a:xfrm>
            <a:off x="3057719" y="327623"/>
            <a:ext cx="60765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Applications/Motivation</a:t>
            </a:r>
            <a:endParaRPr lang="en-US" sz="2800" dirty="0"/>
          </a:p>
        </p:txBody>
      </p:sp>
      <p:pic>
        <p:nvPicPr>
          <p:cNvPr id="6146" name="Picture 2" descr="A new levitating shinkansen will get you from Tokyo to Osaka in about ...">
            <a:extLst>
              <a:ext uri="{FF2B5EF4-FFF2-40B4-BE49-F238E27FC236}">
                <a16:creationId xmlns:a16="http://schemas.microsoft.com/office/drawing/2014/main" id="{73B89990-AFBF-239E-CE8D-6735F294B6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5078" y="1531154"/>
            <a:ext cx="3421819" cy="213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person lying on a medical machine&#10;&#10;Description automatically generated">
            <a:extLst>
              <a:ext uri="{FF2B5EF4-FFF2-40B4-BE49-F238E27FC236}">
                <a16:creationId xmlns:a16="http://schemas.microsoft.com/office/drawing/2014/main" id="{0C4D4F38-28DA-1013-18C9-DB09F56690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85" r="10167" b="6291"/>
          <a:stretch/>
        </p:blipFill>
        <p:spPr>
          <a:xfrm>
            <a:off x="4987089" y="1511960"/>
            <a:ext cx="3623511" cy="21336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E9D8FDC-F08F-B429-2130-91E2935BF50E}"/>
              </a:ext>
            </a:extLst>
          </p:cNvPr>
          <p:cNvSpPr txBox="1"/>
          <p:nvPr/>
        </p:nvSpPr>
        <p:spPr>
          <a:xfrm>
            <a:off x="375103" y="1531154"/>
            <a:ext cx="4758612" cy="1938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SimSun" panose="02010600030101010101" pitchFamily="2" charset="-122"/>
              </a:rPr>
              <a:t>E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fficient electric power transmission</a:t>
            </a:r>
            <a:endParaRPr lang="en-US" sz="24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SimSun" panose="02010600030101010101" pitchFamily="2" charset="-122"/>
              </a:rPr>
              <a:t>S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maller but powerful magnets</a:t>
            </a:r>
            <a:endParaRPr lang="en-US" sz="24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SimSun" panose="02010600030101010101" pitchFamily="2" charset="-122"/>
              </a:rPr>
              <a:t>M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agnetic levitation</a:t>
            </a:r>
            <a:endParaRPr lang="en-US" sz="24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SimSun" panose="02010600030101010101" pitchFamily="2" charset="-122"/>
              </a:rPr>
              <a:t>H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igh-speed computing, etc. </a:t>
            </a:r>
            <a:endParaRPr lang="en-US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FAC7FF-7606-EE7F-E5F3-B59D12EF3F09}"/>
              </a:ext>
            </a:extLst>
          </p:cNvPr>
          <p:cNvSpPr txBox="1"/>
          <p:nvPr/>
        </p:nvSpPr>
        <p:spPr>
          <a:xfrm>
            <a:off x="6190861" y="3664852"/>
            <a:ext cx="989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MRI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4D4CD4-0C07-783A-13D0-45A9B4489A73}"/>
              </a:ext>
            </a:extLst>
          </p:cNvPr>
          <p:cNvSpPr txBox="1"/>
          <p:nvPr/>
        </p:nvSpPr>
        <p:spPr>
          <a:xfrm>
            <a:off x="9535886" y="3664852"/>
            <a:ext cx="1800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Maglev train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EA84E5-B831-426B-5B12-FA1A9759A000}"/>
              </a:ext>
            </a:extLst>
          </p:cNvPr>
          <p:cNvSpPr txBox="1"/>
          <p:nvPr/>
        </p:nvSpPr>
        <p:spPr>
          <a:xfrm>
            <a:off x="0" y="4298996"/>
            <a:ext cx="1219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spc="-1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need of low temperature or extreme high-pressure limit the applications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D20BA4-C12E-8F5D-B23F-41048C91EB23}"/>
              </a:ext>
            </a:extLst>
          </p:cNvPr>
          <p:cNvSpPr txBox="1"/>
          <p:nvPr/>
        </p:nvSpPr>
        <p:spPr>
          <a:xfrm>
            <a:off x="0" y="5674169"/>
            <a:ext cx="1219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ea typeface="SimSun" panose="02010600030101010101" pitchFamily="2" charset="-122"/>
              </a:rPr>
              <a:t>Do we have a superconducting material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under ambient conditions?</a:t>
            </a:r>
            <a:endParaRPr lang="en-US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0EC7CA8-6A15-EE6F-F43D-C68F2319DA39}"/>
                  </a:ext>
                </a:extLst>
              </p:cNvPr>
              <p:cNvSpPr txBox="1"/>
              <p:nvPr/>
            </p:nvSpPr>
            <p:spPr>
              <a:xfrm>
                <a:off x="0" y="5025474"/>
                <a:ext cx="1219200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Example: H</a:t>
                </a:r>
                <a:r>
                  <a:rPr lang="en-US" sz="2400" baseline="-250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3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S needs 203 K (-90 </a:t>
                </a:r>
                <a:r>
                  <a:rPr lang="en-US" sz="2400" baseline="30000" dirty="0" err="1">
                    <a:latin typeface="Times New Roman" panose="02020603050405020304" pitchFamily="18" charset="0"/>
                    <a:ea typeface="SimSun" panose="02010600030101010101" pitchFamily="2" charset="-122"/>
                  </a:rPr>
                  <a:t>o</a:t>
                </a:r>
                <a:r>
                  <a:rPr lang="en-US" sz="2400" dirty="0" err="1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C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) and 150 GPa </a:t>
                </a:r>
                <a:r>
                  <a:rPr lang="en-US" sz="2400" dirty="0">
                    <a:latin typeface="Times New Roman" panose="02020603050405020304" pitchFamily="18" charset="0"/>
                    <a:ea typeface="SimSun" panose="02010600030101010101" pitchFamily="2" charset="-122"/>
                  </a:rPr>
                  <a:t>(1.5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10</a:t>
                </a:r>
                <a:r>
                  <a:rPr lang="en-US" sz="2400" baseline="30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6</a:t>
                </a:r>
                <a:r>
                  <a:rPr lang="en-US" sz="2400" dirty="0">
                    <a:latin typeface="Times New Roman" panose="02020603050405020304" pitchFamily="18" charset="0"/>
                    <a:ea typeface="SimSun" panose="02010600030101010101" pitchFamily="2" charset="-122"/>
                  </a:rPr>
                  <a:t> Atmospheres) </a:t>
                </a:r>
                <a:endParaRPr lang="en-US" sz="24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0EC7CA8-6A15-EE6F-F43D-C68F2319DA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025474"/>
                <a:ext cx="12192000" cy="461665"/>
              </a:xfrm>
              <a:prstGeom prst="rect">
                <a:avLst/>
              </a:prstGeom>
              <a:blipFill>
                <a:blip r:embed="rId4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1A60EE-3119-A16C-9730-701C44E30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E93AD-6B66-4591-9DE2-B77FEB334F2D}" type="datetime1">
              <a:rPr lang="en-US" smtClean="0"/>
              <a:t>2/24/2024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D9DB4A-A8D3-AF23-FCA7-C341B7C64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951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 descr="A white paper with black text&#10;&#10;Description automatically generated">
            <a:extLst>
              <a:ext uri="{FF2B5EF4-FFF2-40B4-BE49-F238E27FC236}">
                <a16:creationId xmlns:a16="http://schemas.microsoft.com/office/drawing/2014/main" id="{5070F277-BCE5-2CF7-C06E-72C583BB20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8672" y="578971"/>
            <a:ext cx="8790995" cy="248767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325D912-C8C1-E616-18EA-B404C42E1D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8672" y="3467918"/>
            <a:ext cx="8780411" cy="26553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80F9941-BF7F-A8E2-24ED-9412B2BC1FA1}"/>
              </a:ext>
            </a:extLst>
          </p:cNvPr>
          <p:cNvSpPr txBox="1"/>
          <p:nvPr/>
        </p:nvSpPr>
        <p:spPr>
          <a:xfrm>
            <a:off x="3243038" y="3070483"/>
            <a:ext cx="4410459" cy="32130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850392"/>
            <a:r>
              <a:rPr lang="en-US" sz="1488" kern="1200" dirty="0">
                <a:solidFill>
                  <a:srgbClr val="0057A5"/>
                </a:solidFill>
                <a:latin typeface="+mn-lt"/>
                <a:ea typeface="+mn-lt"/>
                <a:cs typeface="+mn-lt"/>
              </a:rPr>
              <a:t>S. Lee </a:t>
            </a:r>
            <a:r>
              <a:rPr lang="en-US" sz="1488" i="1" kern="1200" dirty="0">
                <a:solidFill>
                  <a:srgbClr val="0057A5"/>
                </a:solidFill>
                <a:latin typeface="+mn-lt"/>
                <a:ea typeface="+mn-lt"/>
                <a:cs typeface="+mn-lt"/>
              </a:rPr>
              <a:t>et al.</a:t>
            </a:r>
            <a:r>
              <a:rPr lang="en-US" sz="1488" kern="1200" dirty="0">
                <a:solidFill>
                  <a:srgbClr val="0057A5"/>
                </a:solidFill>
                <a:latin typeface="+mn-lt"/>
                <a:ea typeface="+mn-lt"/>
                <a:cs typeface="+mn-lt"/>
              </a:rPr>
              <a:t>, </a:t>
            </a:r>
            <a:r>
              <a:rPr lang="en-US" sz="1488" kern="1200" dirty="0" err="1">
                <a:solidFill>
                  <a:srgbClr val="0057A5"/>
                </a:solidFill>
                <a:latin typeface="+mn-lt"/>
                <a:ea typeface="+mn-lt"/>
                <a:cs typeface="+mn-lt"/>
              </a:rPr>
              <a:t>arXiv</a:t>
            </a:r>
            <a:r>
              <a:rPr lang="en-US" sz="1488" kern="1200" dirty="0">
                <a:solidFill>
                  <a:srgbClr val="0057A5"/>
                </a:solidFill>
                <a:latin typeface="+mn-lt"/>
                <a:ea typeface="+mn-lt"/>
                <a:cs typeface="+mn-lt"/>
              </a:rPr>
              <a:t> preprint arXiv:2307.12008 (2023)</a:t>
            </a:r>
            <a:r>
              <a:rPr lang="en-US" sz="1488" kern="1200" dirty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.</a:t>
            </a:r>
            <a:endParaRPr lang="en-US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9166D7A-7E90-5858-DAA4-98931C61B2D0}"/>
              </a:ext>
            </a:extLst>
          </p:cNvPr>
          <p:cNvSpPr txBox="1"/>
          <p:nvPr/>
        </p:nvSpPr>
        <p:spPr>
          <a:xfrm>
            <a:off x="3583768" y="6123268"/>
            <a:ext cx="4593469" cy="32130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850392"/>
            <a:r>
              <a:rPr lang="en-US" sz="1488" kern="1200" dirty="0" err="1">
                <a:solidFill>
                  <a:srgbClr val="0057A5"/>
                </a:solidFill>
                <a:latin typeface="+mn-lt"/>
                <a:ea typeface="+mn-lt"/>
                <a:cs typeface="+mn-lt"/>
              </a:rPr>
              <a:t>S.Lee</a:t>
            </a:r>
            <a:r>
              <a:rPr lang="en-US" sz="1488" kern="1200" dirty="0">
                <a:solidFill>
                  <a:srgbClr val="0057A5"/>
                </a:solidFill>
                <a:latin typeface="+mn-lt"/>
                <a:ea typeface="+mn-lt"/>
                <a:cs typeface="+mn-lt"/>
              </a:rPr>
              <a:t> at al., </a:t>
            </a:r>
            <a:r>
              <a:rPr lang="en-US" sz="1488" kern="1200" dirty="0" err="1">
                <a:solidFill>
                  <a:srgbClr val="0057A5"/>
                </a:solidFill>
                <a:latin typeface="+mn-lt"/>
                <a:ea typeface="+mn-lt"/>
                <a:cs typeface="+mn-lt"/>
              </a:rPr>
              <a:t>arXiv</a:t>
            </a:r>
            <a:r>
              <a:rPr lang="en-US" sz="1488" kern="1200" dirty="0">
                <a:solidFill>
                  <a:srgbClr val="0057A5"/>
                </a:solidFill>
                <a:latin typeface="+mn-lt"/>
                <a:ea typeface="+mn-lt"/>
                <a:cs typeface="+mn-lt"/>
              </a:rPr>
              <a:t> preprint arXiv:2307.12037 (2023).</a:t>
            </a:r>
            <a:endParaRPr lang="en-US" sz="1600" dirty="0">
              <a:solidFill>
                <a:srgbClr val="0070C0"/>
              </a:solidFill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EEA75A-4782-4B28-DB5C-DA34AB926BEA}"/>
              </a:ext>
            </a:extLst>
          </p:cNvPr>
          <p:cNvSpPr txBox="1"/>
          <p:nvPr/>
        </p:nvSpPr>
        <p:spPr>
          <a:xfrm>
            <a:off x="7653497" y="3066650"/>
            <a:ext cx="15998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latin typeface="Times New Roman"/>
                <a:ea typeface="Calibri Light"/>
                <a:cs typeface="Calibri Light"/>
              </a:rPr>
              <a:t>July 22,2023</a:t>
            </a: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2E55B9-9CF3-2970-400F-D94FEC684D22}"/>
              </a:ext>
            </a:extLst>
          </p:cNvPr>
          <p:cNvSpPr txBox="1"/>
          <p:nvPr/>
        </p:nvSpPr>
        <p:spPr>
          <a:xfrm>
            <a:off x="2831725" y="40248"/>
            <a:ext cx="60975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</a:t>
            </a:r>
            <a:endParaRPr lang="en-US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D74C13-BB06-3AC6-BED3-AF609747E616}"/>
              </a:ext>
            </a:extLst>
          </p:cNvPr>
          <p:cNvSpPr txBox="1"/>
          <p:nvPr/>
        </p:nvSpPr>
        <p:spPr>
          <a:xfrm>
            <a:off x="7803436" y="6075242"/>
            <a:ext cx="15998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latin typeface="Times New Roman"/>
                <a:ea typeface="Calibri Light"/>
                <a:cs typeface="Calibri Light"/>
              </a:rPr>
              <a:t>July 22,2023</a:t>
            </a:r>
            <a:endParaRPr lang="en-US" b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3A8B72-5C6F-9BD9-3B77-C71E4F60F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BFD13-B64A-4D90-B95B-75F4DADCD376}" type="datetime1">
              <a:rPr lang="en-US" smtClean="0"/>
              <a:t>2/24/2024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EBF566-348C-D97E-2F11-ED1E169E6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787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E3BFD2E-E858-B7FA-9171-7B05994644C4}"/>
              </a:ext>
            </a:extLst>
          </p:cNvPr>
          <p:cNvSpPr txBox="1"/>
          <p:nvPr/>
        </p:nvSpPr>
        <p:spPr>
          <a:xfrm>
            <a:off x="7950519" y="5519652"/>
            <a:ext cx="39771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Stable magnetic levitation of a thin slab of graphite over an assembly of magnets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21BB9C-075A-A7C6-29B7-AF75A84D58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1496" y="799422"/>
            <a:ext cx="4325070" cy="23837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7558DF-F033-ECE5-4AD3-4692770E04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60035" y="3373566"/>
            <a:ext cx="3893885" cy="21460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B1140C-8FE7-E25D-8114-26D9E8AC0CD4}"/>
              </a:ext>
            </a:extLst>
          </p:cNvPr>
          <p:cNvSpPr txBox="1"/>
          <p:nvPr/>
        </p:nvSpPr>
        <p:spPr>
          <a:xfrm>
            <a:off x="2129074" y="5498800"/>
            <a:ext cx="5144474" cy="813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50392"/>
            <a:endParaRPr lang="en-US" sz="1488" kern="1200" dirty="0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+mn-cs"/>
            </a:endParaRPr>
          </a:p>
          <a:p>
            <a:pPr defTabSz="850392"/>
            <a:r>
              <a:rPr lang="en-US" sz="1600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+mn-cs"/>
              </a:rPr>
              <a:t>Superconductor Pb</a:t>
            </a:r>
            <a:r>
              <a:rPr lang="en-US" sz="1600" kern="12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+mn-cs"/>
              </a:rPr>
              <a:t>10-x</a:t>
            </a:r>
            <a:r>
              <a:rPr lang="en-US" sz="1600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+mn-cs"/>
              </a:rPr>
              <a:t>Cu</a:t>
            </a:r>
            <a:r>
              <a:rPr lang="en-US" sz="1600" kern="12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+mn-cs"/>
              </a:rPr>
              <a:t>x</a:t>
            </a:r>
            <a:r>
              <a:rPr lang="en-US" sz="1600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+mn-cs"/>
              </a:rPr>
              <a:t>(PO</a:t>
            </a:r>
            <a:r>
              <a:rPr lang="en-US" sz="1600" kern="12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+mn-cs"/>
              </a:rPr>
              <a:t>4</a:t>
            </a:r>
            <a:r>
              <a:rPr lang="en-US" sz="1600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+mn-cs"/>
              </a:rPr>
              <a:t>)</a:t>
            </a:r>
            <a:r>
              <a:rPr lang="en-US" sz="1600" kern="12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+mn-cs"/>
              </a:rPr>
              <a:t>6</a:t>
            </a:r>
            <a:r>
              <a:rPr lang="en-US" sz="1600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+mn-cs"/>
              </a:rPr>
              <a:t>O showing levitation at room temperature and atmospheric pressure and mechanism </a:t>
            </a:r>
            <a:endParaRPr lang="en-US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A32D32-C801-D3DB-5EE5-20325A19E362}"/>
              </a:ext>
            </a:extLst>
          </p:cNvPr>
          <p:cNvSpPr txBox="1"/>
          <p:nvPr/>
        </p:nvSpPr>
        <p:spPr>
          <a:xfrm>
            <a:off x="0" y="115547"/>
            <a:ext cx="120924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Lee et al. evidence for Superconductivity in LK-99: Our comments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542E10-B7CE-BD2C-8177-1781457F1D04}"/>
              </a:ext>
            </a:extLst>
          </p:cNvPr>
          <p:cNvSpPr txBox="1"/>
          <p:nvPr/>
        </p:nvSpPr>
        <p:spPr>
          <a:xfrm>
            <a:off x="181809" y="1716671"/>
            <a:ext cx="2660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Unphysical large magnetic susceptibility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EEFE1C-5B2A-6CC1-C428-87C89E49CF6C}"/>
              </a:ext>
            </a:extLst>
          </p:cNvPr>
          <p:cNvSpPr txBox="1"/>
          <p:nvPr/>
        </p:nvSpPr>
        <p:spPr>
          <a:xfrm>
            <a:off x="181809" y="4171833"/>
            <a:ext cx="3078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One edge touching the magnet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7DF2E1-1D94-D09D-7D0D-2B253A1F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D22F-9C2E-4EEF-B903-3F89B4038B49}" type="datetime1">
              <a:rPr lang="en-US" smtClean="0"/>
              <a:t>2/24/2024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BFC971-5E70-EAEA-45E0-8542D7E80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12549"/>
            <a:ext cx="2743200" cy="365125"/>
          </a:xfrm>
        </p:spPr>
        <p:txBody>
          <a:bodyPr/>
          <a:lstStyle/>
          <a:p>
            <a:fld id="{91603B8B-8B3A-4B92-83FD-00EDCA212B58}" type="slidenum">
              <a:rPr lang="en-US" smtClean="0"/>
              <a:t>6</a:t>
            </a:fld>
            <a:endParaRPr lang="en-US"/>
          </a:p>
        </p:txBody>
      </p:sp>
      <p:pic>
        <p:nvPicPr>
          <p:cNvPr id="5" name="IMG_1193">
            <a:hlinkClick r:id="" action="ppaction://media"/>
            <a:extLst>
              <a:ext uri="{FF2B5EF4-FFF2-40B4-BE49-F238E27FC236}">
                <a16:creationId xmlns:a16="http://schemas.microsoft.com/office/drawing/2014/main" id="{D6B9AC7A-87B0-87E8-D48C-5F0BF2002920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9766"/>
                  <p14:fade out="250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984270" y="827732"/>
            <a:ext cx="3665739" cy="4545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815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1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 vol="80000" mute="1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42477F4-FB9A-3F22-15FC-FD7D5ED48E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431862"/>
            <a:ext cx="5807127" cy="368411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14A190-39C2-BB68-9A1C-0E47BCB7ED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042" y="1431862"/>
            <a:ext cx="4710308" cy="425456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91DD67F-F2C5-ADC6-E41D-31ED39673124}"/>
              </a:ext>
            </a:extLst>
          </p:cNvPr>
          <p:cNvSpPr txBox="1"/>
          <p:nvPr/>
        </p:nvSpPr>
        <p:spPr>
          <a:xfrm>
            <a:off x="1138042" y="308765"/>
            <a:ext cx="10450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Synthesis: LK-99 Samples/Replication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5CD438-8995-BBBB-59A9-0CB9D13BEBDB}"/>
              </a:ext>
            </a:extLst>
          </p:cNvPr>
          <p:cNvSpPr txBox="1"/>
          <p:nvPr/>
        </p:nvSpPr>
        <p:spPr>
          <a:xfrm>
            <a:off x="6343652" y="5317094"/>
            <a:ext cx="58071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XRD of Samples  obtained via Lee et. al synthesis recipe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820121-5512-5994-2195-C8C2E74F2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DBDBD-23B9-46F3-88F7-C41C9E153B4C}" type="datetime1">
              <a:rPr lang="en-US" smtClean="0"/>
              <a:t>2/24/2024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B001F6-491B-55E7-BA79-11E3E0946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199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FD7D20-8A36-9433-CD77-5786797FCA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767" y="681135"/>
            <a:ext cx="10990036" cy="56356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CE33DA3-6B19-D738-7A46-08E0CE2379C3}"/>
              </a:ext>
            </a:extLst>
          </p:cNvPr>
          <p:cNvSpPr txBox="1"/>
          <p:nvPr/>
        </p:nvSpPr>
        <p:spPr>
          <a:xfrm>
            <a:off x="2122054" y="0"/>
            <a:ext cx="79478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evidence against superconductivity in LK-99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12C4DE-7F1D-097A-DE8D-E5209FE00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CD5D1-0F59-4DA6-8DC2-17E4111B7CD6}" type="datetime1">
              <a:rPr lang="en-US" smtClean="0"/>
              <a:t>2/24/2024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D44CF2-29E2-9FF2-7A72-AE812F0B2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435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BA24B8-D28B-36D5-DBC7-2E109623C5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29F27E4-0B18-6E68-16AB-0EAFB31AFE86}"/>
              </a:ext>
            </a:extLst>
          </p:cNvPr>
          <p:cNvSpPr txBox="1"/>
          <p:nvPr/>
        </p:nvSpPr>
        <p:spPr>
          <a:xfrm>
            <a:off x="963670" y="15388"/>
            <a:ext cx="919998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evidence against superconductivity in LK-99:</a:t>
            </a:r>
          </a:p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LK-99 sample without Cu</a:t>
            </a:r>
            <a:r>
              <a:rPr lang="en-US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impurity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22C783-BB0B-E73E-2E1B-CD777A98029C}"/>
              </a:ext>
            </a:extLst>
          </p:cNvPr>
          <p:cNvSpPr txBox="1"/>
          <p:nvPr/>
        </p:nvSpPr>
        <p:spPr>
          <a:xfrm>
            <a:off x="1153347" y="5835167"/>
            <a:ext cx="9885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S3 is insulating and shows no magnetic anomaly anywhere close to 400 K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954DE8F-29E3-0262-0315-A2122F51F94A}"/>
              </a:ext>
            </a:extLst>
          </p:cNvPr>
          <p:cNvGrpSpPr/>
          <p:nvPr/>
        </p:nvGrpSpPr>
        <p:grpSpPr>
          <a:xfrm>
            <a:off x="1342391" y="1561560"/>
            <a:ext cx="4892369" cy="3804885"/>
            <a:chOff x="1013131" y="1666144"/>
            <a:chExt cx="5131612" cy="391768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2A37125-CBC9-44B8-7580-CA8DB93F45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3131" y="1666144"/>
              <a:ext cx="5131612" cy="391768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59D8040-9F47-9E60-4FF7-448B0F57DDCB}"/>
                </a:ext>
              </a:extLst>
            </p:cNvPr>
            <p:cNvSpPr txBox="1"/>
            <p:nvPr/>
          </p:nvSpPr>
          <p:spPr>
            <a:xfrm>
              <a:off x="1325811" y="1778657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(a)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9AE188A-FEDC-D364-5A29-4CCCDF5F9EF9}"/>
                </a:ext>
              </a:extLst>
            </p:cNvPr>
            <p:cNvSpPr txBox="1"/>
            <p:nvPr/>
          </p:nvSpPr>
          <p:spPr>
            <a:xfrm>
              <a:off x="3688375" y="1778657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(b)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A6DDF14-BF11-78BB-6C9F-D83C43AE0CF8}"/>
                </a:ext>
              </a:extLst>
            </p:cNvPr>
            <p:cNvSpPr txBox="1"/>
            <p:nvPr/>
          </p:nvSpPr>
          <p:spPr>
            <a:xfrm>
              <a:off x="1013131" y="4204955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(c)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174E4571-F731-3B19-16FB-FC8E19E45D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3076" y="1136014"/>
            <a:ext cx="4025576" cy="4655976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6D71F3-68BB-3C91-320B-8B1B41E74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3B3A3-A114-492B-913C-0FCB3C110361}" type="datetime1">
              <a:rPr lang="en-US" smtClean="0"/>
              <a:t>2/24/2024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3147A6-F260-ED01-1072-1A79D71A6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3B8B-8B3A-4B92-83FD-00EDCA212B58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578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11400</TotalTime>
  <Words>849</Words>
  <Application>Microsoft Office PowerPoint</Application>
  <PresentationFormat>Widescreen</PresentationFormat>
  <Paragraphs>124</Paragraphs>
  <Slides>18</Slides>
  <Notes>0</Notes>
  <HiddenSlides>0</HiddenSlides>
  <MMClips>1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Book Antiqua</vt:lpstr>
      <vt:lpstr>Calibri</vt:lpstr>
      <vt:lpstr>Calibri Light</vt:lpstr>
      <vt:lpstr>Cambria Math</vt:lpstr>
      <vt:lpstr>Times New Roman</vt:lpstr>
      <vt:lpstr>Office Theme</vt:lpstr>
      <vt:lpstr>Graph</vt:lpstr>
      <vt:lpstr>Replication and study of anomalies in LK-99, the alleged ambient-pressure, room-temperature superconductor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TCSUH</dc:title>
  <dc:creator>Thacien Habamahoro</dc:creator>
  <cp:lastModifiedBy>Thacien Habamahoro</cp:lastModifiedBy>
  <cp:revision>5</cp:revision>
  <dcterms:created xsi:type="dcterms:W3CDTF">2024-01-25T06:18:00Z</dcterms:created>
  <dcterms:modified xsi:type="dcterms:W3CDTF">2024-02-24T09:35:25Z</dcterms:modified>
</cp:coreProperties>
</file>