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8" r:id="rId10"/>
    <p:sldId id="265" r:id="rId11"/>
    <p:sldId id="263" r:id="rId12"/>
    <p:sldId id="273" r:id="rId13"/>
    <p:sldId id="267" r:id="rId14"/>
    <p:sldId id="266" r:id="rId15"/>
    <p:sldId id="269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5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9791"/>
            <a:ext cx="9144000" cy="2387600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4800" dirty="0">
                <a:latin typeface="Times New Roman"/>
                <a:cs typeface="Times New Roman"/>
              </a:rPr>
              <a:t>Dual-Phase TPC Separation Grid Development and Production in Darkside-20k Prototypes</a:t>
            </a:r>
          </a:p>
          <a:p>
            <a:endParaRPr lang="en-US" dirty="0">
              <a:ea typeface="Calibri Light"/>
              <a:cs typeface="Calibri 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094038"/>
            <a:ext cx="9144000" cy="1655762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Times New Roman"/>
                <a:ea typeface="Calibri"/>
                <a:cs typeface="Calibri"/>
              </a:rPr>
              <a:t>By Daniel Huff</a:t>
            </a:r>
          </a:p>
          <a:p>
            <a:r>
              <a:rPr lang="en-US" dirty="0">
                <a:latin typeface="Times New Roman"/>
                <a:ea typeface="Calibri"/>
                <a:cs typeface="Calibri"/>
              </a:rPr>
              <a:t>PI: Dr. Andrew Renshaw</a:t>
            </a:r>
          </a:p>
          <a:p>
            <a:r>
              <a:rPr lang="en-US" dirty="0">
                <a:solidFill>
                  <a:srgbClr val="C8102E"/>
                </a:solidFill>
                <a:latin typeface="Times New Roman"/>
                <a:ea typeface="Calibri"/>
                <a:cs typeface="Calibri"/>
              </a:rPr>
              <a:t>University of Houston – Dept. of Physics</a:t>
            </a:r>
          </a:p>
        </p:txBody>
      </p:sp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E2A279BC-FA3D-AE1B-028A-89BBB0825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428" y="5039358"/>
            <a:ext cx="2552096" cy="14238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EC7603-0CFA-A535-ABDA-2958988C3A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62" b="44170"/>
          <a:stretch/>
        </p:blipFill>
        <p:spPr>
          <a:xfrm>
            <a:off x="5016500" y="5121003"/>
            <a:ext cx="2160530" cy="1237092"/>
          </a:xfrm>
          <a:prstGeom prst="rect">
            <a:avLst/>
          </a:prstGeom>
        </p:spPr>
      </p:pic>
      <p:pic>
        <p:nvPicPr>
          <p:cNvPr id="7" name="Picture 6" descr="A logo of a globe with a gold circle around it&#10;&#10;Description automatically generated">
            <a:extLst>
              <a:ext uri="{FF2B5EF4-FFF2-40B4-BE49-F238E27FC236}">
                <a16:creationId xmlns:a16="http://schemas.microsoft.com/office/drawing/2014/main" id="{9D2C2A35-2734-A302-D8AD-56C69D1838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3268" y="4927599"/>
            <a:ext cx="1623181" cy="1611086"/>
          </a:xfrm>
          <a:prstGeom prst="rect">
            <a:avLst/>
          </a:prstGeom>
        </p:spPr>
      </p:pic>
      <p:sp>
        <p:nvSpPr>
          <p:cNvPr id="10" name="Arrow: Chevron 9">
            <a:extLst>
              <a:ext uri="{FF2B5EF4-FFF2-40B4-BE49-F238E27FC236}">
                <a16:creationId xmlns:a16="http://schemas.microsoft.com/office/drawing/2014/main" id="{FCF053A9-3CFE-6009-1A64-4F36E9E9B621}"/>
              </a:ext>
            </a:extLst>
          </p:cNvPr>
          <p:cNvSpPr/>
          <p:nvPr/>
        </p:nvSpPr>
        <p:spPr>
          <a:xfrm>
            <a:off x="10846596" y="6310312"/>
            <a:ext cx="1631154" cy="547687"/>
          </a:xfrm>
          <a:prstGeom prst="chevron">
            <a:avLst/>
          </a:prstGeom>
          <a:solidFill>
            <a:srgbClr val="C8102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Picture 5" descr="A black and white logo&#10;&#10;Description automatically generated">
            <a:extLst>
              <a:ext uri="{FF2B5EF4-FFF2-40B4-BE49-F238E27FC236}">
                <a16:creationId xmlns:a16="http://schemas.microsoft.com/office/drawing/2014/main" id="{F21DD65E-4EFB-5016-D607-969D8D7F25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75281" y="6437491"/>
            <a:ext cx="344840" cy="3048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F3355C8-B654-002E-4CB0-65378DC85221}"/>
              </a:ext>
            </a:extLst>
          </p:cNvPr>
          <p:cNvSpPr txBox="1"/>
          <p:nvPr/>
        </p:nvSpPr>
        <p:spPr>
          <a:xfrm>
            <a:off x="11136878" y="6408397"/>
            <a:ext cx="70681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>
                <a:latin typeface="Times New Roman"/>
                <a:ea typeface="Calibri"/>
                <a:cs typeface="Times New Roman"/>
              </a:rPr>
              <a:t>01/17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E149653-A42D-5CFB-DC99-D2E0C1463E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0525" y="241301"/>
            <a:ext cx="3544983" cy="4864894"/>
          </a:xfrm>
        </p:spPr>
      </p:pic>
      <p:sp>
        <p:nvSpPr>
          <p:cNvPr id="5" name="Arrow: Chevron 4">
            <a:extLst>
              <a:ext uri="{FF2B5EF4-FFF2-40B4-BE49-F238E27FC236}">
                <a16:creationId xmlns:a16="http://schemas.microsoft.com/office/drawing/2014/main" id="{529B3CBF-51E6-3D9E-05C9-28AE560F355A}"/>
              </a:ext>
            </a:extLst>
          </p:cNvPr>
          <p:cNvSpPr/>
          <p:nvPr/>
        </p:nvSpPr>
        <p:spPr>
          <a:xfrm>
            <a:off x="10846596" y="6310312"/>
            <a:ext cx="1631154" cy="547687"/>
          </a:xfrm>
          <a:prstGeom prst="chevron">
            <a:avLst/>
          </a:prstGeom>
          <a:solidFill>
            <a:srgbClr val="C8102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D0E88E-7C65-2AAE-EA1C-EB670B443683}"/>
              </a:ext>
            </a:extLst>
          </p:cNvPr>
          <p:cNvSpPr txBox="1"/>
          <p:nvPr/>
        </p:nvSpPr>
        <p:spPr>
          <a:xfrm>
            <a:off x="11136878" y="6408397"/>
            <a:ext cx="70681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>
                <a:latin typeface="Times New Roman"/>
                <a:cs typeface="Times New Roman"/>
              </a:rPr>
              <a:t>10/17</a:t>
            </a:r>
            <a:endParaRPr lang="en-US" dirty="0"/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DA4889DF-72C0-23C2-95DD-DE50622BF6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75281" y="6437491"/>
            <a:ext cx="344840" cy="3048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813DC67-00B3-F2B2-1C5F-644B3671988B}"/>
              </a:ext>
            </a:extLst>
          </p:cNvPr>
          <p:cNvSpPr/>
          <p:nvPr/>
        </p:nvSpPr>
        <p:spPr>
          <a:xfrm>
            <a:off x="1905000" y="976312"/>
            <a:ext cx="2393156" cy="64293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85689C44-1120-150C-852B-FB5C157CF7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016" y="5303133"/>
            <a:ext cx="6096000" cy="74013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2118125-DF58-72F2-1832-B764A7E51BF5}"/>
              </a:ext>
            </a:extLst>
          </p:cNvPr>
          <p:cNvSpPr/>
          <p:nvPr/>
        </p:nvSpPr>
        <p:spPr>
          <a:xfrm>
            <a:off x="8501061" y="190500"/>
            <a:ext cx="285749" cy="421481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AE91186-96F7-0027-4A71-63047628B163}"/>
              </a:ext>
            </a:extLst>
          </p:cNvPr>
          <p:cNvSpPr/>
          <p:nvPr/>
        </p:nvSpPr>
        <p:spPr>
          <a:xfrm>
            <a:off x="9072562" y="190498"/>
            <a:ext cx="285749" cy="421481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6EA5B6-7217-B866-81BB-31DBB2BA137D}"/>
              </a:ext>
            </a:extLst>
          </p:cNvPr>
          <p:cNvSpPr/>
          <p:nvPr/>
        </p:nvSpPr>
        <p:spPr>
          <a:xfrm>
            <a:off x="9644063" y="190500"/>
            <a:ext cx="285749" cy="421481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40C949-31C8-0E6B-CC08-06D8B32297C2}"/>
              </a:ext>
            </a:extLst>
          </p:cNvPr>
          <p:cNvSpPr txBox="1"/>
          <p:nvPr/>
        </p:nvSpPr>
        <p:spPr>
          <a:xfrm>
            <a:off x="8096250" y="4702969"/>
            <a:ext cx="2428874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Calibri"/>
                <a:cs typeface="Calibri"/>
              </a:rPr>
              <a:t>General grid shape, wire pitch "d"</a:t>
            </a:r>
          </a:p>
          <a:p>
            <a:endParaRPr lang="en-US" dirty="0">
              <a:ea typeface="Calibri"/>
              <a:cs typeface="Calibri"/>
            </a:endParaRPr>
          </a:p>
          <a:p>
            <a:r>
              <a:rPr lang="en-US" dirty="0">
                <a:ea typeface="Calibri"/>
                <a:cs typeface="Calibri"/>
              </a:rPr>
              <a:t>DS Mockup = 231 wires</a:t>
            </a:r>
          </a:p>
        </p:txBody>
      </p:sp>
      <p:sp>
        <p:nvSpPr>
          <p:cNvPr id="19" name="Octagon 18">
            <a:extLst>
              <a:ext uri="{FF2B5EF4-FFF2-40B4-BE49-F238E27FC236}">
                <a16:creationId xmlns:a16="http://schemas.microsoft.com/office/drawing/2014/main" id="{0910FEF3-382C-AE1D-574D-93C47711EB31}"/>
              </a:ext>
            </a:extLst>
          </p:cNvPr>
          <p:cNvSpPr/>
          <p:nvPr/>
        </p:nvSpPr>
        <p:spPr>
          <a:xfrm>
            <a:off x="7155656" y="166687"/>
            <a:ext cx="4119562" cy="4262437"/>
          </a:xfrm>
          <a:prstGeom prst="octagon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1FB1F8D-05AB-754F-32A3-9F6ACA43057D}"/>
              </a:ext>
            </a:extLst>
          </p:cNvPr>
          <p:cNvCxnSpPr/>
          <p:nvPr/>
        </p:nvCxnSpPr>
        <p:spPr>
          <a:xfrm flipH="1">
            <a:off x="8220074" y="328613"/>
            <a:ext cx="2382" cy="3986211"/>
          </a:xfrm>
          <a:prstGeom prst="straightConnector1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3435DF3-1E3F-1E4B-F61A-D0B6B2C72824}"/>
              </a:ext>
            </a:extLst>
          </p:cNvPr>
          <p:cNvCxnSpPr>
            <a:cxnSpLocks/>
          </p:cNvCxnSpPr>
          <p:nvPr/>
        </p:nvCxnSpPr>
        <p:spPr>
          <a:xfrm flipH="1">
            <a:off x="10196512" y="304800"/>
            <a:ext cx="2382" cy="3986211"/>
          </a:xfrm>
          <a:prstGeom prst="straightConnector1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93CFD22-1E8C-8C74-323A-614ED99F2D03}"/>
              </a:ext>
            </a:extLst>
          </p:cNvPr>
          <p:cNvCxnSpPr>
            <a:cxnSpLocks/>
          </p:cNvCxnSpPr>
          <p:nvPr/>
        </p:nvCxnSpPr>
        <p:spPr>
          <a:xfrm flipH="1">
            <a:off x="10517981" y="638175"/>
            <a:ext cx="2382" cy="3307556"/>
          </a:xfrm>
          <a:prstGeom prst="straightConnector1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51AFAAA-2A18-6130-C4D4-60FFBAE26213}"/>
              </a:ext>
            </a:extLst>
          </p:cNvPr>
          <p:cNvCxnSpPr>
            <a:cxnSpLocks/>
          </p:cNvCxnSpPr>
          <p:nvPr/>
        </p:nvCxnSpPr>
        <p:spPr>
          <a:xfrm flipH="1">
            <a:off x="7886700" y="638174"/>
            <a:ext cx="2382" cy="3307556"/>
          </a:xfrm>
          <a:prstGeom prst="straightConnector1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C4C81D3-5456-8F2C-F6C4-0C0A2B6FBDD4}"/>
              </a:ext>
            </a:extLst>
          </p:cNvPr>
          <p:cNvCxnSpPr>
            <a:cxnSpLocks/>
          </p:cNvCxnSpPr>
          <p:nvPr/>
        </p:nvCxnSpPr>
        <p:spPr>
          <a:xfrm flipH="1">
            <a:off x="10827544" y="900112"/>
            <a:ext cx="14288" cy="2783681"/>
          </a:xfrm>
          <a:prstGeom prst="straightConnector1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0A9D106-26EC-8E96-DF5F-E0F93E038785}"/>
              </a:ext>
            </a:extLst>
          </p:cNvPr>
          <p:cNvCxnSpPr>
            <a:cxnSpLocks/>
          </p:cNvCxnSpPr>
          <p:nvPr/>
        </p:nvCxnSpPr>
        <p:spPr>
          <a:xfrm flipH="1">
            <a:off x="7577137" y="912018"/>
            <a:ext cx="14288" cy="2783681"/>
          </a:xfrm>
          <a:prstGeom prst="straightConnector1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5AC05AF-2D30-F0D4-2C20-ED3A2802BDF4}"/>
              </a:ext>
            </a:extLst>
          </p:cNvPr>
          <p:cNvCxnSpPr/>
          <p:nvPr/>
        </p:nvCxnSpPr>
        <p:spPr>
          <a:xfrm flipH="1">
            <a:off x="8791573" y="3483767"/>
            <a:ext cx="311944" cy="95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60A5010-8463-38D2-58E6-B4F030E923EC}"/>
              </a:ext>
            </a:extLst>
          </p:cNvPr>
          <p:cNvSpPr txBox="1"/>
          <p:nvPr/>
        </p:nvSpPr>
        <p:spPr>
          <a:xfrm>
            <a:off x="8786812" y="3571874"/>
            <a:ext cx="58340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ea typeface="Calibri"/>
                <a:cs typeface="Calibri"/>
              </a:rPr>
              <a:t>d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29D8DA-2BAC-9868-C843-19C679174E2F}"/>
              </a:ext>
            </a:extLst>
          </p:cNvPr>
          <p:cNvSpPr txBox="1"/>
          <p:nvPr/>
        </p:nvSpPr>
        <p:spPr>
          <a:xfrm>
            <a:off x="2355574" y="6240203"/>
            <a:ext cx="1631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Aalseth</a:t>
            </a:r>
            <a:r>
              <a:rPr lang="en-US" dirty="0"/>
              <a:t>, 2018)</a:t>
            </a:r>
          </a:p>
        </p:txBody>
      </p:sp>
    </p:spTree>
    <p:extLst>
      <p:ext uri="{BB962C8B-B14F-4D97-AF65-F5344CB8AC3E}">
        <p14:creationId xmlns:p14="http://schemas.microsoft.com/office/powerpoint/2010/main" val="1527840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D4A53-628C-5933-6F6A-E6173607A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latin typeface="Times New Roman"/>
                <a:cs typeface="Times New Roman"/>
              </a:rPr>
              <a:t>An Effective Grid: Uniform and Transparent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C4D38-FE01-24D5-04F0-767B38A483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58729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For cylindrical wires, separated by pitch d, it turns out that </a:t>
            </a:r>
            <a:r>
              <a:rPr lang="en-US" i="1" dirty="0">
                <a:ea typeface="Calibri"/>
                <a:cs typeface="Calibri"/>
              </a:rPr>
              <a:t>"deviations from uniformity in the field are therefore small even when |x| is of the same magnitude as d“ </a:t>
            </a:r>
            <a:endParaRPr lang="en-US" sz="1900" dirty="0"/>
          </a:p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Shielding inefficiency </a:t>
            </a:r>
            <a:r>
              <a:rPr lang="en" sz="2900" dirty="0">
                <a:ea typeface="+mn-lt"/>
                <a:cs typeface="+mn-lt"/>
              </a:rPr>
              <a:t>σ</a:t>
            </a:r>
            <a:r>
              <a:rPr lang="en-US" dirty="0">
                <a:ea typeface="Calibri"/>
                <a:cs typeface="Calibri"/>
              </a:rPr>
              <a:t> is:</a:t>
            </a:r>
          </a:p>
          <a:p>
            <a:pPr>
              <a:lnSpc>
                <a:spcPct val="200000"/>
              </a:lnSpc>
            </a:pPr>
            <a:endParaRPr lang="en-US" dirty="0">
              <a:ea typeface="Calibri"/>
              <a:cs typeface="Calibri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dirty="0">
                <a:ea typeface="Calibri"/>
                <a:cs typeface="Calibri"/>
              </a:rPr>
              <a:t>where p is the grid-to-anode distance, </a:t>
            </a:r>
            <a:r>
              <a:rPr lang="en-US" b="1" dirty="0">
                <a:ea typeface="Calibri"/>
                <a:cs typeface="Calibri"/>
              </a:rPr>
              <a:t>so to minimize </a:t>
            </a:r>
            <a:r>
              <a:rPr lang="en" b="1" dirty="0">
                <a:ea typeface="+mn-lt"/>
                <a:cs typeface="+mn-lt"/>
              </a:rPr>
              <a:t>σ</a:t>
            </a:r>
            <a:r>
              <a:rPr lang="en-US" b="1" dirty="0">
                <a:ea typeface="Calibri"/>
                <a:cs typeface="Calibri"/>
              </a:rPr>
              <a:t> we want p &gt; d </a:t>
            </a:r>
            <a:endParaRPr lang="en-US" dirty="0">
              <a:ea typeface="Calibri"/>
              <a:cs typeface="Calibri"/>
            </a:endParaRPr>
          </a:p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We don't want to do this with r ~ d, because of the condition for low grid interception:</a:t>
            </a:r>
          </a:p>
          <a:p>
            <a:pPr>
              <a:lnSpc>
                <a:spcPct val="200000"/>
              </a:lnSpc>
            </a:pPr>
            <a:endParaRPr lang="en-US" dirty="0">
              <a:ea typeface="Calibri"/>
              <a:cs typeface="Calibri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dirty="0">
                <a:ea typeface="Calibri"/>
                <a:cs typeface="Calibri"/>
              </a:rPr>
              <a:t>where </a:t>
            </a:r>
            <a:r>
              <a:rPr lang="en" i="1" dirty="0">
                <a:ea typeface="+mn-lt"/>
                <a:cs typeface="+mn-lt"/>
              </a:rPr>
              <a:t>ρ</a:t>
            </a:r>
            <a:r>
              <a:rPr lang="en-US" dirty="0">
                <a:ea typeface="Calibri"/>
                <a:cs typeface="Calibri"/>
              </a:rPr>
              <a:t> = 2πr/</a:t>
            </a:r>
            <a:r>
              <a:rPr lang="en-US" dirty="0">
                <a:ea typeface="+mn-lt"/>
                <a:cs typeface="+mn-lt"/>
              </a:rPr>
              <a:t>d</a:t>
            </a:r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529B3CBF-51E6-3D9E-05C9-28AE560F355A}"/>
              </a:ext>
            </a:extLst>
          </p:cNvPr>
          <p:cNvSpPr/>
          <p:nvPr/>
        </p:nvSpPr>
        <p:spPr>
          <a:xfrm>
            <a:off x="10846596" y="6310312"/>
            <a:ext cx="1631154" cy="547687"/>
          </a:xfrm>
          <a:prstGeom prst="chevron">
            <a:avLst/>
          </a:prstGeom>
          <a:solidFill>
            <a:srgbClr val="C8102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D0E88E-7C65-2AAE-EA1C-EB670B443683}"/>
              </a:ext>
            </a:extLst>
          </p:cNvPr>
          <p:cNvSpPr txBox="1"/>
          <p:nvPr/>
        </p:nvSpPr>
        <p:spPr>
          <a:xfrm>
            <a:off x="11136878" y="6408397"/>
            <a:ext cx="70681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>
                <a:latin typeface="Times New Roman"/>
                <a:cs typeface="Times New Roman"/>
              </a:rPr>
              <a:t>11/17</a:t>
            </a:r>
            <a:endParaRPr lang="en-US" dirty="0"/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DA4889DF-72C0-23C2-95DD-DE50622BF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5281" y="6437491"/>
            <a:ext cx="344840" cy="3048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A9E700-8374-E266-EBD7-D18F47251156}"/>
              </a:ext>
            </a:extLst>
          </p:cNvPr>
          <p:cNvSpPr txBox="1"/>
          <p:nvPr/>
        </p:nvSpPr>
        <p:spPr>
          <a:xfrm>
            <a:off x="4983714" y="3273009"/>
            <a:ext cx="4168912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" sz="2800" dirty="0">
                <a:ea typeface="+mn-lt"/>
                <a:cs typeface="+mn-lt"/>
              </a:rPr>
              <a:t>σ ≈ (d/2</a:t>
            </a:r>
            <a:r>
              <a:rPr lang="en-US" sz="2800" dirty="0">
                <a:ea typeface="+mn-lt"/>
                <a:cs typeface="+mn-lt"/>
              </a:rPr>
              <a:t>πp) * log(</a:t>
            </a:r>
            <a:r>
              <a:rPr lang="en" sz="2800" dirty="0">
                <a:ea typeface="+mn-lt"/>
                <a:cs typeface="+mn-lt"/>
              </a:rPr>
              <a:t>d/2</a:t>
            </a:r>
            <a:r>
              <a:rPr lang="en-US" sz="2800" dirty="0">
                <a:ea typeface="+mn-lt"/>
                <a:cs typeface="+mn-lt"/>
              </a:rPr>
              <a:t>πr)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29237E-8D09-D67D-CFB0-C6570D45E2A8}"/>
              </a:ext>
            </a:extLst>
          </p:cNvPr>
          <p:cNvSpPr txBox="1"/>
          <p:nvPr/>
        </p:nvSpPr>
        <p:spPr>
          <a:xfrm>
            <a:off x="4981126" y="5576266"/>
            <a:ext cx="6058382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 err="1">
                <a:ea typeface="Calibri"/>
                <a:cs typeface="Calibri"/>
              </a:rPr>
              <a:t>ΔVa</a:t>
            </a:r>
            <a:r>
              <a:rPr lang="en-US" sz="2800" dirty="0">
                <a:ea typeface="Calibri"/>
                <a:cs typeface="Calibri"/>
              </a:rPr>
              <a:t>/</a:t>
            </a:r>
            <a:r>
              <a:rPr lang="en-US" sz="2800" dirty="0" err="1">
                <a:ea typeface="Calibri"/>
                <a:cs typeface="Calibri"/>
              </a:rPr>
              <a:t>ΔVc</a:t>
            </a:r>
            <a:r>
              <a:rPr lang="en-US" sz="2800" dirty="0">
                <a:ea typeface="Calibri"/>
                <a:cs typeface="Calibri"/>
              </a:rPr>
              <a:t> &gt; (p + p</a:t>
            </a:r>
            <a:r>
              <a:rPr lang="en" sz="2800" i="1" dirty="0">
                <a:ea typeface="+mn-lt"/>
                <a:cs typeface="+mn-lt"/>
              </a:rPr>
              <a:t>ρ</a:t>
            </a:r>
            <a:r>
              <a:rPr lang="en" sz="2800" dirty="0">
                <a:ea typeface="+mn-lt"/>
                <a:cs typeface="+mn-lt"/>
              </a:rPr>
              <a:t> + 2lp) / (a - </a:t>
            </a:r>
            <a:r>
              <a:rPr lang="en" sz="2800" dirty="0" err="1">
                <a:ea typeface="+mn-lt"/>
                <a:cs typeface="+mn-lt"/>
              </a:rPr>
              <a:t>a</a:t>
            </a:r>
            <a:r>
              <a:rPr lang="en" sz="2800" i="1" dirty="0" err="1">
                <a:ea typeface="+mn-lt"/>
                <a:cs typeface="+mn-lt"/>
              </a:rPr>
              <a:t>ρ</a:t>
            </a:r>
            <a:r>
              <a:rPr lang="en" sz="2800" dirty="0">
                <a:ea typeface="+mn-lt"/>
                <a:cs typeface="+mn-lt"/>
              </a:rPr>
              <a:t> - 2lp)</a:t>
            </a:r>
            <a:endParaRPr lang="en-US" sz="2800" dirty="0">
              <a:ea typeface="Calibri"/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902AC7-25FA-146F-412B-D5C7B2ED8BA5}"/>
              </a:ext>
            </a:extLst>
          </p:cNvPr>
          <p:cNvSpPr txBox="1"/>
          <p:nvPr/>
        </p:nvSpPr>
        <p:spPr>
          <a:xfrm>
            <a:off x="7485273" y="6427099"/>
            <a:ext cx="4079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(Quote and formulae: </a:t>
            </a:r>
            <a:r>
              <a:rPr lang="en-US" sz="1600" dirty="0" err="1"/>
              <a:t>Bunemann</a:t>
            </a:r>
            <a:r>
              <a:rPr lang="en-US" sz="1600" dirty="0"/>
              <a:t>, 1949)</a:t>
            </a:r>
          </a:p>
        </p:txBody>
      </p:sp>
    </p:spTree>
    <p:extLst>
      <p:ext uri="{BB962C8B-B14F-4D97-AF65-F5344CB8AC3E}">
        <p14:creationId xmlns:p14="http://schemas.microsoft.com/office/powerpoint/2010/main" val="32893723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748BA2B-FE04-B2CB-8BCD-00F767D6C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FBFA7-0A78-87E1-F692-587E0289F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8835"/>
            <a:ext cx="10515600" cy="495872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b="1" dirty="0">
                <a:ea typeface="Calibri"/>
                <a:cs typeface="Calibri"/>
              </a:rPr>
              <a:t>…to minimize </a:t>
            </a:r>
            <a:r>
              <a:rPr lang="en" b="1" dirty="0">
                <a:ea typeface="+mn-lt"/>
                <a:cs typeface="+mn-lt"/>
              </a:rPr>
              <a:t>σ</a:t>
            </a:r>
            <a:r>
              <a:rPr lang="en-US" b="1" dirty="0">
                <a:ea typeface="Calibri"/>
                <a:cs typeface="Calibri"/>
              </a:rPr>
              <a:t> we want p &gt; d </a:t>
            </a:r>
            <a:endParaRPr lang="en-US" dirty="0">
              <a:ea typeface="Calibri"/>
              <a:cs typeface="Calibri"/>
            </a:endParaRPr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A9F7ED78-98E7-719E-B2AC-40BE393A8045}"/>
              </a:ext>
            </a:extLst>
          </p:cNvPr>
          <p:cNvSpPr/>
          <p:nvPr/>
        </p:nvSpPr>
        <p:spPr>
          <a:xfrm>
            <a:off x="10846596" y="6310312"/>
            <a:ext cx="1631154" cy="547687"/>
          </a:xfrm>
          <a:prstGeom prst="chevron">
            <a:avLst/>
          </a:prstGeom>
          <a:solidFill>
            <a:srgbClr val="C8102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9BF964-A1DF-CAAD-8B48-B589D19FC0B2}"/>
              </a:ext>
            </a:extLst>
          </p:cNvPr>
          <p:cNvSpPr txBox="1"/>
          <p:nvPr/>
        </p:nvSpPr>
        <p:spPr>
          <a:xfrm>
            <a:off x="11136878" y="6408397"/>
            <a:ext cx="70681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>
                <a:latin typeface="Times New Roman"/>
                <a:cs typeface="Times New Roman"/>
              </a:rPr>
              <a:t>12/17</a:t>
            </a:r>
            <a:endParaRPr lang="en-US" dirty="0"/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7083C2DD-3BAD-2ACF-9790-83D91CC9AF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5281" y="6437491"/>
            <a:ext cx="344840" cy="3048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07384BE-860C-E450-52EC-AC5C3049B3F3}"/>
              </a:ext>
            </a:extLst>
          </p:cNvPr>
          <p:cNvSpPr txBox="1"/>
          <p:nvPr/>
        </p:nvSpPr>
        <p:spPr>
          <a:xfrm>
            <a:off x="6677684" y="832360"/>
            <a:ext cx="4168912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" sz="2800" dirty="0">
                <a:ea typeface="+mn-lt"/>
                <a:cs typeface="+mn-lt"/>
              </a:rPr>
              <a:t>σ ≈ (d/2</a:t>
            </a:r>
            <a:r>
              <a:rPr lang="en-US" sz="2800" dirty="0">
                <a:ea typeface="+mn-lt"/>
                <a:cs typeface="+mn-lt"/>
              </a:rPr>
              <a:t>πp) * log(</a:t>
            </a:r>
            <a:r>
              <a:rPr lang="en" sz="2800" dirty="0">
                <a:ea typeface="+mn-lt"/>
                <a:cs typeface="+mn-lt"/>
              </a:rPr>
              <a:t>d/2</a:t>
            </a:r>
            <a:r>
              <a:rPr lang="en-US" sz="2800" dirty="0">
                <a:ea typeface="+mn-lt"/>
                <a:cs typeface="+mn-lt"/>
              </a:rPr>
              <a:t>πr)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86E2BC-6489-C13A-7A90-46ADDEC89D3B}"/>
              </a:ext>
            </a:extLst>
          </p:cNvPr>
          <p:cNvSpPr txBox="1"/>
          <p:nvPr/>
        </p:nvSpPr>
        <p:spPr>
          <a:xfrm>
            <a:off x="6495715" y="1543396"/>
            <a:ext cx="6058382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 err="1">
                <a:ea typeface="Calibri"/>
                <a:cs typeface="Calibri"/>
              </a:rPr>
              <a:t>ΔVa</a:t>
            </a:r>
            <a:r>
              <a:rPr lang="en-US" sz="2800" dirty="0">
                <a:ea typeface="Calibri"/>
                <a:cs typeface="Calibri"/>
              </a:rPr>
              <a:t>/</a:t>
            </a:r>
            <a:r>
              <a:rPr lang="en-US" sz="2800" dirty="0" err="1">
                <a:ea typeface="Calibri"/>
                <a:cs typeface="Calibri"/>
              </a:rPr>
              <a:t>ΔVc</a:t>
            </a:r>
            <a:r>
              <a:rPr lang="en-US" sz="2800" dirty="0">
                <a:ea typeface="Calibri"/>
                <a:cs typeface="Calibri"/>
              </a:rPr>
              <a:t> &gt; (p + p</a:t>
            </a:r>
            <a:r>
              <a:rPr lang="en" sz="2800" i="1" dirty="0">
                <a:ea typeface="+mn-lt"/>
                <a:cs typeface="+mn-lt"/>
              </a:rPr>
              <a:t>ρ</a:t>
            </a:r>
            <a:r>
              <a:rPr lang="en" sz="2800" dirty="0">
                <a:ea typeface="+mn-lt"/>
                <a:cs typeface="+mn-lt"/>
              </a:rPr>
              <a:t> + 2lp) / (a - </a:t>
            </a:r>
            <a:r>
              <a:rPr lang="en" sz="2800" dirty="0" err="1">
                <a:ea typeface="+mn-lt"/>
                <a:cs typeface="+mn-lt"/>
              </a:rPr>
              <a:t>a</a:t>
            </a:r>
            <a:r>
              <a:rPr lang="en" sz="2800" i="1" dirty="0" err="1">
                <a:ea typeface="+mn-lt"/>
                <a:cs typeface="+mn-lt"/>
              </a:rPr>
              <a:t>ρ</a:t>
            </a:r>
            <a:r>
              <a:rPr lang="en" sz="2800" dirty="0">
                <a:ea typeface="+mn-lt"/>
                <a:cs typeface="+mn-lt"/>
              </a:rPr>
              <a:t> - 2lp)</a:t>
            </a:r>
            <a:endParaRPr lang="en-US" sz="2800" dirty="0">
              <a:ea typeface="Calibri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18ED90-AA14-8DDE-E287-B26577B9D1E1}"/>
              </a:ext>
            </a:extLst>
          </p:cNvPr>
          <p:cNvSpPr txBox="1"/>
          <p:nvPr/>
        </p:nvSpPr>
        <p:spPr>
          <a:xfrm>
            <a:off x="7482219" y="3403634"/>
            <a:ext cx="2559842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ea typeface="Calibri"/>
                <a:cs typeface="Calibri"/>
              </a:rPr>
              <a:t>Grid Specifications:</a:t>
            </a:r>
          </a:p>
          <a:p>
            <a:endParaRPr lang="en-US" sz="2400" dirty="0">
              <a:ea typeface="Calibri"/>
              <a:cs typeface="Calibri"/>
            </a:endParaRPr>
          </a:p>
          <a:p>
            <a:r>
              <a:rPr lang="en-US" sz="2400" dirty="0">
                <a:ea typeface="Calibri"/>
                <a:cs typeface="Calibri"/>
              </a:rPr>
              <a:t>3mm pitch</a:t>
            </a:r>
          </a:p>
          <a:p>
            <a:r>
              <a:rPr lang="en-US" sz="2400" dirty="0">
                <a:ea typeface="Calibri"/>
                <a:cs typeface="Calibri"/>
              </a:rPr>
              <a:t>200µm wire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1E5BB5-D908-A7FF-DA34-E1423652EB32}"/>
              </a:ext>
            </a:extLst>
          </p:cNvPr>
          <p:cNvSpPr txBox="1"/>
          <p:nvPr/>
        </p:nvSpPr>
        <p:spPr>
          <a:xfrm>
            <a:off x="7485273" y="6427099"/>
            <a:ext cx="4079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(Quote and formulae: </a:t>
            </a:r>
            <a:r>
              <a:rPr lang="en-US" sz="1600" dirty="0" err="1"/>
              <a:t>Bunemann</a:t>
            </a:r>
            <a:r>
              <a:rPr lang="en-US" sz="1600" dirty="0"/>
              <a:t>, 1949)</a:t>
            </a:r>
          </a:p>
        </p:txBody>
      </p:sp>
      <p:pic>
        <p:nvPicPr>
          <p:cNvPr id="12" name="Picture 11" descr="A graph of different values&#10;&#10;Description automatically generated with medium confidence">
            <a:extLst>
              <a:ext uri="{FF2B5EF4-FFF2-40B4-BE49-F238E27FC236}">
                <a16:creationId xmlns:a16="http://schemas.microsoft.com/office/drawing/2014/main" id="{E967580A-4AFD-577F-CD5A-38B733B2BC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64" y="1544526"/>
            <a:ext cx="5509116" cy="4002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354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D4A53-628C-5933-6F6A-E6173607A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latin typeface="Times New Roman"/>
                <a:ea typeface="Calibri Light"/>
                <a:cs typeface="Calibri Light"/>
              </a:rPr>
              <a:t>An Effective Grid: In One Piece</a:t>
            </a:r>
            <a:endParaRPr lang="en-US" u="sng">
              <a:latin typeface="Times New Roman"/>
              <a:cs typeface="Times New Roman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C4D38-FE01-24D5-04F0-767B38A483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7500" lnSpcReduction="20000"/>
          </a:bodyPr>
          <a:lstStyle/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Inside the TPC the temperature is &lt; 87K     -&gt; thermal stress</a:t>
            </a:r>
            <a:endParaRPr lang="en-US"/>
          </a:p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The wires repel one another        -&gt; EM force</a:t>
            </a:r>
          </a:p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The wires are suspended in liquid      -&gt; buoyant force</a:t>
            </a:r>
          </a:p>
          <a:p>
            <a:pPr>
              <a:lnSpc>
                <a:spcPct val="200000"/>
              </a:lnSpc>
            </a:pPr>
            <a:endParaRPr lang="en-US" dirty="0">
              <a:ea typeface="Calibri"/>
              <a:cs typeface="Calibri"/>
            </a:endParaRPr>
          </a:p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For grid uniformity, shape is essential, thus tension is needed</a:t>
            </a:r>
          </a:p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2-3N is sufficient and not excessive</a:t>
            </a:r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529B3CBF-51E6-3D9E-05C9-28AE560F355A}"/>
              </a:ext>
            </a:extLst>
          </p:cNvPr>
          <p:cNvSpPr/>
          <p:nvPr/>
        </p:nvSpPr>
        <p:spPr>
          <a:xfrm>
            <a:off x="10846596" y="6310312"/>
            <a:ext cx="1631154" cy="547687"/>
          </a:xfrm>
          <a:prstGeom prst="chevron">
            <a:avLst/>
          </a:prstGeom>
          <a:solidFill>
            <a:srgbClr val="C8102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D0E88E-7C65-2AAE-EA1C-EB670B443683}"/>
              </a:ext>
            </a:extLst>
          </p:cNvPr>
          <p:cNvSpPr txBox="1"/>
          <p:nvPr/>
        </p:nvSpPr>
        <p:spPr>
          <a:xfrm>
            <a:off x="11136878" y="6408397"/>
            <a:ext cx="70681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>
                <a:latin typeface="Times New Roman"/>
                <a:cs typeface="Times New Roman"/>
              </a:rPr>
              <a:t>13/17</a:t>
            </a:r>
            <a:endParaRPr lang="en-US" dirty="0"/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DA4889DF-72C0-23C2-95DD-DE50622BF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5281" y="6437491"/>
            <a:ext cx="344840" cy="30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263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D4A53-628C-5933-6F6A-E6173607A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latin typeface="Times New Roman"/>
                <a:ea typeface="Calibri Light"/>
                <a:cs typeface="Calibri Light"/>
              </a:rPr>
              <a:t>Interchangeable Wires</a:t>
            </a:r>
            <a:endParaRPr lang="en-US" u="sng" dirty="0">
              <a:latin typeface="Times New Roman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C4D38-FE01-24D5-04F0-767B38A483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9939" y="1693103"/>
            <a:ext cx="8130209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ea typeface="Calibri"/>
                <a:cs typeface="Calibri"/>
              </a:rPr>
              <a:t>Wires are made to various lengths/tensions from SS-316 (r = 200µm)</a:t>
            </a:r>
          </a:p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Fastened to SS-316 pins using twisted end design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ea typeface="Calibri"/>
              <a:cs typeface="Calibri"/>
            </a:endParaRPr>
          </a:p>
          <a:p>
            <a:pPr>
              <a:lnSpc>
                <a:spcPct val="100000"/>
              </a:lnSpc>
            </a:pPr>
            <a:r>
              <a:rPr lang="en-US" dirty="0">
                <a:ea typeface="Calibri"/>
                <a:cs typeface="Calibri"/>
              </a:rPr>
              <a:t>Pins are inserted into holes in the frame using custom tools</a:t>
            </a:r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529B3CBF-51E6-3D9E-05C9-28AE560F355A}"/>
              </a:ext>
            </a:extLst>
          </p:cNvPr>
          <p:cNvSpPr/>
          <p:nvPr/>
        </p:nvSpPr>
        <p:spPr>
          <a:xfrm>
            <a:off x="10846596" y="6310312"/>
            <a:ext cx="1631154" cy="547687"/>
          </a:xfrm>
          <a:prstGeom prst="chevron">
            <a:avLst/>
          </a:prstGeom>
          <a:solidFill>
            <a:srgbClr val="C8102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D0E88E-7C65-2AAE-EA1C-EB670B443683}"/>
              </a:ext>
            </a:extLst>
          </p:cNvPr>
          <p:cNvSpPr txBox="1"/>
          <p:nvPr/>
        </p:nvSpPr>
        <p:spPr>
          <a:xfrm>
            <a:off x="11136878" y="6408397"/>
            <a:ext cx="70681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>
                <a:latin typeface="Times New Roman"/>
                <a:cs typeface="Times New Roman"/>
              </a:rPr>
              <a:t>14/17</a:t>
            </a:r>
            <a:endParaRPr lang="en-US" dirty="0"/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DA4889DF-72C0-23C2-95DD-DE50622BF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5281" y="6437491"/>
            <a:ext cx="344840" cy="304801"/>
          </a:xfrm>
          <a:prstGeom prst="rect">
            <a:avLst/>
          </a:prstGeom>
        </p:spPr>
      </p:pic>
      <p:pic>
        <p:nvPicPr>
          <p:cNvPr id="4" name="Picture 3" descr="A metal cylinder with a needle and a ruler&#10;&#10;Description automatically generated">
            <a:extLst>
              <a:ext uri="{FF2B5EF4-FFF2-40B4-BE49-F238E27FC236}">
                <a16:creationId xmlns:a16="http://schemas.microsoft.com/office/drawing/2014/main" id="{D20CD407-B92F-4151-8405-5634292346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472179" y="1817307"/>
            <a:ext cx="2979531" cy="2226366"/>
          </a:xfrm>
          <a:prstGeom prst="rect">
            <a:avLst/>
          </a:prstGeom>
        </p:spPr>
      </p:pic>
      <p:pic>
        <p:nvPicPr>
          <p:cNvPr id="6" name="Picture 5" descr="A close up of strings&#10;&#10;Description automatically generated">
            <a:extLst>
              <a:ext uri="{FF2B5EF4-FFF2-40B4-BE49-F238E27FC236}">
                <a16:creationId xmlns:a16="http://schemas.microsoft.com/office/drawing/2014/main" id="{E5BA8DA3-57AE-F68E-CCC7-931605BEB7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5288" y="5012330"/>
            <a:ext cx="1950279" cy="1484796"/>
          </a:xfrm>
          <a:prstGeom prst="rect">
            <a:avLst/>
          </a:prstGeom>
        </p:spPr>
      </p:pic>
      <p:pic>
        <p:nvPicPr>
          <p:cNvPr id="8" name="Picture 7" descr="A 3d model of a mechanical device&#10;&#10;Description automatically generated">
            <a:extLst>
              <a:ext uri="{FF2B5EF4-FFF2-40B4-BE49-F238E27FC236}">
                <a16:creationId xmlns:a16="http://schemas.microsoft.com/office/drawing/2014/main" id="{DE7AB5A8-240B-5B62-4AF6-2D71E8D1FC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3373" y="4855126"/>
            <a:ext cx="1889761" cy="1638300"/>
          </a:xfrm>
          <a:prstGeom prst="rect">
            <a:avLst/>
          </a:prstGeom>
        </p:spPr>
      </p:pic>
      <p:pic>
        <p:nvPicPr>
          <p:cNvPr id="10" name="Picture 9" descr="A needle with a wire attached to it&#10;&#10;Description automatically generated">
            <a:extLst>
              <a:ext uri="{FF2B5EF4-FFF2-40B4-BE49-F238E27FC236}">
                <a16:creationId xmlns:a16="http://schemas.microsoft.com/office/drawing/2014/main" id="{6A29DC73-57B1-F2C3-82B3-08B71BA72F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388" y="4266076"/>
            <a:ext cx="3083340" cy="232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222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row: Chevron 4">
            <a:extLst>
              <a:ext uri="{FF2B5EF4-FFF2-40B4-BE49-F238E27FC236}">
                <a16:creationId xmlns:a16="http://schemas.microsoft.com/office/drawing/2014/main" id="{529B3CBF-51E6-3D9E-05C9-28AE560F355A}"/>
              </a:ext>
            </a:extLst>
          </p:cNvPr>
          <p:cNvSpPr/>
          <p:nvPr/>
        </p:nvSpPr>
        <p:spPr>
          <a:xfrm>
            <a:off x="10846596" y="6310312"/>
            <a:ext cx="1631154" cy="547687"/>
          </a:xfrm>
          <a:prstGeom prst="chevron">
            <a:avLst/>
          </a:prstGeom>
          <a:solidFill>
            <a:srgbClr val="C8102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D0E88E-7C65-2AAE-EA1C-EB670B443683}"/>
              </a:ext>
            </a:extLst>
          </p:cNvPr>
          <p:cNvSpPr txBox="1"/>
          <p:nvPr/>
        </p:nvSpPr>
        <p:spPr>
          <a:xfrm>
            <a:off x="11136878" y="6408397"/>
            <a:ext cx="70681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>
                <a:latin typeface="Times New Roman"/>
                <a:cs typeface="Times New Roman"/>
              </a:rPr>
              <a:t>15/17</a:t>
            </a:r>
            <a:endParaRPr lang="en-US" dirty="0"/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DA4889DF-72C0-23C2-95DD-DE50622BF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5281" y="6437491"/>
            <a:ext cx="344840" cy="304801"/>
          </a:xfrm>
          <a:prstGeom prst="rect">
            <a:avLst/>
          </a:prstGeom>
        </p:spPr>
      </p:pic>
      <p:pic>
        <p:nvPicPr>
          <p:cNvPr id="13" name="Content Placeholder 12" descr="A machine with black and red parts&#10;&#10;Description automatically generated">
            <a:extLst>
              <a:ext uri="{FF2B5EF4-FFF2-40B4-BE49-F238E27FC236}">
                <a16:creationId xmlns:a16="http://schemas.microsoft.com/office/drawing/2014/main" id="{8C2C2007-54F8-0F5D-7830-3294B6C46E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3017" y="190190"/>
            <a:ext cx="4602922" cy="3441149"/>
          </a:xfr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05D5FF84-5EEF-AE64-F94E-9BC52E5F2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" name="Picture 13" descr="A machine with a red handle&#10;&#10;Description automatically generated">
            <a:extLst>
              <a:ext uri="{FF2B5EF4-FFF2-40B4-BE49-F238E27FC236}">
                <a16:creationId xmlns:a16="http://schemas.microsoft.com/office/drawing/2014/main" id="{97CB4F8A-4479-92F6-5F0B-C52D22F6ED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606472" y="704540"/>
            <a:ext cx="4114800" cy="3086100"/>
          </a:xfrm>
          <a:prstGeom prst="rect">
            <a:avLst/>
          </a:prstGeom>
        </p:spPr>
      </p:pic>
      <p:pic>
        <p:nvPicPr>
          <p:cNvPr id="15" name="Picture 14" descr="A diagram of a power generator&#10;&#10;Description automatically generated">
            <a:extLst>
              <a:ext uri="{FF2B5EF4-FFF2-40B4-BE49-F238E27FC236}">
                <a16:creationId xmlns:a16="http://schemas.microsoft.com/office/drawing/2014/main" id="{492E4159-42D7-7C69-8DD5-E31BAD9368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6590" y="3706269"/>
            <a:ext cx="4817087" cy="303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733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row: Chevron 4">
            <a:extLst>
              <a:ext uri="{FF2B5EF4-FFF2-40B4-BE49-F238E27FC236}">
                <a16:creationId xmlns:a16="http://schemas.microsoft.com/office/drawing/2014/main" id="{529B3CBF-51E6-3D9E-05C9-28AE560F355A}"/>
              </a:ext>
            </a:extLst>
          </p:cNvPr>
          <p:cNvSpPr/>
          <p:nvPr/>
        </p:nvSpPr>
        <p:spPr>
          <a:xfrm>
            <a:off x="10846596" y="6310312"/>
            <a:ext cx="1631154" cy="547687"/>
          </a:xfrm>
          <a:prstGeom prst="chevron">
            <a:avLst/>
          </a:prstGeom>
          <a:solidFill>
            <a:srgbClr val="C8102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D0E88E-7C65-2AAE-EA1C-EB670B443683}"/>
              </a:ext>
            </a:extLst>
          </p:cNvPr>
          <p:cNvSpPr txBox="1"/>
          <p:nvPr/>
        </p:nvSpPr>
        <p:spPr>
          <a:xfrm>
            <a:off x="11136878" y="6408397"/>
            <a:ext cx="70681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>
                <a:latin typeface="Times New Roman"/>
                <a:cs typeface="Times New Roman"/>
              </a:rPr>
              <a:t>16/17</a:t>
            </a:r>
            <a:endParaRPr lang="en-US" dirty="0"/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DA4889DF-72C0-23C2-95DD-DE50622BF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5281" y="6437491"/>
            <a:ext cx="344840" cy="304801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B03E1CF-9A73-6B1E-ACD5-4E8D0EC10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7500" lnSpcReduction="20000"/>
          </a:bodyPr>
          <a:lstStyle/>
          <a:p>
            <a:pPr>
              <a:lnSpc>
                <a:spcPct val="200000"/>
              </a:lnSpc>
            </a:pPr>
            <a:r>
              <a:rPr lang="en-US">
                <a:ea typeface="Calibri"/>
                <a:cs typeface="Calibri"/>
              </a:rPr>
              <a:t>Structure holds up to 15N tension – failure mode is unravelling</a:t>
            </a:r>
            <a:endParaRPr lang="en-US"/>
          </a:p>
          <a:p>
            <a:pPr>
              <a:lnSpc>
                <a:spcPct val="200000"/>
              </a:lnSpc>
            </a:pPr>
            <a:r>
              <a:rPr lang="en-US">
                <a:ea typeface="Calibri"/>
                <a:cs typeface="Calibri"/>
              </a:rPr>
              <a:t>Low radioactivity in materials</a:t>
            </a:r>
          </a:p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High production consistency from QA measurements</a:t>
            </a:r>
          </a:p>
          <a:p>
            <a:pPr>
              <a:lnSpc>
                <a:spcPct val="200000"/>
              </a:lnSpc>
            </a:pPr>
            <a:endParaRPr lang="en-US" dirty="0">
              <a:ea typeface="Calibri"/>
              <a:cs typeface="Calibri"/>
            </a:endParaRPr>
          </a:p>
          <a:p>
            <a:pPr>
              <a:lnSpc>
                <a:spcPct val="200000"/>
              </a:lnSpc>
            </a:pPr>
            <a:r>
              <a:rPr lang="en-US">
                <a:ea typeface="Calibri"/>
                <a:cs typeface="Calibri"/>
              </a:rPr>
              <a:t>Proto-0 running already</a:t>
            </a:r>
          </a:p>
          <a:p>
            <a:pPr>
              <a:lnSpc>
                <a:spcPct val="200000"/>
              </a:lnSpc>
            </a:pPr>
            <a:r>
              <a:rPr lang="en-US">
                <a:ea typeface="Calibri"/>
                <a:cs typeface="Calibri"/>
              </a:rPr>
              <a:t>Mockup (or Proto-1T) wire production underway</a:t>
            </a:r>
            <a:endParaRPr lang="en-US" dirty="0">
              <a:ea typeface="Calibri"/>
              <a:cs typeface="Calibri"/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05D5FF84-5EEF-AE64-F94E-9BC52E5F2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latin typeface="Times New Roman"/>
                <a:ea typeface="Calibri Light"/>
                <a:cs typeface="Calibri Light"/>
              </a:rPr>
              <a:t>Performance of Wires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648EBF-0A66-4D00-4B4F-390CD8436E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4795" y="1585912"/>
            <a:ext cx="3013911" cy="41148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A055EF-4946-1848-1032-1280871DC909}"/>
              </a:ext>
            </a:extLst>
          </p:cNvPr>
          <p:cNvSpPr txBox="1"/>
          <p:nvPr/>
        </p:nvSpPr>
        <p:spPr>
          <a:xfrm>
            <a:off x="8803585" y="5700712"/>
            <a:ext cx="27763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Courtesy: Michael </a:t>
            </a:r>
            <a:r>
              <a:rPr lang="en-US" sz="1600" i="1" dirty="0" err="1"/>
              <a:t>Poehlmann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3468551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row: Chevron 4">
            <a:extLst>
              <a:ext uri="{FF2B5EF4-FFF2-40B4-BE49-F238E27FC236}">
                <a16:creationId xmlns:a16="http://schemas.microsoft.com/office/drawing/2014/main" id="{529B3CBF-51E6-3D9E-05C9-28AE560F355A}"/>
              </a:ext>
            </a:extLst>
          </p:cNvPr>
          <p:cNvSpPr/>
          <p:nvPr/>
        </p:nvSpPr>
        <p:spPr>
          <a:xfrm>
            <a:off x="10846596" y="6310312"/>
            <a:ext cx="1631154" cy="547687"/>
          </a:xfrm>
          <a:prstGeom prst="chevron">
            <a:avLst/>
          </a:prstGeom>
          <a:solidFill>
            <a:srgbClr val="C8102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D0E88E-7C65-2AAE-EA1C-EB670B443683}"/>
              </a:ext>
            </a:extLst>
          </p:cNvPr>
          <p:cNvSpPr txBox="1"/>
          <p:nvPr/>
        </p:nvSpPr>
        <p:spPr>
          <a:xfrm>
            <a:off x="11136878" y="6408397"/>
            <a:ext cx="70681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>
                <a:latin typeface="Times New Roman"/>
                <a:cs typeface="Times New Roman"/>
              </a:rPr>
              <a:t>17/17</a:t>
            </a:r>
            <a:endParaRPr lang="en-US" dirty="0"/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DA4889DF-72C0-23C2-95DD-DE50622BF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5281" y="6437491"/>
            <a:ext cx="344840" cy="304801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B03E1CF-9A73-6B1E-ACD5-4E8D0EC10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ea typeface="Calibri" panose="020F0502020204030204"/>
                <a:cs typeface="Calibri" panose="020F0502020204030204"/>
              </a:rPr>
              <a:t>Special thanks to:</a:t>
            </a:r>
            <a:endParaRPr lang="en-US" dirty="0"/>
          </a:p>
          <a:p>
            <a:pPr marL="0" indent="0">
              <a:buNone/>
            </a:pPr>
            <a:r>
              <a:rPr lang="en-US" dirty="0">
                <a:ea typeface="Calibri" panose="020F0502020204030204"/>
                <a:cs typeface="Calibri" panose="020F0502020204030204"/>
              </a:rPr>
              <a:t>  Dr. Dan </a:t>
            </a:r>
            <a:r>
              <a:rPr lang="en-US" dirty="0" err="1">
                <a:ea typeface="Calibri" panose="020F0502020204030204"/>
                <a:cs typeface="Calibri" panose="020F0502020204030204"/>
              </a:rPr>
              <a:t>Cherdack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  Dr. Ed Hungerford</a:t>
            </a:r>
          </a:p>
          <a:p>
            <a:pPr marL="0" indent="0">
              <a:buNone/>
            </a:pPr>
            <a:r>
              <a:rPr lang="en-US" dirty="0">
                <a:ea typeface="Calibri" panose="020F0502020204030204"/>
                <a:cs typeface="Calibri" panose="020F0502020204030204"/>
              </a:rPr>
              <a:t>  Dr. Stephen </a:t>
            </a:r>
            <a:r>
              <a:rPr lang="en-US" dirty="0" err="1">
                <a:ea typeface="Calibri" panose="020F0502020204030204"/>
                <a:cs typeface="Calibri" panose="020F0502020204030204"/>
              </a:rPr>
              <a:t>Pordes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ea typeface="Calibri" panose="020F0502020204030204"/>
                <a:cs typeface="Calibri" panose="020F0502020204030204"/>
              </a:rPr>
              <a:t>  Future Dr. Alejandro Ramirez</a:t>
            </a:r>
          </a:p>
          <a:p>
            <a:pPr marL="0" indent="0">
              <a:buNone/>
            </a:pPr>
            <a:r>
              <a:rPr lang="en-US" dirty="0">
                <a:ea typeface="Calibri" panose="020F0502020204030204"/>
                <a:cs typeface="Calibri" panose="020F0502020204030204"/>
              </a:rPr>
              <a:t>  Future Dr. Sebastian Torres-Lara</a:t>
            </a:r>
          </a:p>
          <a:p>
            <a:pPr marL="0" indent="0">
              <a:buNone/>
            </a:pPr>
            <a:r>
              <a:rPr lang="en-US" dirty="0">
                <a:ea typeface="Calibri" panose="020F0502020204030204"/>
                <a:cs typeface="Calibri" panose="020F0502020204030204"/>
              </a:rPr>
              <a:t>  The DS-20k Collaboration, including the ID Working Group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05D5FF84-5EEF-AE64-F94E-9BC52E5F2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/>
                <a:ea typeface="Calibri Light"/>
                <a:cs typeface="Calibri Light"/>
              </a:rPr>
              <a:t>Thank You!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67225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row: Chevron 4">
            <a:extLst>
              <a:ext uri="{FF2B5EF4-FFF2-40B4-BE49-F238E27FC236}">
                <a16:creationId xmlns:a16="http://schemas.microsoft.com/office/drawing/2014/main" id="{529B3CBF-51E6-3D9E-05C9-28AE560F355A}"/>
              </a:ext>
            </a:extLst>
          </p:cNvPr>
          <p:cNvSpPr/>
          <p:nvPr/>
        </p:nvSpPr>
        <p:spPr>
          <a:xfrm>
            <a:off x="10846596" y="6310312"/>
            <a:ext cx="1631154" cy="547687"/>
          </a:xfrm>
          <a:prstGeom prst="chevron">
            <a:avLst/>
          </a:prstGeom>
          <a:solidFill>
            <a:srgbClr val="C8102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D0E88E-7C65-2AAE-EA1C-EB670B443683}"/>
              </a:ext>
            </a:extLst>
          </p:cNvPr>
          <p:cNvSpPr txBox="1"/>
          <p:nvPr/>
        </p:nvSpPr>
        <p:spPr>
          <a:xfrm>
            <a:off x="11136878" y="6408397"/>
            <a:ext cx="70681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>
                <a:latin typeface="Times New Roman"/>
                <a:cs typeface="Times New Roman"/>
              </a:rPr>
              <a:t>Ref.</a:t>
            </a:r>
            <a:endParaRPr lang="en-US" dirty="0"/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DA4889DF-72C0-23C2-95DD-DE50622BF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5281" y="6437491"/>
            <a:ext cx="344840" cy="304801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B03E1CF-9A73-6B1E-ACD5-4E8D0EC10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3281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800" dirty="0" err="1"/>
              <a:t>Aalseth</a:t>
            </a:r>
            <a:r>
              <a:rPr lang="en-US" sz="1800" dirty="0"/>
              <a:t>, Craig E., et al. "DarkSide-20k: A 20 </a:t>
            </a:r>
            <a:r>
              <a:rPr lang="en-US" sz="1800" dirty="0" err="1"/>
              <a:t>tonne</a:t>
            </a:r>
            <a:r>
              <a:rPr lang="en-US" sz="1800" dirty="0"/>
              <a:t> two-phase </a:t>
            </a:r>
            <a:r>
              <a:rPr lang="en-US" sz="1800" dirty="0" err="1"/>
              <a:t>LAr</a:t>
            </a:r>
            <a:r>
              <a:rPr lang="en-US" sz="1800" dirty="0"/>
              <a:t> TPC for direct dark matter detection at LNGS." </a:t>
            </a:r>
            <a:r>
              <a:rPr lang="en-US" sz="1800" i="1" dirty="0"/>
              <a:t>The European Physical Journal Plus</a:t>
            </a:r>
            <a:r>
              <a:rPr lang="en-US" sz="1800" dirty="0"/>
              <a:t> 133 (2018): 1-129.</a:t>
            </a:r>
            <a:endParaRPr lang="fr-FR" sz="1800" dirty="0">
              <a:ea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r>
              <a:rPr lang="en-US" sz="1800" dirty="0"/>
              <a:t>O. </a:t>
            </a:r>
            <a:r>
              <a:rPr lang="en-US" sz="1800" dirty="0" err="1"/>
              <a:t>Bunemann</a:t>
            </a:r>
            <a:r>
              <a:rPr lang="en-US" sz="1800" dirty="0"/>
              <a:t>, T. E. </a:t>
            </a:r>
            <a:r>
              <a:rPr lang="en-US" sz="1800" dirty="0" err="1"/>
              <a:t>Cranshaw</a:t>
            </a:r>
            <a:r>
              <a:rPr lang="en-US" sz="1800" dirty="0"/>
              <a:t>, and J. A. Harvey. 1949. DESIGN OF GRID IONIZATION CHAMBERS. </a:t>
            </a:r>
            <a:r>
              <a:rPr lang="en-US" sz="1800" i="1" dirty="0"/>
              <a:t>Canadian Journal of Research</a:t>
            </a:r>
            <a:r>
              <a:rPr lang="en-US" sz="1800" dirty="0"/>
              <a:t>. </a:t>
            </a:r>
            <a:r>
              <a:rPr lang="en-US" sz="1800" b="1" dirty="0"/>
              <a:t>27a</a:t>
            </a:r>
            <a:r>
              <a:rPr lang="en-US" sz="1800" dirty="0"/>
              <a:t>(5): 191-206.</a:t>
            </a:r>
            <a:endParaRPr lang="en-US" sz="1800" dirty="0">
              <a:ea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05D5FF84-5EEF-AE64-F94E-9BC52E5F2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/>
                <a:cs typeface="Calibri Light"/>
              </a:rPr>
              <a:t>References</a:t>
            </a:r>
            <a:endParaRPr lang="en-US" dirty="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322033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D4A53-628C-5933-6F6A-E6173607A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>
                <a:latin typeface="Times New Roman"/>
                <a:ea typeface="Calibri Light"/>
                <a:cs typeface="Calibri Light"/>
              </a:rPr>
              <a:t>Presentation Focal Points</a:t>
            </a:r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529B3CBF-51E6-3D9E-05C9-28AE560F355A}"/>
              </a:ext>
            </a:extLst>
          </p:cNvPr>
          <p:cNvSpPr/>
          <p:nvPr/>
        </p:nvSpPr>
        <p:spPr>
          <a:xfrm>
            <a:off x="10846596" y="6310312"/>
            <a:ext cx="1631154" cy="547687"/>
          </a:xfrm>
          <a:prstGeom prst="chevron">
            <a:avLst/>
          </a:prstGeom>
          <a:solidFill>
            <a:srgbClr val="C8102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D0E88E-7C65-2AAE-EA1C-EB670B443683}"/>
              </a:ext>
            </a:extLst>
          </p:cNvPr>
          <p:cNvSpPr txBox="1"/>
          <p:nvPr/>
        </p:nvSpPr>
        <p:spPr>
          <a:xfrm>
            <a:off x="11136878" y="6408397"/>
            <a:ext cx="70681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>
                <a:latin typeface="Times New Roman"/>
                <a:cs typeface="Times New Roman"/>
              </a:rPr>
              <a:t>02/17</a:t>
            </a:r>
            <a:endParaRPr lang="en-US" dirty="0"/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DA4889DF-72C0-23C2-95DD-DE50622BF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5281" y="6437491"/>
            <a:ext cx="344840" cy="304801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2841C6E-0734-7220-D276-0D8F09DD22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buNone/>
            </a:pPr>
            <a:r>
              <a:rPr lang="en-US" dirty="0">
                <a:ea typeface="Calibri" panose="020F0502020204030204"/>
                <a:cs typeface="Calibri" panose="020F0502020204030204"/>
              </a:rPr>
              <a:t>Workings and advantages of dual-phase TPCs</a:t>
            </a:r>
            <a:endParaRPr lang="en-US" dirty="0"/>
          </a:p>
          <a:p>
            <a:pPr marL="0" indent="0" algn="ctr">
              <a:buNone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 marL="0" indent="0" algn="ctr">
              <a:buNone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 marL="0" indent="0" algn="ctr">
              <a:buNone/>
            </a:pPr>
            <a:r>
              <a:rPr lang="en-US" dirty="0">
                <a:ea typeface="Calibri" panose="020F0502020204030204"/>
                <a:cs typeface="Calibri" panose="020F0502020204030204"/>
              </a:rPr>
              <a:t>Objectives and methods of separation grid assembly</a:t>
            </a:r>
          </a:p>
        </p:txBody>
      </p:sp>
    </p:spTree>
    <p:extLst>
      <p:ext uri="{BB962C8B-B14F-4D97-AF65-F5344CB8AC3E}">
        <p14:creationId xmlns:p14="http://schemas.microsoft.com/office/powerpoint/2010/main" val="437938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D4A53-628C-5933-6F6A-E6173607A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latin typeface="Times New Roman"/>
                <a:ea typeface="Calibri Light"/>
                <a:cs typeface="Calibri Light"/>
              </a:rPr>
              <a:t>A Profile of Dark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C4D38-FE01-24D5-04F0-767B38A483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Theorized from </a:t>
            </a:r>
            <a:r>
              <a:rPr lang="en-US" i="1" dirty="0">
                <a:ea typeface="Calibri"/>
                <a:cs typeface="Calibri"/>
              </a:rPr>
              <a:t>strong</a:t>
            </a:r>
            <a:r>
              <a:rPr lang="en-US" dirty="0">
                <a:ea typeface="Calibri"/>
                <a:cs typeface="Calibri"/>
              </a:rPr>
              <a:t> astrophysical evidence (gravitational)</a:t>
            </a:r>
          </a:p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Slow, stable, massive particles without EM interactions</a:t>
            </a:r>
          </a:p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No direct detection … yet!</a:t>
            </a:r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529B3CBF-51E6-3D9E-05C9-28AE560F355A}"/>
              </a:ext>
            </a:extLst>
          </p:cNvPr>
          <p:cNvSpPr/>
          <p:nvPr/>
        </p:nvSpPr>
        <p:spPr>
          <a:xfrm>
            <a:off x="10846596" y="6310312"/>
            <a:ext cx="1631154" cy="547687"/>
          </a:xfrm>
          <a:prstGeom prst="chevron">
            <a:avLst/>
          </a:prstGeom>
          <a:solidFill>
            <a:srgbClr val="C8102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D0E88E-7C65-2AAE-EA1C-EB670B443683}"/>
              </a:ext>
            </a:extLst>
          </p:cNvPr>
          <p:cNvSpPr txBox="1"/>
          <p:nvPr/>
        </p:nvSpPr>
        <p:spPr>
          <a:xfrm>
            <a:off x="11136878" y="6408397"/>
            <a:ext cx="70681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>
                <a:latin typeface="Times New Roman"/>
                <a:cs typeface="Times New Roman"/>
              </a:rPr>
              <a:t>03/17</a:t>
            </a:r>
            <a:endParaRPr lang="en-US" dirty="0"/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DA4889DF-72C0-23C2-95DD-DE50622BF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5281" y="6437491"/>
            <a:ext cx="344840" cy="304801"/>
          </a:xfrm>
          <a:prstGeom prst="rect">
            <a:avLst/>
          </a:prstGeom>
        </p:spPr>
      </p:pic>
      <p:pic>
        <p:nvPicPr>
          <p:cNvPr id="4" name="Picture 3" descr="A black pillow with a face&#10;&#10;Description automatically generated">
            <a:extLst>
              <a:ext uri="{FF2B5EF4-FFF2-40B4-BE49-F238E27FC236}">
                <a16:creationId xmlns:a16="http://schemas.microsoft.com/office/drawing/2014/main" id="{6D6B6E74-697B-AB26-1864-00DF5C6A69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84" t="15823" r="6984" b="14557"/>
          <a:stretch/>
        </p:blipFill>
        <p:spPr>
          <a:xfrm>
            <a:off x="5942013" y="4008881"/>
            <a:ext cx="3001098" cy="24286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87DEE56-484C-1F80-6C1F-C77DB61D5CB8}"/>
              </a:ext>
            </a:extLst>
          </p:cNvPr>
          <p:cNvSpPr txBox="1"/>
          <p:nvPr/>
        </p:nvSpPr>
        <p:spPr>
          <a:xfrm>
            <a:off x="9064486" y="4900020"/>
            <a:ext cx="19381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Particle Zoo</a:t>
            </a:r>
            <a:r>
              <a:rPr lang="en-US" sz="1600" dirty="0"/>
              <a:t>’s Dark Matter Plush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785334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D4A53-628C-5933-6F6A-E6173607A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latin typeface="Times New Roman"/>
                <a:cs typeface="Times New Roman"/>
              </a:rPr>
              <a:t>To Detect the Undetected</a:t>
            </a:r>
            <a:endParaRPr lang="en-US" u="sng">
              <a:ea typeface="Calibri Light"/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C4D38-FE01-24D5-04F0-767B38A483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6700" y="1825625"/>
            <a:ext cx="10515600" cy="4351338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Liquid scintillator target (noble liquids common)</a:t>
            </a:r>
            <a:endParaRPr lang="en-US"/>
          </a:p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Nuclear and/or electron recoils </a:t>
            </a:r>
            <a:endParaRPr lang="en-US" baseline="30000" dirty="0">
              <a:ea typeface="Calibri"/>
              <a:cs typeface="Calibri"/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n-US" dirty="0">
                <a:ea typeface="Calibri"/>
                <a:cs typeface="Calibri"/>
              </a:rPr>
              <a:t>? + </a:t>
            </a:r>
            <a:r>
              <a:rPr lang="en-US" dirty="0" err="1">
                <a:ea typeface="Calibri"/>
                <a:cs typeface="Calibri"/>
              </a:rPr>
              <a:t>Ar</a:t>
            </a:r>
            <a:r>
              <a:rPr lang="en-US" dirty="0">
                <a:ea typeface="Calibri"/>
                <a:cs typeface="Calibri"/>
              </a:rPr>
              <a:t> -&gt; </a:t>
            </a:r>
            <a:r>
              <a:rPr lang="en-US" dirty="0" err="1">
                <a:ea typeface="Calibri"/>
                <a:cs typeface="Calibri"/>
              </a:rPr>
              <a:t>Ar</a:t>
            </a:r>
            <a:r>
              <a:rPr lang="en-US" dirty="0">
                <a:ea typeface="Calibri"/>
                <a:cs typeface="Calibri"/>
              </a:rPr>
              <a:t>*</a:t>
            </a:r>
            <a:endParaRPr lang="en-US" baseline="30000" dirty="0">
              <a:ea typeface="Calibri"/>
              <a:cs typeface="Calibri"/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n-US" dirty="0" err="1">
                <a:ea typeface="Calibri"/>
                <a:cs typeface="Calibri"/>
              </a:rPr>
              <a:t>Ar</a:t>
            </a:r>
            <a:r>
              <a:rPr lang="en-US" dirty="0">
                <a:ea typeface="Calibri"/>
                <a:cs typeface="Calibri"/>
              </a:rPr>
              <a:t>* -&gt; </a:t>
            </a:r>
            <a:r>
              <a:rPr lang="en-US" dirty="0" err="1">
                <a:ea typeface="Calibri"/>
                <a:cs typeface="Calibri"/>
              </a:rPr>
              <a:t>Ar</a:t>
            </a:r>
            <a:r>
              <a:rPr lang="en-US" dirty="0">
                <a:ea typeface="Calibri"/>
                <a:cs typeface="Calibri"/>
              </a:rPr>
              <a:t> + </a:t>
            </a:r>
            <a:r>
              <a:rPr lang="en" dirty="0">
                <a:ea typeface="+mn-lt"/>
                <a:cs typeface="+mn-lt"/>
              </a:rPr>
              <a:t>γ + e</a:t>
            </a:r>
            <a:r>
              <a:rPr lang="en-US" baseline="30000" dirty="0">
                <a:ea typeface="+mn-lt"/>
                <a:cs typeface="+mn-lt"/>
              </a:rPr>
              <a:t>-</a:t>
            </a:r>
            <a:endParaRPr lang="en-US" baseline="30000">
              <a:ea typeface="Calibri"/>
              <a:cs typeface="Calibri"/>
            </a:endParaRPr>
          </a:p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Many prior detectors only utilized the light signal</a:t>
            </a:r>
            <a:endParaRPr lang="en" dirty="0">
              <a:ea typeface="+mn-lt"/>
              <a:cs typeface="+mn-lt"/>
            </a:endParaRPr>
          </a:p>
          <a:p>
            <a:endParaRPr lang="en-US" dirty="0">
              <a:ea typeface="Calibri"/>
              <a:cs typeface="Calibri"/>
            </a:endParaRPr>
          </a:p>
          <a:p>
            <a:endParaRPr lang="en-US" dirty="0">
              <a:ea typeface="Calibri"/>
              <a:cs typeface="Calibri"/>
            </a:endParaRP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529B3CBF-51E6-3D9E-05C9-28AE560F355A}"/>
              </a:ext>
            </a:extLst>
          </p:cNvPr>
          <p:cNvSpPr/>
          <p:nvPr/>
        </p:nvSpPr>
        <p:spPr>
          <a:xfrm>
            <a:off x="10846596" y="6310312"/>
            <a:ext cx="1631154" cy="547687"/>
          </a:xfrm>
          <a:prstGeom prst="chevron">
            <a:avLst/>
          </a:prstGeom>
          <a:solidFill>
            <a:srgbClr val="C8102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D0E88E-7C65-2AAE-EA1C-EB670B443683}"/>
              </a:ext>
            </a:extLst>
          </p:cNvPr>
          <p:cNvSpPr txBox="1"/>
          <p:nvPr/>
        </p:nvSpPr>
        <p:spPr>
          <a:xfrm>
            <a:off x="11136878" y="6408397"/>
            <a:ext cx="70681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>
                <a:latin typeface="Times New Roman"/>
                <a:cs typeface="Times New Roman"/>
              </a:rPr>
              <a:t>04/17</a:t>
            </a:r>
            <a:endParaRPr lang="en-US" dirty="0"/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DA4889DF-72C0-23C2-95DD-DE50622BF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5281" y="6437491"/>
            <a:ext cx="344840" cy="304801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DC9802E6-0541-0B1A-D5FC-141C55185EB6}"/>
              </a:ext>
            </a:extLst>
          </p:cNvPr>
          <p:cNvSpPr/>
          <p:nvPr/>
        </p:nvSpPr>
        <p:spPr>
          <a:xfrm>
            <a:off x="321468" y="3595688"/>
            <a:ext cx="1309687" cy="126206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ea typeface="Calibri"/>
                <a:cs typeface="Calibri"/>
              </a:rPr>
              <a:t>Ar</a:t>
            </a:r>
            <a:endParaRPr lang="en-US" dirty="0" err="1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5AAE15B-6C4A-A25C-F5D6-2244708DA49C}"/>
              </a:ext>
            </a:extLst>
          </p:cNvPr>
          <p:cNvCxnSpPr/>
          <p:nvPr/>
        </p:nvCxnSpPr>
        <p:spPr>
          <a:xfrm flipV="1">
            <a:off x="1650208" y="3719511"/>
            <a:ext cx="783429" cy="228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733B3DD-389E-4126-B5C1-4A1CECFCB9EF}"/>
              </a:ext>
            </a:extLst>
          </p:cNvPr>
          <p:cNvCxnSpPr/>
          <p:nvPr/>
        </p:nvCxnSpPr>
        <p:spPr>
          <a:xfrm>
            <a:off x="1638301" y="4698205"/>
            <a:ext cx="795336" cy="1523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2F7E0E93-3722-59F3-D0E6-1E3140567985}"/>
              </a:ext>
            </a:extLst>
          </p:cNvPr>
          <p:cNvSpPr/>
          <p:nvPr/>
        </p:nvSpPr>
        <p:spPr>
          <a:xfrm>
            <a:off x="2536031" y="3190875"/>
            <a:ext cx="619123" cy="64293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" sz="2600" dirty="0">
                <a:solidFill>
                  <a:schemeClr val="bg1"/>
                </a:solidFill>
                <a:ea typeface="+mn-lt"/>
                <a:cs typeface="+mn-lt"/>
              </a:rPr>
              <a:t>γ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2C231E1-B6D9-7697-EC57-FB1582CE7DC2}"/>
              </a:ext>
            </a:extLst>
          </p:cNvPr>
          <p:cNvSpPr/>
          <p:nvPr/>
        </p:nvSpPr>
        <p:spPr>
          <a:xfrm>
            <a:off x="2536031" y="4726780"/>
            <a:ext cx="619123" cy="59531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ea typeface="Calibri"/>
                <a:cs typeface="Calibri"/>
              </a:rPr>
              <a:t>e-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47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close-up of a text&#10;&#10;Description automatically generated">
            <a:extLst>
              <a:ext uri="{FF2B5EF4-FFF2-40B4-BE49-F238E27FC236}">
                <a16:creationId xmlns:a16="http://schemas.microsoft.com/office/drawing/2014/main" id="{CD9CE2BC-FF20-8A1E-0CDC-913ABC375A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0719" y="5486108"/>
            <a:ext cx="6096000" cy="1122947"/>
          </a:xfrm>
        </p:spPr>
      </p:pic>
      <p:sp>
        <p:nvSpPr>
          <p:cNvPr id="5" name="Arrow: Chevron 4">
            <a:extLst>
              <a:ext uri="{FF2B5EF4-FFF2-40B4-BE49-F238E27FC236}">
                <a16:creationId xmlns:a16="http://schemas.microsoft.com/office/drawing/2014/main" id="{529B3CBF-51E6-3D9E-05C9-28AE560F355A}"/>
              </a:ext>
            </a:extLst>
          </p:cNvPr>
          <p:cNvSpPr/>
          <p:nvPr/>
        </p:nvSpPr>
        <p:spPr>
          <a:xfrm>
            <a:off x="10846596" y="6310312"/>
            <a:ext cx="1631154" cy="547687"/>
          </a:xfrm>
          <a:prstGeom prst="chevron">
            <a:avLst/>
          </a:prstGeom>
          <a:solidFill>
            <a:srgbClr val="C8102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D0E88E-7C65-2AAE-EA1C-EB670B443683}"/>
              </a:ext>
            </a:extLst>
          </p:cNvPr>
          <p:cNvSpPr txBox="1"/>
          <p:nvPr/>
        </p:nvSpPr>
        <p:spPr>
          <a:xfrm>
            <a:off x="11136878" y="6408397"/>
            <a:ext cx="70681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>
                <a:latin typeface="Times New Roman"/>
                <a:cs typeface="Times New Roman"/>
              </a:rPr>
              <a:t>05/17</a:t>
            </a:r>
            <a:endParaRPr lang="en-US" dirty="0"/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DA4889DF-72C0-23C2-95DD-DE50622BF6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75281" y="6437491"/>
            <a:ext cx="344840" cy="304801"/>
          </a:xfrm>
          <a:prstGeom prst="rect">
            <a:avLst/>
          </a:prstGeom>
        </p:spPr>
      </p:pic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411DC484-D6D4-7319-081D-3A515FDBE0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0719" y="248945"/>
            <a:ext cx="8310562" cy="50622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2A0669B-1B07-638B-A0D5-AE3616A063A7}"/>
              </a:ext>
            </a:extLst>
          </p:cNvPr>
          <p:cNvSpPr txBox="1"/>
          <p:nvPr/>
        </p:nvSpPr>
        <p:spPr>
          <a:xfrm>
            <a:off x="8557590" y="5635487"/>
            <a:ext cx="1818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Aalseth</a:t>
            </a:r>
            <a:r>
              <a:rPr lang="en-US" dirty="0"/>
              <a:t>, 2018)</a:t>
            </a:r>
          </a:p>
        </p:txBody>
      </p:sp>
    </p:spTree>
    <p:extLst>
      <p:ext uri="{BB962C8B-B14F-4D97-AF65-F5344CB8AC3E}">
        <p14:creationId xmlns:p14="http://schemas.microsoft.com/office/powerpoint/2010/main" val="382307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D4A53-628C-5933-6F6A-E6173607A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latin typeface="Times New Roman"/>
                <a:ea typeface="Calibri Light"/>
                <a:cs typeface="Calibri Light"/>
              </a:rPr>
              <a:t>Darkside-20k and Dual-Phase TPCs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C4D38-FE01-24D5-04F0-767B38A483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Eliminating backgrounds is the key to success and sensitivity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>
                <a:ea typeface="Calibri"/>
                <a:cs typeface="Calibri"/>
              </a:rPr>
              <a:t>    -Passive </a:t>
            </a:r>
            <a:r>
              <a:rPr lang="en-US" dirty="0" err="1">
                <a:ea typeface="Calibri"/>
                <a:cs typeface="Calibri"/>
              </a:rPr>
              <a:t>vetos</a:t>
            </a:r>
            <a:r>
              <a:rPr lang="en-US" dirty="0">
                <a:ea typeface="Calibri"/>
                <a:cs typeface="Calibri"/>
              </a:rPr>
              <a:t>, active </a:t>
            </a:r>
            <a:r>
              <a:rPr lang="en-US" dirty="0" err="1">
                <a:ea typeface="Calibri"/>
                <a:cs typeface="Calibri"/>
              </a:rPr>
              <a:t>vetos</a:t>
            </a:r>
            <a:r>
              <a:rPr lang="en-US" dirty="0">
                <a:ea typeface="Calibri"/>
                <a:cs typeface="Calibri"/>
              </a:rPr>
              <a:t>, and signal shape (PSD)</a:t>
            </a:r>
          </a:p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Even more powerful: coincidence signals (S1 and S2)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i="1" dirty="0">
                <a:ea typeface="Calibri"/>
                <a:cs typeface="Calibri"/>
              </a:rPr>
              <a:t>Second phase allows for creation of S2 signal using ionization electrons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800" dirty="0">
                <a:ea typeface="Calibri"/>
                <a:cs typeface="Calibri"/>
              </a:rPr>
              <a:t>(</a:t>
            </a:r>
            <a:r>
              <a:rPr lang="en-US" sz="1800" dirty="0" err="1">
                <a:ea typeface="Calibri"/>
                <a:cs typeface="Calibri"/>
              </a:rPr>
              <a:t>Aalseth</a:t>
            </a:r>
            <a:r>
              <a:rPr lang="en-US" sz="1800" dirty="0">
                <a:ea typeface="Calibri" panose="020F0502020204030204"/>
                <a:cs typeface="Calibri" panose="020F0502020204030204"/>
              </a:rPr>
              <a:t>, 2018)</a:t>
            </a:r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529B3CBF-51E6-3D9E-05C9-28AE560F355A}"/>
              </a:ext>
            </a:extLst>
          </p:cNvPr>
          <p:cNvSpPr/>
          <p:nvPr/>
        </p:nvSpPr>
        <p:spPr>
          <a:xfrm>
            <a:off x="10846596" y="6310312"/>
            <a:ext cx="1631154" cy="547687"/>
          </a:xfrm>
          <a:prstGeom prst="chevron">
            <a:avLst/>
          </a:prstGeom>
          <a:solidFill>
            <a:srgbClr val="C8102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D0E88E-7C65-2AAE-EA1C-EB670B443683}"/>
              </a:ext>
            </a:extLst>
          </p:cNvPr>
          <p:cNvSpPr txBox="1"/>
          <p:nvPr/>
        </p:nvSpPr>
        <p:spPr>
          <a:xfrm>
            <a:off x="11136878" y="6408397"/>
            <a:ext cx="70681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>
                <a:latin typeface="Times New Roman"/>
                <a:cs typeface="Times New Roman"/>
              </a:rPr>
              <a:t>06/17</a:t>
            </a:r>
            <a:endParaRPr lang="en-US" dirty="0"/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DA4889DF-72C0-23C2-95DD-DE50622BF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5281" y="6437491"/>
            <a:ext cx="344840" cy="30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071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CDC450C-DF18-0C34-8340-2ECAAF008169}"/>
              </a:ext>
            </a:extLst>
          </p:cNvPr>
          <p:cNvSpPr/>
          <p:nvPr/>
        </p:nvSpPr>
        <p:spPr>
          <a:xfrm>
            <a:off x="3357562" y="345281"/>
            <a:ext cx="5476874" cy="623887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529B3CBF-51E6-3D9E-05C9-28AE560F355A}"/>
              </a:ext>
            </a:extLst>
          </p:cNvPr>
          <p:cNvSpPr/>
          <p:nvPr/>
        </p:nvSpPr>
        <p:spPr>
          <a:xfrm>
            <a:off x="10846596" y="6310312"/>
            <a:ext cx="1631154" cy="547687"/>
          </a:xfrm>
          <a:prstGeom prst="chevron">
            <a:avLst/>
          </a:prstGeom>
          <a:solidFill>
            <a:srgbClr val="C8102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D0E88E-7C65-2AAE-EA1C-EB670B443683}"/>
              </a:ext>
            </a:extLst>
          </p:cNvPr>
          <p:cNvSpPr txBox="1"/>
          <p:nvPr/>
        </p:nvSpPr>
        <p:spPr>
          <a:xfrm>
            <a:off x="11136878" y="6408397"/>
            <a:ext cx="70681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>
                <a:latin typeface="Times New Roman"/>
                <a:ea typeface="Calibri"/>
                <a:cs typeface="Times New Roman"/>
              </a:rPr>
              <a:t>07/17</a:t>
            </a:r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DA4889DF-72C0-23C2-95DD-DE50622BF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5281" y="6437491"/>
            <a:ext cx="344840" cy="304801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3346AFD-B138-D6C2-5DA2-8A127372D6FF}"/>
              </a:ext>
            </a:extLst>
          </p:cNvPr>
          <p:cNvSpPr/>
          <p:nvPr/>
        </p:nvSpPr>
        <p:spPr>
          <a:xfrm>
            <a:off x="3452812" y="1643063"/>
            <a:ext cx="5286373" cy="484584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loud 7">
            <a:extLst>
              <a:ext uri="{FF2B5EF4-FFF2-40B4-BE49-F238E27FC236}">
                <a16:creationId xmlns:a16="http://schemas.microsoft.com/office/drawing/2014/main" id="{50A4D959-CAB5-5F2E-EC42-C1045F3C65C5}"/>
              </a:ext>
            </a:extLst>
          </p:cNvPr>
          <p:cNvSpPr/>
          <p:nvPr/>
        </p:nvSpPr>
        <p:spPr>
          <a:xfrm>
            <a:off x="3500437" y="488155"/>
            <a:ext cx="5262562" cy="1023937"/>
          </a:xfrm>
          <a:prstGeom prst="cloud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A8E96BA-730B-290A-6031-C1E1D5865F31}"/>
              </a:ext>
            </a:extLst>
          </p:cNvPr>
          <p:cNvCxnSpPr/>
          <p:nvPr/>
        </p:nvCxnSpPr>
        <p:spPr>
          <a:xfrm flipH="1" flipV="1">
            <a:off x="9303543" y="623885"/>
            <a:ext cx="26194" cy="566975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EE5EDEE-6A7A-16B5-BC67-DE3D6419EB48}"/>
              </a:ext>
            </a:extLst>
          </p:cNvPr>
          <p:cNvSpPr txBox="1"/>
          <p:nvPr/>
        </p:nvSpPr>
        <p:spPr>
          <a:xfrm>
            <a:off x="4417219" y="761999"/>
            <a:ext cx="185737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Calibri"/>
                <a:cs typeface="Calibri"/>
              </a:rPr>
              <a:t>Gaseous Argon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42E420-FF92-472A-8226-C697B1FF7010}"/>
              </a:ext>
            </a:extLst>
          </p:cNvPr>
          <p:cNvSpPr txBox="1"/>
          <p:nvPr/>
        </p:nvSpPr>
        <p:spPr>
          <a:xfrm>
            <a:off x="4417218" y="2714623"/>
            <a:ext cx="135731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Calibri"/>
                <a:cs typeface="Calibri"/>
              </a:rPr>
              <a:t>Liquid Argon</a:t>
            </a:r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B45D485-10EB-DC09-1686-7D235667BB8C}"/>
              </a:ext>
            </a:extLst>
          </p:cNvPr>
          <p:cNvSpPr/>
          <p:nvPr/>
        </p:nvSpPr>
        <p:spPr>
          <a:xfrm>
            <a:off x="7274719" y="4298154"/>
            <a:ext cx="273844" cy="2857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xplosion: 14 Points 13">
            <a:extLst>
              <a:ext uri="{FF2B5EF4-FFF2-40B4-BE49-F238E27FC236}">
                <a16:creationId xmlns:a16="http://schemas.microsoft.com/office/drawing/2014/main" id="{D26228C8-836C-A6DC-1365-231B1430437D}"/>
              </a:ext>
            </a:extLst>
          </p:cNvPr>
          <p:cNvSpPr/>
          <p:nvPr/>
        </p:nvSpPr>
        <p:spPr>
          <a:xfrm>
            <a:off x="6584156" y="4762500"/>
            <a:ext cx="690562" cy="678656"/>
          </a:xfrm>
          <a:prstGeom prst="irregularSeal2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87E8E99-3F62-70A4-968B-C0F80800ECC3}"/>
              </a:ext>
            </a:extLst>
          </p:cNvPr>
          <p:cNvCxnSpPr/>
          <p:nvPr/>
        </p:nvCxnSpPr>
        <p:spPr>
          <a:xfrm>
            <a:off x="2269332" y="3483767"/>
            <a:ext cx="4521993" cy="160496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xplosion: 14 Points 16">
            <a:extLst>
              <a:ext uri="{FF2B5EF4-FFF2-40B4-BE49-F238E27FC236}">
                <a16:creationId xmlns:a16="http://schemas.microsoft.com/office/drawing/2014/main" id="{3CD68C98-2157-2198-5035-5EB6C41B2B67}"/>
              </a:ext>
            </a:extLst>
          </p:cNvPr>
          <p:cNvSpPr/>
          <p:nvPr/>
        </p:nvSpPr>
        <p:spPr>
          <a:xfrm>
            <a:off x="7119937" y="535781"/>
            <a:ext cx="690562" cy="678656"/>
          </a:xfrm>
          <a:prstGeom prst="irregularSeal2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sz="1000" dirty="0">
              <a:ea typeface="Calibri"/>
              <a:cs typeface="Calibri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E16334B-442A-7E53-F442-3E4D1052406D}"/>
              </a:ext>
            </a:extLst>
          </p:cNvPr>
          <p:cNvCxnSpPr/>
          <p:nvPr/>
        </p:nvCxnSpPr>
        <p:spPr>
          <a:xfrm flipV="1">
            <a:off x="7400926" y="1004886"/>
            <a:ext cx="9521" cy="3288505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9CC805D-4CC6-4AEB-D00C-DDEC6FBF5125}"/>
              </a:ext>
            </a:extLst>
          </p:cNvPr>
          <p:cNvCxnSpPr/>
          <p:nvPr/>
        </p:nvCxnSpPr>
        <p:spPr>
          <a:xfrm flipV="1">
            <a:off x="7043736" y="4600573"/>
            <a:ext cx="259556" cy="383382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ED0C821-705F-BAA6-FCE2-FDA85D987D50}"/>
              </a:ext>
            </a:extLst>
          </p:cNvPr>
          <p:cNvSpPr txBox="1"/>
          <p:nvPr/>
        </p:nvSpPr>
        <p:spPr>
          <a:xfrm>
            <a:off x="7227093" y="4250530"/>
            <a:ext cx="41671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ea typeface="Calibri"/>
                <a:cs typeface="Calibri"/>
              </a:rPr>
              <a:t>e</a:t>
            </a:r>
            <a:r>
              <a:rPr lang="en-US" baseline="30000" dirty="0">
                <a:ea typeface="Calibri"/>
                <a:cs typeface="Calibri"/>
              </a:rPr>
              <a:t>-</a:t>
            </a:r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4B32D1-8766-6E10-0BB7-63747BC3E497}"/>
              </a:ext>
            </a:extLst>
          </p:cNvPr>
          <p:cNvSpPr txBox="1"/>
          <p:nvPr/>
        </p:nvSpPr>
        <p:spPr>
          <a:xfrm>
            <a:off x="6703219" y="4929188"/>
            <a:ext cx="115490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ea typeface="Calibri"/>
                <a:cs typeface="Calibri"/>
              </a:rPr>
              <a:t>S1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CC52E0-6A78-83F8-95C4-5EAA1D27AAB9}"/>
              </a:ext>
            </a:extLst>
          </p:cNvPr>
          <p:cNvSpPr txBox="1"/>
          <p:nvPr/>
        </p:nvSpPr>
        <p:spPr>
          <a:xfrm>
            <a:off x="7227093" y="690563"/>
            <a:ext cx="115490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ea typeface="Calibri"/>
                <a:cs typeface="Calibri"/>
              </a:rPr>
              <a:t>S2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1CAC66-A582-CDAB-156D-75D280220597}"/>
              </a:ext>
            </a:extLst>
          </p:cNvPr>
          <p:cNvSpPr txBox="1"/>
          <p:nvPr/>
        </p:nvSpPr>
        <p:spPr>
          <a:xfrm>
            <a:off x="9394031" y="2952750"/>
            <a:ext cx="178593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Calibri"/>
                <a:cs typeface="Calibri"/>
              </a:rPr>
              <a:t>Electric Field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F57693-8AEB-7C01-4107-F38E0CC0A626}"/>
              </a:ext>
            </a:extLst>
          </p:cNvPr>
          <p:cNvSpPr txBox="1"/>
          <p:nvPr/>
        </p:nvSpPr>
        <p:spPr>
          <a:xfrm rot="1260000">
            <a:off x="1583531" y="3214687"/>
            <a:ext cx="77390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ea typeface="Calibri"/>
                <a:cs typeface="Calibri"/>
              </a:rPr>
              <a:t>WIMP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620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D4A53-628C-5933-6F6A-E6173607A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latin typeface="Times New Roman"/>
                <a:ea typeface="Calibri Light"/>
                <a:cs typeface="Calibri Light"/>
              </a:rPr>
              <a:t>The Electric Fields of DS-20k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C4D38-FE01-24D5-04F0-767B38A483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Both a "drift" and "extraction" field are needed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Elements inside of detector volume!</a:t>
            </a:r>
          </a:p>
          <a:p>
            <a:pPr>
              <a:lnSpc>
                <a:spcPct val="200000"/>
              </a:lnSpc>
            </a:pPr>
            <a:r>
              <a:rPr lang="en-US" dirty="0">
                <a:ea typeface="Calibri"/>
                <a:cs typeface="Calibri"/>
              </a:rPr>
              <a:t>Uniformity of fields and transparency of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>
                <a:ea typeface="Calibri"/>
                <a:cs typeface="Calibri"/>
              </a:rPr>
              <a:t>extraction/separation grid</a:t>
            </a:r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529B3CBF-51E6-3D9E-05C9-28AE560F355A}"/>
              </a:ext>
            </a:extLst>
          </p:cNvPr>
          <p:cNvSpPr/>
          <p:nvPr/>
        </p:nvSpPr>
        <p:spPr>
          <a:xfrm>
            <a:off x="10846596" y="6310312"/>
            <a:ext cx="1631154" cy="547687"/>
          </a:xfrm>
          <a:prstGeom prst="chevron">
            <a:avLst/>
          </a:prstGeom>
          <a:solidFill>
            <a:srgbClr val="C8102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D0E88E-7C65-2AAE-EA1C-EB670B443683}"/>
              </a:ext>
            </a:extLst>
          </p:cNvPr>
          <p:cNvSpPr txBox="1"/>
          <p:nvPr/>
        </p:nvSpPr>
        <p:spPr>
          <a:xfrm>
            <a:off x="11136878" y="6408397"/>
            <a:ext cx="70681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>
                <a:latin typeface="Times New Roman"/>
                <a:cs typeface="Times New Roman"/>
              </a:rPr>
              <a:t>08/17</a:t>
            </a:r>
            <a:endParaRPr lang="en-US" dirty="0"/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DA4889DF-72C0-23C2-95DD-DE50622BF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5281" y="6437491"/>
            <a:ext cx="344840" cy="304801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148AE81-7654-FA9C-BD18-75AE69E28A0D}"/>
              </a:ext>
            </a:extLst>
          </p:cNvPr>
          <p:cNvGrpSpPr/>
          <p:nvPr/>
        </p:nvGrpSpPr>
        <p:grpSpPr>
          <a:xfrm>
            <a:off x="8477250" y="2536031"/>
            <a:ext cx="2571750" cy="3119437"/>
            <a:chOff x="3357562" y="345281"/>
            <a:chExt cx="5476874" cy="623887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E05025F-7B0F-05E2-1E99-56EAFAE05EF3}"/>
                </a:ext>
              </a:extLst>
            </p:cNvPr>
            <p:cNvSpPr/>
            <p:nvPr/>
          </p:nvSpPr>
          <p:spPr>
            <a:xfrm>
              <a:off x="3357562" y="345281"/>
              <a:ext cx="5476874" cy="6238874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CEA90E00-B988-D038-C8AA-4C8CD27BCC34}"/>
                </a:ext>
              </a:extLst>
            </p:cNvPr>
            <p:cNvSpPr/>
            <p:nvPr/>
          </p:nvSpPr>
          <p:spPr>
            <a:xfrm>
              <a:off x="3452812" y="1643063"/>
              <a:ext cx="5286373" cy="484584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Cloud 21">
              <a:extLst>
                <a:ext uri="{FF2B5EF4-FFF2-40B4-BE49-F238E27FC236}">
                  <a16:creationId xmlns:a16="http://schemas.microsoft.com/office/drawing/2014/main" id="{7E8D4182-FCB8-B379-EF32-96E7AE2F4AC1}"/>
                </a:ext>
              </a:extLst>
            </p:cNvPr>
            <p:cNvSpPr/>
            <p:nvPr/>
          </p:nvSpPr>
          <p:spPr>
            <a:xfrm>
              <a:off x="3500437" y="488155"/>
              <a:ext cx="5262562" cy="1023937"/>
            </a:xfrm>
            <a:prstGeom prst="cloud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D3ED52B-A9F1-1396-79E7-6DFBAF2B2067}"/>
                </a:ext>
              </a:extLst>
            </p:cNvPr>
            <p:cNvSpPr/>
            <p:nvPr/>
          </p:nvSpPr>
          <p:spPr>
            <a:xfrm>
              <a:off x="7198651" y="4321967"/>
              <a:ext cx="349911" cy="28575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6223CCCE-49AB-467C-AD82-5AE152ED60BC}"/>
                </a:ext>
              </a:extLst>
            </p:cNvPr>
            <p:cNvCxnSpPr/>
            <p:nvPr/>
          </p:nvCxnSpPr>
          <p:spPr>
            <a:xfrm flipV="1">
              <a:off x="7400926" y="1004886"/>
              <a:ext cx="9521" cy="3288505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361DDB0-14DE-9E55-D869-50804B90D10A}"/>
              </a:ext>
            </a:extLst>
          </p:cNvPr>
          <p:cNvCxnSpPr/>
          <p:nvPr/>
        </p:nvCxnSpPr>
        <p:spPr>
          <a:xfrm flipV="1">
            <a:off x="8329612" y="3338511"/>
            <a:ext cx="9524" cy="2252662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47D4975-AD9E-EB00-54F7-C6B87276E878}"/>
              </a:ext>
            </a:extLst>
          </p:cNvPr>
          <p:cNvCxnSpPr>
            <a:cxnSpLocks/>
          </p:cNvCxnSpPr>
          <p:nvPr/>
        </p:nvCxnSpPr>
        <p:spPr>
          <a:xfrm flipH="1" flipV="1">
            <a:off x="8327230" y="2489888"/>
            <a:ext cx="14288" cy="779566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9E2C7757-C744-1F29-DC5A-D2061A478EE0}"/>
              </a:ext>
            </a:extLst>
          </p:cNvPr>
          <p:cNvSpPr/>
          <p:nvPr/>
        </p:nvSpPr>
        <p:spPr>
          <a:xfrm>
            <a:off x="8477250" y="3107530"/>
            <a:ext cx="2583656" cy="71437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903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D4A53-628C-5933-6F6A-E6173607A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>
                <a:latin typeface="Times New Roman"/>
                <a:ea typeface="Calibri Light"/>
                <a:cs typeface="Calibri Light"/>
              </a:rPr>
              <a:t>Presentation Focal Points</a:t>
            </a:r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529B3CBF-51E6-3D9E-05C9-28AE560F355A}"/>
              </a:ext>
            </a:extLst>
          </p:cNvPr>
          <p:cNvSpPr/>
          <p:nvPr/>
        </p:nvSpPr>
        <p:spPr>
          <a:xfrm>
            <a:off x="10846596" y="6310312"/>
            <a:ext cx="1631154" cy="547687"/>
          </a:xfrm>
          <a:prstGeom prst="chevron">
            <a:avLst/>
          </a:prstGeom>
          <a:solidFill>
            <a:srgbClr val="C8102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D0E88E-7C65-2AAE-EA1C-EB670B443683}"/>
              </a:ext>
            </a:extLst>
          </p:cNvPr>
          <p:cNvSpPr txBox="1"/>
          <p:nvPr/>
        </p:nvSpPr>
        <p:spPr>
          <a:xfrm>
            <a:off x="11136878" y="6408397"/>
            <a:ext cx="70681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>
                <a:latin typeface="Times New Roman"/>
                <a:cs typeface="Times New Roman"/>
              </a:rPr>
              <a:t>09/17</a:t>
            </a:r>
            <a:endParaRPr lang="en-US" dirty="0"/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DA4889DF-72C0-23C2-95DD-DE50622BF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5281" y="6437491"/>
            <a:ext cx="344840" cy="304801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2841C6E-0734-7220-D276-0D8F09DD22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buNone/>
            </a:pPr>
            <a:r>
              <a:rPr lang="en-US" strike="sngStrike" dirty="0">
                <a:ea typeface="Calibri" panose="020F0502020204030204"/>
                <a:cs typeface="Calibri" panose="020F0502020204030204"/>
              </a:rPr>
              <a:t>Workings and advantages of dual-phase TPCs</a:t>
            </a:r>
            <a:endParaRPr lang="en-US" strike="sngStrike">
              <a:ea typeface="Calibri"/>
              <a:cs typeface="Calibri"/>
            </a:endParaRPr>
          </a:p>
          <a:p>
            <a:pPr marL="0" indent="0" algn="ctr">
              <a:buNone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 marL="0" indent="0" algn="ctr">
              <a:buNone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 marL="0" indent="0" algn="ctr">
              <a:buNone/>
            </a:pPr>
            <a:r>
              <a:rPr lang="en-US" dirty="0">
                <a:ea typeface="Calibri" panose="020F0502020204030204"/>
                <a:cs typeface="Calibri" panose="020F0502020204030204"/>
              </a:rPr>
              <a:t>Objectives and methods of separation grid assembly</a:t>
            </a:r>
          </a:p>
        </p:txBody>
      </p:sp>
    </p:spTree>
    <p:extLst>
      <p:ext uri="{BB962C8B-B14F-4D97-AF65-F5344CB8AC3E}">
        <p14:creationId xmlns:p14="http://schemas.microsoft.com/office/powerpoint/2010/main" val="2700276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438</TotalTime>
  <Words>718</Words>
  <Application>Microsoft Office PowerPoint</Application>
  <PresentationFormat>Widescreen</PresentationFormat>
  <Paragraphs>121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office theme</vt:lpstr>
      <vt:lpstr>Dual-Phase TPC Separation Grid Development and Production in Darkside-20k Prototypes </vt:lpstr>
      <vt:lpstr>Presentation Focal Points</vt:lpstr>
      <vt:lpstr>A Profile of Dark Matter</vt:lpstr>
      <vt:lpstr>To Detect the Undetected</vt:lpstr>
      <vt:lpstr>PowerPoint Presentation</vt:lpstr>
      <vt:lpstr>Darkside-20k and Dual-Phase TPCs</vt:lpstr>
      <vt:lpstr>PowerPoint Presentation</vt:lpstr>
      <vt:lpstr>The Electric Fields of DS-20k</vt:lpstr>
      <vt:lpstr>Presentation Focal Points</vt:lpstr>
      <vt:lpstr>PowerPoint Presentation</vt:lpstr>
      <vt:lpstr>An Effective Grid: Uniform and Transparent</vt:lpstr>
      <vt:lpstr>PowerPoint Presentation</vt:lpstr>
      <vt:lpstr>An Effective Grid: In One Piece</vt:lpstr>
      <vt:lpstr>Interchangeable Wires</vt:lpstr>
      <vt:lpstr>PowerPoint Presentation</vt:lpstr>
      <vt:lpstr>Performance of Wires</vt:lpstr>
      <vt:lpstr>Thank You!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Huff</dc:creator>
  <cp:lastModifiedBy>Daniel Huff</cp:lastModifiedBy>
  <cp:revision>812</cp:revision>
  <dcterms:created xsi:type="dcterms:W3CDTF">2024-02-23T16:20:06Z</dcterms:created>
  <dcterms:modified xsi:type="dcterms:W3CDTF">2024-02-24T05:38:29Z</dcterms:modified>
</cp:coreProperties>
</file>