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2"/>
  </p:notesMasterIdLst>
  <p:handoutMasterIdLst>
    <p:handoutMasterId r:id="rId33"/>
  </p:handoutMasterIdLst>
  <p:sldIdLst>
    <p:sldId id="432" r:id="rId5"/>
    <p:sldId id="309" r:id="rId6"/>
    <p:sldId id="449" r:id="rId7"/>
    <p:sldId id="452" r:id="rId8"/>
    <p:sldId id="433" r:id="rId9"/>
    <p:sldId id="422" r:id="rId10"/>
    <p:sldId id="444" r:id="rId11"/>
    <p:sldId id="423" r:id="rId12"/>
    <p:sldId id="454" r:id="rId13"/>
    <p:sldId id="451" r:id="rId14"/>
    <p:sldId id="438" r:id="rId15"/>
    <p:sldId id="445" r:id="rId16"/>
    <p:sldId id="446" r:id="rId17"/>
    <p:sldId id="425" r:id="rId18"/>
    <p:sldId id="424" r:id="rId19"/>
    <p:sldId id="426" r:id="rId20"/>
    <p:sldId id="455" r:id="rId21"/>
    <p:sldId id="421" r:id="rId22"/>
    <p:sldId id="378" r:id="rId23"/>
    <p:sldId id="431" r:id="rId24"/>
    <p:sldId id="395" r:id="rId25"/>
    <p:sldId id="439" r:id="rId26"/>
    <p:sldId id="266" r:id="rId27"/>
    <p:sldId id="448" r:id="rId28"/>
    <p:sldId id="440" r:id="rId29"/>
    <p:sldId id="383" r:id="rId30"/>
    <p:sldId id="41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E8040E-4EA9-19A4-EB21-E5BAC68CA3A0}" name="Ranhili Pelige, Jayajeewana Niranjana" initials="" userId="S::jnranhil@CougarNet.UH.EDU::f073f28c-a860-4f51-9a55-edec8e19e4d9" providerId="AD"/>
  <p188:author id="{85CBF475-9C53-AF7D-E800-22F9DA44DEA1}" name="Freelon, Byron K" initials="BF" userId="S::bkfreelo@CougarNet.UH.EDU::c59dae3e-7a64-4352-a160-1ee1bf156c4d" providerId="AD"/>
  <p188:author id="{8D718DDE-D835-7D26-2D84-02222910DAA7}" name="Ranhili Pelige, Jayajeewana Niranjana" initials="RN" userId="S::jnranhil@cougarnet.uh.edu::f073f28c-a860-4f51-9a55-edec8e19e4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nhili Pelige, Jayajeewana Niranjana" initials="RPJN" lastIdx="1" clrIdx="0">
    <p:extLst>
      <p:ext uri="{19B8F6BF-5375-455C-9EA6-DF929625EA0E}">
        <p15:presenceInfo xmlns:p15="http://schemas.microsoft.com/office/powerpoint/2012/main" userId="Ranhili Pelige, Jayajeewana Niranja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E0874F-6CA1-491F-BC65-104860E684B5}" v="774" dt="2024-01-11T15:00:21.5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2" autoAdjust="0"/>
    <p:restoredTop sz="86100" autoAdjust="0"/>
  </p:normalViewPr>
  <p:slideViewPr>
    <p:cSldViewPr snapToGrid="0">
      <p:cViewPr varScale="1">
        <p:scale>
          <a:sx n="57" d="100"/>
          <a:sy n="57" d="100"/>
        </p:scale>
        <p:origin x="976"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elon, Byron K" userId="c59dae3e-7a64-4352-a160-1ee1bf156c4d" providerId="ADAL" clId="{07E0874F-6CA1-491F-BC65-104860E684B5}"/>
    <pc:docChg chg="undo custSel addSld modSld sldOrd">
      <pc:chgData name="Freelon, Byron K" userId="c59dae3e-7a64-4352-a160-1ee1bf156c4d" providerId="ADAL" clId="{07E0874F-6CA1-491F-BC65-104860E684B5}" dt="2024-01-12T05:23:43.535" v="835" actId="20577"/>
      <pc:docMkLst>
        <pc:docMk/>
      </pc:docMkLst>
      <pc:sldChg chg="addSp modSp mod">
        <pc:chgData name="Freelon, Byron K" userId="c59dae3e-7a64-4352-a160-1ee1bf156c4d" providerId="ADAL" clId="{07E0874F-6CA1-491F-BC65-104860E684B5}" dt="2024-01-11T14:17:56.987" v="507" actId="20577"/>
        <pc:sldMkLst>
          <pc:docMk/>
          <pc:sldMk cId="22127153" sldId="266"/>
        </pc:sldMkLst>
        <pc:spChg chg="add mod">
          <ac:chgData name="Freelon, Byron K" userId="c59dae3e-7a64-4352-a160-1ee1bf156c4d" providerId="ADAL" clId="{07E0874F-6CA1-491F-BC65-104860E684B5}" dt="2024-01-10T22:47:12.576" v="148"/>
          <ac:spMkLst>
            <pc:docMk/>
            <pc:sldMk cId="22127153" sldId="266"/>
            <ac:spMk id="2" creationId="{E3E75D27-092B-32D5-29AB-10EA1232C173}"/>
          </ac:spMkLst>
        </pc:spChg>
        <pc:spChg chg="mod">
          <ac:chgData name="Freelon, Byron K" userId="c59dae3e-7a64-4352-a160-1ee1bf156c4d" providerId="ADAL" clId="{07E0874F-6CA1-491F-BC65-104860E684B5}" dt="2024-01-10T22:47:28.788" v="151" actId="1076"/>
          <ac:spMkLst>
            <pc:docMk/>
            <pc:sldMk cId="22127153" sldId="266"/>
            <ac:spMk id="19" creationId="{D0D099D0-3920-653D-0D74-A5D9371122BE}"/>
          </ac:spMkLst>
        </pc:spChg>
        <pc:spChg chg="mod">
          <ac:chgData name="Freelon, Byron K" userId="c59dae3e-7a64-4352-a160-1ee1bf156c4d" providerId="ADAL" clId="{07E0874F-6CA1-491F-BC65-104860E684B5}" dt="2024-01-10T22:47:28.788" v="151" actId="1076"/>
          <ac:spMkLst>
            <pc:docMk/>
            <pc:sldMk cId="22127153" sldId="266"/>
            <ac:spMk id="21" creationId="{FD1B993B-2A2C-D046-E746-71CC418A86FD}"/>
          </ac:spMkLst>
        </pc:spChg>
        <pc:spChg chg="mod">
          <ac:chgData name="Freelon, Byron K" userId="c59dae3e-7a64-4352-a160-1ee1bf156c4d" providerId="ADAL" clId="{07E0874F-6CA1-491F-BC65-104860E684B5}" dt="2024-01-11T14:17:56.987" v="507" actId="20577"/>
          <ac:spMkLst>
            <pc:docMk/>
            <pc:sldMk cId="22127153" sldId="266"/>
            <ac:spMk id="23" creationId="{7555FCE2-313B-0BB0-A836-D00687CA6447}"/>
          </ac:spMkLst>
        </pc:spChg>
        <pc:grpChg chg="mod">
          <ac:chgData name="Freelon, Byron K" userId="c59dae3e-7a64-4352-a160-1ee1bf156c4d" providerId="ADAL" clId="{07E0874F-6CA1-491F-BC65-104860E684B5}" dt="2024-01-10T22:47:28.788" v="151" actId="1076"/>
          <ac:grpSpMkLst>
            <pc:docMk/>
            <pc:sldMk cId="22127153" sldId="266"/>
            <ac:grpSpMk id="14" creationId="{69A086E3-9B1E-1335-F682-9D5ED6631AF6}"/>
          </ac:grpSpMkLst>
        </pc:grpChg>
        <pc:grpChg chg="mod">
          <ac:chgData name="Freelon, Byron K" userId="c59dae3e-7a64-4352-a160-1ee1bf156c4d" providerId="ADAL" clId="{07E0874F-6CA1-491F-BC65-104860E684B5}" dt="2024-01-10T22:47:28.788" v="151" actId="1076"/>
          <ac:grpSpMkLst>
            <pc:docMk/>
            <pc:sldMk cId="22127153" sldId="266"/>
            <ac:grpSpMk id="15" creationId="{B0766DCC-D075-AED6-1FCA-C27F1AF26FB8}"/>
          </ac:grpSpMkLst>
        </pc:grpChg>
        <pc:grpChg chg="mod">
          <ac:chgData name="Freelon, Byron K" userId="c59dae3e-7a64-4352-a160-1ee1bf156c4d" providerId="ADAL" clId="{07E0874F-6CA1-491F-BC65-104860E684B5}" dt="2024-01-10T22:47:28.788" v="151" actId="1076"/>
          <ac:grpSpMkLst>
            <pc:docMk/>
            <pc:sldMk cId="22127153" sldId="266"/>
            <ac:grpSpMk id="16" creationId="{EB37635C-CBB3-4261-74E4-D8E5317F0587}"/>
          </ac:grpSpMkLst>
        </pc:grpChg>
        <pc:picChg chg="mod">
          <ac:chgData name="Freelon, Byron K" userId="c59dae3e-7a64-4352-a160-1ee1bf156c4d" providerId="ADAL" clId="{07E0874F-6CA1-491F-BC65-104860E684B5}" dt="2024-01-10T22:47:28.788" v="151" actId="1076"/>
          <ac:picMkLst>
            <pc:docMk/>
            <pc:sldMk cId="22127153" sldId="266"/>
            <ac:picMk id="17" creationId="{91F43DF8-5B22-FD91-C90A-5AB12003E186}"/>
          </ac:picMkLst>
        </pc:picChg>
        <pc:picChg chg="mod">
          <ac:chgData name="Freelon, Byron K" userId="c59dae3e-7a64-4352-a160-1ee1bf156c4d" providerId="ADAL" clId="{07E0874F-6CA1-491F-BC65-104860E684B5}" dt="2024-01-10T22:47:28.788" v="151" actId="1076"/>
          <ac:picMkLst>
            <pc:docMk/>
            <pc:sldMk cId="22127153" sldId="266"/>
            <ac:picMk id="20" creationId="{8686424C-4D70-04AB-5E4D-086705C0EA9B}"/>
          </ac:picMkLst>
        </pc:picChg>
        <pc:picChg chg="mod">
          <ac:chgData name="Freelon, Byron K" userId="c59dae3e-7a64-4352-a160-1ee1bf156c4d" providerId="ADAL" clId="{07E0874F-6CA1-491F-BC65-104860E684B5}" dt="2024-01-10T22:47:21.147" v="150" actId="1076"/>
          <ac:picMkLst>
            <pc:docMk/>
            <pc:sldMk cId="22127153" sldId="266"/>
            <ac:picMk id="34" creationId="{B2E3F5B3-A4FF-3156-62C9-CE325201ACEC}"/>
          </ac:picMkLst>
        </pc:picChg>
        <pc:cxnChg chg="mod">
          <ac:chgData name="Freelon, Byron K" userId="c59dae3e-7a64-4352-a160-1ee1bf156c4d" providerId="ADAL" clId="{07E0874F-6CA1-491F-BC65-104860E684B5}" dt="2024-01-10T22:47:28.788" v="151" actId="1076"/>
          <ac:cxnSpMkLst>
            <pc:docMk/>
            <pc:sldMk cId="22127153" sldId="266"/>
            <ac:cxnSpMk id="18" creationId="{D7B71375-1A42-7845-5DAD-84D0F08413B0}"/>
          </ac:cxnSpMkLst>
        </pc:cxnChg>
      </pc:sldChg>
      <pc:sldChg chg="ord">
        <pc:chgData name="Freelon, Byron K" userId="c59dae3e-7a64-4352-a160-1ee1bf156c4d" providerId="ADAL" clId="{07E0874F-6CA1-491F-BC65-104860E684B5}" dt="2024-01-11T02:18:58.251" v="429"/>
        <pc:sldMkLst>
          <pc:docMk/>
          <pc:sldMk cId="58158725" sldId="382"/>
        </pc:sldMkLst>
      </pc:sldChg>
      <pc:sldChg chg="addSp modSp ord">
        <pc:chgData name="Freelon, Byron K" userId="c59dae3e-7a64-4352-a160-1ee1bf156c4d" providerId="ADAL" clId="{07E0874F-6CA1-491F-BC65-104860E684B5}" dt="2024-01-11T02:19:03.237" v="431"/>
        <pc:sldMkLst>
          <pc:docMk/>
          <pc:sldMk cId="2600944470" sldId="383"/>
        </pc:sldMkLst>
        <pc:spChg chg="add mod">
          <ac:chgData name="Freelon, Byron K" userId="c59dae3e-7a64-4352-a160-1ee1bf156c4d" providerId="ADAL" clId="{07E0874F-6CA1-491F-BC65-104860E684B5}" dt="2024-01-10T22:47:41.859" v="152"/>
          <ac:spMkLst>
            <pc:docMk/>
            <pc:sldMk cId="2600944470" sldId="383"/>
            <ac:spMk id="3" creationId="{84AB4A68-1DD6-F798-7BEF-AB8C80F9F37F}"/>
          </ac:spMkLst>
        </pc:spChg>
      </pc:sldChg>
      <pc:sldChg chg="ord">
        <pc:chgData name="Freelon, Byron K" userId="c59dae3e-7a64-4352-a160-1ee1bf156c4d" providerId="ADAL" clId="{07E0874F-6CA1-491F-BC65-104860E684B5}" dt="2024-01-10T23:37:53.943" v="296"/>
        <pc:sldMkLst>
          <pc:docMk/>
          <pc:sldMk cId="3306067617" sldId="385"/>
        </pc:sldMkLst>
      </pc:sldChg>
      <pc:sldChg chg="ord">
        <pc:chgData name="Freelon, Byron K" userId="c59dae3e-7a64-4352-a160-1ee1bf156c4d" providerId="ADAL" clId="{07E0874F-6CA1-491F-BC65-104860E684B5}" dt="2024-01-11T02:18:28.342" v="427"/>
        <pc:sldMkLst>
          <pc:docMk/>
          <pc:sldMk cId="63875827" sldId="386"/>
        </pc:sldMkLst>
      </pc:sldChg>
      <pc:sldChg chg="modSp">
        <pc:chgData name="Freelon, Byron K" userId="c59dae3e-7a64-4352-a160-1ee1bf156c4d" providerId="ADAL" clId="{07E0874F-6CA1-491F-BC65-104860E684B5}" dt="2024-01-10T23:42:19.002" v="350" actId="20577"/>
        <pc:sldMkLst>
          <pc:docMk/>
          <pc:sldMk cId="3813548030" sldId="419"/>
        </pc:sldMkLst>
        <pc:spChg chg="mod">
          <ac:chgData name="Freelon, Byron K" userId="c59dae3e-7a64-4352-a160-1ee1bf156c4d" providerId="ADAL" clId="{07E0874F-6CA1-491F-BC65-104860E684B5}" dt="2024-01-10T23:42:19.002" v="350" actId="20577"/>
          <ac:spMkLst>
            <pc:docMk/>
            <pc:sldMk cId="3813548030" sldId="419"/>
            <ac:spMk id="5" creationId="{7A2EF71F-7A9A-6E44-A7B2-2B5C6B15B16D}"/>
          </ac:spMkLst>
        </pc:spChg>
      </pc:sldChg>
      <pc:sldChg chg="modSp">
        <pc:chgData name="Freelon, Byron K" userId="c59dae3e-7a64-4352-a160-1ee1bf156c4d" providerId="ADAL" clId="{07E0874F-6CA1-491F-BC65-104860E684B5}" dt="2024-01-10T23:41:38.443" v="329" actId="20577"/>
        <pc:sldMkLst>
          <pc:docMk/>
          <pc:sldMk cId="1919309758" sldId="422"/>
        </pc:sldMkLst>
        <pc:spChg chg="mod">
          <ac:chgData name="Freelon, Byron K" userId="c59dae3e-7a64-4352-a160-1ee1bf156c4d" providerId="ADAL" clId="{07E0874F-6CA1-491F-BC65-104860E684B5}" dt="2024-01-10T23:41:38.443" v="329" actId="20577"/>
          <ac:spMkLst>
            <pc:docMk/>
            <pc:sldMk cId="1919309758" sldId="422"/>
            <ac:spMk id="3" creationId="{4C5D4A38-52F9-D177-4D48-46CDA5D139DE}"/>
          </ac:spMkLst>
        </pc:spChg>
      </pc:sldChg>
      <pc:sldChg chg="addSp delSp modSp mod setBg addCm modCm">
        <pc:chgData name="Freelon, Byron K" userId="c59dae3e-7a64-4352-a160-1ee1bf156c4d" providerId="ADAL" clId="{07E0874F-6CA1-491F-BC65-104860E684B5}" dt="2024-01-11T13:55:45.095" v="445" actId="1076"/>
        <pc:sldMkLst>
          <pc:docMk/>
          <pc:sldMk cId="50976588" sldId="424"/>
        </pc:sldMkLst>
        <pc:spChg chg="mod ord">
          <ac:chgData name="Freelon, Byron K" userId="c59dae3e-7a64-4352-a160-1ee1bf156c4d" providerId="ADAL" clId="{07E0874F-6CA1-491F-BC65-104860E684B5}" dt="2024-01-11T13:55:41.532" v="444" actId="26606"/>
          <ac:spMkLst>
            <pc:docMk/>
            <pc:sldMk cId="50976588" sldId="424"/>
            <ac:spMk id="2" creationId="{D88E40A4-7189-D5F2-C16F-DAEB054A32E0}"/>
          </ac:spMkLst>
        </pc:spChg>
        <pc:spChg chg="mod">
          <ac:chgData name="Freelon, Byron K" userId="c59dae3e-7a64-4352-a160-1ee1bf156c4d" providerId="ADAL" clId="{07E0874F-6CA1-491F-BC65-104860E684B5}" dt="2024-01-11T13:55:41.532" v="444" actId="26606"/>
          <ac:spMkLst>
            <pc:docMk/>
            <pc:sldMk cId="50976588" sldId="424"/>
            <ac:spMk id="3" creationId="{4C5D4A38-52F9-D177-4D48-46CDA5D139DE}"/>
          </ac:spMkLst>
        </pc:spChg>
        <pc:spChg chg="ord">
          <ac:chgData name="Freelon, Byron K" userId="c59dae3e-7a64-4352-a160-1ee1bf156c4d" providerId="ADAL" clId="{07E0874F-6CA1-491F-BC65-104860E684B5}" dt="2024-01-11T13:55:41.532" v="444" actId="26606"/>
          <ac:spMkLst>
            <pc:docMk/>
            <pc:sldMk cId="50976588" sldId="424"/>
            <ac:spMk id="5" creationId="{03DC10C8-83FC-6938-D3A8-0EDB51759600}"/>
          </ac:spMkLst>
        </pc:spChg>
        <pc:spChg chg="add del">
          <ac:chgData name="Freelon, Byron K" userId="c59dae3e-7a64-4352-a160-1ee1bf156c4d" providerId="ADAL" clId="{07E0874F-6CA1-491F-BC65-104860E684B5}" dt="2024-01-11T13:55:28.272" v="442" actId="26606"/>
          <ac:spMkLst>
            <pc:docMk/>
            <pc:sldMk cId="50976588" sldId="424"/>
            <ac:spMk id="9" creationId="{3C2FC81D-C43B-D6D3-660A-B463918C2AB1}"/>
          </ac:spMkLst>
        </pc:spChg>
        <pc:spChg chg="add del">
          <ac:chgData name="Freelon, Byron K" userId="c59dae3e-7a64-4352-a160-1ee1bf156c4d" providerId="ADAL" clId="{07E0874F-6CA1-491F-BC65-104860E684B5}" dt="2024-01-11T13:55:41.532" v="444" actId="26606"/>
          <ac:spMkLst>
            <pc:docMk/>
            <pc:sldMk cId="50976588" sldId="424"/>
            <ac:spMk id="11" creationId="{A7AE9375-4664-4DB2-922D-2782A6E439AC}"/>
          </ac:spMkLst>
        </pc:spChg>
        <pc:spChg chg="del mod">
          <ac:chgData name="Freelon, Byron K" userId="c59dae3e-7a64-4352-a160-1ee1bf156c4d" providerId="ADAL" clId="{07E0874F-6CA1-491F-BC65-104860E684B5}" dt="2024-01-11T02:20:48.144" v="436" actId="478"/>
          <ac:spMkLst>
            <pc:docMk/>
            <pc:sldMk cId="50976588" sldId="424"/>
            <ac:spMk id="12" creationId="{DD5AE69A-C30C-A1AC-B75C-332C9F17B1FF}"/>
          </ac:spMkLst>
        </pc:spChg>
        <pc:spChg chg="add del">
          <ac:chgData name="Freelon, Byron K" userId="c59dae3e-7a64-4352-a160-1ee1bf156c4d" providerId="ADAL" clId="{07E0874F-6CA1-491F-BC65-104860E684B5}" dt="2024-01-11T13:55:41.532" v="444" actId="26606"/>
          <ac:spMkLst>
            <pc:docMk/>
            <pc:sldMk cId="50976588" sldId="424"/>
            <ac:spMk id="17" creationId="{C87417AF-190E-4D6E-AFA6-7D3E84B0B430}"/>
          </ac:spMkLst>
        </pc:spChg>
        <pc:spChg chg="add del">
          <ac:chgData name="Freelon, Byron K" userId="c59dae3e-7a64-4352-a160-1ee1bf156c4d" providerId="ADAL" clId="{07E0874F-6CA1-491F-BC65-104860E684B5}" dt="2024-01-11T13:55:41.532" v="444" actId="26606"/>
          <ac:spMkLst>
            <pc:docMk/>
            <pc:sldMk cId="50976588" sldId="424"/>
            <ac:spMk id="18" creationId="{80B30ED8-273E-4C07-8568-2FE5CC5C483D}"/>
          </ac:spMkLst>
        </pc:spChg>
        <pc:grpChg chg="add del">
          <ac:chgData name="Freelon, Byron K" userId="c59dae3e-7a64-4352-a160-1ee1bf156c4d" providerId="ADAL" clId="{07E0874F-6CA1-491F-BC65-104860E684B5}" dt="2024-01-11T13:55:28.272" v="442" actId="26606"/>
          <ac:grpSpMkLst>
            <pc:docMk/>
            <pc:sldMk cId="50976588" sldId="424"/>
            <ac:grpSpMk id="14" creationId="{BDDB3F1B-9976-8542-B149-C66F2061F229}"/>
          </ac:grpSpMkLst>
        </pc:grpChg>
        <pc:grpChg chg="del">
          <ac:chgData name="Freelon, Byron K" userId="c59dae3e-7a64-4352-a160-1ee1bf156c4d" providerId="ADAL" clId="{07E0874F-6CA1-491F-BC65-104860E684B5}" dt="2024-01-11T02:20:45.293" v="435" actId="478"/>
          <ac:grpSpMkLst>
            <pc:docMk/>
            <pc:sldMk cId="50976588" sldId="424"/>
            <ac:grpSpMk id="15" creationId="{9C2B35B9-4AD9-5FDC-CE3F-8194F8FF5D4B}"/>
          </ac:grpSpMkLst>
        </pc:grpChg>
        <pc:picChg chg="add mod">
          <ac:chgData name="Freelon, Byron K" userId="c59dae3e-7a64-4352-a160-1ee1bf156c4d" providerId="ADAL" clId="{07E0874F-6CA1-491F-BC65-104860E684B5}" dt="2024-01-11T13:55:45.095" v="445" actId="1076"/>
          <ac:picMkLst>
            <pc:docMk/>
            <pc:sldMk cId="50976588" sldId="424"/>
            <ac:picMk id="4" creationId="{F50EEC4B-9574-9E75-6D26-8B0E64D8F69C}"/>
          </ac:picMkLst>
        </pc:picChg>
        <pc:picChg chg="mod ord">
          <ac:chgData name="Freelon, Byron K" userId="c59dae3e-7a64-4352-a160-1ee1bf156c4d" providerId="ADAL" clId="{07E0874F-6CA1-491F-BC65-104860E684B5}" dt="2024-01-11T13:55:41.532" v="444" actId="26606"/>
          <ac:picMkLst>
            <pc:docMk/>
            <pc:sldMk cId="50976588" sldId="424"/>
            <ac:picMk id="7" creationId="{3D418878-02FB-3638-A229-B9D49123AE5C}"/>
          </ac:picMkLst>
        </pc:picChg>
        <pc:cxnChg chg="add del">
          <ac:chgData name="Freelon, Byron K" userId="c59dae3e-7a64-4352-a160-1ee1bf156c4d" providerId="ADAL" clId="{07E0874F-6CA1-491F-BC65-104860E684B5}" dt="2024-01-11T13:55:41.532" v="444" actId="26606"/>
          <ac:cxnSpMkLst>
            <pc:docMk/>
            <pc:sldMk cId="50976588" sldId="424"/>
            <ac:cxnSpMk id="13" creationId="{EE504C98-6397-41C1-A8D8-2D9C4ED307E0}"/>
          </ac:cxnSpMkLst>
        </pc:cxnChg>
        <pc:extLst>
          <p:ext xmlns:p="http://schemas.openxmlformats.org/presentationml/2006/main" uri="{D6D511B9-2390-475A-947B-AFAB55BFBCF1}">
            <pc226:cmChg xmlns:pc226="http://schemas.microsoft.com/office/powerpoint/2022/06/main/command" chg="add mod">
              <pc226:chgData name="Freelon, Byron K" userId="c59dae3e-7a64-4352-a160-1ee1bf156c4d" providerId="ADAL" clId="{07E0874F-6CA1-491F-BC65-104860E684B5}" dt="2024-01-11T13:55:41.532" v="444" actId="26606"/>
              <pc2:cmMkLst xmlns:pc2="http://schemas.microsoft.com/office/powerpoint/2019/9/main/command">
                <pc:docMk/>
                <pc:sldMk cId="50976588" sldId="424"/>
                <pc2:cmMk id="{438520ED-0D2C-4F22-BCBE-2B81B37BA7EF}"/>
              </pc2:cmMkLst>
            </pc226:cmChg>
          </p:ext>
        </pc:extLst>
      </pc:sldChg>
      <pc:sldChg chg="modSp">
        <pc:chgData name="Freelon, Byron K" userId="c59dae3e-7a64-4352-a160-1ee1bf156c4d" providerId="ADAL" clId="{07E0874F-6CA1-491F-BC65-104860E684B5}" dt="2024-01-11T02:19:41.708" v="432" actId="20577"/>
        <pc:sldMkLst>
          <pc:docMk/>
          <pc:sldMk cId="499679455" sldId="426"/>
        </pc:sldMkLst>
        <pc:spChg chg="mod">
          <ac:chgData name="Freelon, Byron K" userId="c59dae3e-7a64-4352-a160-1ee1bf156c4d" providerId="ADAL" clId="{07E0874F-6CA1-491F-BC65-104860E684B5}" dt="2024-01-11T02:19:41.708" v="432" actId="20577"/>
          <ac:spMkLst>
            <pc:docMk/>
            <pc:sldMk cId="499679455" sldId="426"/>
            <ac:spMk id="12" creationId="{DD5AE69A-C30C-A1AC-B75C-332C9F17B1FF}"/>
          </ac:spMkLst>
        </pc:spChg>
      </pc:sldChg>
      <pc:sldChg chg="addSp modSp">
        <pc:chgData name="Freelon, Byron K" userId="c59dae3e-7a64-4352-a160-1ee1bf156c4d" providerId="ADAL" clId="{07E0874F-6CA1-491F-BC65-104860E684B5}" dt="2024-01-11T02:00:11.629" v="353" actId="20577"/>
        <pc:sldMkLst>
          <pc:docMk/>
          <pc:sldMk cId="2709025858" sldId="432"/>
        </pc:sldMkLst>
        <pc:spChg chg="mod">
          <ac:chgData name="Freelon, Byron K" userId="c59dae3e-7a64-4352-a160-1ee1bf156c4d" providerId="ADAL" clId="{07E0874F-6CA1-491F-BC65-104860E684B5}" dt="2024-01-11T02:00:11.629" v="353" actId="20577"/>
          <ac:spMkLst>
            <pc:docMk/>
            <pc:sldMk cId="2709025858" sldId="432"/>
            <ac:spMk id="2" creationId="{E30EB993-2C38-C5DA-D0C4-3A5EE6557C36}"/>
          </ac:spMkLst>
        </pc:spChg>
        <pc:spChg chg="mod">
          <ac:chgData name="Freelon, Byron K" userId="c59dae3e-7a64-4352-a160-1ee1bf156c4d" providerId="ADAL" clId="{07E0874F-6CA1-491F-BC65-104860E684B5}" dt="2024-01-10T22:40:51.401" v="76" actId="1076"/>
          <ac:spMkLst>
            <pc:docMk/>
            <pc:sldMk cId="2709025858" sldId="432"/>
            <ac:spMk id="3" creationId="{FF8F0BD8-6D77-D7B3-1372-902406E6898E}"/>
          </ac:spMkLst>
        </pc:spChg>
        <pc:spChg chg="add mod">
          <ac:chgData name="Freelon, Byron K" userId="c59dae3e-7a64-4352-a160-1ee1bf156c4d" providerId="ADAL" clId="{07E0874F-6CA1-491F-BC65-104860E684B5}" dt="2024-01-10T22:41:47.524" v="128" actId="20577"/>
          <ac:spMkLst>
            <pc:docMk/>
            <pc:sldMk cId="2709025858" sldId="432"/>
            <ac:spMk id="5" creationId="{BCE75858-F082-0DDD-21E2-7770E3023556}"/>
          </ac:spMkLst>
        </pc:spChg>
      </pc:sldChg>
      <pc:sldChg chg="addSp delSp modSp mod">
        <pc:chgData name="Freelon, Byron K" userId="c59dae3e-7a64-4352-a160-1ee1bf156c4d" providerId="ADAL" clId="{07E0874F-6CA1-491F-BC65-104860E684B5}" dt="2024-01-11T14:59:49.531" v="827" actId="20577"/>
        <pc:sldMkLst>
          <pc:docMk/>
          <pc:sldMk cId="3702365061" sldId="435"/>
        </pc:sldMkLst>
        <pc:spChg chg="mod">
          <ac:chgData name="Freelon, Byron K" userId="c59dae3e-7a64-4352-a160-1ee1bf156c4d" providerId="ADAL" clId="{07E0874F-6CA1-491F-BC65-104860E684B5}" dt="2024-01-10T22:48:33.952" v="187" actId="20577"/>
          <ac:spMkLst>
            <pc:docMk/>
            <pc:sldMk cId="3702365061" sldId="435"/>
            <ac:spMk id="3" creationId="{05574227-307B-CE80-1DCA-1A28A9C8C13D}"/>
          </ac:spMkLst>
        </pc:spChg>
        <pc:spChg chg="mod">
          <ac:chgData name="Freelon, Byron K" userId="c59dae3e-7a64-4352-a160-1ee1bf156c4d" providerId="ADAL" clId="{07E0874F-6CA1-491F-BC65-104860E684B5}" dt="2024-01-11T14:59:49.531" v="827" actId="20577"/>
          <ac:spMkLst>
            <pc:docMk/>
            <pc:sldMk cId="3702365061" sldId="435"/>
            <ac:spMk id="4" creationId="{FDC4DBEF-75C8-245D-601C-522B03228372}"/>
          </ac:spMkLst>
        </pc:spChg>
        <pc:spChg chg="add mod">
          <ac:chgData name="Freelon, Byron K" userId="c59dae3e-7a64-4352-a160-1ee1bf156c4d" providerId="ADAL" clId="{07E0874F-6CA1-491F-BC65-104860E684B5}" dt="2024-01-10T22:46:54.544" v="145"/>
          <ac:spMkLst>
            <pc:docMk/>
            <pc:sldMk cId="3702365061" sldId="435"/>
            <ac:spMk id="8" creationId="{7685AB55-A789-C123-4482-EB7EAE8C8CA5}"/>
          </ac:spMkLst>
        </pc:spChg>
        <pc:picChg chg="del mod">
          <ac:chgData name="Freelon, Byron K" userId="c59dae3e-7a64-4352-a160-1ee1bf156c4d" providerId="ADAL" clId="{07E0874F-6CA1-491F-BC65-104860E684B5}" dt="2024-01-10T22:42:10.504" v="130" actId="478"/>
          <ac:picMkLst>
            <pc:docMk/>
            <pc:sldMk cId="3702365061" sldId="435"/>
            <ac:picMk id="6" creationId="{506C6823-C1D9-C7FB-C604-83EDE7F04D32}"/>
          </ac:picMkLst>
        </pc:picChg>
        <pc:picChg chg="add del mod">
          <ac:chgData name="Freelon, Byron K" userId="c59dae3e-7a64-4352-a160-1ee1bf156c4d" providerId="ADAL" clId="{07E0874F-6CA1-491F-BC65-104860E684B5}" dt="2024-01-10T22:48:17.064" v="154" actId="478"/>
          <ac:picMkLst>
            <pc:docMk/>
            <pc:sldMk cId="3702365061" sldId="435"/>
            <ac:picMk id="7" creationId="{2747B0AB-B549-61D5-317D-BFA159BA75C3}"/>
          </ac:picMkLst>
        </pc:picChg>
      </pc:sldChg>
      <pc:sldChg chg="delSp modSp mod">
        <pc:chgData name="Freelon, Byron K" userId="c59dae3e-7a64-4352-a160-1ee1bf156c4d" providerId="ADAL" clId="{07E0874F-6CA1-491F-BC65-104860E684B5}" dt="2024-01-11T14:06:10.765" v="500" actId="1076"/>
        <pc:sldMkLst>
          <pc:docMk/>
          <pc:sldMk cId="2543900294" sldId="437"/>
        </pc:sldMkLst>
        <pc:spChg chg="mod">
          <ac:chgData name="Freelon, Byron K" userId="c59dae3e-7a64-4352-a160-1ee1bf156c4d" providerId="ADAL" clId="{07E0874F-6CA1-491F-BC65-104860E684B5}" dt="2024-01-11T14:06:10.765" v="500" actId="1076"/>
          <ac:spMkLst>
            <pc:docMk/>
            <pc:sldMk cId="2543900294" sldId="437"/>
            <ac:spMk id="9" creationId="{47151548-65E0-9178-4DC0-5E95027790BA}"/>
          </ac:spMkLst>
        </pc:spChg>
        <pc:picChg chg="mod">
          <ac:chgData name="Freelon, Byron K" userId="c59dae3e-7a64-4352-a160-1ee1bf156c4d" providerId="ADAL" clId="{07E0874F-6CA1-491F-BC65-104860E684B5}" dt="2024-01-11T14:06:06.843" v="499" actId="1076"/>
          <ac:picMkLst>
            <pc:docMk/>
            <pc:sldMk cId="2543900294" sldId="437"/>
            <ac:picMk id="6" creationId="{1DF24D46-212F-E83B-9911-CBCF83E0D3AA}"/>
          </ac:picMkLst>
        </pc:picChg>
        <pc:picChg chg="del">
          <ac:chgData name="Freelon, Byron K" userId="c59dae3e-7a64-4352-a160-1ee1bf156c4d" providerId="ADAL" clId="{07E0874F-6CA1-491F-BC65-104860E684B5}" dt="2024-01-11T14:06:01.035" v="498" actId="478"/>
          <ac:picMkLst>
            <pc:docMk/>
            <pc:sldMk cId="2543900294" sldId="437"/>
            <ac:picMk id="8" creationId="{798E0D3C-58E6-040B-CBD5-0212F7E794BD}"/>
          </ac:picMkLst>
        </pc:picChg>
      </pc:sldChg>
      <pc:sldChg chg="modSp mod addCm modCm">
        <pc:chgData name="Freelon, Byron K" userId="c59dae3e-7a64-4352-a160-1ee1bf156c4d" providerId="ADAL" clId="{07E0874F-6CA1-491F-BC65-104860E684B5}" dt="2024-01-11T14:00:25.343" v="490" actId="20577"/>
        <pc:sldMkLst>
          <pc:docMk/>
          <pc:sldMk cId="1888964686" sldId="438"/>
        </pc:sldMkLst>
        <pc:spChg chg="mod">
          <ac:chgData name="Freelon, Byron K" userId="c59dae3e-7a64-4352-a160-1ee1bf156c4d" providerId="ADAL" clId="{07E0874F-6CA1-491F-BC65-104860E684B5}" dt="2024-01-11T14:00:03.792" v="485" actId="1076"/>
          <ac:spMkLst>
            <pc:docMk/>
            <pc:sldMk cId="1888964686" sldId="438"/>
            <ac:spMk id="3" creationId="{BC42EF26-F7F4-AE6F-B9F0-A886DDF815EE}"/>
          </ac:spMkLst>
        </pc:spChg>
        <pc:spChg chg="mod">
          <ac:chgData name="Freelon, Byron K" userId="c59dae3e-7a64-4352-a160-1ee1bf156c4d" providerId="ADAL" clId="{07E0874F-6CA1-491F-BC65-104860E684B5}" dt="2024-01-11T14:00:03.792" v="485" actId="1076"/>
          <ac:spMkLst>
            <pc:docMk/>
            <pc:sldMk cId="1888964686" sldId="438"/>
            <ac:spMk id="5" creationId="{91A4953E-176A-AE51-E032-4F849C706A72}"/>
          </ac:spMkLst>
        </pc:spChg>
        <pc:spChg chg="mod">
          <ac:chgData name="Freelon, Byron K" userId="c59dae3e-7a64-4352-a160-1ee1bf156c4d" providerId="ADAL" clId="{07E0874F-6CA1-491F-BC65-104860E684B5}" dt="2024-01-11T02:15:00.680" v="425" actId="6549"/>
          <ac:spMkLst>
            <pc:docMk/>
            <pc:sldMk cId="1888964686" sldId="438"/>
            <ac:spMk id="7" creationId="{5D6B9712-17E8-38F2-0AC7-954EFF7724D9}"/>
          </ac:spMkLst>
        </pc:spChg>
        <pc:spChg chg="mod">
          <ac:chgData name="Freelon, Byron K" userId="c59dae3e-7a64-4352-a160-1ee1bf156c4d" providerId="ADAL" clId="{07E0874F-6CA1-491F-BC65-104860E684B5}" dt="2024-01-11T14:00:25.343" v="490" actId="20577"/>
          <ac:spMkLst>
            <pc:docMk/>
            <pc:sldMk cId="1888964686" sldId="438"/>
            <ac:spMk id="8" creationId="{3721D3A7-B020-BB70-1129-874F6A2027AA}"/>
          </ac:spMkLst>
        </pc:spChg>
        <pc:spChg chg="mod">
          <ac:chgData name="Freelon, Byron K" userId="c59dae3e-7a64-4352-a160-1ee1bf156c4d" providerId="ADAL" clId="{07E0874F-6CA1-491F-BC65-104860E684B5}" dt="2024-01-11T14:00:03.792" v="485" actId="1076"/>
          <ac:spMkLst>
            <pc:docMk/>
            <pc:sldMk cId="1888964686" sldId="438"/>
            <ac:spMk id="9" creationId="{E9D48605-231F-F0D5-0C83-9E46AC34A1C5}"/>
          </ac:spMkLst>
        </pc:spChg>
        <pc:spChg chg="mod">
          <ac:chgData name="Freelon, Byron K" userId="c59dae3e-7a64-4352-a160-1ee1bf156c4d" providerId="ADAL" clId="{07E0874F-6CA1-491F-BC65-104860E684B5}" dt="2024-01-11T14:00:03.792" v="485" actId="1076"/>
          <ac:spMkLst>
            <pc:docMk/>
            <pc:sldMk cId="1888964686" sldId="438"/>
            <ac:spMk id="10" creationId="{413D2504-4815-D76E-0F0D-927357DA3698}"/>
          </ac:spMkLst>
        </pc:spChg>
        <pc:spChg chg="mod">
          <ac:chgData name="Freelon, Byron K" userId="c59dae3e-7a64-4352-a160-1ee1bf156c4d" providerId="ADAL" clId="{07E0874F-6CA1-491F-BC65-104860E684B5}" dt="2024-01-11T14:00:03.792" v="485" actId="1076"/>
          <ac:spMkLst>
            <pc:docMk/>
            <pc:sldMk cId="1888964686" sldId="438"/>
            <ac:spMk id="11" creationId="{DDCD557E-C916-BC3E-B284-FC81E82BD718}"/>
          </ac:spMkLst>
        </pc:spChg>
        <pc:spChg chg="mod">
          <ac:chgData name="Freelon, Byron K" userId="c59dae3e-7a64-4352-a160-1ee1bf156c4d" providerId="ADAL" clId="{07E0874F-6CA1-491F-BC65-104860E684B5}" dt="2024-01-11T14:00:03.792" v="485" actId="1076"/>
          <ac:spMkLst>
            <pc:docMk/>
            <pc:sldMk cId="1888964686" sldId="438"/>
            <ac:spMk id="12" creationId="{68B95DF3-4DDD-384C-BFC5-5AAEECDA56B8}"/>
          </ac:spMkLst>
        </pc:spChg>
        <pc:spChg chg="mod">
          <ac:chgData name="Freelon, Byron K" userId="c59dae3e-7a64-4352-a160-1ee1bf156c4d" providerId="ADAL" clId="{07E0874F-6CA1-491F-BC65-104860E684B5}" dt="2024-01-11T14:00:03.792" v="485" actId="1076"/>
          <ac:spMkLst>
            <pc:docMk/>
            <pc:sldMk cId="1888964686" sldId="438"/>
            <ac:spMk id="13" creationId="{16EAEF4B-097A-D842-DE4C-091549F7DEBE}"/>
          </ac:spMkLst>
        </pc:spChg>
        <pc:spChg chg="mod">
          <ac:chgData name="Freelon, Byron K" userId="c59dae3e-7a64-4352-a160-1ee1bf156c4d" providerId="ADAL" clId="{07E0874F-6CA1-491F-BC65-104860E684B5}" dt="2024-01-11T14:00:03.792" v="485" actId="1076"/>
          <ac:spMkLst>
            <pc:docMk/>
            <pc:sldMk cId="1888964686" sldId="438"/>
            <ac:spMk id="14" creationId="{FBFF1EA3-C250-C37A-B761-13F8F12C3457}"/>
          </ac:spMkLst>
        </pc:spChg>
        <pc:spChg chg="mod">
          <ac:chgData name="Freelon, Byron K" userId="c59dae3e-7a64-4352-a160-1ee1bf156c4d" providerId="ADAL" clId="{07E0874F-6CA1-491F-BC65-104860E684B5}" dt="2024-01-11T14:00:03.792" v="485" actId="1076"/>
          <ac:spMkLst>
            <pc:docMk/>
            <pc:sldMk cId="1888964686" sldId="438"/>
            <ac:spMk id="15" creationId="{625B4A44-DEF8-C6F3-5219-079AF396AC02}"/>
          </ac:spMkLst>
        </pc:spChg>
        <pc:spChg chg="mod">
          <ac:chgData name="Freelon, Byron K" userId="c59dae3e-7a64-4352-a160-1ee1bf156c4d" providerId="ADAL" clId="{07E0874F-6CA1-491F-BC65-104860E684B5}" dt="2024-01-11T14:00:03.792" v="485" actId="1076"/>
          <ac:spMkLst>
            <pc:docMk/>
            <pc:sldMk cId="1888964686" sldId="438"/>
            <ac:spMk id="16" creationId="{99F89C18-6AB3-87C5-F33F-8B94AF16749D}"/>
          </ac:spMkLst>
        </pc:spChg>
        <pc:spChg chg="mod">
          <ac:chgData name="Freelon, Byron K" userId="c59dae3e-7a64-4352-a160-1ee1bf156c4d" providerId="ADAL" clId="{07E0874F-6CA1-491F-BC65-104860E684B5}" dt="2024-01-11T14:00:03.792" v="485" actId="1076"/>
          <ac:spMkLst>
            <pc:docMk/>
            <pc:sldMk cId="1888964686" sldId="438"/>
            <ac:spMk id="17" creationId="{FE47F73E-63C5-91A0-FC5B-256CF831B452}"/>
          </ac:spMkLst>
        </pc:spChg>
        <pc:spChg chg="mod">
          <ac:chgData name="Freelon, Byron K" userId="c59dae3e-7a64-4352-a160-1ee1bf156c4d" providerId="ADAL" clId="{07E0874F-6CA1-491F-BC65-104860E684B5}" dt="2024-01-11T14:00:03.792" v="485" actId="1076"/>
          <ac:spMkLst>
            <pc:docMk/>
            <pc:sldMk cId="1888964686" sldId="438"/>
            <ac:spMk id="18" creationId="{014883EE-EB9F-1C14-8CB9-B195714E83FE}"/>
          </ac:spMkLst>
        </pc:spChg>
        <pc:spChg chg="mod">
          <ac:chgData name="Freelon, Byron K" userId="c59dae3e-7a64-4352-a160-1ee1bf156c4d" providerId="ADAL" clId="{07E0874F-6CA1-491F-BC65-104860E684B5}" dt="2024-01-11T14:00:03.792" v="485" actId="1076"/>
          <ac:spMkLst>
            <pc:docMk/>
            <pc:sldMk cId="1888964686" sldId="438"/>
            <ac:spMk id="19" creationId="{890C05A5-C8B9-B9A8-FCB0-464CDE1F8C68}"/>
          </ac:spMkLst>
        </pc:spChg>
        <pc:spChg chg="mod">
          <ac:chgData name="Freelon, Byron K" userId="c59dae3e-7a64-4352-a160-1ee1bf156c4d" providerId="ADAL" clId="{07E0874F-6CA1-491F-BC65-104860E684B5}" dt="2024-01-11T14:00:03.792" v="485" actId="1076"/>
          <ac:spMkLst>
            <pc:docMk/>
            <pc:sldMk cId="1888964686" sldId="438"/>
            <ac:spMk id="20" creationId="{DF89BD85-FDBD-EF7D-6416-CC607E5CFA58}"/>
          </ac:spMkLst>
        </pc:spChg>
        <pc:spChg chg="mod">
          <ac:chgData name="Freelon, Byron K" userId="c59dae3e-7a64-4352-a160-1ee1bf156c4d" providerId="ADAL" clId="{07E0874F-6CA1-491F-BC65-104860E684B5}" dt="2024-01-11T14:00:03.792" v="485" actId="1076"/>
          <ac:spMkLst>
            <pc:docMk/>
            <pc:sldMk cId="1888964686" sldId="438"/>
            <ac:spMk id="21" creationId="{8FF8EE4C-A349-57B4-7C51-C76162A0E83A}"/>
          </ac:spMkLst>
        </pc:spChg>
        <pc:spChg chg="mod">
          <ac:chgData name="Freelon, Byron K" userId="c59dae3e-7a64-4352-a160-1ee1bf156c4d" providerId="ADAL" clId="{07E0874F-6CA1-491F-BC65-104860E684B5}" dt="2024-01-11T14:00:03.792" v="485" actId="1076"/>
          <ac:spMkLst>
            <pc:docMk/>
            <pc:sldMk cId="1888964686" sldId="438"/>
            <ac:spMk id="22" creationId="{27B56499-5E7D-2A4B-64A1-75AB85064FFA}"/>
          </ac:spMkLst>
        </pc:spChg>
        <pc:spChg chg="mod">
          <ac:chgData name="Freelon, Byron K" userId="c59dae3e-7a64-4352-a160-1ee1bf156c4d" providerId="ADAL" clId="{07E0874F-6CA1-491F-BC65-104860E684B5}" dt="2024-01-11T14:00:03.792" v="485" actId="1076"/>
          <ac:spMkLst>
            <pc:docMk/>
            <pc:sldMk cId="1888964686" sldId="438"/>
            <ac:spMk id="23" creationId="{28191310-EC36-E644-D007-032FE4971449}"/>
          </ac:spMkLst>
        </pc:spChg>
        <pc:spChg chg="mod">
          <ac:chgData name="Freelon, Byron K" userId="c59dae3e-7a64-4352-a160-1ee1bf156c4d" providerId="ADAL" clId="{07E0874F-6CA1-491F-BC65-104860E684B5}" dt="2024-01-11T14:00:03.792" v="485" actId="1076"/>
          <ac:spMkLst>
            <pc:docMk/>
            <pc:sldMk cId="1888964686" sldId="438"/>
            <ac:spMk id="24" creationId="{0E563BCD-A4E0-C457-6970-1FE6DAD010AB}"/>
          </ac:spMkLst>
        </pc:spChg>
        <pc:spChg chg="mod">
          <ac:chgData name="Freelon, Byron K" userId="c59dae3e-7a64-4352-a160-1ee1bf156c4d" providerId="ADAL" clId="{07E0874F-6CA1-491F-BC65-104860E684B5}" dt="2024-01-11T14:00:03.792" v="485" actId="1076"/>
          <ac:spMkLst>
            <pc:docMk/>
            <pc:sldMk cId="1888964686" sldId="438"/>
            <ac:spMk id="25" creationId="{0A01A3BF-4BEA-9EBE-C275-4C531DEE274C}"/>
          </ac:spMkLst>
        </pc:spChg>
        <pc:spChg chg="mod">
          <ac:chgData name="Freelon, Byron K" userId="c59dae3e-7a64-4352-a160-1ee1bf156c4d" providerId="ADAL" clId="{07E0874F-6CA1-491F-BC65-104860E684B5}" dt="2024-01-11T14:00:03.792" v="485" actId="1076"/>
          <ac:spMkLst>
            <pc:docMk/>
            <pc:sldMk cId="1888964686" sldId="438"/>
            <ac:spMk id="26" creationId="{E32DD841-805C-2B1A-39D6-9D477ED42CCC}"/>
          </ac:spMkLst>
        </pc:spChg>
        <pc:spChg chg="mod">
          <ac:chgData name="Freelon, Byron K" userId="c59dae3e-7a64-4352-a160-1ee1bf156c4d" providerId="ADAL" clId="{07E0874F-6CA1-491F-BC65-104860E684B5}" dt="2024-01-11T14:00:03.792" v="485" actId="1076"/>
          <ac:spMkLst>
            <pc:docMk/>
            <pc:sldMk cId="1888964686" sldId="438"/>
            <ac:spMk id="27" creationId="{3274F4F2-7EE7-E04A-68CD-41241A326780}"/>
          </ac:spMkLst>
        </pc:spChg>
        <pc:spChg chg="mod">
          <ac:chgData name="Freelon, Byron K" userId="c59dae3e-7a64-4352-a160-1ee1bf156c4d" providerId="ADAL" clId="{07E0874F-6CA1-491F-BC65-104860E684B5}" dt="2024-01-11T14:00:03.792" v="485" actId="1076"/>
          <ac:spMkLst>
            <pc:docMk/>
            <pc:sldMk cId="1888964686" sldId="438"/>
            <ac:spMk id="28" creationId="{29DB2C3D-C2B2-2F32-B14E-95B4F057196F}"/>
          </ac:spMkLst>
        </pc:spChg>
        <pc:picChg chg="mod">
          <ac:chgData name="Freelon, Byron K" userId="c59dae3e-7a64-4352-a160-1ee1bf156c4d" providerId="ADAL" clId="{07E0874F-6CA1-491F-BC65-104860E684B5}" dt="2024-01-11T14:00:03.792" v="485" actId="1076"/>
          <ac:picMkLst>
            <pc:docMk/>
            <pc:sldMk cId="1888964686" sldId="438"/>
            <ac:picMk id="2" creationId="{92224B21-AE4A-C622-1A4B-9822BDDE86A7}"/>
          </ac:picMkLst>
        </pc:picChg>
        <pc:picChg chg="mod">
          <ac:chgData name="Freelon, Byron K" userId="c59dae3e-7a64-4352-a160-1ee1bf156c4d" providerId="ADAL" clId="{07E0874F-6CA1-491F-BC65-104860E684B5}" dt="2024-01-11T14:00:03.792" v="485" actId="1076"/>
          <ac:picMkLst>
            <pc:docMk/>
            <pc:sldMk cId="1888964686" sldId="438"/>
            <ac:picMk id="6" creationId="{AAF62699-8EE3-1000-9EEA-EBB4AAC3ED34}"/>
          </ac:picMkLst>
        </pc:picChg>
        <pc:extLst>
          <p:ext xmlns:p="http://schemas.openxmlformats.org/presentationml/2006/main" uri="{D6D511B9-2390-475A-947B-AFAB55BFBCF1}">
            <pc226:cmChg xmlns:pc226="http://schemas.microsoft.com/office/powerpoint/2022/06/main/command" chg="add">
              <pc226:chgData name="Freelon, Byron K" userId="c59dae3e-7a64-4352-a160-1ee1bf156c4d" providerId="ADAL" clId="{07E0874F-6CA1-491F-BC65-104860E684B5}" dt="2024-01-11T02:14:00.556" v="370"/>
              <pc2:cmMkLst xmlns:pc2="http://schemas.microsoft.com/office/powerpoint/2019/9/main/command">
                <pc:docMk/>
                <pc:sldMk cId="1888964686" sldId="438"/>
                <pc2:cmMk id="{58BE5473-FF52-41B3-9C04-D29254AD5FDD}"/>
              </pc2:cmMkLst>
              <pc226:cmRplyChg chg="add">
                <pc226:chgData name="Freelon, Byron K" userId="c59dae3e-7a64-4352-a160-1ee1bf156c4d" providerId="ADAL" clId="{07E0874F-6CA1-491F-BC65-104860E684B5}" dt="2024-01-11T02:14:00.556" v="370"/>
                <pc2:cmRplyMkLst xmlns:pc2="http://schemas.microsoft.com/office/powerpoint/2019/9/main/command">
                  <pc:docMk/>
                  <pc:sldMk cId="1888964686" sldId="438"/>
                  <pc2:cmMk id="{58BE5473-FF52-41B3-9C04-D29254AD5FDD}"/>
                  <pc2:cmRplyMk id="{D625F13A-1C92-4CE1-9093-EFB5AF115B12}"/>
                </pc2:cmRplyMkLst>
              </pc226:cmRplyChg>
              <pc226:cmRplyChg chg="add">
                <pc226:chgData name="Freelon, Byron K" userId="c59dae3e-7a64-4352-a160-1ee1bf156c4d" providerId="ADAL" clId="{07E0874F-6CA1-491F-BC65-104860E684B5}" dt="2024-01-11T01:50:24.818" v="351"/>
                <pc2:cmRplyMkLst xmlns:pc2="http://schemas.microsoft.com/office/powerpoint/2019/9/main/command">
                  <pc:docMk/>
                  <pc:sldMk cId="1888964686" sldId="438"/>
                  <pc2:cmMk id="{58BE5473-FF52-41B3-9C04-D29254AD5FDD}"/>
                  <pc2:cmRplyMk id="{6C63519F-DF43-40C7-8A68-BCA31301F847}"/>
                </pc2:cmRplyMkLst>
              </pc226:cmRplyChg>
            </pc226:cmChg>
          </p:ext>
        </pc:extLst>
      </pc:sldChg>
      <pc:sldChg chg="addSp modSp add">
        <pc:chgData name="Freelon, Byron K" userId="c59dae3e-7a64-4352-a160-1ee1bf156c4d" providerId="ADAL" clId="{07E0874F-6CA1-491F-BC65-104860E684B5}" dt="2024-01-11T02:01:17.675" v="369" actId="1076"/>
        <pc:sldMkLst>
          <pc:docMk/>
          <pc:sldMk cId="1442485095" sldId="439"/>
        </pc:sldMkLst>
        <pc:spChg chg="add mod">
          <ac:chgData name="Freelon, Byron K" userId="c59dae3e-7a64-4352-a160-1ee1bf156c4d" providerId="ADAL" clId="{07E0874F-6CA1-491F-BC65-104860E684B5}" dt="2024-01-11T02:01:17.675" v="369" actId="1076"/>
          <ac:spMkLst>
            <pc:docMk/>
            <pc:sldMk cId="1442485095" sldId="439"/>
            <ac:spMk id="5" creationId="{D4E48EA9-A446-AE9B-1E73-75E33D1C8681}"/>
          </ac:spMkLst>
        </pc:spChg>
      </pc:sldChg>
      <pc:sldChg chg="add">
        <pc:chgData name="Freelon, Byron K" userId="c59dae3e-7a64-4352-a160-1ee1bf156c4d" providerId="ADAL" clId="{07E0874F-6CA1-491F-BC65-104860E684B5}" dt="2024-01-11T02:20:37.988" v="434" actId="2890"/>
        <pc:sldMkLst>
          <pc:docMk/>
          <pc:sldMk cId="3233790187" sldId="440"/>
        </pc:sldMkLst>
      </pc:sldChg>
      <pc:sldChg chg="addSp delSp modSp add mod">
        <pc:chgData name="Freelon, Byron K" userId="c59dae3e-7a64-4352-a160-1ee1bf156c4d" providerId="ADAL" clId="{07E0874F-6CA1-491F-BC65-104860E684B5}" dt="2024-01-11T14:05:34.232" v="494" actId="1076"/>
        <pc:sldMkLst>
          <pc:docMk/>
          <pc:sldMk cId="2276542901" sldId="441"/>
        </pc:sldMkLst>
        <pc:spChg chg="add del mod">
          <ac:chgData name="Freelon, Byron K" userId="c59dae3e-7a64-4352-a160-1ee1bf156c4d" providerId="ADAL" clId="{07E0874F-6CA1-491F-BC65-104860E684B5}" dt="2024-01-11T14:05:27.627" v="493" actId="478"/>
          <ac:spMkLst>
            <pc:docMk/>
            <pc:sldMk cId="2276542901" sldId="441"/>
            <ac:spMk id="3" creationId="{9FB37724-5D21-21CD-A306-92B7FE0C5AB0}"/>
          </ac:spMkLst>
        </pc:spChg>
        <pc:picChg chg="del">
          <ac:chgData name="Freelon, Byron K" userId="c59dae3e-7a64-4352-a160-1ee1bf156c4d" providerId="ADAL" clId="{07E0874F-6CA1-491F-BC65-104860E684B5}" dt="2024-01-11T14:04:40.789" v="492" actId="478"/>
          <ac:picMkLst>
            <pc:docMk/>
            <pc:sldMk cId="2276542901" sldId="441"/>
            <ac:picMk id="6" creationId="{1DF24D46-212F-E83B-9911-CBCF83E0D3AA}"/>
          </ac:picMkLst>
        </pc:picChg>
        <pc:picChg chg="mod">
          <ac:chgData name="Freelon, Byron K" userId="c59dae3e-7a64-4352-a160-1ee1bf156c4d" providerId="ADAL" clId="{07E0874F-6CA1-491F-BC65-104860E684B5}" dt="2024-01-11T14:05:34.232" v="494" actId="1076"/>
          <ac:picMkLst>
            <pc:docMk/>
            <pc:sldMk cId="2276542901" sldId="441"/>
            <ac:picMk id="8" creationId="{798E0D3C-58E6-040B-CBD5-0212F7E794BD}"/>
          </ac:picMkLst>
        </pc:picChg>
      </pc:sldChg>
      <pc:sldChg chg="modSp add mod ord">
        <pc:chgData name="Freelon, Byron K" userId="c59dae3e-7a64-4352-a160-1ee1bf156c4d" providerId="ADAL" clId="{07E0874F-6CA1-491F-BC65-104860E684B5}" dt="2024-01-11T15:00:21.537" v="829"/>
        <pc:sldMkLst>
          <pc:docMk/>
          <pc:sldMk cId="779079217" sldId="442"/>
        </pc:sldMkLst>
        <pc:spChg chg="mod">
          <ac:chgData name="Freelon, Byron K" userId="c59dae3e-7a64-4352-a160-1ee1bf156c4d" providerId="ADAL" clId="{07E0874F-6CA1-491F-BC65-104860E684B5}" dt="2024-01-11T14:57:06.567" v="512" actId="20577"/>
          <ac:spMkLst>
            <pc:docMk/>
            <pc:sldMk cId="779079217" sldId="442"/>
            <ac:spMk id="3" creationId="{05574227-307B-CE80-1DCA-1A28A9C8C13D}"/>
          </ac:spMkLst>
        </pc:spChg>
      </pc:sldChg>
      <pc:sldChg chg="modSp add mod">
        <pc:chgData name="Freelon, Byron K" userId="c59dae3e-7a64-4352-a160-1ee1bf156c4d" providerId="ADAL" clId="{07E0874F-6CA1-491F-BC65-104860E684B5}" dt="2024-01-12T05:23:43.535" v="835" actId="20577"/>
        <pc:sldMkLst>
          <pc:docMk/>
          <pc:sldMk cId="627050147" sldId="443"/>
        </pc:sldMkLst>
        <pc:spChg chg="mod">
          <ac:chgData name="Freelon, Byron K" userId="c59dae3e-7a64-4352-a160-1ee1bf156c4d" providerId="ADAL" clId="{07E0874F-6CA1-491F-BC65-104860E684B5}" dt="2024-01-12T05:23:43.535" v="835" actId="20577"/>
          <ac:spMkLst>
            <pc:docMk/>
            <pc:sldMk cId="627050147" sldId="443"/>
            <ac:spMk id="3" creationId="{05574227-307B-CE80-1DCA-1A28A9C8C13D}"/>
          </ac:spMkLst>
        </pc:spChg>
        <pc:spChg chg="mod">
          <ac:chgData name="Freelon, Byron K" userId="c59dae3e-7a64-4352-a160-1ee1bf156c4d" providerId="ADAL" clId="{07E0874F-6CA1-491F-BC65-104860E684B5}" dt="2024-01-12T05:23:40.745" v="832" actId="14100"/>
          <ac:spMkLst>
            <pc:docMk/>
            <pc:sldMk cId="627050147" sldId="443"/>
            <ac:spMk id="4" creationId="{FDC4DBEF-75C8-245D-601C-522B03228372}"/>
          </ac:spMkLst>
        </pc:spChg>
      </pc:sldChg>
    </pc:docChg>
  </pc:docChgLst>
  <pc:docChgLst>
    <pc:chgData name="Ranhili Pelige, Jayajeewana Niranjana" userId="S::jnranhil@cougarnet.uh.edu::f073f28c-a860-4f51-9a55-edec8e19e4d9" providerId="AD" clId="Web-{5FCD8766-BB58-84F7-1502-954DC566A6E1}"/>
    <pc:docChg chg="mod modSld">
      <pc:chgData name="Ranhili Pelige, Jayajeewana Niranjana" userId="S::jnranhil@cougarnet.uh.edu::f073f28c-a860-4f51-9a55-edec8e19e4d9" providerId="AD" clId="Web-{5FCD8766-BB58-84F7-1502-954DC566A6E1}" dt="2024-01-11T01:54:06.733" v="61" actId="20577"/>
      <pc:docMkLst>
        <pc:docMk/>
      </pc:docMkLst>
      <pc:sldChg chg="addSp modSp modCm">
        <pc:chgData name="Ranhili Pelige, Jayajeewana Niranjana" userId="S::jnranhil@cougarnet.uh.edu::f073f28c-a860-4f51-9a55-edec8e19e4d9" providerId="AD" clId="Web-{5FCD8766-BB58-84F7-1502-954DC566A6E1}" dt="2024-01-11T01:54:06.733" v="61" actId="20577"/>
        <pc:sldMkLst>
          <pc:docMk/>
          <pc:sldMk cId="1888964686" sldId="438"/>
        </pc:sldMkLst>
        <pc:spChg chg="add mod">
          <ac:chgData name="Ranhili Pelige, Jayajeewana Niranjana" userId="S::jnranhil@cougarnet.uh.edu::f073f28c-a860-4f51-9a55-edec8e19e4d9" providerId="AD" clId="Web-{5FCD8766-BB58-84F7-1502-954DC566A6E1}" dt="2024-01-11T01:52:21.211" v="35" actId="1076"/>
          <ac:spMkLst>
            <pc:docMk/>
            <pc:sldMk cId="1888964686" sldId="438"/>
            <ac:spMk id="3" creationId="{BC42EF26-F7F4-AE6F-B9F0-A886DDF815EE}"/>
          </ac:spMkLst>
        </pc:spChg>
        <pc:spChg chg="add mod">
          <ac:chgData name="Ranhili Pelige, Jayajeewana Niranjana" userId="S::jnranhil@cougarnet.uh.edu::f073f28c-a860-4f51-9a55-edec8e19e4d9" providerId="AD" clId="Web-{5FCD8766-BB58-84F7-1502-954DC566A6E1}" dt="2024-01-11T01:53:45.186" v="50" actId="1076"/>
          <ac:spMkLst>
            <pc:docMk/>
            <pc:sldMk cId="1888964686" sldId="438"/>
            <ac:spMk id="5" creationId="{91A4953E-176A-AE51-E032-4F849C706A72}"/>
          </ac:spMkLst>
        </pc:spChg>
        <pc:spChg chg="mod">
          <ac:chgData name="Ranhili Pelige, Jayajeewana Niranjana" userId="S::jnranhil@cougarnet.uh.edu::f073f28c-a860-4f51-9a55-edec8e19e4d9" providerId="AD" clId="Web-{5FCD8766-BB58-84F7-1502-954DC566A6E1}" dt="2024-01-11T01:54:06.733" v="61" actId="20577"/>
          <ac:spMkLst>
            <pc:docMk/>
            <pc:sldMk cId="1888964686" sldId="438"/>
            <ac:spMk id="7" creationId="{5D6B9712-17E8-38F2-0AC7-954EFF7724D9}"/>
          </ac:spMkLst>
        </pc:spChg>
        <pc:spChg chg="mod">
          <ac:chgData name="Ranhili Pelige, Jayajeewana Niranjana" userId="S::jnranhil@cougarnet.uh.edu::f073f28c-a860-4f51-9a55-edec8e19e4d9" providerId="AD" clId="Web-{5FCD8766-BB58-84F7-1502-954DC566A6E1}" dt="2024-01-11T01:51:27.210" v="17" actId="1076"/>
          <ac:spMkLst>
            <pc:docMk/>
            <pc:sldMk cId="1888964686" sldId="438"/>
            <ac:spMk id="8" creationId="{3721D3A7-B020-BB70-1129-874F6A2027AA}"/>
          </ac:spMkLst>
        </pc:spChg>
        <pc:picChg chg="add mod">
          <ac:chgData name="Ranhili Pelige, Jayajeewana Niranjana" userId="S::jnranhil@cougarnet.uh.edu::f073f28c-a860-4f51-9a55-edec8e19e4d9" providerId="AD" clId="Web-{5FCD8766-BB58-84F7-1502-954DC566A6E1}" dt="2024-01-11T01:51:15.069" v="15" actId="1076"/>
          <ac:picMkLst>
            <pc:docMk/>
            <pc:sldMk cId="1888964686" sldId="438"/>
            <ac:picMk id="2" creationId="{92224B21-AE4A-C622-1A4B-9822BDDE86A7}"/>
          </ac:picMkLst>
        </pc:picChg>
        <pc:picChg chg="mod">
          <ac:chgData name="Ranhili Pelige, Jayajeewana Niranjana" userId="S::jnranhil@cougarnet.uh.edu::f073f28c-a860-4f51-9a55-edec8e19e4d9" providerId="AD" clId="Web-{5FCD8766-BB58-84F7-1502-954DC566A6E1}" dt="2024-01-11T01:51:07.819" v="13" actId="1076"/>
          <ac:picMkLst>
            <pc:docMk/>
            <pc:sldMk cId="1888964686" sldId="438"/>
            <ac:picMk id="6" creationId="{AAF62699-8EE3-1000-9EEA-EBB4AAC3ED34}"/>
          </ac:picMkLst>
        </pc:picChg>
        <pc:extLst>
          <p:ext xmlns:p="http://schemas.openxmlformats.org/presentationml/2006/main" uri="{D6D511B9-2390-475A-947B-AFAB55BFBCF1}">
            <pc226:cmChg xmlns:pc226="http://schemas.microsoft.com/office/powerpoint/2022/06/main/command" chg="">
              <pc226:chgData name="Ranhili Pelige, Jayajeewana Niranjana" userId="S::jnranhil@cougarnet.uh.edu::f073f28c-a860-4f51-9a55-edec8e19e4d9" providerId="AD" clId="Web-{5FCD8766-BB58-84F7-1502-954DC566A6E1}" dt="2024-01-11T01:42:33.602" v="1"/>
              <pc2:cmMkLst xmlns:pc2="http://schemas.microsoft.com/office/powerpoint/2019/9/main/command">
                <pc:docMk/>
                <pc:sldMk cId="1888964686" sldId="438"/>
                <pc2:cmMk id="{58BE5473-FF52-41B3-9C04-D29254AD5FDD}"/>
              </pc2:cmMkLst>
              <pc226:cmRplyChg chg="add">
                <pc226:chgData name="Ranhili Pelige, Jayajeewana Niranjana" userId="S::jnranhil@cougarnet.uh.edu::f073f28c-a860-4f51-9a55-edec8e19e4d9" providerId="AD" clId="Web-{5FCD8766-BB58-84F7-1502-954DC566A6E1}" dt="2024-01-11T01:42:33.602" v="1"/>
                <pc2:cmRplyMkLst xmlns:pc2="http://schemas.microsoft.com/office/powerpoint/2019/9/main/command">
                  <pc:docMk/>
                  <pc:sldMk cId="1888964686" sldId="438"/>
                  <pc2:cmMk id="{58BE5473-FF52-41B3-9C04-D29254AD5FDD}"/>
                  <pc2:cmRplyMk id="{C437F518-9557-4E26-8F10-4F375C2F0969}"/>
                </pc2:cmRplyMkLst>
              </pc226:cmRplyChg>
            </pc226:cmChg>
          </p:ext>
        </pc:extLst>
      </pc:sldChg>
    </pc:docChg>
  </pc:docChgLst>
  <pc:docChgLst>
    <pc:chgData name="Ranhili Pelige, Jayajeewana Niranjana" userId="S::jnranhil@cougarnet.uh.edu::f073f28c-a860-4f51-9a55-edec8e19e4d9" providerId="AD" clId="Web-{BADB4228-9C04-3EA4-F9B6-516FE3C04868}"/>
    <pc:docChg chg="modSld">
      <pc:chgData name="Ranhili Pelige, Jayajeewana Niranjana" userId="S::jnranhil@cougarnet.uh.edu::f073f28c-a860-4f51-9a55-edec8e19e4d9" providerId="AD" clId="Web-{BADB4228-9C04-3EA4-F9B6-516FE3C04868}" dt="2024-01-11T02:27:56.914" v="54"/>
      <pc:docMkLst>
        <pc:docMk/>
      </pc:docMkLst>
      <pc:sldChg chg="modCm">
        <pc:chgData name="Ranhili Pelige, Jayajeewana Niranjana" userId="S::jnranhil@cougarnet.uh.edu::f073f28c-a860-4f51-9a55-edec8e19e4d9" providerId="AD" clId="Web-{BADB4228-9C04-3EA4-F9B6-516FE3C04868}" dt="2024-01-11T02:27:56.914" v="54"/>
        <pc:sldMkLst>
          <pc:docMk/>
          <pc:sldMk cId="50976588" sldId="424"/>
        </pc:sldMkLst>
        <pc:extLst>
          <p:ext xmlns:p="http://schemas.openxmlformats.org/presentationml/2006/main" uri="{D6D511B9-2390-475A-947B-AFAB55BFBCF1}">
            <pc226:cmChg xmlns:pc226="http://schemas.microsoft.com/office/powerpoint/2022/06/main/command" chg="">
              <pc226:chgData name="Ranhili Pelige, Jayajeewana Niranjana" userId="S::jnranhil@cougarnet.uh.edu::f073f28c-a860-4f51-9a55-edec8e19e4d9" providerId="AD" clId="Web-{BADB4228-9C04-3EA4-F9B6-516FE3C04868}" dt="2024-01-11T02:27:56.914" v="54"/>
              <pc2:cmMkLst xmlns:pc2="http://schemas.microsoft.com/office/powerpoint/2019/9/main/command">
                <pc:docMk/>
                <pc:sldMk cId="50976588" sldId="424"/>
                <pc2:cmMk id="{438520ED-0D2C-4F22-BCBE-2B81B37BA7EF}"/>
              </pc2:cmMkLst>
              <pc226:cmRplyChg chg="add">
                <pc226:chgData name="Ranhili Pelige, Jayajeewana Niranjana" userId="S::jnranhil@cougarnet.uh.edu::f073f28c-a860-4f51-9a55-edec8e19e4d9" providerId="AD" clId="Web-{BADB4228-9C04-3EA4-F9B6-516FE3C04868}" dt="2024-01-11T02:27:56.914" v="54"/>
                <pc2:cmRplyMkLst xmlns:pc2="http://schemas.microsoft.com/office/powerpoint/2019/9/main/command">
                  <pc:docMk/>
                  <pc:sldMk cId="50976588" sldId="424"/>
                  <pc2:cmMk id="{438520ED-0D2C-4F22-BCBE-2B81B37BA7EF}"/>
                  <pc2:cmRplyMk id="{2F4683FD-EF54-4B03-83FC-93666CAC2FAA}"/>
                </pc2:cmRplyMkLst>
              </pc226:cmRplyChg>
            </pc226:cmChg>
          </p:ext>
        </pc:extLst>
      </pc:sldChg>
      <pc:sldChg chg="modSp">
        <pc:chgData name="Ranhili Pelige, Jayajeewana Niranjana" userId="S::jnranhil@cougarnet.uh.edu::f073f28c-a860-4f51-9a55-edec8e19e4d9" providerId="AD" clId="Web-{BADB4228-9C04-3EA4-F9B6-516FE3C04868}" dt="2024-01-11T02:10:31.564" v="53" actId="14100"/>
        <pc:sldMkLst>
          <pc:docMk/>
          <pc:sldMk cId="1888964686" sldId="438"/>
        </pc:sldMkLst>
        <pc:spChg chg="mod">
          <ac:chgData name="Ranhili Pelige, Jayajeewana Niranjana" userId="S::jnranhil@cougarnet.uh.edu::f073f28c-a860-4f51-9a55-edec8e19e4d9" providerId="AD" clId="Web-{BADB4228-9C04-3EA4-F9B6-516FE3C04868}" dt="2024-01-11T02:10:31.564" v="53" actId="14100"/>
          <ac:spMkLst>
            <pc:docMk/>
            <pc:sldMk cId="1888964686" sldId="438"/>
            <ac:spMk id="8" creationId="{3721D3A7-B020-BB70-1129-874F6A2027AA}"/>
          </ac:spMkLst>
        </pc:spChg>
      </pc:sldChg>
    </pc:docChg>
  </pc:docChgLst>
  <pc:docChgLst>
    <pc:chgData name="Ranhili Pelige, Jayajeewana Niranjana" userId="f073f28c-a860-4f51-9a55-edec8e19e4d9" providerId="ADAL" clId="{EDED91C1-5052-4FE4-B6E4-028BC07379AF}"/>
    <pc:docChg chg="modSld">
      <pc:chgData name="Ranhili Pelige, Jayajeewana Niranjana" userId="f073f28c-a860-4f51-9a55-edec8e19e4d9" providerId="ADAL" clId="{EDED91C1-5052-4FE4-B6E4-028BC07379AF}" dt="2024-01-11T02:08:17.642" v="42" actId="1076"/>
      <pc:docMkLst>
        <pc:docMk/>
      </pc:docMkLst>
      <pc:sldChg chg="modSp mod">
        <pc:chgData name="Ranhili Pelige, Jayajeewana Niranjana" userId="f073f28c-a860-4f51-9a55-edec8e19e4d9" providerId="ADAL" clId="{EDED91C1-5052-4FE4-B6E4-028BC07379AF}" dt="2024-01-11T01:59:43.058" v="1" actId="20577"/>
        <pc:sldMkLst>
          <pc:docMk/>
          <pc:sldMk cId="2709025858" sldId="432"/>
        </pc:sldMkLst>
        <pc:spChg chg="mod">
          <ac:chgData name="Ranhili Pelige, Jayajeewana Niranjana" userId="f073f28c-a860-4f51-9a55-edec8e19e4d9" providerId="ADAL" clId="{EDED91C1-5052-4FE4-B6E4-028BC07379AF}" dt="2024-01-11T01:59:43.058" v="1" actId="20577"/>
          <ac:spMkLst>
            <pc:docMk/>
            <pc:sldMk cId="2709025858" sldId="432"/>
            <ac:spMk id="2" creationId="{E30EB993-2C38-C5DA-D0C4-3A5EE6557C36}"/>
          </ac:spMkLst>
        </pc:spChg>
      </pc:sldChg>
      <pc:sldChg chg="addSp modSp mod modCm">
        <pc:chgData name="Ranhili Pelige, Jayajeewana Niranjana" userId="f073f28c-a860-4f51-9a55-edec8e19e4d9" providerId="ADAL" clId="{EDED91C1-5052-4FE4-B6E4-028BC07379AF}" dt="2024-01-11T02:08:17.642" v="42" actId="1076"/>
        <pc:sldMkLst>
          <pc:docMk/>
          <pc:sldMk cId="1888964686" sldId="438"/>
        </pc:sldMkLst>
        <pc:spChg chg="add mod">
          <ac:chgData name="Ranhili Pelige, Jayajeewana Niranjana" userId="f073f28c-a860-4f51-9a55-edec8e19e4d9" providerId="ADAL" clId="{EDED91C1-5052-4FE4-B6E4-028BC07379AF}" dt="2024-01-11T02:00:42.928" v="3" actId="1076"/>
          <ac:spMkLst>
            <pc:docMk/>
            <pc:sldMk cId="1888964686" sldId="438"/>
            <ac:spMk id="9" creationId="{E9D48605-231F-F0D5-0C83-9E46AC34A1C5}"/>
          </ac:spMkLst>
        </pc:spChg>
        <pc:spChg chg="add mod">
          <ac:chgData name="Ranhili Pelige, Jayajeewana Niranjana" userId="f073f28c-a860-4f51-9a55-edec8e19e4d9" providerId="ADAL" clId="{EDED91C1-5052-4FE4-B6E4-028BC07379AF}" dt="2024-01-11T02:00:54.323" v="5" actId="1076"/>
          <ac:spMkLst>
            <pc:docMk/>
            <pc:sldMk cId="1888964686" sldId="438"/>
            <ac:spMk id="10" creationId="{413D2504-4815-D76E-0F0D-927357DA3698}"/>
          </ac:spMkLst>
        </pc:spChg>
        <pc:spChg chg="add mod">
          <ac:chgData name="Ranhili Pelige, Jayajeewana Niranjana" userId="f073f28c-a860-4f51-9a55-edec8e19e4d9" providerId="ADAL" clId="{EDED91C1-5052-4FE4-B6E4-028BC07379AF}" dt="2024-01-11T02:01:22.761" v="7" actId="1076"/>
          <ac:spMkLst>
            <pc:docMk/>
            <pc:sldMk cId="1888964686" sldId="438"/>
            <ac:spMk id="11" creationId="{DDCD557E-C916-BC3E-B284-FC81E82BD718}"/>
          </ac:spMkLst>
        </pc:spChg>
        <pc:spChg chg="add mod">
          <ac:chgData name="Ranhili Pelige, Jayajeewana Niranjana" userId="f073f28c-a860-4f51-9a55-edec8e19e4d9" providerId="ADAL" clId="{EDED91C1-5052-4FE4-B6E4-028BC07379AF}" dt="2024-01-11T02:02:25.561" v="9" actId="1076"/>
          <ac:spMkLst>
            <pc:docMk/>
            <pc:sldMk cId="1888964686" sldId="438"/>
            <ac:spMk id="12" creationId="{68B95DF3-4DDD-384C-BFC5-5AAEECDA56B8}"/>
          </ac:spMkLst>
        </pc:spChg>
        <pc:spChg chg="add mod">
          <ac:chgData name="Ranhili Pelige, Jayajeewana Niranjana" userId="f073f28c-a860-4f51-9a55-edec8e19e4d9" providerId="ADAL" clId="{EDED91C1-5052-4FE4-B6E4-028BC07379AF}" dt="2024-01-11T02:03:42.208" v="12" actId="1076"/>
          <ac:spMkLst>
            <pc:docMk/>
            <pc:sldMk cId="1888964686" sldId="438"/>
            <ac:spMk id="13" creationId="{16EAEF4B-097A-D842-DE4C-091549F7DEBE}"/>
          </ac:spMkLst>
        </pc:spChg>
        <pc:spChg chg="add mod">
          <ac:chgData name="Ranhili Pelige, Jayajeewana Niranjana" userId="f073f28c-a860-4f51-9a55-edec8e19e4d9" providerId="ADAL" clId="{EDED91C1-5052-4FE4-B6E4-028BC07379AF}" dt="2024-01-11T02:03:51.250" v="14" actId="1076"/>
          <ac:spMkLst>
            <pc:docMk/>
            <pc:sldMk cId="1888964686" sldId="438"/>
            <ac:spMk id="14" creationId="{FBFF1EA3-C250-C37A-B761-13F8F12C3457}"/>
          </ac:spMkLst>
        </pc:spChg>
        <pc:spChg chg="add mod">
          <ac:chgData name="Ranhili Pelige, Jayajeewana Niranjana" userId="f073f28c-a860-4f51-9a55-edec8e19e4d9" providerId="ADAL" clId="{EDED91C1-5052-4FE4-B6E4-028BC07379AF}" dt="2024-01-11T02:04:20.738" v="16" actId="1076"/>
          <ac:spMkLst>
            <pc:docMk/>
            <pc:sldMk cId="1888964686" sldId="438"/>
            <ac:spMk id="15" creationId="{625B4A44-DEF8-C6F3-5219-079AF396AC02}"/>
          </ac:spMkLst>
        </pc:spChg>
        <pc:spChg chg="add mod">
          <ac:chgData name="Ranhili Pelige, Jayajeewana Niranjana" userId="f073f28c-a860-4f51-9a55-edec8e19e4d9" providerId="ADAL" clId="{EDED91C1-5052-4FE4-B6E4-028BC07379AF}" dt="2024-01-11T02:04:26.625" v="18" actId="1076"/>
          <ac:spMkLst>
            <pc:docMk/>
            <pc:sldMk cId="1888964686" sldId="438"/>
            <ac:spMk id="16" creationId="{99F89C18-6AB3-87C5-F33F-8B94AF16749D}"/>
          </ac:spMkLst>
        </pc:spChg>
        <pc:spChg chg="add mod">
          <ac:chgData name="Ranhili Pelige, Jayajeewana Niranjana" userId="f073f28c-a860-4f51-9a55-edec8e19e4d9" providerId="ADAL" clId="{EDED91C1-5052-4FE4-B6E4-028BC07379AF}" dt="2024-01-11T02:05:16.386" v="20" actId="1076"/>
          <ac:spMkLst>
            <pc:docMk/>
            <pc:sldMk cId="1888964686" sldId="438"/>
            <ac:spMk id="17" creationId="{FE47F73E-63C5-91A0-FC5B-256CF831B452}"/>
          </ac:spMkLst>
        </pc:spChg>
        <pc:spChg chg="add mod">
          <ac:chgData name="Ranhili Pelige, Jayajeewana Niranjana" userId="f073f28c-a860-4f51-9a55-edec8e19e4d9" providerId="ADAL" clId="{EDED91C1-5052-4FE4-B6E4-028BC07379AF}" dt="2024-01-11T02:05:22.184" v="22" actId="1076"/>
          <ac:spMkLst>
            <pc:docMk/>
            <pc:sldMk cId="1888964686" sldId="438"/>
            <ac:spMk id="18" creationId="{014883EE-EB9F-1C14-8CB9-B195714E83FE}"/>
          </ac:spMkLst>
        </pc:spChg>
        <pc:spChg chg="add mod">
          <ac:chgData name="Ranhili Pelige, Jayajeewana Niranjana" userId="f073f28c-a860-4f51-9a55-edec8e19e4d9" providerId="ADAL" clId="{EDED91C1-5052-4FE4-B6E4-028BC07379AF}" dt="2024-01-11T02:06:02.217" v="24" actId="1076"/>
          <ac:spMkLst>
            <pc:docMk/>
            <pc:sldMk cId="1888964686" sldId="438"/>
            <ac:spMk id="19" creationId="{890C05A5-C8B9-B9A8-FCB0-464CDE1F8C68}"/>
          </ac:spMkLst>
        </pc:spChg>
        <pc:spChg chg="add mod">
          <ac:chgData name="Ranhili Pelige, Jayajeewana Niranjana" userId="f073f28c-a860-4f51-9a55-edec8e19e4d9" providerId="ADAL" clId="{EDED91C1-5052-4FE4-B6E4-028BC07379AF}" dt="2024-01-11T02:06:09.698" v="26" actId="1076"/>
          <ac:spMkLst>
            <pc:docMk/>
            <pc:sldMk cId="1888964686" sldId="438"/>
            <ac:spMk id="20" creationId="{DF89BD85-FDBD-EF7D-6416-CC607E5CFA58}"/>
          </ac:spMkLst>
        </pc:spChg>
        <pc:spChg chg="add mod">
          <ac:chgData name="Ranhili Pelige, Jayajeewana Niranjana" userId="f073f28c-a860-4f51-9a55-edec8e19e4d9" providerId="ADAL" clId="{EDED91C1-5052-4FE4-B6E4-028BC07379AF}" dt="2024-01-11T02:06:33.092" v="28" actId="1076"/>
          <ac:spMkLst>
            <pc:docMk/>
            <pc:sldMk cId="1888964686" sldId="438"/>
            <ac:spMk id="21" creationId="{8FF8EE4C-A349-57B4-7C51-C76162A0E83A}"/>
          </ac:spMkLst>
        </pc:spChg>
        <pc:spChg chg="add mod">
          <ac:chgData name="Ranhili Pelige, Jayajeewana Niranjana" userId="f073f28c-a860-4f51-9a55-edec8e19e4d9" providerId="ADAL" clId="{EDED91C1-5052-4FE4-B6E4-028BC07379AF}" dt="2024-01-11T02:06:38.385" v="30" actId="1076"/>
          <ac:spMkLst>
            <pc:docMk/>
            <pc:sldMk cId="1888964686" sldId="438"/>
            <ac:spMk id="22" creationId="{27B56499-5E7D-2A4B-64A1-75AB85064FFA}"/>
          </ac:spMkLst>
        </pc:spChg>
        <pc:spChg chg="add mod">
          <ac:chgData name="Ranhili Pelige, Jayajeewana Niranjana" userId="f073f28c-a860-4f51-9a55-edec8e19e4d9" providerId="ADAL" clId="{EDED91C1-5052-4FE4-B6E4-028BC07379AF}" dt="2024-01-11T02:07:05.714" v="32" actId="1076"/>
          <ac:spMkLst>
            <pc:docMk/>
            <pc:sldMk cId="1888964686" sldId="438"/>
            <ac:spMk id="23" creationId="{28191310-EC36-E644-D007-032FE4971449}"/>
          </ac:spMkLst>
        </pc:spChg>
        <pc:spChg chg="add mod">
          <ac:chgData name="Ranhili Pelige, Jayajeewana Niranjana" userId="f073f28c-a860-4f51-9a55-edec8e19e4d9" providerId="ADAL" clId="{EDED91C1-5052-4FE4-B6E4-028BC07379AF}" dt="2024-01-11T02:07:13.419" v="34" actId="1076"/>
          <ac:spMkLst>
            <pc:docMk/>
            <pc:sldMk cId="1888964686" sldId="438"/>
            <ac:spMk id="24" creationId="{0E563BCD-A4E0-C457-6970-1FE6DAD010AB}"/>
          </ac:spMkLst>
        </pc:spChg>
        <pc:spChg chg="add mod">
          <ac:chgData name="Ranhili Pelige, Jayajeewana Niranjana" userId="f073f28c-a860-4f51-9a55-edec8e19e4d9" providerId="ADAL" clId="{EDED91C1-5052-4FE4-B6E4-028BC07379AF}" dt="2024-01-11T02:07:33.803" v="36" actId="1076"/>
          <ac:spMkLst>
            <pc:docMk/>
            <pc:sldMk cId="1888964686" sldId="438"/>
            <ac:spMk id="25" creationId="{0A01A3BF-4BEA-9EBE-C275-4C531DEE274C}"/>
          </ac:spMkLst>
        </pc:spChg>
        <pc:spChg chg="add mod">
          <ac:chgData name="Ranhili Pelige, Jayajeewana Niranjana" userId="f073f28c-a860-4f51-9a55-edec8e19e4d9" providerId="ADAL" clId="{EDED91C1-5052-4FE4-B6E4-028BC07379AF}" dt="2024-01-11T02:07:39.148" v="38" actId="1076"/>
          <ac:spMkLst>
            <pc:docMk/>
            <pc:sldMk cId="1888964686" sldId="438"/>
            <ac:spMk id="26" creationId="{E32DD841-805C-2B1A-39D6-9D477ED42CCC}"/>
          </ac:spMkLst>
        </pc:spChg>
        <pc:spChg chg="add mod">
          <ac:chgData name="Ranhili Pelige, Jayajeewana Niranjana" userId="f073f28c-a860-4f51-9a55-edec8e19e4d9" providerId="ADAL" clId="{EDED91C1-5052-4FE4-B6E4-028BC07379AF}" dt="2024-01-11T02:08:10.850" v="40" actId="1076"/>
          <ac:spMkLst>
            <pc:docMk/>
            <pc:sldMk cId="1888964686" sldId="438"/>
            <ac:spMk id="27" creationId="{3274F4F2-7EE7-E04A-68CD-41241A326780}"/>
          </ac:spMkLst>
        </pc:spChg>
        <pc:spChg chg="add mod">
          <ac:chgData name="Ranhili Pelige, Jayajeewana Niranjana" userId="f073f28c-a860-4f51-9a55-edec8e19e4d9" providerId="ADAL" clId="{EDED91C1-5052-4FE4-B6E4-028BC07379AF}" dt="2024-01-11T02:08:17.642" v="42" actId="1076"/>
          <ac:spMkLst>
            <pc:docMk/>
            <pc:sldMk cId="1888964686" sldId="438"/>
            <ac:spMk id="28" creationId="{29DB2C3D-C2B2-2F32-B14E-95B4F057196F}"/>
          </ac:spMkLst>
        </pc:spChg>
        <pc:extLst>
          <p:ext xmlns:p="http://schemas.openxmlformats.org/presentationml/2006/main" uri="{D6D511B9-2390-475A-947B-AFAB55BFBCF1}">
            <pc226:cmChg xmlns:pc226="http://schemas.microsoft.com/office/powerpoint/2022/06/main/command" chg="">
              <pc226:chgData name="Ranhili Pelige, Jayajeewana Niranjana" userId="f073f28c-a860-4f51-9a55-edec8e19e4d9" providerId="ADAL" clId="{EDED91C1-5052-4FE4-B6E4-028BC07379AF}" dt="2024-01-11T02:03:12.284" v="10"/>
              <pc2:cmMkLst xmlns:pc2="http://schemas.microsoft.com/office/powerpoint/2019/9/main/command">
                <pc:docMk/>
                <pc:sldMk cId="1888964686" sldId="438"/>
                <pc2:cmMk id="{58BE5473-FF52-41B3-9C04-D29254AD5FDD}"/>
              </pc2:cmMkLst>
              <pc226:cmRplyChg chg="add">
                <pc226:chgData name="Ranhili Pelige, Jayajeewana Niranjana" userId="f073f28c-a860-4f51-9a55-edec8e19e4d9" providerId="ADAL" clId="{EDED91C1-5052-4FE4-B6E4-028BC07379AF}" dt="2024-01-11T02:03:12.284" v="10"/>
                <pc2:cmRplyMkLst xmlns:pc2="http://schemas.microsoft.com/office/powerpoint/2019/9/main/command">
                  <pc:docMk/>
                  <pc:sldMk cId="1888964686" sldId="438"/>
                  <pc2:cmMk id="{58BE5473-FF52-41B3-9C04-D29254AD5FDD}"/>
                  <pc2:cmRplyMk id="{54ACDBB9-A60C-414F-989A-71EA1F1A78E3}"/>
                </pc2:cmRplyMkLst>
              </pc226:cmRplyChg>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3D233B-A023-247A-74B4-A2A8E73A33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44677C-CA56-E520-060B-C7E6585D9E4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43B1DD9-2A1B-9548-AF9E-F3CBBC9AD058}" type="datetimeFigureOut">
              <a:rPr lang="en-US" smtClean="0"/>
              <a:t>2/24/2024</a:t>
            </a:fld>
            <a:endParaRPr lang="en-US"/>
          </a:p>
        </p:txBody>
      </p:sp>
      <p:sp>
        <p:nvSpPr>
          <p:cNvPr id="4" name="Footer Placeholder 3">
            <a:extLst>
              <a:ext uri="{FF2B5EF4-FFF2-40B4-BE49-F238E27FC236}">
                <a16:creationId xmlns:a16="http://schemas.microsoft.com/office/drawing/2014/main" id="{5C1AE342-9C25-3FE5-F053-55EA0BCE26C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Chamini Shammi</a:t>
            </a:r>
          </a:p>
        </p:txBody>
      </p:sp>
      <p:sp>
        <p:nvSpPr>
          <p:cNvPr id="5" name="Slide Number Placeholder 4">
            <a:extLst>
              <a:ext uri="{FF2B5EF4-FFF2-40B4-BE49-F238E27FC236}">
                <a16:creationId xmlns:a16="http://schemas.microsoft.com/office/drawing/2014/main" id="{64FF48E3-F7E3-96E7-26E9-CAD35874F9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C571FD-E857-AF49-93F2-4621BA01B2FB}" type="slidenum">
              <a:rPr lang="en-US" smtClean="0"/>
              <a:t>‹#›</a:t>
            </a:fld>
            <a:endParaRPr lang="en-US"/>
          </a:p>
        </p:txBody>
      </p:sp>
    </p:spTree>
    <p:extLst>
      <p:ext uri="{BB962C8B-B14F-4D97-AF65-F5344CB8AC3E}">
        <p14:creationId xmlns:p14="http://schemas.microsoft.com/office/powerpoint/2010/main" val="245697464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C4B21-3CBF-4E77-801E-164A5E1689F8}" type="datetimeFigureOut">
              <a:rPr lang="en-US" smtClean="0"/>
              <a:t>2/24/2024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Chamini Shammi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531149-9692-4725-A792-6DBE732C78FF}" type="slidenum">
              <a:rPr lang="en-US" smtClean="0"/>
              <a:t>‹#›</a:t>
            </a:fld>
            <a:endParaRPr lang="en-US"/>
          </a:p>
        </p:txBody>
      </p:sp>
    </p:spTree>
    <p:extLst>
      <p:ext uri="{BB962C8B-B14F-4D97-AF65-F5344CB8AC3E}">
        <p14:creationId xmlns:p14="http://schemas.microsoft.com/office/powerpoint/2010/main" val="148355207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a:t>
            </a:fld>
            <a:endParaRPr lang="en-US"/>
          </a:p>
        </p:txBody>
      </p:sp>
    </p:spTree>
    <p:extLst>
      <p:ext uri="{BB962C8B-B14F-4D97-AF65-F5344CB8AC3E}">
        <p14:creationId xmlns:p14="http://schemas.microsoft.com/office/powerpoint/2010/main" val="1060659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I would like to share the information about the Bragg peak position variation with the delay time. For this, I checked the x and y coordinates variations </a:t>
            </a:r>
            <a:r>
              <a:rPr lang="en-US" dirty="0" err="1"/>
              <a:t>wrt</a:t>
            </a:r>
            <a:r>
              <a:rPr lang="en-US" dirty="0"/>
              <a:t> to the time delay. </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13</a:t>
            </a:fld>
            <a:endParaRPr lang="en-US"/>
          </a:p>
        </p:txBody>
      </p:sp>
    </p:spTree>
    <p:extLst>
      <p:ext uri="{BB962C8B-B14F-4D97-AF65-F5344CB8AC3E}">
        <p14:creationId xmlns:p14="http://schemas.microsoft.com/office/powerpoint/2010/main" val="2514650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Debye Waller contribution explains the intensity drop or increment right after the time zero. The laser beam transfer heat energy to the sample, and lattice points absorb that energy and start to oscillate. This causes for the intensity to drop or increase and this intensity variation explain using Debye Waller factor. </a:t>
            </a:r>
          </a:p>
          <a:p>
            <a:r>
              <a:rPr lang="en-US" dirty="0"/>
              <a:t>To explain the oscillatory motion of our data, we used dynamic diffraction theory. According to the DD theory, the intensity of a Bragg peak can be explained by using deviation parameter. The deviation parameter, s draws from the center of the lattice point to the Ewald’s sphere. As the lattice planes oscillate, deviation parameter will be varied and so the intensity will be varied. That behavior explains in this equation.</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14</a:t>
            </a:fld>
            <a:endParaRPr lang="en-US"/>
          </a:p>
        </p:txBody>
      </p:sp>
    </p:spTree>
    <p:extLst>
      <p:ext uri="{BB962C8B-B14F-4D97-AF65-F5344CB8AC3E}">
        <p14:creationId xmlns:p14="http://schemas.microsoft.com/office/powerpoint/2010/main" val="3757887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in order to fit our data, if we assume there are small oscillation of the sample that induced by the pump beam, like showing in the schematic, we hypothesized that the deviation parameter should be varied as a simple harmonic oscillator. Therefore, we introduced sinusoidal function to s, and plugged it in the original equation. By doing so we came up with this final equation to fit our data.</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15</a:t>
            </a:fld>
            <a:endParaRPr lang="en-US"/>
          </a:p>
        </p:txBody>
      </p:sp>
    </p:spTree>
    <p:extLst>
      <p:ext uri="{BB962C8B-B14F-4D97-AF65-F5344CB8AC3E}">
        <p14:creationId xmlns:p14="http://schemas.microsoft.com/office/powerpoint/2010/main" val="2173494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ultrafast beam induced small deformations on the sample that are carried out by CAPs. The frequency of the coherent phonons were calculated by analyzing the intensity oscillations of the BPs. We found 23 GHz is the dominant frequency component. At LT, the oscillations are more clear leading to the idea of phonon and magnon coupling in our data, but this analysis is not finished yet. The data was fitted by DW and DS theories, we changed the deviation parameter to be vary as a sinusoidal function.</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18</a:t>
            </a:fld>
            <a:endParaRPr lang="en-US"/>
          </a:p>
        </p:txBody>
      </p:sp>
    </p:spTree>
    <p:extLst>
      <p:ext uri="{BB962C8B-B14F-4D97-AF65-F5344CB8AC3E}">
        <p14:creationId xmlns:p14="http://schemas.microsoft.com/office/powerpoint/2010/main" val="1092395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23</a:t>
            </a:fld>
            <a:endParaRPr lang="en-US"/>
          </a:p>
        </p:txBody>
      </p:sp>
    </p:spTree>
    <p:extLst>
      <p:ext uri="{BB962C8B-B14F-4D97-AF65-F5344CB8AC3E}">
        <p14:creationId xmlns:p14="http://schemas.microsoft.com/office/powerpoint/2010/main" val="1205161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M=isothermal magnetization</a:t>
            </a:r>
          </a:p>
        </p:txBody>
      </p:sp>
      <p:sp>
        <p:nvSpPr>
          <p:cNvPr id="4" name="Slide Number Placeholder 3"/>
          <p:cNvSpPr>
            <a:spLocks noGrp="1"/>
          </p:cNvSpPr>
          <p:nvPr>
            <p:ph type="sldNum" sz="quarter" idx="10"/>
          </p:nvPr>
        </p:nvSpPr>
        <p:spPr/>
        <p:txBody>
          <a:bodyPr/>
          <a:lstStyle/>
          <a:p>
            <a:fld id="{E6E72744-505B-4704-916F-694B9F99FB03}" type="slidenum">
              <a:rPr lang="zh-CN" altLang="en-US" smtClean="0"/>
              <a:t>26</a:t>
            </a:fld>
            <a:endParaRPr lang="zh-CN" altLang="en-US"/>
          </a:p>
        </p:txBody>
      </p:sp>
    </p:spTree>
    <p:extLst>
      <p:ext uri="{BB962C8B-B14F-4D97-AF65-F5344CB8AC3E}">
        <p14:creationId xmlns:p14="http://schemas.microsoft.com/office/powerpoint/2010/main" val="2086999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531149-9692-4725-A792-6DBE732C78FF}" type="slidenum">
              <a:rPr lang="en-US" smtClean="0"/>
              <a:t>2</a:t>
            </a:fld>
            <a:endParaRPr lang="en-US"/>
          </a:p>
        </p:txBody>
      </p:sp>
    </p:spTree>
    <p:extLst>
      <p:ext uri="{BB962C8B-B14F-4D97-AF65-F5344CB8AC3E}">
        <p14:creationId xmlns:p14="http://schemas.microsoft.com/office/powerpoint/2010/main" val="2369905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410E9-F2EA-BFDB-44B1-42DA649F10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D0DEE5-8577-D81D-6FD8-1A71317854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E12F9B-F519-2779-1127-83E01756A60D}"/>
              </a:ext>
            </a:extLst>
          </p:cNvPr>
          <p:cNvSpPr>
            <a:spLocks noGrp="1"/>
          </p:cNvSpPr>
          <p:nvPr>
            <p:ph type="body" idx="1"/>
          </p:nvPr>
        </p:nvSpPr>
        <p:spPr/>
        <p:txBody>
          <a:bodyPr/>
          <a:lstStyle/>
          <a:p>
            <a:r>
              <a:rPr lang="en-US" dirty="0"/>
              <a:t>The material CrSBr is an air stable 2D </a:t>
            </a:r>
            <a:r>
              <a:rPr lang="en-US" dirty="0" err="1"/>
              <a:t>VdW</a:t>
            </a:r>
            <a:r>
              <a:rPr lang="en-US" dirty="0"/>
              <a:t> magnetic material that received research interest recently. Many studies have been performed on this material so far and Here I have added some of the interesting results out of them.</a:t>
            </a:r>
          </a:p>
        </p:txBody>
      </p:sp>
      <p:sp>
        <p:nvSpPr>
          <p:cNvPr id="4" name="Slide Number Placeholder 3">
            <a:extLst>
              <a:ext uri="{FF2B5EF4-FFF2-40B4-BE49-F238E27FC236}">
                <a16:creationId xmlns:a16="http://schemas.microsoft.com/office/drawing/2014/main" id="{49159B7E-0239-64CF-A93B-A8DE1DEDECFF}"/>
              </a:ext>
            </a:extLst>
          </p:cNvPr>
          <p:cNvSpPr>
            <a:spLocks noGrp="1"/>
          </p:cNvSpPr>
          <p:nvPr>
            <p:ph type="sldNum" sz="quarter" idx="10"/>
          </p:nvPr>
        </p:nvSpPr>
        <p:spPr/>
        <p:txBody>
          <a:bodyPr/>
          <a:lstStyle/>
          <a:p>
            <a:fld id="{E6E72744-505B-4704-916F-694B9F99FB03}" type="slidenum">
              <a:rPr lang="zh-CN" altLang="en-US" smtClean="0"/>
              <a:t>3</a:t>
            </a:fld>
            <a:endParaRPr lang="zh-CN" altLang="en-US"/>
          </a:p>
        </p:txBody>
      </p:sp>
    </p:spTree>
    <p:extLst>
      <p:ext uri="{BB962C8B-B14F-4D97-AF65-F5344CB8AC3E}">
        <p14:creationId xmlns:p14="http://schemas.microsoft.com/office/powerpoint/2010/main" val="2886150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 have added one of the recent pump-probe measurements on this material. This work shows fast propagation of coherent magnons coupled with excitons through the material. They have detected two magnon frequencies along a axis and one frequency along b axis. As the authors explained, the fast propagation of magnons is a result of coupling magnons with the phonons. Therefore, this study demonstrate ultrafast induced coupling of excitons magnons and phonons in this material.  This work motivated us to study the phonon dynamics of this material further, and for that we choose ultrafast electron diffraction technique. Because UED is one of the most accurate and efficient technique to study phonon dynamics. </a:t>
            </a:r>
          </a:p>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4</a:t>
            </a:fld>
            <a:endParaRPr lang="en-US"/>
          </a:p>
        </p:txBody>
      </p:sp>
    </p:spTree>
    <p:extLst>
      <p:ext uri="{BB962C8B-B14F-4D97-AF65-F5344CB8AC3E}">
        <p14:creationId xmlns:p14="http://schemas.microsoft.com/office/powerpoint/2010/main" val="1456309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now on, I am going to discuss about the results and outcome of our UED study that we performed at BNL</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5</a:t>
            </a:fld>
            <a:endParaRPr lang="en-US"/>
          </a:p>
        </p:txBody>
      </p:sp>
    </p:spTree>
    <p:extLst>
      <p:ext uri="{BB962C8B-B14F-4D97-AF65-F5344CB8AC3E}">
        <p14:creationId xmlns:p14="http://schemas.microsoft.com/office/powerpoint/2010/main" val="3585111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7</a:t>
            </a:fld>
            <a:endParaRPr lang="en-US"/>
          </a:p>
        </p:txBody>
      </p:sp>
    </p:spTree>
    <p:extLst>
      <p:ext uri="{BB962C8B-B14F-4D97-AF65-F5344CB8AC3E}">
        <p14:creationId xmlns:p14="http://schemas.microsoft.com/office/powerpoint/2010/main" val="1119716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latin typeface="Times New Roman" panose="02020603050405020304" pitchFamily="18" charset="0"/>
                <a:cs typeface="Times New Roman" panose="02020603050405020304" pitchFamily="18" charset="0"/>
              </a:rPr>
              <a:t>We checked the time evolution of Friedel pair intensities. Because we wanted to check if our data satisfy Friedel’s law.  Most of the Friedel pairs at both LT and RT satisfy Friedel’s law, having nearly equal intensities of oscillations. When we compared the oscillations at two temperatures, you can see, at RT, oscillations are weak and have shorter lifetime compared to the LT. And we check the frequency of oscillations at two temperatures. This is in agreement with the ultrafast paper results that I discussed earlier. This temperature dependency motivated us to study further about the intensity oscillations.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[(3-10), (-310)] and [(3-30), (-330)] pairs don’t follow the Friedel law.</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Obeying the Friedel’s law satisfy the condition that the beam is normal to the sample surface.</a:t>
            </a:r>
          </a:p>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8</a:t>
            </a:fld>
            <a:endParaRPr lang="en-US"/>
          </a:p>
        </p:txBody>
      </p:sp>
    </p:spTree>
    <p:extLst>
      <p:ext uri="{BB962C8B-B14F-4D97-AF65-F5344CB8AC3E}">
        <p14:creationId xmlns:p14="http://schemas.microsoft.com/office/powerpoint/2010/main" val="1296866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B49A8-0B73-79CA-D7A9-E6A135CDAA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53AC4B-394F-AB93-CB8D-D0498CF880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A5FB02-9B66-E5B5-6C34-EFD103E2F98E}"/>
              </a:ext>
            </a:extLst>
          </p:cNvPr>
          <p:cNvSpPr>
            <a:spLocks noGrp="1"/>
          </p:cNvSpPr>
          <p:nvPr>
            <p:ph type="body" idx="1"/>
          </p:nvPr>
        </p:nvSpPr>
        <p:spPr/>
        <p:txBody>
          <a:bodyPr/>
          <a:lstStyle/>
          <a:p>
            <a:pPr marL="0" indent="0">
              <a:buFont typeface="Arial" panose="020B0604020202020204" pitchFamily="34" charset="0"/>
              <a:buNone/>
            </a:pPr>
            <a:r>
              <a:rPr lang="en-US" dirty="0">
                <a:latin typeface="Times New Roman" panose="02020603050405020304" pitchFamily="18" charset="0"/>
                <a:cs typeface="Times New Roman" panose="02020603050405020304" pitchFamily="18" charset="0"/>
              </a:rPr>
              <a:t>We checked the time evolution of Friedel pair intensities. Because we wanted to check if our data satisfy Friedel’s law.  Most of the Friedel pairs at both LT and RT satisfy Friedel’s law, having nearly equal intensities of oscillations. When we compared the oscillations at two temperatures, you can see, at RT, oscillations are weak and have shorter lifetime compared to the LT. And we check the frequency of oscillations at two temperatures. This is in agreement with the ultrafast paper results that I discussed earlier. This temperature dependency motivated us to study further about the intensity oscillations.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[(3-10), (-310)] and [(3-30), (-330)] pairs don’t follow the Friedel law.</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Obeying the Friedel’s law satisfy the condition that the beam is normal to the sample surface.</a:t>
            </a:r>
          </a:p>
          <a:p>
            <a:endParaRPr lang="en-US" dirty="0"/>
          </a:p>
        </p:txBody>
      </p:sp>
      <p:sp>
        <p:nvSpPr>
          <p:cNvPr id="4" name="Footer Placeholder 3">
            <a:extLst>
              <a:ext uri="{FF2B5EF4-FFF2-40B4-BE49-F238E27FC236}">
                <a16:creationId xmlns:a16="http://schemas.microsoft.com/office/drawing/2014/main" id="{6A47FAFF-8672-ADB0-84B7-CCAC44A9E941}"/>
              </a:ext>
            </a:extLst>
          </p:cNvPr>
          <p:cNvSpPr>
            <a:spLocks noGrp="1"/>
          </p:cNvSpPr>
          <p:nvPr>
            <p:ph type="ftr" sz="quarter" idx="4"/>
          </p:nvPr>
        </p:nvSpPr>
        <p:spPr/>
        <p:txBody>
          <a:bodyPr/>
          <a:lstStyle/>
          <a:p>
            <a:r>
              <a:rPr lang="en-US"/>
              <a:t>Chamini Shammi</a:t>
            </a:r>
          </a:p>
        </p:txBody>
      </p:sp>
      <p:sp>
        <p:nvSpPr>
          <p:cNvPr id="5" name="Slide Number Placeholder 4">
            <a:extLst>
              <a:ext uri="{FF2B5EF4-FFF2-40B4-BE49-F238E27FC236}">
                <a16:creationId xmlns:a16="http://schemas.microsoft.com/office/drawing/2014/main" id="{7E0F0283-670D-39D6-EE2A-F8D66107700F}"/>
              </a:ext>
            </a:extLst>
          </p:cNvPr>
          <p:cNvSpPr>
            <a:spLocks noGrp="1"/>
          </p:cNvSpPr>
          <p:nvPr>
            <p:ph type="sldNum" sz="quarter" idx="5"/>
          </p:nvPr>
        </p:nvSpPr>
        <p:spPr/>
        <p:txBody>
          <a:bodyPr/>
          <a:lstStyle/>
          <a:p>
            <a:fld id="{5E531149-9692-4725-A792-6DBE732C78FF}" type="slidenum">
              <a:rPr lang="en-US" smtClean="0"/>
              <a:t>9</a:t>
            </a:fld>
            <a:endParaRPr lang="en-US"/>
          </a:p>
        </p:txBody>
      </p:sp>
    </p:spTree>
    <p:extLst>
      <p:ext uri="{BB962C8B-B14F-4D97-AF65-F5344CB8AC3E}">
        <p14:creationId xmlns:p14="http://schemas.microsoft.com/office/powerpoint/2010/main" val="120155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F36D0-16F2-9F9C-BBD4-40C5065C9C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079229-8E90-41CD-AD09-C6464733C5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1C35D3-AA41-0757-7D86-41C7627ABE25}"/>
              </a:ext>
            </a:extLst>
          </p:cNvPr>
          <p:cNvSpPr>
            <a:spLocks noGrp="1"/>
          </p:cNvSpPr>
          <p:nvPr>
            <p:ph type="body" idx="1"/>
          </p:nvPr>
        </p:nvSpPr>
        <p:spPr/>
        <p:txBody>
          <a:bodyPr/>
          <a:lstStyle/>
          <a:p>
            <a:r>
              <a:rPr lang="en-US" dirty="0"/>
              <a:t>Then we did analyze the intensities along a and b axes of the sample. We observed clear oscillations along the b axis and weak oscillations along the a axis. </a:t>
            </a:r>
          </a:p>
        </p:txBody>
      </p:sp>
      <p:sp>
        <p:nvSpPr>
          <p:cNvPr id="4" name="Footer Placeholder 3">
            <a:extLst>
              <a:ext uri="{FF2B5EF4-FFF2-40B4-BE49-F238E27FC236}">
                <a16:creationId xmlns:a16="http://schemas.microsoft.com/office/drawing/2014/main" id="{6461531D-5653-E739-6FB6-AC6135B2A3A4}"/>
              </a:ext>
            </a:extLst>
          </p:cNvPr>
          <p:cNvSpPr>
            <a:spLocks noGrp="1"/>
          </p:cNvSpPr>
          <p:nvPr>
            <p:ph type="ftr" sz="quarter" idx="4"/>
          </p:nvPr>
        </p:nvSpPr>
        <p:spPr/>
        <p:txBody>
          <a:bodyPr/>
          <a:lstStyle/>
          <a:p>
            <a:r>
              <a:rPr lang="en-US"/>
              <a:t>Chamini Shammi</a:t>
            </a:r>
          </a:p>
        </p:txBody>
      </p:sp>
      <p:sp>
        <p:nvSpPr>
          <p:cNvPr id="5" name="Slide Number Placeholder 4">
            <a:extLst>
              <a:ext uri="{FF2B5EF4-FFF2-40B4-BE49-F238E27FC236}">
                <a16:creationId xmlns:a16="http://schemas.microsoft.com/office/drawing/2014/main" id="{D2D03219-299C-644D-FBD9-500261BA8B49}"/>
              </a:ext>
            </a:extLst>
          </p:cNvPr>
          <p:cNvSpPr>
            <a:spLocks noGrp="1"/>
          </p:cNvSpPr>
          <p:nvPr>
            <p:ph type="sldNum" sz="quarter" idx="5"/>
          </p:nvPr>
        </p:nvSpPr>
        <p:spPr/>
        <p:txBody>
          <a:bodyPr/>
          <a:lstStyle/>
          <a:p>
            <a:fld id="{5E531149-9692-4725-A792-6DBE732C78FF}" type="slidenum">
              <a:rPr lang="en-US" smtClean="0"/>
              <a:t>10</a:t>
            </a:fld>
            <a:endParaRPr lang="en-US"/>
          </a:p>
        </p:txBody>
      </p:sp>
    </p:spTree>
    <p:extLst>
      <p:ext uri="{BB962C8B-B14F-4D97-AF65-F5344CB8AC3E}">
        <p14:creationId xmlns:p14="http://schemas.microsoft.com/office/powerpoint/2010/main" val="2071949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2FA67-50E3-E020-CC9B-87EAD0A9FE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E52E58-D068-F0C3-86C6-22B0BB82B3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94352E7-3E36-68E4-4789-F9F8FA4A8A64}"/>
              </a:ext>
            </a:extLst>
          </p:cNvPr>
          <p:cNvSpPr>
            <a:spLocks noGrp="1"/>
          </p:cNvSpPr>
          <p:nvPr>
            <p:ph type="dt" sz="half" idx="10"/>
          </p:nvPr>
        </p:nvSpPr>
        <p:spPr/>
        <p:txBody>
          <a:bodyPr/>
          <a:lstStyle/>
          <a:p>
            <a:fld id="{877A4B6C-1E88-2B47-AD98-3DA416ECE055}" type="datetime1">
              <a:rPr lang="en-US" smtClean="0"/>
              <a:t>2/24/2024</a:t>
            </a:fld>
            <a:endParaRPr lang="en-US"/>
          </a:p>
        </p:txBody>
      </p:sp>
      <p:sp>
        <p:nvSpPr>
          <p:cNvPr id="5" name="Footer Placeholder 4">
            <a:extLst>
              <a:ext uri="{FF2B5EF4-FFF2-40B4-BE49-F238E27FC236}">
                <a16:creationId xmlns:a16="http://schemas.microsoft.com/office/drawing/2014/main" id="{61AD9A52-D423-65D6-C231-C7DD8E9BB866}"/>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44A1BF07-E6E9-AF1B-AD4C-0BF62FEC5BBF}"/>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873722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BB7B8-F31C-7F85-BE15-75CA9D895C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7D861D-BFD7-A5BA-23DB-BA9658925D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7965BA-4649-6E05-AE38-74FF93C52304}"/>
              </a:ext>
            </a:extLst>
          </p:cNvPr>
          <p:cNvSpPr>
            <a:spLocks noGrp="1"/>
          </p:cNvSpPr>
          <p:nvPr>
            <p:ph type="dt" sz="half" idx="10"/>
          </p:nvPr>
        </p:nvSpPr>
        <p:spPr/>
        <p:txBody>
          <a:bodyPr/>
          <a:lstStyle/>
          <a:p>
            <a:fld id="{9910E5D8-859A-8B4B-BF6C-0CB3581E0DE3}" type="datetime1">
              <a:rPr lang="en-US" smtClean="0"/>
              <a:t>2/24/2024</a:t>
            </a:fld>
            <a:endParaRPr lang="en-US"/>
          </a:p>
        </p:txBody>
      </p:sp>
      <p:sp>
        <p:nvSpPr>
          <p:cNvPr id="5" name="Footer Placeholder 4">
            <a:extLst>
              <a:ext uri="{FF2B5EF4-FFF2-40B4-BE49-F238E27FC236}">
                <a16:creationId xmlns:a16="http://schemas.microsoft.com/office/drawing/2014/main" id="{034C9EC0-C46B-B5DB-3741-ED870D58CA21}"/>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E63EC041-5974-326F-FC0A-C6A9E2D71EB1}"/>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98331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12FCF7-1E8F-0219-D000-7A008BD986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ACC230-3972-E951-4816-C00672AB81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830218-99D8-E5A4-DE95-EA48BAF6B331}"/>
              </a:ext>
            </a:extLst>
          </p:cNvPr>
          <p:cNvSpPr>
            <a:spLocks noGrp="1"/>
          </p:cNvSpPr>
          <p:nvPr>
            <p:ph type="dt" sz="half" idx="10"/>
          </p:nvPr>
        </p:nvSpPr>
        <p:spPr/>
        <p:txBody>
          <a:bodyPr/>
          <a:lstStyle/>
          <a:p>
            <a:fld id="{68466866-00E8-5549-A9C1-27435F4D6F4E}" type="datetime1">
              <a:rPr lang="en-US" smtClean="0"/>
              <a:t>2/24/2024</a:t>
            </a:fld>
            <a:endParaRPr lang="en-US"/>
          </a:p>
        </p:txBody>
      </p:sp>
      <p:sp>
        <p:nvSpPr>
          <p:cNvPr id="5" name="Footer Placeholder 4">
            <a:extLst>
              <a:ext uri="{FF2B5EF4-FFF2-40B4-BE49-F238E27FC236}">
                <a16:creationId xmlns:a16="http://schemas.microsoft.com/office/drawing/2014/main" id="{C7A5FBC0-2EA0-9821-7784-45CB7B375823}"/>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56D9F99E-BC12-0708-C1EA-7A1A33FFA584}"/>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60663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43376-D841-F4D6-9E04-E17A80C08E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A1DF4B-D232-FFB1-1F42-C5AA53254D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422F7-FCF6-7270-113A-C7740E8EFF03}"/>
              </a:ext>
            </a:extLst>
          </p:cNvPr>
          <p:cNvSpPr>
            <a:spLocks noGrp="1"/>
          </p:cNvSpPr>
          <p:nvPr>
            <p:ph type="dt" sz="half" idx="10"/>
          </p:nvPr>
        </p:nvSpPr>
        <p:spPr/>
        <p:txBody>
          <a:bodyPr/>
          <a:lstStyle/>
          <a:p>
            <a:fld id="{D47AF585-3B15-384D-AA49-D12EB0099E9E}" type="datetime1">
              <a:rPr lang="en-US" smtClean="0"/>
              <a:t>2/24/2024</a:t>
            </a:fld>
            <a:endParaRPr lang="en-US"/>
          </a:p>
        </p:txBody>
      </p:sp>
      <p:sp>
        <p:nvSpPr>
          <p:cNvPr id="5" name="Footer Placeholder 4">
            <a:extLst>
              <a:ext uri="{FF2B5EF4-FFF2-40B4-BE49-F238E27FC236}">
                <a16:creationId xmlns:a16="http://schemas.microsoft.com/office/drawing/2014/main" id="{BDD1776F-F534-41AA-FB4F-9E200811DE9F}"/>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26FA8D83-8878-43DF-20F2-A78FD1AD2ED0}"/>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531948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7AF03-9C2C-832D-1B15-9990ABE76D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AE395E-CA4D-AFA4-7173-DDD4D97784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80C5F2-86CB-172D-4155-5842DE260393}"/>
              </a:ext>
            </a:extLst>
          </p:cNvPr>
          <p:cNvSpPr>
            <a:spLocks noGrp="1"/>
          </p:cNvSpPr>
          <p:nvPr>
            <p:ph type="dt" sz="half" idx="10"/>
          </p:nvPr>
        </p:nvSpPr>
        <p:spPr/>
        <p:txBody>
          <a:bodyPr/>
          <a:lstStyle/>
          <a:p>
            <a:fld id="{CF75E47C-AE0A-FE4B-A6C2-F06F538B2F33}" type="datetime1">
              <a:rPr lang="en-US" smtClean="0"/>
              <a:t>2/24/2024</a:t>
            </a:fld>
            <a:endParaRPr lang="en-US"/>
          </a:p>
        </p:txBody>
      </p:sp>
      <p:sp>
        <p:nvSpPr>
          <p:cNvPr id="5" name="Footer Placeholder 4">
            <a:extLst>
              <a:ext uri="{FF2B5EF4-FFF2-40B4-BE49-F238E27FC236}">
                <a16:creationId xmlns:a16="http://schemas.microsoft.com/office/drawing/2014/main" id="{EB6B465F-DC53-4E8B-27A9-C4C6CE06FE99}"/>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B8DBAE68-C60A-74E7-23C5-34E713B703B7}"/>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68436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BFB9-D7FE-6526-5198-F45068F6F4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F6DE68-4C81-6D25-1421-125D39EFF5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705C27-F73F-BC52-9B13-8BB5922C5C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63337D-ACBB-A420-D343-069A8297FD2A}"/>
              </a:ext>
            </a:extLst>
          </p:cNvPr>
          <p:cNvSpPr>
            <a:spLocks noGrp="1"/>
          </p:cNvSpPr>
          <p:nvPr>
            <p:ph type="dt" sz="half" idx="10"/>
          </p:nvPr>
        </p:nvSpPr>
        <p:spPr/>
        <p:txBody>
          <a:bodyPr/>
          <a:lstStyle/>
          <a:p>
            <a:fld id="{C3EB5F82-D353-6947-AC97-02E2E2249177}" type="datetime1">
              <a:rPr lang="en-US" smtClean="0"/>
              <a:t>2/24/2024</a:t>
            </a:fld>
            <a:endParaRPr lang="en-US"/>
          </a:p>
        </p:txBody>
      </p:sp>
      <p:sp>
        <p:nvSpPr>
          <p:cNvPr id="6" name="Footer Placeholder 5">
            <a:extLst>
              <a:ext uri="{FF2B5EF4-FFF2-40B4-BE49-F238E27FC236}">
                <a16:creationId xmlns:a16="http://schemas.microsoft.com/office/drawing/2014/main" id="{987CEB95-7856-E5A3-9EF9-422FF7242B78}"/>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AAF47849-CDE4-7329-87A2-27C91909B8B5}"/>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86788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84298-1298-E6B1-FA17-78D7A186D20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630861-E70D-B1A5-C165-DB0F07CA66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6EB8FA-C6E3-6BD9-EE15-887FB5F28D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7F3A0C-A502-61E8-455A-F21578889C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7AEA19-DD10-7692-A9A0-7BBE2186FF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FB7512-841F-0DD5-56DD-31326D9F36FB}"/>
              </a:ext>
            </a:extLst>
          </p:cNvPr>
          <p:cNvSpPr>
            <a:spLocks noGrp="1"/>
          </p:cNvSpPr>
          <p:nvPr>
            <p:ph type="dt" sz="half" idx="10"/>
          </p:nvPr>
        </p:nvSpPr>
        <p:spPr/>
        <p:txBody>
          <a:bodyPr/>
          <a:lstStyle/>
          <a:p>
            <a:fld id="{B48A680E-81FD-624F-A2B4-B7E0B17E9ED2}" type="datetime1">
              <a:rPr lang="en-US" smtClean="0"/>
              <a:t>2/24/2024</a:t>
            </a:fld>
            <a:endParaRPr lang="en-US"/>
          </a:p>
        </p:txBody>
      </p:sp>
      <p:sp>
        <p:nvSpPr>
          <p:cNvPr id="8" name="Footer Placeholder 7">
            <a:extLst>
              <a:ext uri="{FF2B5EF4-FFF2-40B4-BE49-F238E27FC236}">
                <a16:creationId xmlns:a16="http://schemas.microsoft.com/office/drawing/2014/main" id="{9CD966AD-7E9D-4D56-1318-43EF8D432C53}"/>
              </a:ext>
            </a:extLst>
          </p:cNvPr>
          <p:cNvSpPr>
            <a:spLocks noGrp="1"/>
          </p:cNvSpPr>
          <p:nvPr>
            <p:ph type="ftr" sz="quarter" idx="11"/>
          </p:nvPr>
        </p:nvSpPr>
        <p:spPr/>
        <p:txBody>
          <a:bodyPr/>
          <a:lstStyle/>
          <a:p>
            <a:r>
              <a:rPr lang="en-US"/>
              <a:t>Chamini Shammi</a:t>
            </a:r>
          </a:p>
        </p:txBody>
      </p:sp>
      <p:sp>
        <p:nvSpPr>
          <p:cNvPr id="9" name="Slide Number Placeholder 8">
            <a:extLst>
              <a:ext uri="{FF2B5EF4-FFF2-40B4-BE49-F238E27FC236}">
                <a16:creationId xmlns:a16="http://schemas.microsoft.com/office/drawing/2014/main" id="{2AB5D18C-065C-A576-B41F-0963CB852C46}"/>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910924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CF96B-4982-9B72-1AC4-092C02CC00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B7A0ED2-A5B0-E164-956C-0306B9DD15A8}"/>
              </a:ext>
            </a:extLst>
          </p:cNvPr>
          <p:cNvSpPr>
            <a:spLocks noGrp="1"/>
          </p:cNvSpPr>
          <p:nvPr>
            <p:ph type="dt" sz="half" idx="10"/>
          </p:nvPr>
        </p:nvSpPr>
        <p:spPr/>
        <p:txBody>
          <a:bodyPr/>
          <a:lstStyle/>
          <a:p>
            <a:fld id="{9C91EAA6-7774-3845-9766-E4908B0545CC}" type="datetime1">
              <a:rPr lang="en-US" smtClean="0"/>
              <a:t>2/24/2024</a:t>
            </a:fld>
            <a:endParaRPr lang="en-US"/>
          </a:p>
        </p:txBody>
      </p:sp>
      <p:sp>
        <p:nvSpPr>
          <p:cNvPr id="4" name="Footer Placeholder 3">
            <a:extLst>
              <a:ext uri="{FF2B5EF4-FFF2-40B4-BE49-F238E27FC236}">
                <a16:creationId xmlns:a16="http://schemas.microsoft.com/office/drawing/2014/main" id="{06ACEE4B-C862-99AC-AC04-9EE76AE05C5D}"/>
              </a:ext>
            </a:extLst>
          </p:cNvPr>
          <p:cNvSpPr>
            <a:spLocks noGrp="1"/>
          </p:cNvSpPr>
          <p:nvPr>
            <p:ph type="ftr" sz="quarter" idx="11"/>
          </p:nvPr>
        </p:nvSpPr>
        <p:spPr/>
        <p:txBody>
          <a:bodyPr/>
          <a:lstStyle/>
          <a:p>
            <a:r>
              <a:rPr lang="en-US"/>
              <a:t>Chamini Shammi</a:t>
            </a:r>
          </a:p>
        </p:txBody>
      </p:sp>
      <p:sp>
        <p:nvSpPr>
          <p:cNvPr id="5" name="Slide Number Placeholder 4">
            <a:extLst>
              <a:ext uri="{FF2B5EF4-FFF2-40B4-BE49-F238E27FC236}">
                <a16:creationId xmlns:a16="http://schemas.microsoft.com/office/drawing/2014/main" id="{D8253E43-8B81-9EF7-20D8-B245ED1AD380}"/>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004076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FDC608-B842-609B-A673-26576C01BB56}"/>
              </a:ext>
            </a:extLst>
          </p:cNvPr>
          <p:cNvSpPr>
            <a:spLocks noGrp="1"/>
          </p:cNvSpPr>
          <p:nvPr>
            <p:ph type="dt" sz="half" idx="10"/>
          </p:nvPr>
        </p:nvSpPr>
        <p:spPr/>
        <p:txBody>
          <a:bodyPr/>
          <a:lstStyle/>
          <a:p>
            <a:fld id="{1733A58F-775A-0049-BE1E-7D569978C25C}" type="datetime1">
              <a:rPr lang="en-US" smtClean="0"/>
              <a:t>2/24/2024</a:t>
            </a:fld>
            <a:endParaRPr lang="en-US"/>
          </a:p>
        </p:txBody>
      </p:sp>
      <p:sp>
        <p:nvSpPr>
          <p:cNvPr id="3" name="Footer Placeholder 2">
            <a:extLst>
              <a:ext uri="{FF2B5EF4-FFF2-40B4-BE49-F238E27FC236}">
                <a16:creationId xmlns:a16="http://schemas.microsoft.com/office/drawing/2014/main" id="{8B51AE9A-EF3A-046C-C52C-40AC0129D028}"/>
              </a:ext>
            </a:extLst>
          </p:cNvPr>
          <p:cNvSpPr>
            <a:spLocks noGrp="1"/>
          </p:cNvSpPr>
          <p:nvPr>
            <p:ph type="ftr" sz="quarter" idx="11"/>
          </p:nvPr>
        </p:nvSpPr>
        <p:spPr/>
        <p:txBody>
          <a:bodyPr/>
          <a:lstStyle/>
          <a:p>
            <a:r>
              <a:rPr lang="en-US"/>
              <a:t>Chamini Shammi</a:t>
            </a:r>
          </a:p>
        </p:txBody>
      </p:sp>
      <p:sp>
        <p:nvSpPr>
          <p:cNvPr id="4" name="Slide Number Placeholder 3">
            <a:extLst>
              <a:ext uri="{FF2B5EF4-FFF2-40B4-BE49-F238E27FC236}">
                <a16:creationId xmlns:a16="http://schemas.microsoft.com/office/drawing/2014/main" id="{B7088018-7ED4-9B4C-52D8-BF5B70E57C0F}"/>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31817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54C78-80AC-24FB-4EAE-4B2E46ADAB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CBB3D9-1FB2-4B47-663E-C825AC25E6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7C1138-1DEE-9E7D-6938-2B370C0C54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2C9779-7AB5-1692-A80E-DB7EEA7E62B4}"/>
              </a:ext>
            </a:extLst>
          </p:cNvPr>
          <p:cNvSpPr>
            <a:spLocks noGrp="1"/>
          </p:cNvSpPr>
          <p:nvPr>
            <p:ph type="dt" sz="half" idx="10"/>
          </p:nvPr>
        </p:nvSpPr>
        <p:spPr/>
        <p:txBody>
          <a:bodyPr/>
          <a:lstStyle/>
          <a:p>
            <a:fld id="{426E3169-C664-8040-A679-21E08213FA24}" type="datetime1">
              <a:rPr lang="en-US" smtClean="0"/>
              <a:t>2/24/2024</a:t>
            </a:fld>
            <a:endParaRPr lang="en-US"/>
          </a:p>
        </p:txBody>
      </p:sp>
      <p:sp>
        <p:nvSpPr>
          <p:cNvPr id="6" name="Footer Placeholder 5">
            <a:extLst>
              <a:ext uri="{FF2B5EF4-FFF2-40B4-BE49-F238E27FC236}">
                <a16:creationId xmlns:a16="http://schemas.microsoft.com/office/drawing/2014/main" id="{15B7100C-A2CE-26E4-C035-EBFFB3824F9F}"/>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C8B289E2-07DD-3AD8-4B86-9FBF27FEF6F7}"/>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152497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254F1-BF82-5C67-F02B-EF12868B8C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5D49BA-BA52-F356-3C6A-C0B0C61C0E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B1E62C-469B-6B95-CF72-E6BB7C8AF9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072273-748A-B9CB-4401-5D1124DF2BA3}"/>
              </a:ext>
            </a:extLst>
          </p:cNvPr>
          <p:cNvSpPr>
            <a:spLocks noGrp="1"/>
          </p:cNvSpPr>
          <p:nvPr>
            <p:ph type="dt" sz="half" idx="10"/>
          </p:nvPr>
        </p:nvSpPr>
        <p:spPr/>
        <p:txBody>
          <a:bodyPr/>
          <a:lstStyle/>
          <a:p>
            <a:fld id="{FF1EC84F-0FE9-DD4A-83CE-854DB6900241}" type="datetime1">
              <a:rPr lang="en-US" smtClean="0"/>
              <a:t>2/24/2024</a:t>
            </a:fld>
            <a:endParaRPr lang="en-US"/>
          </a:p>
        </p:txBody>
      </p:sp>
      <p:sp>
        <p:nvSpPr>
          <p:cNvPr id="6" name="Footer Placeholder 5">
            <a:extLst>
              <a:ext uri="{FF2B5EF4-FFF2-40B4-BE49-F238E27FC236}">
                <a16:creationId xmlns:a16="http://schemas.microsoft.com/office/drawing/2014/main" id="{87DF01AA-1F5F-0B92-6E91-CF651E43CD64}"/>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87A49017-7398-703C-793A-DA7C42C4CDD3}"/>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0602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E5997B-9553-D2F8-8A18-40791DB6CF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0CDC3B-74FF-D91A-0F72-02FF4F6339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7E7DA7-D834-5D5C-7FA7-10E73416CB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B5965-D7F4-5E4B-977F-D44DC30DA58F}" type="datetime1">
              <a:rPr lang="en-US" smtClean="0"/>
              <a:t>2/24/2024</a:t>
            </a:fld>
            <a:endParaRPr lang="en-US"/>
          </a:p>
        </p:txBody>
      </p:sp>
      <p:sp>
        <p:nvSpPr>
          <p:cNvPr id="5" name="Footer Placeholder 4">
            <a:extLst>
              <a:ext uri="{FF2B5EF4-FFF2-40B4-BE49-F238E27FC236}">
                <a16:creationId xmlns:a16="http://schemas.microsoft.com/office/drawing/2014/main" id="{4D156B3C-3B0D-B768-29F9-23D811E6EB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Chamini Shammi</a:t>
            </a:r>
          </a:p>
        </p:txBody>
      </p:sp>
      <p:sp>
        <p:nvSpPr>
          <p:cNvPr id="6" name="Slide Number Placeholder 5">
            <a:extLst>
              <a:ext uri="{FF2B5EF4-FFF2-40B4-BE49-F238E27FC236}">
                <a16:creationId xmlns:a16="http://schemas.microsoft.com/office/drawing/2014/main" id="{1203ED7C-7B6B-F237-7CF7-8F5D8CDB57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14E9B-4136-4F46-9AB2-0359F2FE03A4}" type="slidenum">
              <a:rPr lang="en-US" smtClean="0"/>
              <a:t>‹#›</a:t>
            </a:fld>
            <a:endParaRPr lang="en-US"/>
          </a:p>
        </p:txBody>
      </p:sp>
    </p:spTree>
    <p:extLst>
      <p:ext uri="{BB962C8B-B14F-4D97-AF65-F5344CB8AC3E}">
        <p14:creationId xmlns:p14="http://schemas.microsoft.com/office/powerpoint/2010/main" val="15435056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image" Target="../media/image33.jpeg"/><Relationship Id="rId7" Type="http://schemas.openxmlformats.org/officeDocument/2006/relationships/image" Target="../media/image2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0.png"/><Relationship Id="rId5" Type="http://schemas.openxmlformats.org/officeDocument/2006/relationships/image" Target="../media/image200.png"/><Relationship Id="rId10" Type="http://schemas.openxmlformats.org/officeDocument/2006/relationships/image" Target="../media/image320.png"/><Relationship Id="rId4" Type="http://schemas.openxmlformats.org/officeDocument/2006/relationships/image" Target="../media/image190.png"/><Relationship Id="rId9" Type="http://schemas.openxmlformats.org/officeDocument/2006/relationships/image" Target="../media/image260.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5.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40.pn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50.png"/><Relationship Id="rId7"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270.png"/><Relationship Id="rId4" Type="http://schemas.openxmlformats.org/officeDocument/2006/relationships/image" Target="../media/image41.png"/><Relationship Id="rId9" Type="http://schemas.openxmlformats.org/officeDocument/2006/relationships/image" Target="../media/image5.sv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9.jpg"/><Relationship Id="rId1" Type="http://schemas.openxmlformats.org/officeDocument/2006/relationships/slideLayout" Target="../slideLayouts/slideLayout1.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50.jpe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eg"/></Relationships>
</file>

<file path=ppt/slides/_rels/slide2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7.png"/><Relationship Id="rId3" Type="http://schemas.openxmlformats.org/officeDocument/2006/relationships/image" Target="../media/image13.jpeg"/><Relationship Id="rId7" Type="http://schemas.openxmlformats.org/officeDocument/2006/relationships/image" Target="../media/image27.png"/><Relationship Id="rId12"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32.png"/><Relationship Id="rId3" Type="http://schemas.openxmlformats.org/officeDocument/2006/relationships/image" Target="../media/image15.jpeg"/><Relationship Id="rId7" Type="http://schemas.openxmlformats.org/officeDocument/2006/relationships/image" Target="../media/image20.png"/><Relationship Id="rId12"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6.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6.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B993-2C38-C5DA-D0C4-3A5EE6557C36}"/>
              </a:ext>
            </a:extLst>
          </p:cNvPr>
          <p:cNvSpPr>
            <a:spLocks noGrp="1"/>
          </p:cNvSpPr>
          <p:nvPr>
            <p:ph type="title"/>
          </p:nvPr>
        </p:nvSpPr>
        <p:spPr>
          <a:xfrm>
            <a:off x="398981" y="1427315"/>
            <a:ext cx="11640619" cy="1325563"/>
          </a:xfrm>
        </p:spPr>
        <p:txBody>
          <a:bodyPr>
            <a:normAutofit fontScale="90000"/>
          </a:bodyPr>
          <a:lstStyle/>
          <a:p>
            <a:pPr algn="ctr"/>
            <a:r>
              <a:rPr lang="en-US" b="1" dirty="0">
                <a:solidFill>
                  <a:schemeClr val="accent1">
                    <a:lumMod val="75000"/>
                  </a:schemeClr>
                </a:solidFill>
                <a:latin typeface="Times New Roman" panose="02020603050405020304" pitchFamily="18" charset="0"/>
                <a:cs typeface="Times New Roman" panose="02020603050405020304" pitchFamily="18" charset="0"/>
              </a:rPr>
              <a:t>Ultrafast Electron Diffraction Studies in the Two-Dimensional Magnet CrSBr</a:t>
            </a:r>
            <a:br>
              <a:rPr lang="en-US" b="1" dirty="0">
                <a:solidFill>
                  <a:schemeClr val="accent1">
                    <a:lumMod val="75000"/>
                  </a:schemeClr>
                </a:solidFill>
                <a:latin typeface="Times New Roman" panose="02020603050405020304" pitchFamily="18" charset="0"/>
                <a:cs typeface="Times New Roman" panose="02020603050405020304" pitchFamily="18" charset="0"/>
              </a:rPr>
            </a:br>
            <a:endParaRPr lang="en-US"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C6523D6-49F9-0468-057E-84BE05C8F53E}"/>
              </a:ext>
            </a:extLst>
          </p:cNvPr>
          <p:cNvSpPr>
            <a:spLocks noGrp="1"/>
          </p:cNvSpPr>
          <p:nvPr>
            <p:ph type="sldNum" sz="quarter" idx="12"/>
          </p:nvPr>
        </p:nvSpPr>
        <p:spPr/>
        <p:txBody>
          <a:bodyPr/>
          <a:lstStyle/>
          <a:p>
            <a:fld id="{6AA14E9B-4136-4F46-9AB2-0359F2FE03A4}" type="slidenum">
              <a:rPr lang="en-US" smtClean="0"/>
              <a:t>1</a:t>
            </a:fld>
            <a:endParaRPr lang="en-US"/>
          </a:p>
        </p:txBody>
      </p:sp>
      <p:sp>
        <p:nvSpPr>
          <p:cNvPr id="5" name="Content Placeholder 2">
            <a:extLst>
              <a:ext uri="{FF2B5EF4-FFF2-40B4-BE49-F238E27FC236}">
                <a16:creationId xmlns:a16="http://schemas.microsoft.com/office/drawing/2014/main" id="{BCE75858-F082-0DDD-21E2-7770E3023556}"/>
              </a:ext>
            </a:extLst>
          </p:cNvPr>
          <p:cNvSpPr txBox="1">
            <a:spLocks/>
          </p:cNvSpPr>
          <p:nvPr/>
        </p:nvSpPr>
        <p:spPr>
          <a:xfrm>
            <a:off x="3432675" y="481456"/>
            <a:ext cx="4447604" cy="6832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cxnSp>
        <p:nvCxnSpPr>
          <p:cNvPr id="9" name="Straight Connector 8">
            <a:extLst>
              <a:ext uri="{FF2B5EF4-FFF2-40B4-BE49-F238E27FC236}">
                <a16:creationId xmlns:a16="http://schemas.microsoft.com/office/drawing/2014/main" id="{B9B95B19-10F8-B548-F2F5-0E885AB49F0D}"/>
              </a:ext>
            </a:extLst>
          </p:cNvPr>
          <p:cNvCxnSpPr/>
          <p:nvPr/>
        </p:nvCxnSpPr>
        <p:spPr>
          <a:xfrm>
            <a:off x="152400" y="99131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A24D11F0-0713-1A55-3278-177F57EE5CB3}"/>
              </a:ext>
            </a:extLst>
          </p:cNvPr>
          <p:cNvPicPr>
            <a:picLocks noChangeAspect="1"/>
          </p:cNvPicPr>
          <p:nvPr/>
        </p:nvPicPr>
        <p:blipFill>
          <a:blip r:embed="rId3"/>
          <a:stretch>
            <a:fillRect/>
          </a:stretch>
        </p:blipFill>
        <p:spPr>
          <a:xfrm>
            <a:off x="979629" y="2579466"/>
            <a:ext cx="10232739" cy="2271985"/>
          </a:xfrm>
          <a:prstGeom prst="rect">
            <a:avLst/>
          </a:prstGeom>
        </p:spPr>
      </p:pic>
      <p:grpSp>
        <p:nvGrpSpPr>
          <p:cNvPr id="22" name="Group 21">
            <a:extLst>
              <a:ext uri="{FF2B5EF4-FFF2-40B4-BE49-F238E27FC236}">
                <a16:creationId xmlns:a16="http://schemas.microsoft.com/office/drawing/2014/main" id="{6412DF7C-FBD1-A17A-B0F1-3FCD406EF574}"/>
              </a:ext>
            </a:extLst>
          </p:cNvPr>
          <p:cNvGrpSpPr/>
          <p:nvPr/>
        </p:nvGrpSpPr>
        <p:grpSpPr>
          <a:xfrm>
            <a:off x="994051" y="4913954"/>
            <a:ext cx="9762721" cy="1366627"/>
            <a:chOff x="816674" y="4913954"/>
            <a:chExt cx="9762721" cy="1366627"/>
          </a:xfrm>
        </p:grpSpPr>
        <p:pic>
          <p:nvPicPr>
            <p:cNvPr id="8" name="Picture 7" descr="A blue and green circle with a gold border&#10;&#10;Description automatically generated">
              <a:extLst>
                <a:ext uri="{FF2B5EF4-FFF2-40B4-BE49-F238E27FC236}">
                  <a16:creationId xmlns:a16="http://schemas.microsoft.com/office/drawing/2014/main" id="{0A35C33A-D5DC-AB08-EE5D-C0E24D9B46A7}"/>
                </a:ext>
              </a:extLst>
            </p:cNvPr>
            <p:cNvPicPr>
              <a:picLocks noChangeAspect="1"/>
            </p:cNvPicPr>
            <p:nvPr/>
          </p:nvPicPr>
          <p:blipFill rotWithShape="1">
            <a:blip r:embed="rId4">
              <a:extLst>
                <a:ext uri="{28A0092B-C50C-407E-A947-70E740481C1C}">
                  <a14:useLocalDpi xmlns:a14="http://schemas.microsoft.com/office/drawing/2010/main" val="0"/>
                </a:ext>
              </a:extLst>
            </a:blip>
            <a:srcRect l="79050"/>
            <a:stretch/>
          </p:blipFill>
          <p:spPr>
            <a:xfrm>
              <a:off x="8672623" y="4927219"/>
              <a:ext cx="1906772" cy="1353362"/>
            </a:xfrm>
            <a:prstGeom prst="rect">
              <a:avLst/>
            </a:prstGeom>
          </p:spPr>
        </p:pic>
        <p:grpSp>
          <p:nvGrpSpPr>
            <p:cNvPr id="19" name="Group 18">
              <a:extLst>
                <a:ext uri="{FF2B5EF4-FFF2-40B4-BE49-F238E27FC236}">
                  <a16:creationId xmlns:a16="http://schemas.microsoft.com/office/drawing/2014/main" id="{4532FE14-0F8E-7D51-0D96-E308761E676E}"/>
                </a:ext>
              </a:extLst>
            </p:cNvPr>
            <p:cNvGrpSpPr/>
            <p:nvPr/>
          </p:nvGrpSpPr>
          <p:grpSpPr>
            <a:xfrm>
              <a:off x="816674" y="4913954"/>
              <a:ext cx="8348593" cy="1353362"/>
              <a:chOff x="-1" y="4881007"/>
              <a:chExt cx="8348593" cy="1353362"/>
            </a:xfrm>
          </p:grpSpPr>
          <p:pic>
            <p:nvPicPr>
              <p:cNvPr id="20" name="Picture 19" descr="A blue and green circle with a gold border">
                <a:extLst>
                  <a:ext uri="{FF2B5EF4-FFF2-40B4-BE49-F238E27FC236}">
                    <a16:creationId xmlns:a16="http://schemas.microsoft.com/office/drawing/2014/main" id="{6792B9BF-507F-5639-2092-24A98D488495}"/>
                  </a:ext>
                </a:extLst>
              </p:cNvPr>
              <p:cNvPicPr>
                <a:picLocks noChangeAspect="1"/>
              </p:cNvPicPr>
              <p:nvPr/>
            </p:nvPicPr>
            <p:blipFill rotWithShape="1">
              <a:blip r:embed="rId4">
                <a:extLst>
                  <a:ext uri="{28A0092B-C50C-407E-A947-70E740481C1C}">
                    <a14:useLocalDpi xmlns:a14="http://schemas.microsoft.com/office/drawing/2010/main" val="0"/>
                  </a:ext>
                </a:extLst>
              </a:blip>
              <a:srcRect r="40553"/>
              <a:stretch/>
            </p:blipFill>
            <p:spPr>
              <a:xfrm>
                <a:off x="2937982" y="4881007"/>
                <a:ext cx="5410610" cy="1353362"/>
              </a:xfrm>
              <a:prstGeom prst="rect">
                <a:avLst/>
              </a:prstGeom>
            </p:spPr>
          </p:pic>
          <p:pic>
            <p:nvPicPr>
              <p:cNvPr id="21" name="Picture 20" descr="A black background with white text&#10;&#10;Description automatically generated">
                <a:extLst>
                  <a:ext uri="{FF2B5EF4-FFF2-40B4-BE49-F238E27FC236}">
                    <a16:creationId xmlns:a16="http://schemas.microsoft.com/office/drawing/2014/main" id="{BEA7A6B0-40F7-7D64-AE81-4B58373664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5085710"/>
                <a:ext cx="3039641" cy="983112"/>
              </a:xfrm>
              <a:prstGeom prst="rect">
                <a:avLst/>
              </a:prstGeom>
            </p:spPr>
          </p:pic>
        </p:grpSp>
      </p:grpSp>
    </p:spTree>
    <p:extLst>
      <p:ext uri="{BB962C8B-B14F-4D97-AF65-F5344CB8AC3E}">
        <p14:creationId xmlns:p14="http://schemas.microsoft.com/office/powerpoint/2010/main" val="2709025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13573-7364-393D-1C59-2794CE72B93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9941667E-08F3-8838-105B-C20900ED9C3E}"/>
              </a:ext>
            </a:extLst>
          </p:cNvPr>
          <p:cNvSpPr txBox="1"/>
          <p:nvPr/>
        </p:nvSpPr>
        <p:spPr>
          <a:xfrm>
            <a:off x="0" y="76200"/>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Time evolution of Friedel pairs along </a:t>
            </a:r>
            <a:r>
              <a:rPr lang="en-US" sz="2800" b="1" i="1" dirty="0">
                <a:latin typeface="Times New Roman" panose="02020603050405020304" pitchFamily="18" charset="0"/>
                <a:cs typeface="Times New Roman" panose="02020603050405020304" pitchFamily="18" charset="0"/>
              </a:rPr>
              <a:t>a</a:t>
            </a:r>
            <a:r>
              <a:rPr lang="en-US" sz="2800" b="1" dirty="0">
                <a:latin typeface="Times New Roman" panose="02020603050405020304" pitchFamily="18" charset="0"/>
                <a:cs typeface="Times New Roman" panose="02020603050405020304" pitchFamily="18" charset="0"/>
              </a:rPr>
              <a:t> and </a:t>
            </a:r>
            <a:r>
              <a:rPr lang="en-US" sz="2800" b="1" i="1" dirty="0">
                <a:latin typeface="Times New Roman" panose="02020603050405020304" pitchFamily="18" charset="0"/>
                <a:cs typeface="Times New Roman" panose="02020603050405020304" pitchFamily="18" charset="0"/>
              </a:rPr>
              <a:t>b</a:t>
            </a:r>
            <a:r>
              <a:rPr lang="en-US" sz="2800" b="1" dirty="0">
                <a:latin typeface="Times New Roman" panose="02020603050405020304" pitchFamily="18" charset="0"/>
                <a:cs typeface="Times New Roman" panose="02020603050405020304" pitchFamily="18" charset="0"/>
              </a:rPr>
              <a:t> axes at LT</a:t>
            </a:r>
          </a:p>
        </p:txBody>
      </p:sp>
      <p:sp>
        <p:nvSpPr>
          <p:cNvPr id="5" name="Text Box 2">
            <a:extLst>
              <a:ext uri="{FF2B5EF4-FFF2-40B4-BE49-F238E27FC236}">
                <a16:creationId xmlns:a16="http://schemas.microsoft.com/office/drawing/2014/main" id="{DB42992B-AFD0-7D25-30F8-30D4D7957A9B}"/>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ED631403-F0E3-2718-0BA4-D5F9F96C62D4}"/>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Content Placeholder 7">
            <a:extLst>
              <a:ext uri="{FF2B5EF4-FFF2-40B4-BE49-F238E27FC236}">
                <a16:creationId xmlns:a16="http://schemas.microsoft.com/office/drawing/2014/main" id="{CF4F3CF0-DD2A-ABFC-29E6-CD92B7CF2D13}"/>
              </a:ext>
            </a:extLst>
          </p:cNvPr>
          <p:cNvSpPr txBox="1">
            <a:spLocks/>
          </p:cNvSpPr>
          <p:nvPr/>
        </p:nvSpPr>
        <p:spPr>
          <a:xfrm>
            <a:off x="7199129" y="890281"/>
            <a:ext cx="4858021" cy="2242012"/>
          </a:xfrm>
          <a:prstGeom prst="rect">
            <a:avLst/>
          </a:prstGeom>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2000" dirty="0">
                <a:latin typeface="Times New Roman" panose="02020603050405020304" pitchFamily="18" charset="0"/>
                <a:cs typeface="Times New Roman" panose="02020603050405020304" pitchFamily="18" charset="0"/>
              </a:rPr>
              <a:t>Peaks along the </a:t>
            </a:r>
            <a:r>
              <a:rPr lang="en-US" sz="2000" i="1" dirty="0">
                <a:latin typeface="Times New Roman" panose="02020603050405020304" pitchFamily="18" charset="0"/>
                <a:cs typeface="Times New Roman" panose="02020603050405020304" pitchFamily="18" charset="0"/>
              </a:rPr>
              <a:t>b</a:t>
            </a:r>
            <a:r>
              <a:rPr lang="en-US" sz="2000" dirty="0">
                <a:latin typeface="Times New Roman" panose="02020603050405020304" pitchFamily="18" charset="0"/>
                <a:cs typeface="Times New Roman" panose="02020603050405020304" pitchFamily="18" charset="0"/>
              </a:rPr>
              <a:t> axis show clear oscillations with long lifetime.</a:t>
            </a:r>
          </a:p>
          <a:p>
            <a:pPr marL="285750" indent="-285750"/>
            <a:r>
              <a:rPr lang="en-US" sz="2000" dirty="0">
                <a:latin typeface="Times New Roman" panose="02020603050405020304" pitchFamily="18" charset="0"/>
                <a:cs typeface="Times New Roman" panose="02020603050405020304" pitchFamily="18" charset="0"/>
              </a:rPr>
              <a:t>Interestingly, the easy axis of magnetization is along the </a:t>
            </a:r>
            <a:r>
              <a:rPr lang="en-US" sz="2000" i="1" dirty="0">
                <a:latin typeface="Times New Roman" panose="02020603050405020304" pitchFamily="18" charset="0"/>
                <a:cs typeface="Times New Roman" panose="02020603050405020304" pitchFamily="18" charset="0"/>
              </a:rPr>
              <a:t>b</a:t>
            </a:r>
            <a:r>
              <a:rPr lang="en-US" sz="2000" dirty="0">
                <a:latin typeface="Times New Roman" panose="02020603050405020304" pitchFamily="18" charset="0"/>
                <a:cs typeface="Times New Roman" panose="02020603050405020304" pitchFamily="18" charset="0"/>
              </a:rPr>
              <a:t> axis.</a:t>
            </a:r>
          </a:p>
          <a:p>
            <a:pPr marL="285750" indent="-285750"/>
            <a:r>
              <a:rPr lang="en-US" sz="2000" dirty="0">
                <a:latin typeface="Times New Roman" panose="02020603050405020304" pitchFamily="18" charset="0"/>
                <a:cs typeface="Times New Roman" panose="02020603050405020304" pitchFamily="18" charset="0"/>
              </a:rPr>
              <a:t>This leads to the idea that we could observe magnon-phonon coupling in our data as well (we are still working on this).</a:t>
            </a:r>
          </a:p>
          <a:p>
            <a:pPr marL="0" indent="0">
              <a:buNone/>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4" name="Picture 3" descr="A graph of different colored lines&#10;&#10;Description automatically generated">
            <a:extLst>
              <a:ext uri="{FF2B5EF4-FFF2-40B4-BE49-F238E27FC236}">
                <a16:creationId xmlns:a16="http://schemas.microsoft.com/office/drawing/2014/main" id="{3264E2A7-8ED7-DF0E-6EEE-FCA18FA95C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850" y="664305"/>
            <a:ext cx="6850316" cy="6117492"/>
          </a:xfrm>
          <a:prstGeom prst="rect">
            <a:avLst/>
          </a:prstGeom>
        </p:spPr>
      </p:pic>
      <p:sp>
        <p:nvSpPr>
          <p:cNvPr id="6" name="TextBox 5">
            <a:extLst>
              <a:ext uri="{FF2B5EF4-FFF2-40B4-BE49-F238E27FC236}">
                <a16:creationId xmlns:a16="http://schemas.microsoft.com/office/drawing/2014/main" id="{68BD5CFB-4B84-3F30-F943-3D1D9294B61E}"/>
              </a:ext>
            </a:extLst>
          </p:cNvPr>
          <p:cNvSpPr txBox="1"/>
          <p:nvPr/>
        </p:nvSpPr>
        <p:spPr>
          <a:xfrm>
            <a:off x="1332690" y="890281"/>
            <a:ext cx="486383" cy="369332"/>
          </a:xfrm>
          <a:prstGeom prst="rect">
            <a:avLst/>
          </a:prstGeom>
          <a:solidFill>
            <a:schemeClr val="bg1"/>
          </a:solidFill>
        </p:spPr>
        <p:txBody>
          <a:bodyPr wrap="square" rtlCol="0">
            <a:spAutoFit/>
          </a:bodyPr>
          <a:lstStyle/>
          <a:p>
            <a:endParaRPr lang="en-US"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2B35A64-5F83-FEF8-7CA2-FBD5BAC99217}"/>
                  </a:ext>
                </a:extLst>
              </p:cNvPr>
              <p:cNvSpPr txBox="1"/>
              <p:nvPr/>
            </p:nvSpPr>
            <p:spPr>
              <a:xfrm>
                <a:off x="1332690" y="1065149"/>
                <a:ext cx="257026" cy="1944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m:t>
                      </m:r>
                    </m:oMath>
                  </m:oMathPara>
                </a14:m>
                <a:endParaRPr lang="en-US" sz="1400" dirty="0"/>
              </a:p>
            </p:txBody>
          </p:sp>
        </mc:Choice>
        <mc:Fallback xmlns="">
          <p:sp>
            <p:nvSpPr>
              <p:cNvPr id="9" name="TextBox 8">
                <a:extLst>
                  <a:ext uri="{FF2B5EF4-FFF2-40B4-BE49-F238E27FC236}">
                    <a16:creationId xmlns:a16="http://schemas.microsoft.com/office/drawing/2014/main" id="{22B35A64-5F83-FEF8-7CA2-FBD5BAC99217}"/>
                  </a:ext>
                </a:extLst>
              </p:cNvPr>
              <p:cNvSpPr txBox="1">
                <a:spLocks noRot="1" noChangeAspect="1" noMove="1" noResize="1" noEditPoints="1" noAdjustHandles="1" noChangeArrowheads="1" noChangeShapeType="1" noTextEdit="1"/>
              </p:cNvSpPr>
              <p:nvPr/>
            </p:nvSpPr>
            <p:spPr>
              <a:xfrm>
                <a:off x="1332690" y="1065149"/>
                <a:ext cx="257026" cy="194464"/>
              </a:xfrm>
              <a:prstGeom prst="rect">
                <a:avLst/>
              </a:prstGeom>
              <a:blipFill>
                <a:blip r:embed="rId4"/>
                <a:stretch>
                  <a:fillRect l="-23810" r="-38095" b="-31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7DF601E-EFA0-F623-DEED-B001370D12E3}"/>
                  </a:ext>
                </a:extLst>
              </p:cNvPr>
              <p:cNvSpPr txBox="1"/>
              <p:nvPr/>
            </p:nvSpPr>
            <p:spPr>
              <a:xfrm>
                <a:off x="1332689" y="900561"/>
                <a:ext cx="257027" cy="1739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r>
                        <a:rPr lang="en-US" sz="1400" b="0" i="0" smtClean="0">
                          <a:latin typeface="Cambria Math" panose="02040503050406030204" pitchFamily="18" charset="0"/>
                        </a:rPr>
                        <m:t>20</m:t>
                      </m:r>
                    </m:oMath>
                  </m:oMathPara>
                </a14:m>
                <a:endParaRPr lang="en-US" sz="1400" dirty="0"/>
              </a:p>
            </p:txBody>
          </p:sp>
        </mc:Choice>
        <mc:Fallback xmlns="">
          <p:sp>
            <p:nvSpPr>
              <p:cNvPr id="11" name="TextBox 10">
                <a:extLst>
                  <a:ext uri="{FF2B5EF4-FFF2-40B4-BE49-F238E27FC236}">
                    <a16:creationId xmlns:a16="http://schemas.microsoft.com/office/drawing/2014/main" id="{D7DF601E-EFA0-F623-DEED-B001370D12E3}"/>
                  </a:ext>
                </a:extLst>
              </p:cNvPr>
              <p:cNvSpPr txBox="1">
                <a:spLocks noRot="1" noChangeAspect="1" noMove="1" noResize="1" noEditPoints="1" noAdjustHandles="1" noChangeArrowheads="1" noChangeShapeType="1" noTextEdit="1"/>
              </p:cNvSpPr>
              <p:nvPr/>
            </p:nvSpPr>
            <p:spPr>
              <a:xfrm>
                <a:off x="1332689" y="900561"/>
                <a:ext cx="257027" cy="173961"/>
              </a:xfrm>
              <a:prstGeom prst="rect">
                <a:avLst/>
              </a:prstGeom>
              <a:blipFill>
                <a:blip r:embed="rId5"/>
                <a:stretch>
                  <a:fillRect l="-23810" r="-38095" b="-32143"/>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4AEE3F23-5AA9-7451-56FE-249F0CA91E37}"/>
              </a:ext>
            </a:extLst>
          </p:cNvPr>
          <p:cNvSpPr/>
          <p:nvPr/>
        </p:nvSpPr>
        <p:spPr>
          <a:xfrm>
            <a:off x="1332689" y="2247089"/>
            <a:ext cx="398834" cy="32833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F108F25-B33C-77B1-45A8-B33E94B3D43C}"/>
                  </a:ext>
                </a:extLst>
              </p:cNvPr>
              <p:cNvSpPr txBox="1"/>
              <p:nvPr/>
            </p:nvSpPr>
            <p:spPr>
              <a:xfrm>
                <a:off x="1348533" y="2240423"/>
                <a:ext cx="220483" cy="173961"/>
              </a:xfrm>
              <a:prstGeom prst="rect">
                <a:avLst/>
              </a:prstGeom>
              <a:noFill/>
            </p:spPr>
            <p:txBody>
              <a:bodyPr wrap="none" lIns="0" tIns="0" rIns="0" bIns="0" rtlCol="0">
                <a:spAutoFit/>
              </a:bodyPr>
              <a:lstStyle/>
              <a:p>
                <a:r>
                  <a:rPr lang="en-US" sz="1400" b="0" dirty="0"/>
                  <a:t>2</a:t>
                </a:r>
                <a14:m>
                  <m:oMath xmlns:m="http://schemas.openxmlformats.org/officeDocument/2006/math">
                    <m:r>
                      <a:rPr lang="en-US" sz="1400" b="0" i="0" smtClean="0">
                        <a:latin typeface="Cambria Math" panose="02040503050406030204" pitchFamily="18" charset="0"/>
                      </a:rPr>
                      <m:t>00</m:t>
                    </m:r>
                  </m:oMath>
                </a14:m>
                <a:endParaRPr lang="en-US" sz="1400" dirty="0"/>
              </a:p>
            </p:txBody>
          </p:sp>
        </mc:Choice>
        <mc:Fallback xmlns="">
          <p:sp>
            <p:nvSpPr>
              <p:cNvPr id="12" name="TextBox 11">
                <a:extLst>
                  <a:ext uri="{FF2B5EF4-FFF2-40B4-BE49-F238E27FC236}">
                    <a16:creationId xmlns:a16="http://schemas.microsoft.com/office/drawing/2014/main" id="{BF108F25-B33C-77B1-45A8-B33E94B3D43C}"/>
                  </a:ext>
                </a:extLst>
              </p:cNvPr>
              <p:cNvSpPr txBox="1">
                <a:spLocks noRot="1" noChangeAspect="1" noMove="1" noResize="1" noEditPoints="1" noAdjustHandles="1" noChangeArrowheads="1" noChangeShapeType="1" noTextEdit="1"/>
              </p:cNvSpPr>
              <p:nvPr/>
            </p:nvSpPr>
            <p:spPr>
              <a:xfrm>
                <a:off x="1348533" y="2240423"/>
                <a:ext cx="220483" cy="173961"/>
              </a:xfrm>
              <a:prstGeom prst="rect">
                <a:avLst/>
              </a:prstGeom>
              <a:blipFill>
                <a:blip r:embed="rId6"/>
                <a:stretch>
                  <a:fillRect l="-50000" t="-35714" r="-58333" b="-89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719D157-A0CA-EE16-B5AE-060061AF17A7}"/>
                  </a:ext>
                </a:extLst>
              </p:cNvPr>
              <p:cNvSpPr txBox="1"/>
              <p:nvPr/>
            </p:nvSpPr>
            <p:spPr>
              <a:xfrm>
                <a:off x="1336931" y="2395166"/>
                <a:ext cx="257027" cy="1944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00</m:t>
                      </m:r>
                    </m:oMath>
                  </m:oMathPara>
                </a14:m>
                <a:endParaRPr lang="en-US" sz="1400" dirty="0"/>
              </a:p>
            </p:txBody>
          </p:sp>
        </mc:Choice>
        <mc:Fallback xmlns="">
          <p:sp>
            <p:nvSpPr>
              <p:cNvPr id="13" name="TextBox 12">
                <a:extLst>
                  <a:ext uri="{FF2B5EF4-FFF2-40B4-BE49-F238E27FC236}">
                    <a16:creationId xmlns:a16="http://schemas.microsoft.com/office/drawing/2014/main" id="{7719D157-A0CA-EE16-B5AE-060061AF17A7}"/>
                  </a:ext>
                </a:extLst>
              </p:cNvPr>
              <p:cNvSpPr txBox="1">
                <a:spLocks noRot="1" noChangeAspect="1" noMove="1" noResize="1" noEditPoints="1" noAdjustHandles="1" noChangeArrowheads="1" noChangeShapeType="1" noTextEdit="1"/>
              </p:cNvSpPr>
              <p:nvPr/>
            </p:nvSpPr>
            <p:spPr>
              <a:xfrm>
                <a:off x="1336931" y="2395166"/>
                <a:ext cx="257027" cy="194464"/>
              </a:xfrm>
              <a:prstGeom prst="rect">
                <a:avLst/>
              </a:prstGeom>
              <a:blipFill>
                <a:blip r:embed="rId7"/>
                <a:stretch>
                  <a:fillRect l="-23810" r="-38095" b="-31250"/>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5784E920-599F-17CE-B798-4EAA67C20739}"/>
              </a:ext>
            </a:extLst>
          </p:cNvPr>
          <p:cNvSpPr/>
          <p:nvPr/>
        </p:nvSpPr>
        <p:spPr>
          <a:xfrm>
            <a:off x="1332689" y="4413235"/>
            <a:ext cx="338234" cy="1944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9FEFBF1-5C0D-F9BA-653B-6FAB4B1D575E}"/>
                  </a:ext>
                </a:extLst>
              </p:cNvPr>
              <p:cNvSpPr txBox="1"/>
              <p:nvPr/>
            </p:nvSpPr>
            <p:spPr>
              <a:xfrm>
                <a:off x="1296327" y="4390434"/>
                <a:ext cx="338234" cy="2400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4</m:t>
                          </m:r>
                        </m:e>
                      </m:bar>
                      <m:r>
                        <a:rPr lang="en-US" sz="1400" b="0" i="0" smtClean="0">
                          <a:latin typeface="Cambria Math" panose="02040503050406030204" pitchFamily="18" charset="0"/>
                        </a:rPr>
                        <m:t>00</m:t>
                      </m:r>
                    </m:oMath>
                  </m:oMathPara>
                </a14:m>
                <a:endParaRPr lang="en-US" sz="1400" dirty="0"/>
              </a:p>
            </p:txBody>
          </p:sp>
        </mc:Choice>
        <mc:Fallback xmlns="">
          <p:sp>
            <p:nvSpPr>
              <p:cNvPr id="19" name="TextBox 18">
                <a:extLst>
                  <a:ext uri="{FF2B5EF4-FFF2-40B4-BE49-F238E27FC236}">
                    <a16:creationId xmlns:a16="http://schemas.microsoft.com/office/drawing/2014/main" id="{49FEFBF1-5C0D-F9BA-653B-6FAB4B1D575E}"/>
                  </a:ext>
                </a:extLst>
              </p:cNvPr>
              <p:cNvSpPr txBox="1">
                <a:spLocks noRot="1" noChangeAspect="1" noMove="1" noResize="1" noEditPoints="1" noAdjustHandles="1" noChangeArrowheads="1" noChangeShapeType="1" noTextEdit="1"/>
              </p:cNvSpPr>
              <p:nvPr/>
            </p:nvSpPr>
            <p:spPr>
              <a:xfrm>
                <a:off x="1296327" y="4390434"/>
                <a:ext cx="338234" cy="240066"/>
              </a:xfrm>
              <a:prstGeom prst="rect">
                <a:avLst/>
              </a:prstGeom>
              <a:blipFill>
                <a:blip r:embed="rId8"/>
                <a:stretch>
                  <a:fillRect l="-10909" r="-12727" b="-5000"/>
                </a:stretch>
              </a:blipFill>
            </p:spPr>
            <p:txBody>
              <a:bodyPr/>
              <a:lstStyle/>
              <a:p>
                <a:r>
                  <a:rPr lang="en-US">
                    <a:noFill/>
                  </a:rPr>
                  <a:t> </a:t>
                </a:r>
              </a:p>
            </p:txBody>
          </p:sp>
        </mc:Fallback>
      </mc:AlternateContent>
      <p:sp>
        <p:nvSpPr>
          <p:cNvPr id="21" name="Rectangle 20">
            <a:extLst>
              <a:ext uri="{FF2B5EF4-FFF2-40B4-BE49-F238E27FC236}">
                <a16:creationId xmlns:a16="http://schemas.microsoft.com/office/drawing/2014/main" id="{7593324F-9D77-5DEE-D470-3ED9527B8808}"/>
              </a:ext>
            </a:extLst>
          </p:cNvPr>
          <p:cNvSpPr/>
          <p:nvPr/>
        </p:nvSpPr>
        <p:spPr>
          <a:xfrm>
            <a:off x="1296327" y="4931924"/>
            <a:ext cx="374596" cy="2986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9D2902D-A75B-F87E-4F63-6CCA8C612DF3}"/>
                  </a:ext>
                </a:extLst>
              </p:cNvPr>
              <p:cNvSpPr txBox="1"/>
              <p:nvPr/>
            </p:nvSpPr>
            <p:spPr>
              <a:xfrm>
                <a:off x="1249731" y="4887972"/>
                <a:ext cx="338234"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r>
                        <a:rPr lang="en-US" sz="1400" b="0" i="0" smtClean="0">
                          <a:latin typeface="Cambria Math" panose="02040503050406030204" pitchFamily="18" charset="0"/>
                        </a:rPr>
                        <m:t>40</m:t>
                      </m:r>
                    </m:oMath>
                  </m:oMathPara>
                </a14:m>
                <a:endParaRPr lang="en-US" sz="1400" dirty="0"/>
              </a:p>
            </p:txBody>
          </p:sp>
        </mc:Choice>
        <mc:Fallback xmlns="">
          <p:sp>
            <p:nvSpPr>
              <p:cNvPr id="20" name="TextBox 19">
                <a:extLst>
                  <a:ext uri="{FF2B5EF4-FFF2-40B4-BE49-F238E27FC236}">
                    <a16:creationId xmlns:a16="http://schemas.microsoft.com/office/drawing/2014/main" id="{B9D2902D-A75B-F87E-4F63-6CCA8C612DF3}"/>
                  </a:ext>
                </a:extLst>
              </p:cNvPr>
              <p:cNvSpPr txBox="1">
                <a:spLocks noRot="1" noChangeAspect="1" noMove="1" noResize="1" noEditPoints="1" noAdjustHandles="1" noChangeArrowheads="1" noChangeShapeType="1" noTextEdit="1"/>
              </p:cNvSpPr>
              <p:nvPr/>
            </p:nvSpPr>
            <p:spPr>
              <a:xfrm>
                <a:off x="1249731" y="4887972"/>
                <a:ext cx="338234" cy="215444"/>
              </a:xfrm>
              <a:prstGeom prst="rect">
                <a:avLst/>
              </a:prstGeom>
              <a:blipFill>
                <a:blip r:embed="rId9"/>
                <a:stretch>
                  <a:fillRect l="-10909" r="-12727" b="-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78D17C6-610A-58FC-CFDD-BD72163333F2}"/>
                  </a:ext>
                </a:extLst>
              </p:cNvPr>
              <p:cNvSpPr txBox="1"/>
              <p:nvPr/>
            </p:nvSpPr>
            <p:spPr>
              <a:xfrm>
                <a:off x="1251482" y="5046972"/>
                <a:ext cx="338234" cy="2400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4</m:t>
                          </m:r>
                        </m:e>
                      </m:bar>
                      <m:r>
                        <a:rPr lang="en-US" sz="1400" b="0" i="0" smtClean="0">
                          <a:latin typeface="Cambria Math" panose="02040503050406030204" pitchFamily="18" charset="0"/>
                        </a:rPr>
                        <m:t>0</m:t>
                      </m:r>
                    </m:oMath>
                  </m:oMathPara>
                </a14:m>
                <a:endParaRPr lang="en-US" sz="1400" dirty="0"/>
              </a:p>
            </p:txBody>
          </p:sp>
        </mc:Choice>
        <mc:Fallback xmlns="">
          <p:sp>
            <p:nvSpPr>
              <p:cNvPr id="15" name="TextBox 14">
                <a:extLst>
                  <a:ext uri="{FF2B5EF4-FFF2-40B4-BE49-F238E27FC236}">
                    <a16:creationId xmlns:a16="http://schemas.microsoft.com/office/drawing/2014/main" id="{078D17C6-610A-58FC-CFDD-BD72163333F2}"/>
                  </a:ext>
                </a:extLst>
              </p:cNvPr>
              <p:cNvSpPr txBox="1">
                <a:spLocks noRot="1" noChangeAspect="1" noMove="1" noResize="1" noEditPoints="1" noAdjustHandles="1" noChangeArrowheads="1" noChangeShapeType="1" noTextEdit="1"/>
              </p:cNvSpPr>
              <p:nvPr/>
            </p:nvSpPr>
            <p:spPr>
              <a:xfrm>
                <a:off x="1251482" y="5046972"/>
                <a:ext cx="338234" cy="240066"/>
              </a:xfrm>
              <a:prstGeom prst="rect">
                <a:avLst/>
              </a:prstGeom>
              <a:blipFill>
                <a:blip r:embed="rId10"/>
                <a:stretch>
                  <a:fillRect l="-10714" r="-10714" b="-7692"/>
                </a:stretch>
              </a:blipFill>
            </p:spPr>
            <p:txBody>
              <a:bodyPr/>
              <a:lstStyle/>
              <a:p>
                <a:r>
                  <a:rPr lang="en-US">
                    <a:noFill/>
                  </a:rPr>
                  <a:t> </a:t>
                </a:r>
              </a:p>
            </p:txBody>
          </p:sp>
        </mc:Fallback>
      </mc:AlternateContent>
    </p:spTree>
    <p:extLst>
      <p:ext uri="{BB962C8B-B14F-4D97-AF65-F5344CB8AC3E}">
        <p14:creationId xmlns:p14="http://schemas.microsoft.com/office/powerpoint/2010/main" val="328222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AF62699-8EE3-1000-9EEA-EBB4AAC3ED34}"/>
              </a:ext>
            </a:extLst>
          </p:cNvPr>
          <p:cNvPicPr>
            <a:picLocks noGrp="1" noChangeAspect="1"/>
          </p:cNvPicPr>
          <p:nvPr>
            <p:ph idx="1"/>
          </p:nvPr>
        </p:nvPicPr>
        <p:blipFill>
          <a:blip r:embed="rId2"/>
          <a:stretch>
            <a:fillRect/>
          </a:stretch>
        </p:blipFill>
        <p:spPr>
          <a:xfrm>
            <a:off x="342659" y="616656"/>
            <a:ext cx="5148912" cy="4995274"/>
          </a:xfrm>
        </p:spPr>
      </p:pic>
      <p:sp>
        <p:nvSpPr>
          <p:cNvPr id="4" name="Slide Number Placeholder 3">
            <a:extLst>
              <a:ext uri="{FF2B5EF4-FFF2-40B4-BE49-F238E27FC236}">
                <a16:creationId xmlns:a16="http://schemas.microsoft.com/office/drawing/2014/main" id="{57DEF927-3F20-B858-26AF-EF47043DEB26}"/>
              </a:ext>
            </a:extLst>
          </p:cNvPr>
          <p:cNvSpPr>
            <a:spLocks noGrp="1"/>
          </p:cNvSpPr>
          <p:nvPr>
            <p:ph type="sldNum" sz="quarter" idx="12"/>
          </p:nvPr>
        </p:nvSpPr>
        <p:spPr/>
        <p:txBody>
          <a:bodyPr/>
          <a:lstStyle/>
          <a:p>
            <a:fld id="{6AA14E9B-4136-4F46-9AB2-0359F2FE03A4}" type="slidenum">
              <a:rPr lang="en-US" smtClean="0"/>
              <a:t>11</a:t>
            </a:fld>
            <a:endParaRPr lang="en-US"/>
          </a:p>
        </p:txBody>
      </p:sp>
      <p:sp>
        <p:nvSpPr>
          <p:cNvPr id="7" name="Title 6">
            <a:extLst>
              <a:ext uri="{FF2B5EF4-FFF2-40B4-BE49-F238E27FC236}">
                <a16:creationId xmlns:a16="http://schemas.microsoft.com/office/drawing/2014/main" id="{5D6B9712-17E8-38F2-0AC7-954EFF7724D9}"/>
              </a:ext>
            </a:extLst>
          </p:cNvPr>
          <p:cNvSpPr txBox="1">
            <a:spLocks noGrp="1"/>
          </p:cNvSpPr>
          <p:nvPr>
            <p:ph type="title"/>
          </p:nvPr>
        </p:nvSpPr>
        <p:spPr>
          <a:xfrm>
            <a:off x="0" y="136525"/>
            <a:ext cx="10515600" cy="480131"/>
          </a:xfrm>
          <a:prstGeom prst="rect">
            <a:avLst/>
          </a:prstGeom>
          <a:noFill/>
        </p:spPr>
        <p:txBody>
          <a:bodyPr wrap="square" rtlCol="0">
            <a:spAutoFit/>
          </a:bodyPr>
          <a:lstStyle/>
          <a:p>
            <a:r>
              <a:rPr lang="en-US" sz="2800" b="1" dirty="0">
                <a:latin typeface="Times New Roman"/>
                <a:cs typeface="Times New Roman"/>
              </a:rPr>
              <a:t>Phase of oscillations at two temperatures</a:t>
            </a:r>
          </a:p>
        </p:txBody>
      </p:sp>
      <p:sp>
        <p:nvSpPr>
          <p:cNvPr id="8" name="Content Placeholder 7">
            <a:extLst>
              <a:ext uri="{FF2B5EF4-FFF2-40B4-BE49-F238E27FC236}">
                <a16:creationId xmlns:a16="http://schemas.microsoft.com/office/drawing/2014/main" id="{3721D3A7-B020-BB70-1129-874F6A2027AA}"/>
              </a:ext>
            </a:extLst>
          </p:cNvPr>
          <p:cNvSpPr txBox="1">
            <a:spLocks/>
          </p:cNvSpPr>
          <p:nvPr/>
        </p:nvSpPr>
        <p:spPr>
          <a:xfrm>
            <a:off x="383419" y="5861941"/>
            <a:ext cx="10526849" cy="859529"/>
          </a:xfrm>
          <a:prstGeom prst="rect">
            <a:avLst/>
          </a:prstGeom>
          <a:ln>
            <a:solidFill>
              <a:schemeClr val="tx1"/>
            </a:solidFill>
          </a:ln>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2400" dirty="0">
                <a:latin typeface="Times New Roman"/>
                <a:cs typeface="Times New Roman"/>
              </a:rPr>
              <a:t>Green circles are 180</a:t>
            </a:r>
            <a:r>
              <a:rPr lang="en-US" sz="2400" baseline="30000" dirty="0">
                <a:latin typeface="Times New Roman"/>
                <a:cs typeface="Times New Roman"/>
              </a:rPr>
              <a:t>o</a:t>
            </a:r>
            <a:r>
              <a:rPr lang="en-US" sz="2400" dirty="0">
                <a:latin typeface="Times New Roman"/>
                <a:cs typeface="Times New Roman"/>
              </a:rPr>
              <a:t> out of phase to the yellow circles.</a:t>
            </a:r>
          </a:p>
          <a:p>
            <a:pPr marL="285750" indent="-285750"/>
            <a:r>
              <a:rPr lang="en-US" sz="2400" dirty="0">
                <a:latin typeface="Times New Roman"/>
                <a:cs typeface="Times New Roman"/>
              </a:rPr>
              <a:t>No clear pattern of phase oscillations. </a:t>
            </a: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pic>
        <p:nvPicPr>
          <p:cNvPr id="2" name="Picture 1" descr="A purple background with yellow circles and numbers&#10;&#10;Description automatically generated">
            <a:extLst>
              <a:ext uri="{FF2B5EF4-FFF2-40B4-BE49-F238E27FC236}">
                <a16:creationId xmlns:a16="http://schemas.microsoft.com/office/drawing/2014/main" id="{92224B21-AE4A-C622-1A4B-9822BDDE86A7}"/>
              </a:ext>
            </a:extLst>
          </p:cNvPr>
          <p:cNvPicPr>
            <a:picLocks noChangeAspect="1"/>
          </p:cNvPicPr>
          <p:nvPr/>
        </p:nvPicPr>
        <p:blipFill>
          <a:blip r:embed="rId3"/>
          <a:stretch>
            <a:fillRect/>
          </a:stretch>
        </p:blipFill>
        <p:spPr>
          <a:xfrm>
            <a:off x="5644312" y="631463"/>
            <a:ext cx="5153025" cy="5118100"/>
          </a:xfrm>
          <a:prstGeom prst="rect">
            <a:avLst/>
          </a:prstGeom>
        </p:spPr>
      </p:pic>
      <p:sp>
        <p:nvSpPr>
          <p:cNvPr id="3" name="TextBox 2">
            <a:extLst>
              <a:ext uri="{FF2B5EF4-FFF2-40B4-BE49-F238E27FC236}">
                <a16:creationId xmlns:a16="http://schemas.microsoft.com/office/drawing/2014/main" id="{BC42EF26-F7F4-AE6F-B9F0-A886DDF815EE}"/>
              </a:ext>
            </a:extLst>
          </p:cNvPr>
          <p:cNvSpPr txBox="1"/>
          <p:nvPr/>
        </p:nvSpPr>
        <p:spPr>
          <a:xfrm>
            <a:off x="589159" y="663687"/>
            <a:ext cx="14097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LT (77 K)</a:t>
            </a:r>
            <a:endParaRPr lang="en-US" sz="2000" b="1" dirty="0">
              <a:solidFill>
                <a:schemeClr val="bg1"/>
              </a:solidFill>
              <a:latin typeface="Times"/>
              <a:cs typeface="Times"/>
            </a:endParaRPr>
          </a:p>
        </p:txBody>
      </p:sp>
      <p:sp>
        <p:nvSpPr>
          <p:cNvPr id="5" name="TextBox 4">
            <a:extLst>
              <a:ext uri="{FF2B5EF4-FFF2-40B4-BE49-F238E27FC236}">
                <a16:creationId xmlns:a16="http://schemas.microsoft.com/office/drawing/2014/main" id="{91A4953E-176A-AE51-E032-4F849C706A72}"/>
              </a:ext>
            </a:extLst>
          </p:cNvPr>
          <p:cNvSpPr txBox="1"/>
          <p:nvPr/>
        </p:nvSpPr>
        <p:spPr>
          <a:xfrm>
            <a:off x="5834230" y="616656"/>
            <a:ext cx="1529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RT (300 K)</a:t>
            </a:r>
            <a:endParaRPr lang="en-US" sz="2000" b="1" dirty="0">
              <a:solidFill>
                <a:schemeClr val="bg1"/>
              </a:solidFill>
              <a:latin typeface="Times"/>
              <a:cs typeface="Times"/>
            </a:endParaRPr>
          </a:p>
        </p:txBody>
      </p:sp>
      <p:cxnSp>
        <p:nvCxnSpPr>
          <p:cNvPr id="15" name="Straight Connector 14">
            <a:extLst>
              <a:ext uri="{FF2B5EF4-FFF2-40B4-BE49-F238E27FC236}">
                <a16:creationId xmlns:a16="http://schemas.microsoft.com/office/drawing/2014/main" id="{CB831B59-8081-F96E-2C3E-446E69035DA6}"/>
              </a:ext>
            </a:extLst>
          </p:cNvPr>
          <p:cNvCxnSpPr/>
          <p:nvPr/>
        </p:nvCxnSpPr>
        <p:spPr>
          <a:xfrm>
            <a:off x="109230" y="5977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73631F17-EB44-BD0B-3C57-DAE33CB7C311}"/>
              </a:ext>
            </a:extLst>
          </p:cNvPr>
          <p:cNvSpPr/>
          <p:nvPr/>
        </p:nvSpPr>
        <p:spPr>
          <a:xfrm>
            <a:off x="462338" y="2745873"/>
            <a:ext cx="277402" cy="305551"/>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743B51F-002F-7A1A-5961-0B4CFB0E064F}"/>
              </a:ext>
            </a:extLst>
          </p:cNvPr>
          <p:cNvSpPr/>
          <p:nvPr/>
        </p:nvSpPr>
        <p:spPr>
          <a:xfrm>
            <a:off x="5000946" y="2030958"/>
            <a:ext cx="277402" cy="305551"/>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04FC7B5-E1C4-9C14-F0AC-36C1A901E42C}"/>
              </a:ext>
            </a:extLst>
          </p:cNvPr>
          <p:cNvSpPr/>
          <p:nvPr/>
        </p:nvSpPr>
        <p:spPr>
          <a:xfrm>
            <a:off x="5644312" y="2645692"/>
            <a:ext cx="366069" cy="395458"/>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E045113F-E407-6288-BEB7-F918BAB47AA1}"/>
              </a:ext>
            </a:extLst>
          </p:cNvPr>
          <p:cNvSpPr/>
          <p:nvPr/>
        </p:nvSpPr>
        <p:spPr>
          <a:xfrm>
            <a:off x="10253608" y="1921267"/>
            <a:ext cx="359596" cy="394694"/>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8964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86689-3232-8278-F544-9BA3C44C7DD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857F32-0450-B90B-08E9-B138372B725A}"/>
              </a:ext>
            </a:extLst>
          </p:cNvPr>
          <p:cNvSpPr>
            <a:spLocks noGrp="1"/>
          </p:cNvSpPr>
          <p:nvPr>
            <p:ph type="sldNum" sz="quarter" idx="12"/>
          </p:nvPr>
        </p:nvSpPr>
        <p:spPr/>
        <p:txBody>
          <a:bodyPr/>
          <a:lstStyle/>
          <a:p>
            <a:fld id="{6AA14E9B-4136-4F46-9AB2-0359F2FE03A4}" type="slidenum">
              <a:rPr lang="en-US" smtClean="0"/>
              <a:t>12</a:t>
            </a:fld>
            <a:endParaRPr lang="en-US"/>
          </a:p>
        </p:txBody>
      </p:sp>
      <p:sp>
        <p:nvSpPr>
          <p:cNvPr id="7" name="Title 6">
            <a:extLst>
              <a:ext uri="{FF2B5EF4-FFF2-40B4-BE49-F238E27FC236}">
                <a16:creationId xmlns:a16="http://schemas.microsoft.com/office/drawing/2014/main" id="{E6FDE51A-0B17-0490-DAE7-5D2693C7C91D}"/>
              </a:ext>
            </a:extLst>
          </p:cNvPr>
          <p:cNvSpPr txBox="1">
            <a:spLocks noGrp="1"/>
          </p:cNvSpPr>
          <p:nvPr>
            <p:ph type="title"/>
          </p:nvPr>
        </p:nvSpPr>
        <p:spPr>
          <a:xfrm>
            <a:off x="134850" y="196791"/>
            <a:ext cx="10515600" cy="480131"/>
          </a:xfrm>
          <a:prstGeom prst="rect">
            <a:avLst/>
          </a:prstGeom>
          <a:noFill/>
        </p:spPr>
        <p:txBody>
          <a:bodyPr wrap="square" rtlCol="0">
            <a:spAutoFit/>
          </a:bodyPr>
          <a:lstStyle/>
          <a:p>
            <a:r>
              <a:rPr lang="en-US" sz="2800" b="1" dirty="0">
                <a:latin typeface="Times New Roman"/>
                <a:cs typeface="Times New Roman"/>
              </a:rPr>
              <a:t>The relationship between phase and frequency of oscillations</a:t>
            </a:r>
          </a:p>
        </p:txBody>
      </p:sp>
      <p:sp>
        <p:nvSpPr>
          <p:cNvPr id="23" name="TextBox 22">
            <a:extLst>
              <a:ext uri="{FF2B5EF4-FFF2-40B4-BE49-F238E27FC236}">
                <a16:creationId xmlns:a16="http://schemas.microsoft.com/office/drawing/2014/main" id="{DE1B31AD-5057-95F1-383C-A6AF69E4B6C1}"/>
              </a:ext>
            </a:extLst>
          </p:cNvPr>
          <p:cNvSpPr txBox="1"/>
          <p:nvPr/>
        </p:nvSpPr>
        <p:spPr>
          <a:xfrm>
            <a:off x="263079" y="4462417"/>
            <a:ext cx="11322563"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7.692 GHz and 23.077 GHz frequencies are in-phase oscillations. The intermediate frequency component (15.385 GHz) is out of phase to the above oscillations.</a:t>
            </a:r>
          </a:p>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The rest of the Bragg peaks parallel to each of the above BPs follow the same phase as them.</a:t>
            </a:r>
          </a:p>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Along the </a:t>
            </a:r>
            <a:r>
              <a:rPr lang="en-US" sz="2000" i="1" dirty="0">
                <a:latin typeface="Times" panose="02020603050405020304" pitchFamily="18" charset="0"/>
                <a:cs typeface="Times" panose="02020603050405020304" pitchFamily="18" charset="0"/>
              </a:rPr>
              <a:t>b</a:t>
            </a:r>
            <a:r>
              <a:rPr lang="en-US" sz="2000" dirty="0">
                <a:latin typeface="Times" panose="02020603050405020304" pitchFamily="18" charset="0"/>
                <a:cs typeface="Times" panose="02020603050405020304" pitchFamily="18" charset="0"/>
              </a:rPr>
              <a:t> axis (i.e. </a:t>
            </a:r>
            <a:r>
              <a:rPr lang="en-US" sz="2000" i="1" dirty="0">
                <a:latin typeface="Times" panose="02020603050405020304" pitchFamily="18" charset="0"/>
                <a:cs typeface="Times" panose="02020603050405020304" pitchFamily="18" charset="0"/>
              </a:rPr>
              <a:t>a</a:t>
            </a:r>
            <a:r>
              <a:rPr lang="en-US" sz="2000" dirty="0">
                <a:latin typeface="Times" panose="02020603050405020304" pitchFamily="18" charset="0"/>
                <a:cs typeface="Times" panose="02020603050405020304" pitchFamily="18" charset="0"/>
              </a:rPr>
              <a:t>* in reciprocal space), we observed only one oscillation (23.08 GHz), but along </a:t>
            </a:r>
            <a:r>
              <a:rPr lang="en-US" sz="2000" i="1" dirty="0">
                <a:latin typeface="Times" panose="02020603050405020304" pitchFamily="18" charset="0"/>
                <a:cs typeface="Times" panose="02020603050405020304" pitchFamily="18" charset="0"/>
              </a:rPr>
              <a:t>a</a:t>
            </a:r>
            <a:r>
              <a:rPr lang="en-US" sz="2000" dirty="0">
                <a:latin typeface="Times" panose="02020603050405020304" pitchFamily="18" charset="0"/>
                <a:cs typeface="Times" panose="02020603050405020304" pitchFamily="18" charset="0"/>
              </a:rPr>
              <a:t>, three frequency components obtained (7.69, 15.39 and 23.08 GHz). This result is also in agreement with the earlier mentioned published results.</a:t>
            </a:r>
          </a:p>
        </p:txBody>
      </p:sp>
      <p:cxnSp>
        <p:nvCxnSpPr>
          <p:cNvPr id="9" name="Straight Connector 8">
            <a:extLst>
              <a:ext uri="{FF2B5EF4-FFF2-40B4-BE49-F238E27FC236}">
                <a16:creationId xmlns:a16="http://schemas.microsoft.com/office/drawing/2014/main" id="{A350A3BD-08A4-A7BB-9CCD-53EFA609058E}"/>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0CF524AA-A057-9F69-3166-430EE70C5ECC}"/>
              </a:ext>
            </a:extLst>
          </p:cNvPr>
          <p:cNvPicPr>
            <a:picLocks noChangeAspect="1"/>
          </p:cNvPicPr>
          <p:nvPr/>
        </p:nvPicPr>
        <p:blipFill>
          <a:blip r:embed="rId2"/>
          <a:stretch>
            <a:fillRect/>
          </a:stretch>
        </p:blipFill>
        <p:spPr>
          <a:xfrm>
            <a:off x="629716" y="834118"/>
            <a:ext cx="4636966" cy="3428636"/>
          </a:xfrm>
          <a:prstGeom prst="rect">
            <a:avLst/>
          </a:prstGeom>
        </p:spPr>
      </p:pic>
      <p:pic>
        <p:nvPicPr>
          <p:cNvPr id="20" name="Picture 19" descr="A diagram of a hexagon with dots and lines&#10;&#10;Description automatically generated">
            <a:extLst>
              <a:ext uri="{FF2B5EF4-FFF2-40B4-BE49-F238E27FC236}">
                <a16:creationId xmlns:a16="http://schemas.microsoft.com/office/drawing/2014/main" id="{7A9833B5-212F-BC2B-F852-1D96AEDE1F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4360" y="831526"/>
            <a:ext cx="3968670" cy="3430792"/>
          </a:xfrm>
          <a:prstGeom prst="rect">
            <a:avLst/>
          </a:prstGeom>
        </p:spPr>
      </p:pic>
      <p:grpSp>
        <p:nvGrpSpPr>
          <p:cNvPr id="3" name="Group 2">
            <a:extLst>
              <a:ext uri="{FF2B5EF4-FFF2-40B4-BE49-F238E27FC236}">
                <a16:creationId xmlns:a16="http://schemas.microsoft.com/office/drawing/2014/main" id="{5EE9C261-40DE-72D1-BB46-1E29E9CC653F}"/>
              </a:ext>
            </a:extLst>
          </p:cNvPr>
          <p:cNvGrpSpPr/>
          <p:nvPr/>
        </p:nvGrpSpPr>
        <p:grpSpPr>
          <a:xfrm>
            <a:off x="0" y="6331253"/>
            <a:ext cx="8491465" cy="550559"/>
            <a:chOff x="0" y="6331253"/>
            <a:chExt cx="8491465" cy="550559"/>
          </a:xfrm>
        </p:grpSpPr>
        <p:pic>
          <p:nvPicPr>
            <p:cNvPr id="5" name="Picture 3">
              <a:extLst>
                <a:ext uri="{FF2B5EF4-FFF2-40B4-BE49-F238E27FC236}">
                  <a16:creationId xmlns:a16="http://schemas.microsoft.com/office/drawing/2014/main" id="{7F12FEDC-EE1E-D874-80D2-91489C43DECF}"/>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0" y="6331253"/>
              <a:ext cx="1666240" cy="550559"/>
            </a:xfrm>
            <a:prstGeom prst="rect">
              <a:avLst/>
            </a:prstGeom>
          </p:spPr>
        </p:pic>
        <p:sp>
          <p:nvSpPr>
            <p:cNvPr id="10" name="Content Placeholder 2">
              <a:extLst>
                <a:ext uri="{FF2B5EF4-FFF2-40B4-BE49-F238E27FC236}">
                  <a16:creationId xmlns:a16="http://schemas.microsoft.com/office/drawing/2014/main" id="{DF1DC1D2-CAD6-094E-0731-8BFB91288F9E}"/>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4164190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D45C7-EDC0-A402-661E-90B51BAFF0D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C98A8A-F7D1-F23A-890B-E602B5B81A57}"/>
              </a:ext>
            </a:extLst>
          </p:cNvPr>
          <p:cNvSpPr>
            <a:spLocks noGrp="1"/>
          </p:cNvSpPr>
          <p:nvPr>
            <p:ph type="sldNum" sz="quarter" idx="12"/>
          </p:nvPr>
        </p:nvSpPr>
        <p:spPr/>
        <p:txBody>
          <a:bodyPr/>
          <a:lstStyle/>
          <a:p>
            <a:fld id="{6AA14E9B-4136-4F46-9AB2-0359F2FE03A4}" type="slidenum">
              <a:rPr lang="en-US" smtClean="0"/>
              <a:t>13</a:t>
            </a:fld>
            <a:endParaRPr lang="en-US"/>
          </a:p>
        </p:txBody>
      </p:sp>
      <p:sp>
        <p:nvSpPr>
          <p:cNvPr id="7" name="Title 6">
            <a:extLst>
              <a:ext uri="{FF2B5EF4-FFF2-40B4-BE49-F238E27FC236}">
                <a16:creationId xmlns:a16="http://schemas.microsoft.com/office/drawing/2014/main" id="{8504BEDD-A0BD-95D1-A393-C02830947919}"/>
              </a:ext>
            </a:extLst>
          </p:cNvPr>
          <p:cNvSpPr txBox="1">
            <a:spLocks noGrp="1"/>
          </p:cNvSpPr>
          <p:nvPr>
            <p:ph type="title"/>
          </p:nvPr>
        </p:nvSpPr>
        <p:spPr>
          <a:xfrm>
            <a:off x="0" y="136525"/>
            <a:ext cx="10515600" cy="480131"/>
          </a:xfrm>
          <a:prstGeom prst="rect">
            <a:avLst/>
          </a:prstGeom>
          <a:noFill/>
        </p:spPr>
        <p:txBody>
          <a:bodyPr wrap="square" rtlCol="0">
            <a:spAutoFit/>
          </a:bodyPr>
          <a:lstStyle/>
          <a:p>
            <a:r>
              <a:rPr lang="en-US" sz="2800" b="1" dirty="0">
                <a:latin typeface="Times New Roman"/>
                <a:cs typeface="Times New Roman"/>
              </a:rPr>
              <a:t>The detection of Bragg peaks position change</a:t>
            </a:r>
          </a:p>
        </p:txBody>
      </p:sp>
      <p:sp>
        <p:nvSpPr>
          <p:cNvPr id="3" name="TextBox 2">
            <a:extLst>
              <a:ext uri="{FF2B5EF4-FFF2-40B4-BE49-F238E27FC236}">
                <a16:creationId xmlns:a16="http://schemas.microsoft.com/office/drawing/2014/main" id="{7CB78CBB-591B-0D6D-E13E-206E87A46BCB}"/>
              </a:ext>
            </a:extLst>
          </p:cNvPr>
          <p:cNvSpPr txBox="1"/>
          <p:nvPr/>
        </p:nvSpPr>
        <p:spPr>
          <a:xfrm>
            <a:off x="589159" y="663687"/>
            <a:ext cx="14097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LT (77 K)</a:t>
            </a:r>
            <a:endParaRPr lang="en-US" sz="2000" b="1" dirty="0">
              <a:solidFill>
                <a:schemeClr val="bg1"/>
              </a:solidFill>
              <a:latin typeface="Times"/>
              <a:cs typeface="Times"/>
            </a:endParaRPr>
          </a:p>
        </p:txBody>
      </p:sp>
      <p:sp>
        <p:nvSpPr>
          <p:cNvPr id="5" name="TextBox 4">
            <a:extLst>
              <a:ext uri="{FF2B5EF4-FFF2-40B4-BE49-F238E27FC236}">
                <a16:creationId xmlns:a16="http://schemas.microsoft.com/office/drawing/2014/main" id="{53D2BC07-DB41-6B26-A874-8E510D76D5CA}"/>
              </a:ext>
            </a:extLst>
          </p:cNvPr>
          <p:cNvSpPr txBox="1"/>
          <p:nvPr/>
        </p:nvSpPr>
        <p:spPr>
          <a:xfrm>
            <a:off x="5834230" y="616656"/>
            <a:ext cx="1529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RT (300 K)</a:t>
            </a:r>
            <a:endParaRPr lang="en-US" sz="2000" b="1" dirty="0">
              <a:solidFill>
                <a:schemeClr val="bg1"/>
              </a:solidFill>
              <a:latin typeface="Times"/>
              <a:cs typeface="Times"/>
            </a:endParaRPr>
          </a:p>
        </p:txBody>
      </p:sp>
      <p:sp>
        <p:nvSpPr>
          <p:cNvPr id="23" name="TextBox 22">
            <a:extLst>
              <a:ext uri="{FF2B5EF4-FFF2-40B4-BE49-F238E27FC236}">
                <a16:creationId xmlns:a16="http://schemas.microsoft.com/office/drawing/2014/main" id="{9AC6D7B5-BEB2-6C51-BF33-A1622577ACCF}"/>
              </a:ext>
            </a:extLst>
          </p:cNvPr>
          <p:cNvSpPr txBox="1"/>
          <p:nvPr/>
        </p:nvSpPr>
        <p:spPr>
          <a:xfrm>
            <a:off x="-6957" y="816711"/>
            <a:ext cx="11609798"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The variation of Bragg peaks position with delay time is measured by using scikit-</a:t>
            </a:r>
            <a:r>
              <a:rPr lang="en-US" sz="2000" dirty="0" err="1">
                <a:latin typeface="Times" panose="02020603050405020304" pitchFamily="18" charset="0"/>
                <a:cs typeface="Times" panose="02020603050405020304" pitchFamily="18" charset="0"/>
              </a:rPr>
              <a:t>ued</a:t>
            </a:r>
            <a:r>
              <a:rPr lang="en-US" sz="2000" dirty="0">
                <a:latin typeface="Times" panose="02020603050405020304" pitchFamily="18" charset="0"/>
                <a:cs typeface="Times" panose="02020603050405020304" pitchFamily="18" charset="0"/>
              </a:rPr>
              <a:t> python package.</a:t>
            </a:r>
          </a:p>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The plots show that variation for some of the selected Bragg peaks.</a:t>
            </a:r>
          </a:p>
          <a:p>
            <a:pPr marL="285750" indent="-285750">
              <a:buFont typeface="Arial" panose="020B0604020202020204" pitchFamily="34" charset="0"/>
              <a:buChar char="•"/>
            </a:pPr>
            <a:endParaRPr lang="en-US" sz="2000" dirty="0">
              <a:latin typeface="Times" panose="02020603050405020304" pitchFamily="18" charset="0"/>
              <a:cs typeface="Times" panose="02020603050405020304" pitchFamily="18" charset="0"/>
            </a:endParaRPr>
          </a:p>
        </p:txBody>
      </p:sp>
      <p:sp>
        <p:nvSpPr>
          <p:cNvPr id="10" name="TextBox 9">
            <a:extLst>
              <a:ext uri="{FF2B5EF4-FFF2-40B4-BE49-F238E27FC236}">
                <a16:creationId xmlns:a16="http://schemas.microsoft.com/office/drawing/2014/main" id="{28BA1EA7-C0EE-C136-75E1-946A37531D9D}"/>
              </a:ext>
            </a:extLst>
          </p:cNvPr>
          <p:cNvSpPr txBox="1"/>
          <p:nvPr/>
        </p:nvSpPr>
        <p:spPr>
          <a:xfrm>
            <a:off x="291101" y="5733512"/>
            <a:ext cx="11609798"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The frequency of the above variations that found from FFT gives 7.81 GHz fundamental frequency. This is in good agreement to the fundamental frequency of intensity oscillations (7.69 GHz). </a:t>
            </a:r>
          </a:p>
          <a:p>
            <a:pPr marL="285750" indent="-285750">
              <a:buFont typeface="Arial" panose="020B0604020202020204" pitchFamily="34" charset="0"/>
              <a:buChar char="•"/>
            </a:pPr>
            <a:endParaRPr lang="en-US" sz="2000" dirty="0">
              <a:latin typeface="Times" panose="02020603050405020304" pitchFamily="18" charset="0"/>
              <a:cs typeface="Times" panose="02020603050405020304" pitchFamily="18" charset="0"/>
            </a:endParaRPr>
          </a:p>
        </p:txBody>
      </p:sp>
      <p:cxnSp>
        <p:nvCxnSpPr>
          <p:cNvPr id="12" name="Straight Connector 11">
            <a:extLst>
              <a:ext uri="{FF2B5EF4-FFF2-40B4-BE49-F238E27FC236}">
                <a16:creationId xmlns:a16="http://schemas.microsoft.com/office/drawing/2014/main" id="{7C172359-A9F2-7602-B6EB-E29240FB40A4}"/>
              </a:ext>
            </a:extLst>
          </p:cNvPr>
          <p:cNvCxnSpPr/>
          <p:nvPr/>
        </p:nvCxnSpPr>
        <p:spPr>
          <a:xfrm>
            <a:off x="152400" y="611520"/>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Picture 13" descr="A diagram of different colored dots&#10;&#10;Description automatically generated">
            <a:extLst>
              <a:ext uri="{FF2B5EF4-FFF2-40B4-BE49-F238E27FC236}">
                <a16:creationId xmlns:a16="http://schemas.microsoft.com/office/drawing/2014/main" id="{C39A7D03-D030-A011-E5A4-C156A561DD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2793" y="1477364"/>
            <a:ext cx="5123272" cy="4331586"/>
          </a:xfrm>
          <a:prstGeom prst="rect">
            <a:avLst/>
          </a:prstGeom>
        </p:spPr>
      </p:pic>
      <p:pic>
        <p:nvPicPr>
          <p:cNvPr id="18" name="Picture 17" descr="A graph of a number of numbers&#10;&#10;Description automatically generated">
            <a:extLst>
              <a:ext uri="{FF2B5EF4-FFF2-40B4-BE49-F238E27FC236}">
                <a16:creationId xmlns:a16="http://schemas.microsoft.com/office/drawing/2014/main" id="{3DE82479-96A6-7AA8-EB5C-70F3015071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1034" y="1477364"/>
            <a:ext cx="4340966" cy="4253564"/>
          </a:xfrm>
          <a:prstGeom prst="rect">
            <a:avLst/>
          </a:prstGeom>
        </p:spPr>
      </p:pic>
      <p:pic>
        <p:nvPicPr>
          <p:cNvPr id="13" name="Picture 12">
            <a:extLst>
              <a:ext uri="{FF2B5EF4-FFF2-40B4-BE49-F238E27FC236}">
                <a16:creationId xmlns:a16="http://schemas.microsoft.com/office/drawing/2014/main" id="{037E8F68-A312-7B55-35E2-9AB8B882980D}"/>
              </a:ext>
            </a:extLst>
          </p:cNvPr>
          <p:cNvPicPr>
            <a:picLocks noChangeAspect="1"/>
          </p:cNvPicPr>
          <p:nvPr/>
        </p:nvPicPr>
        <p:blipFill>
          <a:blip r:embed="rId5"/>
          <a:stretch>
            <a:fillRect/>
          </a:stretch>
        </p:blipFill>
        <p:spPr>
          <a:xfrm>
            <a:off x="0" y="1903559"/>
            <a:ext cx="2942793" cy="2819354"/>
          </a:xfrm>
          <a:prstGeom prst="rect">
            <a:avLst/>
          </a:prstGeom>
        </p:spPr>
      </p:pic>
      <p:grpSp>
        <p:nvGrpSpPr>
          <p:cNvPr id="6" name="Group 5">
            <a:extLst>
              <a:ext uri="{FF2B5EF4-FFF2-40B4-BE49-F238E27FC236}">
                <a16:creationId xmlns:a16="http://schemas.microsoft.com/office/drawing/2014/main" id="{EF10A634-B697-5323-A532-CCD53BEA2498}"/>
              </a:ext>
            </a:extLst>
          </p:cNvPr>
          <p:cNvGrpSpPr/>
          <p:nvPr/>
        </p:nvGrpSpPr>
        <p:grpSpPr>
          <a:xfrm>
            <a:off x="0" y="6331253"/>
            <a:ext cx="8491465" cy="550559"/>
            <a:chOff x="0" y="6331253"/>
            <a:chExt cx="8491465" cy="550559"/>
          </a:xfrm>
        </p:grpSpPr>
        <p:pic>
          <p:nvPicPr>
            <p:cNvPr id="9" name="Picture 3">
              <a:extLst>
                <a:ext uri="{FF2B5EF4-FFF2-40B4-BE49-F238E27FC236}">
                  <a16:creationId xmlns:a16="http://schemas.microsoft.com/office/drawing/2014/main" id="{B3DCE394-FF86-E4FE-3DD6-9A185F93FFF5}"/>
                </a:ext>
              </a:extLst>
            </p:cNvPr>
            <p:cNvPicPr>
              <a:picLocks noChangeAspect="1"/>
            </p:cNvPicPr>
            <p:nvPr/>
          </p:nvPicPr>
          <p:blipFill rotWithShape="1">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l="7130" t="20639" r="7649" b="15536"/>
            <a:stretch/>
          </p:blipFill>
          <p:spPr>
            <a:xfrm>
              <a:off x="0" y="6331253"/>
              <a:ext cx="1666240" cy="550559"/>
            </a:xfrm>
            <a:prstGeom prst="rect">
              <a:avLst/>
            </a:prstGeom>
          </p:spPr>
        </p:pic>
        <p:sp>
          <p:nvSpPr>
            <p:cNvPr id="15" name="Content Placeholder 2">
              <a:extLst>
                <a:ext uri="{FF2B5EF4-FFF2-40B4-BE49-F238E27FC236}">
                  <a16:creationId xmlns:a16="http://schemas.microsoft.com/office/drawing/2014/main" id="{35C2435F-2761-AEBB-1663-0259630AD5FC}"/>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431141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104774" y="108642"/>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Fit results of the BPs intensity behavior with time</a:t>
            </a:r>
          </a:p>
        </p:txBody>
      </p:sp>
      <p:sp>
        <p:nvSpPr>
          <p:cNvPr id="5" name="Text Box 2">
            <a:extLst>
              <a:ext uri="{FF2B5EF4-FFF2-40B4-BE49-F238E27FC236}">
                <a16:creationId xmlns:a16="http://schemas.microsoft.com/office/drawing/2014/main" id="{03DC10C8-83FC-6938-D3A8-0EDB51759600}"/>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3">
            <a:extLst>
              <a:ext uri="{FF2B5EF4-FFF2-40B4-BE49-F238E27FC236}">
                <a16:creationId xmlns:a16="http://schemas.microsoft.com/office/drawing/2014/main" id="{DD5AE69A-C30C-A1AC-B75C-332C9F17B1FF}"/>
              </a:ext>
            </a:extLst>
          </p:cNvPr>
          <p:cNvSpPr txBox="1">
            <a:spLocks noChangeArrowheads="1"/>
          </p:cNvSpPr>
          <p:nvPr/>
        </p:nvSpPr>
        <p:spPr bwMode="auto">
          <a:xfrm>
            <a:off x="5254893" y="5680955"/>
            <a:ext cx="6803757" cy="562299"/>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07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Figure 7</a:t>
            </a:r>
            <a:r>
              <a:rPr lang="en-US" sz="1600" dirty="0">
                <a:latin typeface="Times New Roman" panose="02020603050405020304" pitchFamily="18" charset="0"/>
                <a:ea typeface="Calibri" panose="020F0502020204030204" pitchFamily="34" charset="0"/>
                <a:cs typeface="Arial" panose="020B0604020202020204" pitchFamily="34" charset="0"/>
              </a:rPr>
              <a:t> </a:t>
            </a:r>
            <a:r>
              <a:rPr lang="en-US" sz="1600" dirty="0">
                <a:effectLst/>
                <a:latin typeface="Times New Roman" panose="02020603050405020304" pitchFamily="18" charset="0"/>
                <a:ea typeface="Calibri" panose="020F0502020204030204" pitchFamily="34" charset="0"/>
              </a:rPr>
              <a:t>Ewald construction of transmission mode electron diffraction with the deviation parameter.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D88E40A4-7189-D5F2-C16F-DAEB054A32E0}"/>
              </a:ext>
            </a:extLst>
          </p:cNvPr>
          <p:cNvSpPr txBox="1"/>
          <p:nvPr/>
        </p:nvSpPr>
        <p:spPr>
          <a:xfrm>
            <a:off x="104775" y="726855"/>
            <a:ext cx="3036152" cy="369332"/>
          </a:xfrm>
          <a:prstGeom prst="rect">
            <a:avLst/>
          </a:prstGeom>
          <a:noFill/>
        </p:spPr>
        <p:txBody>
          <a:bodyPr wrap="none" rtlCol="0">
            <a:spAutoFit/>
          </a:bodyPr>
          <a:lstStyle/>
          <a:p>
            <a:r>
              <a:rPr lang="en-US" b="1">
                <a:latin typeface="Times New Roman" panose="02020603050405020304" pitchFamily="18" charset="0"/>
                <a:cs typeface="Times New Roman" panose="02020603050405020304" pitchFamily="18" charset="0"/>
              </a:rPr>
              <a:t>1. Debye Waller contribution</a:t>
            </a:r>
          </a:p>
        </p:txBody>
      </p:sp>
      <p:grpSp>
        <p:nvGrpSpPr>
          <p:cNvPr id="4" name="Group 3">
            <a:extLst>
              <a:ext uri="{FF2B5EF4-FFF2-40B4-BE49-F238E27FC236}">
                <a16:creationId xmlns:a16="http://schemas.microsoft.com/office/drawing/2014/main" id="{A7B77AB2-8804-F91A-34E2-6F7E72313923}"/>
              </a:ext>
            </a:extLst>
          </p:cNvPr>
          <p:cNvGrpSpPr/>
          <p:nvPr/>
        </p:nvGrpSpPr>
        <p:grpSpPr>
          <a:xfrm>
            <a:off x="0" y="921852"/>
            <a:ext cx="11387844" cy="923330"/>
            <a:chOff x="1445016" y="3862130"/>
            <a:chExt cx="11387844" cy="923330"/>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6FF749B-5736-7D0D-1B4F-CCA6DD34FA25}"/>
                    </a:ext>
                  </a:extLst>
                </p:cNvPr>
                <p:cNvSpPr txBox="1"/>
                <p:nvPr/>
              </p:nvSpPr>
              <p:spPr>
                <a:xfrm>
                  <a:off x="1445016" y="4036465"/>
                  <a:ext cx="84022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𝐼𝑜</m:t>
                        </m:r>
                        <m:r>
                          <a:rPr lang="en-US" b="0" i="1" smtClean="0">
                            <a:latin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𝐵</m:t>
                            </m:r>
                          </m:e>
                        </m:d>
                        <m:r>
                          <a:rPr lang="en-US" b="0" i="1" smtClean="0">
                            <a:latin typeface="Cambria Math" panose="02040503050406030204" pitchFamily="18" charset="0"/>
                          </a:rPr>
                          <m:t>+</m:t>
                        </m:r>
                        <m:r>
                          <a:rPr lang="en-US" b="0" i="1" smtClean="0">
                            <a:latin typeface="Cambria Math" panose="02040503050406030204" pitchFamily="18" charset="0"/>
                          </a:rPr>
                          <m:t>𝐵</m:t>
                        </m:r>
                        <m:r>
                          <a:rPr lang="en-US" b="0" i="0" smtClean="0">
                            <a:latin typeface="Cambria Math" panose="02040503050406030204" pitchFamily="18" charset="0"/>
                          </a:rPr>
                          <m:t>∗</m:t>
                        </m:r>
                        <m:r>
                          <m:rPr>
                            <m:sty m:val="p"/>
                          </m:rPr>
                          <a:rPr lang="en-US" b="0" i="0" smtClean="0">
                            <a:latin typeface="Cambria Math" panose="02040503050406030204" pitchFamily="18" charset="0"/>
                          </a:rPr>
                          <m:t>exp</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r>
                          <m:rPr>
                            <m:sty m:val="p"/>
                          </m:rPr>
                          <a:rPr lang="el-GR" b="0" i="1" smtClean="0">
                            <a:latin typeface="Cambria Math" panose="02040503050406030204" pitchFamily="18" charset="0"/>
                          </a:rPr>
                          <m:t>τ</m:t>
                        </m:r>
                        <m:r>
                          <a:rPr lang="en-US" b="0" i="1" smtClean="0">
                            <a:latin typeface="Cambria Math" panose="02040503050406030204" pitchFamily="18" charset="0"/>
                          </a:rPr>
                          <m:t>)}</m:t>
                        </m:r>
                      </m:oMath>
                    </m:oMathPara>
                  </a14:m>
                  <a:endParaRPr lang="en-US"/>
                </a:p>
              </p:txBody>
            </p:sp>
          </mc:Choice>
          <mc:Fallback xmlns="">
            <p:sp>
              <p:nvSpPr>
                <p:cNvPr id="6" name="TextBox 5">
                  <a:extLst>
                    <a:ext uri="{FF2B5EF4-FFF2-40B4-BE49-F238E27FC236}">
                      <a16:creationId xmlns:a16="http://schemas.microsoft.com/office/drawing/2014/main" id="{F6FF749B-5736-7D0D-1B4F-CCA6DD34FA25}"/>
                    </a:ext>
                  </a:extLst>
                </p:cNvPr>
                <p:cNvSpPr txBox="1">
                  <a:spLocks noRot="1" noChangeAspect="1" noMove="1" noResize="1" noEditPoints="1" noAdjustHandles="1" noChangeArrowheads="1" noChangeShapeType="1" noTextEdit="1"/>
                </p:cNvSpPr>
                <p:nvPr/>
              </p:nvSpPr>
              <p:spPr>
                <a:xfrm>
                  <a:off x="1445016" y="4036465"/>
                  <a:ext cx="8402243" cy="369332"/>
                </a:xfrm>
                <a:prstGeom prst="rect">
                  <a:avLst/>
                </a:prstGeom>
                <a:blipFill>
                  <a:blip r:embed="rId3"/>
                  <a:stretch>
                    <a:fillRect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AB30944-D1AB-DB0A-5B5B-5D55A0414A0F}"/>
                    </a:ext>
                  </a:extLst>
                </p:cNvPr>
                <p:cNvSpPr txBox="1"/>
                <p:nvPr/>
              </p:nvSpPr>
              <p:spPr>
                <a:xfrm>
                  <a:off x="8089811" y="3862130"/>
                  <a:ext cx="4743049" cy="923330"/>
                </a:xfrm>
                <a:prstGeom prst="rect">
                  <a:avLst/>
                </a:prstGeom>
                <a:noFill/>
              </p:spPr>
              <p:txBody>
                <a:bodyPr wrap="square" rtlCol="0">
                  <a:spAutoFit/>
                </a:bodyPr>
                <a:lstStyle/>
                <a:p>
                  <a:r>
                    <a:rPr lang="en-US" b="0" i="1" dirty="0">
                      <a:latin typeface="Times" panose="02020603050405020304" pitchFamily="18" charset="0"/>
                      <a:cs typeface="Times" panose="02020603050405020304" pitchFamily="18" charset="0"/>
                    </a:rPr>
                    <a:t>Io</a:t>
                  </a:r>
                  <a:r>
                    <a:rPr lang="en-US" i="1" dirty="0">
                      <a:latin typeface="Times" panose="02020603050405020304" pitchFamily="18" charset="0"/>
                      <a:cs typeface="Times" panose="02020603050405020304" pitchFamily="18" charset="0"/>
                    </a:rPr>
                    <a:t> =</a:t>
                  </a:r>
                  <a:r>
                    <a:rPr lang="en-US" b="0" dirty="0">
                      <a:latin typeface="Times" panose="02020603050405020304" pitchFamily="18" charset="0"/>
                      <a:cs typeface="Times" panose="02020603050405020304" pitchFamily="18" charset="0"/>
                    </a:rPr>
                    <a:t> Incident beam intensity</a:t>
                  </a:r>
                  <a:endParaRPr lang="en-US" dirty="0">
                    <a:latin typeface="Times" panose="02020603050405020304" pitchFamily="18" charset="0"/>
                    <a:cs typeface="Times" panose="02020603050405020304" pitchFamily="18" charset="0"/>
                  </a:endParaRPr>
                </a:p>
                <a:p>
                  <a:r>
                    <a:rPr lang="en-US" dirty="0">
                      <a:latin typeface="Times" panose="02020603050405020304" pitchFamily="18" charset="0"/>
                      <a:cs typeface="Times" panose="02020603050405020304" pitchFamily="18" charset="0"/>
                    </a:rPr>
                    <a:t>B = Debye Waller factor</a:t>
                  </a:r>
                </a:p>
                <a:p>
                  <a14:m>
                    <m:oMath xmlns:m="http://schemas.openxmlformats.org/officeDocument/2006/math">
                      <m:r>
                        <m:rPr>
                          <m:sty m:val="p"/>
                        </m:rPr>
                        <a:rPr lang="el-GR" b="0" i="1" smtClean="0">
                          <a:latin typeface="Cambria Math" panose="02040503050406030204" pitchFamily="18" charset="0"/>
                        </a:rPr>
                        <m:t>τ</m:t>
                      </m:r>
                    </m:oMath>
                  </a14:m>
                  <a:r>
                    <a:rPr lang="en-US" dirty="0">
                      <a:latin typeface="Times" panose="02020603050405020304" pitchFamily="18" charset="0"/>
                      <a:cs typeface="Times" panose="02020603050405020304" pitchFamily="18" charset="0"/>
                    </a:rPr>
                    <a:t> = Electron-phonon coupling time constant</a:t>
                  </a:r>
                  <a:endParaRPr lang="en-US" b="0" dirty="0">
                    <a:latin typeface="Times" panose="02020603050405020304" pitchFamily="18" charset="0"/>
                    <a:cs typeface="Times" panose="02020603050405020304" pitchFamily="18" charset="0"/>
                  </a:endParaRPr>
                </a:p>
              </p:txBody>
            </p:sp>
          </mc:Choice>
          <mc:Fallback xmlns="">
            <p:sp>
              <p:nvSpPr>
                <p:cNvPr id="8" name="TextBox 7">
                  <a:extLst>
                    <a:ext uri="{FF2B5EF4-FFF2-40B4-BE49-F238E27FC236}">
                      <a16:creationId xmlns:a16="http://schemas.microsoft.com/office/drawing/2014/main" id="{5AB30944-D1AB-DB0A-5B5B-5D55A0414A0F}"/>
                    </a:ext>
                  </a:extLst>
                </p:cNvPr>
                <p:cNvSpPr txBox="1">
                  <a:spLocks noRot="1" noChangeAspect="1" noMove="1" noResize="1" noEditPoints="1" noAdjustHandles="1" noChangeArrowheads="1" noChangeShapeType="1" noTextEdit="1"/>
                </p:cNvSpPr>
                <p:nvPr/>
              </p:nvSpPr>
              <p:spPr>
                <a:xfrm>
                  <a:off x="8089811" y="3862130"/>
                  <a:ext cx="4743049" cy="923330"/>
                </a:xfrm>
                <a:prstGeom prst="rect">
                  <a:avLst/>
                </a:prstGeom>
                <a:blipFill>
                  <a:blip r:embed="rId4"/>
                  <a:stretch>
                    <a:fillRect l="-1028" t="-3289" b="-9211"/>
                  </a:stretch>
                </a:blipFill>
              </p:spPr>
              <p:txBody>
                <a:bodyPr/>
                <a:lstStyle/>
                <a:p>
                  <a:r>
                    <a:rPr lang="en-US">
                      <a:noFill/>
                    </a:rPr>
                    <a:t> </a:t>
                  </a:r>
                </a:p>
              </p:txBody>
            </p:sp>
          </mc:Fallback>
        </mc:AlternateContent>
      </p:grpSp>
      <p:sp>
        <p:nvSpPr>
          <p:cNvPr id="10" name="TextBox 9">
            <a:extLst>
              <a:ext uri="{FF2B5EF4-FFF2-40B4-BE49-F238E27FC236}">
                <a16:creationId xmlns:a16="http://schemas.microsoft.com/office/drawing/2014/main" id="{F09AB32A-295D-6373-1207-F7DB5A9F9803}"/>
              </a:ext>
            </a:extLst>
          </p:cNvPr>
          <p:cNvSpPr txBox="1"/>
          <p:nvPr/>
        </p:nvSpPr>
        <p:spPr>
          <a:xfrm>
            <a:off x="104774" y="2679480"/>
            <a:ext cx="4006225" cy="369332"/>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2. Dynamic diffraction contribution</a:t>
            </a:r>
            <a:r>
              <a:rPr lang="en-US" baseline="30000" dirty="0">
                <a:latin typeface="Times New Roman" panose="02020603050405020304" pitchFamily="18" charset="0"/>
                <a:cs typeface="Times New Roman" panose="02020603050405020304" pitchFamily="18" charset="0"/>
              </a:rPr>
              <a:t>1-3</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1C1A9EC-35BE-DBA4-4F0E-90A6D0AA56C1}"/>
                  </a:ext>
                </a:extLst>
              </p:cNvPr>
              <p:cNvSpPr txBox="1"/>
              <p:nvPr/>
            </p:nvSpPr>
            <p:spPr>
              <a:xfrm>
                <a:off x="340315" y="3121911"/>
                <a:ext cx="4829006" cy="81297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r>
                        <a:rPr lang="en-US" b="0" i="1" baseline="-25000" smtClean="0">
                          <a:latin typeface="Cambria Math" panose="02040503050406030204" pitchFamily="18" charset="0"/>
                        </a:rPr>
                        <m:t>h𝑘𝑙</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m:t>
                      </m:r>
                      <m:r>
                        <a:rPr lang="en-US" b="0" i="1" smtClean="0">
                          <a:latin typeface="Cambria Math" panose="02040503050406030204" pitchFamily="18" charset="0"/>
                        </a:rPr>
                        <m:t>𝐼𝑜</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𝑠</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ξ</m:t>
                                  </m:r>
                                  <m:r>
                                    <a:rPr lang="en-US" b="0" i="1" baseline="-25000" smtClean="0">
                                      <a:latin typeface="Cambria Math" panose="02040503050406030204" pitchFamily="18" charset="0"/>
                                      <a:ea typeface="Cambria Math" panose="02040503050406030204" pitchFamily="18" charset="0"/>
                                    </a:rPr>
                                    <m:t>𝑔</m:t>
                                  </m:r>
                                </m:e>
                                <m:sup>
                                  <m:r>
                                    <a:rPr lang="en-US" b="0" i="1" smtClean="0">
                                      <a:latin typeface="Cambria Math" panose="02040503050406030204" pitchFamily="18" charset="0"/>
                                    </a:rPr>
                                    <m:t>2</m:t>
                                  </m:r>
                                </m:sup>
                              </m:sSup>
                            </m:den>
                          </m:f>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𝑠𝑖𝑛</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𝐻</m:t>
                              </m:r>
                              <m:rad>
                                <m:radPr>
                                  <m:degHide m:val="on"/>
                                  <m:ctrlPr>
                                    <a:rPr lang="en-US" b="0" i="1" smtClean="0">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𝑠</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m:rPr>
                                          <m:sty m:val="p"/>
                                        </m:rPr>
                                        <a:rPr lang="el-GR" i="1">
                                          <a:latin typeface="Cambria Math" panose="02040503050406030204" pitchFamily="18" charset="0"/>
                                          <a:ea typeface="Cambria Math" panose="02040503050406030204" pitchFamily="18" charset="0"/>
                                        </a:rPr>
                                        <m:t>ξ</m:t>
                                      </m:r>
                                      <m:r>
                                        <a:rPr lang="en-US" i="1" baseline="-25000">
                                          <a:latin typeface="Cambria Math" panose="02040503050406030204" pitchFamily="18" charset="0"/>
                                          <a:ea typeface="Cambria Math" panose="02040503050406030204" pitchFamily="18" charset="0"/>
                                        </a:rPr>
                                        <m:t>𝑔</m:t>
                                      </m:r>
                                    </m:e>
                                    <m:sup>
                                      <m:r>
                                        <a:rPr lang="en-US" b="0" i="1" smtClean="0">
                                          <a:latin typeface="Cambria Math" panose="02040503050406030204" pitchFamily="18" charset="0"/>
                                        </a:rPr>
                                        <m:t>2</m:t>
                                      </m:r>
                                    </m:sup>
                                  </m:sSup>
                                </m:e>
                              </m:rad>
                            </m:num>
                            <m:den>
                              <m:r>
                                <m:rPr>
                                  <m:sty m:val="p"/>
                                </m:rPr>
                                <a:rPr lang="el-GR" i="1">
                                  <a:latin typeface="Cambria Math" panose="02040503050406030204" pitchFamily="18" charset="0"/>
                                  <a:ea typeface="Cambria Math" panose="02040503050406030204" pitchFamily="18" charset="0"/>
                                </a:rPr>
                                <m:t>ξ</m:t>
                              </m:r>
                              <m:r>
                                <a:rPr lang="en-US" i="1" baseline="-25000">
                                  <a:latin typeface="Cambria Math" panose="02040503050406030204" pitchFamily="18" charset="0"/>
                                  <a:ea typeface="Cambria Math" panose="02040503050406030204" pitchFamily="18" charset="0"/>
                                </a:rPr>
                                <m:t>𝑔</m:t>
                              </m:r>
                            </m:den>
                          </m:f>
                        </m:e>
                      </m:d>
                    </m:oMath>
                  </m:oMathPara>
                </a14:m>
                <a:endParaRPr lang="en-US" dirty="0"/>
              </a:p>
            </p:txBody>
          </p:sp>
        </mc:Choice>
        <mc:Fallback xmlns="">
          <p:sp>
            <p:nvSpPr>
              <p:cNvPr id="14" name="TextBox 13">
                <a:extLst>
                  <a:ext uri="{FF2B5EF4-FFF2-40B4-BE49-F238E27FC236}">
                    <a16:creationId xmlns:a16="http://schemas.microsoft.com/office/drawing/2014/main" id="{51C1A9EC-35BE-DBA4-4F0E-90A6D0AA56C1}"/>
                  </a:ext>
                </a:extLst>
              </p:cNvPr>
              <p:cNvSpPr txBox="1">
                <a:spLocks noRot="1" noChangeAspect="1" noMove="1" noResize="1" noEditPoints="1" noAdjustHandles="1" noChangeArrowheads="1" noChangeShapeType="1" noTextEdit="1"/>
              </p:cNvSpPr>
              <p:nvPr/>
            </p:nvSpPr>
            <p:spPr>
              <a:xfrm>
                <a:off x="340315" y="3121911"/>
                <a:ext cx="4829006" cy="81297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08FB805-956F-5BCA-424A-3D96997597E0}"/>
                  </a:ext>
                </a:extLst>
              </p:cNvPr>
              <p:cNvSpPr txBox="1"/>
              <p:nvPr/>
            </p:nvSpPr>
            <p:spPr>
              <a:xfrm>
                <a:off x="391121" y="4007989"/>
                <a:ext cx="3810000" cy="1200329"/>
              </a:xfrm>
              <a:prstGeom prst="rect">
                <a:avLst/>
              </a:prstGeom>
              <a:noFill/>
            </p:spPr>
            <p:txBody>
              <a:bodyPr wrap="square" rtlCol="0">
                <a:spAutoFit/>
              </a:bodyPr>
              <a:lstStyle/>
              <a:p>
                <a:r>
                  <a:rPr lang="en-US" b="0" i="1" dirty="0">
                    <a:latin typeface="Times" panose="02020603050405020304" pitchFamily="18" charset="0"/>
                    <a:cs typeface="Times" panose="02020603050405020304" pitchFamily="18" charset="0"/>
                  </a:rPr>
                  <a:t>Io </a:t>
                </a:r>
                <a:r>
                  <a:rPr lang="en-US" i="1" dirty="0">
                    <a:latin typeface="Times" panose="02020603050405020304" pitchFamily="18" charset="0"/>
                    <a:cs typeface="Times" panose="02020603050405020304" pitchFamily="18" charset="0"/>
                  </a:rPr>
                  <a:t>=</a:t>
                </a:r>
                <a:r>
                  <a:rPr lang="en-US" b="0" dirty="0">
                    <a:latin typeface="Times" panose="02020603050405020304" pitchFamily="18" charset="0"/>
                    <a:cs typeface="Times" panose="02020603050405020304" pitchFamily="18" charset="0"/>
                  </a:rPr>
                  <a:t> Incident beam intensity</a:t>
                </a:r>
                <a:endParaRPr lang="en-US" dirty="0">
                  <a:latin typeface="Times" panose="02020603050405020304" pitchFamily="18" charset="0"/>
                  <a:cs typeface="Times" panose="02020603050405020304" pitchFamily="18" charset="0"/>
                </a:endParaRPr>
              </a:p>
              <a:p>
                <a:r>
                  <a:rPr lang="en-US" i="1" dirty="0">
                    <a:latin typeface="Times" panose="02020603050405020304" pitchFamily="18" charset="0"/>
                    <a:cs typeface="Times" panose="02020603050405020304" pitchFamily="18" charset="0"/>
                  </a:rPr>
                  <a:t>s</a:t>
                </a:r>
                <a:r>
                  <a:rPr lang="en-US" dirty="0">
                    <a:latin typeface="Times" panose="02020603050405020304" pitchFamily="18" charset="0"/>
                    <a:cs typeface="Times" panose="02020603050405020304" pitchFamily="18" charset="0"/>
                  </a:rPr>
                  <a:t> = Deviation parameter</a:t>
                </a:r>
              </a:p>
              <a:p>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ξ</m:t>
                    </m:r>
                    <m:r>
                      <m:rPr>
                        <m:sty m:val="p"/>
                      </m:rPr>
                      <a:rPr lang="en-US" i="1" baseline="-25000" smtClean="0">
                        <a:latin typeface="Cambria Math" panose="02040503050406030204" pitchFamily="18" charset="0"/>
                        <a:ea typeface="Cambria Math" panose="02040503050406030204" pitchFamily="18" charset="0"/>
                      </a:rPr>
                      <m:t>g</m:t>
                    </m:r>
                  </m:oMath>
                </a14:m>
                <a:r>
                  <a:rPr lang="en-US" dirty="0">
                    <a:latin typeface="Times" panose="02020603050405020304" pitchFamily="18" charset="0"/>
                    <a:cs typeface="Times" panose="02020603050405020304" pitchFamily="18" charset="0"/>
                  </a:rPr>
                  <a:t> = Extinction distance</a:t>
                </a:r>
              </a:p>
              <a:p>
                <a:r>
                  <a:rPr lang="en-US" b="0" dirty="0">
                    <a:latin typeface="Times" panose="02020603050405020304" pitchFamily="18" charset="0"/>
                    <a:cs typeface="Times" panose="02020603050405020304" pitchFamily="18" charset="0"/>
                  </a:rPr>
                  <a:t>H = sample thickness</a:t>
                </a:r>
              </a:p>
            </p:txBody>
          </p:sp>
        </mc:Choice>
        <mc:Fallback xmlns="">
          <p:sp>
            <p:nvSpPr>
              <p:cNvPr id="15" name="TextBox 14">
                <a:extLst>
                  <a:ext uri="{FF2B5EF4-FFF2-40B4-BE49-F238E27FC236}">
                    <a16:creationId xmlns:a16="http://schemas.microsoft.com/office/drawing/2014/main" id="{A08FB805-956F-5BCA-424A-3D96997597E0}"/>
                  </a:ext>
                </a:extLst>
              </p:cNvPr>
              <p:cNvSpPr txBox="1">
                <a:spLocks noRot="1" noChangeAspect="1" noMove="1" noResize="1" noEditPoints="1" noAdjustHandles="1" noChangeArrowheads="1" noChangeShapeType="1" noTextEdit="1"/>
              </p:cNvSpPr>
              <p:nvPr/>
            </p:nvSpPr>
            <p:spPr>
              <a:xfrm>
                <a:off x="391121" y="4007989"/>
                <a:ext cx="3810000" cy="1200329"/>
              </a:xfrm>
              <a:prstGeom prst="rect">
                <a:avLst/>
              </a:prstGeom>
              <a:blipFill>
                <a:blip r:embed="rId6"/>
                <a:stretch>
                  <a:fillRect l="-1280" t="-2538" b="-7107"/>
                </a:stretch>
              </a:blipFill>
            </p:spPr>
            <p:txBody>
              <a:bodyPr/>
              <a:lstStyle/>
              <a:p>
                <a:r>
                  <a:rPr lang="en-US">
                    <a:noFill/>
                  </a:rPr>
                  <a:t> </a:t>
                </a:r>
              </a:p>
            </p:txBody>
          </p:sp>
        </mc:Fallback>
      </mc:AlternateContent>
      <p:pic>
        <p:nvPicPr>
          <p:cNvPr id="9" name="Picture 8" descr="A diagram of a line with a line and a line&#10;&#10;Description automatically generated with medium confidence">
            <a:extLst>
              <a:ext uri="{FF2B5EF4-FFF2-40B4-BE49-F238E27FC236}">
                <a16:creationId xmlns:a16="http://schemas.microsoft.com/office/drawing/2014/main" id="{A9FA4C9A-B80E-BA02-B664-4A5417A24B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20205" y="1907194"/>
            <a:ext cx="6728868" cy="3742791"/>
          </a:xfrm>
          <a:prstGeom prst="rect">
            <a:avLst/>
          </a:prstGeom>
          <a:ln>
            <a:solidFill>
              <a:schemeClr val="tx1"/>
            </a:solidFill>
          </a:ln>
        </p:spPr>
      </p:pic>
      <p:cxnSp>
        <p:nvCxnSpPr>
          <p:cNvPr id="16" name="Straight Connector 15">
            <a:extLst>
              <a:ext uri="{FF2B5EF4-FFF2-40B4-BE49-F238E27FC236}">
                <a16:creationId xmlns:a16="http://schemas.microsoft.com/office/drawing/2014/main" id="{B3485443-7C76-40FD-1D31-F78EF30E870B}"/>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43486EB-EDFB-2695-B16A-6F17332A1ED7}"/>
              </a:ext>
            </a:extLst>
          </p:cNvPr>
          <p:cNvSpPr txBox="1"/>
          <p:nvPr/>
        </p:nvSpPr>
        <p:spPr>
          <a:xfrm>
            <a:off x="104774" y="5649985"/>
            <a:ext cx="4685545" cy="600164"/>
          </a:xfrm>
          <a:prstGeom prst="rect">
            <a:avLst/>
          </a:prstGeom>
          <a:noFill/>
        </p:spPr>
        <p:txBody>
          <a:bodyPr wrap="square" rtlCol="0">
            <a:spAutoFit/>
          </a:bodyPr>
          <a:lstStyle/>
          <a:p>
            <a:pPr marL="228600" indent="-228600">
              <a:buAutoNum type="arabicPeriod"/>
            </a:pPr>
            <a:r>
              <a:rPr lang="en-US" sz="1100" dirty="0">
                <a:latin typeface="Times" panose="02020603050405020304" pitchFamily="18" charset="0"/>
                <a:cs typeface="Times" panose="02020603050405020304" pitchFamily="18" charset="0"/>
              </a:rPr>
              <a:t>Reimer, L. Transmission electron Microscopy (2013)</a:t>
            </a:r>
          </a:p>
          <a:p>
            <a:pPr marL="228600" indent="-228600">
              <a:buAutoNum type="arabicPeriod"/>
            </a:pPr>
            <a:r>
              <a:rPr lang="en-US" sz="1100" dirty="0">
                <a:latin typeface="Times" panose="02020603050405020304" pitchFamily="18" charset="0"/>
                <a:cs typeface="Times" panose="02020603050405020304" pitchFamily="18" charset="0"/>
              </a:rPr>
              <a:t>Cowley, J.M. Electron Diffraction Techniques (1992)</a:t>
            </a:r>
          </a:p>
          <a:p>
            <a:pPr marL="228600" indent="-228600">
              <a:buAutoNum type="arabicPeriod"/>
            </a:pPr>
            <a:r>
              <a:rPr lang="en-US" sz="1100" dirty="0">
                <a:latin typeface="Times" panose="02020603050405020304" pitchFamily="18" charset="0"/>
                <a:cs typeface="Times" panose="02020603050405020304" pitchFamily="18" charset="0"/>
              </a:rPr>
              <a:t>Williams, D.B; Carter C.B. Transmission Electron Microscopy (1996)</a:t>
            </a:r>
          </a:p>
        </p:txBody>
      </p:sp>
      <p:grpSp>
        <p:nvGrpSpPr>
          <p:cNvPr id="18" name="Group 17">
            <a:extLst>
              <a:ext uri="{FF2B5EF4-FFF2-40B4-BE49-F238E27FC236}">
                <a16:creationId xmlns:a16="http://schemas.microsoft.com/office/drawing/2014/main" id="{4758F154-FB87-1A44-6C4D-9F400739B258}"/>
              </a:ext>
            </a:extLst>
          </p:cNvPr>
          <p:cNvGrpSpPr/>
          <p:nvPr/>
        </p:nvGrpSpPr>
        <p:grpSpPr>
          <a:xfrm>
            <a:off x="0" y="6331253"/>
            <a:ext cx="8491465" cy="550559"/>
            <a:chOff x="0" y="6331253"/>
            <a:chExt cx="8491465" cy="550559"/>
          </a:xfrm>
        </p:grpSpPr>
        <p:pic>
          <p:nvPicPr>
            <p:cNvPr id="19" name="Picture 3">
              <a:extLst>
                <a:ext uri="{FF2B5EF4-FFF2-40B4-BE49-F238E27FC236}">
                  <a16:creationId xmlns:a16="http://schemas.microsoft.com/office/drawing/2014/main" id="{CDE7E583-8C45-48ED-2A03-655FB104EC24}"/>
                </a:ext>
              </a:extLst>
            </p:cNvPr>
            <p:cNvPicPr>
              <a:picLocks noChangeAspect="1"/>
            </p:cNvPicPr>
            <p:nvPr/>
          </p:nvPicPr>
          <p:blipFill rotWithShape="1">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l="7130" t="20639" r="7649" b="15536"/>
            <a:stretch/>
          </p:blipFill>
          <p:spPr>
            <a:xfrm>
              <a:off x="0" y="6331253"/>
              <a:ext cx="1666240" cy="550559"/>
            </a:xfrm>
            <a:prstGeom prst="rect">
              <a:avLst/>
            </a:prstGeom>
          </p:spPr>
        </p:pic>
        <p:sp>
          <p:nvSpPr>
            <p:cNvPr id="20" name="Content Placeholder 2">
              <a:extLst>
                <a:ext uri="{FF2B5EF4-FFF2-40B4-BE49-F238E27FC236}">
                  <a16:creationId xmlns:a16="http://schemas.microsoft.com/office/drawing/2014/main" id="{2F191344-DC87-4301-DDDC-ABD66FB3D082}"/>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495674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0" y="76200"/>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Fit results of the BPs intensity behavior with time (</a:t>
            </a:r>
            <a:r>
              <a:rPr lang="en-US" sz="2800" b="1" dirty="0" err="1">
                <a:latin typeface="Times New Roman" panose="02020603050405020304" pitchFamily="18" charset="0"/>
                <a:cs typeface="Times New Roman" panose="02020603050405020304" pitchFamily="18" charset="0"/>
              </a:rPr>
              <a:t>ctd</a:t>
            </a:r>
            <a:r>
              <a:rPr lang="en-US" sz="2800" b="1" dirty="0">
                <a:latin typeface="Times New Roman" panose="02020603050405020304" pitchFamily="18" charset="0"/>
                <a:cs typeface="Times New Roman" panose="02020603050405020304" pitchFamily="18" charset="0"/>
              </a:rPr>
              <a:t>.)</a:t>
            </a:r>
          </a:p>
        </p:txBody>
      </p:sp>
      <p:sp>
        <p:nvSpPr>
          <p:cNvPr id="5" name="Text Box 2">
            <a:extLst>
              <a:ext uri="{FF2B5EF4-FFF2-40B4-BE49-F238E27FC236}">
                <a16:creationId xmlns:a16="http://schemas.microsoft.com/office/drawing/2014/main" id="{03DC10C8-83FC-6938-D3A8-0EDB51759600}"/>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D88E40A4-7189-D5F2-C16F-DAEB054A32E0}"/>
              </a:ext>
            </a:extLst>
          </p:cNvPr>
          <p:cNvSpPr txBox="1"/>
          <p:nvPr/>
        </p:nvSpPr>
        <p:spPr>
          <a:xfrm>
            <a:off x="104776" y="726855"/>
            <a:ext cx="11952374" cy="5632311"/>
          </a:xfrm>
          <a:prstGeom prst="rect">
            <a:avLst/>
          </a:prstGeom>
          <a:noFill/>
        </p:spPr>
        <p:txBody>
          <a:bodyPr wrap="square" rtlCol="0">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In order to model the BP intensity time-series data, we constructed a quantifiable time-dependent deviation parameter that results from the crystal’s excitation by the fs pump beam.</a:t>
            </a:r>
            <a:endParaRPr lang="en-US" sz="20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We hypothesized that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i</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the bulk sample motion modulates the deviation parameter and (ii)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can be represented as sinusoidal time-varying function as follows.</a:t>
            </a:r>
          </a:p>
          <a:p>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effectLst/>
                <a:latin typeface="Times New Roman" panose="02020603050405020304" pitchFamily="18" charset="0"/>
                <a:ea typeface="Calibri" panose="020F0502020204030204" pitchFamily="34" charset="0"/>
                <a:cs typeface="Times New Roman" panose="02020603050405020304" pitchFamily="18" charset="0"/>
              </a:rPr>
              <a:t>s</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 </a:t>
            </a:r>
            <a:r>
              <a:rPr lang="en-US" sz="2000" b="1" i="1" dirty="0" err="1">
                <a:effectLst/>
                <a:latin typeface="Times New Roman" panose="02020603050405020304" pitchFamily="18" charset="0"/>
                <a:ea typeface="Calibri" panose="020F0502020204030204" pitchFamily="34" charset="0"/>
                <a:cs typeface="Times New Roman" panose="02020603050405020304" pitchFamily="18" charset="0"/>
              </a:rPr>
              <a:t>A</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cos</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(Ω</a:t>
            </a:r>
            <a:r>
              <a:rPr lang="en-US" sz="2000" b="1"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 φ) + k</a:t>
            </a:r>
          </a:p>
          <a:p>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A</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rPr>
              <a:t>= 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eciprocal space amplitude of the deviation parameter</a:t>
            </a: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Ω = </a:t>
            </a:r>
            <a:r>
              <a:rPr lang="en-US" sz="2000" dirty="0">
                <a:latin typeface="Times New Roman" panose="02020603050405020304" pitchFamily="18" charset="0"/>
                <a:ea typeface="Calibri" panose="020F0502020204030204" pitchFamily="34" charset="0"/>
                <a:cs typeface="Times New Roman" panose="02020603050405020304" pitchFamily="18" charset="0"/>
              </a:rPr>
              <a:t>T</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he oscillation frequency of the deviation parameter</a:t>
            </a: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φ = Phase </a:t>
            </a:r>
          </a:p>
          <a:p>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  </a:t>
            </a:r>
            <a:r>
              <a:rPr lang="en-US" sz="2000" dirty="0">
                <a:latin typeface="Times New Roman" panose="02020603050405020304" pitchFamily="18" charset="0"/>
                <a:ea typeface="Calibri" panose="020F0502020204030204" pitchFamily="34" charset="0"/>
                <a:cs typeface="Times New Roman" panose="02020603050405020304" pitchFamily="18" charset="0"/>
              </a:rPr>
              <a:t>T</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ime for which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&gt;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000" i="1" baseline="-25000" dirty="0">
                <a:effectLst/>
                <a:latin typeface="Times New Roman" panose="02020603050405020304" pitchFamily="18" charset="0"/>
                <a:ea typeface="Calibri" panose="020F0502020204030204" pitchFamily="34" charset="0"/>
                <a:cs typeface="Times New Roman" panose="02020603050405020304" pitchFamily="18" charset="0"/>
              </a:rPr>
              <a:t>0</a:t>
            </a:r>
          </a:p>
          <a:p>
            <a:r>
              <a:rPr lang="en-US" sz="2000" i="1" dirty="0">
                <a:latin typeface="Times New Roman" panose="02020603050405020304" pitchFamily="18" charset="0"/>
                <a:ea typeface="Calibri" panose="020F0502020204030204" pitchFamily="34" charset="0"/>
                <a:cs typeface="Times New Roman" panose="02020603050405020304" pitchFamily="18" charset="0"/>
              </a:rPr>
              <a:t>k = </a:t>
            </a:r>
            <a:r>
              <a:rPr lang="en-US" sz="2000" dirty="0">
                <a:latin typeface="Times New Roman" panose="02020603050405020304" pitchFamily="18" charset="0"/>
                <a:ea typeface="Calibri" panose="020F0502020204030204" pitchFamily="34" charset="0"/>
                <a:cs typeface="Times New Roman" panose="02020603050405020304" pitchFamily="18" charset="0"/>
              </a:rPr>
              <a:t>constant</a:t>
            </a: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Then the full fit function can be written as:</a:t>
            </a:r>
          </a:p>
          <a:p>
            <a:endParaRPr lang="en-US" sz="2000" dirty="0">
              <a:latin typeface="Times New Roman" panose="02020603050405020304" pitchFamily="18" charset="0"/>
              <a:cs typeface="Times New Roman" panose="02020603050405020304" pitchFamily="18" charset="0"/>
            </a:endParaRPr>
          </a:p>
        </p:txBody>
      </p:sp>
      <p:pic>
        <p:nvPicPr>
          <p:cNvPr id="7" name="Picture 6" title="I subscript h k l end subscript equals fraction numerator 1 over denominator 1 plus open parentheses s open parentheses t close parentheses xi subscript g close parentheses squared end fraction sin squared open parentheses fraction numerator pi l over denominator xi subscript g end fraction square root of 1 plus open parentheses s open parentheses t close parentheses xi subscript g close parentheses squared end root close parentheses open parentheses open parentheses 1 minus beta close parentheses plus beta e x p open parentheses fraction numerator negative t over denominator tau end fraction close parentheses close parentheses">
            <a:extLst>
              <a:ext uri="{FF2B5EF4-FFF2-40B4-BE49-F238E27FC236}">
                <a16:creationId xmlns:a16="http://schemas.microsoft.com/office/drawing/2014/main" id="{3D418878-02FB-3638-A229-B9D49123AE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2773" y="5464617"/>
            <a:ext cx="6957384" cy="761521"/>
          </a:xfrm>
          <a:prstGeom prst="rect">
            <a:avLst/>
          </a:prstGeom>
        </p:spPr>
      </p:pic>
      <p:cxnSp>
        <p:nvCxnSpPr>
          <p:cNvPr id="9" name="Straight Connector 8">
            <a:extLst>
              <a:ext uri="{FF2B5EF4-FFF2-40B4-BE49-F238E27FC236}">
                <a16:creationId xmlns:a16="http://schemas.microsoft.com/office/drawing/2014/main" id="{BA2DFC90-9907-719F-7430-A70E4D8F9E8D}"/>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AE2F00F-70A5-C510-D63C-FEF98B6C8C66}"/>
              </a:ext>
            </a:extLst>
          </p:cNvPr>
          <p:cNvGrpSpPr/>
          <p:nvPr/>
        </p:nvGrpSpPr>
        <p:grpSpPr>
          <a:xfrm>
            <a:off x="3859775" y="3055768"/>
            <a:ext cx="7101519" cy="2155075"/>
            <a:chOff x="1779382" y="4490063"/>
            <a:chExt cx="7722260" cy="2291617"/>
          </a:xfrm>
        </p:grpSpPr>
        <p:grpSp>
          <p:nvGrpSpPr>
            <p:cNvPr id="12" name="Group 11">
              <a:extLst>
                <a:ext uri="{FF2B5EF4-FFF2-40B4-BE49-F238E27FC236}">
                  <a16:creationId xmlns:a16="http://schemas.microsoft.com/office/drawing/2014/main" id="{0E65FA57-99D7-4D0E-9501-E433A926F666}"/>
                </a:ext>
              </a:extLst>
            </p:cNvPr>
            <p:cNvGrpSpPr/>
            <p:nvPr/>
          </p:nvGrpSpPr>
          <p:grpSpPr>
            <a:xfrm>
              <a:off x="1779382" y="4490063"/>
              <a:ext cx="7722260" cy="2169734"/>
              <a:chOff x="1838113" y="3867150"/>
              <a:chExt cx="9839784" cy="2368818"/>
            </a:xfrm>
          </p:grpSpPr>
          <p:pic>
            <p:nvPicPr>
              <p:cNvPr id="14" name="Picture 13" descr="A screen shot of a computer screen&#10;&#10;Description automatically generated">
                <a:extLst>
                  <a:ext uri="{FF2B5EF4-FFF2-40B4-BE49-F238E27FC236}">
                    <a16:creationId xmlns:a16="http://schemas.microsoft.com/office/drawing/2014/main" id="{6308AB3A-8DBB-F203-0518-08C9E6C86AB6}"/>
                  </a:ext>
                </a:extLst>
              </p:cNvPr>
              <p:cNvPicPr>
                <a:picLocks noChangeAspect="1"/>
              </p:cNvPicPr>
              <p:nvPr/>
            </p:nvPicPr>
            <p:blipFill rotWithShape="1">
              <a:blip r:embed="rId4">
                <a:extLst>
                  <a:ext uri="{28A0092B-C50C-407E-A947-70E740481C1C}">
                    <a14:useLocalDpi xmlns:a14="http://schemas.microsoft.com/office/drawing/2010/main" val="0"/>
                  </a:ext>
                </a:extLst>
              </a:blip>
              <a:srcRect t="40910"/>
              <a:stretch/>
            </p:blipFill>
            <p:spPr>
              <a:xfrm>
                <a:off x="1838113" y="3867150"/>
                <a:ext cx="9839784" cy="2368817"/>
              </a:xfrm>
              <a:prstGeom prst="rect">
                <a:avLst/>
              </a:prstGeom>
            </p:spPr>
          </p:pic>
          <p:sp>
            <p:nvSpPr>
              <p:cNvPr id="15" name="Rectangle 14">
                <a:extLst>
                  <a:ext uri="{FF2B5EF4-FFF2-40B4-BE49-F238E27FC236}">
                    <a16:creationId xmlns:a16="http://schemas.microsoft.com/office/drawing/2014/main" id="{96D37594-4ECC-09B5-D42D-CE4DF9F843D2}"/>
                  </a:ext>
                </a:extLst>
              </p:cNvPr>
              <p:cNvSpPr/>
              <p:nvPr/>
            </p:nvSpPr>
            <p:spPr>
              <a:xfrm>
                <a:off x="7726167" y="5979560"/>
                <a:ext cx="1541124" cy="2564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 Box 2">
              <a:extLst>
                <a:ext uri="{FF2B5EF4-FFF2-40B4-BE49-F238E27FC236}">
                  <a16:creationId xmlns:a16="http://schemas.microsoft.com/office/drawing/2014/main" id="{56338B15-6730-9F7A-9122-3AE827CDF820}"/>
                </a:ext>
              </a:extLst>
            </p:cNvPr>
            <p:cNvSpPr txBox="1">
              <a:spLocks noChangeArrowheads="1"/>
            </p:cNvSpPr>
            <p:nvPr/>
          </p:nvSpPr>
          <p:spPr bwMode="auto">
            <a:xfrm>
              <a:off x="2771110" y="6483653"/>
              <a:ext cx="6381458" cy="29802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just">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Schematic </a:t>
              </a:r>
              <a:r>
                <a:rPr lang="en-US" sz="1200" dirty="0">
                  <a:latin typeface="Times New Roman" panose="02020603050405020304" pitchFamily="18" charset="0"/>
                  <a:ea typeface="Calibri" panose="020F0502020204030204" pitchFamily="34" charset="0"/>
                  <a:cs typeface="Arial" panose="020B0604020202020204" pitchFamily="34" charset="0"/>
                </a:rPr>
                <a:t>representation of sample deformations when the pump beam been introduced</a:t>
              </a:r>
              <a:r>
                <a:rPr lang="en-US" sz="12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10" name="Group 9">
            <a:extLst>
              <a:ext uri="{FF2B5EF4-FFF2-40B4-BE49-F238E27FC236}">
                <a16:creationId xmlns:a16="http://schemas.microsoft.com/office/drawing/2014/main" id="{32CEE69D-1EF9-1B6F-7958-FC9939F1DF96}"/>
              </a:ext>
            </a:extLst>
          </p:cNvPr>
          <p:cNvGrpSpPr/>
          <p:nvPr/>
        </p:nvGrpSpPr>
        <p:grpSpPr>
          <a:xfrm>
            <a:off x="0" y="6331253"/>
            <a:ext cx="8491465" cy="550559"/>
            <a:chOff x="0" y="6331253"/>
            <a:chExt cx="8491465" cy="550559"/>
          </a:xfrm>
        </p:grpSpPr>
        <p:pic>
          <p:nvPicPr>
            <p:cNvPr id="16" name="Picture 3">
              <a:extLst>
                <a:ext uri="{FF2B5EF4-FFF2-40B4-BE49-F238E27FC236}">
                  <a16:creationId xmlns:a16="http://schemas.microsoft.com/office/drawing/2014/main" id="{819B78B9-1D65-6703-5A6F-7E60B838705C}"/>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0" y="6331253"/>
              <a:ext cx="1666240" cy="550559"/>
            </a:xfrm>
            <a:prstGeom prst="rect">
              <a:avLst/>
            </a:prstGeom>
          </p:spPr>
        </p:pic>
        <p:sp>
          <p:nvSpPr>
            <p:cNvPr id="17" name="Content Placeholder 2">
              <a:extLst>
                <a:ext uri="{FF2B5EF4-FFF2-40B4-BE49-F238E27FC236}">
                  <a16:creationId xmlns:a16="http://schemas.microsoft.com/office/drawing/2014/main" id="{B685D827-0710-E1F0-C315-3097CC034A77}"/>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50976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a:extLst>
              <a:ext uri="{FF2B5EF4-FFF2-40B4-BE49-F238E27FC236}">
                <a16:creationId xmlns:a16="http://schemas.microsoft.com/office/drawing/2014/main" id="{03DC10C8-83FC-6938-D3A8-0EDB51759600}"/>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3">
            <a:extLst>
              <a:ext uri="{FF2B5EF4-FFF2-40B4-BE49-F238E27FC236}">
                <a16:creationId xmlns:a16="http://schemas.microsoft.com/office/drawing/2014/main" id="{DD5AE69A-C30C-A1AC-B75C-332C9F17B1FF}"/>
              </a:ext>
            </a:extLst>
          </p:cNvPr>
          <p:cNvSpPr txBox="1">
            <a:spLocks noChangeArrowheads="1"/>
          </p:cNvSpPr>
          <p:nvPr/>
        </p:nvSpPr>
        <p:spPr bwMode="auto">
          <a:xfrm>
            <a:off x="2028826" y="4109272"/>
            <a:ext cx="10696575" cy="562299"/>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07000"/>
              </a:lnSpc>
              <a:spcBef>
                <a:spcPts val="0"/>
              </a:spcBef>
              <a:spcAft>
                <a:spcPts val="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Figure </a:t>
            </a:r>
            <a:r>
              <a:rPr lang="en-US" sz="1600" dirty="0">
                <a:effectLst/>
                <a:latin typeface="Times New Roman" panose="02020603050405020304" pitchFamily="18" charset="0"/>
                <a:ea typeface="Calibri" panose="020F0502020204030204" pitchFamily="34" charset="0"/>
                <a:cs typeface="Arial" panose="020B0604020202020204" pitchFamily="34" charset="0"/>
              </a:rPr>
              <a:t> </a:t>
            </a:r>
            <a:r>
              <a:rPr lang="en-US" sz="1600" dirty="0">
                <a:effectLst/>
                <a:latin typeface="Times New Roman" panose="02020603050405020304" pitchFamily="18" charset="0"/>
                <a:ea typeface="Calibri" panose="020F0502020204030204" pitchFamily="34" charset="0"/>
              </a:rPr>
              <a:t>UED time-series data fitted by dynamical scattering (DS) and Debye-Waller (DW) factor.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9C6220D7-CFEA-68A8-E357-0B8678A02038}"/>
              </a:ext>
            </a:extLst>
          </p:cNvPr>
          <p:cNvSpPr txBox="1"/>
          <p:nvPr/>
        </p:nvSpPr>
        <p:spPr>
          <a:xfrm>
            <a:off x="66675" y="69975"/>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Fit results of the BPs intensity behavior with time (</a:t>
            </a:r>
            <a:r>
              <a:rPr lang="en-US" sz="2800" b="1" dirty="0" err="1">
                <a:latin typeface="Times New Roman" panose="02020603050405020304" pitchFamily="18" charset="0"/>
                <a:cs typeface="Times New Roman" panose="02020603050405020304" pitchFamily="18" charset="0"/>
              </a:rPr>
              <a:t>ctd</a:t>
            </a:r>
            <a:r>
              <a:rPr lang="en-US" sz="2800" b="1" dirty="0">
                <a:latin typeface="Times New Roman" panose="02020603050405020304" pitchFamily="18" charset="0"/>
                <a:cs typeface="Times New Roman" panose="02020603050405020304" pitchFamily="18" charset="0"/>
              </a:rPr>
              <a:t>.)</a:t>
            </a:r>
          </a:p>
        </p:txBody>
      </p:sp>
      <p:pic>
        <p:nvPicPr>
          <p:cNvPr id="3" name="Picture 2">
            <a:extLst>
              <a:ext uri="{FF2B5EF4-FFF2-40B4-BE49-F238E27FC236}">
                <a16:creationId xmlns:a16="http://schemas.microsoft.com/office/drawing/2014/main" id="{10B643F9-869D-6A15-D371-6532F1340F56}"/>
              </a:ext>
            </a:extLst>
          </p:cNvPr>
          <p:cNvPicPr>
            <a:picLocks noChangeAspect="1"/>
          </p:cNvPicPr>
          <p:nvPr/>
        </p:nvPicPr>
        <p:blipFill>
          <a:blip r:embed="rId2"/>
          <a:stretch>
            <a:fillRect/>
          </a:stretch>
        </p:blipFill>
        <p:spPr>
          <a:xfrm>
            <a:off x="1" y="942895"/>
            <a:ext cx="4057650" cy="2949366"/>
          </a:xfrm>
          <a:prstGeom prst="rect">
            <a:avLst/>
          </a:prstGeom>
        </p:spPr>
      </p:pic>
      <p:pic>
        <p:nvPicPr>
          <p:cNvPr id="7" name="Picture 6">
            <a:extLst>
              <a:ext uri="{FF2B5EF4-FFF2-40B4-BE49-F238E27FC236}">
                <a16:creationId xmlns:a16="http://schemas.microsoft.com/office/drawing/2014/main" id="{6B3069E5-41E0-711D-BB3A-1CEE63967585}"/>
              </a:ext>
            </a:extLst>
          </p:cNvPr>
          <p:cNvPicPr>
            <a:picLocks noChangeAspect="1"/>
          </p:cNvPicPr>
          <p:nvPr/>
        </p:nvPicPr>
        <p:blipFill>
          <a:blip r:embed="rId3"/>
          <a:stretch>
            <a:fillRect/>
          </a:stretch>
        </p:blipFill>
        <p:spPr>
          <a:xfrm>
            <a:off x="4007069" y="942894"/>
            <a:ext cx="4064371" cy="2949367"/>
          </a:xfrm>
          <a:prstGeom prst="rect">
            <a:avLst/>
          </a:prstGeom>
        </p:spPr>
      </p:pic>
      <p:pic>
        <p:nvPicPr>
          <p:cNvPr id="10" name="Picture 9">
            <a:extLst>
              <a:ext uri="{FF2B5EF4-FFF2-40B4-BE49-F238E27FC236}">
                <a16:creationId xmlns:a16="http://schemas.microsoft.com/office/drawing/2014/main" id="{3B02FF40-986D-CD59-55D4-1B6296054F0C}"/>
              </a:ext>
            </a:extLst>
          </p:cNvPr>
          <p:cNvPicPr>
            <a:picLocks noChangeAspect="1"/>
          </p:cNvPicPr>
          <p:nvPr/>
        </p:nvPicPr>
        <p:blipFill>
          <a:blip r:embed="rId4"/>
          <a:stretch>
            <a:fillRect/>
          </a:stretch>
        </p:blipFill>
        <p:spPr>
          <a:xfrm>
            <a:off x="8064719" y="942893"/>
            <a:ext cx="4038826" cy="2949366"/>
          </a:xfrm>
          <a:prstGeom prst="rect">
            <a:avLst/>
          </a:prstGeom>
        </p:spPr>
      </p:pic>
      <p:cxnSp>
        <p:nvCxnSpPr>
          <p:cNvPr id="9" name="Straight Connector 8">
            <a:extLst>
              <a:ext uri="{FF2B5EF4-FFF2-40B4-BE49-F238E27FC236}">
                <a16:creationId xmlns:a16="http://schemas.microsoft.com/office/drawing/2014/main" id="{0AFDD36C-521F-34D3-4371-8548486401B8}"/>
              </a:ext>
            </a:extLst>
          </p:cNvPr>
          <p:cNvCxnSpPr/>
          <p:nvPr/>
        </p:nvCxnSpPr>
        <p:spPr>
          <a:xfrm>
            <a:off x="152400" y="599420"/>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EDD2356C-5A20-CF0A-BDC4-8CB93A5DDF83}"/>
              </a:ext>
            </a:extLst>
          </p:cNvPr>
          <p:cNvGrpSpPr/>
          <p:nvPr/>
        </p:nvGrpSpPr>
        <p:grpSpPr>
          <a:xfrm>
            <a:off x="0" y="6331253"/>
            <a:ext cx="8491465" cy="550559"/>
            <a:chOff x="0" y="6331253"/>
            <a:chExt cx="8491465" cy="550559"/>
          </a:xfrm>
        </p:grpSpPr>
        <p:pic>
          <p:nvPicPr>
            <p:cNvPr id="13" name="Picture 3">
              <a:extLst>
                <a:ext uri="{FF2B5EF4-FFF2-40B4-BE49-F238E27FC236}">
                  <a16:creationId xmlns:a16="http://schemas.microsoft.com/office/drawing/2014/main" id="{B3CCF904-CF40-16FA-4AF6-D890EA406A81}"/>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0" y="6331253"/>
              <a:ext cx="1666240" cy="550559"/>
            </a:xfrm>
            <a:prstGeom prst="rect">
              <a:avLst/>
            </a:prstGeom>
          </p:spPr>
        </p:pic>
        <p:sp>
          <p:nvSpPr>
            <p:cNvPr id="14" name="Content Placeholder 2">
              <a:extLst>
                <a:ext uri="{FF2B5EF4-FFF2-40B4-BE49-F238E27FC236}">
                  <a16:creationId xmlns:a16="http://schemas.microsoft.com/office/drawing/2014/main" id="{2488D531-BB85-977B-E2DA-E291450568D8}"/>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499679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B6EAA9-53D3-F46A-06B1-D703BA29E432}"/>
            </a:ext>
          </a:extLst>
        </p:cNvPr>
        <p:cNvGrpSpPr/>
        <p:nvPr/>
      </p:nvGrpSpPr>
      <p:grpSpPr>
        <a:xfrm>
          <a:off x="0" y="0"/>
          <a:ext cx="0" cy="0"/>
          <a:chOff x="0" y="0"/>
          <a:chExt cx="0" cy="0"/>
        </a:xfrm>
      </p:grpSpPr>
      <p:sp>
        <p:nvSpPr>
          <p:cNvPr id="5" name="Text Box 2">
            <a:extLst>
              <a:ext uri="{FF2B5EF4-FFF2-40B4-BE49-F238E27FC236}">
                <a16:creationId xmlns:a16="http://schemas.microsoft.com/office/drawing/2014/main" id="{E6C2D7A2-23D8-A537-C6B6-A3232564D16D}"/>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3">
            <a:extLst>
              <a:ext uri="{FF2B5EF4-FFF2-40B4-BE49-F238E27FC236}">
                <a16:creationId xmlns:a16="http://schemas.microsoft.com/office/drawing/2014/main" id="{3AB866EB-4677-6AF0-D2E2-08A11F37B5C0}"/>
              </a:ext>
            </a:extLst>
          </p:cNvPr>
          <p:cNvSpPr txBox="1">
            <a:spLocks noChangeArrowheads="1"/>
          </p:cNvSpPr>
          <p:nvPr/>
        </p:nvSpPr>
        <p:spPr bwMode="auto">
          <a:xfrm>
            <a:off x="297302" y="889417"/>
            <a:ext cx="10811685" cy="4256514"/>
          </a:xfrm>
          <a:prstGeom prst="rect">
            <a:avLst/>
          </a:prstGeom>
          <a:noFill/>
          <a:ln w="9525">
            <a:noFill/>
            <a:miter lim="800000"/>
            <a:headEnd/>
            <a:tailEnd/>
          </a:ln>
        </p:spPr>
        <p:txBody>
          <a:bodyPr rot="0" vert="horz" wrap="square" lIns="91440" tIns="45720" rIns="91440" bIns="45720" anchor="t" anchorCtr="0">
            <a:noAutofit/>
          </a:bodyPr>
          <a:lstStyle/>
          <a:p>
            <a:pPr marL="285750" marR="0" indent="-285750" algn="just">
              <a:lnSpc>
                <a:spcPct val="107000"/>
              </a:lnSpc>
              <a:spcBef>
                <a:spcPts val="0"/>
              </a:spcBef>
              <a:spcAft>
                <a:spcPts val="0"/>
              </a:spcAft>
              <a:buFont typeface="Arial" panose="020B0604020202020204" pitchFamily="34" charset="0"/>
              <a:buChar char="•"/>
            </a:pPr>
            <a:r>
              <a:rPr lang="en-US" sz="2400" dirty="0">
                <a:effectLst/>
                <a:latin typeface="Times New Roman" panose="02020603050405020304" pitchFamily="18" charset="0"/>
                <a:ea typeface="Calibri" panose="020F0502020204030204" pitchFamily="34" charset="0"/>
              </a:rPr>
              <a:t>By assuming that the deformations of the sample is carried out by the acoustic phonons:</a:t>
            </a:r>
          </a:p>
          <a:p>
            <a:pPr marL="742950" lvl="1" indent="-285750" algn="just">
              <a:lnSpc>
                <a:spcPct val="107000"/>
              </a:lnSpc>
              <a:buFont typeface="Arial" panose="020B0604020202020204" pitchFamily="34" charset="0"/>
              <a:buChar char="•"/>
            </a:pPr>
            <a:r>
              <a:rPr lang="en-US" sz="2400" dirty="0">
                <a:latin typeface="Times New Roman" panose="02020603050405020304" pitchFamily="18" charset="0"/>
                <a:ea typeface="Calibri" panose="020F0502020204030204" pitchFamily="34" charset="0"/>
              </a:rPr>
              <a:t>We did calculate the sample thickness using the sound velocity.</a:t>
            </a:r>
          </a:p>
          <a:p>
            <a:pPr marL="742950" lvl="1" indent="-285750" algn="just">
              <a:lnSpc>
                <a:spcPct val="107000"/>
              </a:lnSpc>
              <a:buFont typeface="Arial" panose="020B0604020202020204" pitchFamily="34" charset="0"/>
              <a:buChar char="•"/>
            </a:pPr>
            <a:r>
              <a:rPr lang="en-US" sz="2400" dirty="0">
                <a:latin typeface="Times New Roman" panose="02020603050405020304" pitchFamily="18" charset="0"/>
                <a:ea typeface="Calibri" panose="020F0502020204030204" pitchFamily="34" charset="0"/>
              </a:rPr>
              <a:t>The time period of the oscillations was calculated by using the frequency of 	intensity oscillations (23 GHz).</a:t>
            </a:r>
          </a:p>
          <a:p>
            <a:pPr marL="742950" lvl="1" indent="-285750" algn="just">
              <a:lnSpc>
                <a:spcPct val="107000"/>
              </a:lnSpc>
              <a:buFont typeface="Arial" panose="020B0604020202020204" pitchFamily="34" charset="0"/>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By </a:t>
            </a:r>
            <a:r>
              <a:rPr lang="en-US" sz="2400" dirty="0">
                <a:latin typeface="Times New Roman" panose="02020603050405020304" pitchFamily="18" charset="0"/>
                <a:ea typeface="Calibri" panose="020F0502020204030204" pitchFamily="34" charset="0"/>
                <a:cs typeface="Arial" panose="020B0604020202020204" pitchFamily="34" charset="0"/>
              </a:rPr>
              <a:t>doing so, we obtained sample thickness of 41. 87 nm.</a:t>
            </a:r>
          </a:p>
          <a:p>
            <a:pPr marL="742950" lvl="1" indent="-285750" algn="just">
              <a:lnSpc>
                <a:spcPct val="107000"/>
              </a:lnSpc>
              <a:buFont typeface="Arial" panose="020B0604020202020204" pitchFamily="34" charset="0"/>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The AFM measurements give the sample thickness of ~ 40 nm.</a:t>
            </a:r>
          </a:p>
          <a:p>
            <a:pPr marL="285750" indent="-285750" algn="just">
              <a:lnSpc>
                <a:spcPct val="107000"/>
              </a:lnSpc>
              <a:buFont typeface="Arial" panose="020B0604020202020204" pitchFamily="34" charset="0"/>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Therefore, we concluded our analysis that the deformations of the sample is mediated by coherent acoustic phonons of 23 GHz.</a:t>
            </a:r>
          </a:p>
        </p:txBody>
      </p:sp>
      <p:sp>
        <p:nvSpPr>
          <p:cNvPr id="4" name="TextBox 3">
            <a:extLst>
              <a:ext uri="{FF2B5EF4-FFF2-40B4-BE49-F238E27FC236}">
                <a16:creationId xmlns:a16="http://schemas.microsoft.com/office/drawing/2014/main" id="{DACDD5D6-D3D0-E2A6-979E-EB8F33588A7D}"/>
              </a:ext>
            </a:extLst>
          </p:cNvPr>
          <p:cNvSpPr txBox="1"/>
          <p:nvPr/>
        </p:nvSpPr>
        <p:spPr>
          <a:xfrm>
            <a:off x="66675" y="69975"/>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Calculation of sample thickness using sound velocity</a:t>
            </a:r>
          </a:p>
        </p:txBody>
      </p:sp>
      <p:cxnSp>
        <p:nvCxnSpPr>
          <p:cNvPr id="9" name="Straight Connector 8">
            <a:extLst>
              <a:ext uri="{FF2B5EF4-FFF2-40B4-BE49-F238E27FC236}">
                <a16:creationId xmlns:a16="http://schemas.microsoft.com/office/drawing/2014/main" id="{22CF43D8-3D3C-5D10-ED26-EBA5F030EC48}"/>
              </a:ext>
            </a:extLst>
          </p:cNvPr>
          <p:cNvCxnSpPr/>
          <p:nvPr/>
        </p:nvCxnSpPr>
        <p:spPr>
          <a:xfrm>
            <a:off x="152400" y="599420"/>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D7920A8-1078-70C6-FA34-FFFE60574507}"/>
              </a:ext>
            </a:extLst>
          </p:cNvPr>
          <p:cNvGrpSpPr/>
          <p:nvPr/>
        </p:nvGrpSpPr>
        <p:grpSpPr>
          <a:xfrm>
            <a:off x="0" y="6331253"/>
            <a:ext cx="8491465" cy="550559"/>
            <a:chOff x="0" y="6331253"/>
            <a:chExt cx="8491465" cy="550559"/>
          </a:xfrm>
        </p:grpSpPr>
        <p:pic>
          <p:nvPicPr>
            <p:cNvPr id="7" name="Picture 3">
              <a:extLst>
                <a:ext uri="{FF2B5EF4-FFF2-40B4-BE49-F238E27FC236}">
                  <a16:creationId xmlns:a16="http://schemas.microsoft.com/office/drawing/2014/main" id="{672BC023-ED57-E820-7CFB-67FCD9DB7454}"/>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0" y="6331253"/>
              <a:ext cx="1666240" cy="550559"/>
            </a:xfrm>
            <a:prstGeom prst="rect">
              <a:avLst/>
            </a:prstGeom>
          </p:spPr>
        </p:pic>
        <p:sp>
          <p:nvSpPr>
            <p:cNvPr id="10" name="Content Placeholder 2">
              <a:extLst>
                <a:ext uri="{FF2B5EF4-FFF2-40B4-BE49-F238E27FC236}">
                  <a16:creationId xmlns:a16="http://schemas.microsoft.com/office/drawing/2014/main" id="{19DF1332-A886-59CA-5EE3-B14C53F11136}"/>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2392982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83384" y="76200"/>
            <a:ext cx="9860756"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Conclusions</a:t>
            </a:r>
          </a:p>
        </p:txBody>
      </p:sp>
      <p:sp>
        <p:nvSpPr>
          <p:cNvPr id="2" name="TextBox 1">
            <a:extLst>
              <a:ext uri="{FF2B5EF4-FFF2-40B4-BE49-F238E27FC236}">
                <a16:creationId xmlns:a16="http://schemas.microsoft.com/office/drawing/2014/main" id="{EC6CB11D-4D4D-A299-A84B-4D9346E71295}"/>
              </a:ext>
            </a:extLst>
          </p:cNvPr>
          <p:cNvSpPr txBox="1"/>
          <p:nvPr/>
        </p:nvSpPr>
        <p:spPr>
          <a:xfrm>
            <a:off x="83384" y="599420"/>
            <a:ext cx="12108616" cy="4493538"/>
          </a:xfrm>
          <a:prstGeom prst="rect">
            <a:avLst/>
          </a:prstGeom>
          <a:noFill/>
        </p:spPr>
        <p:txBody>
          <a:bodyPr wrap="square" rtlCol="0">
            <a:spAutoFit/>
          </a:bodyPr>
          <a:lstStyle/>
          <a:p>
            <a:pPr marL="285750" marR="0" indent="-285750" algn="l">
              <a:buFont typeface="Arial" panose="020B0604020202020204" pitchFamily="34" charset="0"/>
              <a:buChar char="•"/>
            </a:pPr>
            <a:r>
              <a:rPr lang="en-US" sz="2200" dirty="0">
                <a:solidFill>
                  <a:srgbClr val="000000"/>
                </a:solidFill>
                <a:latin typeface="Times New Roman" panose="02020603050405020304" pitchFamily="18" charset="0"/>
              </a:rPr>
              <a:t>Femtosecond (fs) pump pulses excited small anisotropic lattice deformations of the sample.</a:t>
            </a:r>
          </a:p>
          <a:p>
            <a:pPr marL="285750" marR="0" indent="-285750" algn="l">
              <a:buFont typeface="Arial" panose="020B0604020202020204" pitchFamily="34" charset="0"/>
              <a:buChar char="•"/>
            </a:pPr>
            <a:r>
              <a:rPr lang="en-US" sz="2200" dirty="0">
                <a:solidFill>
                  <a:srgbClr val="000000"/>
                </a:solidFill>
                <a:latin typeface="Times New Roman" panose="02020603050405020304" pitchFamily="18" charset="0"/>
              </a:rPr>
              <a:t>These deformations are mediated by coherent acoustic phonons (CAPs) that are longitudinal breathing modes.</a:t>
            </a:r>
          </a:p>
          <a:p>
            <a:pPr marL="285750" marR="0" indent="-285750" algn="l">
              <a:buFont typeface="Arial" panose="020B0604020202020204" pitchFamily="34" charset="0"/>
              <a:buChar char="•"/>
            </a:pPr>
            <a:r>
              <a:rPr lang="en-US" sz="2200" dirty="0">
                <a:solidFill>
                  <a:srgbClr val="000000"/>
                </a:solidFill>
                <a:latin typeface="Times New Roman" panose="02020603050405020304" pitchFamily="18" charset="0"/>
              </a:rPr>
              <a:t>The frequency of these CAPs are extracted by analyzing the intensity oscillations of Bragg peaks, and the corresponding frequency was, ~ 23 GHz for most of the Bragg peaks. The detected lowest frequency was 7.692 GHz and this frequency was well matched with the frequency of Bragg peaks position change.</a:t>
            </a:r>
          </a:p>
          <a:p>
            <a:pPr marL="285750" marR="0" indent="-285750" algn="l">
              <a:buFont typeface="Arial" panose="020B0604020202020204" pitchFamily="34" charset="0"/>
              <a:buChar char="•"/>
            </a:pPr>
            <a:r>
              <a:rPr lang="en-US" sz="2200" dirty="0">
                <a:solidFill>
                  <a:srgbClr val="000000"/>
                </a:solidFill>
                <a:latin typeface="Times New Roman" panose="02020603050405020304" pitchFamily="18" charset="0"/>
              </a:rPr>
              <a:t>The anomalous intensity behavior of the Bragg peaks (BPs) intensities </a:t>
            </a:r>
            <a:r>
              <a:rPr lang="en-US" sz="2200" dirty="0">
                <a:effectLst/>
                <a:latin typeface="Times New Roman" panose="02020603050405020304" pitchFamily="18" charset="0"/>
                <a:ea typeface="Times New Roman" panose="02020603050405020304" pitchFamily="18" charset="0"/>
              </a:rPr>
              <a:t>was simulated by incorporating an oscillating electron deviation parameter </a:t>
            </a:r>
            <a:r>
              <a:rPr lang="en-US" sz="2200" i="1" dirty="0">
                <a:effectLst/>
                <a:latin typeface="Times New Roman" panose="02020603050405020304" pitchFamily="18" charset="0"/>
                <a:ea typeface="Times New Roman" panose="02020603050405020304" pitchFamily="18" charset="0"/>
              </a:rPr>
              <a:t>ansatz</a:t>
            </a:r>
            <a:r>
              <a:rPr lang="en-US" sz="2200" dirty="0">
                <a:effectLst/>
                <a:latin typeface="Times New Roman" panose="02020603050405020304" pitchFamily="18" charset="0"/>
                <a:ea typeface="Times New Roman" panose="02020603050405020304" pitchFamily="18" charset="0"/>
              </a:rPr>
              <a:t> into well-developed dynamical scattering intensity expressions.</a:t>
            </a:r>
            <a:r>
              <a:rPr lang="en-US" sz="2200" dirty="0">
                <a:solidFill>
                  <a:srgbClr val="000000"/>
                </a:solidFill>
                <a:latin typeface="Times New Roman" panose="02020603050405020304" pitchFamily="18" charset="0"/>
              </a:rPr>
              <a:t> </a:t>
            </a:r>
          </a:p>
          <a:p>
            <a:pPr marL="285750" marR="0" indent="-285750" algn="l">
              <a:buFont typeface="Arial" panose="020B0604020202020204" pitchFamily="34" charset="0"/>
              <a:buChar char="•"/>
            </a:pPr>
            <a:r>
              <a:rPr lang="en-US" sz="2200" dirty="0">
                <a:effectLst/>
                <a:latin typeface="Times New Roman" panose="02020603050405020304" pitchFamily="18" charset="0"/>
                <a:ea typeface="Times New Roman" panose="02020603050405020304" pitchFamily="18" charset="0"/>
              </a:rPr>
              <a:t>Doing so allowed excellent modeling of the ultrafast time dynamics of the photo-excited 2D crystalline </a:t>
            </a:r>
            <a:r>
              <a:rPr lang="en-US" sz="2200" dirty="0">
                <a:latin typeface="Times New Roman" panose="02020603050405020304" pitchFamily="18" charset="0"/>
                <a:ea typeface="Times New Roman" panose="02020603050405020304" pitchFamily="18" charset="0"/>
              </a:rPr>
              <a:t>samples</a:t>
            </a:r>
            <a:r>
              <a:rPr lang="en-US" sz="2200"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t>
            </a:r>
            <a:r>
              <a:rPr lang="en-US" sz="2200" dirty="0">
                <a:effectLst/>
                <a:latin typeface="Times New Roman" panose="02020603050405020304" pitchFamily="18" charset="0"/>
                <a:ea typeface="Times New Roman" panose="02020603050405020304" pitchFamily="18" charset="0"/>
              </a:rPr>
              <a:t> </a:t>
            </a:r>
            <a:r>
              <a:rPr lang="en-US" sz="2200" dirty="0">
                <a:solidFill>
                  <a:srgbClr val="000000"/>
                </a:solidFill>
                <a:latin typeface="Times New Roman" panose="02020603050405020304" pitchFamily="18" charset="0"/>
              </a:rPr>
              <a:t>   </a:t>
            </a:r>
            <a:endParaRPr lang="en-US" sz="2200" b="0" i="0" u="none" strike="noStrike" baseline="0" dirty="0">
              <a:solidFill>
                <a:srgbClr val="000000"/>
              </a:solidFill>
              <a:latin typeface="Times New Roman" panose="02020603050405020304" pitchFamily="18" charset="0"/>
            </a:endParaRPr>
          </a:p>
          <a:p>
            <a:pPr marL="285750" marR="0" indent="-285750" algn="l">
              <a:buFont typeface="Arial" panose="020B0604020202020204" pitchFamily="34" charset="0"/>
              <a:buChar char="•"/>
            </a:pPr>
            <a:endParaRPr lang="en-US" sz="2200" b="0" i="0" u="none" strike="noStrike" baseline="0" dirty="0">
              <a:solidFill>
                <a:srgbClr val="000000"/>
              </a:solidFill>
              <a:latin typeface="Times New Roman" panose="02020603050405020304" pitchFamily="18" charset="0"/>
            </a:endParaRPr>
          </a:p>
        </p:txBody>
      </p:sp>
      <p:cxnSp>
        <p:nvCxnSpPr>
          <p:cNvPr id="7" name="Straight Connector 6">
            <a:extLst>
              <a:ext uri="{FF2B5EF4-FFF2-40B4-BE49-F238E27FC236}">
                <a16:creationId xmlns:a16="http://schemas.microsoft.com/office/drawing/2014/main" id="{E9E03D4D-BDDD-B870-85A5-015F048937FC}"/>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78F0681C-AFD9-A6C3-6418-8EA9BEAE5EAC}"/>
              </a:ext>
            </a:extLst>
          </p:cNvPr>
          <p:cNvGrpSpPr/>
          <p:nvPr/>
        </p:nvGrpSpPr>
        <p:grpSpPr>
          <a:xfrm>
            <a:off x="0" y="6331253"/>
            <a:ext cx="8491465" cy="550559"/>
            <a:chOff x="0" y="6331253"/>
            <a:chExt cx="8491465" cy="550559"/>
          </a:xfrm>
        </p:grpSpPr>
        <p:pic>
          <p:nvPicPr>
            <p:cNvPr id="9" name="Picture 3">
              <a:extLst>
                <a:ext uri="{FF2B5EF4-FFF2-40B4-BE49-F238E27FC236}">
                  <a16:creationId xmlns:a16="http://schemas.microsoft.com/office/drawing/2014/main" id="{60041D09-CAC5-7AB8-8F57-0803C979DE1A}"/>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0" y="6331253"/>
              <a:ext cx="1666240" cy="550559"/>
            </a:xfrm>
            <a:prstGeom prst="rect">
              <a:avLst/>
            </a:prstGeom>
          </p:spPr>
        </p:pic>
        <p:sp>
          <p:nvSpPr>
            <p:cNvPr id="10" name="Content Placeholder 2">
              <a:extLst>
                <a:ext uri="{FF2B5EF4-FFF2-40B4-BE49-F238E27FC236}">
                  <a16:creationId xmlns:a16="http://schemas.microsoft.com/office/drawing/2014/main" id="{5840D543-6F49-4FE3-B359-FD2F41BCFC9E}"/>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645883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50F71-32F5-4DD3-A80E-F3273D52FD43}"/>
              </a:ext>
            </a:extLst>
          </p:cNvPr>
          <p:cNvSpPr>
            <a:spLocks noGrp="1"/>
          </p:cNvSpPr>
          <p:nvPr>
            <p:ph type="ctrTitle"/>
          </p:nvPr>
        </p:nvSpPr>
        <p:spPr>
          <a:xfrm>
            <a:off x="1662113" y="292100"/>
            <a:ext cx="8867775" cy="2460625"/>
          </a:xfrm>
        </p:spPr>
        <p:txBody>
          <a:bodyPr>
            <a:normAutofit/>
          </a:bodyPr>
          <a:lstStyle/>
          <a:p>
            <a:br>
              <a:rPr lang="en-US" sz="3200" dirty="0">
                <a:latin typeface="Times New Roman" panose="02020603050405020304" pitchFamily="18" charset="0"/>
                <a:ea typeface="Calibri" panose="020F0502020204030204" pitchFamily="34" charset="0"/>
                <a:cs typeface="Times New Roman" panose="02020603050405020304" pitchFamily="18" charset="0"/>
              </a:rPr>
            </a:br>
            <a:endParaRPr lang="zh-CN" alt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96572B7-6375-4E15-867F-08EF7418DA7E}"/>
              </a:ext>
            </a:extLst>
          </p:cNvPr>
          <p:cNvSpPr>
            <a:spLocks noGrp="1"/>
          </p:cNvSpPr>
          <p:nvPr>
            <p:ph type="sldNum" sz="quarter" idx="4294967295"/>
          </p:nvPr>
        </p:nvSpPr>
        <p:spPr>
          <a:xfrm>
            <a:off x="7981950" y="6356352"/>
            <a:ext cx="2057400" cy="365125"/>
          </a:xfrm>
          <a:prstGeom prst="rect">
            <a:avLst/>
          </a:prstGeom>
        </p:spPr>
        <p:txBody>
          <a:bodyPr/>
          <a:lstStyle/>
          <a:p>
            <a:fld id="{FABDA9F0-4633-4D22-A94F-6909B4241889}" type="slidenum">
              <a:rPr lang="zh-CN" altLang="en-US" smtClean="0"/>
              <a:t>19</a:t>
            </a:fld>
            <a:endParaRPr lang="zh-CN" altLang="en-US"/>
          </a:p>
        </p:txBody>
      </p:sp>
      <p:sp>
        <p:nvSpPr>
          <p:cNvPr id="3" name="TextBox 2">
            <a:extLst>
              <a:ext uri="{FF2B5EF4-FFF2-40B4-BE49-F238E27FC236}">
                <a16:creationId xmlns:a16="http://schemas.microsoft.com/office/drawing/2014/main" id="{E2F04B30-990F-2A06-F9E0-D8F78F51C8D7}"/>
              </a:ext>
            </a:extLst>
          </p:cNvPr>
          <p:cNvSpPr txBox="1"/>
          <p:nvPr/>
        </p:nvSpPr>
        <p:spPr>
          <a:xfrm>
            <a:off x="93289" y="86396"/>
            <a:ext cx="4019550"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Acknowledgments</a:t>
            </a:r>
          </a:p>
        </p:txBody>
      </p:sp>
      <p:sp>
        <p:nvSpPr>
          <p:cNvPr id="6" name="TextBox 5">
            <a:extLst>
              <a:ext uri="{FF2B5EF4-FFF2-40B4-BE49-F238E27FC236}">
                <a16:creationId xmlns:a16="http://schemas.microsoft.com/office/drawing/2014/main" id="{291EEEC7-6CF7-59C4-2466-6715BE3F139C}"/>
              </a:ext>
            </a:extLst>
          </p:cNvPr>
          <p:cNvSpPr txBox="1"/>
          <p:nvPr/>
        </p:nvSpPr>
        <p:spPr>
          <a:xfrm>
            <a:off x="211513" y="730027"/>
            <a:ext cx="3213006" cy="1754326"/>
          </a:xfrm>
          <a:prstGeom prst="rect">
            <a:avLst/>
          </a:prstGeom>
          <a:noFill/>
          <a:ln>
            <a:solidFill>
              <a:schemeClr val="tx1"/>
            </a:solidFill>
          </a:ln>
        </p:spPr>
        <p:txBody>
          <a:bodyPr wrap="square" rtlCol="0">
            <a:spAutoFit/>
          </a:bodyPr>
          <a:lstStyle/>
          <a:p>
            <a:r>
              <a:rPr lang="en-US" b="1" dirty="0">
                <a:latin typeface="Times New Roman" panose="02020603050405020304" pitchFamily="18" charset="0"/>
                <a:cs typeface="Times New Roman" panose="02020603050405020304" pitchFamily="18" charset="0"/>
              </a:rPr>
              <a:t>My research group members:</a:t>
            </a:r>
          </a:p>
          <a:p>
            <a:r>
              <a:rPr lang="en-US" dirty="0">
                <a:latin typeface="Times New Roman" panose="02020603050405020304" pitchFamily="18" charset="0"/>
                <a:cs typeface="Times New Roman" panose="02020603050405020304" pitchFamily="18" charset="0"/>
              </a:rPr>
              <a:t>Dr. Byron Freelon (PI)</a:t>
            </a:r>
          </a:p>
          <a:p>
            <a:endParaRPr lang="en-US" b="1"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Sumit Khadka</a:t>
            </a:r>
          </a:p>
          <a:p>
            <a:r>
              <a:rPr lang="en-US" dirty="0" err="1">
                <a:latin typeface="Times New Roman" panose="02020603050405020304" pitchFamily="18" charset="0"/>
                <a:cs typeface="Times New Roman" panose="02020603050405020304" pitchFamily="18" charset="0"/>
              </a:rPr>
              <a:t>Chamini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Shammi</a:t>
            </a:r>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Ubeh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Uchenna</a:t>
            </a:r>
            <a:endParaRPr lang="en-US" dirty="0">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7844FF2C-D532-14F9-A084-8FB46B54F945}"/>
              </a:ext>
            </a:extLst>
          </p:cNvPr>
          <p:cNvCxnSpPr/>
          <p:nvPr/>
        </p:nvCxnSpPr>
        <p:spPr>
          <a:xfrm>
            <a:off x="93289" y="623305"/>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text, logo, font, graphics&#10;&#10;Description automatically generated">
            <a:extLst>
              <a:ext uri="{FF2B5EF4-FFF2-40B4-BE49-F238E27FC236}">
                <a16:creationId xmlns:a16="http://schemas.microsoft.com/office/drawing/2014/main" id="{0D66BAF9-A7CC-583C-8B78-ACC9F831F5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5956" y="2320110"/>
            <a:ext cx="4223963" cy="2994649"/>
          </a:xfrm>
          <a:prstGeom prst="rect">
            <a:avLst/>
          </a:prstGeom>
          <a:ln>
            <a:solidFill>
              <a:schemeClr val="tx1"/>
            </a:solidFill>
          </a:ln>
        </p:spPr>
      </p:pic>
      <p:sp>
        <p:nvSpPr>
          <p:cNvPr id="9" name="TextBox 8">
            <a:extLst>
              <a:ext uri="{FF2B5EF4-FFF2-40B4-BE49-F238E27FC236}">
                <a16:creationId xmlns:a16="http://schemas.microsoft.com/office/drawing/2014/main" id="{221D091C-2E61-D29A-3A1B-60E145AC8248}"/>
              </a:ext>
            </a:extLst>
          </p:cNvPr>
          <p:cNvSpPr txBox="1"/>
          <p:nvPr/>
        </p:nvSpPr>
        <p:spPr>
          <a:xfrm>
            <a:off x="3553345" y="730027"/>
            <a:ext cx="4019550" cy="1200329"/>
          </a:xfrm>
          <a:prstGeom prst="rect">
            <a:avLst/>
          </a:prstGeom>
          <a:noFill/>
          <a:ln>
            <a:solidFill>
              <a:schemeClr val="tx1"/>
            </a:solidFill>
          </a:ln>
        </p:spPr>
        <p:txBody>
          <a:bodyPr wrap="square" rtlCol="0">
            <a:spAutoFit/>
          </a:bodyPr>
          <a:lstStyle/>
          <a:p>
            <a:r>
              <a:rPr lang="en-US" b="1" dirty="0">
                <a:latin typeface="Times New Roman" panose="02020603050405020304" pitchFamily="18" charset="0"/>
                <a:cs typeface="Times New Roman" panose="02020603050405020304" pitchFamily="18" charset="0"/>
              </a:rPr>
              <a:t>Beamline staff scientists:</a:t>
            </a:r>
          </a:p>
          <a:p>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Junjie</a:t>
            </a:r>
            <a:r>
              <a:rPr lang="en-US" dirty="0">
                <a:latin typeface="Times New Roman" panose="02020603050405020304" pitchFamily="18" charset="0"/>
                <a:cs typeface="Times New Roman" panose="02020603050405020304" pitchFamily="18" charset="0"/>
              </a:rPr>
              <a:t> Li (BNL)</a:t>
            </a:r>
          </a:p>
          <a:p>
            <a:r>
              <a:rPr lang="en-US" dirty="0">
                <a:latin typeface="Times New Roman" panose="02020603050405020304" pitchFamily="18" charset="0"/>
                <a:cs typeface="Times New Roman" panose="02020603050405020304" pitchFamily="18" charset="0"/>
              </a:rPr>
              <a:t>Dr. Mark Palmer (BNL)</a:t>
            </a:r>
          </a:p>
          <a:p>
            <a:r>
              <a:rPr lang="en-US" dirty="0">
                <a:latin typeface="Times New Roman" panose="02020603050405020304" pitchFamily="18" charset="0"/>
                <a:cs typeface="Times New Roman" panose="02020603050405020304" pitchFamily="18" charset="0"/>
              </a:rPr>
              <a:t>Dr. Mikhail </a:t>
            </a:r>
            <a:r>
              <a:rPr lang="en-US" dirty="0" err="1">
                <a:latin typeface="Times New Roman" panose="02020603050405020304" pitchFamily="18" charset="0"/>
                <a:cs typeface="Times New Roman" panose="02020603050405020304" pitchFamily="18" charset="0"/>
              </a:rPr>
              <a:t>Fedurin</a:t>
            </a:r>
            <a:r>
              <a:rPr lang="en-US" dirty="0">
                <a:latin typeface="Times New Roman" panose="02020603050405020304" pitchFamily="18" charset="0"/>
                <a:cs typeface="Times New Roman" panose="02020603050405020304" pitchFamily="18" charset="0"/>
              </a:rPr>
              <a:t> (BNL)</a:t>
            </a:r>
          </a:p>
        </p:txBody>
      </p:sp>
      <p:sp>
        <p:nvSpPr>
          <p:cNvPr id="17" name="TextBox 16">
            <a:extLst>
              <a:ext uri="{FF2B5EF4-FFF2-40B4-BE49-F238E27FC236}">
                <a16:creationId xmlns:a16="http://schemas.microsoft.com/office/drawing/2014/main" id="{8A3AC764-90C3-483B-47A1-1D94421E6AF6}"/>
              </a:ext>
            </a:extLst>
          </p:cNvPr>
          <p:cNvSpPr txBox="1"/>
          <p:nvPr/>
        </p:nvSpPr>
        <p:spPr>
          <a:xfrm>
            <a:off x="7701721" y="730026"/>
            <a:ext cx="4019550" cy="1200329"/>
          </a:xfrm>
          <a:prstGeom prst="rect">
            <a:avLst/>
          </a:prstGeom>
          <a:noFill/>
          <a:ln>
            <a:solidFill>
              <a:schemeClr val="tx1"/>
            </a:solidFill>
          </a:ln>
        </p:spPr>
        <p:txBody>
          <a:bodyPr wrap="square" rtlCol="0">
            <a:spAutoFit/>
          </a:bodyPr>
          <a:lstStyle/>
          <a:p>
            <a:r>
              <a:rPr lang="en-US" b="1" dirty="0">
                <a:latin typeface="Times New Roman" panose="02020603050405020304" pitchFamily="18" charset="0"/>
                <a:cs typeface="Times New Roman" panose="02020603050405020304" pitchFamily="18" charset="0"/>
              </a:rPr>
              <a:t>Sample preparations:</a:t>
            </a:r>
          </a:p>
          <a:p>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Xiaodong</a:t>
            </a:r>
            <a:r>
              <a:rPr lang="en-US" dirty="0">
                <a:latin typeface="Times New Roman" panose="02020603050405020304" pitchFamily="18" charset="0"/>
                <a:cs typeface="Times New Roman" panose="02020603050405020304" pitchFamily="18" charset="0"/>
              </a:rPr>
              <a:t> Xu (University of Washington)</a:t>
            </a:r>
          </a:p>
          <a:p>
            <a:r>
              <a:rPr lang="en-US" dirty="0">
                <a:latin typeface="Times New Roman" panose="02020603050405020304" pitchFamily="18" charset="0"/>
                <a:cs typeface="Times New Roman" panose="02020603050405020304" pitchFamily="18" charset="0"/>
              </a:rPr>
              <a:t>John </a:t>
            </a:r>
            <a:r>
              <a:rPr lang="en-US" dirty="0" err="1">
                <a:latin typeface="Times New Roman" panose="02020603050405020304" pitchFamily="18" charset="0"/>
                <a:cs typeface="Times New Roman" panose="02020603050405020304" pitchFamily="18" charset="0"/>
              </a:rPr>
              <a:t>Cenker</a:t>
            </a:r>
            <a:r>
              <a:rPr lang="en-US" dirty="0">
                <a:latin typeface="Times New Roman" panose="02020603050405020304" pitchFamily="18" charset="0"/>
                <a:cs typeface="Times New Roman" panose="02020603050405020304" pitchFamily="18" charset="0"/>
              </a:rPr>
              <a:t> (University of Washington)</a:t>
            </a:r>
          </a:p>
        </p:txBody>
      </p:sp>
      <p:sp>
        <p:nvSpPr>
          <p:cNvPr id="18" name="TextBox 17">
            <a:extLst>
              <a:ext uri="{FF2B5EF4-FFF2-40B4-BE49-F238E27FC236}">
                <a16:creationId xmlns:a16="http://schemas.microsoft.com/office/drawing/2014/main" id="{4B3489C5-D3FC-04BE-BC68-FDBA184F91E5}"/>
              </a:ext>
            </a:extLst>
          </p:cNvPr>
          <p:cNvSpPr txBox="1"/>
          <p:nvPr/>
        </p:nvSpPr>
        <p:spPr>
          <a:xfrm>
            <a:off x="93288" y="2730088"/>
            <a:ext cx="4447603" cy="1200329"/>
          </a:xfrm>
          <a:prstGeom prst="rect">
            <a:avLst/>
          </a:prstGeom>
          <a:noFill/>
          <a:ln>
            <a:solidFill>
              <a:schemeClr val="tx1"/>
            </a:solidFill>
          </a:ln>
        </p:spPr>
        <p:txBody>
          <a:bodyPr wrap="square" rtlCol="0">
            <a:spAutoFit/>
          </a:bodyPr>
          <a:lstStyle/>
          <a:p>
            <a:r>
              <a:rPr lang="en-US" b="1" dirty="0">
                <a:latin typeface="Times New Roman" panose="02020603050405020304" pitchFamily="18" charset="0"/>
                <a:cs typeface="Times New Roman" panose="02020603050405020304" pitchFamily="18" charset="0"/>
              </a:rPr>
              <a:t>Theoretical support:</a:t>
            </a:r>
          </a:p>
          <a:p>
            <a:r>
              <a:rPr lang="en-US" dirty="0">
                <a:latin typeface="Times New Roman" panose="02020603050405020304" pitchFamily="18" charset="0"/>
                <a:cs typeface="Times New Roman" panose="02020603050405020304" pitchFamily="18" charset="0"/>
              </a:rPr>
              <a:t>Dr. Jose J. </a:t>
            </a:r>
            <a:r>
              <a:rPr lang="en-US" dirty="0" err="1">
                <a:latin typeface="Times New Roman" panose="02020603050405020304" pitchFamily="18" charset="0"/>
                <a:cs typeface="Times New Roman" panose="02020603050405020304" pitchFamily="18" charset="0"/>
              </a:rPr>
              <a:t>Baldovi</a:t>
            </a:r>
            <a:r>
              <a:rPr lang="en-US" dirty="0">
                <a:latin typeface="Times New Roman" panose="02020603050405020304" pitchFamily="18" charset="0"/>
                <a:cs typeface="Times New Roman" panose="02020603050405020304" pitchFamily="18" charset="0"/>
              </a:rPr>
              <a:t> (University of Valencia)</a:t>
            </a:r>
          </a:p>
          <a:p>
            <a:r>
              <a:rPr lang="en-US" dirty="0">
                <a:latin typeface="Times New Roman" panose="02020603050405020304" pitchFamily="18" charset="0"/>
                <a:cs typeface="Times New Roman" panose="02020603050405020304" pitchFamily="18" charset="0"/>
              </a:rPr>
              <a:t>Alberto M. Ruiz (University of Valencia)</a:t>
            </a:r>
          </a:p>
          <a:p>
            <a:r>
              <a:rPr lang="en-US" dirty="0">
                <a:latin typeface="Times New Roman" panose="02020603050405020304" pitchFamily="18" charset="0"/>
                <a:cs typeface="Times New Roman" panose="02020603050405020304" pitchFamily="18" charset="0"/>
              </a:rPr>
              <a:t>Dr. Ka Shen (Beijing Normal University)</a:t>
            </a:r>
          </a:p>
        </p:txBody>
      </p:sp>
      <p:grpSp>
        <p:nvGrpSpPr>
          <p:cNvPr id="10" name="Group 9">
            <a:extLst>
              <a:ext uri="{FF2B5EF4-FFF2-40B4-BE49-F238E27FC236}">
                <a16:creationId xmlns:a16="http://schemas.microsoft.com/office/drawing/2014/main" id="{9A471D96-6448-1735-9A98-D2BCD7FC8CE9}"/>
              </a:ext>
            </a:extLst>
          </p:cNvPr>
          <p:cNvGrpSpPr/>
          <p:nvPr/>
        </p:nvGrpSpPr>
        <p:grpSpPr>
          <a:xfrm>
            <a:off x="0" y="6331253"/>
            <a:ext cx="8491465" cy="550559"/>
            <a:chOff x="0" y="6331253"/>
            <a:chExt cx="8491465" cy="550559"/>
          </a:xfrm>
        </p:grpSpPr>
        <p:pic>
          <p:nvPicPr>
            <p:cNvPr id="11" name="Picture 3">
              <a:extLst>
                <a:ext uri="{FF2B5EF4-FFF2-40B4-BE49-F238E27FC236}">
                  <a16:creationId xmlns:a16="http://schemas.microsoft.com/office/drawing/2014/main" id="{84392F18-5B6D-479A-C2EC-93107D98994C}"/>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0" y="6331253"/>
              <a:ext cx="1666240" cy="550559"/>
            </a:xfrm>
            <a:prstGeom prst="rect">
              <a:avLst/>
            </a:prstGeom>
          </p:spPr>
        </p:pic>
        <p:sp>
          <p:nvSpPr>
            <p:cNvPr id="12" name="Content Placeholder 2">
              <a:extLst>
                <a:ext uri="{FF2B5EF4-FFF2-40B4-BE49-F238E27FC236}">
                  <a16:creationId xmlns:a16="http://schemas.microsoft.com/office/drawing/2014/main" id="{78A65D53-D97F-67E2-D866-E1022664FD78}"/>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2265398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34558-C97A-48ED-BC16-70CFFDD7F060}"/>
              </a:ext>
            </a:extLst>
          </p:cNvPr>
          <p:cNvSpPr>
            <a:spLocks noGrp="1"/>
          </p:cNvSpPr>
          <p:nvPr>
            <p:ph type="title"/>
          </p:nvPr>
        </p:nvSpPr>
        <p:spPr>
          <a:xfrm>
            <a:off x="142240" y="81302"/>
            <a:ext cx="10515600" cy="550560"/>
          </a:xfrm>
        </p:spPr>
        <p:txBody>
          <a:bodyPr>
            <a:normAutofit/>
          </a:bodyPr>
          <a:lstStyle/>
          <a:p>
            <a:r>
              <a:rPr lang="en-US" sz="3200" b="1" dirty="0">
                <a:latin typeface="Times New Roman" panose="02020603050405020304" pitchFamily="18" charset="0"/>
                <a:cs typeface="Times New Roman" panose="02020603050405020304" pitchFamily="18" charset="0"/>
              </a:rPr>
              <a:t>Outline of the talk</a:t>
            </a:r>
          </a:p>
        </p:txBody>
      </p:sp>
      <p:sp>
        <p:nvSpPr>
          <p:cNvPr id="8" name="Content Placeholder 7">
            <a:extLst>
              <a:ext uri="{FF2B5EF4-FFF2-40B4-BE49-F238E27FC236}">
                <a16:creationId xmlns:a16="http://schemas.microsoft.com/office/drawing/2014/main" id="{BCF1083B-B00F-4BD3-B15E-B0D6E8D1025C}"/>
              </a:ext>
            </a:extLst>
          </p:cNvPr>
          <p:cNvSpPr>
            <a:spLocks noGrp="1"/>
          </p:cNvSpPr>
          <p:nvPr>
            <p:ph idx="1"/>
          </p:nvPr>
        </p:nvSpPr>
        <p:spPr>
          <a:xfrm>
            <a:off x="293040" y="631862"/>
            <a:ext cx="10031884" cy="4672026"/>
          </a:xfrm>
        </p:spPr>
        <p:txBody>
          <a:bodyPr>
            <a:normAutofit/>
          </a:bodyPr>
          <a:lstStyle/>
          <a:p>
            <a:pPr marL="0" indent="0">
              <a:buNone/>
            </a:pPr>
            <a:r>
              <a:rPr lang="en-US" sz="1600" dirty="0">
                <a:latin typeface="Times New Roman" panose="02020603050405020304" pitchFamily="18" charset="0"/>
                <a:cs typeface="Times New Roman" panose="02020603050405020304" pitchFamily="18" charset="0"/>
              </a:rPr>
              <a:t>		</a:t>
            </a:r>
          </a:p>
          <a:p>
            <a:pPr marL="514350" indent="-514350">
              <a:buAutoNum type="arabicPeriod"/>
            </a:pPr>
            <a:r>
              <a:rPr lang="en-US" sz="2400" dirty="0">
                <a:latin typeface="Times New Roman" panose="02020603050405020304" pitchFamily="18" charset="0"/>
                <a:cs typeface="Times New Roman" panose="02020603050405020304" pitchFamily="18" charset="0"/>
              </a:rPr>
              <a:t>Novel 2D magnet </a:t>
            </a:r>
            <a:r>
              <a:rPr lang="en-US" sz="2400" dirty="0" err="1">
                <a:latin typeface="Times New Roman" panose="02020603050405020304" pitchFamily="18" charset="0"/>
                <a:cs typeface="Times New Roman" panose="02020603050405020304" pitchFamily="18" charset="0"/>
              </a:rPr>
              <a:t>CrSBr</a:t>
            </a:r>
            <a:endParaRPr lang="en-US" sz="1600" dirty="0">
              <a:latin typeface="Times New Roman" panose="02020603050405020304" pitchFamily="18" charset="0"/>
              <a:cs typeface="Times New Roman" panose="02020603050405020304" pitchFamily="18" charset="0"/>
            </a:endParaRPr>
          </a:p>
          <a:p>
            <a:pPr marL="514350" indent="-514350">
              <a:buFont typeface="Arial" panose="020B0604020202020204" pitchFamily="34" charset="0"/>
              <a:buAutoNum type="arabicPeriod"/>
            </a:pPr>
            <a:r>
              <a:rPr lang="en-US" sz="2400" dirty="0">
                <a:latin typeface="Times New Roman" panose="02020603050405020304" pitchFamily="18" charset="0"/>
                <a:cs typeface="Times New Roman" panose="02020603050405020304" pitchFamily="18" charset="0"/>
              </a:rPr>
              <a:t>UED studies of CrSBr</a:t>
            </a:r>
            <a:r>
              <a:rPr lang="en-US" sz="16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at BNL</a:t>
            </a:r>
          </a:p>
          <a:p>
            <a:pPr lvl="1"/>
            <a:r>
              <a:rPr lang="en-US" sz="2000" dirty="0">
                <a:latin typeface="Times New Roman" panose="02020603050405020304" pitchFamily="18" charset="0"/>
                <a:cs typeface="Times New Roman" panose="02020603050405020304" pitchFamily="18" charset="0"/>
              </a:rPr>
              <a:t>BNL MeV UED Features</a:t>
            </a:r>
          </a:p>
          <a:p>
            <a:pPr lvl="1"/>
            <a:r>
              <a:rPr lang="en-US" sz="2000" dirty="0">
                <a:latin typeface="Times New Roman" panose="02020603050405020304" pitchFamily="18" charset="0"/>
                <a:cs typeface="Times New Roman" panose="02020603050405020304" pitchFamily="18" charset="0"/>
              </a:rPr>
              <a:t>Sample preparations</a:t>
            </a:r>
          </a:p>
          <a:p>
            <a:pPr lvl="1"/>
            <a:r>
              <a:rPr lang="en-US" sz="2000" dirty="0">
                <a:latin typeface="Times New Roman" panose="02020603050405020304" pitchFamily="18" charset="0"/>
                <a:cs typeface="Times New Roman" panose="02020603050405020304" pitchFamily="18" charset="0"/>
              </a:rPr>
              <a:t>UED data analysis</a:t>
            </a:r>
          </a:p>
          <a:p>
            <a:pPr lvl="1"/>
            <a:r>
              <a:rPr lang="en-US" sz="2000" dirty="0">
                <a:latin typeface="Times New Roman" panose="02020603050405020304" pitchFamily="18" charset="0"/>
                <a:cs typeface="Times New Roman" panose="02020603050405020304" pitchFamily="18" charset="0"/>
              </a:rPr>
              <a:t>Fitting UED data using dynamic diffraction theory</a:t>
            </a:r>
          </a:p>
          <a:p>
            <a:pPr marL="514350" indent="-514350">
              <a:buAutoNum type="arabicPeriod"/>
            </a:pPr>
            <a:r>
              <a:rPr lang="en-US" sz="2400" dirty="0">
                <a:latin typeface="Times New Roman" panose="02020603050405020304" pitchFamily="18" charset="0"/>
                <a:cs typeface="Times New Roman" panose="02020603050405020304" pitchFamily="18" charset="0"/>
              </a:rPr>
              <a:t>Conclusions</a:t>
            </a:r>
          </a:p>
          <a:p>
            <a:pPr marL="514350" indent="-514350">
              <a:buAutoNum type="arabicPeriod"/>
            </a:pPr>
            <a:r>
              <a:rPr lang="en-US" sz="2400" dirty="0">
                <a:latin typeface="Times New Roman" panose="02020603050405020304" pitchFamily="18" charset="0"/>
                <a:cs typeface="Times New Roman" panose="02020603050405020304" pitchFamily="18" charset="0"/>
              </a:rPr>
              <a:t>Acknowledgements</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cxnSp>
        <p:nvCxnSpPr>
          <p:cNvPr id="9" name="Straight Connector 8">
            <a:extLst>
              <a:ext uri="{FF2B5EF4-FFF2-40B4-BE49-F238E27FC236}">
                <a16:creationId xmlns:a16="http://schemas.microsoft.com/office/drawing/2014/main" id="{1A741BEC-09A2-4987-BE55-3189CF21D632}"/>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10">
            <a:extLst>
              <a:ext uri="{FF2B5EF4-FFF2-40B4-BE49-F238E27FC236}">
                <a16:creationId xmlns:a16="http://schemas.microsoft.com/office/drawing/2014/main" id="{732F38AE-D76F-4B5F-ACAC-39D2276CACE2}"/>
              </a:ext>
            </a:extLst>
          </p:cNvPr>
          <p:cNvSpPr>
            <a:spLocks noGrp="1"/>
          </p:cNvSpPr>
          <p:nvPr>
            <p:ph type="sldNum" sz="quarter" idx="12"/>
          </p:nvPr>
        </p:nvSpPr>
        <p:spPr/>
        <p:txBody>
          <a:bodyPr/>
          <a:lstStyle/>
          <a:p>
            <a:fld id="{6AA14E9B-4136-4F46-9AB2-0359F2FE03A4}" type="slidenum">
              <a:rPr lang="en-US" smtClean="0"/>
              <a:t>2</a:t>
            </a:fld>
            <a:endParaRPr lang="en-US"/>
          </a:p>
        </p:txBody>
      </p:sp>
      <p:grpSp>
        <p:nvGrpSpPr>
          <p:cNvPr id="4" name="Group 3">
            <a:extLst>
              <a:ext uri="{FF2B5EF4-FFF2-40B4-BE49-F238E27FC236}">
                <a16:creationId xmlns:a16="http://schemas.microsoft.com/office/drawing/2014/main" id="{F174BCE9-BA44-0AB9-AB3D-31B7C2A044B0}"/>
              </a:ext>
            </a:extLst>
          </p:cNvPr>
          <p:cNvGrpSpPr/>
          <p:nvPr/>
        </p:nvGrpSpPr>
        <p:grpSpPr>
          <a:xfrm>
            <a:off x="0" y="6331253"/>
            <a:ext cx="8491465" cy="550559"/>
            <a:chOff x="0" y="6331253"/>
            <a:chExt cx="8491465" cy="550559"/>
          </a:xfrm>
        </p:grpSpPr>
        <p:pic>
          <p:nvPicPr>
            <p:cNvPr id="6" name="Picture 3">
              <a:extLst>
                <a:ext uri="{FF2B5EF4-FFF2-40B4-BE49-F238E27FC236}">
                  <a16:creationId xmlns:a16="http://schemas.microsoft.com/office/drawing/2014/main" id="{C05B0E62-6035-46E4-853F-8BE5F8571FCE}"/>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0" y="6331253"/>
              <a:ext cx="1666240" cy="550559"/>
            </a:xfrm>
            <a:prstGeom prst="rect">
              <a:avLst/>
            </a:prstGeom>
          </p:spPr>
        </p:pic>
        <p:sp>
          <p:nvSpPr>
            <p:cNvPr id="3" name="Content Placeholder 2">
              <a:extLst>
                <a:ext uri="{FF2B5EF4-FFF2-40B4-BE49-F238E27FC236}">
                  <a16:creationId xmlns:a16="http://schemas.microsoft.com/office/drawing/2014/main" id="{46605AA8-19C4-0319-FDCE-C08DDD14D15A}"/>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604431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EAD6F-5772-975E-2B82-E884C1670E5D}"/>
              </a:ext>
            </a:extLst>
          </p:cNvPr>
          <p:cNvSpPr>
            <a:spLocks noGrp="1"/>
          </p:cNvSpPr>
          <p:nvPr>
            <p:ph type="title"/>
          </p:nvPr>
        </p:nvSpPr>
        <p:spPr>
          <a:xfrm>
            <a:off x="4818581" y="2226307"/>
            <a:ext cx="2250040" cy="1202693"/>
          </a:xfrm>
        </p:spPr>
        <p:txBody>
          <a:bodyPr>
            <a:noAutofit/>
          </a:bodyPr>
          <a:lstStyle/>
          <a:p>
            <a:r>
              <a:rPr lang="en-US" sz="3200" b="1" dirty="0">
                <a:solidFill>
                  <a:schemeClr val="accent1">
                    <a:lumMod val="75000"/>
                  </a:schemeClr>
                </a:solidFill>
                <a:latin typeface="Times New Roman" panose="02020603050405020304" pitchFamily="18" charset="0"/>
                <a:cs typeface="Times New Roman" panose="02020603050405020304" pitchFamily="18" charset="0"/>
              </a:rPr>
              <a:t>Thank you!</a:t>
            </a:r>
          </a:p>
        </p:txBody>
      </p:sp>
      <p:cxnSp>
        <p:nvCxnSpPr>
          <p:cNvPr id="6" name="Straight Connector 5">
            <a:extLst>
              <a:ext uri="{FF2B5EF4-FFF2-40B4-BE49-F238E27FC236}">
                <a16:creationId xmlns:a16="http://schemas.microsoft.com/office/drawing/2014/main" id="{12847D6E-A5B8-FFA0-C16E-4AA5C13DC69E}"/>
              </a:ext>
            </a:extLst>
          </p:cNvPr>
          <p:cNvCxnSpPr>
            <a:cxnSpLocks/>
          </p:cNvCxnSpPr>
          <p:nvPr/>
        </p:nvCxnSpPr>
        <p:spPr>
          <a:xfrm>
            <a:off x="4900773" y="3046289"/>
            <a:ext cx="205012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3F03791-0FD2-D322-BB67-AEBC9C2BAD84}"/>
              </a:ext>
            </a:extLst>
          </p:cNvPr>
          <p:cNvGrpSpPr/>
          <p:nvPr/>
        </p:nvGrpSpPr>
        <p:grpSpPr>
          <a:xfrm>
            <a:off x="0" y="6331253"/>
            <a:ext cx="8491465" cy="550559"/>
            <a:chOff x="0" y="6331253"/>
            <a:chExt cx="8491465" cy="550559"/>
          </a:xfrm>
        </p:grpSpPr>
        <p:pic>
          <p:nvPicPr>
            <p:cNvPr id="8" name="Picture 3">
              <a:extLst>
                <a:ext uri="{FF2B5EF4-FFF2-40B4-BE49-F238E27FC236}">
                  <a16:creationId xmlns:a16="http://schemas.microsoft.com/office/drawing/2014/main" id="{18D3BAEE-736B-EC82-59BB-7F0B1CD69D59}"/>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0" y="6331253"/>
              <a:ext cx="1666240" cy="550559"/>
            </a:xfrm>
            <a:prstGeom prst="rect">
              <a:avLst/>
            </a:prstGeom>
          </p:spPr>
        </p:pic>
        <p:sp>
          <p:nvSpPr>
            <p:cNvPr id="9" name="Content Placeholder 2">
              <a:extLst>
                <a:ext uri="{FF2B5EF4-FFF2-40B4-BE49-F238E27FC236}">
                  <a16:creationId xmlns:a16="http://schemas.microsoft.com/office/drawing/2014/main" id="{3439B23C-AA40-49EF-9E2E-0D7ADA6A5175}"/>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404810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21</a:t>
            </a:fld>
            <a:endParaRPr lang="en-US"/>
          </a:p>
        </p:txBody>
      </p:sp>
      <p:sp>
        <p:nvSpPr>
          <p:cNvPr id="4" name="Title 1">
            <a:extLst>
              <a:ext uri="{FF2B5EF4-FFF2-40B4-BE49-F238E27FC236}">
                <a16:creationId xmlns:a16="http://schemas.microsoft.com/office/drawing/2014/main" id="{BAB8D0D9-DE09-D154-E30F-1D5B309D76FC}"/>
              </a:ext>
            </a:extLst>
          </p:cNvPr>
          <p:cNvSpPr txBox="1">
            <a:spLocks/>
          </p:cNvSpPr>
          <p:nvPr/>
        </p:nvSpPr>
        <p:spPr>
          <a:xfrm>
            <a:off x="2732925" y="1568416"/>
            <a:ext cx="6462445" cy="2304941"/>
          </a:xfrm>
          <a:prstGeom prst="rect">
            <a:avLst/>
          </a:prstGeom>
          <a:ln w="57150">
            <a:solidFill>
              <a:srgbClr val="FF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dirty="0">
                <a:latin typeface="Times New Roman" panose="02020603050405020304" pitchFamily="18" charset="0"/>
                <a:cs typeface="Times New Roman" panose="02020603050405020304" pitchFamily="18" charset="0"/>
              </a:rPr>
              <a:t>Auxiliary section</a:t>
            </a:r>
          </a:p>
        </p:txBody>
      </p:sp>
      <p:grpSp>
        <p:nvGrpSpPr>
          <p:cNvPr id="5" name="Group 4">
            <a:extLst>
              <a:ext uri="{FF2B5EF4-FFF2-40B4-BE49-F238E27FC236}">
                <a16:creationId xmlns:a16="http://schemas.microsoft.com/office/drawing/2014/main" id="{6D1EF40B-A1A8-D19A-C4F8-6CF3D1F7E8CE}"/>
              </a:ext>
            </a:extLst>
          </p:cNvPr>
          <p:cNvGrpSpPr/>
          <p:nvPr/>
        </p:nvGrpSpPr>
        <p:grpSpPr>
          <a:xfrm>
            <a:off x="0" y="6331253"/>
            <a:ext cx="8491465" cy="550559"/>
            <a:chOff x="0" y="6331253"/>
            <a:chExt cx="8491465" cy="550559"/>
          </a:xfrm>
        </p:grpSpPr>
        <p:pic>
          <p:nvPicPr>
            <p:cNvPr id="6" name="Picture 3">
              <a:extLst>
                <a:ext uri="{FF2B5EF4-FFF2-40B4-BE49-F238E27FC236}">
                  <a16:creationId xmlns:a16="http://schemas.microsoft.com/office/drawing/2014/main" id="{A518620E-4B7F-A9F5-6680-F7BCCBA30E99}"/>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0" y="6331253"/>
              <a:ext cx="1666240" cy="550559"/>
            </a:xfrm>
            <a:prstGeom prst="rect">
              <a:avLst/>
            </a:prstGeom>
          </p:spPr>
        </p:pic>
        <p:sp>
          <p:nvSpPr>
            <p:cNvPr id="9" name="Content Placeholder 2">
              <a:extLst>
                <a:ext uri="{FF2B5EF4-FFF2-40B4-BE49-F238E27FC236}">
                  <a16:creationId xmlns:a16="http://schemas.microsoft.com/office/drawing/2014/main" id="{237A9571-5285-850D-7424-CD6A3B53B0FD}"/>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2210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D4EDAC-0F80-E7E5-9AED-0FF91C2B99AF}"/>
              </a:ext>
            </a:extLst>
          </p:cNvPr>
          <p:cNvSpPr>
            <a:spLocks noGrp="1"/>
          </p:cNvSpPr>
          <p:nvPr>
            <p:ph type="sldNum" sz="quarter" idx="12"/>
          </p:nvPr>
        </p:nvSpPr>
        <p:spPr/>
        <p:txBody>
          <a:bodyPr/>
          <a:lstStyle/>
          <a:p>
            <a:fld id="{6AA14E9B-4136-4F46-9AB2-0359F2FE03A4}" type="slidenum">
              <a:rPr lang="en-US" smtClean="0"/>
              <a:t>22</a:t>
            </a:fld>
            <a:endParaRPr lang="en-US"/>
          </a:p>
        </p:txBody>
      </p:sp>
      <p:sp>
        <p:nvSpPr>
          <p:cNvPr id="3" name="TextBox 2">
            <a:extLst>
              <a:ext uri="{FF2B5EF4-FFF2-40B4-BE49-F238E27FC236}">
                <a16:creationId xmlns:a16="http://schemas.microsoft.com/office/drawing/2014/main" id="{05574227-307B-CE80-1DCA-1A28A9C8C13D}"/>
              </a:ext>
            </a:extLst>
          </p:cNvPr>
          <p:cNvSpPr txBox="1"/>
          <p:nvPr/>
        </p:nvSpPr>
        <p:spPr>
          <a:xfrm>
            <a:off x="159945" y="151808"/>
            <a:ext cx="4221027" cy="584775"/>
          </a:xfrm>
          <a:prstGeom prst="rect">
            <a:avLst/>
          </a:prstGeom>
          <a:noFill/>
        </p:spPr>
        <p:txBody>
          <a:bodyPr wrap="none" rtlCol="0">
            <a:spAutoFit/>
          </a:bodyPr>
          <a:lstStyle/>
          <a:p>
            <a:r>
              <a:rPr lang="en-US" sz="3200" b="1">
                <a:latin typeface="Times New Roman" panose="02020603050405020304" pitchFamily="18" charset="0"/>
                <a:cs typeface="Times New Roman" panose="02020603050405020304" pitchFamily="18" charset="0"/>
              </a:rPr>
              <a:t>2D Magnetic Materials</a:t>
            </a:r>
          </a:p>
        </p:txBody>
      </p:sp>
      <p:sp>
        <p:nvSpPr>
          <p:cNvPr id="4" name="Content Placeholder 7">
            <a:extLst>
              <a:ext uri="{FF2B5EF4-FFF2-40B4-BE49-F238E27FC236}">
                <a16:creationId xmlns:a16="http://schemas.microsoft.com/office/drawing/2014/main" id="{FDC4DBEF-75C8-245D-601C-522B03228372}"/>
              </a:ext>
            </a:extLst>
          </p:cNvPr>
          <p:cNvSpPr txBox="1">
            <a:spLocks/>
          </p:cNvSpPr>
          <p:nvPr/>
        </p:nvSpPr>
        <p:spPr>
          <a:xfrm>
            <a:off x="159945" y="1055811"/>
            <a:ext cx="11324921" cy="3074401"/>
          </a:xfrm>
          <a:prstGeom prst="rect">
            <a:avLst/>
          </a:prstGeom>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2400" dirty="0">
                <a:latin typeface="Times New Roman" panose="02020603050405020304" pitchFamily="18" charset="0"/>
                <a:cs typeface="Times New Roman" panose="02020603050405020304" pitchFamily="18" charset="0"/>
              </a:rPr>
              <a:t>2D magnetic materials are easily exfoliated into mono layer or few layers forms. They exhibit weak van der Waal forces.</a:t>
            </a:r>
          </a:p>
          <a:p>
            <a:pPr marL="285750" indent="-285750"/>
            <a:r>
              <a:rPr lang="en-US" sz="2400" dirty="0">
                <a:latin typeface="Times New Roman" panose="02020603050405020304" pitchFamily="18" charset="0"/>
                <a:cs typeface="Times New Roman" panose="02020603050405020304" pitchFamily="18" charset="0"/>
              </a:rPr>
              <a:t>The magnetic properties of these materials exhibit in two-dimensional plane.</a:t>
            </a:r>
          </a:p>
          <a:p>
            <a:r>
              <a:rPr lang="en-US" sz="2400" dirty="0">
                <a:latin typeface="Times New Roman" panose="02020603050405020304" pitchFamily="18" charset="0"/>
                <a:cs typeface="Times New Roman" panose="02020603050405020304" pitchFamily="18" charset="0"/>
              </a:rPr>
              <a:t>First 2D material discovered is Graphene in 2004 (figure).</a:t>
            </a:r>
          </a:p>
          <a:p>
            <a:r>
              <a:rPr lang="en-US" sz="2400" dirty="0">
                <a:latin typeface="Times New Roman" panose="02020603050405020304" pitchFamily="18" charset="0"/>
                <a:cs typeface="Times New Roman" panose="02020603050405020304" pitchFamily="18" charset="0"/>
              </a:rPr>
              <a:t>The magnetism in these 2D materials first discovered for CrI</a:t>
            </a:r>
            <a:r>
              <a:rPr lang="en-US" sz="2400" baseline="-25000" dirty="0">
                <a:latin typeface="Times New Roman" panose="02020603050405020304" pitchFamily="18" charset="0"/>
                <a:cs typeface="Times New Roman" panose="02020603050405020304" pitchFamily="18" charset="0"/>
              </a:rPr>
              <a:t>3</a:t>
            </a:r>
            <a:r>
              <a:rPr lang="en-US" sz="2400" dirty="0">
                <a:latin typeface="Times New Roman" panose="02020603050405020304" pitchFamily="18" charset="0"/>
                <a:cs typeface="Times New Roman" panose="02020603050405020304" pitchFamily="18" charset="0"/>
              </a:rPr>
              <a:t> and Cr</a:t>
            </a:r>
            <a:r>
              <a:rPr lang="en-US" sz="2400" baseline="-25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Ge</a:t>
            </a:r>
            <a:r>
              <a:rPr lang="en-US" sz="2400" baseline="-25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Te</a:t>
            </a:r>
            <a:r>
              <a:rPr lang="en-US" sz="2400" baseline="-25000" dirty="0">
                <a:latin typeface="Times New Roman" panose="02020603050405020304" pitchFamily="18" charset="0"/>
                <a:cs typeface="Times New Roman" panose="02020603050405020304" pitchFamily="18" charset="0"/>
              </a:rPr>
              <a:t>6</a:t>
            </a:r>
            <a:r>
              <a:rPr lang="en-US" sz="2400" dirty="0">
                <a:latin typeface="Times New Roman" panose="02020603050405020304" pitchFamily="18" charset="0"/>
                <a:cs typeface="Times New Roman" panose="02020603050405020304" pitchFamily="18" charset="0"/>
              </a:rPr>
              <a:t> in 2017.</a:t>
            </a:r>
          </a:p>
          <a:p>
            <a:r>
              <a:rPr lang="en-US" sz="2400" dirty="0">
                <a:latin typeface="Times New Roman" panose="02020603050405020304" pitchFamily="18" charset="0"/>
                <a:cs typeface="Times New Roman" panose="02020603050405020304" pitchFamily="18" charset="0"/>
              </a:rPr>
              <a:t>2D magnetic materials are highly applicable in spintronics and magnetic storage devices.</a:t>
            </a:r>
          </a:p>
          <a:p>
            <a:pPr marL="457200" indent="-457200">
              <a:buFont typeface="Arial" panose="020B0604020202020204" pitchFamily="34" charset="0"/>
              <a:buAutoNum type="arabicPeriod"/>
            </a:pPr>
            <a:endParaRPr lang="en-US" sz="26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6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600" dirty="0">
              <a:latin typeface="Times New Roman" panose="02020603050405020304" pitchFamily="18" charset="0"/>
              <a:cs typeface="Times New Roman" panose="02020603050405020304" pitchFamily="18" charset="0"/>
            </a:endParaRPr>
          </a:p>
          <a:p>
            <a:endParaRPr lang="en-US" sz="2600" dirty="0">
              <a:latin typeface="Times New Roman" panose="02020603050405020304" pitchFamily="18" charset="0"/>
              <a:cs typeface="Times New Roman" panose="02020603050405020304" pitchFamily="18" charset="0"/>
            </a:endParaRPr>
          </a:p>
          <a:p>
            <a:endParaRPr lang="en-US" sz="2600"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464C9BDE-7BC9-D730-E704-CC59AE634528}"/>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8027922B-BB6E-D89B-DB36-0E295CC979CB}"/>
              </a:ext>
            </a:extLst>
          </p:cNvPr>
          <p:cNvGrpSpPr/>
          <p:nvPr/>
        </p:nvGrpSpPr>
        <p:grpSpPr>
          <a:xfrm>
            <a:off x="0" y="6331253"/>
            <a:ext cx="8491465" cy="550559"/>
            <a:chOff x="0" y="6331253"/>
            <a:chExt cx="8491465" cy="550559"/>
          </a:xfrm>
        </p:grpSpPr>
        <p:pic>
          <p:nvPicPr>
            <p:cNvPr id="7" name="Picture 3">
              <a:extLst>
                <a:ext uri="{FF2B5EF4-FFF2-40B4-BE49-F238E27FC236}">
                  <a16:creationId xmlns:a16="http://schemas.microsoft.com/office/drawing/2014/main" id="{4DF134FF-61B3-25B1-2469-33938A8D935F}"/>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0" y="6331253"/>
              <a:ext cx="1666240" cy="550559"/>
            </a:xfrm>
            <a:prstGeom prst="rect">
              <a:avLst/>
            </a:prstGeom>
          </p:spPr>
        </p:pic>
        <p:sp>
          <p:nvSpPr>
            <p:cNvPr id="8" name="Content Placeholder 2">
              <a:extLst>
                <a:ext uri="{FF2B5EF4-FFF2-40B4-BE49-F238E27FC236}">
                  <a16:creationId xmlns:a16="http://schemas.microsoft.com/office/drawing/2014/main" id="{3931D47D-806F-812B-8DE3-A3D75F867BD4}"/>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4424850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D0E4FB-40CC-77E1-FED4-0E1055B6DE88}"/>
              </a:ext>
            </a:extLst>
          </p:cNvPr>
          <p:cNvSpPr txBox="1"/>
          <p:nvPr/>
        </p:nvSpPr>
        <p:spPr>
          <a:xfrm>
            <a:off x="159945" y="151808"/>
            <a:ext cx="1348446" cy="584775"/>
          </a:xfrm>
          <a:prstGeom prst="rect">
            <a:avLst/>
          </a:prstGeom>
          <a:noFill/>
        </p:spPr>
        <p:txBody>
          <a:bodyPr wrap="none" rtlCol="0">
            <a:spAutoFit/>
          </a:bodyPr>
          <a:lstStyle/>
          <a:p>
            <a:r>
              <a:rPr lang="en-US" sz="3200" b="1" dirty="0">
                <a:latin typeface="Times New Roman" panose="02020603050405020304" pitchFamily="18" charset="0"/>
                <a:cs typeface="Times New Roman" panose="02020603050405020304" pitchFamily="18" charset="0"/>
              </a:rPr>
              <a:t>CrSBr</a:t>
            </a:r>
          </a:p>
        </p:txBody>
      </p:sp>
      <p:grpSp>
        <p:nvGrpSpPr>
          <p:cNvPr id="10" name="Group 9">
            <a:extLst>
              <a:ext uri="{FF2B5EF4-FFF2-40B4-BE49-F238E27FC236}">
                <a16:creationId xmlns:a16="http://schemas.microsoft.com/office/drawing/2014/main" id="{151069DE-B35A-AFD0-611C-B2D4D1DF471D}"/>
              </a:ext>
            </a:extLst>
          </p:cNvPr>
          <p:cNvGrpSpPr/>
          <p:nvPr/>
        </p:nvGrpSpPr>
        <p:grpSpPr>
          <a:xfrm>
            <a:off x="4488530" y="690610"/>
            <a:ext cx="3892835" cy="2953833"/>
            <a:chOff x="4488530" y="690610"/>
            <a:chExt cx="3892835" cy="2953833"/>
          </a:xfrm>
        </p:grpSpPr>
        <p:pic>
          <p:nvPicPr>
            <p:cNvPr id="8" name="Picture 7">
              <a:extLst>
                <a:ext uri="{FF2B5EF4-FFF2-40B4-BE49-F238E27FC236}">
                  <a16:creationId xmlns:a16="http://schemas.microsoft.com/office/drawing/2014/main" id="{D3334F3F-C329-B731-BD5A-C31774362C4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4357" y="690610"/>
              <a:ext cx="2457008" cy="2179785"/>
            </a:xfrm>
            <a:prstGeom prst="rect">
              <a:avLst/>
            </a:prstGeom>
            <a:noFill/>
            <a:ln>
              <a:noFill/>
            </a:ln>
          </p:spPr>
        </p:pic>
        <p:grpSp>
          <p:nvGrpSpPr>
            <p:cNvPr id="14" name="Group 13">
              <a:extLst>
                <a:ext uri="{FF2B5EF4-FFF2-40B4-BE49-F238E27FC236}">
                  <a16:creationId xmlns:a16="http://schemas.microsoft.com/office/drawing/2014/main" id="{69A086E3-9B1E-1335-F682-9D5ED6631AF6}"/>
                </a:ext>
              </a:extLst>
            </p:cNvPr>
            <p:cNvGrpSpPr/>
            <p:nvPr/>
          </p:nvGrpSpPr>
          <p:grpSpPr>
            <a:xfrm>
              <a:off x="4488530" y="824007"/>
              <a:ext cx="3836327" cy="2820436"/>
              <a:chOff x="4329917" y="1185816"/>
              <a:chExt cx="4223960" cy="3034220"/>
            </a:xfrm>
          </p:grpSpPr>
          <p:sp>
            <p:nvSpPr>
              <p:cNvPr id="21" name="TextBox 20">
                <a:extLst>
                  <a:ext uri="{FF2B5EF4-FFF2-40B4-BE49-F238E27FC236}">
                    <a16:creationId xmlns:a16="http://schemas.microsoft.com/office/drawing/2014/main" id="{FD1B993B-2A2C-D046-E746-71CC418A86FD}"/>
                  </a:ext>
                </a:extLst>
              </p:cNvPr>
              <p:cNvSpPr txBox="1"/>
              <p:nvPr/>
            </p:nvSpPr>
            <p:spPr>
              <a:xfrm>
                <a:off x="4329917" y="3425383"/>
                <a:ext cx="4223960" cy="794653"/>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CrSBr crystals (left) and its orthorhombic crystal structure</a:t>
                </a:r>
                <a:r>
                  <a:rPr lang="en-US" sz="1400" baseline="30000" dirty="0">
                    <a:latin typeface="Times New Roman" panose="02020603050405020304" pitchFamily="18" charset="0"/>
                    <a:cs typeface="Times New Roman" panose="02020603050405020304" pitchFamily="18" charset="0"/>
                  </a:rPr>
                  <a:t>1</a:t>
                </a:r>
                <a:r>
                  <a:rPr lang="en-US" sz="1400" dirty="0">
                    <a:latin typeface="Times New Roman" panose="02020603050405020304" pitchFamily="18" charset="0"/>
                    <a:cs typeface="Times New Roman" panose="02020603050405020304" pitchFamily="18" charset="0"/>
                  </a:rPr>
                  <a:t> (right) </a:t>
                </a:r>
                <a:r>
                  <a:rPr lang="en-US" sz="1400" dirty="0">
                    <a:latin typeface="Times New Roman" panose="02020603050405020304" pitchFamily="18" charset="0"/>
                    <a:ea typeface="Calibri" panose="020F0502020204030204" pitchFamily="34" charset="0"/>
                    <a:cs typeface="Arial" panose="020B0604020202020204" pitchFamily="34" charset="0"/>
                  </a:rPr>
                  <a:t>(</a:t>
                </a:r>
                <a:r>
                  <a:rPr lang="en-US" sz="1400" dirty="0">
                    <a:effectLst/>
                    <a:latin typeface="Times New Roman" panose="02020603050405020304" pitchFamily="18" charset="0"/>
                    <a:ea typeface="Calibri" panose="020F0502020204030204" pitchFamily="34" charset="0"/>
                  </a:rPr>
                  <a:t>Cr, S and Br atoms represent by blue, yellow and brown colors respectively).</a:t>
                </a:r>
                <a:endParaRPr lang="en-US" sz="1400" dirty="0">
                  <a:latin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EB37635C-CBB3-4261-74E4-D8E5317F0587}"/>
                  </a:ext>
                </a:extLst>
              </p:cNvPr>
              <p:cNvGrpSpPr/>
              <p:nvPr/>
            </p:nvGrpSpPr>
            <p:grpSpPr>
              <a:xfrm>
                <a:off x="4334033" y="1185816"/>
                <a:ext cx="2241763" cy="1986113"/>
                <a:chOff x="4334033" y="1185816"/>
                <a:chExt cx="2241763" cy="1986113"/>
              </a:xfrm>
            </p:grpSpPr>
            <p:pic>
              <p:nvPicPr>
                <p:cNvPr id="17" name="Picture 16" descr="A picture containing insect, art&#10;&#10;Description automatically generated">
                  <a:extLst>
                    <a:ext uri="{FF2B5EF4-FFF2-40B4-BE49-F238E27FC236}">
                      <a16:creationId xmlns:a16="http://schemas.microsoft.com/office/drawing/2014/main" id="{91F43DF8-5B22-FD91-C90A-5AB12003E186}"/>
                    </a:ext>
                  </a:extLst>
                </p:cNvPr>
                <p:cNvPicPr>
                  <a:picLocks noChangeAspect="1"/>
                </p:cNvPicPr>
                <p:nvPr/>
              </p:nvPicPr>
              <p:blipFill rotWithShape="1">
                <a:blip r:embed="rId4">
                  <a:extLst>
                    <a:ext uri="{28A0092B-C50C-407E-A947-70E740481C1C}">
                      <a14:useLocalDpi xmlns:a14="http://schemas.microsoft.com/office/drawing/2010/main" val="0"/>
                    </a:ext>
                  </a:extLst>
                </a:blip>
                <a:srcRect l="31829" t="26072" r="28854" b="26934"/>
                <a:stretch/>
              </p:blipFill>
              <p:spPr>
                <a:xfrm>
                  <a:off x="4334033" y="1185816"/>
                  <a:ext cx="1761967" cy="1986113"/>
                </a:xfrm>
                <a:prstGeom prst="rect">
                  <a:avLst/>
                </a:prstGeom>
              </p:spPr>
            </p:pic>
            <p:cxnSp>
              <p:nvCxnSpPr>
                <p:cNvPr id="18" name="Straight Arrow Connector 17">
                  <a:extLst>
                    <a:ext uri="{FF2B5EF4-FFF2-40B4-BE49-F238E27FC236}">
                      <a16:creationId xmlns:a16="http://schemas.microsoft.com/office/drawing/2014/main" id="{D7B71375-1A42-7845-5DAD-84D0F08413B0}"/>
                    </a:ext>
                  </a:extLst>
                </p:cNvPr>
                <p:cNvCxnSpPr/>
                <p:nvPr/>
              </p:nvCxnSpPr>
              <p:spPr>
                <a:xfrm>
                  <a:off x="5964340" y="1667154"/>
                  <a:ext cx="0" cy="101506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D0D099D0-3920-653D-0D74-A5D9371122BE}"/>
                    </a:ext>
                  </a:extLst>
                </p:cNvPr>
                <p:cNvSpPr txBox="1"/>
                <p:nvPr/>
              </p:nvSpPr>
              <p:spPr>
                <a:xfrm>
                  <a:off x="5901083" y="1818999"/>
                  <a:ext cx="674713" cy="307777"/>
                </a:xfrm>
                <a:prstGeom prst="rect">
                  <a:avLst/>
                </a:prstGeom>
                <a:noFill/>
              </p:spPr>
              <p:txBody>
                <a:bodyPr wrap="square" rtlCol="0">
                  <a:spAutoFit/>
                </a:bodyPr>
                <a:lstStyle/>
                <a:p>
                  <a:pPr algn="just"/>
                  <a:r>
                    <a:rPr lang="en-US" sz="1400" b="1">
                      <a:latin typeface="Times New Roman" panose="02020603050405020304" pitchFamily="18" charset="0"/>
                      <a:cs typeface="Times New Roman" panose="02020603050405020304" pitchFamily="18" charset="0"/>
                    </a:rPr>
                    <a:t>8 mm</a:t>
                  </a:r>
                </a:p>
              </p:txBody>
            </p:sp>
          </p:grpSp>
        </p:grpSp>
      </p:grpSp>
      <p:sp>
        <p:nvSpPr>
          <p:cNvPr id="23" name="Content Placeholder 7">
            <a:extLst>
              <a:ext uri="{FF2B5EF4-FFF2-40B4-BE49-F238E27FC236}">
                <a16:creationId xmlns:a16="http://schemas.microsoft.com/office/drawing/2014/main" id="{7555FCE2-313B-0BB0-A836-D00687CA6447}"/>
              </a:ext>
            </a:extLst>
          </p:cNvPr>
          <p:cNvSpPr txBox="1">
            <a:spLocks/>
          </p:cNvSpPr>
          <p:nvPr/>
        </p:nvSpPr>
        <p:spPr>
          <a:xfrm>
            <a:off x="151313" y="840052"/>
            <a:ext cx="3876157" cy="5314168"/>
          </a:xfrm>
          <a:prstGeom prst="rect">
            <a:avLst/>
          </a:prstGeom>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2400" dirty="0">
                <a:latin typeface="Times New Roman" panose="02020603050405020304" pitchFamily="18" charset="0"/>
                <a:cs typeface="Times New Roman" panose="02020603050405020304" pitchFamily="18" charset="0"/>
              </a:rPr>
              <a:t>Air stable</a:t>
            </a:r>
          </a:p>
          <a:p>
            <a:pPr marL="285750" indent="-285750"/>
            <a:r>
              <a:rPr lang="en-US" sz="2400" dirty="0">
                <a:latin typeface="Times New Roman" panose="02020603050405020304" pitchFamily="18" charset="0"/>
                <a:cs typeface="Times New Roman" panose="02020603050405020304" pitchFamily="18" charset="0"/>
              </a:rPr>
              <a:t>Long axis of the crystal is </a:t>
            </a:r>
            <a:r>
              <a:rPr lang="en-US" sz="2400" i="1" dirty="0">
                <a:latin typeface="Times New Roman" panose="02020603050405020304" pitchFamily="18" charset="0"/>
                <a:cs typeface="Times New Roman" panose="02020603050405020304" pitchFamily="18" charset="0"/>
              </a:rPr>
              <a:t>b</a:t>
            </a:r>
            <a:r>
              <a:rPr lang="en-US" sz="2400" dirty="0">
                <a:latin typeface="Times New Roman" panose="02020603050405020304" pitchFamily="18" charset="0"/>
                <a:cs typeface="Times New Roman" panose="02020603050405020304" pitchFamily="18" charset="0"/>
              </a:rPr>
              <a:t>, short axis is </a:t>
            </a:r>
            <a:r>
              <a:rPr lang="en-US" sz="2400" i="1" dirty="0">
                <a:latin typeface="Times New Roman" panose="02020603050405020304" pitchFamily="18" charset="0"/>
                <a:cs typeface="Times New Roman" panose="02020603050405020304" pitchFamily="18" charset="0"/>
              </a:rPr>
              <a:t>a</a:t>
            </a:r>
          </a:p>
          <a:p>
            <a:pPr marL="342900" indent="-342900"/>
            <a:r>
              <a:rPr lang="en-US" sz="2400" dirty="0">
                <a:latin typeface="Times New Roman" panose="02020603050405020304" pitchFamily="18" charset="0"/>
                <a:cs typeface="Times New Roman" panose="02020603050405020304" pitchFamily="18" charset="0"/>
              </a:rPr>
              <a:t>Large direct band gap semiconductor (~1.5 eV)</a:t>
            </a:r>
          </a:p>
          <a:p>
            <a:pPr marL="342900" indent="-342900"/>
            <a:r>
              <a:rPr lang="en-US" sz="2400" dirty="0">
                <a:latin typeface="Times New Roman" panose="02020603050405020304" pitchFamily="18" charset="0"/>
                <a:cs typeface="Times New Roman" panose="02020603050405020304" pitchFamily="18" charset="0"/>
              </a:rPr>
              <a:t>A-type AFM semiconductor with an in-plane FM easy axis along </a:t>
            </a:r>
            <a:r>
              <a:rPr lang="en-US" sz="2400" i="1" dirty="0">
                <a:latin typeface="Times New Roman" panose="02020603050405020304" pitchFamily="18" charset="0"/>
                <a:cs typeface="Times New Roman" panose="02020603050405020304" pitchFamily="18" charset="0"/>
              </a:rPr>
              <a:t>b.</a:t>
            </a:r>
          </a:p>
          <a:p>
            <a:pPr marL="342900" indent="-342900"/>
            <a:r>
              <a:rPr lang="en-US" sz="2400" dirty="0">
                <a:latin typeface="Times New Roman" panose="02020603050405020304" pitchFamily="18" charset="0"/>
                <a:cs typeface="Times New Roman" panose="02020603050405020304" pitchFamily="18" charset="0"/>
              </a:rPr>
              <a:t>Paramagnetic at room temperature</a:t>
            </a:r>
          </a:p>
          <a:p>
            <a:pPr marL="342900" indent="-342900"/>
            <a:r>
              <a:rPr lang="en-US" sz="2400" dirty="0">
                <a:latin typeface="Times New Roman" panose="02020603050405020304" pitchFamily="18" charset="0"/>
                <a:ea typeface="Calibri" panose="020F0502020204030204" pitchFamily="34" charset="0"/>
              </a:rPr>
              <a:t>Curie temperature: </a:t>
            </a:r>
            <a:r>
              <a:rPr lang="en-US" sz="2400" i="1" dirty="0">
                <a:latin typeface="Times New Roman" panose="02020603050405020304" pitchFamily="18" charset="0"/>
                <a:ea typeface="Calibri" panose="020F0502020204030204" pitchFamily="34" charset="0"/>
              </a:rPr>
              <a:t>T</a:t>
            </a:r>
            <a:r>
              <a:rPr lang="en-US" sz="2400" baseline="-25000" dirty="0">
                <a:latin typeface="Times New Roman" panose="02020603050405020304" pitchFamily="18" charset="0"/>
                <a:ea typeface="Calibri" panose="020F0502020204030204" pitchFamily="34" charset="0"/>
              </a:rPr>
              <a:t>c</a:t>
            </a:r>
            <a:r>
              <a:rPr lang="en-US" sz="2400" dirty="0">
                <a:latin typeface="Times New Roman" panose="02020603050405020304" pitchFamily="18" charset="0"/>
                <a:ea typeface="Calibri" panose="020F0502020204030204" pitchFamily="34" charset="0"/>
              </a:rPr>
              <a:t> = 146 K, Neel temperature: </a:t>
            </a:r>
            <a:r>
              <a:rPr lang="en-US" sz="2400" i="1" dirty="0">
                <a:latin typeface="Times New Roman" panose="02020603050405020304" pitchFamily="18" charset="0"/>
                <a:ea typeface="Calibri" panose="020F0502020204030204" pitchFamily="34" charset="0"/>
              </a:rPr>
              <a:t>T</a:t>
            </a:r>
            <a:r>
              <a:rPr lang="en-US" sz="2400" baseline="-25000" dirty="0">
                <a:latin typeface="Times New Roman" panose="02020603050405020304" pitchFamily="18" charset="0"/>
                <a:ea typeface="Calibri" panose="020F0502020204030204" pitchFamily="34" charset="0"/>
              </a:rPr>
              <a:t>N </a:t>
            </a:r>
            <a:r>
              <a:rPr lang="en-US" sz="2400" dirty="0">
                <a:latin typeface="Times New Roman" panose="02020603050405020304" pitchFamily="18" charset="0"/>
                <a:ea typeface="Calibri" panose="020F0502020204030204" pitchFamily="34" charset="0"/>
              </a:rPr>
              <a:t>=132 K</a:t>
            </a:r>
            <a:endParaRPr lang="en-US" sz="24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grpSp>
        <p:nvGrpSpPr>
          <p:cNvPr id="24" name="Group 23">
            <a:extLst>
              <a:ext uri="{FF2B5EF4-FFF2-40B4-BE49-F238E27FC236}">
                <a16:creationId xmlns:a16="http://schemas.microsoft.com/office/drawing/2014/main" id="{E71161DC-7377-91E9-11DB-4DB1F6EADC1A}"/>
              </a:ext>
            </a:extLst>
          </p:cNvPr>
          <p:cNvGrpSpPr/>
          <p:nvPr/>
        </p:nvGrpSpPr>
        <p:grpSpPr>
          <a:xfrm>
            <a:off x="8630292" y="747586"/>
            <a:ext cx="3410395" cy="4218763"/>
            <a:chOff x="8644850" y="880514"/>
            <a:chExt cx="3433274" cy="4284777"/>
          </a:xfrm>
        </p:grpSpPr>
        <p:sp>
          <p:nvSpPr>
            <p:cNvPr id="25" name="TextBox 24">
              <a:extLst>
                <a:ext uri="{FF2B5EF4-FFF2-40B4-BE49-F238E27FC236}">
                  <a16:creationId xmlns:a16="http://schemas.microsoft.com/office/drawing/2014/main" id="{9AAAA628-0549-0DB8-6043-05BF2590EA96}"/>
                </a:ext>
              </a:extLst>
            </p:cNvPr>
            <p:cNvSpPr txBox="1"/>
            <p:nvPr/>
          </p:nvSpPr>
          <p:spPr>
            <a:xfrm>
              <a:off x="9228628" y="4852698"/>
              <a:ext cx="2602519" cy="312593"/>
            </a:xfrm>
            <a:prstGeom prst="rect">
              <a:avLst/>
            </a:prstGeom>
            <a:noFill/>
          </p:spPr>
          <p:txBody>
            <a:bodyPr wrap="square" rtlCol="0">
              <a:spAutoFit/>
            </a:bodyPr>
            <a:lstStyle/>
            <a:p>
              <a:pPr algn="just"/>
              <a:r>
                <a:rPr lang="en-US" sz="1400">
                  <a:latin typeface="Times New Roman" panose="02020603050405020304" pitchFamily="18" charset="0"/>
                  <a:cs typeface="Times New Roman" panose="02020603050405020304" pitchFamily="18" charset="0"/>
                </a:rPr>
                <a:t>A type AFM ordering in CrSBr</a:t>
              </a:r>
              <a:r>
                <a:rPr lang="en-US" sz="1400" baseline="30000">
                  <a:latin typeface="Times New Roman" panose="02020603050405020304" pitchFamily="18" charset="0"/>
                  <a:cs typeface="Times New Roman" panose="02020603050405020304" pitchFamily="18" charset="0"/>
                </a:rPr>
                <a:t>3</a:t>
              </a:r>
            </a:p>
          </p:txBody>
        </p:sp>
        <p:grpSp>
          <p:nvGrpSpPr>
            <p:cNvPr id="26" name="Group 25">
              <a:extLst>
                <a:ext uri="{FF2B5EF4-FFF2-40B4-BE49-F238E27FC236}">
                  <a16:creationId xmlns:a16="http://schemas.microsoft.com/office/drawing/2014/main" id="{7ED840B2-2746-BD65-A1CD-46ADFFEB452E}"/>
                </a:ext>
              </a:extLst>
            </p:cNvPr>
            <p:cNvGrpSpPr/>
            <p:nvPr/>
          </p:nvGrpSpPr>
          <p:grpSpPr>
            <a:xfrm>
              <a:off x="8644850" y="880514"/>
              <a:ext cx="3433274" cy="4046994"/>
              <a:chOff x="8433378" y="744807"/>
              <a:chExt cx="3433274" cy="4046994"/>
            </a:xfrm>
          </p:grpSpPr>
          <p:grpSp>
            <p:nvGrpSpPr>
              <p:cNvPr id="27" name="Group 26">
                <a:extLst>
                  <a:ext uri="{FF2B5EF4-FFF2-40B4-BE49-F238E27FC236}">
                    <a16:creationId xmlns:a16="http://schemas.microsoft.com/office/drawing/2014/main" id="{8AC07486-6CD7-BCD8-4AD5-9CD6D9E644CE}"/>
                  </a:ext>
                </a:extLst>
              </p:cNvPr>
              <p:cNvGrpSpPr/>
              <p:nvPr/>
            </p:nvGrpSpPr>
            <p:grpSpPr>
              <a:xfrm>
                <a:off x="8433378" y="744807"/>
                <a:ext cx="3433274" cy="4046994"/>
                <a:chOff x="8433378" y="744807"/>
                <a:chExt cx="3433274" cy="4046994"/>
              </a:xfrm>
            </p:grpSpPr>
            <p:pic>
              <p:nvPicPr>
                <p:cNvPr id="29" name="Picture 28">
                  <a:extLst>
                    <a:ext uri="{FF2B5EF4-FFF2-40B4-BE49-F238E27FC236}">
                      <a16:creationId xmlns:a16="http://schemas.microsoft.com/office/drawing/2014/main" id="{5B78DBF9-F99F-FA72-F678-6FE128885AF7}"/>
                    </a:ext>
                  </a:extLst>
                </p:cNvPr>
                <p:cNvPicPr>
                  <a:picLocks noChangeAspect="1"/>
                </p:cNvPicPr>
                <p:nvPr/>
              </p:nvPicPr>
              <p:blipFill>
                <a:blip r:embed="rId5"/>
                <a:stretch>
                  <a:fillRect/>
                </a:stretch>
              </p:blipFill>
              <p:spPr>
                <a:xfrm>
                  <a:off x="8433378" y="744807"/>
                  <a:ext cx="3433274" cy="4046994"/>
                </a:xfrm>
                <a:prstGeom prst="rect">
                  <a:avLst/>
                </a:prstGeom>
              </p:spPr>
            </p:pic>
            <p:sp>
              <p:nvSpPr>
                <p:cNvPr id="30" name="Rectangle 29">
                  <a:extLst>
                    <a:ext uri="{FF2B5EF4-FFF2-40B4-BE49-F238E27FC236}">
                      <a16:creationId xmlns:a16="http://schemas.microsoft.com/office/drawing/2014/main" id="{3BC7061F-7E66-8347-E71E-0A9D36B5C080}"/>
                    </a:ext>
                  </a:extLst>
                </p:cNvPr>
                <p:cNvSpPr/>
                <p:nvPr/>
              </p:nvSpPr>
              <p:spPr>
                <a:xfrm>
                  <a:off x="8463925" y="744807"/>
                  <a:ext cx="546725" cy="4410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D863ED83-4DBE-CADC-F7A5-00B36C7FE007}"/>
                  </a:ext>
                </a:extLst>
              </p:cNvPr>
              <p:cNvSpPr/>
              <p:nvPr/>
            </p:nvSpPr>
            <p:spPr>
              <a:xfrm>
                <a:off x="9616611" y="4356243"/>
                <a:ext cx="913277" cy="2774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1" name="TextBox 30">
            <a:extLst>
              <a:ext uri="{FF2B5EF4-FFF2-40B4-BE49-F238E27FC236}">
                <a16:creationId xmlns:a16="http://schemas.microsoft.com/office/drawing/2014/main" id="{FA9F224D-54D6-92B1-9967-5CBAA0538418}"/>
              </a:ext>
            </a:extLst>
          </p:cNvPr>
          <p:cNvSpPr txBox="1"/>
          <p:nvPr/>
        </p:nvSpPr>
        <p:spPr>
          <a:xfrm>
            <a:off x="8235337" y="6038495"/>
            <a:ext cx="3836328" cy="738664"/>
          </a:xfrm>
          <a:prstGeom prst="rect">
            <a:avLst/>
          </a:prstGeom>
          <a:noFill/>
        </p:spPr>
        <p:txBody>
          <a:bodyPr wrap="square">
            <a:spAutoFit/>
          </a:bodyPr>
          <a:lstStyle/>
          <a:p>
            <a:pPr marL="342900" indent="-342900" algn="just">
              <a:buAutoNum type="arabicPeriod"/>
            </a:pPr>
            <a:r>
              <a:rPr lang="en-US" sz="1400">
                <a:solidFill>
                  <a:srgbClr val="000000"/>
                </a:solidFill>
                <a:latin typeface="Times New Roman" panose="02020603050405020304" pitchFamily="18" charset="0"/>
              </a:rPr>
              <a:t>Yang et al., Phys. Rev. B </a:t>
            </a:r>
            <a:r>
              <a:rPr lang="en-US" sz="1400" b="1">
                <a:solidFill>
                  <a:srgbClr val="000000"/>
                </a:solidFill>
                <a:latin typeface="Times New Roman" panose="02020603050405020304" pitchFamily="18" charset="0"/>
              </a:rPr>
              <a:t>104</a:t>
            </a:r>
            <a:r>
              <a:rPr lang="en-US" sz="1400">
                <a:solidFill>
                  <a:srgbClr val="000000"/>
                </a:solidFill>
                <a:latin typeface="Times New Roman" panose="02020603050405020304" pitchFamily="18" charset="0"/>
              </a:rPr>
              <a:t> 144416 (2021)</a:t>
            </a:r>
          </a:p>
          <a:p>
            <a:pPr marL="342900" indent="-342900" algn="just">
              <a:buAutoNum type="arabicPeriod"/>
            </a:pPr>
            <a:r>
              <a:rPr lang="en-US" sz="1400">
                <a:solidFill>
                  <a:srgbClr val="000000"/>
                </a:solidFill>
                <a:latin typeface="Times New Roman" panose="02020603050405020304" pitchFamily="18" charset="0"/>
              </a:rPr>
              <a:t>Klein, et al. Nat. Comm. </a:t>
            </a:r>
            <a:r>
              <a:rPr lang="en-US" sz="1400" b="1">
                <a:solidFill>
                  <a:srgbClr val="000000"/>
                </a:solidFill>
                <a:latin typeface="Times New Roman" panose="02020603050405020304" pitchFamily="18" charset="0"/>
              </a:rPr>
              <a:t>13</a:t>
            </a:r>
            <a:r>
              <a:rPr lang="en-US" sz="1400">
                <a:solidFill>
                  <a:srgbClr val="000000"/>
                </a:solidFill>
                <a:latin typeface="Times New Roman" panose="02020603050405020304" pitchFamily="18" charset="0"/>
              </a:rPr>
              <a:t> 5420 (2022)</a:t>
            </a:r>
            <a:endParaRPr lang="en-US" sz="1400" b="1">
              <a:solidFill>
                <a:srgbClr val="000000"/>
              </a:solidFill>
              <a:latin typeface="Times New Roman" panose="02020603050405020304" pitchFamily="18" charset="0"/>
            </a:endParaRPr>
          </a:p>
          <a:p>
            <a:pPr marL="342900" indent="-342900" algn="just">
              <a:buAutoNum type="arabicPeriod"/>
            </a:pPr>
            <a:r>
              <a:rPr lang="en-US" sz="1400" err="1">
                <a:solidFill>
                  <a:srgbClr val="000000"/>
                </a:solidFill>
                <a:latin typeface="Times New Roman" panose="02020603050405020304" pitchFamily="18" charset="0"/>
              </a:rPr>
              <a:t>Scheie</a:t>
            </a:r>
            <a:r>
              <a:rPr lang="en-US" sz="1400">
                <a:solidFill>
                  <a:srgbClr val="000000"/>
                </a:solidFill>
                <a:latin typeface="Times New Roman" panose="02020603050405020304" pitchFamily="18" charset="0"/>
              </a:rPr>
              <a:t> et al., Adv. Sci. </a:t>
            </a:r>
            <a:r>
              <a:rPr lang="en-US" sz="1400" b="1">
                <a:solidFill>
                  <a:srgbClr val="000000"/>
                </a:solidFill>
                <a:latin typeface="Times New Roman" panose="02020603050405020304" pitchFamily="18" charset="0"/>
              </a:rPr>
              <a:t>9 </a:t>
            </a:r>
            <a:r>
              <a:rPr lang="en-US" sz="1400">
                <a:solidFill>
                  <a:srgbClr val="000000"/>
                </a:solidFill>
                <a:latin typeface="Times New Roman" panose="02020603050405020304" pitchFamily="18" charset="0"/>
              </a:rPr>
              <a:t>2202467 (2022)</a:t>
            </a:r>
          </a:p>
        </p:txBody>
      </p:sp>
      <p:pic>
        <p:nvPicPr>
          <p:cNvPr id="34" name="Picture 33">
            <a:extLst>
              <a:ext uri="{FF2B5EF4-FFF2-40B4-BE49-F238E27FC236}">
                <a16:creationId xmlns:a16="http://schemas.microsoft.com/office/drawing/2014/main" id="{B2E3F5B3-A4FF-3156-62C9-CE325201ACEC}"/>
              </a:ext>
            </a:extLst>
          </p:cNvPr>
          <p:cNvPicPr>
            <a:picLocks noChangeAspect="1"/>
          </p:cNvPicPr>
          <p:nvPr/>
        </p:nvPicPr>
        <p:blipFill>
          <a:blip r:embed="rId6"/>
          <a:stretch>
            <a:fillRect/>
          </a:stretch>
        </p:blipFill>
        <p:spPr>
          <a:xfrm>
            <a:off x="5001920" y="3742897"/>
            <a:ext cx="2439974" cy="2739264"/>
          </a:xfrm>
          <a:prstGeom prst="rect">
            <a:avLst/>
          </a:prstGeom>
        </p:spPr>
      </p:pic>
      <p:cxnSp>
        <p:nvCxnSpPr>
          <p:cNvPr id="7" name="Straight Connector 6">
            <a:extLst>
              <a:ext uri="{FF2B5EF4-FFF2-40B4-BE49-F238E27FC236}">
                <a16:creationId xmlns:a16="http://schemas.microsoft.com/office/drawing/2014/main" id="{ADF9B5AC-1E13-8229-D558-CA0FA7FA8EC1}"/>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6367EB78-4F60-299B-EB67-EE3435BB306E}"/>
              </a:ext>
            </a:extLst>
          </p:cNvPr>
          <p:cNvGrpSpPr/>
          <p:nvPr/>
        </p:nvGrpSpPr>
        <p:grpSpPr>
          <a:xfrm>
            <a:off x="0" y="6331253"/>
            <a:ext cx="8491465" cy="550559"/>
            <a:chOff x="0" y="6331253"/>
            <a:chExt cx="8491465" cy="550559"/>
          </a:xfrm>
        </p:grpSpPr>
        <p:pic>
          <p:nvPicPr>
            <p:cNvPr id="9" name="Picture 3">
              <a:extLst>
                <a:ext uri="{FF2B5EF4-FFF2-40B4-BE49-F238E27FC236}">
                  <a16:creationId xmlns:a16="http://schemas.microsoft.com/office/drawing/2014/main" id="{D64FD4DB-0271-3BE9-EF01-3D7670FF291A}"/>
                </a:ext>
              </a:extLst>
            </p:cNvPr>
            <p:cNvPicPr>
              <a:picLocks noChangeAspect="1"/>
            </p:cNvPicPr>
            <p:nvPr/>
          </p:nvPicPr>
          <p:blipFill rotWithShape="1">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l="7130" t="20639" r="7649" b="15536"/>
            <a:stretch/>
          </p:blipFill>
          <p:spPr>
            <a:xfrm>
              <a:off x="0" y="6331253"/>
              <a:ext cx="1666240" cy="550559"/>
            </a:xfrm>
            <a:prstGeom prst="rect">
              <a:avLst/>
            </a:prstGeom>
          </p:spPr>
        </p:pic>
        <p:sp>
          <p:nvSpPr>
            <p:cNvPr id="11" name="Content Placeholder 2">
              <a:extLst>
                <a:ext uri="{FF2B5EF4-FFF2-40B4-BE49-F238E27FC236}">
                  <a16:creationId xmlns:a16="http://schemas.microsoft.com/office/drawing/2014/main" id="{EF73DA03-6BEC-DE6D-921C-C68833D575C1}"/>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22127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47090-7FA5-B0E0-3DF0-13FF5601ED9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D5D0D7D-D967-38AC-4F4A-E7B5310C35F2}"/>
              </a:ext>
            </a:extLst>
          </p:cNvPr>
          <p:cNvSpPr>
            <a:spLocks noGrp="1"/>
          </p:cNvSpPr>
          <p:nvPr>
            <p:ph type="sldNum" sz="quarter" idx="12"/>
          </p:nvPr>
        </p:nvSpPr>
        <p:spPr/>
        <p:txBody>
          <a:bodyPr/>
          <a:lstStyle/>
          <a:p>
            <a:fld id="{6AA14E9B-4136-4F46-9AB2-0359F2FE03A4}" type="slidenum">
              <a:rPr lang="en-US" smtClean="0"/>
              <a:t>24</a:t>
            </a:fld>
            <a:endParaRPr lang="en-US"/>
          </a:p>
        </p:txBody>
      </p:sp>
      <p:sp>
        <p:nvSpPr>
          <p:cNvPr id="7" name="Title 6">
            <a:extLst>
              <a:ext uri="{FF2B5EF4-FFF2-40B4-BE49-F238E27FC236}">
                <a16:creationId xmlns:a16="http://schemas.microsoft.com/office/drawing/2014/main" id="{DADED504-373A-0853-5F38-606DA556663E}"/>
              </a:ext>
            </a:extLst>
          </p:cNvPr>
          <p:cNvSpPr txBox="1">
            <a:spLocks noGrp="1"/>
          </p:cNvSpPr>
          <p:nvPr>
            <p:ph type="title"/>
          </p:nvPr>
        </p:nvSpPr>
        <p:spPr>
          <a:xfrm>
            <a:off x="0" y="136525"/>
            <a:ext cx="10515600" cy="480131"/>
          </a:xfrm>
          <a:prstGeom prst="rect">
            <a:avLst/>
          </a:prstGeom>
          <a:noFill/>
        </p:spPr>
        <p:txBody>
          <a:bodyPr wrap="square" rtlCol="0">
            <a:spAutoFit/>
          </a:bodyPr>
          <a:lstStyle/>
          <a:p>
            <a:r>
              <a:rPr lang="en-US" sz="2800" b="1" dirty="0">
                <a:latin typeface="Times New Roman"/>
                <a:cs typeface="Times New Roman"/>
              </a:rPr>
              <a:t>The detection of Bragg peaks position change: x coordinate</a:t>
            </a:r>
          </a:p>
        </p:txBody>
      </p:sp>
      <p:sp>
        <p:nvSpPr>
          <p:cNvPr id="3" name="TextBox 2">
            <a:extLst>
              <a:ext uri="{FF2B5EF4-FFF2-40B4-BE49-F238E27FC236}">
                <a16:creationId xmlns:a16="http://schemas.microsoft.com/office/drawing/2014/main" id="{3089797B-EC48-FFC8-788D-CA8D471B6525}"/>
              </a:ext>
            </a:extLst>
          </p:cNvPr>
          <p:cNvSpPr txBox="1"/>
          <p:nvPr/>
        </p:nvSpPr>
        <p:spPr>
          <a:xfrm>
            <a:off x="589159" y="663687"/>
            <a:ext cx="14097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LT (77 K)</a:t>
            </a:r>
            <a:endParaRPr lang="en-US" sz="2000" b="1" dirty="0">
              <a:solidFill>
                <a:schemeClr val="bg1"/>
              </a:solidFill>
              <a:latin typeface="Times"/>
              <a:cs typeface="Times"/>
            </a:endParaRPr>
          </a:p>
        </p:txBody>
      </p:sp>
      <p:sp>
        <p:nvSpPr>
          <p:cNvPr id="5" name="TextBox 4">
            <a:extLst>
              <a:ext uri="{FF2B5EF4-FFF2-40B4-BE49-F238E27FC236}">
                <a16:creationId xmlns:a16="http://schemas.microsoft.com/office/drawing/2014/main" id="{58F49D8B-BFB7-EBD3-DF2A-418809FCCFF2}"/>
              </a:ext>
            </a:extLst>
          </p:cNvPr>
          <p:cNvSpPr txBox="1"/>
          <p:nvPr/>
        </p:nvSpPr>
        <p:spPr>
          <a:xfrm>
            <a:off x="5834230" y="616656"/>
            <a:ext cx="152952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bg1"/>
                </a:solidFill>
                <a:latin typeface="Times"/>
                <a:ea typeface="Calibri"/>
                <a:cs typeface="Times"/>
              </a:rPr>
              <a:t>RT (300 K)</a:t>
            </a:r>
            <a:endParaRPr lang="en-US" sz="2000" b="1" dirty="0">
              <a:solidFill>
                <a:schemeClr val="bg1"/>
              </a:solidFill>
              <a:latin typeface="Times"/>
              <a:cs typeface="Times"/>
            </a:endParaRPr>
          </a:p>
        </p:txBody>
      </p:sp>
      <p:sp>
        <p:nvSpPr>
          <p:cNvPr id="10" name="TextBox 9">
            <a:extLst>
              <a:ext uri="{FF2B5EF4-FFF2-40B4-BE49-F238E27FC236}">
                <a16:creationId xmlns:a16="http://schemas.microsoft.com/office/drawing/2014/main" id="{FBB5696F-BFD0-8FE9-4556-C925A15F008E}"/>
              </a:ext>
            </a:extLst>
          </p:cNvPr>
          <p:cNvSpPr txBox="1"/>
          <p:nvPr/>
        </p:nvSpPr>
        <p:spPr>
          <a:xfrm>
            <a:off x="291101" y="5733512"/>
            <a:ext cx="11609798"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panose="02020603050405020304" pitchFamily="18" charset="0"/>
                <a:cs typeface="Times" panose="02020603050405020304" pitchFamily="18" charset="0"/>
              </a:rPr>
              <a:t>The frequency of the above variations gives 7.9365 GHz fundamental frequency. This is in good agreement to the fundamental frequency of intensity oscillations. </a:t>
            </a:r>
          </a:p>
          <a:p>
            <a:pPr marL="285750" indent="-285750">
              <a:buFont typeface="Arial" panose="020B0604020202020204" pitchFamily="34" charset="0"/>
              <a:buChar char="•"/>
            </a:pPr>
            <a:endParaRPr lang="en-US" sz="2000" dirty="0">
              <a:latin typeface="Times" panose="02020603050405020304" pitchFamily="18" charset="0"/>
              <a:cs typeface="Times" panose="02020603050405020304" pitchFamily="18" charset="0"/>
            </a:endParaRPr>
          </a:p>
        </p:txBody>
      </p:sp>
      <p:cxnSp>
        <p:nvCxnSpPr>
          <p:cNvPr id="12" name="Straight Connector 11">
            <a:extLst>
              <a:ext uri="{FF2B5EF4-FFF2-40B4-BE49-F238E27FC236}">
                <a16:creationId xmlns:a16="http://schemas.microsoft.com/office/drawing/2014/main" id="{B3AD4B19-32AE-7732-1DD9-2B902CF299D1}"/>
              </a:ext>
            </a:extLst>
          </p:cNvPr>
          <p:cNvCxnSpPr/>
          <p:nvPr/>
        </p:nvCxnSpPr>
        <p:spPr>
          <a:xfrm>
            <a:off x="152400" y="611520"/>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15" descr="A diagram of different colored dots&#10;&#10;Description automatically generated">
            <a:extLst>
              <a:ext uri="{FF2B5EF4-FFF2-40B4-BE49-F238E27FC236}">
                <a16:creationId xmlns:a16="http://schemas.microsoft.com/office/drawing/2014/main" id="{31AFD5BC-5000-7E50-31DC-2B99E19A69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016766"/>
            <a:ext cx="5420975" cy="4584109"/>
          </a:xfrm>
          <a:prstGeom prst="rect">
            <a:avLst/>
          </a:prstGeom>
        </p:spPr>
      </p:pic>
      <p:pic>
        <p:nvPicPr>
          <p:cNvPr id="9" name="Picture 8" descr="A graph of a number of different colored lines&#10;&#10;Description automatically generated">
            <a:extLst>
              <a:ext uri="{FF2B5EF4-FFF2-40B4-BE49-F238E27FC236}">
                <a16:creationId xmlns:a16="http://schemas.microsoft.com/office/drawing/2014/main" id="{B67EF557-7AA7-520F-B442-440E48362E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1104" y="1016766"/>
            <a:ext cx="4673070" cy="4584109"/>
          </a:xfrm>
          <a:prstGeom prst="rect">
            <a:avLst/>
          </a:prstGeom>
        </p:spPr>
      </p:pic>
      <p:grpSp>
        <p:nvGrpSpPr>
          <p:cNvPr id="6" name="Group 5">
            <a:extLst>
              <a:ext uri="{FF2B5EF4-FFF2-40B4-BE49-F238E27FC236}">
                <a16:creationId xmlns:a16="http://schemas.microsoft.com/office/drawing/2014/main" id="{19A2C6EE-DFF2-97FA-048E-721B2B0436F1}"/>
              </a:ext>
            </a:extLst>
          </p:cNvPr>
          <p:cNvGrpSpPr/>
          <p:nvPr/>
        </p:nvGrpSpPr>
        <p:grpSpPr>
          <a:xfrm>
            <a:off x="0" y="6331253"/>
            <a:ext cx="8491465" cy="550559"/>
            <a:chOff x="0" y="6331253"/>
            <a:chExt cx="8491465" cy="550559"/>
          </a:xfrm>
        </p:grpSpPr>
        <p:pic>
          <p:nvPicPr>
            <p:cNvPr id="13" name="Picture 3">
              <a:extLst>
                <a:ext uri="{FF2B5EF4-FFF2-40B4-BE49-F238E27FC236}">
                  <a16:creationId xmlns:a16="http://schemas.microsoft.com/office/drawing/2014/main" id="{37DBF4F8-095B-36AA-522A-3642A782DE12}"/>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0" y="6331253"/>
              <a:ext cx="1666240" cy="550559"/>
            </a:xfrm>
            <a:prstGeom prst="rect">
              <a:avLst/>
            </a:prstGeom>
          </p:spPr>
        </p:pic>
        <p:sp>
          <p:nvSpPr>
            <p:cNvPr id="14" name="Content Placeholder 2">
              <a:extLst>
                <a:ext uri="{FF2B5EF4-FFF2-40B4-BE49-F238E27FC236}">
                  <a16:creationId xmlns:a16="http://schemas.microsoft.com/office/drawing/2014/main" id="{9BA0AE4B-A55C-1350-A2B1-95F8E1187ECF}"/>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190909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0" y="76200"/>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Fit results of the BPs intensity behavior with time (</a:t>
            </a:r>
            <a:r>
              <a:rPr lang="en-US" sz="2800" b="1" dirty="0" err="1">
                <a:latin typeface="Times New Roman" panose="02020603050405020304" pitchFamily="18" charset="0"/>
                <a:cs typeface="Times New Roman" panose="02020603050405020304" pitchFamily="18" charset="0"/>
              </a:rPr>
              <a:t>ctd</a:t>
            </a:r>
            <a:r>
              <a:rPr lang="en-US" sz="2800" b="1" dirty="0">
                <a:latin typeface="Times New Roman" panose="02020603050405020304" pitchFamily="18" charset="0"/>
                <a:cs typeface="Times New Roman" panose="02020603050405020304" pitchFamily="18" charset="0"/>
              </a:rPr>
              <a:t>.)</a:t>
            </a:r>
          </a:p>
        </p:txBody>
      </p:sp>
      <p:sp>
        <p:nvSpPr>
          <p:cNvPr id="5" name="Text Box 2">
            <a:extLst>
              <a:ext uri="{FF2B5EF4-FFF2-40B4-BE49-F238E27FC236}">
                <a16:creationId xmlns:a16="http://schemas.microsoft.com/office/drawing/2014/main" id="{03DC10C8-83FC-6938-D3A8-0EDB51759600}"/>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D88E40A4-7189-D5F2-C16F-DAEB054A32E0}"/>
              </a:ext>
            </a:extLst>
          </p:cNvPr>
          <p:cNvSpPr txBox="1"/>
          <p:nvPr/>
        </p:nvSpPr>
        <p:spPr>
          <a:xfrm>
            <a:off x="104776" y="726855"/>
            <a:ext cx="7098030" cy="3970318"/>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order to model the BP intensity time-series data, we constructed a quantifiable time-dependent deviation parameter that results from the crystal’s excitation by the fs pump beam (Figure 8). </a:t>
            </a:r>
            <a:r>
              <a:rPr lang="en-US" b="1"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We hypothesized that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the bulk sample motion modulates the deviation parameter and (ii)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can be represented as sinusoidal time-varying function as follows.</a:t>
            </a:r>
          </a:p>
          <a:p>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s</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 </a:t>
            </a:r>
            <a:r>
              <a:rPr lang="en-US" sz="1800" b="1" i="1" dirty="0" err="1">
                <a:effectLst/>
                <a:latin typeface="Times New Roman" panose="02020603050405020304" pitchFamily="18" charset="0"/>
                <a:ea typeface="Calibri" panose="020F0502020204030204" pitchFamily="34" charset="0"/>
                <a:cs typeface="Times New Roman" panose="02020603050405020304" pitchFamily="18" charset="0"/>
              </a:rPr>
              <a:t>A</a:t>
            </a:r>
            <a:r>
              <a:rPr lang="en-US" sz="1800" b="1" dirty="0" err="1">
                <a:effectLst/>
                <a:latin typeface="Times New Roman" panose="02020603050405020304" pitchFamily="18" charset="0"/>
                <a:ea typeface="Calibri" panose="020F0502020204030204" pitchFamily="34" charset="0"/>
                <a:cs typeface="Times New Roman" panose="02020603050405020304" pitchFamily="18" charset="0"/>
              </a:rPr>
              <a:t>cos</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(Ω</a:t>
            </a: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 φ) + k</a:t>
            </a:r>
          </a:p>
          <a:p>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eciprocal space amplitude of the deviation parameter</a:t>
            </a:r>
          </a:p>
          <a:p>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Ω = </a:t>
            </a:r>
            <a:r>
              <a:rPr lang="en-US" dirty="0">
                <a:latin typeface="Times New Roman" panose="02020603050405020304" pitchFamily="18" charset="0"/>
                <a:ea typeface="Calibri" panose="020F0502020204030204" pitchFamily="34" charset="0"/>
                <a:cs typeface="Times New Roman" panose="02020603050405020304" pitchFamily="18" charset="0"/>
              </a:rPr>
              <a:t>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he oscillation frequency of the deviation parameter</a:t>
            </a:r>
          </a:p>
          <a:p>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φ = Phase </a:t>
            </a:r>
          </a:p>
          <a:p>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  </a:t>
            </a:r>
            <a:r>
              <a:rPr lang="en-US" dirty="0">
                <a:latin typeface="Times New Roman" panose="02020603050405020304" pitchFamily="18" charset="0"/>
                <a:ea typeface="Calibri" panose="020F0502020204030204" pitchFamily="34" charset="0"/>
                <a:cs typeface="Times New Roman" panose="02020603050405020304" pitchFamily="18" charset="0"/>
              </a:rPr>
              <a:t>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ime for which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&gt;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1800" i="1" baseline="-25000" dirty="0">
                <a:effectLst/>
                <a:latin typeface="Times New Roman" panose="02020603050405020304" pitchFamily="18" charset="0"/>
                <a:ea typeface="Calibri" panose="020F0502020204030204" pitchFamily="34" charset="0"/>
                <a:cs typeface="Times New Roman" panose="02020603050405020304" pitchFamily="18" charset="0"/>
              </a:rPr>
              <a:t>0</a:t>
            </a:r>
          </a:p>
          <a:p>
            <a:r>
              <a:rPr lang="en-US" i="1" baseline="-25000" dirty="0">
                <a:latin typeface="Times New Roman" panose="02020603050405020304" pitchFamily="18" charset="0"/>
                <a:ea typeface="Calibri" panose="020F0502020204030204" pitchFamily="34" charset="0"/>
                <a:cs typeface="Times New Roman" panose="02020603050405020304" pitchFamily="18" charset="0"/>
              </a:rPr>
              <a:t>	</a:t>
            </a:r>
            <a:r>
              <a:rPr lang="en-US" i="1" dirty="0">
                <a:latin typeface="Times New Roman" panose="02020603050405020304" pitchFamily="18" charset="0"/>
                <a:ea typeface="Calibri" panose="020F0502020204030204" pitchFamily="34" charset="0"/>
                <a:cs typeface="Times New Roman" panose="02020603050405020304" pitchFamily="18" charset="0"/>
              </a:rPr>
              <a:t>k = </a:t>
            </a:r>
            <a:r>
              <a:rPr lang="en-US" dirty="0">
                <a:latin typeface="Times New Roman" panose="02020603050405020304" pitchFamily="18" charset="0"/>
                <a:ea typeface="Calibri" panose="020F0502020204030204" pitchFamily="34" charset="0"/>
                <a:cs typeface="Times New Roman" panose="02020603050405020304" pitchFamily="18" charset="0"/>
              </a:rPr>
              <a:t>constant</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Then the full fit function can be written as:</a:t>
            </a:r>
          </a:p>
          <a:p>
            <a:endParaRPr lang="en-US" dirty="0">
              <a:latin typeface="Times New Roman" panose="02020603050405020304" pitchFamily="18" charset="0"/>
              <a:cs typeface="Times New Roman" panose="02020603050405020304" pitchFamily="18" charset="0"/>
            </a:endParaRPr>
          </a:p>
        </p:txBody>
      </p:sp>
      <p:pic>
        <p:nvPicPr>
          <p:cNvPr id="7" name="Picture 6" title="I subscript h k l end subscript equals fraction numerator 1 over denominator 1 plus open parentheses s open parentheses t close parentheses xi subscript g close parentheses squared end fraction sin squared open parentheses fraction numerator pi l over denominator xi subscript g end fraction square root of 1 plus open parentheses s open parentheses t close parentheses xi subscript g close parentheses squared end root close parentheses open parentheses open parentheses 1 minus beta close parentheses plus beta e x p open parentheses fraction numerator negative t over denominator tau end fraction close parentheses close parentheses">
            <a:extLst>
              <a:ext uri="{FF2B5EF4-FFF2-40B4-BE49-F238E27FC236}">
                <a16:creationId xmlns:a16="http://schemas.microsoft.com/office/drawing/2014/main" id="{3D418878-02FB-3638-A229-B9D49123AE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777" y="4271458"/>
            <a:ext cx="6574776" cy="719642"/>
          </a:xfrm>
          <a:prstGeom prst="rect">
            <a:avLst/>
          </a:prstGeom>
        </p:spPr>
      </p:pic>
      <p:grpSp>
        <p:nvGrpSpPr>
          <p:cNvPr id="16" name="Group 15">
            <a:extLst>
              <a:ext uri="{FF2B5EF4-FFF2-40B4-BE49-F238E27FC236}">
                <a16:creationId xmlns:a16="http://schemas.microsoft.com/office/drawing/2014/main" id="{D0B0BBFF-D985-382A-F100-90E8A4CE8F67}"/>
              </a:ext>
            </a:extLst>
          </p:cNvPr>
          <p:cNvGrpSpPr/>
          <p:nvPr/>
        </p:nvGrpSpPr>
        <p:grpSpPr>
          <a:xfrm>
            <a:off x="6657974" y="631862"/>
            <a:ext cx="5534026" cy="4529979"/>
            <a:chOff x="6657975" y="691160"/>
            <a:chExt cx="5534026" cy="4529979"/>
          </a:xfrm>
        </p:grpSpPr>
        <p:sp>
          <p:nvSpPr>
            <p:cNvPr id="12" name="Text Box 3">
              <a:extLst>
                <a:ext uri="{FF2B5EF4-FFF2-40B4-BE49-F238E27FC236}">
                  <a16:creationId xmlns:a16="http://schemas.microsoft.com/office/drawing/2014/main" id="{DD5AE69A-C30C-A1AC-B75C-332C9F17B1FF}"/>
                </a:ext>
              </a:extLst>
            </p:cNvPr>
            <p:cNvSpPr txBox="1">
              <a:spLocks noChangeArrowheads="1"/>
            </p:cNvSpPr>
            <p:nvPr/>
          </p:nvSpPr>
          <p:spPr bwMode="auto">
            <a:xfrm>
              <a:off x="6657975" y="4658840"/>
              <a:ext cx="5534026" cy="562299"/>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07000"/>
                </a:lnSpc>
                <a:spcBef>
                  <a:spcPts val="0"/>
                </a:spcBef>
                <a:spcAft>
                  <a:spcPts val="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Figure </a:t>
              </a:r>
              <a:r>
                <a:rPr lang="en-US" sz="1400" dirty="0">
                  <a:latin typeface="Times New Roman" panose="02020603050405020304" pitchFamily="18" charset="0"/>
                  <a:ea typeface="Calibri" panose="020F0502020204030204" pitchFamily="34" charset="0"/>
                  <a:cs typeface="Arial" panose="020B0604020202020204" pitchFamily="34" charset="0"/>
                </a:rPr>
                <a:t> </a:t>
              </a:r>
              <a:r>
                <a:rPr lang="en-US" sz="1400" b="1" dirty="0">
                  <a:effectLst/>
                  <a:latin typeface="Times New Roman" panose="02020603050405020304" pitchFamily="18" charset="0"/>
                  <a:ea typeface="Calibri" panose="020F0502020204030204" pitchFamily="34" charset="0"/>
                </a:rPr>
                <a:t>a</a:t>
              </a:r>
              <a:r>
                <a:rPr lang="en-US" sz="1400" dirty="0">
                  <a:effectLst/>
                  <a:latin typeface="Times New Roman" panose="02020603050405020304" pitchFamily="18" charset="0"/>
                  <a:ea typeface="Calibri" panose="020F0502020204030204" pitchFamily="34" charset="0"/>
                </a:rPr>
                <a:t> The diffraction condition for an unbent sample. (</a:t>
              </a:r>
              <a:r>
                <a:rPr lang="en-US" sz="1400" b="1" dirty="0">
                  <a:effectLst/>
                  <a:latin typeface="Times New Roman" panose="02020603050405020304" pitchFamily="18" charset="0"/>
                  <a:ea typeface="Calibri" panose="020F0502020204030204" pitchFamily="34" charset="0"/>
                </a:rPr>
                <a:t>b and c</a:t>
              </a:r>
              <a:r>
                <a:rPr lang="en-US" sz="1400" dirty="0">
                  <a:effectLst/>
                  <a:latin typeface="Times New Roman" panose="02020603050405020304" pitchFamily="18" charset="0"/>
                  <a:ea typeface="Calibri" panose="020F0502020204030204" pitchFamily="34" charset="0"/>
                </a:rPr>
                <a:t>) Bend contours are shown for concave up and concave down sample deformations respectively. A and C (B and D) are to the left (right) of the bend contours. The diffraction conditions are same for the A, D and B, C. The deviation parameter </a:t>
              </a:r>
              <a:r>
                <a:rPr lang="en-US" sz="1400" i="1" dirty="0">
                  <a:effectLst/>
                  <a:latin typeface="Times New Roman" panose="02020603050405020304" pitchFamily="18" charset="0"/>
                  <a:ea typeface="Calibri" panose="020F0502020204030204" pitchFamily="34" charset="0"/>
                </a:rPr>
                <a:t>s</a:t>
              </a:r>
              <a:r>
                <a:rPr lang="en-US" sz="1400" dirty="0">
                  <a:effectLst/>
                  <a:latin typeface="Times New Roman" panose="02020603050405020304" pitchFamily="18" charset="0"/>
                  <a:ea typeface="Calibri" panose="020F0502020204030204" pitchFamily="34" charset="0"/>
                </a:rPr>
                <a:t> = 0 at the center of the bend contour i.e., the unbent region of the sample. The </a:t>
              </a:r>
              <a:r>
                <a:rPr lang="en-US" sz="1400" i="1" dirty="0">
                  <a:effectLst/>
                  <a:latin typeface="Times New Roman" panose="02020603050405020304" pitchFamily="18" charset="0"/>
                  <a:ea typeface="Calibri" panose="020F0502020204030204" pitchFamily="34" charset="0"/>
                </a:rPr>
                <a:t>s</a:t>
              </a:r>
              <a:r>
                <a:rPr lang="en-US" sz="1400" dirty="0">
                  <a:effectLst/>
                  <a:latin typeface="Times New Roman" panose="02020603050405020304" pitchFamily="18" charset="0"/>
                  <a:ea typeface="Calibri" panose="020F0502020204030204" pitchFamily="34" charset="0"/>
                </a:rPr>
                <a:t> becomes positive or negative based on the sample oscillation.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Arial" panose="020B0604020202020204" pitchFamily="34" charset="0"/>
                </a:rPr>
                <a:t> </a:t>
              </a:r>
            </a:p>
          </p:txBody>
        </p:sp>
        <p:grpSp>
          <p:nvGrpSpPr>
            <p:cNvPr id="15" name="Group 14">
              <a:extLst>
                <a:ext uri="{FF2B5EF4-FFF2-40B4-BE49-F238E27FC236}">
                  <a16:creationId xmlns:a16="http://schemas.microsoft.com/office/drawing/2014/main" id="{9C2B35B9-4AD9-5FDC-CE3F-8194F8FF5D4B}"/>
                </a:ext>
              </a:extLst>
            </p:cNvPr>
            <p:cNvGrpSpPr/>
            <p:nvPr/>
          </p:nvGrpSpPr>
          <p:grpSpPr>
            <a:xfrm>
              <a:off x="7081837" y="691160"/>
              <a:ext cx="4741866" cy="3875939"/>
              <a:chOff x="7081837" y="691160"/>
              <a:chExt cx="4741866" cy="3875939"/>
            </a:xfrm>
          </p:grpSpPr>
          <p:pic>
            <p:nvPicPr>
              <p:cNvPr id="6" name="Picture 5" descr="A diagram of a triangle with arrows and points&#10;&#10;Description automatically generated">
                <a:extLst>
                  <a:ext uri="{FF2B5EF4-FFF2-40B4-BE49-F238E27FC236}">
                    <a16:creationId xmlns:a16="http://schemas.microsoft.com/office/drawing/2014/main" id="{4FF6700D-41F3-D895-92F0-13ECAD84E9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2806" y="691160"/>
                <a:ext cx="4620897" cy="3875939"/>
              </a:xfrm>
              <a:prstGeom prst="rect">
                <a:avLst/>
              </a:prstGeom>
            </p:spPr>
          </p:pic>
          <p:sp>
            <p:nvSpPr>
              <p:cNvPr id="8" name="TextBox 7">
                <a:extLst>
                  <a:ext uri="{FF2B5EF4-FFF2-40B4-BE49-F238E27FC236}">
                    <a16:creationId xmlns:a16="http://schemas.microsoft.com/office/drawing/2014/main" id="{41D4AD30-104B-594D-3DDF-B56BB58B866A}"/>
                  </a:ext>
                </a:extLst>
              </p:cNvPr>
              <p:cNvSpPr txBox="1"/>
              <p:nvPr/>
            </p:nvSpPr>
            <p:spPr>
              <a:xfrm>
                <a:off x="8748712" y="691160"/>
                <a:ext cx="376238" cy="369332"/>
              </a:xfrm>
              <a:prstGeom prst="rect">
                <a:avLst/>
              </a:prstGeom>
              <a:noFill/>
            </p:spPr>
            <p:txBody>
              <a:bodyPr wrap="square" rtlCol="0">
                <a:spAutoFit/>
              </a:bodyPr>
              <a:lstStyle/>
              <a:p>
                <a:r>
                  <a:rPr lang="en-US" b="1">
                    <a:latin typeface="Times New Roman" panose="02020603050405020304" pitchFamily="18" charset="0"/>
                    <a:cs typeface="Times New Roman" panose="02020603050405020304" pitchFamily="18" charset="0"/>
                  </a:rPr>
                  <a:t>a</a:t>
                </a:r>
              </a:p>
            </p:txBody>
          </p:sp>
          <p:sp>
            <p:nvSpPr>
              <p:cNvPr id="10" name="TextBox 9">
                <a:extLst>
                  <a:ext uri="{FF2B5EF4-FFF2-40B4-BE49-F238E27FC236}">
                    <a16:creationId xmlns:a16="http://schemas.microsoft.com/office/drawing/2014/main" id="{73C23157-7827-B3A7-92D8-A0EAFCDC1BF8}"/>
                  </a:ext>
                </a:extLst>
              </p:cNvPr>
              <p:cNvSpPr txBox="1"/>
              <p:nvPr/>
            </p:nvSpPr>
            <p:spPr>
              <a:xfrm>
                <a:off x="7081837" y="2259798"/>
                <a:ext cx="376238" cy="369332"/>
              </a:xfrm>
              <a:prstGeom prst="rect">
                <a:avLst/>
              </a:prstGeom>
              <a:noFill/>
            </p:spPr>
            <p:txBody>
              <a:bodyPr wrap="square" rtlCol="0">
                <a:spAutoFit/>
              </a:bodyPr>
              <a:lstStyle/>
              <a:p>
                <a:r>
                  <a:rPr lang="en-US" b="1">
                    <a:latin typeface="Times New Roman" panose="02020603050405020304" pitchFamily="18" charset="0"/>
                    <a:cs typeface="Times New Roman" panose="02020603050405020304" pitchFamily="18" charset="0"/>
                  </a:rPr>
                  <a:t>b</a:t>
                </a:r>
              </a:p>
            </p:txBody>
          </p:sp>
          <p:sp>
            <p:nvSpPr>
              <p:cNvPr id="14" name="TextBox 13">
                <a:extLst>
                  <a:ext uri="{FF2B5EF4-FFF2-40B4-BE49-F238E27FC236}">
                    <a16:creationId xmlns:a16="http://schemas.microsoft.com/office/drawing/2014/main" id="{0C2F6B5B-875D-3A8A-722B-87E21C6DEB6E}"/>
                  </a:ext>
                </a:extLst>
              </p:cNvPr>
              <p:cNvSpPr txBox="1"/>
              <p:nvPr/>
            </p:nvSpPr>
            <p:spPr>
              <a:xfrm>
                <a:off x="9452770" y="2259798"/>
                <a:ext cx="376238" cy="369332"/>
              </a:xfrm>
              <a:prstGeom prst="rect">
                <a:avLst/>
              </a:prstGeom>
              <a:noFill/>
            </p:spPr>
            <p:txBody>
              <a:bodyPr wrap="square" rtlCol="0">
                <a:spAutoFit/>
              </a:bodyPr>
              <a:lstStyle/>
              <a:p>
                <a:r>
                  <a:rPr lang="en-US" b="1">
                    <a:latin typeface="Times New Roman" panose="02020603050405020304" pitchFamily="18" charset="0"/>
                    <a:cs typeface="Times New Roman" panose="02020603050405020304" pitchFamily="18" charset="0"/>
                  </a:rPr>
                  <a:t>c</a:t>
                </a:r>
              </a:p>
            </p:txBody>
          </p:sp>
        </p:grpSp>
      </p:grpSp>
      <p:cxnSp>
        <p:nvCxnSpPr>
          <p:cNvPr id="13" name="Straight Connector 12">
            <a:extLst>
              <a:ext uri="{FF2B5EF4-FFF2-40B4-BE49-F238E27FC236}">
                <a16:creationId xmlns:a16="http://schemas.microsoft.com/office/drawing/2014/main" id="{E582C2C1-FA9F-4D91-D467-5C8D8114331D}"/>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4E7227D-49A7-771D-DAD8-62721F921D20}"/>
              </a:ext>
            </a:extLst>
          </p:cNvPr>
          <p:cNvGrpSpPr/>
          <p:nvPr/>
        </p:nvGrpSpPr>
        <p:grpSpPr>
          <a:xfrm>
            <a:off x="0" y="6331253"/>
            <a:ext cx="8491465" cy="550559"/>
            <a:chOff x="0" y="6331253"/>
            <a:chExt cx="8491465" cy="550559"/>
          </a:xfrm>
        </p:grpSpPr>
        <p:pic>
          <p:nvPicPr>
            <p:cNvPr id="18" name="Picture 3">
              <a:extLst>
                <a:ext uri="{FF2B5EF4-FFF2-40B4-BE49-F238E27FC236}">
                  <a16:creationId xmlns:a16="http://schemas.microsoft.com/office/drawing/2014/main" id="{0B3B6EDE-B769-34E0-1BD9-B330FF529B1F}"/>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0" y="6331253"/>
              <a:ext cx="1666240" cy="550559"/>
            </a:xfrm>
            <a:prstGeom prst="rect">
              <a:avLst/>
            </a:prstGeom>
          </p:spPr>
        </p:pic>
        <p:sp>
          <p:nvSpPr>
            <p:cNvPr id="19" name="Content Placeholder 2">
              <a:extLst>
                <a:ext uri="{FF2B5EF4-FFF2-40B4-BE49-F238E27FC236}">
                  <a16:creationId xmlns:a16="http://schemas.microsoft.com/office/drawing/2014/main" id="{200865CE-1D73-7258-7FE1-53060F2CF576}"/>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3233790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50F71-32F5-4DD3-A80E-F3273D52FD43}"/>
              </a:ext>
            </a:extLst>
          </p:cNvPr>
          <p:cNvSpPr>
            <a:spLocks noGrp="1"/>
          </p:cNvSpPr>
          <p:nvPr>
            <p:ph type="ctrTitle"/>
          </p:nvPr>
        </p:nvSpPr>
        <p:spPr>
          <a:xfrm>
            <a:off x="1662113" y="292100"/>
            <a:ext cx="8867775" cy="2460625"/>
          </a:xfrm>
        </p:spPr>
        <p:txBody>
          <a:bodyPr>
            <a:normAutofit/>
          </a:bodyPr>
          <a:lstStyle/>
          <a:p>
            <a:br>
              <a:rPr lang="en-US" sz="3200">
                <a:latin typeface="Times New Roman" panose="02020603050405020304" pitchFamily="18" charset="0"/>
                <a:ea typeface="Calibri" panose="020F0502020204030204" pitchFamily="34" charset="0"/>
                <a:cs typeface="Times New Roman" panose="02020603050405020304" pitchFamily="18" charset="0"/>
              </a:rPr>
            </a:br>
            <a:endParaRPr lang="zh-CN" altLang="en-US" sz="320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96572B7-6375-4E15-867F-08EF7418DA7E}"/>
              </a:ext>
            </a:extLst>
          </p:cNvPr>
          <p:cNvSpPr>
            <a:spLocks noGrp="1"/>
          </p:cNvSpPr>
          <p:nvPr>
            <p:ph type="sldNum" sz="quarter" idx="4294967295"/>
          </p:nvPr>
        </p:nvSpPr>
        <p:spPr>
          <a:xfrm>
            <a:off x="9975136" y="6484973"/>
            <a:ext cx="2057400" cy="365125"/>
          </a:xfrm>
          <a:prstGeom prst="rect">
            <a:avLst/>
          </a:prstGeom>
        </p:spPr>
        <p:txBody>
          <a:bodyPr/>
          <a:lstStyle/>
          <a:p>
            <a:fld id="{FABDA9F0-4633-4D22-A94F-6909B4241889}" type="slidenum">
              <a:rPr lang="zh-CN" altLang="en-US" smtClean="0"/>
              <a:t>26</a:t>
            </a:fld>
            <a:endParaRPr lang="zh-CN" altLang="en-US"/>
          </a:p>
        </p:txBody>
      </p:sp>
      <p:sp>
        <p:nvSpPr>
          <p:cNvPr id="15" name="TextBox 14">
            <a:extLst>
              <a:ext uri="{FF2B5EF4-FFF2-40B4-BE49-F238E27FC236}">
                <a16:creationId xmlns:a16="http://schemas.microsoft.com/office/drawing/2014/main" id="{CDD79605-490B-2E7E-E597-6B1D1BE4FE9B}"/>
              </a:ext>
            </a:extLst>
          </p:cNvPr>
          <p:cNvSpPr txBox="1"/>
          <p:nvPr/>
        </p:nvSpPr>
        <p:spPr>
          <a:xfrm>
            <a:off x="169949" y="77909"/>
            <a:ext cx="12022051"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Saturation magnetic fields of CrSBr at different temperatures</a:t>
            </a:r>
          </a:p>
        </p:txBody>
      </p:sp>
      <p:sp>
        <p:nvSpPr>
          <p:cNvPr id="22" name="TextBox 21">
            <a:extLst>
              <a:ext uri="{FF2B5EF4-FFF2-40B4-BE49-F238E27FC236}">
                <a16:creationId xmlns:a16="http://schemas.microsoft.com/office/drawing/2014/main" id="{0643F444-B39E-9C25-28AF-07F9F4EA59A2}"/>
              </a:ext>
            </a:extLst>
          </p:cNvPr>
          <p:cNvSpPr txBox="1"/>
          <p:nvPr/>
        </p:nvSpPr>
        <p:spPr>
          <a:xfrm>
            <a:off x="1606073" y="5551699"/>
            <a:ext cx="9671648" cy="307777"/>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Temperature and field dependent magnetization of CrSBr along the three axes and the corresponding saturation fields</a:t>
            </a:r>
            <a:r>
              <a:rPr lang="en-US" sz="1400" baseline="30000" dirty="0">
                <a:latin typeface="Times New Roman" panose="02020603050405020304" pitchFamily="18" charset="0"/>
                <a:cs typeface="Times New Roman" panose="02020603050405020304" pitchFamily="18" charset="0"/>
              </a:rPr>
              <a:t>1</a:t>
            </a:r>
          </a:p>
        </p:txBody>
      </p:sp>
      <p:sp>
        <p:nvSpPr>
          <p:cNvPr id="23" name="TextBox 22">
            <a:extLst>
              <a:ext uri="{FF2B5EF4-FFF2-40B4-BE49-F238E27FC236}">
                <a16:creationId xmlns:a16="http://schemas.microsoft.com/office/drawing/2014/main" id="{86D929F0-647E-86A4-29DB-2B2F37C97A16}"/>
              </a:ext>
            </a:extLst>
          </p:cNvPr>
          <p:cNvSpPr txBox="1"/>
          <p:nvPr/>
        </p:nvSpPr>
        <p:spPr>
          <a:xfrm>
            <a:off x="9010650" y="6023476"/>
            <a:ext cx="3391132" cy="307777"/>
          </a:xfrm>
          <a:prstGeom prst="rect">
            <a:avLst/>
          </a:prstGeom>
          <a:noFill/>
        </p:spPr>
        <p:txBody>
          <a:bodyPr wrap="square">
            <a:spAutoFit/>
          </a:bodyPr>
          <a:lstStyle/>
          <a:p>
            <a:pPr algn="just"/>
            <a:r>
              <a:rPr lang="en-US" sz="1400">
                <a:solidFill>
                  <a:srgbClr val="000000"/>
                </a:solidFill>
                <a:latin typeface="Times New Roman" panose="02020603050405020304" pitchFamily="18" charset="0"/>
              </a:rPr>
              <a:t>1. Sara et al., </a:t>
            </a:r>
            <a:r>
              <a:rPr lang="en-US" sz="1400" i="1">
                <a:solidFill>
                  <a:srgbClr val="000000"/>
                </a:solidFill>
                <a:latin typeface="Times New Roman" panose="02020603050405020304" pitchFamily="18" charset="0"/>
              </a:rPr>
              <a:t>Nat. comm</a:t>
            </a:r>
            <a:r>
              <a:rPr lang="en-US" sz="1400">
                <a:solidFill>
                  <a:srgbClr val="000000"/>
                </a:solidFill>
                <a:latin typeface="Times New Roman" panose="02020603050405020304" pitchFamily="18" charset="0"/>
              </a:rPr>
              <a:t>. </a:t>
            </a:r>
            <a:r>
              <a:rPr lang="en-US" sz="1400" b="1">
                <a:solidFill>
                  <a:srgbClr val="000000"/>
                </a:solidFill>
                <a:latin typeface="Times New Roman" panose="02020603050405020304" pitchFamily="18" charset="0"/>
              </a:rPr>
              <a:t>13 </a:t>
            </a:r>
            <a:r>
              <a:rPr lang="en-US" sz="1400">
                <a:solidFill>
                  <a:srgbClr val="000000"/>
                </a:solidFill>
                <a:latin typeface="Times New Roman" panose="02020603050405020304" pitchFamily="18" charset="0"/>
              </a:rPr>
              <a:t>4745 (2022)</a:t>
            </a:r>
            <a:r>
              <a:rPr lang="en-US" sz="1400" b="1">
                <a:solidFill>
                  <a:srgbClr val="000000"/>
                </a:solidFill>
                <a:latin typeface="Times New Roman" panose="02020603050405020304" pitchFamily="18" charset="0"/>
              </a:rPr>
              <a:t> </a:t>
            </a:r>
          </a:p>
        </p:txBody>
      </p:sp>
      <p:grpSp>
        <p:nvGrpSpPr>
          <p:cNvPr id="26" name="Group 25">
            <a:extLst>
              <a:ext uri="{FF2B5EF4-FFF2-40B4-BE49-F238E27FC236}">
                <a16:creationId xmlns:a16="http://schemas.microsoft.com/office/drawing/2014/main" id="{161D5736-EA67-C0A2-3EC7-4E2F5C7CAE9D}"/>
              </a:ext>
            </a:extLst>
          </p:cNvPr>
          <p:cNvGrpSpPr/>
          <p:nvPr/>
        </p:nvGrpSpPr>
        <p:grpSpPr>
          <a:xfrm>
            <a:off x="169949" y="876875"/>
            <a:ext cx="11378469" cy="4513323"/>
            <a:chOff x="169949" y="876875"/>
            <a:chExt cx="11378469" cy="4513323"/>
          </a:xfrm>
        </p:grpSpPr>
        <p:grpSp>
          <p:nvGrpSpPr>
            <p:cNvPr id="21" name="Group 20">
              <a:extLst>
                <a:ext uri="{FF2B5EF4-FFF2-40B4-BE49-F238E27FC236}">
                  <a16:creationId xmlns:a16="http://schemas.microsoft.com/office/drawing/2014/main" id="{FFC928A9-0836-0526-DDB9-73EB58D8B437}"/>
                </a:ext>
              </a:extLst>
            </p:cNvPr>
            <p:cNvGrpSpPr/>
            <p:nvPr/>
          </p:nvGrpSpPr>
          <p:grpSpPr>
            <a:xfrm>
              <a:off x="169949" y="876875"/>
              <a:ext cx="11378469" cy="3405327"/>
              <a:chOff x="251877" y="759005"/>
              <a:chExt cx="12237966" cy="3543300"/>
            </a:xfrm>
          </p:grpSpPr>
          <p:pic>
            <p:nvPicPr>
              <p:cNvPr id="17" name="Picture 16">
                <a:extLst>
                  <a:ext uri="{FF2B5EF4-FFF2-40B4-BE49-F238E27FC236}">
                    <a16:creationId xmlns:a16="http://schemas.microsoft.com/office/drawing/2014/main" id="{B2F4768D-A1E5-E707-2906-5C3A75EBB8F7}"/>
                  </a:ext>
                </a:extLst>
              </p:cNvPr>
              <p:cNvPicPr>
                <a:picLocks noChangeAspect="1"/>
              </p:cNvPicPr>
              <p:nvPr/>
            </p:nvPicPr>
            <p:blipFill>
              <a:blip r:embed="rId3"/>
              <a:stretch>
                <a:fillRect/>
              </a:stretch>
            </p:blipFill>
            <p:spPr>
              <a:xfrm>
                <a:off x="251877" y="759005"/>
                <a:ext cx="8277225" cy="3543300"/>
              </a:xfrm>
              <a:prstGeom prst="rect">
                <a:avLst/>
              </a:prstGeom>
            </p:spPr>
          </p:pic>
          <p:pic>
            <p:nvPicPr>
              <p:cNvPr id="20" name="Picture 19">
                <a:extLst>
                  <a:ext uri="{FF2B5EF4-FFF2-40B4-BE49-F238E27FC236}">
                    <a16:creationId xmlns:a16="http://schemas.microsoft.com/office/drawing/2014/main" id="{81151BB6-1505-D9FE-E000-DC4276BB9CD1}"/>
                  </a:ext>
                </a:extLst>
              </p:cNvPr>
              <p:cNvPicPr>
                <a:picLocks noChangeAspect="1"/>
              </p:cNvPicPr>
              <p:nvPr/>
            </p:nvPicPr>
            <p:blipFill>
              <a:blip r:embed="rId4"/>
              <a:stretch>
                <a:fillRect/>
              </a:stretch>
            </p:blipFill>
            <p:spPr>
              <a:xfrm>
                <a:off x="8394093" y="885583"/>
                <a:ext cx="4095750" cy="3409950"/>
              </a:xfrm>
              <a:prstGeom prst="rect">
                <a:avLst/>
              </a:prstGeom>
            </p:spPr>
          </p:pic>
        </p:grpSp>
        <p:sp>
          <p:nvSpPr>
            <p:cNvPr id="24" name="TextBox 23">
              <a:extLst>
                <a:ext uri="{FF2B5EF4-FFF2-40B4-BE49-F238E27FC236}">
                  <a16:creationId xmlns:a16="http://schemas.microsoft.com/office/drawing/2014/main" id="{96556942-48E5-653B-8443-ACADF6E0FB53}"/>
                </a:ext>
              </a:extLst>
            </p:cNvPr>
            <p:cNvSpPr txBox="1"/>
            <p:nvPr/>
          </p:nvSpPr>
          <p:spPr>
            <a:xfrm>
              <a:off x="1767156" y="4282202"/>
              <a:ext cx="1448473" cy="1107996"/>
            </a:xfrm>
            <a:prstGeom prst="rect">
              <a:avLst/>
            </a:prstGeom>
            <a:noFill/>
            <a:ln>
              <a:solidFill>
                <a:schemeClr val="tx1"/>
              </a:solidFill>
            </a:ln>
          </p:spPr>
          <p:txBody>
            <a:bodyPr wrap="none" rtlCol="0">
              <a:spAutoFit/>
            </a:bodyPr>
            <a:lstStyle/>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a</a:t>
              </a:r>
              <a:r>
                <a:rPr lang="en-US">
                  <a:latin typeface="Times New Roman" panose="02020603050405020304" pitchFamily="18" charset="0"/>
                  <a:cs typeface="Times New Roman" panose="02020603050405020304" pitchFamily="18" charset="0"/>
                </a:rPr>
                <a:t> = 1 T</a:t>
              </a:r>
            </a:p>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b</a:t>
              </a:r>
              <a:r>
                <a:rPr lang="en-US">
                  <a:latin typeface="Times New Roman" panose="02020603050405020304" pitchFamily="18" charset="0"/>
                  <a:cs typeface="Times New Roman" panose="02020603050405020304" pitchFamily="18" charset="0"/>
                </a:rPr>
                <a:t> = 0.4 T</a:t>
              </a:r>
            </a:p>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c</a:t>
              </a:r>
              <a:r>
                <a:rPr lang="en-US">
                  <a:latin typeface="Times New Roman" panose="02020603050405020304" pitchFamily="18" charset="0"/>
                  <a:cs typeface="Times New Roman" panose="02020603050405020304" pitchFamily="18" charset="0"/>
                </a:rPr>
                <a:t> = 2 T</a:t>
              </a:r>
            </a:p>
            <a:p>
              <a:endParaRPr lang="en-US" baseline="-2500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822EE9C9-B1B7-8A05-3EDA-9BBA80095049}"/>
                </a:ext>
              </a:extLst>
            </p:cNvPr>
            <p:cNvSpPr txBox="1"/>
            <p:nvPr/>
          </p:nvSpPr>
          <p:spPr>
            <a:xfrm>
              <a:off x="5393403" y="4282202"/>
              <a:ext cx="1405193" cy="1107996"/>
            </a:xfrm>
            <a:prstGeom prst="rect">
              <a:avLst/>
            </a:prstGeom>
            <a:noFill/>
            <a:ln>
              <a:solidFill>
                <a:schemeClr val="tx1"/>
              </a:solidFill>
            </a:ln>
          </p:spPr>
          <p:txBody>
            <a:bodyPr wrap="none" rtlCol="0">
              <a:spAutoFit/>
            </a:bodyPr>
            <a:lstStyle/>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a</a:t>
              </a:r>
              <a:r>
                <a:rPr lang="en-US">
                  <a:latin typeface="Times New Roman" panose="02020603050405020304" pitchFamily="18" charset="0"/>
                  <a:cs typeface="Times New Roman" panose="02020603050405020304" pitchFamily="18" charset="0"/>
                </a:rPr>
                <a:t> = 0.5 T</a:t>
              </a:r>
            </a:p>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b</a:t>
              </a:r>
              <a:r>
                <a:rPr lang="en-US">
                  <a:latin typeface="Times New Roman" panose="02020603050405020304" pitchFamily="18" charset="0"/>
                  <a:cs typeface="Times New Roman" panose="02020603050405020304" pitchFamily="18" charset="0"/>
                </a:rPr>
                <a:t> = 0.3 T</a:t>
              </a:r>
            </a:p>
            <a:p>
              <a:r>
                <a:rPr lang="en-US">
                  <a:latin typeface="Times New Roman" panose="02020603050405020304" pitchFamily="18" charset="0"/>
                  <a:cs typeface="Times New Roman" panose="02020603050405020304" pitchFamily="18" charset="0"/>
                </a:rPr>
                <a:t>H</a:t>
              </a:r>
              <a:r>
                <a:rPr lang="en-US" baseline="-25000">
                  <a:latin typeface="Times New Roman" panose="02020603050405020304" pitchFamily="18" charset="0"/>
                  <a:cs typeface="Times New Roman" panose="02020603050405020304" pitchFamily="18" charset="0"/>
                </a:rPr>
                <a:t>sat </a:t>
              </a:r>
              <a:r>
                <a:rPr lang="en-US" i="1">
                  <a:latin typeface="Times New Roman" panose="02020603050405020304" pitchFamily="18" charset="0"/>
                  <a:cs typeface="Times New Roman" panose="02020603050405020304" pitchFamily="18" charset="0"/>
                </a:rPr>
                <a:t>c</a:t>
              </a:r>
              <a:r>
                <a:rPr lang="en-US">
                  <a:latin typeface="Times New Roman" panose="02020603050405020304" pitchFamily="18" charset="0"/>
                  <a:cs typeface="Times New Roman" panose="02020603050405020304" pitchFamily="18" charset="0"/>
                </a:rPr>
                <a:t> = 1 T</a:t>
              </a:r>
            </a:p>
            <a:p>
              <a:endParaRPr lang="en-US" baseline="-25000">
                <a:latin typeface="Times New Roman" panose="02020603050405020304" pitchFamily="18" charset="0"/>
                <a:cs typeface="Times New Roman" panose="02020603050405020304" pitchFamily="18" charset="0"/>
              </a:endParaRPr>
            </a:p>
          </p:txBody>
        </p:sp>
      </p:grpSp>
      <p:cxnSp>
        <p:nvCxnSpPr>
          <p:cNvPr id="8" name="Straight Connector 7">
            <a:extLst>
              <a:ext uri="{FF2B5EF4-FFF2-40B4-BE49-F238E27FC236}">
                <a16:creationId xmlns:a16="http://schemas.microsoft.com/office/drawing/2014/main" id="{70BAB5A6-3156-57E9-B57F-681524B03AEC}"/>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D66A9480-7BC2-2148-B22C-709A6E59F52D}"/>
              </a:ext>
            </a:extLst>
          </p:cNvPr>
          <p:cNvGrpSpPr/>
          <p:nvPr/>
        </p:nvGrpSpPr>
        <p:grpSpPr>
          <a:xfrm>
            <a:off x="0" y="6331253"/>
            <a:ext cx="8491465" cy="550559"/>
            <a:chOff x="0" y="6331253"/>
            <a:chExt cx="8491465" cy="550559"/>
          </a:xfrm>
        </p:grpSpPr>
        <p:pic>
          <p:nvPicPr>
            <p:cNvPr id="12" name="Picture 3">
              <a:extLst>
                <a:ext uri="{FF2B5EF4-FFF2-40B4-BE49-F238E27FC236}">
                  <a16:creationId xmlns:a16="http://schemas.microsoft.com/office/drawing/2014/main" id="{D608DAD3-1DDF-9A7E-25AE-4F76B306DB5B}"/>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0" y="6331253"/>
              <a:ext cx="1666240" cy="550559"/>
            </a:xfrm>
            <a:prstGeom prst="rect">
              <a:avLst/>
            </a:prstGeom>
          </p:spPr>
        </p:pic>
        <p:sp>
          <p:nvSpPr>
            <p:cNvPr id="13" name="Content Placeholder 2">
              <a:extLst>
                <a:ext uri="{FF2B5EF4-FFF2-40B4-BE49-F238E27FC236}">
                  <a16:creationId xmlns:a16="http://schemas.microsoft.com/office/drawing/2014/main" id="{27C83A88-20EC-45E9-2F13-B2321BC1D79D}"/>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26009444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7A2EF71F-7A9A-6E44-A7B2-2B5C6B15B16D}"/>
              </a:ext>
            </a:extLst>
          </p:cNvPr>
          <p:cNvSpPr txBox="1">
            <a:spLocks/>
          </p:cNvSpPr>
          <p:nvPr/>
        </p:nvSpPr>
        <p:spPr>
          <a:xfrm>
            <a:off x="169950" y="132304"/>
            <a:ext cx="5893152" cy="6064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Times New Roman" panose="02020603050405020304" pitchFamily="18" charset="0"/>
                <a:cs typeface="Times New Roman" panose="02020603050405020304" pitchFamily="18" charset="0"/>
              </a:rPr>
              <a:t>MeV UED Experiments at BNL</a:t>
            </a:r>
          </a:p>
        </p:txBody>
      </p:sp>
      <p:sp>
        <p:nvSpPr>
          <p:cNvPr id="9" name="TextBox 8">
            <a:extLst>
              <a:ext uri="{FF2B5EF4-FFF2-40B4-BE49-F238E27FC236}">
                <a16:creationId xmlns:a16="http://schemas.microsoft.com/office/drawing/2014/main" id="{824F9D18-BF14-AE38-6C33-4FBB267FB860}"/>
              </a:ext>
            </a:extLst>
          </p:cNvPr>
          <p:cNvSpPr txBox="1"/>
          <p:nvPr/>
        </p:nvSpPr>
        <p:spPr>
          <a:xfrm>
            <a:off x="215807" y="788511"/>
            <a:ext cx="11737141" cy="3416320"/>
          </a:xfrm>
          <a:prstGeom prst="rect">
            <a:avLst/>
          </a:prstGeom>
          <a:noFill/>
        </p:spPr>
        <p:txBody>
          <a:bodyPr wrap="square" lIns="91440" tIns="45720" rIns="91440" bIns="45720" rtlCol="0" anchor="t">
            <a:spAutoFit/>
          </a:bodyPr>
          <a:lstStyle/>
          <a:p>
            <a:pPr marR="0" algn="l"/>
            <a:r>
              <a:rPr lang="en-US" sz="2400" b="0" i="0" u="none" strike="noStrike" baseline="0" dirty="0">
                <a:solidFill>
                  <a:srgbClr val="000000"/>
                </a:solidFill>
                <a:latin typeface="Times New Roman" panose="02020603050405020304" pitchFamily="18" charset="0"/>
                <a:cs typeface="Times New Roman" panose="02020603050405020304" pitchFamily="18" charset="0"/>
              </a:rPr>
              <a:t>BNL MeV UED Experiments info:</a:t>
            </a:r>
          </a:p>
          <a:p>
            <a:pPr marL="285750" marR="0" indent="-285750" algn="l">
              <a:buFont typeface="Arial" panose="020B0604020202020204" pitchFamily="34" charset="0"/>
              <a:buChar char="•"/>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Laser pulses of 800 nm wavelength, and a pulse duration of 180 fs provided a pump beam to the CrSBr samples.</a:t>
            </a:r>
          </a:p>
          <a:p>
            <a:pPr marL="285750" indent="-285750">
              <a:buFont typeface="Arial" panose="020B0604020202020204" pitchFamily="34" charset="0"/>
              <a:buChar char="•"/>
            </a:pPr>
            <a:r>
              <a:rPr lang="en-US" sz="2400" dirty="0">
                <a:effectLst/>
                <a:latin typeface="Times New Roman"/>
                <a:ea typeface="Calibri"/>
                <a:cs typeface="Times New Roman"/>
              </a:rPr>
              <a:t>Synchronized 130 fs pulses of 2.8 MeV electrons served to probe the CrSBr crystals with a total area of ∼100 × </a:t>
            </a:r>
            <a:r>
              <a:rPr lang="en-US" sz="2400" dirty="0">
                <a:latin typeface="Times New Roman"/>
                <a:ea typeface="Calibri"/>
                <a:cs typeface="Times New Roman"/>
              </a:rPr>
              <a:t>100 </a:t>
            </a:r>
            <a:r>
              <a:rPr lang="en-US" sz="2400" dirty="0">
                <a:effectLst/>
                <a:latin typeface="Times New Roman"/>
                <a:ea typeface="Calibri"/>
                <a:cs typeface="Times New Roman"/>
              </a:rPr>
              <a:t>μm</a:t>
            </a:r>
            <a:r>
              <a:rPr lang="en-US" sz="2400" baseline="30000" dirty="0">
                <a:effectLst/>
                <a:latin typeface="Times New Roman"/>
                <a:ea typeface="Calibri"/>
                <a:cs typeface="Times New Roman"/>
              </a:rPr>
              <a:t>2</a:t>
            </a:r>
            <a:r>
              <a:rPr lang="en-US" sz="2400" dirty="0">
                <a:effectLst/>
                <a:latin typeface="Times New Roman"/>
                <a:ea typeface="Calibri"/>
                <a:cs typeface="Times New Roman"/>
              </a:rPr>
              <a:t> at various time delays.</a:t>
            </a:r>
            <a:r>
              <a:rPr lang="en-US" sz="2400" dirty="0">
                <a:latin typeface="Times New Roman"/>
                <a:ea typeface="Calibri"/>
                <a:cs typeface="Times New Roman"/>
              </a:rPr>
              <a: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gn="l">
              <a:buFont typeface="Arial" panose="020B0604020202020204" pitchFamily="34" charset="0"/>
              <a:buChar char="•"/>
            </a:pPr>
            <a:r>
              <a:rPr lang="en-US" sz="2400" b="0" i="0" u="none" strike="noStrike" baseline="0" dirty="0">
                <a:solidFill>
                  <a:srgbClr val="000000"/>
                </a:solidFill>
                <a:latin typeface="Times New Roman" panose="02020603050405020304" pitchFamily="18" charset="0"/>
                <a:cs typeface="Times New Roman" panose="02020603050405020304" pitchFamily="18" charset="0"/>
              </a:rPr>
              <a:t>Repetition rate was 20 Hz.</a:t>
            </a:r>
          </a:p>
          <a:p>
            <a:pPr marL="285750" marR="0" indent="-285750" algn="l">
              <a:buFont typeface="Arial" panose="020B0604020202020204" pitchFamily="34" charset="0"/>
              <a:buChar char="•"/>
            </a:pPr>
            <a:r>
              <a:rPr lang="en-US" sz="2400" b="0" i="0" u="none" strike="noStrike" baseline="0" dirty="0">
                <a:solidFill>
                  <a:srgbClr val="000000"/>
                </a:solidFill>
                <a:latin typeface="Times New Roman" panose="02020603050405020304" pitchFamily="18" charset="0"/>
                <a:cs typeface="Times New Roman" panose="02020603050405020304" pitchFamily="18" charset="0"/>
              </a:rPr>
              <a:t>Room (300 K) and low-T (77 K) data collected.</a:t>
            </a:r>
          </a:p>
          <a:p>
            <a:pPr marL="285750" marR="0" indent="-285750" algn="l">
              <a:buFont typeface="Arial" panose="020B0604020202020204" pitchFamily="34" charset="0"/>
              <a:buChar char="•"/>
            </a:pPr>
            <a:r>
              <a:rPr lang="en-US" sz="2400" dirty="0">
                <a:solidFill>
                  <a:srgbClr val="000000"/>
                </a:solidFill>
                <a:latin typeface="Times New Roman" panose="02020603050405020304" pitchFamily="18" charset="0"/>
                <a:cs typeface="Times New Roman" panose="02020603050405020304" pitchFamily="18" charset="0"/>
              </a:rPr>
              <a:t>Data collected for five different pump</a:t>
            </a:r>
            <a:r>
              <a:rPr lang="en-US" sz="2400" b="0" i="0" u="none" strike="noStrike" baseline="0" dirty="0">
                <a:solidFill>
                  <a:srgbClr val="000000"/>
                </a:solidFill>
                <a:latin typeface="Times New Roman" panose="02020603050405020304" pitchFamily="18" charset="0"/>
                <a:cs typeface="Times New Roman" panose="02020603050405020304" pitchFamily="18" charset="0"/>
              </a:rPr>
              <a:t> fluences.</a:t>
            </a:r>
          </a:p>
          <a:p>
            <a:pPr marL="285750" marR="0" indent="-285750" algn="l">
              <a:buFont typeface="Arial" panose="020B0604020202020204" pitchFamily="34" charset="0"/>
              <a:buChar char="•"/>
            </a:pPr>
            <a:r>
              <a:rPr lang="en-US" sz="2400" b="0" i="0" u="none" strike="noStrike" baseline="0" dirty="0">
                <a:solidFill>
                  <a:srgbClr val="000000"/>
                </a:solidFill>
                <a:latin typeface="Times New Roman" panose="02020603050405020304" pitchFamily="18" charset="0"/>
                <a:cs typeface="Times New Roman" panose="02020603050405020304" pitchFamily="18" charset="0"/>
              </a:rPr>
              <a:t>(</a:t>
            </a:r>
            <a:r>
              <a:rPr lang="en-US" sz="2400" b="0" i="1" u="none" strike="noStrike" baseline="0" dirty="0">
                <a:solidFill>
                  <a:srgbClr val="000000"/>
                </a:solidFill>
                <a:latin typeface="Times New Roman" panose="02020603050405020304" pitchFamily="18" charset="0"/>
                <a:cs typeface="Times New Roman" panose="02020603050405020304" pitchFamily="18" charset="0"/>
              </a:rPr>
              <a:t>h</a:t>
            </a:r>
            <a:r>
              <a:rPr lang="en-US" sz="2400" i="1" dirty="0">
                <a:solidFill>
                  <a:srgbClr val="000000"/>
                </a:solidFill>
                <a:latin typeface="Times New Roman" panose="02020603050405020304" pitchFamily="18" charset="0"/>
                <a:cs typeface="Times New Roman" panose="02020603050405020304" pitchFamily="18" charset="0"/>
              </a:rPr>
              <a:t>k</a:t>
            </a:r>
            <a:r>
              <a:rPr lang="en-US" sz="2400" b="0" i="0" u="none" strike="noStrike" baseline="0" dirty="0">
                <a:solidFill>
                  <a:srgbClr val="000000"/>
                </a:solidFill>
                <a:latin typeface="Times New Roman" panose="02020603050405020304" pitchFamily="18" charset="0"/>
                <a:cs typeface="Times New Roman" panose="02020603050405020304" pitchFamily="18" charset="0"/>
              </a:rPr>
              <a:t>0) Bragg peaks detected.</a:t>
            </a:r>
          </a:p>
        </p:txBody>
      </p:sp>
      <p:sp>
        <p:nvSpPr>
          <p:cNvPr id="11" name="Title 3">
            <a:extLst>
              <a:ext uri="{FF2B5EF4-FFF2-40B4-BE49-F238E27FC236}">
                <a16:creationId xmlns:a16="http://schemas.microsoft.com/office/drawing/2014/main" id="{4436346C-49B8-D78A-27BB-DC9F54405AFD}"/>
              </a:ext>
            </a:extLst>
          </p:cNvPr>
          <p:cNvSpPr txBox="1">
            <a:spLocks/>
          </p:cNvSpPr>
          <p:nvPr/>
        </p:nvSpPr>
        <p:spPr>
          <a:xfrm>
            <a:off x="9165118" y="3958610"/>
            <a:ext cx="2811075" cy="66533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1800" baseline="30000">
              <a:latin typeface="Times New Roman" panose="02020603050405020304" pitchFamily="18"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C3AABFFD-1363-71EA-1263-7F551A2E91D7}"/>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7BAA38B-2D32-4DB4-344A-85676148E831}"/>
              </a:ext>
            </a:extLst>
          </p:cNvPr>
          <p:cNvGrpSpPr/>
          <p:nvPr/>
        </p:nvGrpSpPr>
        <p:grpSpPr>
          <a:xfrm>
            <a:off x="0" y="6331253"/>
            <a:ext cx="8491465" cy="550559"/>
            <a:chOff x="0" y="6331253"/>
            <a:chExt cx="8491465" cy="550559"/>
          </a:xfrm>
        </p:grpSpPr>
        <p:pic>
          <p:nvPicPr>
            <p:cNvPr id="8" name="Picture 3">
              <a:extLst>
                <a:ext uri="{FF2B5EF4-FFF2-40B4-BE49-F238E27FC236}">
                  <a16:creationId xmlns:a16="http://schemas.microsoft.com/office/drawing/2014/main" id="{A0DD3E6C-340E-E5AB-3780-5EE1524BB25C}"/>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0" y="6331253"/>
              <a:ext cx="1666240" cy="550559"/>
            </a:xfrm>
            <a:prstGeom prst="rect">
              <a:avLst/>
            </a:prstGeom>
          </p:spPr>
        </p:pic>
        <p:sp>
          <p:nvSpPr>
            <p:cNvPr id="10" name="Content Placeholder 2">
              <a:extLst>
                <a:ext uri="{FF2B5EF4-FFF2-40B4-BE49-F238E27FC236}">
                  <a16:creationId xmlns:a16="http://schemas.microsoft.com/office/drawing/2014/main" id="{FFA21C29-9895-E8A0-0617-D9FA0F449EF6}"/>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3813548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AAFDF-72B3-83B9-C31E-A9AC93794D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C78D89-81AF-E42D-2755-828D90845C92}"/>
              </a:ext>
            </a:extLst>
          </p:cNvPr>
          <p:cNvSpPr>
            <a:spLocks noGrp="1"/>
          </p:cNvSpPr>
          <p:nvPr>
            <p:ph type="ctrTitle"/>
          </p:nvPr>
        </p:nvSpPr>
        <p:spPr>
          <a:xfrm>
            <a:off x="1662113" y="292100"/>
            <a:ext cx="8867775" cy="2460625"/>
          </a:xfrm>
        </p:spPr>
        <p:txBody>
          <a:bodyPr>
            <a:normAutofit/>
          </a:bodyPr>
          <a:lstStyle/>
          <a:p>
            <a:br>
              <a:rPr lang="en-US" sz="3200" dirty="0">
                <a:latin typeface="Times New Roman" panose="02020603050405020304" pitchFamily="18" charset="0"/>
                <a:ea typeface="Calibri" panose="020F0502020204030204" pitchFamily="34" charset="0"/>
                <a:cs typeface="Times New Roman" panose="02020603050405020304" pitchFamily="18" charset="0"/>
              </a:rPr>
            </a:br>
            <a:endParaRPr lang="zh-CN" alt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A35ED15-AEFE-393B-4A30-96BA9CD4294B}"/>
              </a:ext>
            </a:extLst>
          </p:cNvPr>
          <p:cNvSpPr>
            <a:spLocks noGrp="1"/>
          </p:cNvSpPr>
          <p:nvPr>
            <p:ph type="sldNum" sz="quarter" idx="4294967295"/>
          </p:nvPr>
        </p:nvSpPr>
        <p:spPr>
          <a:xfrm>
            <a:off x="9975136" y="6484973"/>
            <a:ext cx="2057400" cy="365125"/>
          </a:xfrm>
          <a:prstGeom prst="rect">
            <a:avLst/>
          </a:prstGeom>
        </p:spPr>
        <p:txBody>
          <a:bodyPr/>
          <a:lstStyle/>
          <a:p>
            <a:fld id="{FABDA9F0-4633-4D22-A94F-6909B4241889}" type="slidenum">
              <a:rPr lang="zh-CN" altLang="en-US" smtClean="0"/>
              <a:t>3</a:t>
            </a:fld>
            <a:endParaRPr lang="zh-CN" altLang="en-US"/>
          </a:p>
        </p:txBody>
      </p:sp>
      <p:sp>
        <p:nvSpPr>
          <p:cNvPr id="15" name="TextBox 14">
            <a:extLst>
              <a:ext uri="{FF2B5EF4-FFF2-40B4-BE49-F238E27FC236}">
                <a16:creationId xmlns:a16="http://schemas.microsoft.com/office/drawing/2014/main" id="{95828F91-A421-2668-949C-92E6D4084AF1}"/>
              </a:ext>
            </a:extLst>
          </p:cNvPr>
          <p:cNvSpPr txBox="1"/>
          <p:nvPr/>
        </p:nvSpPr>
        <p:spPr>
          <a:xfrm>
            <a:off x="169949" y="77909"/>
            <a:ext cx="12022051"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CrSBr: A Novel 2D Magnet</a:t>
            </a:r>
          </a:p>
        </p:txBody>
      </p:sp>
      <p:cxnSp>
        <p:nvCxnSpPr>
          <p:cNvPr id="8" name="Straight Connector 7">
            <a:extLst>
              <a:ext uri="{FF2B5EF4-FFF2-40B4-BE49-F238E27FC236}">
                <a16:creationId xmlns:a16="http://schemas.microsoft.com/office/drawing/2014/main" id="{E2555CBC-BC09-A894-C3F0-252DD35CA071}"/>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BA9594F5-1DD9-43FA-0C09-7C8C9EDBC82B}"/>
              </a:ext>
            </a:extLst>
          </p:cNvPr>
          <p:cNvGrpSpPr/>
          <p:nvPr/>
        </p:nvGrpSpPr>
        <p:grpSpPr>
          <a:xfrm>
            <a:off x="5892956" y="1077488"/>
            <a:ext cx="5499474" cy="4307300"/>
            <a:chOff x="5794045" y="835911"/>
            <a:chExt cx="5499474" cy="4307300"/>
          </a:xfrm>
        </p:grpSpPr>
        <p:sp>
          <p:nvSpPr>
            <p:cNvPr id="12" name="Content Placeholder 7">
              <a:extLst>
                <a:ext uri="{FF2B5EF4-FFF2-40B4-BE49-F238E27FC236}">
                  <a16:creationId xmlns:a16="http://schemas.microsoft.com/office/drawing/2014/main" id="{D140EE4B-ECF7-95D8-FEFA-2B16F184E0BF}"/>
                </a:ext>
              </a:extLst>
            </p:cNvPr>
            <p:cNvSpPr txBox="1">
              <a:spLocks/>
            </p:cNvSpPr>
            <p:nvPr/>
          </p:nvSpPr>
          <p:spPr>
            <a:xfrm>
              <a:off x="5794045" y="835911"/>
              <a:ext cx="5499474" cy="4307300"/>
            </a:xfrm>
            <a:prstGeom prst="rect">
              <a:avLst/>
            </a:prstGeom>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Times New Roman" panose="02020603050405020304" pitchFamily="18" charset="0"/>
                  <a:cs typeface="Times New Roman" panose="02020603050405020304" pitchFamily="18" charset="0"/>
                </a:rPr>
                <a:t>Quasi 1D electronic transport properties along </a:t>
              </a:r>
              <a:r>
                <a:rPr lang="en-US" sz="2000" i="1" dirty="0">
                  <a:latin typeface="Times New Roman" panose="02020603050405020304" pitchFamily="18" charset="0"/>
                  <a:cs typeface="Times New Roman" panose="02020603050405020304" pitchFamily="18" charset="0"/>
                </a:rPr>
                <a:t>b</a:t>
              </a:r>
            </a:p>
            <a:p>
              <a:pPr marL="0" indent="0">
                <a:buNone/>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6E572828-8A37-267F-6838-0C8079D68949}"/>
                </a:ext>
              </a:extLst>
            </p:cNvPr>
            <p:cNvPicPr>
              <a:picLocks noChangeAspect="1"/>
            </p:cNvPicPr>
            <p:nvPr/>
          </p:nvPicPr>
          <p:blipFill>
            <a:blip r:embed="rId3"/>
            <a:stretch>
              <a:fillRect/>
            </a:stretch>
          </p:blipFill>
          <p:spPr>
            <a:xfrm>
              <a:off x="6113550" y="1279099"/>
              <a:ext cx="4631710" cy="3293705"/>
            </a:xfrm>
            <a:prstGeom prst="rect">
              <a:avLst/>
            </a:prstGeom>
          </p:spPr>
        </p:pic>
        <p:sp>
          <p:nvSpPr>
            <p:cNvPr id="14" name="TextBox 13">
              <a:extLst>
                <a:ext uri="{FF2B5EF4-FFF2-40B4-BE49-F238E27FC236}">
                  <a16:creationId xmlns:a16="http://schemas.microsoft.com/office/drawing/2014/main" id="{AEA5173F-DC56-6E49-4C87-40733A4C54F0}"/>
                </a:ext>
              </a:extLst>
            </p:cNvPr>
            <p:cNvSpPr txBox="1"/>
            <p:nvPr/>
          </p:nvSpPr>
          <p:spPr>
            <a:xfrm>
              <a:off x="6746082" y="4804573"/>
              <a:ext cx="4113702" cy="276999"/>
            </a:xfrm>
            <a:prstGeom prst="rect">
              <a:avLst/>
            </a:prstGeom>
            <a:noFill/>
          </p:spPr>
          <p:txBody>
            <a:bodyPr wrap="square">
              <a:spAutoFit/>
            </a:bodyPr>
            <a:lstStyle/>
            <a:p>
              <a:pPr algn="just"/>
              <a:r>
                <a:rPr lang="en-US" sz="1200" dirty="0">
                  <a:solidFill>
                    <a:srgbClr val="000000"/>
                  </a:solidFill>
                  <a:latin typeface="Times New Roman" panose="02020603050405020304" pitchFamily="18" charset="0"/>
                </a:rPr>
                <a:t>1. </a:t>
              </a:r>
              <a:r>
                <a:rPr lang="en-US" sz="1200" dirty="0">
                  <a:solidFill>
                    <a:srgbClr val="000000"/>
                  </a:solidFill>
                  <a:latin typeface="Times New Roman" panose="02020603050405020304" pitchFamily="18" charset="0"/>
                  <a:cs typeface="Times New Roman" panose="02020603050405020304" pitchFamily="18" charset="0"/>
                </a:rPr>
                <a:t>Fan Wu</a:t>
              </a:r>
              <a:r>
                <a:rPr lang="en-US" sz="1200" dirty="0">
                  <a:latin typeface="Times New Roman" panose="02020603050405020304" pitchFamily="18" charset="0"/>
                  <a:cs typeface="Times New Roman" panose="02020603050405020304" pitchFamily="18" charset="0"/>
                </a:rPr>
                <a:t>, et al.  </a:t>
              </a:r>
              <a:r>
                <a:rPr lang="en-US" sz="1200" i="1" dirty="0">
                  <a:latin typeface="Times New Roman" panose="02020603050405020304" pitchFamily="18" charset="0"/>
                  <a:cs typeface="Times New Roman" panose="02020603050405020304" pitchFamily="18" charset="0"/>
                </a:rPr>
                <a:t>Adv. Mater.</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34</a:t>
              </a:r>
              <a:r>
                <a:rPr lang="en-US" sz="1200" dirty="0">
                  <a:latin typeface="Times New Roman" panose="02020603050405020304" pitchFamily="18" charset="0"/>
                  <a:cs typeface="Times New Roman" panose="02020603050405020304" pitchFamily="18" charset="0"/>
                </a:rPr>
                <a:t>, 2109759 (2022)</a:t>
              </a:r>
              <a:endParaRPr lang="en-US" sz="1200" dirty="0">
                <a:solidFill>
                  <a:srgbClr val="000000"/>
                </a:solidFill>
                <a:latin typeface="Times New Roman" panose="02020603050405020304" pitchFamily="18" charset="0"/>
              </a:endParaRPr>
            </a:p>
          </p:txBody>
        </p:sp>
      </p:grpSp>
      <p:grpSp>
        <p:nvGrpSpPr>
          <p:cNvPr id="17" name="Group 16">
            <a:extLst>
              <a:ext uri="{FF2B5EF4-FFF2-40B4-BE49-F238E27FC236}">
                <a16:creationId xmlns:a16="http://schemas.microsoft.com/office/drawing/2014/main" id="{D5DE59CC-94F9-1323-85DD-AA3FD5EF25D3}"/>
              </a:ext>
            </a:extLst>
          </p:cNvPr>
          <p:cNvGrpSpPr/>
          <p:nvPr/>
        </p:nvGrpSpPr>
        <p:grpSpPr>
          <a:xfrm>
            <a:off x="155297" y="1077488"/>
            <a:ext cx="5499474" cy="4307300"/>
            <a:chOff x="151313" y="840052"/>
            <a:chExt cx="5499474" cy="4307300"/>
          </a:xfrm>
        </p:grpSpPr>
        <p:sp>
          <p:nvSpPr>
            <p:cNvPr id="3" name="Content Placeholder 7">
              <a:extLst>
                <a:ext uri="{FF2B5EF4-FFF2-40B4-BE49-F238E27FC236}">
                  <a16:creationId xmlns:a16="http://schemas.microsoft.com/office/drawing/2014/main" id="{C7B5033F-2722-80E3-9B8E-9DF7EA7F03CC}"/>
                </a:ext>
              </a:extLst>
            </p:cNvPr>
            <p:cNvSpPr txBox="1">
              <a:spLocks/>
            </p:cNvSpPr>
            <p:nvPr/>
          </p:nvSpPr>
          <p:spPr>
            <a:xfrm>
              <a:off x="151313" y="840052"/>
              <a:ext cx="5499474" cy="4307300"/>
            </a:xfrm>
            <a:prstGeom prst="rect">
              <a:avLst/>
            </a:prstGeom>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Times New Roman" panose="02020603050405020304" pitchFamily="18" charset="0"/>
                  <a:cs typeface="Times New Roman" panose="02020603050405020304" pitchFamily="18" charset="0"/>
                </a:rPr>
                <a:t>Strain induced magnetic phase transition properties</a:t>
              </a: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11" name="Content Placeholder 6" descr="Diagram&#10;&#10;Description automatically generated">
              <a:extLst>
                <a:ext uri="{FF2B5EF4-FFF2-40B4-BE49-F238E27FC236}">
                  <a16:creationId xmlns:a16="http://schemas.microsoft.com/office/drawing/2014/main" id="{DC4A118B-5E88-8790-9E1D-F4B2349367D0}"/>
                </a:ext>
              </a:extLst>
            </p:cNvPr>
            <p:cNvPicPr>
              <a:picLocks noChangeAspect="1"/>
            </p:cNvPicPr>
            <p:nvPr/>
          </p:nvPicPr>
          <p:blipFill rotWithShape="1">
            <a:blip r:embed="rId4">
              <a:extLst>
                <a:ext uri="{28A0092B-C50C-407E-A947-70E740481C1C}">
                  <a14:useLocalDpi xmlns:a14="http://schemas.microsoft.com/office/drawing/2010/main" val="0"/>
                </a:ext>
              </a:extLst>
            </a:blip>
            <a:srcRect l="34656"/>
            <a:stretch/>
          </p:blipFill>
          <p:spPr>
            <a:xfrm>
              <a:off x="465090" y="1185816"/>
              <a:ext cx="4946637" cy="3287780"/>
            </a:xfrm>
            <a:prstGeom prst="rect">
              <a:avLst/>
            </a:prstGeom>
            <a:ln>
              <a:noFill/>
            </a:ln>
          </p:spPr>
        </p:pic>
        <p:sp>
          <p:nvSpPr>
            <p:cNvPr id="16" name="TextBox 15">
              <a:extLst>
                <a:ext uri="{FF2B5EF4-FFF2-40B4-BE49-F238E27FC236}">
                  <a16:creationId xmlns:a16="http://schemas.microsoft.com/office/drawing/2014/main" id="{8E2C2776-B37C-77DC-4741-913C00E01AE8}"/>
                </a:ext>
              </a:extLst>
            </p:cNvPr>
            <p:cNvSpPr txBox="1"/>
            <p:nvPr/>
          </p:nvSpPr>
          <p:spPr>
            <a:xfrm>
              <a:off x="1180883" y="4819360"/>
              <a:ext cx="3515050" cy="276999"/>
            </a:xfrm>
            <a:prstGeom prst="rect">
              <a:avLst/>
            </a:prstGeom>
            <a:noFill/>
          </p:spPr>
          <p:txBody>
            <a:bodyPr wrap="square">
              <a:spAutoFit/>
            </a:bodyPr>
            <a:lstStyle/>
            <a:p>
              <a:pPr algn="just"/>
              <a:r>
                <a:rPr lang="en-US" sz="1200" dirty="0">
                  <a:solidFill>
                    <a:srgbClr val="000000"/>
                  </a:solidFill>
                  <a:latin typeface="Times New Roman" panose="02020603050405020304" pitchFamily="18" charset="0"/>
                </a:rPr>
                <a:t>1. </a:t>
              </a:r>
              <a:r>
                <a:rPr lang="en-US" sz="1200" dirty="0" err="1">
                  <a:latin typeface="Times New Roman" panose="02020603050405020304" pitchFamily="18" charset="0"/>
                  <a:cs typeface="Times New Roman" panose="02020603050405020304" pitchFamily="18" charset="0"/>
                </a:rPr>
                <a:t>Cenker</a:t>
              </a:r>
              <a:r>
                <a:rPr lang="en-US" sz="1200" dirty="0">
                  <a:latin typeface="Times New Roman" panose="02020603050405020304" pitchFamily="18" charset="0"/>
                  <a:cs typeface="Times New Roman" panose="02020603050405020304" pitchFamily="18" charset="0"/>
                </a:rPr>
                <a:t>, et al.  </a:t>
              </a:r>
              <a:r>
                <a:rPr lang="en-US" sz="1200" i="1" dirty="0">
                  <a:latin typeface="Times New Roman" panose="02020603050405020304" pitchFamily="18" charset="0"/>
                  <a:cs typeface="Times New Roman" panose="02020603050405020304" pitchFamily="18" charset="0"/>
                </a:rPr>
                <a:t>Nat. </a:t>
              </a:r>
              <a:r>
                <a:rPr lang="en-US" sz="1200" i="1" dirty="0" err="1">
                  <a:latin typeface="Times New Roman" panose="02020603050405020304" pitchFamily="18" charset="0"/>
                  <a:cs typeface="Times New Roman" panose="02020603050405020304" pitchFamily="18" charset="0"/>
                </a:rPr>
                <a:t>Nanotechnol</a:t>
              </a:r>
              <a:r>
                <a:rPr lang="en-US" sz="1200" i="1"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17</a:t>
              </a:r>
              <a:r>
                <a:rPr lang="en-US" sz="1200" dirty="0">
                  <a:latin typeface="Times New Roman" panose="02020603050405020304" pitchFamily="18" charset="0"/>
                  <a:cs typeface="Times New Roman" panose="02020603050405020304" pitchFamily="18" charset="0"/>
                </a:rPr>
                <a:t>, 256 (2022)</a:t>
              </a:r>
              <a:endParaRPr lang="en-US" sz="1200" dirty="0">
                <a:solidFill>
                  <a:srgbClr val="000000"/>
                </a:solidFill>
                <a:latin typeface="Times New Roman" panose="02020603050405020304" pitchFamily="18" charset="0"/>
              </a:endParaRPr>
            </a:p>
          </p:txBody>
        </p:sp>
      </p:grpSp>
      <p:sp>
        <p:nvSpPr>
          <p:cNvPr id="9" name="TextBox 8">
            <a:extLst>
              <a:ext uri="{FF2B5EF4-FFF2-40B4-BE49-F238E27FC236}">
                <a16:creationId xmlns:a16="http://schemas.microsoft.com/office/drawing/2014/main" id="{2892225D-31A5-80D5-C424-A5A7962F8B30}"/>
              </a:ext>
            </a:extLst>
          </p:cNvPr>
          <p:cNvSpPr txBox="1"/>
          <p:nvPr/>
        </p:nvSpPr>
        <p:spPr>
          <a:xfrm>
            <a:off x="151314" y="5407923"/>
            <a:ext cx="5499473"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highlight>
                  <a:srgbClr val="FFFF00"/>
                </a:highlight>
                <a:latin typeface="Times" panose="02020603050405020304" pitchFamily="18" charset="0"/>
                <a:cs typeface="Times" panose="02020603050405020304" pitchFamily="18" charset="0"/>
              </a:rPr>
              <a:t>Strong magnetoelastic coupling</a:t>
            </a:r>
          </a:p>
          <a:p>
            <a:pPr marL="285750" indent="-285750">
              <a:buFont typeface="Arial" panose="020B0604020202020204" pitchFamily="34" charset="0"/>
              <a:buChar char="•"/>
            </a:pPr>
            <a:r>
              <a:rPr lang="en-US" dirty="0">
                <a:latin typeface="Times" panose="02020603050405020304" pitchFamily="18" charset="0"/>
                <a:cs typeface="Times" panose="02020603050405020304" pitchFamily="18" charset="0"/>
              </a:rPr>
              <a:t>External mechanical strain can be used as a switch to control the magnetic phases.</a:t>
            </a:r>
          </a:p>
        </p:txBody>
      </p:sp>
      <p:sp>
        <p:nvSpPr>
          <p:cNvPr id="10" name="TextBox 9">
            <a:extLst>
              <a:ext uri="{FF2B5EF4-FFF2-40B4-BE49-F238E27FC236}">
                <a16:creationId xmlns:a16="http://schemas.microsoft.com/office/drawing/2014/main" id="{D9E46400-73E6-66EB-AC3F-419C93576499}"/>
              </a:ext>
            </a:extLst>
          </p:cNvPr>
          <p:cNvSpPr txBox="1"/>
          <p:nvPr/>
        </p:nvSpPr>
        <p:spPr>
          <a:xfrm>
            <a:off x="5802101" y="5384788"/>
            <a:ext cx="5979340" cy="1200329"/>
          </a:xfrm>
          <a:prstGeom prst="rect">
            <a:avLst/>
          </a:prstGeom>
          <a:noFill/>
        </p:spPr>
        <p:txBody>
          <a:bodyPr wrap="square" rtlCol="0">
            <a:spAutoFit/>
          </a:bodyPr>
          <a:lstStyle/>
          <a:p>
            <a:pPr marL="285750" indent="-285750">
              <a:buFont typeface="Arial" panose="020B0604020202020204" pitchFamily="34" charset="0"/>
              <a:buChar char="•"/>
            </a:pPr>
            <a:r>
              <a:rPr lang="en-US" b="0" i="0" dirty="0" err="1">
                <a:solidFill>
                  <a:srgbClr val="000000"/>
                </a:solidFill>
                <a:effectLst/>
                <a:latin typeface="Times" panose="02020603050405020304" pitchFamily="18" charset="0"/>
                <a:cs typeface="Times" panose="02020603050405020304" pitchFamily="18" charset="0"/>
              </a:rPr>
              <a:t>σ</a:t>
            </a:r>
            <a:r>
              <a:rPr lang="en-US" b="0" i="1" baseline="-25000" dirty="0" err="1">
                <a:solidFill>
                  <a:srgbClr val="000000"/>
                </a:solidFill>
                <a:effectLst/>
                <a:latin typeface="Times" panose="02020603050405020304" pitchFamily="18" charset="0"/>
                <a:cs typeface="Times" panose="02020603050405020304" pitchFamily="18" charset="0"/>
              </a:rPr>
              <a:t>b</a:t>
            </a:r>
            <a:r>
              <a:rPr lang="en-US" b="0" i="0" dirty="0">
                <a:solidFill>
                  <a:srgbClr val="000000"/>
                </a:solidFill>
                <a:effectLst/>
                <a:latin typeface="Times" panose="02020603050405020304" pitchFamily="18" charset="0"/>
                <a:cs typeface="Times" panose="02020603050405020304" pitchFamily="18" charset="0"/>
              </a:rPr>
              <a:t>/</a:t>
            </a:r>
            <a:r>
              <a:rPr lang="en-US" b="0" i="0" dirty="0" err="1">
                <a:solidFill>
                  <a:srgbClr val="000000"/>
                </a:solidFill>
                <a:effectLst/>
                <a:latin typeface="Times" panose="02020603050405020304" pitchFamily="18" charset="0"/>
                <a:cs typeface="Times" panose="02020603050405020304" pitchFamily="18" charset="0"/>
              </a:rPr>
              <a:t>σ</a:t>
            </a:r>
            <a:r>
              <a:rPr lang="en-US" b="0" i="1" baseline="-25000" dirty="0" err="1">
                <a:solidFill>
                  <a:srgbClr val="000000"/>
                </a:solidFill>
                <a:effectLst/>
                <a:latin typeface="Times" panose="02020603050405020304" pitchFamily="18" charset="0"/>
                <a:cs typeface="Times" panose="02020603050405020304" pitchFamily="18" charset="0"/>
              </a:rPr>
              <a:t>a</a:t>
            </a:r>
            <a:r>
              <a:rPr lang="en-US" b="0" i="0" dirty="0">
                <a:solidFill>
                  <a:srgbClr val="000000"/>
                </a:solidFill>
                <a:effectLst/>
                <a:latin typeface="Times" panose="02020603050405020304" pitchFamily="18" charset="0"/>
                <a:cs typeface="Times" panose="02020603050405020304" pitchFamily="18" charset="0"/>
              </a:rPr>
              <a:t> (conductivity) ≈ 3 × 10^2 to 10^5</a:t>
            </a:r>
          </a:p>
          <a:p>
            <a:pPr marL="285750" indent="-285750">
              <a:buFont typeface="Arial" panose="020B0604020202020204" pitchFamily="34" charset="0"/>
              <a:buChar char="•"/>
            </a:pPr>
            <a:r>
              <a:rPr lang="en-US" dirty="0">
                <a:solidFill>
                  <a:srgbClr val="000000"/>
                </a:solidFill>
                <a:latin typeface="Times" panose="02020603050405020304" pitchFamily="18" charset="0"/>
                <a:cs typeface="Times" panose="02020603050405020304" pitchFamily="18" charset="0"/>
              </a:rPr>
              <a:t>Photocurrent detected only along </a:t>
            </a:r>
            <a:r>
              <a:rPr lang="en-US" i="1" dirty="0">
                <a:solidFill>
                  <a:srgbClr val="000000"/>
                </a:solidFill>
                <a:latin typeface="Times" panose="02020603050405020304" pitchFamily="18" charset="0"/>
                <a:cs typeface="Times" panose="02020603050405020304" pitchFamily="18" charset="0"/>
              </a:rPr>
              <a:t>b</a:t>
            </a:r>
            <a:r>
              <a:rPr lang="en-US" dirty="0">
                <a:solidFill>
                  <a:srgbClr val="000000"/>
                </a:solidFill>
                <a:latin typeface="Times" panose="02020603050405020304" pitchFamily="18" charset="0"/>
                <a:cs typeface="Times" panose="02020603050405020304" pitchFamily="18" charset="0"/>
              </a:rPr>
              <a:t> axis.</a:t>
            </a:r>
          </a:p>
          <a:p>
            <a:pPr marL="285750" indent="-285750">
              <a:buFont typeface="Arial" panose="020B0604020202020204" pitchFamily="34" charset="0"/>
              <a:buChar char="•"/>
            </a:pPr>
            <a:r>
              <a:rPr lang="en-US" dirty="0">
                <a:solidFill>
                  <a:srgbClr val="000000"/>
                </a:solidFill>
                <a:latin typeface="Times" panose="02020603050405020304" pitchFamily="18" charset="0"/>
                <a:cs typeface="Times" panose="02020603050405020304" pitchFamily="18" charset="0"/>
              </a:rPr>
              <a:t>Q</a:t>
            </a:r>
            <a:r>
              <a:rPr lang="en-US" b="0" i="0" dirty="0">
                <a:solidFill>
                  <a:srgbClr val="000000"/>
                </a:solidFill>
                <a:effectLst/>
                <a:latin typeface="Times" panose="02020603050405020304" pitchFamily="18" charset="0"/>
                <a:cs typeface="Times" panose="02020603050405020304" pitchFamily="18" charset="0"/>
              </a:rPr>
              <a:t>uasi 1D electronic transport behavior occurs along the </a:t>
            </a:r>
            <a:r>
              <a:rPr lang="en-US" b="0" i="1" dirty="0">
                <a:solidFill>
                  <a:srgbClr val="000000"/>
                </a:solidFill>
                <a:effectLst/>
                <a:latin typeface="Times" panose="02020603050405020304" pitchFamily="18" charset="0"/>
                <a:cs typeface="Times" panose="02020603050405020304" pitchFamily="18" charset="0"/>
              </a:rPr>
              <a:t>b</a:t>
            </a:r>
            <a:r>
              <a:rPr lang="en-US" b="0" i="0" dirty="0">
                <a:solidFill>
                  <a:srgbClr val="000000"/>
                </a:solidFill>
                <a:effectLst/>
                <a:latin typeface="Times" panose="02020603050405020304" pitchFamily="18" charset="0"/>
                <a:cs typeface="Times" panose="02020603050405020304" pitchFamily="18" charset="0"/>
              </a:rPr>
              <a:t> direction and 1D chains are aligned along </a:t>
            </a:r>
            <a:r>
              <a:rPr lang="en-US" b="0" i="1" dirty="0">
                <a:solidFill>
                  <a:srgbClr val="000000"/>
                </a:solidFill>
                <a:effectLst/>
                <a:latin typeface="Times" panose="02020603050405020304" pitchFamily="18" charset="0"/>
                <a:cs typeface="Times" panose="02020603050405020304" pitchFamily="18" charset="0"/>
              </a:rPr>
              <a:t>b.</a:t>
            </a:r>
            <a:endParaRPr lang="en-US" i="1" dirty="0">
              <a:latin typeface="Times" panose="02020603050405020304" pitchFamily="18" charset="0"/>
              <a:cs typeface="Times" panose="02020603050405020304" pitchFamily="18" charset="0"/>
            </a:endParaRPr>
          </a:p>
        </p:txBody>
      </p:sp>
      <p:sp>
        <p:nvSpPr>
          <p:cNvPr id="20" name="TextBox 19">
            <a:extLst>
              <a:ext uri="{FF2B5EF4-FFF2-40B4-BE49-F238E27FC236}">
                <a16:creationId xmlns:a16="http://schemas.microsoft.com/office/drawing/2014/main" id="{B48CC6A4-78B0-09E8-EBBB-CC38B9A339C7}"/>
              </a:ext>
            </a:extLst>
          </p:cNvPr>
          <p:cNvSpPr txBox="1"/>
          <p:nvPr/>
        </p:nvSpPr>
        <p:spPr>
          <a:xfrm>
            <a:off x="126580" y="684139"/>
            <a:ext cx="9848555" cy="369332"/>
          </a:xfrm>
          <a:prstGeom prst="rect">
            <a:avLst/>
          </a:prstGeom>
          <a:noFill/>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Air stable	T</a:t>
            </a:r>
            <a:r>
              <a:rPr lang="en-US" baseline="-25000"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=132 K	easy axis of magnetization is along </a:t>
            </a:r>
            <a:r>
              <a:rPr lang="en-US" i="1"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p:txBody>
      </p:sp>
      <p:grpSp>
        <p:nvGrpSpPr>
          <p:cNvPr id="19" name="Group 18">
            <a:extLst>
              <a:ext uri="{FF2B5EF4-FFF2-40B4-BE49-F238E27FC236}">
                <a16:creationId xmlns:a16="http://schemas.microsoft.com/office/drawing/2014/main" id="{43CB1AC6-B562-9771-2144-3B19821503CE}"/>
              </a:ext>
            </a:extLst>
          </p:cNvPr>
          <p:cNvGrpSpPr/>
          <p:nvPr/>
        </p:nvGrpSpPr>
        <p:grpSpPr>
          <a:xfrm>
            <a:off x="0" y="6331253"/>
            <a:ext cx="8491465" cy="550559"/>
            <a:chOff x="0" y="6331253"/>
            <a:chExt cx="8491465" cy="550559"/>
          </a:xfrm>
        </p:grpSpPr>
        <p:pic>
          <p:nvPicPr>
            <p:cNvPr id="21" name="Picture 3">
              <a:extLst>
                <a:ext uri="{FF2B5EF4-FFF2-40B4-BE49-F238E27FC236}">
                  <a16:creationId xmlns:a16="http://schemas.microsoft.com/office/drawing/2014/main" id="{26F728A0-5364-1D32-B416-DF600C57E7C7}"/>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0" y="6331253"/>
              <a:ext cx="1666240" cy="550559"/>
            </a:xfrm>
            <a:prstGeom prst="rect">
              <a:avLst/>
            </a:prstGeom>
          </p:spPr>
        </p:pic>
        <p:sp>
          <p:nvSpPr>
            <p:cNvPr id="22" name="Content Placeholder 2">
              <a:extLst>
                <a:ext uri="{FF2B5EF4-FFF2-40B4-BE49-F238E27FC236}">
                  <a16:creationId xmlns:a16="http://schemas.microsoft.com/office/drawing/2014/main" id="{364465CE-7A7A-7DAD-AE61-1843A0F250BE}"/>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3162508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06E00-7FCA-1296-D381-A18F6BA5E1A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40B91AB-6293-B326-CB84-D691A993FCA5}"/>
              </a:ext>
            </a:extLst>
          </p:cNvPr>
          <p:cNvSpPr>
            <a:spLocks noGrp="1"/>
          </p:cNvSpPr>
          <p:nvPr>
            <p:ph type="sldNum" sz="quarter" idx="12"/>
          </p:nvPr>
        </p:nvSpPr>
        <p:spPr/>
        <p:txBody>
          <a:bodyPr/>
          <a:lstStyle/>
          <a:p>
            <a:fld id="{6AA14E9B-4136-4F46-9AB2-0359F2FE03A4}" type="slidenum">
              <a:rPr lang="en-US" smtClean="0"/>
              <a:t>4</a:t>
            </a:fld>
            <a:endParaRPr lang="en-US"/>
          </a:p>
        </p:txBody>
      </p:sp>
      <p:sp>
        <p:nvSpPr>
          <p:cNvPr id="9" name="Content Placeholder 2">
            <a:extLst>
              <a:ext uri="{FF2B5EF4-FFF2-40B4-BE49-F238E27FC236}">
                <a16:creationId xmlns:a16="http://schemas.microsoft.com/office/drawing/2014/main" id="{72945F3E-6332-3E44-B2C1-140EC5814F42}"/>
              </a:ext>
            </a:extLst>
          </p:cNvPr>
          <p:cNvSpPr txBox="1">
            <a:spLocks/>
          </p:cNvSpPr>
          <p:nvPr/>
        </p:nvSpPr>
        <p:spPr>
          <a:xfrm>
            <a:off x="7130374" y="735042"/>
            <a:ext cx="4540530" cy="34974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Times" panose="02020603050405020304" pitchFamily="18" charset="0"/>
                <a:cs typeface="Times" panose="02020603050405020304" pitchFamily="18" charset="0"/>
              </a:rPr>
              <a:t>CrSBr shows strong magnon- </a:t>
            </a:r>
            <a:r>
              <a:rPr lang="en-US" sz="2000" dirty="0" err="1">
                <a:latin typeface="Times" panose="02020603050405020304" pitchFamily="18" charset="0"/>
                <a:cs typeface="Times" panose="02020603050405020304" pitchFamily="18" charset="0"/>
              </a:rPr>
              <a:t>Wannier</a:t>
            </a:r>
            <a:r>
              <a:rPr lang="en-US" sz="2000" dirty="0">
                <a:latin typeface="Times" panose="02020603050405020304" pitchFamily="18" charset="0"/>
                <a:cs typeface="Times" panose="02020603050405020304" pitchFamily="18" charset="0"/>
              </a:rPr>
              <a:t> exciton coupling.</a:t>
            </a:r>
          </a:p>
          <a:p>
            <a:pPr algn="just"/>
            <a:r>
              <a:rPr lang="en-US" sz="2000" dirty="0">
                <a:latin typeface="Times" panose="02020603050405020304" pitchFamily="18" charset="0"/>
                <a:cs typeface="Times" panose="02020603050405020304" pitchFamily="18" charset="0"/>
              </a:rPr>
              <a:t>A well known mechanism for fast propagation of magnons at small momentum vectors is attributed to hybridization between magnon and acoustic phonons through magneto-elastic coupling</a:t>
            </a:r>
          </a:p>
          <a:p>
            <a:pPr algn="just"/>
            <a:r>
              <a:rPr lang="en-US" sz="2000" dirty="0">
                <a:latin typeface="Times" panose="02020603050405020304" pitchFamily="18" charset="0"/>
                <a:cs typeface="Times" panose="02020603050405020304" pitchFamily="18" charset="0"/>
              </a:rPr>
              <a:t>In this mechanism, the above-gap pump pulse creates thermally induced strain in magnetic materials and launches the hybridized magnon and phonon modes.</a:t>
            </a:r>
          </a:p>
        </p:txBody>
      </p:sp>
      <p:pic>
        <p:nvPicPr>
          <p:cNvPr id="2" name="Content Placeholder 5">
            <a:extLst>
              <a:ext uri="{FF2B5EF4-FFF2-40B4-BE49-F238E27FC236}">
                <a16:creationId xmlns:a16="http://schemas.microsoft.com/office/drawing/2014/main" id="{A201A97A-CF4E-7C0C-5C41-BE5D88DC9193}"/>
              </a:ext>
            </a:extLst>
          </p:cNvPr>
          <p:cNvPicPr>
            <a:picLocks noGrp="1" noChangeAspect="1"/>
          </p:cNvPicPr>
          <p:nvPr>
            <p:ph idx="1"/>
          </p:nvPr>
        </p:nvPicPr>
        <p:blipFill>
          <a:blip r:embed="rId3"/>
          <a:stretch>
            <a:fillRect/>
          </a:stretch>
        </p:blipFill>
        <p:spPr>
          <a:xfrm>
            <a:off x="0" y="745266"/>
            <a:ext cx="7171865" cy="4741133"/>
          </a:xfrm>
        </p:spPr>
      </p:pic>
      <p:cxnSp>
        <p:nvCxnSpPr>
          <p:cNvPr id="10" name="Straight Connector 9">
            <a:extLst>
              <a:ext uri="{FF2B5EF4-FFF2-40B4-BE49-F238E27FC236}">
                <a16:creationId xmlns:a16="http://schemas.microsoft.com/office/drawing/2014/main" id="{133F579C-200E-F4D8-6C7A-BD114E7F7BE2}"/>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A1E4B8D-691E-FFB9-E75F-E27E4F4A6C07}"/>
              </a:ext>
            </a:extLst>
          </p:cNvPr>
          <p:cNvSpPr txBox="1"/>
          <p:nvPr/>
        </p:nvSpPr>
        <p:spPr>
          <a:xfrm>
            <a:off x="169949" y="77909"/>
            <a:ext cx="12022051"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Ultrafast studies of CrSBr</a:t>
            </a:r>
          </a:p>
        </p:txBody>
      </p:sp>
      <p:sp>
        <p:nvSpPr>
          <p:cNvPr id="5" name="TextBox 4">
            <a:extLst>
              <a:ext uri="{FF2B5EF4-FFF2-40B4-BE49-F238E27FC236}">
                <a16:creationId xmlns:a16="http://schemas.microsoft.com/office/drawing/2014/main" id="{75054F37-E7AE-076A-F274-7A9E1E01D4F8}"/>
              </a:ext>
            </a:extLst>
          </p:cNvPr>
          <p:cNvSpPr txBox="1"/>
          <p:nvPr/>
        </p:nvSpPr>
        <p:spPr>
          <a:xfrm>
            <a:off x="2207030" y="5577500"/>
            <a:ext cx="3515050" cy="276999"/>
          </a:xfrm>
          <a:prstGeom prst="rect">
            <a:avLst/>
          </a:prstGeom>
          <a:noFill/>
        </p:spPr>
        <p:txBody>
          <a:bodyPr wrap="square">
            <a:spAutoFit/>
          </a:bodyPr>
          <a:lstStyle/>
          <a:p>
            <a:pPr algn="just"/>
            <a:r>
              <a:rPr lang="en-US" sz="1200" dirty="0">
                <a:solidFill>
                  <a:srgbClr val="000000"/>
                </a:solidFill>
                <a:latin typeface="Times New Roman" panose="02020603050405020304" pitchFamily="18" charset="0"/>
              </a:rPr>
              <a:t>1. </a:t>
            </a:r>
            <a:r>
              <a:rPr lang="en-US" sz="1200" dirty="0">
                <a:solidFill>
                  <a:srgbClr val="000000"/>
                </a:solidFill>
                <a:latin typeface="Times New Roman" panose="02020603050405020304" pitchFamily="18" charset="0"/>
                <a:cs typeface="Times New Roman" panose="02020603050405020304" pitchFamily="18" charset="0"/>
              </a:rPr>
              <a:t>Y.J. Bae</a:t>
            </a:r>
            <a:r>
              <a:rPr lang="en-US" sz="1200" dirty="0">
                <a:latin typeface="Times New Roman" panose="02020603050405020304" pitchFamily="18" charset="0"/>
                <a:cs typeface="Times New Roman" panose="02020603050405020304" pitchFamily="18" charset="0"/>
              </a:rPr>
              <a:t>, et al.  </a:t>
            </a:r>
            <a:r>
              <a:rPr lang="en-US" sz="1200" i="1" dirty="0">
                <a:latin typeface="Times New Roman" panose="02020603050405020304" pitchFamily="18" charset="0"/>
                <a:cs typeface="Times New Roman" panose="02020603050405020304" pitchFamily="18" charset="0"/>
              </a:rPr>
              <a:t>Nature</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609</a:t>
            </a:r>
            <a:r>
              <a:rPr lang="en-US" sz="1200" dirty="0">
                <a:latin typeface="Times New Roman" panose="02020603050405020304" pitchFamily="18" charset="0"/>
                <a:cs typeface="Times New Roman" panose="02020603050405020304" pitchFamily="18" charset="0"/>
              </a:rPr>
              <a:t>, 282 (2022)</a:t>
            </a:r>
            <a:endParaRPr lang="en-US" sz="1200" dirty="0">
              <a:solidFill>
                <a:srgbClr val="000000"/>
              </a:solidFill>
              <a:latin typeface="Times New Roman" panose="02020603050405020304" pitchFamily="18" charset="0"/>
            </a:endParaRPr>
          </a:p>
        </p:txBody>
      </p:sp>
      <p:grpSp>
        <p:nvGrpSpPr>
          <p:cNvPr id="8" name="Group 7">
            <a:extLst>
              <a:ext uri="{FF2B5EF4-FFF2-40B4-BE49-F238E27FC236}">
                <a16:creationId xmlns:a16="http://schemas.microsoft.com/office/drawing/2014/main" id="{76AE2D22-41EB-0BD9-6726-2D9F75CEF447}"/>
              </a:ext>
            </a:extLst>
          </p:cNvPr>
          <p:cNvGrpSpPr/>
          <p:nvPr/>
        </p:nvGrpSpPr>
        <p:grpSpPr>
          <a:xfrm>
            <a:off x="0" y="6331253"/>
            <a:ext cx="8491465" cy="550559"/>
            <a:chOff x="0" y="6331253"/>
            <a:chExt cx="8491465" cy="550559"/>
          </a:xfrm>
        </p:grpSpPr>
        <p:pic>
          <p:nvPicPr>
            <p:cNvPr id="11" name="Picture 3">
              <a:extLst>
                <a:ext uri="{FF2B5EF4-FFF2-40B4-BE49-F238E27FC236}">
                  <a16:creationId xmlns:a16="http://schemas.microsoft.com/office/drawing/2014/main" id="{740BD52B-5C9E-36FD-13A0-E10E7088690C}"/>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0" y="6331253"/>
              <a:ext cx="1666240" cy="550559"/>
            </a:xfrm>
            <a:prstGeom prst="rect">
              <a:avLst/>
            </a:prstGeom>
          </p:spPr>
        </p:pic>
        <p:sp>
          <p:nvSpPr>
            <p:cNvPr id="12" name="Content Placeholder 2">
              <a:extLst>
                <a:ext uri="{FF2B5EF4-FFF2-40B4-BE49-F238E27FC236}">
                  <a16:creationId xmlns:a16="http://schemas.microsoft.com/office/drawing/2014/main" id="{B864BD2A-47BA-A87C-2310-A318683272E9}"/>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3787547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6EBA729-A07D-6380-7F30-9FA9AE405663}"/>
              </a:ext>
            </a:extLst>
          </p:cNvPr>
          <p:cNvSpPr>
            <a:spLocks noGrp="1"/>
          </p:cNvSpPr>
          <p:nvPr>
            <p:ph type="sldNum" sz="quarter" idx="12"/>
          </p:nvPr>
        </p:nvSpPr>
        <p:spPr/>
        <p:txBody>
          <a:bodyPr/>
          <a:lstStyle/>
          <a:p>
            <a:fld id="{6AA14E9B-4136-4F46-9AB2-0359F2FE03A4}" type="slidenum">
              <a:rPr lang="en-US" smtClean="0"/>
              <a:t>5</a:t>
            </a:fld>
            <a:endParaRPr lang="en-US"/>
          </a:p>
        </p:txBody>
      </p:sp>
      <p:sp>
        <p:nvSpPr>
          <p:cNvPr id="5" name="Title 3">
            <a:extLst>
              <a:ext uri="{FF2B5EF4-FFF2-40B4-BE49-F238E27FC236}">
                <a16:creationId xmlns:a16="http://schemas.microsoft.com/office/drawing/2014/main" id="{C23FBB5C-E243-F52C-0A26-5B59A72D658B}"/>
              </a:ext>
            </a:extLst>
          </p:cNvPr>
          <p:cNvSpPr txBox="1">
            <a:spLocks noGrp="1"/>
          </p:cNvSpPr>
          <p:nvPr>
            <p:ph type="title"/>
          </p:nvPr>
        </p:nvSpPr>
        <p:spPr>
          <a:xfrm>
            <a:off x="931231" y="1928776"/>
            <a:ext cx="10672864"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b="1" dirty="0">
                <a:latin typeface="Times New Roman" panose="02020603050405020304" pitchFamily="18" charset="0"/>
                <a:cs typeface="Times New Roman" panose="02020603050405020304" pitchFamily="18" charset="0"/>
              </a:rPr>
              <a:t>UED experiments on CrSBr at BNL</a:t>
            </a:r>
          </a:p>
        </p:txBody>
      </p:sp>
      <p:cxnSp>
        <p:nvCxnSpPr>
          <p:cNvPr id="7" name="Straight Connector 6">
            <a:extLst>
              <a:ext uri="{FF2B5EF4-FFF2-40B4-BE49-F238E27FC236}">
                <a16:creationId xmlns:a16="http://schemas.microsoft.com/office/drawing/2014/main" id="{7A08970B-0E60-5C3D-9281-6C46E5BCF8B2}"/>
              </a:ext>
            </a:extLst>
          </p:cNvPr>
          <p:cNvCxnSpPr>
            <a:cxnSpLocks/>
          </p:cNvCxnSpPr>
          <p:nvPr/>
        </p:nvCxnSpPr>
        <p:spPr>
          <a:xfrm>
            <a:off x="1011677" y="2943548"/>
            <a:ext cx="93288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F3DFD942-5094-ACFD-D0EA-F964C755275F}"/>
              </a:ext>
            </a:extLst>
          </p:cNvPr>
          <p:cNvGrpSpPr/>
          <p:nvPr/>
        </p:nvGrpSpPr>
        <p:grpSpPr>
          <a:xfrm>
            <a:off x="0" y="6331253"/>
            <a:ext cx="8491465" cy="550559"/>
            <a:chOff x="0" y="6331253"/>
            <a:chExt cx="8491465" cy="550559"/>
          </a:xfrm>
        </p:grpSpPr>
        <p:pic>
          <p:nvPicPr>
            <p:cNvPr id="9" name="Picture 3">
              <a:extLst>
                <a:ext uri="{FF2B5EF4-FFF2-40B4-BE49-F238E27FC236}">
                  <a16:creationId xmlns:a16="http://schemas.microsoft.com/office/drawing/2014/main" id="{E8F1D839-F8AE-CA89-237A-CB7B8D1D4264}"/>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0" y="6331253"/>
              <a:ext cx="1666240" cy="550559"/>
            </a:xfrm>
            <a:prstGeom prst="rect">
              <a:avLst/>
            </a:prstGeom>
          </p:spPr>
        </p:pic>
        <p:sp>
          <p:nvSpPr>
            <p:cNvPr id="10" name="Content Placeholder 2">
              <a:extLst>
                <a:ext uri="{FF2B5EF4-FFF2-40B4-BE49-F238E27FC236}">
                  <a16:creationId xmlns:a16="http://schemas.microsoft.com/office/drawing/2014/main" id="{2F8B4473-CB0E-37C9-A2A3-2676CB79EB14}"/>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2393652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1" y="76200"/>
            <a:ext cx="11887199"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Samples and collected diffraction patterns</a:t>
            </a:r>
          </a:p>
        </p:txBody>
      </p:sp>
      <p:grpSp>
        <p:nvGrpSpPr>
          <p:cNvPr id="5" name="Group 4">
            <a:extLst>
              <a:ext uri="{FF2B5EF4-FFF2-40B4-BE49-F238E27FC236}">
                <a16:creationId xmlns:a16="http://schemas.microsoft.com/office/drawing/2014/main" id="{15DA4200-E8AF-C521-E087-8BD77EA5FF27}"/>
              </a:ext>
            </a:extLst>
          </p:cNvPr>
          <p:cNvGrpSpPr/>
          <p:nvPr/>
        </p:nvGrpSpPr>
        <p:grpSpPr>
          <a:xfrm>
            <a:off x="624316" y="1102301"/>
            <a:ext cx="5116912" cy="4055921"/>
            <a:chOff x="526519" y="3164657"/>
            <a:chExt cx="5116912" cy="4055921"/>
          </a:xfrm>
        </p:grpSpPr>
        <p:sp>
          <p:nvSpPr>
            <p:cNvPr id="11" name="Text Box 2">
              <a:extLst>
                <a:ext uri="{FF2B5EF4-FFF2-40B4-BE49-F238E27FC236}">
                  <a16:creationId xmlns:a16="http://schemas.microsoft.com/office/drawing/2014/main" id="{74E199DD-3608-C295-8479-C75DBB8340F5}"/>
                </a:ext>
              </a:extLst>
            </p:cNvPr>
            <p:cNvSpPr txBox="1">
              <a:spLocks noChangeArrowheads="1"/>
            </p:cNvSpPr>
            <p:nvPr/>
          </p:nvSpPr>
          <p:spPr bwMode="auto">
            <a:xfrm>
              <a:off x="526519" y="6614322"/>
              <a:ext cx="5116912" cy="606256"/>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Figure 1. Optical image of the CrSBr mounted on a square Si</a:t>
              </a:r>
              <a:r>
                <a:rPr lang="en-US" sz="1600" baseline="-25000" dirty="0">
                  <a:effectLst/>
                  <a:latin typeface="Times New Roman" panose="02020603050405020304" pitchFamily="18" charset="0"/>
                  <a:ea typeface="Calibri" panose="020F0502020204030204" pitchFamily="34" charset="0"/>
                  <a:cs typeface="Arial" panose="020B0604020202020204" pitchFamily="34" charset="0"/>
                </a:rPr>
                <a:t>3</a:t>
              </a:r>
              <a:r>
                <a:rPr lang="en-US" sz="1600" dirty="0">
                  <a:effectLst/>
                  <a:latin typeface="Times New Roman" panose="02020603050405020304" pitchFamily="18" charset="0"/>
                  <a:ea typeface="Calibri" panose="020F0502020204030204" pitchFamily="34" charset="0"/>
                  <a:cs typeface="Arial" panose="020B0604020202020204" pitchFamily="34" charset="0"/>
                </a:rPr>
                <a:t>N</a:t>
              </a:r>
              <a:r>
                <a:rPr lang="en-US" sz="1600" baseline="-25000" dirty="0">
                  <a:effectLst/>
                  <a:latin typeface="Times New Roman" panose="02020603050405020304" pitchFamily="18" charset="0"/>
                  <a:ea typeface="Calibri" panose="020F0502020204030204" pitchFamily="34" charset="0"/>
                  <a:cs typeface="Arial" panose="020B0604020202020204" pitchFamily="34" charset="0"/>
                </a:rPr>
                <a:t>4 </a:t>
              </a:r>
              <a:r>
                <a:rPr lang="en-US" sz="1600" dirty="0">
                  <a:effectLst/>
                  <a:latin typeface="Times New Roman" panose="02020603050405020304" pitchFamily="18" charset="0"/>
                  <a:ea typeface="Calibri" panose="020F0502020204030204" pitchFamily="34" charset="0"/>
                  <a:cs typeface="Arial" panose="020B0604020202020204" pitchFamily="34" charset="0"/>
                </a:rPr>
                <a:t>window (250 um X 250 um)</a:t>
              </a:r>
              <a:endParaRPr lang="en-US" sz="1600" baseline="-25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 name="Picture 1" descr="A white square with a black background&#10;&#10;Description automatically generated">
              <a:extLst>
                <a:ext uri="{FF2B5EF4-FFF2-40B4-BE49-F238E27FC236}">
                  <a16:creationId xmlns:a16="http://schemas.microsoft.com/office/drawing/2014/main" id="{C5830241-B728-BD0A-6AEF-D798B7AA1C7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26519" y="3164657"/>
              <a:ext cx="5116912" cy="3375779"/>
            </a:xfrm>
            <a:prstGeom prst="rect">
              <a:avLst/>
            </a:prstGeom>
            <a:noFill/>
            <a:ln>
              <a:noFill/>
            </a:ln>
          </p:spPr>
        </p:pic>
      </p:grpSp>
      <p:cxnSp>
        <p:nvCxnSpPr>
          <p:cNvPr id="18" name="Straight Connector 17">
            <a:extLst>
              <a:ext uri="{FF2B5EF4-FFF2-40B4-BE49-F238E27FC236}">
                <a16:creationId xmlns:a16="http://schemas.microsoft.com/office/drawing/2014/main" id="{4D1A3B9A-5FC5-7C71-1A73-861DD19BDFB1}"/>
              </a:ext>
            </a:extLst>
          </p:cNvPr>
          <p:cNvCxnSpPr/>
          <p:nvPr/>
        </p:nvCxnSpPr>
        <p:spPr>
          <a:xfrm>
            <a:off x="42012" y="574399"/>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5AB12B4F-8141-E09D-15CB-18F85232ED46}"/>
              </a:ext>
            </a:extLst>
          </p:cNvPr>
          <p:cNvGrpSpPr/>
          <p:nvPr/>
        </p:nvGrpSpPr>
        <p:grpSpPr>
          <a:xfrm>
            <a:off x="6699327" y="741093"/>
            <a:ext cx="4974751" cy="5023385"/>
            <a:chOff x="6699327" y="741093"/>
            <a:chExt cx="4974751" cy="5023385"/>
          </a:xfrm>
        </p:grpSpPr>
        <p:pic>
          <p:nvPicPr>
            <p:cNvPr id="14" name="Picture 13" descr="A close-up of a purple background&#10;&#10;Description automatically generated">
              <a:extLst>
                <a:ext uri="{FF2B5EF4-FFF2-40B4-BE49-F238E27FC236}">
                  <a16:creationId xmlns:a16="http://schemas.microsoft.com/office/drawing/2014/main" id="{9AA4EA54-1FD0-76AE-EF7D-A77BCB1DC1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9327" y="741093"/>
              <a:ext cx="4311619" cy="4304212"/>
            </a:xfrm>
            <a:prstGeom prst="rect">
              <a:avLst/>
            </a:prstGeom>
          </p:spPr>
        </p:pic>
        <p:sp>
          <p:nvSpPr>
            <p:cNvPr id="15" name="Text Box 2">
              <a:extLst>
                <a:ext uri="{FF2B5EF4-FFF2-40B4-BE49-F238E27FC236}">
                  <a16:creationId xmlns:a16="http://schemas.microsoft.com/office/drawing/2014/main" id="{1DF58230-E9F5-A1E4-23C7-9BCAFD344FB5}"/>
                </a:ext>
              </a:extLst>
            </p:cNvPr>
            <p:cNvSpPr txBox="1">
              <a:spLocks noChangeArrowheads="1"/>
            </p:cNvSpPr>
            <p:nvPr/>
          </p:nvSpPr>
          <p:spPr bwMode="auto">
            <a:xfrm>
              <a:off x="6699327" y="5158222"/>
              <a:ext cx="4974751" cy="606256"/>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just">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Figure </a:t>
              </a:r>
              <a:r>
                <a:rPr lang="en-US" sz="1600" dirty="0">
                  <a:latin typeface="Times New Roman" panose="02020603050405020304" pitchFamily="18" charset="0"/>
                  <a:ea typeface="Calibri" panose="020F0502020204030204" pitchFamily="34" charset="0"/>
                  <a:cs typeface="Arial" panose="020B0604020202020204" pitchFamily="34" charset="0"/>
                </a:rPr>
                <a:t>3</a:t>
              </a:r>
              <a:r>
                <a:rPr lang="en-US" sz="1600" dirty="0">
                  <a:effectLst/>
                  <a:latin typeface="Times New Roman" panose="02020603050405020304" pitchFamily="18" charset="0"/>
                  <a:ea typeface="Calibri" panose="020F0502020204030204" pitchFamily="34" charset="0"/>
                  <a:cs typeface="Arial" panose="020B0604020202020204" pitchFamily="34" charset="0"/>
                </a:rPr>
                <a:t>. Static diffraction pattern of data with miller indices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B90A4601-C390-1574-6805-77C031FF35F1}"/>
              </a:ext>
            </a:extLst>
          </p:cNvPr>
          <p:cNvGrpSpPr/>
          <p:nvPr/>
        </p:nvGrpSpPr>
        <p:grpSpPr>
          <a:xfrm>
            <a:off x="0" y="6331253"/>
            <a:ext cx="8491465" cy="550559"/>
            <a:chOff x="0" y="6331253"/>
            <a:chExt cx="8491465" cy="550559"/>
          </a:xfrm>
        </p:grpSpPr>
        <p:pic>
          <p:nvPicPr>
            <p:cNvPr id="8" name="Picture 3">
              <a:extLst>
                <a:ext uri="{FF2B5EF4-FFF2-40B4-BE49-F238E27FC236}">
                  <a16:creationId xmlns:a16="http://schemas.microsoft.com/office/drawing/2014/main" id="{5FC3F24A-ACAD-D8E5-00A7-34921C4CB269}"/>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0" y="6331253"/>
              <a:ext cx="1666240" cy="550559"/>
            </a:xfrm>
            <a:prstGeom prst="rect">
              <a:avLst/>
            </a:prstGeom>
          </p:spPr>
        </p:pic>
        <p:sp>
          <p:nvSpPr>
            <p:cNvPr id="9" name="Content Placeholder 2">
              <a:extLst>
                <a:ext uri="{FF2B5EF4-FFF2-40B4-BE49-F238E27FC236}">
                  <a16:creationId xmlns:a16="http://schemas.microsoft.com/office/drawing/2014/main" id="{5B746B54-146E-5C6E-4B89-3AFA9436588F}"/>
                </a:ext>
              </a:extLst>
            </p:cNvPr>
            <p:cNvSpPr txBox="1">
              <a:spLocks/>
            </p:cNvSpPr>
            <p:nvPr/>
          </p:nvSpPr>
          <p:spPr>
            <a:xfrm>
              <a:off x="4043861" y="6483651"/>
              <a:ext cx="4447604" cy="330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1" dirty="0">
                  <a:solidFill>
                    <a:schemeClr val="accent2">
                      <a:lumMod val="50000"/>
                    </a:schemeClr>
                  </a:solidFill>
                  <a:latin typeface="Times New Roman" panose="02020603050405020304" pitchFamily="18" charset="0"/>
                  <a:cs typeface="Times New Roman" panose="02020603050405020304" pitchFamily="18" charset="0"/>
                </a:rPr>
                <a:t>Physics Research Day 2024</a:t>
              </a:r>
            </a:p>
          </p:txBody>
        </p:sp>
      </p:grpSp>
    </p:spTree>
    <p:extLst>
      <p:ext uri="{BB962C8B-B14F-4D97-AF65-F5344CB8AC3E}">
        <p14:creationId xmlns:p14="http://schemas.microsoft.com/office/powerpoint/2010/main" val="1919309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641761-13F2-F124-9B9F-AC0FB2E4DE48}"/>
              </a:ext>
            </a:extLst>
          </p:cNvPr>
          <p:cNvSpPr>
            <a:spLocks noGrp="1"/>
          </p:cNvSpPr>
          <p:nvPr>
            <p:ph type="sldNum" sz="quarter" idx="12"/>
          </p:nvPr>
        </p:nvSpPr>
        <p:spPr/>
        <p:txBody>
          <a:bodyPr/>
          <a:lstStyle/>
          <a:p>
            <a:fld id="{6AA14E9B-4136-4F46-9AB2-0359F2FE03A4}" type="slidenum">
              <a:rPr lang="en-US" smtClean="0"/>
              <a:t>7</a:t>
            </a:fld>
            <a:endParaRPr lang="en-US"/>
          </a:p>
        </p:txBody>
      </p:sp>
      <p:sp>
        <p:nvSpPr>
          <p:cNvPr id="8" name="Title 7">
            <a:extLst>
              <a:ext uri="{FF2B5EF4-FFF2-40B4-BE49-F238E27FC236}">
                <a16:creationId xmlns:a16="http://schemas.microsoft.com/office/drawing/2014/main" id="{8A8A0CAE-0203-AB57-2B18-753694E3A801}"/>
              </a:ext>
            </a:extLst>
          </p:cNvPr>
          <p:cNvSpPr txBox="1">
            <a:spLocks noGrp="1"/>
          </p:cNvSpPr>
          <p:nvPr>
            <p:ph type="title"/>
          </p:nvPr>
        </p:nvSpPr>
        <p:spPr>
          <a:xfrm>
            <a:off x="0" y="114792"/>
            <a:ext cx="12192000" cy="480131"/>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Debye Waller effect and oscillatory behavior of normalized intensity data at LT</a:t>
            </a:r>
          </a:p>
        </p:txBody>
      </p:sp>
      <p:cxnSp>
        <p:nvCxnSpPr>
          <p:cNvPr id="7" name="Straight Connector 6">
            <a:extLst>
              <a:ext uri="{FF2B5EF4-FFF2-40B4-BE49-F238E27FC236}">
                <a16:creationId xmlns:a16="http://schemas.microsoft.com/office/drawing/2014/main" id="{8997F129-BB64-0DA8-FA6C-D6EF484449F1}"/>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74D24DC-8795-7D44-18D7-C4FFC552241B}"/>
              </a:ext>
            </a:extLst>
          </p:cNvPr>
          <p:cNvGrpSpPr/>
          <p:nvPr/>
        </p:nvGrpSpPr>
        <p:grpSpPr>
          <a:xfrm>
            <a:off x="-1" y="692528"/>
            <a:ext cx="5977051" cy="4483057"/>
            <a:chOff x="288800" y="668802"/>
            <a:chExt cx="5351712" cy="3801332"/>
          </a:xfrm>
        </p:grpSpPr>
        <p:pic>
          <p:nvPicPr>
            <p:cNvPr id="24" name="Picture 23" descr="A graph showing a number of data&#10;&#10;Description automatically generated">
              <a:extLst>
                <a:ext uri="{FF2B5EF4-FFF2-40B4-BE49-F238E27FC236}">
                  <a16:creationId xmlns:a16="http://schemas.microsoft.com/office/drawing/2014/main" id="{6727C995-1EF8-5A74-3A84-ACB46F4B32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800" y="668802"/>
              <a:ext cx="5351712" cy="3801332"/>
            </a:xfrm>
            <a:prstGeom prst="rect">
              <a:avLst/>
            </a:prstGeom>
          </p:spPr>
        </p:pic>
        <p:cxnSp>
          <p:nvCxnSpPr>
            <p:cNvPr id="30" name="Straight Connector 29">
              <a:extLst>
                <a:ext uri="{FF2B5EF4-FFF2-40B4-BE49-F238E27FC236}">
                  <a16:creationId xmlns:a16="http://schemas.microsoft.com/office/drawing/2014/main" id="{699E1B05-B1BE-53DF-4DC7-548E33A04B7D}"/>
                </a:ext>
              </a:extLst>
            </p:cNvPr>
            <p:cNvCxnSpPr/>
            <p:nvPr/>
          </p:nvCxnSpPr>
          <p:spPr>
            <a:xfrm>
              <a:off x="1659467" y="3962400"/>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BE37852A-482D-6996-64FE-904033AAF137}"/>
              </a:ext>
            </a:extLst>
          </p:cNvPr>
          <p:cNvGrpSpPr/>
          <p:nvPr/>
        </p:nvGrpSpPr>
        <p:grpSpPr>
          <a:xfrm>
            <a:off x="5820443" y="711973"/>
            <a:ext cx="5799120" cy="4483057"/>
            <a:chOff x="5887788" y="651792"/>
            <a:chExt cx="5351712" cy="3841693"/>
          </a:xfrm>
        </p:grpSpPr>
        <p:pic>
          <p:nvPicPr>
            <p:cNvPr id="28" name="Picture 27" descr="A diagram of a cat's pulse&#10;&#10;Description automatically generated with medium confidence">
              <a:extLst>
                <a:ext uri="{FF2B5EF4-FFF2-40B4-BE49-F238E27FC236}">
                  <a16:creationId xmlns:a16="http://schemas.microsoft.com/office/drawing/2014/main" id="{0F1FEBF2-8EE8-D5A1-CEB7-299FB795FA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7788" y="651792"/>
              <a:ext cx="5351712" cy="3841693"/>
            </a:xfrm>
            <a:prstGeom prst="rect">
              <a:avLst/>
            </a:prstGeom>
          </p:spPr>
        </p:pic>
        <p:cxnSp>
          <p:nvCxnSpPr>
            <p:cNvPr id="32" name="Straight Connector 31">
              <a:extLst>
                <a:ext uri="{FF2B5EF4-FFF2-40B4-BE49-F238E27FC236}">
                  <a16:creationId xmlns:a16="http://schemas.microsoft.com/office/drawing/2014/main" id="{747D7287-00B8-C82C-BF9F-B27AF30CC9BF}"/>
                </a:ext>
              </a:extLst>
            </p:cNvPr>
            <p:cNvCxnSpPr/>
            <p:nvPr/>
          </p:nvCxnSpPr>
          <p:spPr>
            <a:xfrm>
              <a:off x="7255953" y="3987795"/>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1121BB86-628D-4CB2-51C4-68F5161A40B7}"/>
              </a:ext>
            </a:extLst>
          </p:cNvPr>
          <p:cNvSpPr txBox="1"/>
          <p:nvPr/>
        </p:nvSpPr>
        <p:spPr>
          <a:xfrm>
            <a:off x="606486" y="5343914"/>
            <a:ext cx="7657866" cy="1200329"/>
          </a:xfrm>
          <a:prstGeom prst="rect">
            <a:avLst/>
          </a:prstGeom>
          <a:noFill/>
        </p:spPr>
        <p:txBody>
          <a:bodyPr wrap="none" rtlCol="0">
            <a:spAutoFit/>
          </a:bodyPr>
          <a:lstStyle/>
          <a:p>
            <a:pPr marL="285750" indent="-285750">
              <a:buFont typeface="Arial" panose="020B0604020202020204" pitchFamily="34" charset="0"/>
              <a:buChar char="•"/>
            </a:pPr>
            <a:r>
              <a:rPr lang="en-US" dirty="0">
                <a:latin typeface="Times" panose="02020603050405020304" pitchFamily="18" charset="0"/>
                <a:cs typeface="Times" panose="02020603050405020304" pitchFamily="18" charset="0"/>
              </a:rPr>
              <a:t>The normalized intensity behavior can simply fit using two parameters:</a:t>
            </a:r>
          </a:p>
          <a:p>
            <a:pPr marL="742950" lvl="1" indent="-285750">
              <a:buFont typeface="Arial" panose="020B0604020202020204" pitchFamily="34" charset="0"/>
              <a:buChar char="•"/>
            </a:pPr>
            <a:r>
              <a:rPr lang="en-US" dirty="0">
                <a:latin typeface="Times" panose="02020603050405020304" pitchFamily="18" charset="0"/>
                <a:cs typeface="Times" panose="02020603050405020304" pitchFamily="18" charset="0"/>
              </a:rPr>
              <a:t>DW exponential factor</a:t>
            </a:r>
          </a:p>
          <a:p>
            <a:pPr marL="742950" lvl="1" indent="-285750">
              <a:buFont typeface="Arial" panose="020B0604020202020204" pitchFamily="34" charset="0"/>
              <a:buChar char="•"/>
            </a:pPr>
            <a:r>
              <a:rPr lang="en-US" dirty="0">
                <a:latin typeface="Times" panose="02020603050405020304" pitchFamily="18" charset="0"/>
                <a:cs typeface="Times" panose="02020603050405020304" pitchFamily="18" charset="0"/>
              </a:rPr>
              <a:t>Simple cosine factor </a:t>
            </a:r>
          </a:p>
          <a:p>
            <a:pPr marL="285750" indent="-285750">
              <a:buFont typeface="Arial" panose="020B0604020202020204" pitchFamily="34" charset="0"/>
              <a:buChar char="•"/>
            </a:pPr>
            <a:r>
              <a:rPr lang="en-US" dirty="0">
                <a:latin typeface="Times" panose="02020603050405020304" pitchFamily="18" charset="0"/>
                <a:cs typeface="Times" panose="02020603050405020304" pitchFamily="18" charset="0"/>
              </a:rPr>
              <a:t>The frequency of the cosine oscillations ~ 23 GHz (Acoustic Phonons region)</a:t>
            </a:r>
          </a:p>
        </p:txBody>
      </p:sp>
    </p:spTree>
    <p:extLst>
      <p:ext uri="{BB962C8B-B14F-4D97-AF65-F5344CB8AC3E}">
        <p14:creationId xmlns:p14="http://schemas.microsoft.com/office/powerpoint/2010/main" val="2589833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5D4A38-52F9-D177-4D48-46CDA5D139DE}"/>
              </a:ext>
            </a:extLst>
          </p:cNvPr>
          <p:cNvSpPr txBox="1"/>
          <p:nvPr/>
        </p:nvSpPr>
        <p:spPr>
          <a:xfrm>
            <a:off x="0" y="76200"/>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Time evolution and temperature dependency of Friedel pairs’ intensities</a:t>
            </a:r>
          </a:p>
        </p:txBody>
      </p:sp>
      <p:sp>
        <p:nvSpPr>
          <p:cNvPr id="5" name="Text Box 2">
            <a:extLst>
              <a:ext uri="{FF2B5EF4-FFF2-40B4-BE49-F238E27FC236}">
                <a16:creationId xmlns:a16="http://schemas.microsoft.com/office/drawing/2014/main" id="{03DC10C8-83FC-6938-D3A8-0EDB51759600}"/>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3">
            <a:extLst>
              <a:ext uri="{FF2B5EF4-FFF2-40B4-BE49-F238E27FC236}">
                <a16:creationId xmlns:a16="http://schemas.microsoft.com/office/drawing/2014/main" id="{DD5AE69A-C30C-A1AC-B75C-332C9F17B1FF}"/>
              </a:ext>
            </a:extLst>
          </p:cNvPr>
          <p:cNvSpPr txBox="1">
            <a:spLocks noChangeArrowheads="1"/>
          </p:cNvSpPr>
          <p:nvPr/>
        </p:nvSpPr>
        <p:spPr bwMode="auto">
          <a:xfrm>
            <a:off x="287676" y="6455869"/>
            <a:ext cx="11394041" cy="562299"/>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Time evolution of Friedel’s pairs Bragg peak intensities before and after the laser pulse excitation at 77 K (left) and 300 K (right).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p:txBody>
      </p:sp>
      <p:cxnSp>
        <p:nvCxnSpPr>
          <p:cNvPr id="10" name="Straight Connector 9">
            <a:extLst>
              <a:ext uri="{FF2B5EF4-FFF2-40B4-BE49-F238E27FC236}">
                <a16:creationId xmlns:a16="http://schemas.microsoft.com/office/drawing/2014/main" id="{3878F921-62BC-6600-81A9-EF88332FF294}"/>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D77BCD44-6ABE-2375-C816-CD03FF6FAFDF}"/>
              </a:ext>
            </a:extLst>
          </p:cNvPr>
          <p:cNvGrpSpPr/>
          <p:nvPr/>
        </p:nvGrpSpPr>
        <p:grpSpPr>
          <a:xfrm>
            <a:off x="0" y="885943"/>
            <a:ext cx="5812317" cy="5537529"/>
            <a:chOff x="375467" y="628859"/>
            <a:chExt cx="7648705" cy="6858000"/>
          </a:xfrm>
        </p:grpSpPr>
        <p:grpSp>
          <p:nvGrpSpPr>
            <p:cNvPr id="29" name="Group 28">
              <a:extLst>
                <a:ext uri="{FF2B5EF4-FFF2-40B4-BE49-F238E27FC236}">
                  <a16:creationId xmlns:a16="http://schemas.microsoft.com/office/drawing/2014/main" id="{254A361A-3CAA-557D-C4F3-E7B91EC66477}"/>
                </a:ext>
              </a:extLst>
            </p:cNvPr>
            <p:cNvGrpSpPr/>
            <p:nvPr/>
          </p:nvGrpSpPr>
          <p:grpSpPr>
            <a:xfrm>
              <a:off x="375467" y="628859"/>
              <a:ext cx="7648705" cy="6858000"/>
              <a:chOff x="375467" y="628859"/>
              <a:chExt cx="7648705" cy="6858000"/>
            </a:xfrm>
          </p:grpSpPr>
          <p:grpSp>
            <p:nvGrpSpPr>
              <p:cNvPr id="25" name="Group 24">
                <a:extLst>
                  <a:ext uri="{FF2B5EF4-FFF2-40B4-BE49-F238E27FC236}">
                    <a16:creationId xmlns:a16="http://schemas.microsoft.com/office/drawing/2014/main" id="{FA6D4465-3E23-6B9A-4CE5-77C5087ADF12}"/>
                  </a:ext>
                </a:extLst>
              </p:cNvPr>
              <p:cNvGrpSpPr/>
              <p:nvPr/>
            </p:nvGrpSpPr>
            <p:grpSpPr>
              <a:xfrm>
                <a:off x="375467" y="628859"/>
                <a:ext cx="7648705" cy="6858000"/>
                <a:chOff x="375467" y="628859"/>
                <a:chExt cx="7648705" cy="6858000"/>
              </a:xfrm>
            </p:grpSpPr>
            <p:grpSp>
              <p:nvGrpSpPr>
                <p:cNvPr id="20" name="Group 19">
                  <a:extLst>
                    <a:ext uri="{FF2B5EF4-FFF2-40B4-BE49-F238E27FC236}">
                      <a16:creationId xmlns:a16="http://schemas.microsoft.com/office/drawing/2014/main" id="{2E557EA5-BAAA-B8D5-0046-CD078CCA436E}"/>
                    </a:ext>
                  </a:extLst>
                </p:cNvPr>
                <p:cNvGrpSpPr/>
                <p:nvPr/>
              </p:nvGrpSpPr>
              <p:grpSpPr>
                <a:xfrm>
                  <a:off x="375467" y="628859"/>
                  <a:ext cx="7648705" cy="6858000"/>
                  <a:chOff x="375467" y="628859"/>
                  <a:chExt cx="7648705" cy="6858000"/>
                </a:xfrm>
              </p:grpSpPr>
              <p:grpSp>
                <p:nvGrpSpPr>
                  <p:cNvPr id="19" name="Group 18">
                    <a:extLst>
                      <a:ext uri="{FF2B5EF4-FFF2-40B4-BE49-F238E27FC236}">
                        <a16:creationId xmlns:a16="http://schemas.microsoft.com/office/drawing/2014/main" id="{D0AA1A08-5FE7-080E-B8F7-94A85C6A5D07}"/>
                      </a:ext>
                    </a:extLst>
                  </p:cNvPr>
                  <p:cNvGrpSpPr/>
                  <p:nvPr/>
                </p:nvGrpSpPr>
                <p:grpSpPr>
                  <a:xfrm>
                    <a:off x="375467" y="628859"/>
                    <a:ext cx="7648705" cy="6858000"/>
                    <a:chOff x="375467" y="628859"/>
                    <a:chExt cx="7648705" cy="6858000"/>
                  </a:xfrm>
                </p:grpSpPr>
                <p:pic>
                  <p:nvPicPr>
                    <p:cNvPr id="15" name="Picture 14" descr="A graph showing different colored dots&#10;&#10;Description automatically generated">
                      <a:extLst>
                        <a:ext uri="{FF2B5EF4-FFF2-40B4-BE49-F238E27FC236}">
                          <a16:creationId xmlns:a16="http://schemas.microsoft.com/office/drawing/2014/main" id="{DFCA4680-4216-22E2-1817-258225F8AD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467" y="628859"/>
                      <a:ext cx="7648705" cy="6858000"/>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CAC61A6-56CD-A646-9279-E452E46FDE74}"/>
                            </a:ext>
                          </a:extLst>
                        </p:cNvPr>
                        <p:cNvSpPr txBox="1"/>
                        <p:nvPr/>
                      </p:nvSpPr>
                      <p:spPr>
                        <a:xfrm>
                          <a:off x="1762018" y="3595955"/>
                          <a:ext cx="338233" cy="240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m:t>
                                </m:r>
                              </m:oMath>
                            </m:oMathPara>
                          </a14:m>
                          <a:endParaRPr lang="en-US" sz="1400" dirty="0"/>
                        </a:p>
                      </p:txBody>
                    </p:sp>
                  </mc:Choice>
                  <mc:Fallback xmlns="">
                    <p:sp>
                      <p:nvSpPr>
                        <p:cNvPr id="17" name="TextBox 16">
                          <a:extLst>
                            <a:ext uri="{FF2B5EF4-FFF2-40B4-BE49-F238E27FC236}">
                              <a16:creationId xmlns:a16="http://schemas.microsoft.com/office/drawing/2014/main" id="{6CAC61A6-56CD-A646-9279-E452E46FDE74}"/>
                            </a:ext>
                          </a:extLst>
                        </p:cNvPr>
                        <p:cNvSpPr txBox="1">
                          <a:spLocks noRot="1" noChangeAspect="1" noMove="1" noResize="1" noEditPoints="1" noAdjustHandles="1" noChangeArrowheads="1" noChangeShapeType="1" noTextEdit="1"/>
                        </p:cNvSpPr>
                        <p:nvPr/>
                      </p:nvSpPr>
                      <p:spPr>
                        <a:xfrm>
                          <a:off x="1762018" y="3595955"/>
                          <a:ext cx="338233" cy="240835"/>
                        </a:xfrm>
                        <a:prstGeom prst="rect">
                          <a:avLst/>
                        </a:prstGeom>
                        <a:blipFill>
                          <a:blip r:embed="rId4"/>
                          <a:stretch>
                            <a:fillRect l="-22222" r="-28889" b="-2727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8D7DBE3-9498-613D-F4E3-EBDC1951A438}"/>
                          </a:ext>
                        </a:extLst>
                      </p:cNvPr>
                      <p:cNvSpPr txBox="1"/>
                      <p:nvPr/>
                    </p:nvSpPr>
                    <p:spPr>
                      <a:xfrm>
                        <a:off x="1762017" y="3392120"/>
                        <a:ext cx="338234"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r>
                                <a:rPr lang="en-US" sz="1400" b="0" i="0" smtClean="0">
                                  <a:latin typeface="Cambria Math" panose="02040503050406030204" pitchFamily="18" charset="0"/>
                                </a:rPr>
                                <m:t>20</m:t>
                              </m:r>
                            </m:oMath>
                          </m:oMathPara>
                        </a14:m>
                        <a:endParaRPr lang="en-US" sz="1400" dirty="0"/>
                      </a:p>
                    </p:txBody>
                  </p:sp>
                </mc:Choice>
                <mc:Fallback xmlns="">
                  <p:sp>
                    <p:nvSpPr>
                      <p:cNvPr id="18" name="TextBox 17">
                        <a:extLst>
                          <a:ext uri="{FF2B5EF4-FFF2-40B4-BE49-F238E27FC236}">
                            <a16:creationId xmlns:a16="http://schemas.microsoft.com/office/drawing/2014/main" id="{78D7DBE3-9498-613D-F4E3-EBDC1951A438}"/>
                          </a:ext>
                        </a:extLst>
                      </p:cNvPr>
                      <p:cNvSpPr txBox="1">
                        <a:spLocks noRot="1" noChangeAspect="1" noMove="1" noResize="1" noEditPoints="1" noAdjustHandles="1" noChangeArrowheads="1" noChangeShapeType="1" noTextEdit="1"/>
                      </p:cNvSpPr>
                      <p:nvPr/>
                    </p:nvSpPr>
                    <p:spPr>
                      <a:xfrm>
                        <a:off x="1762017" y="3392120"/>
                        <a:ext cx="338234" cy="215444"/>
                      </a:xfrm>
                      <a:prstGeom prst="rect">
                        <a:avLst/>
                      </a:prstGeom>
                      <a:blipFill>
                        <a:blip r:embed="rId5"/>
                        <a:stretch>
                          <a:fillRect l="-22222" r="-28889" b="-2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D74100D-8095-8907-1651-B068AE78A51D}"/>
                        </a:ext>
                      </a:extLst>
                    </p:cNvPr>
                    <p:cNvSpPr txBox="1"/>
                    <p:nvPr/>
                  </p:nvSpPr>
                  <p:spPr>
                    <a:xfrm>
                      <a:off x="1790108" y="823726"/>
                      <a:ext cx="282129" cy="215444"/>
                    </a:xfrm>
                    <a:prstGeom prst="rect">
                      <a:avLst/>
                    </a:prstGeom>
                    <a:noFill/>
                  </p:spPr>
                  <p:txBody>
                    <a:bodyPr wrap="none" lIns="0" tIns="0" rIns="0" bIns="0" rtlCol="0">
                      <a:spAutoFit/>
                    </a:bodyPr>
                    <a:lstStyle/>
                    <a:p>
                      <a:r>
                        <a:rPr lang="en-US" sz="1400" b="0" dirty="0"/>
                        <a:t>11</a:t>
                      </a:r>
                      <a14:m>
                        <m:oMath xmlns:m="http://schemas.openxmlformats.org/officeDocument/2006/math">
                          <m:r>
                            <a:rPr lang="en-US" sz="1400" b="0" i="0" smtClean="0">
                              <a:latin typeface="Cambria Math" panose="02040503050406030204" pitchFamily="18" charset="0"/>
                            </a:rPr>
                            <m:t>0</m:t>
                          </m:r>
                        </m:oMath>
                      </a14:m>
                      <a:endParaRPr lang="en-US" sz="1400" dirty="0"/>
                    </a:p>
                  </p:txBody>
                </p:sp>
              </mc:Choice>
              <mc:Fallback xmlns="">
                <p:sp>
                  <p:nvSpPr>
                    <p:cNvPr id="23" name="TextBox 22">
                      <a:extLst>
                        <a:ext uri="{FF2B5EF4-FFF2-40B4-BE49-F238E27FC236}">
                          <a16:creationId xmlns:a16="http://schemas.microsoft.com/office/drawing/2014/main" id="{DD74100D-8095-8907-1651-B068AE78A51D}"/>
                        </a:ext>
                      </a:extLst>
                    </p:cNvPr>
                    <p:cNvSpPr txBox="1">
                      <a:spLocks noRot="1" noChangeAspect="1" noMove="1" noResize="1" noEditPoints="1" noAdjustHandles="1" noChangeArrowheads="1" noChangeShapeType="1" noTextEdit="1"/>
                    </p:cNvSpPr>
                    <p:nvPr/>
                  </p:nvSpPr>
                  <p:spPr>
                    <a:xfrm>
                      <a:off x="1790108" y="823726"/>
                      <a:ext cx="282129" cy="215444"/>
                    </a:xfrm>
                    <a:prstGeom prst="rect">
                      <a:avLst/>
                    </a:prstGeom>
                    <a:blipFill>
                      <a:blip r:embed="rId7"/>
                      <a:stretch>
                        <a:fillRect l="-48649" t="-30000" r="-51351" b="-7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A45F46F-57EC-5F80-C461-BDFF53581285}"/>
                      </a:ext>
                    </a:extLst>
                  </p:cNvPr>
                  <p:cNvSpPr txBox="1"/>
                  <p:nvPr/>
                </p:nvSpPr>
                <p:spPr>
                  <a:xfrm>
                    <a:off x="1762017" y="4114670"/>
                    <a:ext cx="338234" cy="240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10</m:t>
                          </m:r>
                        </m:oMath>
                      </m:oMathPara>
                    </a14:m>
                    <a:endParaRPr lang="en-US" sz="1400" dirty="0"/>
                  </a:p>
                </p:txBody>
              </p:sp>
            </mc:Choice>
            <mc:Fallback xmlns="">
              <p:sp>
                <p:nvSpPr>
                  <p:cNvPr id="26" name="TextBox 25">
                    <a:extLst>
                      <a:ext uri="{FF2B5EF4-FFF2-40B4-BE49-F238E27FC236}">
                        <a16:creationId xmlns:a16="http://schemas.microsoft.com/office/drawing/2014/main" id="{0A45F46F-57EC-5F80-C461-BDFF53581285}"/>
                      </a:ext>
                    </a:extLst>
                  </p:cNvPr>
                  <p:cNvSpPr txBox="1">
                    <a:spLocks noRot="1" noChangeAspect="1" noMove="1" noResize="1" noEditPoints="1" noAdjustHandles="1" noChangeArrowheads="1" noChangeShapeType="1" noTextEdit="1"/>
                  </p:cNvSpPr>
                  <p:nvPr/>
                </p:nvSpPr>
                <p:spPr>
                  <a:xfrm>
                    <a:off x="1762017" y="4114670"/>
                    <a:ext cx="338234" cy="240835"/>
                  </a:xfrm>
                  <a:prstGeom prst="rect">
                    <a:avLst/>
                  </a:prstGeom>
                  <a:blipFill>
                    <a:blip r:embed="rId8"/>
                    <a:stretch>
                      <a:fillRect l="-22222" r="-28889"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51BF4BD6-2146-938B-3BC6-05D2EC146A5C}"/>
                      </a:ext>
                    </a:extLst>
                  </p:cNvPr>
                  <p:cNvSpPr txBox="1"/>
                  <p:nvPr/>
                </p:nvSpPr>
                <p:spPr>
                  <a:xfrm>
                    <a:off x="1762017" y="3892140"/>
                    <a:ext cx="338234" cy="240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1</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0</m:t>
                          </m:r>
                        </m:oMath>
                      </m:oMathPara>
                    </a14:m>
                    <a:endParaRPr lang="en-US" sz="1400" dirty="0"/>
                  </a:p>
                </p:txBody>
              </p:sp>
            </mc:Choice>
            <mc:Fallback xmlns="">
              <p:sp>
                <p:nvSpPr>
                  <p:cNvPr id="28" name="TextBox 27">
                    <a:extLst>
                      <a:ext uri="{FF2B5EF4-FFF2-40B4-BE49-F238E27FC236}">
                        <a16:creationId xmlns:a16="http://schemas.microsoft.com/office/drawing/2014/main" id="{51BF4BD6-2146-938B-3BC6-05D2EC146A5C}"/>
                      </a:ext>
                    </a:extLst>
                  </p:cNvPr>
                  <p:cNvSpPr txBox="1">
                    <a:spLocks noRot="1" noChangeAspect="1" noMove="1" noResize="1" noEditPoints="1" noAdjustHandles="1" noChangeArrowheads="1" noChangeShapeType="1" noTextEdit="1"/>
                  </p:cNvSpPr>
                  <p:nvPr/>
                </p:nvSpPr>
                <p:spPr>
                  <a:xfrm>
                    <a:off x="1762017" y="3892140"/>
                    <a:ext cx="338234" cy="240835"/>
                  </a:xfrm>
                  <a:prstGeom prst="rect">
                    <a:avLst/>
                  </a:prstGeom>
                  <a:blipFill>
                    <a:blip r:embed="rId9"/>
                    <a:stretch>
                      <a:fillRect l="-22222" r="-28889" b="-2727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00BB4991-6AA4-8F7F-7FC6-5D9504740057}"/>
                    </a:ext>
                  </a:extLst>
                </p:cNvPr>
                <p:cNvSpPr txBox="1"/>
                <p:nvPr/>
              </p:nvSpPr>
              <p:spPr>
                <a:xfrm>
                  <a:off x="1762017" y="5336590"/>
                  <a:ext cx="290144" cy="215444"/>
                </a:xfrm>
                <a:prstGeom prst="rect">
                  <a:avLst/>
                </a:prstGeom>
                <a:noFill/>
              </p:spPr>
              <p:txBody>
                <a:bodyPr wrap="none" lIns="0" tIns="0" rIns="0" bIns="0" rtlCol="0">
                  <a:spAutoFit/>
                </a:bodyPr>
                <a:lstStyle/>
                <a:p>
                  <a:r>
                    <a:rPr lang="en-US" sz="1400" b="0" dirty="0"/>
                    <a:t>2</a:t>
                  </a:r>
                  <a14:m>
                    <m:oMath xmlns:m="http://schemas.openxmlformats.org/officeDocument/2006/math">
                      <m:r>
                        <a:rPr lang="en-US" sz="1400" b="0" i="0" smtClean="0">
                          <a:latin typeface="Cambria Math" panose="02040503050406030204" pitchFamily="18" charset="0"/>
                        </a:rPr>
                        <m:t>00</m:t>
                      </m:r>
                    </m:oMath>
                  </a14:m>
                  <a:endParaRPr lang="en-US" sz="1400" dirty="0"/>
                </a:p>
              </p:txBody>
            </p:sp>
          </mc:Choice>
          <mc:Fallback xmlns="">
            <p:sp>
              <p:nvSpPr>
                <p:cNvPr id="30" name="TextBox 29">
                  <a:extLst>
                    <a:ext uri="{FF2B5EF4-FFF2-40B4-BE49-F238E27FC236}">
                      <a16:creationId xmlns:a16="http://schemas.microsoft.com/office/drawing/2014/main" id="{00BB4991-6AA4-8F7F-7FC6-5D9504740057}"/>
                    </a:ext>
                  </a:extLst>
                </p:cNvPr>
                <p:cNvSpPr txBox="1">
                  <a:spLocks noRot="1" noChangeAspect="1" noMove="1" noResize="1" noEditPoints="1" noAdjustHandles="1" noChangeArrowheads="1" noChangeShapeType="1" noTextEdit="1"/>
                </p:cNvSpPr>
                <p:nvPr/>
              </p:nvSpPr>
              <p:spPr>
                <a:xfrm>
                  <a:off x="1762017" y="5336590"/>
                  <a:ext cx="290144" cy="215444"/>
                </a:xfrm>
                <a:prstGeom prst="rect">
                  <a:avLst/>
                </a:prstGeom>
                <a:blipFill>
                  <a:blip r:embed="rId10"/>
                  <a:stretch>
                    <a:fillRect l="-46154" t="-31034" r="-46154" b="-827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967BF81-4AB0-1DFE-551C-40FA3B00DEB5}"/>
                    </a:ext>
                  </a:extLst>
                </p:cNvPr>
                <p:cNvSpPr txBox="1"/>
                <p:nvPr/>
              </p:nvSpPr>
              <p:spPr>
                <a:xfrm>
                  <a:off x="1746749" y="5528233"/>
                  <a:ext cx="338234" cy="240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00</m:t>
                        </m:r>
                      </m:oMath>
                    </m:oMathPara>
                  </a14:m>
                  <a:endParaRPr lang="en-US" sz="1400" dirty="0"/>
                </a:p>
              </p:txBody>
            </p:sp>
          </mc:Choice>
          <mc:Fallback xmlns="">
            <p:sp>
              <p:nvSpPr>
                <p:cNvPr id="21" name="TextBox 20">
                  <a:extLst>
                    <a:ext uri="{FF2B5EF4-FFF2-40B4-BE49-F238E27FC236}">
                      <a16:creationId xmlns:a16="http://schemas.microsoft.com/office/drawing/2014/main" id="{9967BF81-4AB0-1DFE-551C-40FA3B00DEB5}"/>
                    </a:ext>
                  </a:extLst>
                </p:cNvPr>
                <p:cNvSpPr txBox="1">
                  <a:spLocks noRot="1" noChangeAspect="1" noMove="1" noResize="1" noEditPoints="1" noAdjustHandles="1" noChangeArrowheads="1" noChangeShapeType="1" noTextEdit="1"/>
                </p:cNvSpPr>
                <p:nvPr/>
              </p:nvSpPr>
              <p:spPr>
                <a:xfrm>
                  <a:off x="1746749" y="5528233"/>
                  <a:ext cx="338234" cy="240835"/>
                </a:xfrm>
                <a:prstGeom prst="rect">
                  <a:avLst/>
                </a:prstGeom>
                <a:blipFill>
                  <a:blip r:embed="rId11"/>
                  <a:stretch>
                    <a:fillRect l="-22222" r="-28889" b="-27273"/>
                  </a:stretch>
                </a:blipFill>
              </p:spPr>
              <p:txBody>
                <a:bodyPr/>
                <a:lstStyle/>
                <a:p>
                  <a:r>
                    <a:rPr lang="en-US">
                      <a:noFill/>
                    </a:rPr>
                    <a:t> </a:t>
                  </a:r>
                </a:p>
              </p:txBody>
            </p:sp>
          </mc:Fallback>
        </mc:AlternateContent>
      </p:grpSp>
      <p:grpSp>
        <p:nvGrpSpPr>
          <p:cNvPr id="42" name="Group 41">
            <a:extLst>
              <a:ext uri="{FF2B5EF4-FFF2-40B4-BE49-F238E27FC236}">
                <a16:creationId xmlns:a16="http://schemas.microsoft.com/office/drawing/2014/main" id="{0EA63298-5D5D-BFEB-EB80-AC3E06F31CFA}"/>
              </a:ext>
            </a:extLst>
          </p:cNvPr>
          <p:cNvGrpSpPr/>
          <p:nvPr/>
        </p:nvGrpSpPr>
        <p:grpSpPr>
          <a:xfrm>
            <a:off x="5812317" y="918386"/>
            <a:ext cx="6092007" cy="5543668"/>
            <a:chOff x="5831725" y="770015"/>
            <a:chExt cx="6379683" cy="5713636"/>
          </a:xfrm>
        </p:grpSpPr>
        <p:pic>
          <p:nvPicPr>
            <p:cNvPr id="33" name="Picture 32" descr="A graph of different colored dots&#10;&#10;Description automatically generated">
              <a:extLst>
                <a:ext uri="{FF2B5EF4-FFF2-40B4-BE49-F238E27FC236}">
                  <a16:creationId xmlns:a16="http://schemas.microsoft.com/office/drawing/2014/main" id="{9F3332B5-95B5-F398-2DC6-70EAF32DB9D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31725" y="770015"/>
              <a:ext cx="6379683" cy="5713636"/>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E0C0D28-5B6D-40E1-4E33-2664656D52A4}"/>
                    </a:ext>
                  </a:extLst>
                </p:cNvPr>
                <p:cNvSpPr txBox="1"/>
                <p:nvPr/>
              </p:nvSpPr>
              <p:spPr>
                <a:xfrm>
                  <a:off x="7006208" y="1087594"/>
                  <a:ext cx="396173" cy="248219"/>
                </a:xfrm>
                <a:prstGeom prst="rect">
                  <a:avLst/>
                </a:prstGeom>
                <a:noFill/>
              </p:spPr>
              <p:txBody>
                <a:bodyPr wrap="none" lIns="0" tIns="0" rIns="0" bIns="0" rtlCol="0">
                  <a:spAutoFit/>
                </a:bodyPr>
                <a:lstStyle/>
                <a:p>
                  <a14:m>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oMath>
                  </a14:m>
                  <a:r>
                    <a:rPr lang="en-US" sz="1400" dirty="0"/>
                    <a:t> </a:t>
                  </a:r>
                  <a14:m>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 0</m:t>
                      </m:r>
                    </m:oMath>
                  </a14:m>
                  <a:endParaRPr lang="en-US" sz="1400" dirty="0"/>
                </a:p>
              </p:txBody>
            </p:sp>
          </mc:Choice>
          <mc:Fallback xmlns="">
            <p:sp>
              <p:nvSpPr>
                <p:cNvPr id="34" name="TextBox 33">
                  <a:extLst>
                    <a:ext uri="{FF2B5EF4-FFF2-40B4-BE49-F238E27FC236}">
                      <a16:creationId xmlns:a16="http://schemas.microsoft.com/office/drawing/2014/main" id="{2E0C0D28-5B6D-40E1-4E33-2664656D52A4}"/>
                    </a:ext>
                  </a:extLst>
                </p:cNvPr>
                <p:cNvSpPr txBox="1">
                  <a:spLocks noRot="1" noChangeAspect="1" noMove="1" noResize="1" noEditPoints="1" noAdjustHandles="1" noChangeArrowheads="1" noChangeShapeType="1" noTextEdit="1"/>
                </p:cNvSpPr>
                <p:nvPr/>
              </p:nvSpPr>
              <p:spPr>
                <a:xfrm>
                  <a:off x="7006208" y="1087594"/>
                  <a:ext cx="396173" cy="248219"/>
                </a:xfrm>
                <a:prstGeom prst="rect">
                  <a:avLst/>
                </a:prstGeom>
                <a:blipFill>
                  <a:blip r:embed="rId13"/>
                  <a:stretch>
                    <a:fillRect l="-16129" r="-14516" b="-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1B934951-4A25-A3BA-9A50-A2E8BDC70820}"/>
                    </a:ext>
                  </a:extLst>
                </p:cNvPr>
                <p:cNvSpPr txBox="1"/>
                <p:nvPr/>
              </p:nvSpPr>
              <p:spPr>
                <a:xfrm>
                  <a:off x="7028554" y="907541"/>
                  <a:ext cx="227409" cy="180053"/>
                </a:xfrm>
                <a:prstGeom prst="rect">
                  <a:avLst/>
                </a:prstGeom>
                <a:noFill/>
              </p:spPr>
              <p:txBody>
                <a:bodyPr wrap="none" lIns="0" tIns="0" rIns="0" bIns="0" rtlCol="0">
                  <a:spAutoFit/>
                </a:bodyPr>
                <a:lstStyle/>
                <a:p>
                  <a:r>
                    <a:rPr lang="en-US" sz="1400" b="0" dirty="0"/>
                    <a:t>11</a:t>
                  </a:r>
                  <a14:m>
                    <m:oMath xmlns:m="http://schemas.openxmlformats.org/officeDocument/2006/math">
                      <m:r>
                        <a:rPr lang="en-US" sz="1400" b="0" i="0" smtClean="0">
                          <a:latin typeface="Cambria Math" panose="02040503050406030204" pitchFamily="18" charset="0"/>
                        </a:rPr>
                        <m:t>0</m:t>
                      </m:r>
                    </m:oMath>
                  </a14:m>
                  <a:endParaRPr lang="en-US" sz="1400" dirty="0"/>
                </a:p>
              </p:txBody>
            </p:sp>
          </mc:Choice>
          <mc:Fallback xmlns="">
            <p:sp>
              <p:nvSpPr>
                <p:cNvPr id="35" name="TextBox 34">
                  <a:extLst>
                    <a:ext uri="{FF2B5EF4-FFF2-40B4-BE49-F238E27FC236}">
                      <a16:creationId xmlns:a16="http://schemas.microsoft.com/office/drawing/2014/main" id="{1B934951-4A25-A3BA-9A50-A2E8BDC70820}"/>
                    </a:ext>
                  </a:extLst>
                </p:cNvPr>
                <p:cNvSpPr txBox="1">
                  <a:spLocks noRot="1" noChangeAspect="1" noMove="1" noResize="1" noEditPoints="1" noAdjustHandles="1" noChangeArrowheads="1" noChangeShapeType="1" noTextEdit="1"/>
                </p:cNvSpPr>
                <p:nvPr/>
              </p:nvSpPr>
              <p:spPr>
                <a:xfrm>
                  <a:off x="7028554" y="907541"/>
                  <a:ext cx="227409" cy="180053"/>
                </a:xfrm>
                <a:prstGeom prst="rect">
                  <a:avLst/>
                </a:prstGeom>
                <a:blipFill>
                  <a:blip r:embed="rId7"/>
                  <a:stretch>
                    <a:fillRect l="-48649" t="-30000" r="-51351" b="-7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5C1DF78C-5D1D-4C17-2747-02033703A844}"/>
                    </a:ext>
                  </a:extLst>
                </p:cNvPr>
                <p:cNvSpPr txBox="1"/>
                <p:nvPr/>
              </p:nvSpPr>
              <p:spPr>
                <a:xfrm>
                  <a:off x="6983332" y="2367199"/>
                  <a:ext cx="272631" cy="201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m:t>
                        </m:r>
                      </m:oMath>
                    </m:oMathPara>
                  </a14:m>
                  <a:endParaRPr lang="en-US" sz="1400" dirty="0"/>
                </a:p>
              </p:txBody>
            </p:sp>
          </mc:Choice>
          <mc:Fallback xmlns="">
            <p:sp>
              <p:nvSpPr>
                <p:cNvPr id="36" name="TextBox 35">
                  <a:extLst>
                    <a:ext uri="{FF2B5EF4-FFF2-40B4-BE49-F238E27FC236}">
                      <a16:creationId xmlns:a16="http://schemas.microsoft.com/office/drawing/2014/main" id="{5C1DF78C-5D1D-4C17-2747-02033703A844}"/>
                    </a:ext>
                  </a:extLst>
                </p:cNvPr>
                <p:cNvSpPr txBox="1">
                  <a:spLocks noRot="1" noChangeAspect="1" noMove="1" noResize="1" noEditPoints="1" noAdjustHandles="1" noChangeArrowheads="1" noChangeShapeType="1" noTextEdit="1"/>
                </p:cNvSpPr>
                <p:nvPr/>
              </p:nvSpPr>
              <p:spPr>
                <a:xfrm>
                  <a:off x="6983332" y="2367199"/>
                  <a:ext cx="272631" cy="201273"/>
                </a:xfrm>
                <a:prstGeom prst="rect">
                  <a:avLst/>
                </a:prstGeom>
                <a:blipFill>
                  <a:blip r:embed="rId4"/>
                  <a:stretch>
                    <a:fillRect l="-22222" r="-28889"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ABF0A32B-BFCA-7201-95CB-DD184C2654E1}"/>
                    </a:ext>
                  </a:extLst>
                </p:cNvPr>
                <p:cNvSpPr txBox="1"/>
                <p:nvPr/>
              </p:nvSpPr>
              <p:spPr>
                <a:xfrm>
                  <a:off x="6983331" y="2196848"/>
                  <a:ext cx="272632" cy="1800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0</m:t>
                        </m:r>
                        <m:r>
                          <a:rPr lang="en-US" sz="1400" b="0" i="0" smtClean="0">
                            <a:latin typeface="Cambria Math" panose="02040503050406030204" pitchFamily="18" charset="0"/>
                          </a:rPr>
                          <m:t>20</m:t>
                        </m:r>
                      </m:oMath>
                    </m:oMathPara>
                  </a14:m>
                  <a:endParaRPr lang="en-US" sz="1400" dirty="0"/>
                </a:p>
              </p:txBody>
            </p:sp>
          </mc:Choice>
          <mc:Fallback xmlns="">
            <p:sp>
              <p:nvSpPr>
                <p:cNvPr id="37" name="TextBox 36">
                  <a:extLst>
                    <a:ext uri="{FF2B5EF4-FFF2-40B4-BE49-F238E27FC236}">
                      <a16:creationId xmlns:a16="http://schemas.microsoft.com/office/drawing/2014/main" id="{ABF0A32B-BFCA-7201-95CB-DD184C2654E1}"/>
                    </a:ext>
                  </a:extLst>
                </p:cNvPr>
                <p:cNvSpPr txBox="1">
                  <a:spLocks noRot="1" noChangeAspect="1" noMove="1" noResize="1" noEditPoints="1" noAdjustHandles="1" noChangeArrowheads="1" noChangeShapeType="1" noTextEdit="1"/>
                </p:cNvSpPr>
                <p:nvPr/>
              </p:nvSpPr>
              <p:spPr>
                <a:xfrm>
                  <a:off x="6983331" y="2196848"/>
                  <a:ext cx="272632" cy="180053"/>
                </a:xfrm>
                <a:prstGeom prst="rect">
                  <a:avLst/>
                </a:prstGeom>
                <a:blipFill>
                  <a:blip r:embed="rId5"/>
                  <a:stretch>
                    <a:fillRect l="-22222" r="-28889"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03B01FD8-2296-171A-BC65-9CB3486FB493}"/>
                    </a:ext>
                  </a:extLst>
                </p:cNvPr>
                <p:cNvSpPr txBox="1"/>
                <p:nvPr/>
              </p:nvSpPr>
              <p:spPr>
                <a:xfrm>
                  <a:off x="7005912" y="3637507"/>
                  <a:ext cx="272632" cy="201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10</m:t>
                        </m:r>
                      </m:oMath>
                    </m:oMathPara>
                  </a14:m>
                  <a:endParaRPr lang="en-US" sz="1400" dirty="0"/>
                </a:p>
              </p:txBody>
            </p:sp>
          </mc:Choice>
          <mc:Fallback xmlns="">
            <p:sp>
              <p:nvSpPr>
                <p:cNvPr id="38" name="TextBox 37">
                  <a:extLst>
                    <a:ext uri="{FF2B5EF4-FFF2-40B4-BE49-F238E27FC236}">
                      <a16:creationId xmlns:a16="http://schemas.microsoft.com/office/drawing/2014/main" id="{03B01FD8-2296-171A-BC65-9CB3486FB493}"/>
                    </a:ext>
                  </a:extLst>
                </p:cNvPr>
                <p:cNvSpPr txBox="1">
                  <a:spLocks noRot="1" noChangeAspect="1" noMove="1" noResize="1" noEditPoints="1" noAdjustHandles="1" noChangeArrowheads="1" noChangeShapeType="1" noTextEdit="1"/>
                </p:cNvSpPr>
                <p:nvPr/>
              </p:nvSpPr>
              <p:spPr>
                <a:xfrm>
                  <a:off x="7005912" y="3637507"/>
                  <a:ext cx="272632" cy="201273"/>
                </a:xfrm>
                <a:prstGeom prst="rect">
                  <a:avLst/>
                </a:prstGeom>
                <a:blipFill>
                  <a:blip r:embed="rId8"/>
                  <a:stretch>
                    <a:fillRect l="-22222" r="-28889"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AF0CB837-8605-B3D6-EACE-B1F0CA0EE46E}"/>
                    </a:ext>
                  </a:extLst>
                </p:cNvPr>
                <p:cNvSpPr txBox="1"/>
                <p:nvPr/>
              </p:nvSpPr>
              <p:spPr>
                <a:xfrm>
                  <a:off x="7005912" y="3451532"/>
                  <a:ext cx="272632" cy="201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1</m:t>
                        </m:r>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0</m:t>
                        </m:r>
                      </m:oMath>
                    </m:oMathPara>
                  </a14:m>
                  <a:endParaRPr lang="en-US" sz="1400" dirty="0"/>
                </a:p>
              </p:txBody>
            </p:sp>
          </mc:Choice>
          <mc:Fallback xmlns="">
            <p:sp>
              <p:nvSpPr>
                <p:cNvPr id="39" name="TextBox 38">
                  <a:extLst>
                    <a:ext uri="{FF2B5EF4-FFF2-40B4-BE49-F238E27FC236}">
                      <a16:creationId xmlns:a16="http://schemas.microsoft.com/office/drawing/2014/main" id="{AF0CB837-8605-B3D6-EACE-B1F0CA0EE46E}"/>
                    </a:ext>
                  </a:extLst>
                </p:cNvPr>
                <p:cNvSpPr txBox="1">
                  <a:spLocks noRot="1" noChangeAspect="1" noMove="1" noResize="1" noEditPoints="1" noAdjustHandles="1" noChangeArrowheads="1" noChangeShapeType="1" noTextEdit="1"/>
                </p:cNvSpPr>
                <p:nvPr/>
              </p:nvSpPr>
              <p:spPr>
                <a:xfrm>
                  <a:off x="7005912" y="3451532"/>
                  <a:ext cx="272632" cy="201273"/>
                </a:xfrm>
                <a:prstGeom prst="rect">
                  <a:avLst/>
                </a:prstGeom>
                <a:blipFill>
                  <a:blip r:embed="rId9"/>
                  <a:stretch>
                    <a:fillRect l="-22222" r="-28889"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E357EBE-771D-AA66-5A56-84A516479675}"/>
                    </a:ext>
                  </a:extLst>
                </p:cNvPr>
                <p:cNvSpPr txBox="1"/>
                <p:nvPr/>
              </p:nvSpPr>
              <p:spPr>
                <a:xfrm>
                  <a:off x="6995638" y="4678388"/>
                  <a:ext cx="233869" cy="180053"/>
                </a:xfrm>
                <a:prstGeom prst="rect">
                  <a:avLst/>
                </a:prstGeom>
                <a:noFill/>
              </p:spPr>
              <p:txBody>
                <a:bodyPr wrap="none" lIns="0" tIns="0" rIns="0" bIns="0" rtlCol="0">
                  <a:spAutoFit/>
                </a:bodyPr>
                <a:lstStyle/>
                <a:p>
                  <a:r>
                    <a:rPr lang="en-US" sz="1400" b="0" dirty="0"/>
                    <a:t>2</a:t>
                  </a:r>
                  <a14:m>
                    <m:oMath xmlns:m="http://schemas.openxmlformats.org/officeDocument/2006/math">
                      <m:r>
                        <a:rPr lang="en-US" sz="1400" b="0" i="0" smtClean="0">
                          <a:latin typeface="Cambria Math" panose="02040503050406030204" pitchFamily="18" charset="0"/>
                        </a:rPr>
                        <m:t>00</m:t>
                      </m:r>
                    </m:oMath>
                  </a14:m>
                  <a:endParaRPr lang="en-US" sz="1400" dirty="0"/>
                </a:p>
              </p:txBody>
            </p:sp>
          </mc:Choice>
          <mc:Fallback xmlns="">
            <p:sp>
              <p:nvSpPr>
                <p:cNvPr id="40" name="TextBox 39">
                  <a:extLst>
                    <a:ext uri="{FF2B5EF4-FFF2-40B4-BE49-F238E27FC236}">
                      <a16:creationId xmlns:a16="http://schemas.microsoft.com/office/drawing/2014/main" id="{6E357EBE-771D-AA66-5A56-84A516479675}"/>
                    </a:ext>
                  </a:extLst>
                </p:cNvPr>
                <p:cNvSpPr txBox="1">
                  <a:spLocks noRot="1" noChangeAspect="1" noMove="1" noResize="1" noEditPoints="1" noAdjustHandles="1" noChangeArrowheads="1" noChangeShapeType="1" noTextEdit="1"/>
                </p:cNvSpPr>
                <p:nvPr/>
              </p:nvSpPr>
              <p:spPr>
                <a:xfrm>
                  <a:off x="6995638" y="4678388"/>
                  <a:ext cx="233869" cy="180053"/>
                </a:xfrm>
                <a:prstGeom prst="rect">
                  <a:avLst/>
                </a:prstGeom>
                <a:blipFill>
                  <a:blip r:embed="rId10"/>
                  <a:stretch>
                    <a:fillRect l="-46154" t="-31034" r="-46154" b="-827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5D47BF73-423E-59FC-7D3B-7467F733947F}"/>
                    </a:ext>
                  </a:extLst>
                </p:cNvPr>
                <p:cNvSpPr txBox="1"/>
                <p:nvPr/>
              </p:nvSpPr>
              <p:spPr>
                <a:xfrm>
                  <a:off x="6983331" y="4838550"/>
                  <a:ext cx="272632" cy="201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2</m:t>
                            </m:r>
                          </m:e>
                        </m:bar>
                        <m:r>
                          <a:rPr lang="en-US" sz="1400" b="0" i="0" smtClean="0">
                            <a:latin typeface="Cambria Math" panose="02040503050406030204" pitchFamily="18" charset="0"/>
                          </a:rPr>
                          <m:t>00</m:t>
                        </m:r>
                      </m:oMath>
                    </m:oMathPara>
                  </a14:m>
                  <a:endParaRPr lang="en-US" sz="1400" dirty="0"/>
                </a:p>
              </p:txBody>
            </p:sp>
          </mc:Choice>
          <mc:Fallback xmlns="">
            <p:sp>
              <p:nvSpPr>
                <p:cNvPr id="41" name="TextBox 40">
                  <a:extLst>
                    <a:ext uri="{FF2B5EF4-FFF2-40B4-BE49-F238E27FC236}">
                      <a16:creationId xmlns:a16="http://schemas.microsoft.com/office/drawing/2014/main" id="{5D47BF73-423E-59FC-7D3B-7467F733947F}"/>
                    </a:ext>
                  </a:extLst>
                </p:cNvPr>
                <p:cNvSpPr txBox="1">
                  <a:spLocks noRot="1" noChangeAspect="1" noMove="1" noResize="1" noEditPoints="1" noAdjustHandles="1" noChangeArrowheads="1" noChangeShapeType="1" noTextEdit="1"/>
                </p:cNvSpPr>
                <p:nvPr/>
              </p:nvSpPr>
              <p:spPr>
                <a:xfrm>
                  <a:off x="6983331" y="4838550"/>
                  <a:ext cx="272632" cy="201273"/>
                </a:xfrm>
                <a:prstGeom prst="rect">
                  <a:avLst/>
                </a:prstGeom>
                <a:blipFill>
                  <a:blip r:embed="rId11"/>
                  <a:stretch>
                    <a:fillRect l="-22222" r="-28889" b="-27273"/>
                  </a:stretch>
                </a:blipFill>
              </p:spPr>
              <p:txBody>
                <a:bodyPr/>
                <a:lstStyle/>
                <a:p>
                  <a:r>
                    <a:rPr lang="en-US">
                      <a:noFill/>
                    </a:rPr>
                    <a:t> </a:t>
                  </a:r>
                </a:p>
              </p:txBody>
            </p:sp>
          </mc:Fallback>
        </mc:AlternateContent>
      </p:grpSp>
      <p:sp>
        <p:nvSpPr>
          <p:cNvPr id="2" name="TextBox 1">
            <a:extLst>
              <a:ext uri="{FF2B5EF4-FFF2-40B4-BE49-F238E27FC236}">
                <a16:creationId xmlns:a16="http://schemas.microsoft.com/office/drawing/2014/main" id="{EFED016F-7439-32FD-1BBB-F7DB670B4EE3}"/>
              </a:ext>
            </a:extLst>
          </p:cNvPr>
          <p:cNvSpPr txBox="1"/>
          <p:nvPr/>
        </p:nvSpPr>
        <p:spPr>
          <a:xfrm>
            <a:off x="2730712" y="673957"/>
            <a:ext cx="1276209" cy="369332"/>
          </a:xfrm>
          <a:prstGeom prst="rect">
            <a:avLst/>
          </a:prstGeom>
          <a:noFill/>
        </p:spPr>
        <p:txBody>
          <a:bodyPr wrap="square" rtlCol="0">
            <a:spAutoFit/>
          </a:bodyPr>
          <a:lstStyle/>
          <a:p>
            <a:r>
              <a:rPr lang="en-US" b="1" dirty="0">
                <a:latin typeface="Times" panose="02020603050405020304" pitchFamily="18" charset="0"/>
                <a:cs typeface="Times" panose="02020603050405020304" pitchFamily="18" charset="0"/>
              </a:rPr>
              <a:t>LT (77 K)</a:t>
            </a:r>
          </a:p>
        </p:txBody>
      </p:sp>
      <p:sp>
        <p:nvSpPr>
          <p:cNvPr id="4" name="TextBox 3">
            <a:extLst>
              <a:ext uri="{FF2B5EF4-FFF2-40B4-BE49-F238E27FC236}">
                <a16:creationId xmlns:a16="http://schemas.microsoft.com/office/drawing/2014/main" id="{BD2AAD0C-B35B-B09E-FE74-29288DBCCFA6}"/>
              </a:ext>
            </a:extLst>
          </p:cNvPr>
          <p:cNvSpPr txBox="1"/>
          <p:nvPr/>
        </p:nvSpPr>
        <p:spPr>
          <a:xfrm>
            <a:off x="8823183" y="701277"/>
            <a:ext cx="1490773" cy="369332"/>
          </a:xfrm>
          <a:prstGeom prst="rect">
            <a:avLst/>
          </a:prstGeom>
          <a:noFill/>
        </p:spPr>
        <p:txBody>
          <a:bodyPr wrap="square" rtlCol="0">
            <a:spAutoFit/>
          </a:bodyPr>
          <a:lstStyle/>
          <a:p>
            <a:r>
              <a:rPr lang="en-US" b="1" dirty="0">
                <a:latin typeface="Times" panose="02020603050405020304" pitchFamily="18" charset="0"/>
                <a:cs typeface="Times" panose="02020603050405020304" pitchFamily="18" charset="0"/>
              </a:rPr>
              <a:t>RT (300 K)</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042F078-DC12-393B-35CC-1461DDEBBEEC}"/>
                  </a:ext>
                </a:extLst>
              </p:cNvPr>
              <p:cNvSpPr txBox="1"/>
              <p:nvPr/>
            </p:nvSpPr>
            <p:spPr>
              <a:xfrm>
                <a:off x="1053651" y="1211724"/>
                <a:ext cx="378309" cy="240835"/>
              </a:xfrm>
              <a:prstGeom prst="rect">
                <a:avLst/>
              </a:prstGeom>
              <a:noFill/>
            </p:spPr>
            <p:txBody>
              <a:bodyPr wrap="none" lIns="0" tIns="0" rIns="0" bIns="0" rtlCol="0">
                <a:spAutoFit/>
              </a:bodyPr>
              <a:lstStyle/>
              <a:p>
                <a14:m>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oMath>
                </a14:m>
                <a:r>
                  <a:rPr lang="en-US" sz="1400" dirty="0"/>
                  <a:t> </a:t>
                </a:r>
                <a14:m>
                  <m:oMath xmlns:m="http://schemas.openxmlformats.org/officeDocument/2006/math">
                    <m:bar>
                      <m:barPr>
                        <m:pos m:val="top"/>
                        <m:ctrlPr>
                          <a:rPr lang="en-US" sz="1400" i="1" smtClean="0">
                            <a:latin typeface="Cambria Math" panose="02040503050406030204" pitchFamily="18" charset="0"/>
                          </a:rPr>
                        </m:ctrlPr>
                      </m:barPr>
                      <m:e>
                        <m:r>
                          <a:rPr lang="en-US" sz="1400" b="0" i="1" smtClean="0">
                            <a:latin typeface="Cambria Math" panose="02040503050406030204" pitchFamily="18" charset="0"/>
                          </a:rPr>
                          <m:t>1</m:t>
                        </m:r>
                      </m:e>
                    </m:bar>
                    <m:r>
                      <a:rPr lang="en-US" sz="1400" b="0" i="0" smtClean="0">
                        <a:latin typeface="Cambria Math" panose="02040503050406030204" pitchFamily="18" charset="0"/>
                      </a:rPr>
                      <m:t> 0</m:t>
                    </m:r>
                  </m:oMath>
                </a14:m>
                <a:endParaRPr lang="en-US" sz="1400" dirty="0"/>
              </a:p>
            </p:txBody>
          </p:sp>
        </mc:Choice>
        <mc:Fallback xmlns="">
          <p:sp>
            <p:nvSpPr>
              <p:cNvPr id="6" name="TextBox 5">
                <a:extLst>
                  <a:ext uri="{FF2B5EF4-FFF2-40B4-BE49-F238E27FC236}">
                    <a16:creationId xmlns:a16="http://schemas.microsoft.com/office/drawing/2014/main" id="{1042F078-DC12-393B-35CC-1461DDEBBEEC}"/>
                  </a:ext>
                </a:extLst>
              </p:cNvPr>
              <p:cNvSpPr txBox="1">
                <a:spLocks noRot="1" noChangeAspect="1" noMove="1" noResize="1" noEditPoints="1" noAdjustHandles="1" noChangeArrowheads="1" noChangeShapeType="1" noTextEdit="1"/>
              </p:cNvSpPr>
              <p:nvPr/>
            </p:nvSpPr>
            <p:spPr>
              <a:xfrm>
                <a:off x="1053651" y="1211724"/>
                <a:ext cx="378309" cy="240835"/>
              </a:xfrm>
              <a:prstGeom prst="rect">
                <a:avLst/>
              </a:prstGeom>
              <a:blipFill>
                <a:blip r:embed="rId13"/>
                <a:stretch>
                  <a:fillRect l="-16129" r="-14516" b="-7692"/>
                </a:stretch>
              </a:blipFill>
            </p:spPr>
            <p:txBody>
              <a:bodyPr/>
              <a:lstStyle/>
              <a:p>
                <a:r>
                  <a:rPr lang="en-US">
                    <a:noFill/>
                  </a:rPr>
                  <a:t> </a:t>
                </a:r>
              </a:p>
            </p:txBody>
          </p:sp>
        </mc:Fallback>
      </mc:AlternateContent>
    </p:spTree>
    <p:extLst>
      <p:ext uri="{BB962C8B-B14F-4D97-AF65-F5344CB8AC3E}">
        <p14:creationId xmlns:p14="http://schemas.microsoft.com/office/powerpoint/2010/main" val="4109610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9CC2F-557C-E212-5DDF-4102C427B3C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BE10201-0C3A-6909-6EFF-50807B686525}"/>
              </a:ext>
            </a:extLst>
          </p:cNvPr>
          <p:cNvSpPr txBox="1"/>
          <p:nvPr/>
        </p:nvSpPr>
        <p:spPr>
          <a:xfrm>
            <a:off x="0" y="76200"/>
            <a:ext cx="1205865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Frequency of oscillations at two temperatures</a:t>
            </a:r>
          </a:p>
        </p:txBody>
      </p:sp>
      <p:sp>
        <p:nvSpPr>
          <p:cNvPr id="5" name="Text Box 2">
            <a:extLst>
              <a:ext uri="{FF2B5EF4-FFF2-40B4-BE49-F238E27FC236}">
                <a16:creationId xmlns:a16="http://schemas.microsoft.com/office/drawing/2014/main" id="{64BB9660-5A0E-BE48-9B29-18200B918505}"/>
              </a:ext>
            </a:extLst>
          </p:cNvPr>
          <p:cNvSpPr txBox="1">
            <a:spLocks noChangeArrowheads="1"/>
          </p:cNvSpPr>
          <p:nvPr/>
        </p:nvSpPr>
        <p:spPr bwMode="auto">
          <a:xfrm>
            <a:off x="4482344" y="-327977"/>
            <a:ext cx="307975" cy="2767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3">
            <a:extLst>
              <a:ext uri="{FF2B5EF4-FFF2-40B4-BE49-F238E27FC236}">
                <a16:creationId xmlns:a16="http://schemas.microsoft.com/office/drawing/2014/main" id="{41D9EE9C-40C2-7677-2CD3-D865FC31F829}"/>
              </a:ext>
            </a:extLst>
          </p:cNvPr>
          <p:cNvSpPr txBox="1">
            <a:spLocks noChangeArrowheads="1"/>
          </p:cNvSpPr>
          <p:nvPr/>
        </p:nvSpPr>
        <p:spPr bwMode="auto">
          <a:xfrm>
            <a:off x="169950" y="5478057"/>
            <a:ext cx="11394041" cy="562299"/>
          </a:xfrm>
          <a:prstGeom prst="rect">
            <a:avLst/>
          </a:prstGeom>
          <a:noFill/>
          <a:ln w="9525">
            <a:noFill/>
            <a:miter lim="800000"/>
            <a:headEnd/>
            <a:tailEnd/>
          </a:ln>
        </p:spPr>
        <p:txBody>
          <a:bodyPr rot="0" vert="horz" wrap="square" lIns="91440" tIns="45720" rIns="91440" bIns="45720" anchor="t" anchorCtr="0">
            <a:noAutofit/>
          </a:bodyPr>
          <a:lstStyle/>
          <a:p>
            <a:pPr marL="285750" marR="0" indent="-285750" algn="just">
              <a:lnSpc>
                <a:spcPct val="107000"/>
              </a:lnSpc>
              <a:spcBef>
                <a:spcPts val="0"/>
              </a:spcBef>
              <a:spcAft>
                <a:spcPts val="0"/>
              </a:spcAft>
              <a:buFont typeface="Arial" panose="020B0604020202020204" pitchFamily="34" charset="0"/>
              <a:buChar char="•"/>
            </a:pPr>
            <a:r>
              <a:rPr lang="en-US" sz="1600" dirty="0">
                <a:effectLst/>
                <a:latin typeface="Times New Roman" panose="02020603050405020304" pitchFamily="18" charset="0"/>
                <a:ea typeface="Calibri" panose="020F0502020204030204" pitchFamily="34" charset="0"/>
                <a:cs typeface="Arial" panose="020B0604020202020204" pitchFamily="34" charset="0"/>
              </a:rPr>
              <a:t>Frequency of oscillations </a:t>
            </a:r>
            <a:r>
              <a:rPr lang="en-US" sz="1600" dirty="0">
                <a:latin typeface="Times New Roman" panose="02020603050405020304" pitchFamily="18" charset="0"/>
                <a:ea typeface="Calibri" panose="020F0502020204030204" pitchFamily="34" charset="0"/>
                <a:cs typeface="Arial" panose="020B0604020202020204" pitchFamily="34" charset="0"/>
              </a:rPr>
              <a:t>decrease with the </a:t>
            </a:r>
            <a:r>
              <a:rPr lang="en-US" sz="1600" dirty="0">
                <a:effectLst/>
                <a:latin typeface="Times New Roman" panose="02020603050405020304" pitchFamily="18" charset="0"/>
                <a:ea typeface="Calibri" panose="020F0502020204030204" pitchFamily="34" charset="0"/>
                <a:cs typeface="Arial" panose="020B0604020202020204" pitchFamily="34" charset="0"/>
              </a:rPr>
              <a:t>temperature.</a:t>
            </a:r>
          </a:p>
          <a:p>
            <a:pPr marL="285750" marR="0" indent="-285750" algn="just">
              <a:lnSpc>
                <a:spcPct val="107000"/>
              </a:lnSpc>
              <a:spcBef>
                <a:spcPts val="0"/>
              </a:spcBef>
              <a:spcAft>
                <a:spcPts val="0"/>
              </a:spcAft>
              <a:buFont typeface="Arial" panose="020B0604020202020204" pitchFamily="34" charset="0"/>
              <a:buChar char="•"/>
            </a:pPr>
            <a:r>
              <a:rPr lang="en-US" sz="1600" dirty="0">
                <a:latin typeface="Times New Roman" panose="02020603050405020304" pitchFamily="18" charset="0"/>
                <a:ea typeface="Calibri" panose="020F0502020204030204" pitchFamily="34" charset="0"/>
                <a:cs typeface="Arial" panose="020B0604020202020204" pitchFamily="34" charset="0"/>
              </a:rPr>
              <a:t>Frequency of oscillations are do not depend on the pump beam energy.</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285750" marR="0" indent="-285750" algn="just">
              <a:lnSpc>
                <a:spcPct val="107000"/>
              </a:lnSpc>
              <a:spcBef>
                <a:spcPts val="0"/>
              </a:spcBef>
              <a:spcAft>
                <a:spcPts val="0"/>
              </a:spcAft>
              <a:buFont typeface="Arial" panose="020B0604020202020204" pitchFamily="34" charset="0"/>
              <a:buChar char="•"/>
            </a:pPr>
            <a:r>
              <a:rPr lang="en-US" sz="1600" dirty="0">
                <a:latin typeface="Times New Roman" panose="02020603050405020304" pitchFamily="18" charset="0"/>
                <a:ea typeface="Calibri" panose="020F0502020204030204" pitchFamily="34" charset="0"/>
                <a:cs typeface="Arial" panose="020B0604020202020204" pitchFamily="34" charset="0"/>
              </a:rPr>
              <a:t>This behavior is in agreement with the published results of coupled coherent magnon phonon propagation.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p:txBody>
      </p:sp>
      <p:cxnSp>
        <p:nvCxnSpPr>
          <p:cNvPr id="10" name="Straight Connector 9">
            <a:extLst>
              <a:ext uri="{FF2B5EF4-FFF2-40B4-BE49-F238E27FC236}">
                <a16:creationId xmlns:a16="http://schemas.microsoft.com/office/drawing/2014/main" id="{D9FA5518-F780-6261-1599-C435578549F2}"/>
              </a:ext>
            </a:extLst>
          </p:cNvPr>
          <p:cNvCxnSpPr/>
          <p:nvPr/>
        </p:nvCxnSpPr>
        <p:spPr>
          <a:xfrm>
            <a:off x="169950" y="631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4D628D8-4898-8A21-F919-902BCED0D4D6}"/>
              </a:ext>
            </a:extLst>
          </p:cNvPr>
          <p:cNvSpPr txBox="1"/>
          <p:nvPr/>
        </p:nvSpPr>
        <p:spPr>
          <a:xfrm>
            <a:off x="2078959" y="656650"/>
            <a:ext cx="2626856" cy="369332"/>
          </a:xfrm>
          <a:prstGeom prst="rect">
            <a:avLst/>
          </a:prstGeom>
          <a:noFill/>
        </p:spPr>
        <p:txBody>
          <a:bodyPr wrap="square" rtlCol="0">
            <a:spAutoFit/>
          </a:bodyPr>
          <a:lstStyle/>
          <a:p>
            <a:r>
              <a:rPr lang="en-US" b="1" dirty="0">
                <a:latin typeface="Times" panose="02020603050405020304" pitchFamily="18" charset="0"/>
                <a:cs typeface="Times" panose="02020603050405020304" pitchFamily="18" charset="0"/>
              </a:rPr>
              <a:t>FFTs at LT (77 K)</a:t>
            </a:r>
          </a:p>
        </p:txBody>
      </p:sp>
      <p:sp>
        <p:nvSpPr>
          <p:cNvPr id="4" name="TextBox 3">
            <a:extLst>
              <a:ext uri="{FF2B5EF4-FFF2-40B4-BE49-F238E27FC236}">
                <a16:creationId xmlns:a16="http://schemas.microsoft.com/office/drawing/2014/main" id="{A42B6248-6B13-4DD0-BA41-50B206BE107D}"/>
              </a:ext>
            </a:extLst>
          </p:cNvPr>
          <p:cNvSpPr txBox="1"/>
          <p:nvPr/>
        </p:nvSpPr>
        <p:spPr>
          <a:xfrm>
            <a:off x="7260902" y="663598"/>
            <a:ext cx="2306844" cy="369332"/>
          </a:xfrm>
          <a:prstGeom prst="rect">
            <a:avLst/>
          </a:prstGeom>
          <a:noFill/>
        </p:spPr>
        <p:txBody>
          <a:bodyPr wrap="square" rtlCol="0">
            <a:spAutoFit/>
          </a:bodyPr>
          <a:lstStyle/>
          <a:p>
            <a:r>
              <a:rPr lang="en-US" b="1" dirty="0">
                <a:latin typeface="Times" panose="02020603050405020304" pitchFamily="18" charset="0"/>
                <a:cs typeface="Times" panose="02020603050405020304" pitchFamily="18" charset="0"/>
              </a:rPr>
              <a:t>FFTs at RT (300 K)</a:t>
            </a:r>
          </a:p>
        </p:txBody>
      </p:sp>
      <p:pic>
        <p:nvPicPr>
          <p:cNvPr id="8" name="Picture 7" descr="A graph of different colored lines&#10;&#10;Description automatically generated">
            <a:extLst>
              <a:ext uri="{FF2B5EF4-FFF2-40B4-BE49-F238E27FC236}">
                <a16:creationId xmlns:a16="http://schemas.microsoft.com/office/drawing/2014/main" id="{50A4438A-24B9-7429-6672-0DDB17D06C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59" y="956485"/>
            <a:ext cx="4835688" cy="4305171"/>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6ACB28F-CC09-793E-176D-B94E87073DC1}"/>
                  </a:ext>
                </a:extLst>
              </p:cNvPr>
              <p:cNvSpPr txBox="1"/>
              <p:nvPr/>
            </p:nvSpPr>
            <p:spPr>
              <a:xfrm>
                <a:off x="4051662" y="1229353"/>
                <a:ext cx="201978" cy="153888"/>
              </a:xfrm>
              <a:prstGeom prst="rect">
                <a:avLst/>
              </a:prstGeom>
              <a:noFill/>
            </p:spPr>
            <p:txBody>
              <a:bodyPr wrap="none" lIns="0" tIns="0" rIns="0" bIns="0" rtlCol="0">
                <a:spAutoFit/>
              </a:bodyPr>
              <a:lstStyle/>
              <a:p>
                <a:r>
                  <a:rPr lang="en-US" sz="1000" b="0" dirty="0"/>
                  <a:t>11</a:t>
                </a:r>
                <a14:m>
                  <m:oMath xmlns:m="http://schemas.openxmlformats.org/officeDocument/2006/math">
                    <m:r>
                      <a:rPr lang="en-US" sz="1000" b="0" i="0" smtClean="0">
                        <a:latin typeface="Cambria Math" panose="02040503050406030204" pitchFamily="18" charset="0"/>
                      </a:rPr>
                      <m:t>0</m:t>
                    </m:r>
                  </m:oMath>
                </a14:m>
                <a:endParaRPr lang="en-US" sz="1000" dirty="0"/>
              </a:p>
            </p:txBody>
          </p:sp>
        </mc:Choice>
        <mc:Fallback xmlns="">
          <p:sp>
            <p:nvSpPr>
              <p:cNvPr id="13" name="TextBox 12">
                <a:extLst>
                  <a:ext uri="{FF2B5EF4-FFF2-40B4-BE49-F238E27FC236}">
                    <a16:creationId xmlns:a16="http://schemas.microsoft.com/office/drawing/2014/main" id="{A6ACB28F-CC09-793E-176D-B94E87073DC1}"/>
                  </a:ext>
                </a:extLst>
              </p:cNvPr>
              <p:cNvSpPr txBox="1">
                <a:spLocks noRot="1" noChangeAspect="1" noMove="1" noResize="1" noEditPoints="1" noAdjustHandles="1" noChangeArrowheads="1" noChangeShapeType="1" noTextEdit="1"/>
              </p:cNvSpPr>
              <p:nvPr/>
            </p:nvSpPr>
            <p:spPr>
              <a:xfrm>
                <a:off x="4051662" y="1229353"/>
                <a:ext cx="201978" cy="153888"/>
              </a:xfrm>
              <a:prstGeom prst="rect">
                <a:avLst/>
              </a:prstGeom>
              <a:blipFill>
                <a:blip r:embed="rId4"/>
                <a:stretch>
                  <a:fillRect l="-39394" t="-24000" r="-24242" b="-5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1EE696C-A3CB-46B9-B058-E1D1324C1266}"/>
                  </a:ext>
                </a:extLst>
              </p:cNvPr>
              <p:cNvSpPr txBox="1"/>
              <p:nvPr/>
            </p:nvSpPr>
            <p:spPr>
              <a:xfrm>
                <a:off x="4051662" y="1372892"/>
                <a:ext cx="269304" cy="172035"/>
              </a:xfrm>
              <a:prstGeom prst="rect">
                <a:avLst/>
              </a:prstGeom>
              <a:noFill/>
            </p:spPr>
            <p:txBody>
              <a:bodyPr wrap="none" lIns="0" tIns="0" rIns="0" bIns="0" rtlCol="0">
                <a:spAutoFit/>
              </a:bodyPr>
              <a:lstStyle/>
              <a:p>
                <a14:m>
                  <m:oMath xmlns:m="http://schemas.openxmlformats.org/officeDocument/2006/math">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1</m:t>
                        </m:r>
                      </m:e>
                    </m:bar>
                  </m:oMath>
                </a14:m>
                <a:r>
                  <a:rPr lang="en-US" sz="1000" dirty="0"/>
                  <a:t> </a:t>
                </a:r>
                <a14:m>
                  <m:oMath xmlns:m="http://schemas.openxmlformats.org/officeDocument/2006/math">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1</m:t>
                        </m:r>
                      </m:e>
                    </m:bar>
                    <m:r>
                      <a:rPr lang="en-US" sz="1000" b="0" i="0" smtClean="0">
                        <a:latin typeface="Cambria Math" panose="02040503050406030204" pitchFamily="18" charset="0"/>
                      </a:rPr>
                      <m:t> 0</m:t>
                    </m:r>
                  </m:oMath>
                </a14:m>
                <a:endParaRPr lang="en-US" sz="1000" dirty="0"/>
              </a:p>
            </p:txBody>
          </p:sp>
        </mc:Choice>
        <mc:Fallback xmlns="">
          <p:sp>
            <p:nvSpPr>
              <p:cNvPr id="16" name="TextBox 15">
                <a:extLst>
                  <a:ext uri="{FF2B5EF4-FFF2-40B4-BE49-F238E27FC236}">
                    <a16:creationId xmlns:a16="http://schemas.microsoft.com/office/drawing/2014/main" id="{81EE696C-A3CB-46B9-B058-E1D1324C1266}"/>
                  </a:ext>
                </a:extLst>
              </p:cNvPr>
              <p:cNvSpPr txBox="1">
                <a:spLocks noRot="1" noChangeAspect="1" noMove="1" noResize="1" noEditPoints="1" noAdjustHandles="1" noChangeArrowheads="1" noChangeShapeType="1" noTextEdit="1"/>
              </p:cNvSpPr>
              <p:nvPr/>
            </p:nvSpPr>
            <p:spPr>
              <a:xfrm>
                <a:off x="4051662" y="1372892"/>
                <a:ext cx="269304" cy="172035"/>
              </a:xfrm>
              <a:prstGeom prst="rect">
                <a:avLst/>
              </a:prstGeom>
              <a:blipFill>
                <a:blip r:embed="rId5"/>
                <a:stretch>
                  <a:fillRect l="-18182" r="-18182"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BBC718B-006D-B908-19C1-0A7BC29160CA}"/>
                  </a:ext>
                </a:extLst>
              </p:cNvPr>
              <p:cNvSpPr txBox="1"/>
              <p:nvPr/>
            </p:nvSpPr>
            <p:spPr>
              <a:xfrm>
                <a:off x="4032426" y="1502221"/>
                <a:ext cx="240450"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b="0" i="1" smtClean="0">
                          <a:latin typeface="Cambria Math" panose="02040503050406030204" pitchFamily="18" charset="0"/>
                        </a:rPr>
                        <m:t>0</m:t>
                      </m:r>
                      <m:r>
                        <a:rPr lang="en-US" sz="1000" b="0" i="0" smtClean="0">
                          <a:latin typeface="Cambria Math" panose="02040503050406030204" pitchFamily="18" charset="0"/>
                        </a:rPr>
                        <m:t>20</m:t>
                      </m:r>
                    </m:oMath>
                  </m:oMathPara>
                </a14:m>
                <a:endParaRPr lang="en-US" sz="1000" dirty="0"/>
              </a:p>
            </p:txBody>
          </p:sp>
        </mc:Choice>
        <mc:Fallback xmlns="">
          <p:sp>
            <p:nvSpPr>
              <p:cNvPr id="22" name="TextBox 21">
                <a:extLst>
                  <a:ext uri="{FF2B5EF4-FFF2-40B4-BE49-F238E27FC236}">
                    <a16:creationId xmlns:a16="http://schemas.microsoft.com/office/drawing/2014/main" id="{0BBC718B-006D-B908-19C1-0A7BC29160CA}"/>
                  </a:ext>
                </a:extLst>
              </p:cNvPr>
              <p:cNvSpPr txBox="1">
                <a:spLocks noRot="1" noChangeAspect="1" noMove="1" noResize="1" noEditPoints="1" noAdjustHandles="1" noChangeArrowheads="1" noChangeShapeType="1" noTextEdit="1"/>
              </p:cNvSpPr>
              <p:nvPr/>
            </p:nvSpPr>
            <p:spPr>
              <a:xfrm>
                <a:off x="4032426" y="1502221"/>
                <a:ext cx="240450" cy="153888"/>
              </a:xfrm>
              <a:prstGeom prst="rect">
                <a:avLst/>
              </a:prstGeom>
              <a:blipFill>
                <a:blip r:embed="rId6"/>
                <a:stretch>
                  <a:fillRect l="-12500" r="-15000"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F9AE01A-EEE4-02AB-82EE-CAD9D50A116C}"/>
                  </a:ext>
                </a:extLst>
              </p:cNvPr>
              <p:cNvSpPr txBox="1"/>
              <p:nvPr/>
            </p:nvSpPr>
            <p:spPr>
              <a:xfrm>
                <a:off x="4032426" y="1621845"/>
                <a:ext cx="240450" cy="1720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b="0" i="1" smtClean="0">
                          <a:latin typeface="Cambria Math" panose="02040503050406030204" pitchFamily="18" charset="0"/>
                        </a:rPr>
                        <m:t>0</m:t>
                      </m:r>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2</m:t>
                          </m:r>
                        </m:e>
                      </m:bar>
                      <m:r>
                        <a:rPr lang="en-US" sz="1000" b="0" i="0" smtClean="0">
                          <a:latin typeface="Cambria Math" panose="02040503050406030204" pitchFamily="18" charset="0"/>
                        </a:rPr>
                        <m:t>0</m:t>
                      </m:r>
                    </m:oMath>
                  </m:oMathPara>
                </a14:m>
                <a:endParaRPr lang="en-US" sz="1000" dirty="0"/>
              </a:p>
            </p:txBody>
          </p:sp>
        </mc:Choice>
        <mc:Fallback xmlns="">
          <p:sp>
            <p:nvSpPr>
              <p:cNvPr id="24" name="TextBox 23">
                <a:extLst>
                  <a:ext uri="{FF2B5EF4-FFF2-40B4-BE49-F238E27FC236}">
                    <a16:creationId xmlns:a16="http://schemas.microsoft.com/office/drawing/2014/main" id="{0F9AE01A-EEE4-02AB-82EE-CAD9D50A116C}"/>
                  </a:ext>
                </a:extLst>
              </p:cNvPr>
              <p:cNvSpPr txBox="1">
                <a:spLocks noRot="1" noChangeAspect="1" noMove="1" noResize="1" noEditPoints="1" noAdjustHandles="1" noChangeArrowheads="1" noChangeShapeType="1" noTextEdit="1"/>
              </p:cNvSpPr>
              <p:nvPr/>
            </p:nvSpPr>
            <p:spPr>
              <a:xfrm>
                <a:off x="4032426" y="1621845"/>
                <a:ext cx="240450" cy="172035"/>
              </a:xfrm>
              <a:prstGeom prst="rect">
                <a:avLst/>
              </a:prstGeom>
              <a:blipFill>
                <a:blip r:embed="rId7"/>
                <a:stretch>
                  <a:fillRect l="-12500" r="-15000"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F03BC8C-49C0-3FC3-2A46-6DC447C8C062}"/>
                  </a:ext>
                </a:extLst>
              </p:cNvPr>
              <p:cNvSpPr txBox="1"/>
              <p:nvPr/>
            </p:nvSpPr>
            <p:spPr>
              <a:xfrm>
                <a:off x="4013190" y="1761328"/>
                <a:ext cx="240450" cy="1720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rPr>
                        <m:t>1</m:t>
                      </m:r>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1</m:t>
                          </m:r>
                        </m:e>
                      </m:bar>
                      <m:r>
                        <a:rPr lang="en-US" sz="1000" b="0" i="0" smtClean="0">
                          <a:latin typeface="Cambria Math" panose="02040503050406030204" pitchFamily="18" charset="0"/>
                        </a:rPr>
                        <m:t>0</m:t>
                      </m:r>
                    </m:oMath>
                  </m:oMathPara>
                </a14:m>
                <a:endParaRPr lang="en-US" sz="1000" dirty="0"/>
              </a:p>
            </p:txBody>
          </p:sp>
        </mc:Choice>
        <mc:Fallback xmlns="">
          <p:sp>
            <p:nvSpPr>
              <p:cNvPr id="27" name="TextBox 26">
                <a:extLst>
                  <a:ext uri="{FF2B5EF4-FFF2-40B4-BE49-F238E27FC236}">
                    <a16:creationId xmlns:a16="http://schemas.microsoft.com/office/drawing/2014/main" id="{2F03BC8C-49C0-3FC3-2A46-6DC447C8C062}"/>
                  </a:ext>
                </a:extLst>
              </p:cNvPr>
              <p:cNvSpPr txBox="1">
                <a:spLocks noRot="1" noChangeAspect="1" noMove="1" noResize="1" noEditPoints="1" noAdjustHandles="1" noChangeArrowheads="1" noChangeShapeType="1" noTextEdit="1"/>
              </p:cNvSpPr>
              <p:nvPr/>
            </p:nvSpPr>
            <p:spPr>
              <a:xfrm>
                <a:off x="4013190" y="1761328"/>
                <a:ext cx="240450" cy="172035"/>
              </a:xfrm>
              <a:prstGeom prst="rect">
                <a:avLst/>
              </a:prstGeom>
              <a:blipFill>
                <a:blip r:embed="rId8"/>
                <a:stretch>
                  <a:fillRect l="-12500" r="-15000"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9D65C0B-3EEC-F0A1-B992-9E9ADC1E4A7A}"/>
                  </a:ext>
                </a:extLst>
              </p:cNvPr>
              <p:cNvSpPr txBox="1"/>
              <p:nvPr/>
            </p:nvSpPr>
            <p:spPr>
              <a:xfrm>
                <a:off x="4013190" y="1900811"/>
                <a:ext cx="240450" cy="1720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1</m:t>
                          </m:r>
                        </m:e>
                      </m:bar>
                      <m:r>
                        <a:rPr lang="en-US" sz="1000" b="0" i="0" smtClean="0">
                          <a:latin typeface="Cambria Math" panose="02040503050406030204" pitchFamily="18" charset="0"/>
                        </a:rPr>
                        <m:t>10</m:t>
                      </m:r>
                    </m:oMath>
                  </m:oMathPara>
                </a14:m>
                <a:endParaRPr lang="en-US" sz="1000" dirty="0"/>
              </a:p>
            </p:txBody>
          </p:sp>
        </mc:Choice>
        <mc:Fallback xmlns="">
          <p:sp>
            <p:nvSpPr>
              <p:cNvPr id="32" name="TextBox 31">
                <a:extLst>
                  <a:ext uri="{FF2B5EF4-FFF2-40B4-BE49-F238E27FC236}">
                    <a16:creationId xmlns:a16="http://schemas.microsoft.com/office/drawing/2014/main" id="{69D65C0B-3EEC-F0A1-B992-9E9ADC1E4A7A}"/>
                  </a:ext>
                </a:extLst>
              </p:cNvPr>
              <p:cNvSpPr txBox="1">
                <a:spLocks noRot="1" noChangeAspect="1" noMove="1" noResize="1" noEditPoints="1" noAdjustHandles="1" noChangeArrowheads="1" noChangeShapeType="1" noTextEdit="1"/>
              </p:cNvSpPr>
              <p:nvPr/>
            </p:nvSpPr>
            <p:spPr>
              <a:xfrm>
                <a:off x="4013190" y="1900811"/>
                <a:ext cx="240450" cy="172035"/>
              </a:xfrm>
              <a:prstGeom prst="rect">
                <a:avLst/>
              </a:prstGeom>
              <a:blipFill>
                <a:blip r:embed="rId9"/>
                <a:stretch>
                  <a:fillRect l="-12500" r="-15000"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E772F241-D323-4868-E12B-3CA6D2F5222B}"/>
                  </a:ext>
                </a:extLst>
              </p:cNvPr>
              <p:cNvSpPr txBox="1"/>
              <p:nvPr/>
            </p:nvSpPr>
            <p:spPr>
              <a:xfrm>
                <a:off x="4030021" y="2040126"/>
                <a:ext cx="206788" cy="153888"/>
              </a:xfrm>
              <a:prstGeom prst="rect">
                <a:avLst/>
              </a:prstGeom>
              <a:noFill/>
            </p:spPr>
            <p:txBody>
              <a:bodyPr wrap="none" lIns="0" tIns="0" rIns="0" bIns="0" rtlCol="0">
                <a:spAutoFit/>
              </a:bodyPr>
              <a:lstStyle/>
              <a:p>
                <a:r>
                  <a:rPr lang="en-US" sz="1000" b="0" dirty="0"/>
                  <a:t>2</a:t>
                </a:r>
                <a14:m>
                  <m:oMath xmlns:m="http://schemas.openxmlformats.org/officeDocument/2006/math">
                    <m:r>
                      <a:rPr lang="en-US" sz="1000" b="0" i="0" smtClean="0">
                        <a:latin typeface="Cambria Math" panose="02040503050406030204" pitchFamily="18" charset="0"/>
                      </a:rPr>
                      <m:t>00</m:t>
                    </m:r>
                  </m:oMath>
                </a14:m>
                <a:endParaRPr lang="en-US" sz="1000" dirty="0"/>
              </a:p>
            </p:txBody>
          </p:sp>
        </mc:Choice>
        <mc:Fallback xmlns="">
          <p:sp>
            <p:nvSpPr>
              <p:cNvPr id="43" name="TextBox 42">
                <a:extLst>
                  <a:ext uri="{FF2B5EF4-FFF2-40B4-BE49-F238E27FC236}">
                    <a16:creationId xmlns:a16="http://schemas.microsoft.com/office/drawing/2014/main" id="{E772F241-D323-4868-E12B-3CA6D2F5222B}"/>
                  </a:ext>
                </a:extLst>
              </p:cNvPr>
              <p:cNvSpPr txBox="1">
                <a:spLocks noRot="1" noChangeAspect="1" noMove="1" noResize="1" noEditPoints="1" noAdjustHandles="1" noChangeArrowheads="1" noChangeShapeType="1" noTextEdit="1"/>
              </p:cNvSpPr>
              <p:nvPr/>
            </p:nvSpPr>
            <p:spPr>
              <a:xfrm>
                <a:off x="4030021" y="2040126"/>
                <a:ext cx="206788" cy="153888"/>
              </a:xfrm>
              <a:prstGeom prst="rect">
                <a:avLst/>
              </a:prstGeom>
              <a:blipFill>
                <a:blip r:embed="rId10"/>
                <a:stretch>
                  <a:fillRect l="-38235" t="-24000" r="-26471" b="-5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DF64F46E-6D2C-1D50-46D8-C549F121F214}"/>
                  </a:ext>
                </a:extLst>
              </p:cNvPr>
              <p:cNvSpPr txBox="1"/>
              <p:nvPr/>
            </p:nvSpPr>
            <p:spPr>
              <a:xfrm>
                <a:off x="4013190" y="2161272"/>
                <a:ext cx="240450" cy="1720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bar>
                        <m:barPr>
                          <m:pos m:val="top"/>
                          <m:ctrlPr>
                            <a:rPr lang="en-US" sz="1000" i="1" smtClean="0">
                              <a:latin typeface="Cambria Math" panose="02040503050406030204" pitchFamily="18" charset="0"/>
                            </a:rPr>
                          </m:ctrlPr>
                        </m:barPr>
                        <m:e>
                          <m:r>
                            <a:rPr lang="en-US" sz="1000" b="0" i="1" smtClean="0">
                              <a:latin typeface="Cambria Math" panose="02040503050406030204" pitchFamily="18" charset="0"/>
                            </a:rPr>
                            <m:t>2</m:t>
                          </m:r>
                        </m:e>
                      </m:bar>
                      <m:r>
                        <a:rPr lang="en-US" sz="1000" b="0" i="0" smtClean="0">
                          <a:latin typeface="Cambria Math" panose="02040503050406030204" pitchFamily="18" charset="0"/>
                        </a:rPr>
                        <m:t>00</m:t>
                      </m:r>
                    </m:oMath>
                  </m:oMathPara>
                </a14:m>
                <a:endParaRPr lang="en-US" sz="1000" dirty="0"/>
              </a:p>
            </p:txBody>
          </p:sp>
        </mc:Choice>
        <mc:Fallback xmlns="">
          <p:sp>
            <p:nvSpPr>
              <p:cNvPr id="44" name="TextBox 43">
                <a:extLst>
                  <a:ext uri="{FF2B5EF4-FFF2-40B4-BE49-F238E27FC236}">
                    <a16:creationId xmlns:a16="http://schemas.microsoft.com/office/drawing/2014/main" id="{DF64F46E-6D2C-1D50-46D8-C549F121F214}"/>
                  </a:ext>
                </a:extLst>
              </p:cNvPr>
              <p:cNvSpPr txBox="1">
                <a:spLocks noRot="1" noChangeAspect="1" noMove="1" noResize="1" noEditPoints="1" noAdjustHandles="1" noChangeArrowheads="1" noChangeShapeType="1" noTextEdit="1"/>
              </p:cNvSpPr>
              <p:nvPr/>
            </p:nvSpPr>
            <p:spPr>
              <a:xfrm>
                <a:off x="4013190" y="2161272"/>
                <a:ext cx="240450" cy="172035"/>
              </a:xfrm>
              <a:prstGeom prst="rect">
                <a:avLst/>
              </a:prstGeom>
              <a:blipFill>
                <a:blip r:embed="rId11"/>
                <a:stretch>
                  <a:fillRect l="-12500" r="-15000" b="-7143"/>
                </a:stretch>
              </a:blipFill>
            </p:spPr>
            <p:txBody>
              <a:bodyPr/>
              <a:lstStyle/>
              <a:p>
                <a:r>
                  <a:rPr lang="en-US">
                    <a:noFill/>
                  </a:rPr>
                  <a:t> </a:t>
                </a:r>
              </a:p>
            </p:txBody>
          </p:sp>
        </mc:Fallback>
      </mc:AlternateContent>
      <p:grpSp>
        <p:nvGrpSpPr>
          <p:cNvPr id="47" name="Group 46">
            <a:extLst>
              <a:ext uri="{FF2B5EF4-FFF2-40B4-BE49-F238E27FC236}">
                <a16:creationId xmlns:a16="http://schemas.microsoft.com/office/drawing/2014/main" id="{16425DB4-AA17-6FCA-36B1-14BD238A5EFE}"/>
              </a:ext>
            </a:extLst>
          </p:cNvPr>
          <p:cNvGrpSpPr/>
          <p:nvPr/>
        </p:nvGrpSpPr>
        <p:grpSpPr>
          <a:xfrm>
            <a:off x="5595985" y="956487"/>
            <a:ext cx="4820608" cy="4291231"/>
            <a:chOff x="5595985" y="956487"/>
            <a:chExt cx="4820608" cy="4291231"/>
          </a:xfrm>
        </p:grpSpPr>
        <p:pic>
          <p:nvPicPr>
            <p:cNvPr id="11" name="Picture 10" descr="A graph of different colored lines&#10;&#10;Description automatically generated">
              <a:extLst>
                <a:ext uri="{FF2B5EF4-FFF2-40B4-BE49-F238E27FC236}">
                  <a16:creationId xmlns:a16="http://schemas.microsoft.com/office/drawing/2014/main" id="{4DF25BE9-6936-A17E-5B02-F5DA5D564FC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595985" y="956487"/>
              <a:ext cx="4820608" cy="4291231"/>
            </a:xfrm>
            <a:prstGeom prst="rect">
              <a:avLst/>
            </a:prstGeom>
          </p:spPr>
        </p:pic>
        <p:pic>
          <p:nvPicPr>
            <p:cNvPr id="46" name="Picture 45">
              <a:extLst>
                <a:ext uri="{FF2B5EF4-FFF2-40B4-BE49-F238E27FC236}">
                  <a16:creationId xmlns:a16="http://schemas.microsoft.com/office/drawing/2014/main" id="{AB7259E6-6C68-274B-341E-042A897B0287}"/>
                </a:ext>
              </a:extLst>
            </p:cNvPr>
            <p:cNvPicPr>
              <a:picLocks noChangeAspect="1"/>
            </p:cNvPicPr>
            <p:nvPr/>
          </p:nvPicPr>
          <p:blipFill>
            <a:blip r:embed="rId13"/>
            <a:stretch>
              <a:fillRect/>
            </a:stretch>
          </p:blipFill>
          <p:spPr>
            <a:xfrm>
              <a:off x="8675146" y="1211872"/>
              <a:ext cx="581025" cy="1228725"/>
            </a:xfrm>
            <a:prstGeom prst="rect">
              <a:avLst/>
            </a:prstGeom>
          </p:spPr>
        </p:pic>
      </p:grpSp>
    </p:spTree>
    <p:extLst>
      <p:ext uri="{BB962C8B-B14F-4D97-AF65-F5344CB8AC3E}">
        <p14:creationId xmlns:p14="http://schemas.microsoft.com/office/powerpoint/2010/main" val="199398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cb145acd-3e9d-48e7-9ad9-9291ac736ee8">
      <UserInfo>
        <DisplayName>Ranhili Pelige, Jayajeewana Niranjana</DisplayName>
        <AccountId>15</AccountId>
        <AccountType/>
      </UserInfo>
      <UserInfo>
        <DisplayName>Freelon, Byron K</DisplayName>
        <AccountId>14</AccountId>
        <AccountType/>
      </UserInfo>
    </SharedWithUsers>
    <AppVersion xmlns="9a8e536d-2a8b-41cd-892f-64a3fa888ad9" xsi:nil="true"/>
    <TeamsChannelId xmlns="9a8e536d-2a8b-41cd-892f-64a3fa888ad9" xsi:nil="true"/>
    <Invited_Teachers xmlns="9a8e536d-2a8b-41cd-892f-64a3fa888ad9" xsi:nil="true"/>
    <Invited_Students xmlns="9a8e536d-2a8b-41cd-892f-64a3fa888ad9" xsi:nil="true"/>
    <IsNotebookLocked xmlns="9a8e536d-2a8b-41cd-892f-64a3fa888ad9" xsi:nil="true"/>
    <CultureName xmlns="9a8e536d-2a8b-41cd-892f-64a3fa888ad9" xsi:nil="true"/>
    <LMS_Mappings xmlns="9a8e536d-2a8b-41cd-892f-64a3fa888ad9" xsi:nil="true"/>
    <Math_Settings xmlns="9a8e536d-2a8b-41cd-892f-64a3fa888ad9" xsi:nil="true"/>
    <Templates xmlns="9a8e536d-2a8b-41cd-892f-64a3fa888ad9" xsi:nil="true"/>
    <Self_Registration_Enabled xmlns="9a8e536d-2a8b-41cd-892f-64a3fa888ad9" xsi:nil="true"/>
    <Students xmlns="9a8e536d-2a8b-41cd-892f-64a3fa888ad9">
      <UserInfo>
        <DisplayName/>
        <AccountId xsi:nil="true"/>
        <AccountType/>
      </UserInfo>
    </Students>
    <Student_Groups xmlns="9a8e536d-2a8b-41cd-892f-64a3fa888ad9">
      <UserInfo>
        <DisplayName/>
        <AccountId xsi:nil="true"/>
        <AccountType/>
      </UserInfo>
    </Student_Groups>
    <DefaultSectionNames xmlns="9a8e536d-2a8b-41cd-892f-64a3fa888ad9" xsi:nil="true"/>
    <Has_Teacher_Only_SectionGroup xmlns="9a8e536d-2a8b-41cd-892f-64a3fa888ad9" xsi:nil="true"/>
    <Is_Collaboration_Space_Locked xmlns="9a8e536d-2a8b-41cd-892f-64a3fa888ad9" xsi:nil="true"/>
    <Teams_Channel_Section_Location xmlns="9a8e536d-2a8b-41cd-892f-64a3fa888ad9" xsi:nil="true"/>
    <NotebookType xmlns="9a8e536d-2a8b-41cd-892f-64a3fa888ad9" xsi:nil="true"/>
    <FolderType xmlns="9a8e536d-2a8b-41cd-892f-64a3fa888ad9" xsi:nil="true"/>
    <Teachers xmlns="9a8e536d-2a8b-41cd-892f-64a3fa888ad9">
      <UserInfo>
        <DisplayName/>
        <AccountId xsi:nil="true"/>
        <AccountType/>
      </UserInfo>
    </Teachers>
    <_activity xmlns="9a8e536d-2a8b-41cd-892f-64a3fa888ad9" xsi:nil="true"/>
    <Owner xmlns="9a8e536d-2a8b-41cd-892f-64a3fa888ad9">
      <UserInfo>
        <DisplayName/>
        <AccountId xsi:nil="true"/>
        <AccountType/>
      </UserInfo>
    </Owner>
    <Distribution_Groups xmlns="9a8e536d-2a8b-41cd-892f-64a3fa888ad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78A3FFC0E34548A5D00211913322D5" ma:contentTypeVersion="38" ma:contentTypeDescription="Create a new document." ma:contentTypeScope="" ma:versionID="ef2b8efc6b922e1a85d6b985f107a268">
  <xsd:schema xmlns:xsd="http://www.w3.org/2001/XMLSchema" xmlns:xs="http://www.w3.org/2001/XMLSchema" xmlns:p="http://schemas.microsoft.com/office/2006/metadata/properties" xmlns:ns3="9a8e536d-2a8b-41cd-892f-64a3fa888ad9" xmlns:ns4="cb145acd-3e9d-48e7-9ad9-9291ac736ee8" targetNamespace="http://schemas.microsoft.com/office/2006/metadata/properties" ma:root="true" ma:fieldsID="b58906c4675407387d98592bc2c3c170" ns3:_="" ns4:_="">
    <xsd:import namespace="9a8e536d-2a8b-41cd-892f-64a3fa888ad9"/>
    <xsd:import namespace="cb145acd-3e9d-48e7-9ad9-9291ac736ee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element ref="ns3:Teams_Channel_Section_Location" minOccurs="0"/>
                <xsd:element ref="ns3:MediaLengthInSeconds" minOccurs="0"/>
                <xsd:element ref="ns3:_activity"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8e536d-2a8b-41cd-892f-64a3fa888a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NotebookType" ma:index="21" nillable="true" ma:displayName="Notebook Type" ma:internalName="NotebookType">
      <xsd:simpleType>
        <xsd:restriction base="dms:Text"/>
      </xsd:simpleType>
    </xsd:element>
    <xsd:element name="FolderType" ma:index="22" nillable="true" ma:displayName="Folder Type" ma:internalName="FolderType">
      <xsd:simpleType>
        <xsd:restriction base="dms:Text"/>
      </xsd:simpleType>
    </xsd:element>
    <xsd:element name="CultureName" ma:index="23" nillable="true" ma:displayName="Culture Name" ma:internalName="CultureName">
      <xsd:simpleType>
        <xsd:restriction base="dms:Text"/>
      </xsd:simpleType>
    </xsd:element>
    <xsd:element name="AppVersion" ma:index="24" nillable="true" ma:displayName="App Version" ma:internalName="AppVersion">
      <xsd:simpleType>
        <xsd:restriction base="dms:Text"/>
      </xsd:simpleType>
    </xsd:element>
    <xsd:element name="TeamsChannelId" ma:index="25" nillable="true" ma:displayName="Teams Channel Id" ma:internalName="TeamsChannelId">
      <xsd:simpleType>
        <xsd:restriction base="dms:Text"/>
      </xsd:simpleType>
    </xsd:element>
    <xsd:element name="Owner" ma:index="26"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7" nillable="true" ma:displayName="Math Settings" ma:internalName="Math_Settings">
      <xsd:simpleType>
        <xsd:restriction base="dms:Text"/>
      </xsd:simpleType>
    </xsd:element>
    <xsd:element name="DefaultSectionNames" ma:index="28" nillable="true" ma:displayName="Default Section Names" ma:internalName="DefaultSectionNames">
      <xsd:simpleType>
        <xsd:restriction base="dms:Note">
          <xsd:maxLength value="255"/>
        </xsd:restriction>
      </xsd:simpleType>
    </xsd:element>
    <xsd:element name="Templates" ma:index="29" nillable="true" ma:displayName="Templates" ma:internalName="Templates">
      <xsd:simpleType>
        <xsd:restriction base="dms:Note">
          <xsd:maxLength value="255"/>
        </xsd:restriction>
      </xsd:simpleType>
    </xsd:element>
    <xsd:element name="Teachers" ma:index="30"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31"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2"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3" nillable="true" ma:displayName="Distribution Groups" ma:internalName="Distribution_Groups">
      <xsd:simpleType>
        <xsd:restriction base="dms:Note">
          <xsd:maxLength value="255"/>
        </xsd:restriction>
      </xsd:simpleType>
    </xsd:element>
    <xsd:element name="LMS_Mappings" ma:index="34" nillable="true" ma:displayName="LMS Mappings" ma:internalName="LMS_Mappings">
      <xsd:simpleType>
        <xsd:restriction base="dms:Note">
          <xsd:maxLength value="255"/>
        </xsd:restriction>
      </xsd:simpleType>
    </xsd:element>
    <xsd:element name="Invited_Teachers" ma:index="35" nillable="true" ma:displayName="Invited Teachers" ma:internalName="Invited_Teachers">
      <xsd:simpleType>
        <xsd:restriction base="dms:Note">
          <xsd:maxLength value="255"/>
        </xsd:restriction>
      </xsd:simpleType>
    </xsd:element>
    <xsd:element name="Invited_Students" ma:index="36" nillable="true" ma:displayName="Invited Students" ma:internalName="Invited_Students">
      <xsd:simpleType>
        <xsd:restriction base="dms:Note">
          <xsd:maxLength value="255"/>
        </xsd:restriction>
      </xsd:simpleType>
    </xsd:element>
    <xsd:element name="Self_Registration_Enabled" ma:index="37" nillable="true" ma:displayName="Self Registration Enabled" ma:internalName="Self_Registration_Enabled">
      <xsd:simpleType>
        <xsd:restriction base="dms:Boolean"/>
      </xsd:simpleType>
    </xsd:element>
    <xsd:element name="Has_Teacher_Only_SectionGroup" ma:index="38" nillable="true" ma:displayName="Has Teacher Only SectionGroup" ma:internalName="Has_Teacher_Only_SectionGroup">
      <xsd:simpleType>
        <xsd:restriction base="dms:Boolean"/>
      </xsd:simpleType>
    </xsd:element>
    <xsd:element name="Is_Collaboration_Space_Locked" ma:index="39" nillable="true" ma:displayName="Is Collaboration Space Locked" ma:internalName="Is_Collaboration_Space_Locked">
      <xsd:simpleType>
        <xsd:restriction base="dms:Boolean"/>
      </xsd:simpleType>
    </xsd:element>
    <xsd:element name="IsNotebookLocked" ma:index="40" nillable="true" ma:displayName="Is Notebook Locked" ma:internalName="IsNotebookLocked">
      <xsd:simpleType>
        <xsd:restriction base="dms:Boolean"/>
      </xsd:simpleType>
    </xsd:element>
    <xsd:element name="Teams_Channel_Section_Location" ma:index="41" nillable="true" ma:displayName="Teams Channel Section Location" ma:internalName="Teams_Channel_Section_Location">
      <xsd:simpleType>
        <xsd:restriction base="dms:Text"/>
      </xsd:simpleType>
    </xsd:element>
    <xsd:element name="MediaLengthInSeconds" ma:index="42" nillable="true" ma:displayName="Length (seconds)" ma:internalName="MediaLengthInSeconds" ma:readOnly="true">
      <xsd:simpleType>
        <xsd:restriction base="dms:Unknown"/>
      </xsd:simpleType>
    </xsd:element>
    <xsd:element name="_activity" ma:index="43" nillable="true" ma:displayName="_activity" ma:hidden="true" ma:internalName="_activity">
      <xsd:simpleType>
        <xsd:restriction base="dms:Note"/>
      </xsd:simple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ystemTags" ma:index="45"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b145acd-3e9d-48e7-9ad9-9291ac736ee8"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F67519-5E17-450D-8ABA-55B25EBBC3ED}">
  <ds:schemaRefs>
    <ds:schemaRef ds:uri="http://www.w3.org/XML/1998/namespace"/>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purl.org/dc/dcmitype/"/>
    <ds:schemaRef ds:uri="http://schemas.openxmlformats.org/package/2006/metadata/core-properties"/>
    <ds:schemaRef ds:uri="cb145acd-3e9d-48e7-9ad9-9291ac736ee8"/>
    <ds:schemaRef ds:uri="9a8e536d-2a8b-41cd-892f-64a3fa888ad9"/>
    <ds:schemaRef ds:uri="http://purl.org/dc/terms/"/>
  </ds:schemaRefs>
</ds:datastoreItem>
</file>

<file path=customXml/itemProps2.xml><?xml version="1.0" encoding="utf-8"?>
<ds:datastoreItem xmlns:ds="http://schemas.openxmlformats.org/officeDocument/2006/customXml" ds:itemID="{B059EB67-540D-4A8F-B18D-F4CC08EC9237}">
  <ds:schemaRefs>
    <ds:schemaRef ds:uri="9a8e536d-2a8b-41cd-892f-64a3fa888ad9"/>
    <ds:schemaRef ds:uri="cb145acd-3e9d-48e7-9ad9-9291ac736ee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2C1BD1E-E5E9-4952-A0E2-7204824FEB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5197</TotalTime>
  <Words>3090</Words>
  <Application>Microsoft Office PowerPoint</Application>
  <PresentationFormat>Widescreen</PresentationFormat>
  <Paragraphs>329</Paragraphs>
  <Slides>27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Cambria Math</vt:lpstr>
      <vt:lpstr>Times</vt:lpstr>
      <vt:lpstr>Times New Roman</vt:lpstr>
      <vt:lpstr>Office Theme</vt:lpstr>
      <vt:lpstr>Ultrafast Electron Diffraction Studies in the Two-Dimensional Magnet CrSBr </vt:lpstr>
      <vt:lpstr>Outline of the talk</vt:lpstr>
      <vt:lpstr> </vt:lpstr>
      <vt:lpstr>PowerPoint Presentation</vt:lpstr>
      <vt:lpstr>UED experiments on CrSBr at BNL</vt:lpstr>
      <vt:lpstr>PowerPoint Presentation</vt:lpstr>
      <vt:lpstr>Debye Waller effect and oscillatory behavior of normalized intensity data at LT</vt:lpstr>
      <vt:lpstr>PowerPoint Presentation</vt:lpstr>
      <vt:lpstr>PowerPoint Presentation</vt:lpstr>
      <vt:lpstr>PowerPoint Presentation</vt:lpstr>
      <vt:lpstr>Phase of oscillations at two temperatures</vt:lpstr>
      <vt:lpstr>The relationship between phase and frequency of oscillations</vt:lpstr>
      <vt:lpstr>The detection of Bragg peaks position change</vt:lpstr>
      <vt:lpstr>PowerPoint Presentation</vt:lpstr>
      <vt:lpstr>PowerPoint Presentation</vt:lpstr>
      <vt:lpstr>PowerPoint Presentation</vt:lpstr>
      <vt:lpstr>PowerPoint Presentation</vt:lpstr>
      <vt:lpstr>PowerPoint Presentation</vt:lpstr>
      <vt:lpstr> </vt:lpstr>
      <vt:lpstr>Thank you!</vt:lpstr>
      <vt:lpstr>PowerPoint Presentation</vt:lpstr>
      <vt:lpstr>PowerPoint Presentation</vt:lpstr>
      <vt:lpstr>PowerPoint Presentation</vt:lpstr>
      <vt:lpstr>The detection of Bragg peaks position change: x coordinate</vt:lpstr>
      <vt:lpstr>PowerPoint Presentation</vt:lpstr>
      <vt:lpst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RIXS and ultrafast diffraction studies on 2D magnetic materials</dc:title>
  <dc:creator>Ranhili Pelige, Jayajeewana Niranjana</dc:creator>
  <cp:lastModifiedBy>Ranhili Pelige, Jayajeewana Niranjana</cp:lastModifiedBy>
  <cp:revision>57</cp:revision>
  <dcterms:created xsi:type="dcterms:W3CDTF">2022-05-05T18:29:05Z</dcterms:created>
  <dcterms:modified xsi:type="dcterms:W3CDTF">2024-02-24T13:46:58Z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0x0101001778A3FFC0E34548A5D00211913322D5</vt:lpwstr>
  </property>
  <property fmtid="{D5CDD505-2E9C-101B-9397-08002B2CF9AE}" pid="3" name="MediaServiceImageTags">
    <vt:lpwstr/>
  </property>
</Properties>
</file>