
<file path=[Content_Types].xml><?xml version="1.0" encoding="utf-8"?>
<Types xmlns="http://schemas.openxmlformats.org/package/2006/content-types">
  <Default Extension="emf" ContentType="image/x-emf"/>
  <Default Extension="jpe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25"/>
  </p:notesMasterIdLst>
  <p:sldIdLst>
    <p:sldId id="256" r:id="rId2"/>
    <p:sldId id="316" r:id="rId3"/>
    <p:sldId id="352" r:id="rId4"/>
    <p:sldId id="395" r:id="rId5"/>
    <p:sldId id="371" r:id="rId6"/>
    <p:sldId id="264" r:id="rId7"/>
    <p:sldId id="362" r:id="rId8"/>
    <p:sldId id="306" r:id="rId9"/>
    <p:sldId id="389" r:id="rId10"/>
    <p:sldId id="391" r:id="rId11"/>
    <p:sldId id="396" r:id="rId12"/>
    <p:sldId id="397" r:id="rId13"/>
    <p:sldId id="398" r:id="rId14"/>
    <p:sldId id="363" r:id="rId15"/>
    <p:sldId id="330" r:id="rId16"/>
    <p:sldId id="344" r:id="rId17"/>
    <p:sldId id="347" r:id="rId18"/>
    <p:sldId id="377" r:id="rId19"/>
    <p:sldId id="374" r:id="rId20"/>
    <p:sldId id="351" r:id="rId21"/>
    <p:sldId id="381" r:id="rId22"/>
    <p:sldId id="373" r:id="rId23"/>
    <p:sldId id="267"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91"/>
    <a:srgbClr val="943ED6"/>
    <a:srgbClr val="A245E9"/>
    <a:srgbClr val="2B2193"/>
    <a:srgbClr val="2332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11"/>
    <p:restoredTop sz="93946"/>
  </p:normalViewPr>
  <p:slideViewPr>
    <p:cSldViewPr snapToGrid="0">
      <p:cViewPr varScale="1">
        <p:scale>
          <a:sx n="120" d="100"/>
          <a:sy n="120" d="100"/>
        </p:scale>
        <p:origin x="92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201E5D-9CEA-064D-8FF4-99F8C559DCAE}" type="datetimeFigureOut">
              <a:rPr lang="en-US" smtClean="0"/>
              <a:t>2/23/24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7302B2-5800-9440-B6CF-1612D9BFB236}" type="slidenum">
              <a:rPr lang="en-US" smtClean="0"/>
              <a:t>‹#›</a:t>
            </a:fld>
            <a:endParaRPr lang="en-US"/>
          </a:p>
        </p:txBody>
      </p:sp>
    </p:spTree>
    <p:extLst>
      <p:ext uri="{BB962C8B-B14F-4D97-AF65-F5344CB8AC3E}">
        <p14:creationId xmlns:p14="http://schemas.microsoft.com/office/powerpoint/2010/main" val="1305462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2C2843-06EE-8044-85F3-405AB04E316E}" type="slidenum">
              <a:rPr lang="en-US" smtClean="0"/>
              <a:t>6</a:t>
            </a:fld>
            <a:endParaRPr lang="en-US"/>
          </a:p>
        </p:txBody>
      </p:sp>
    </p:spTree>
    <p:extLst>
      <p:ext uri="{BB962C8B-B14F-4D97-AF65-F5344CB8AC3E}">
        <p14:creationId xmlns:p14="http://schemas.microsoft.com/office/powerpoint/2010/main" val="475818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7</a:t>
            </a:fld>
            <a:endParaRPr lang="en-US"/>
          </a:p>
        </p:txBody>
      </p:sp>
    </p:spTree>
    <p:extLst>
      <p:ext uri="{BB962C8B-B14F-4D97-AF65-F5344CB8AC3E}">
        <p14:creationId xmlns:p14="http://schemas.microsoft.com/office/powerpoint/2010/main" val="1880795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8</a:t>
            </a:fld>
            <a:endParaRPr lang="en-US"/>
          </a:p>
        </p:txBody>
      </p:sp>
    </p:spTree>
    <p:extLst>
      <p:ext uri="{BB962C8B-B14F-4D97-AF65-F5344CB8AC3E}">
        <p14:creationId xmlns:p14="http://schemas.microsoft.com/office/powerpoint/2010/main" val="3800991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9</a:t>
            </a:fld>
            <a:endParaRPr lang="en-US"/>
          </a:p>
        </p:txBody>
      </p:sp>
    </p:spTree>
    <p:extLst>
      <p:ext uri="{BB962C8B-B14F-4D97-AF65-F5344CB8AC3E}">
        <p14:creationId xmlns:p14="http://schemas.microsoft.com/office/powerpoint/2010/main" val="1861730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10</a:t>
            </a:fld>
            <a:endParaRPr lang="en-US"/>
          </a:p>
        </p:txBody>
      </p:sp>
    </p:spTree>
    <p:extLst>
      <p:ext uri="{BB962C8B-B14F-4D97-AF65-F5344CB8AC3E}">
        <p14:creationId xmlns:p14="http://schemas.microsoft.com/office/powerpoint/2010/main" val="3428135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13</a:t>
            </a:fld>
            <a:endParaRPr lang="en-US"/>
          </a:p>
        </p:txBody>
      </p:sp>
    </p:spTree>
    <p:extLst>
      <p:ext uri="{BB962C8B-B14F-4D97-AF65-F5344CB8AC3E}">
        <p14:creationId xmlns:p14="http://schemas.microsoft.com/office/powerpoint/2010/main" val="188506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16</a:t>
            </a:fld>
            <a:endParaRPr lang="en-US"/>
          </a:p>
        </p:txBody>
      </p:sp>
    </p:spTree>
    <p:extLst>
      <p:ext uri="{BB962C8B-B14F-4D97-AF65-F5344CB8AC3E}">
        <p14:creationId xmlns:p14="http://schemas.microsoft.com/office/powerpoint/2010/main" val="871313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17</a:t>
            </a:fld>
            <a:endParaRPr lang="en-US"/>
          </a:p>
        </p:txBody>
      </p:sp>
    </p:spTree>
    <p:extLst>
      <p:ext uri="{BB962C8B-B14F-4D97-AF65-F5344CB8AC3E}">
        <p14:creationId xmlns:p14="http://schemas.microsoft.com/office/powerpoint/2010/main" val="2807288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7302B2-5800-9440-B6CF-1612D9BFB236}" type="slidenum">
              <a:rPr lang="en-US" smtClean="0"/>
              <a:t>18</a:t>
            </a:fld>
            <a:endParaRPr lang="en-US"/>
          </a:p>
        </p:txBody>
      </p:sp>
    </p:spTree>
    <p:extLst>
      <p:ext uri="{BB962C8B-B14F-4D97-AF65-F5344CB8AC3E}">
        <p14:creationId xmlns:p14="http://schemas.microsoft.com/office/powerpoint/2010/main" val="3159629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AD1048E-EA08-4A42-B960-60A50E145074}" type="datetime1">
              <a:rPr lang="en-US" smtClean="0"/>
              <a:t>2/23/24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3258942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C67BEA-0E16-5549-9AC9-EBBF4FF33E89}" type="datetime1">
              <a:rPr lang="en-US" smtClean="0"/>
              <a:t>2/23/24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3371807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98CCCB-6D1D-6F40-84AE-66F0E349B38B}" type="datetime1">
              <a:rPr lang="en-US" smtClean="0"/>
              <a:t>2/23/24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420615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9FCB79-5086-FD4A-90F4-1ACB427E703E}" type="datetime1">
              <a:rPr lang="en-US" smtClean="0"/>
              <a:t>2/23/24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2643074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A5A03D-6669-0E49-B234-33B8DFF9665B}" type="datetime1">
              <a:rPr lang="en-US" smtClean="0"/>
              <a:t>2/23/24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265786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0B26AE6-84CF-7A42-A3B7-8D8526E368B3}" type="datetime1">
              <a:rPr lang="en-US" smtClean="0"/>
              <a:t>2/23/24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3474538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EBCB13-8261-284A-9D2A-A1065047CA8E}" type="datetime1">
              <a:rPr lang="en-US" smtClean="0"/>
              <a:t>2/23/24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3388697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41859A-2403-C641-A22E-DB5F23DE2526}" type="datetime1">
              <a:rPr lang="en-US" smtClean="0"/>
              <a:t>2/23/24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1407072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73A6F-C62A-534B-908A-5B1D6280F370}" type="datetime1">
              <a:rPr lang="en-US" smtClean="0"/>
              <a:t>2/23/24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3757571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30059D-09B0-0344-AC11-37888A88AF67}" type="datetime1">
              <a:rPr lang="en-US" smtClean="0"/>
              <a:t>2/23/24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203311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2E8615-548D-A04A-BF93-4B0A84EEDDDA}" type="datetime1">
              <a:rPr lang="en-US" smtClean="0"/>
              <a:t>2/23/24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4A2A12-EB58-004B-B660-DC0361CD9A0A}" type="slidenum">
              <a:rPr lang="en-US" smtClean="0"/>
              <a:t>‹#›</a:t>
            </a:fld>
            <a:endParaRPr lang="en-US"/>
          </a:p>
        </p:txBody>
      </p:sp>
    </p:spTree>
    <p:extLst>
      <p:ext uri="{BB962C8B-B14F-4D97-AF65-F5344CB8AC3E}">
        <p14:creationId xmlns:p14="http://schemas.microsoft.com/office/powerpoint/2010/main" val="2617025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73DC5C-40C4-7548-833F-9EB5B798B3C2}" type="datetime1">
              <a:rPr lang="en-US" smtClean="0"/>
              <a:t>2/23/24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4A2A12-EB58-004B-B660-DC0361CD9A0A}" type="slidenum">
              <a:rPr lang="en-US" smtClean="0"/>
              <a:t>‹#›</a:t>
            </a:fld>
            <a:endParaRPr lang="en-US"/>
          </a:p>
        </p:txBody>
      </p:sp>
    </p:spTree>
    <p:extLst>
      <p:ext uri="{BB962C8B-B14F-4D97-AF65-F5344CB8AC3E}">
        <p14:creationId xmlns:p14="http://schemas.microsoft.com/office/powerpoint/2010/main" val="1452845185"/>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hyperlink" Target="https://www.youtube.com/watch?v=G-9I0buDi4s" TargetMode="Externa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emf"/></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emf"/></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 abstract cyber space concept">
            <a:extLst>
              <a:ext uri="{FF2B5EF4-FFF2-40B4-BE49-F238E27FC236}">
                <a16:creationId xmlns:a16="http://schemas.microsoft.com/office/drawing/2014/main" id="{272507D0-6159-6411-9186-056FB8E77ECB}"/>
              </a:ext>
            </a:extLst>
          </p:cNvPr>
          <p:cNvPicPr>
            <a:picLocks noChangeAspect="1"/>
          </p:cNvPicPr>
          <p:nvPr/>
        </p:nvPicPr>
        <p:blipFill rotWithShape="1">
          <a:blip r:embed="rId2">
            <a:alphaModFix amt="63000"/>
          </a:blip>
          <a:srcRect/>
          <a:stretch/>
        </p:blipFill>
        <p:spPr>
          <a:xfrm>
            <a:off x="21" y="10"/>
            <a:ext cx="12191979" cy="6857990"/>
          </a:xfrm>
          <a:prstGeom prst="rect">
            <a:avLst/>
          </a:prstGeom>
        </p:spPr>
      </p:pic>
      <p:sp>
        <p:nvSpPr>
          <p:cNvPr id="2" name="Title 1">
            <a:extLst>
              <a:ext uri="{FF2B5EF4-FFF2-40B4-BE49-F238E27FC236}">
                <a16:creationId xmlns:a16="http://schemas.microsoft.com/office/drawing/2014/main" id="{0B3275E6-E446-677D-6DA9-03F9B77370B5}"/>
              </a:ext>
            </a:extLst>
          </p:cNvPr>
          <p:cNvSpPr>
            <a:spLocks noGrp="1"/>
          </p:cNvSpPr>
          <p:nvPr>
            <p:ph type="ctrTitle"/>
          </p:nvPr>
        </p:nvSpPr>
        <p:spPr/>
        <p:txBody>
          <a:bodyPr>
            <a:normAutofit/>
          </a:bodyPr>
          <a:lstStyle/>
          <a:p>
            <a:r>
              <a:rPr lang="en-US" b="0" i="0" u="none" strike="noStrike" dirty="0">
                <a:effectLst/>
              </a:rPr>
              <a:t>Entanglement Entropy in p-p Collisions at LHC Energies</a:t>
            </a:r>
            <a:endParaRPr lang="en-US" b="1" dirty="0">
              <a:cs typeface="Times New Roman" panose="02020603050405020304" pitchFamily="18" charset="0"/>
            </a:endParaRPr>
          </a:p>
        </p:txBody>
      </p:sp>
      <p:sp>
        <p:nvSpPr>
          <p:cNvPr id="3" name="Subtitle 2">
            <a:extLst>
              <a:ext uri="{FF2B5EF4-FFF2-40B4-BE49-F238E27FC236}">
                <a16:creationId xmlns:a16="http://schemas.microsoft.com/office/drawing/2014/main" id="{A61D38C6-7746-9F1F-2C02-BD4F241830FA}"/>
              </a:ext>
            </a:extLst>
          </p:cNvPr>
          <p:cNvSpPr>
            <a:spLocks noGrp="1"/>
          </p:cNvSpPr>
          <p:nvPr>
            <p:ph type="subTitle" idx="1"/>
          </p:nvPr>
        </p:nvSpPr>
        <p:spPr>
          <a:xfrm>
            <a:off x="1524000" y="3991707"/>
            <a:ext cx="9144000" cy="2652401"/>
          </a:xfrm>
        </p:spPr>
        <p:txBody>
          <a:bodyPr>
            <a:normAutofit/>
          </a:bodyPr>
          <a:lstStyle/>
          <a:p>
            <a:r>
              <a:rPr lang="en-US" dirty="0">
                <a:latin typeface="Times New Roman" panose="02020603050405020304" pitchFamily="18" charset="0"/>
                <a:cs typeface="Times New Roman" panose="02020603050405020304" pitchFamily="18" charset="0"/>
              </a:rPr>
              <a:t>Alek Hutson</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University of Houston Physics Research Day 2024</a:t>
            </a:r>
          </a:p>
          <a:p>
            <a:r>
              <a:rPr lang="en-US" dirty="0">
                <a:latin typeface="Times New Roman" panose="02020603050405020304" pitchFamily="18" charset="0"/>
                <a:cs typeface="Times New Roman" panose="02020603050405020304" pitchFamily="18" charset="0"/>
              </a:rPr>
              <a:t>Advisor: Dr. Rene </a:t>
            </a:r>
            <a:r>
              <a:rPr lang="en-US" dirty="0" err="1">
                <a:latin typeface="Times New Roman" panose="02020603050405020304" pitchFamily="18" charset="0"/>
                <a:cs typeface="Times New Roman" panose="02020603050405020304" pitchFamily="18" charset="0"/>
              </a:rPr>
              <a:t>Bellwied</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February 24, 2024</a:t>
            </a:r>
          </a:p>
        </p:txBody>
      </p:sp>
      <p:pic>
        <p:nvPicPr>
          <p:cNvPr id="1026" name="Picture 2" descr="University of Houston-Main Campus | Home">
            <a:extLst>
              <a:ext uri="{FF2B5EF4-FFF2-40B4-BE49-F238E27FC236}">
                <a16:creationId xmlns:a16="http://schemas.microsoft.com/office/drawing/2014/main" id="{98A52425-4D81-BC19-28BC-A3D2E90C9F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82" y="6036721"/>
            <a:ext cx="2964873" cy="74507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E689631F-3C81-85C8-F2DC-7D26721DF5E1}"/>
              </a:ext>
            </a:extLst>
          </p:cNvPr>
          <p:cNvSpPr>
            <a:spLocks noGrp="1"/>
          </p:cNvSpPr>
          <p:nvPr>
            <p:ph type="sldNum" sz="quarter" idx="12"/>
          </p:nvPr>
        </p:nvSpPr>
        <p:spPr/>
        <p:txBody>
          <a:bodyPr/>
          <a:lstStyle/>
          <a:p>
            <a:fld id="{394A2A12-EB58-004B-B660-DC0361CD9A0A}" type="slidenum">
              <a:rPr lang="en-US" smtClean="0"/>
              <a:t>1</a:t>
            </a:fld>
            <a:endParaRPr lang="en-US"/>
          </a:p>
        </p:txBody>
      </p:sp>
    </p:spTree>
    <p:extLst>
      <p:ext uri="{BB962C8B-B14F-4D97-AF65-F5344CB8AC3E}">
        <p14:creationId xmlns:p14="http://schemas.microsoft.com/office/powerpoint/2010/main" val="3812290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A545158B-EBE4-8DF9-50CF-C983C0893CAE}"/>
              </a:ext>
            </a:extLst>
          </p:cNvPr>
          <p:cNvSpPr/>
          <p:nvPr/>
        </p:nvSpPr>
        <p:spPr>
          <a:xfrm>
            <a:off x="-493" y="0"/>
            <a:ext cx="122133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4" name="Picture 13" descr="A picture containing text, building, cage&#10;&#10;Description automatically generated">
            <a:extLst>
              <a:ext uri="{FF2B5EF4-FFF2-40B4-BE49-F238E27FC236}">
                <a16:creationId xmlns:a16="http://schemas.microsoft.com/office/drawing/2014/main" id="{69D2D64C-8275-EC22-EAA4-AE3F3514D0AE}"/>
              </a:ext>
            </a:extLst>
          </p:cNvPr>
          <p:cNvPicPr>
            <a:picLocks noChangeAspect="1"/>
          </p:cNvPicPr>
          <p:nvPr/>
        </p:nvPicPr>
        <p:blipFill>
          <a:blip r:embed="rId3">
            <a:alphaModFix amt="15000"/>
          </a:blip>
          <a:stretch>
            <a:fillRect/>
          </a:stretch>
        </p:blipFill>
        <p:spPr>
          <a:xfrm>
            <a:off x="1134532" y="717176"/>
            <a:ext cx="9838267" cy="5612504"/>
          </a:xfrm>
          <a:prstGeom prst="rect">
            <a:avLst/>
          </a:prstGeom>
        </p:spPr>
      </p:pic>
      <p:pic>
        <p:nvPicPr>
          <p:cNvPr id="3" name="Picture 2" descr="Chart, radar chart&#10;&#10;Description automatically generated">
            <a:extLst>
              <a:ext uri="{FF2B5EF4-FFF2-40B4-BE49-F238E27FC236}">
                <a16:creationId xmlns:a16="http://schemas.microsoft.com/office/drawing/2014/main" id="{8FE60560-D508-2B4F-7B2C-6983AC51C90F}"/>
              </a:ext>
            </a:extLst>
          </p:cNvPr>
          <p:cNvPicPr>
            <a:picLocks noChangeAspect="1"/>
          </p:cNvPicPr>
          <p:nvPr/>
        </p:nvPicPr>
        <p:blipFill>
          <a:blip r:embed="rId4">
            <a:alphaModFix/>
          </a:blip>
          <a:stretch>
            <a:fillRect/>
          </a:stretch>
        </p:blipFill>
        <p:spPr>
          <a:xfrm>
            <a:off x="2484979" y="691357"/>
            <a:ext cx="8853581" cy="5796987"/>
          </a:xfrm>
          <a:prstGeom prst="rect">
            <a:avLst/>
          </a:prstGeom>
        </p:spPr>
      </p:pic>
      <p:sp>
        <p:nvSpPr>
          <p:cNvPr id="15" name="Content Placeholder 8">
            <a:extLst>
              <a:ext uri="{FF2B5EF4-FFF2-40B4-BE49-F238E27FC236}">
                <a16:creationId xmlns:a16="http://schemas.microsoft.com/office/drawing/2014/main" id="{CF68136A-15ED-50A6-E949-14911357DFC3}"/>
              </a:ext>
            </a:extLst>
          </p:cNvPr>
          <p:cNvSpPr txBox="1">
            <a:spLocks/>
          </p:cNvSpPr>
          <p:nvPr/>
        </p:nvSpPr>
        <p:spPr>
          <a:xfrm>
            <a:off x="6096000" y="5708819"/>
            <a:ext cx="3915509" cy="10902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solidFill>
                <a:schemeClr val="bg1"/>
              </a:solidFill>
              <a:latin typeface="+mj-lt"/>
              <a:cs typeface="Times New Roman" panose="02020603050405020304" pitchFamily="18" charset="0"/>
            </a:endParaRPr>
          </a:p>
        </p:txBody>
      </p:sp>
      <p:sp>
        <p:nvSpPr>
          <p:cNvPr id="5" name="Rectangle 4">
            <a:extLst>
              <a:ext uri="{FF2B5EF4-FFF2-40B4-BE49-F238E27FC236}">
                <a16:creationId xmlns:a16="http://schemas.microsoft.com/office/drawing/2014/main" id="{45573C6B-73AA-AFCE-9673-E554057D6B9E}"/>
              </a:ext>
            </a:extLst>
          </p:cNvPr>
          <p:cNvSpPr/>
          <p:nvPr/>
        </p:nvSpPr>
        <p:spPr>
          <a:xfrm>
            <a:off x="873760" y="528320"/>
            <a:ext cx="10441805" cy="591666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BE9BBAEF-A4B6-5CD6-F093-EA9ED678CCA2}"/>
              </a:ext>
            </a:extLst>
          </p:cNvPr>
          <p:cNvSpPr/>
          <p:nvPr/>
        </p:nvSpPr>
        <p:spPr>
          <a:xfrm>
            <a:off x="465221" y="189333"/>
            <a:ext cx="11229474" cy="66097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TextBox 7">
            <a:extLst>
              <a:ext uri="{FF2B5EF4-FFF2-40B4-BE49-F238E27FC236}">
                <a16:creationId xmlns:a16="http://schemas.microsoft.com/office/drawing/2014/main" id="{9F26C210-055C-0D6D-63EC-697EEE455A02}"/>
              </a:ext>
            </a:extLst>
          </p:cNvPr>
          <p:cNvSpPr txBox="1"/>
          <p:nvPr/>
        </p:nvSpPr>
        <p:spPr>
          <a:xfrm>
            <a:off x="-337564" y="174906"/>
            <a:ext cx="4297680" cy="400110"/>
          </a:xfrm>
          <a:prstGeom prst="rect">
            <a:avLst/>
          </a:prstGeom>
          <a:noFill/>
        </p:spPr>
        <p:txBody>
          <a:bodyPr wrap="square" rtlCol="0">
            <a:spAutoFit/>
          </a:bodyPr>
          <a:lstStyle/>
          <a:p>
            <a:pPr algn="ctr"/>
            <a:r>
              <a:rPr lang="en-US" sz="2000" dirty="0">
                <a:solidFill>
                  <a:schemeClr val="bg1"/>
                </a:solidFill>
              </a:rPr>
              <a:t>ALICE DETECTOR</a:t>
            </a:r>
          </a:p>
        </p:txBody>
      </p:sp>
      <p:cxnSp>
        <p:nvCxnSpPr>
          <p:cNvPr id="11" name="Straight Connector 10">
            <a:extLst>
              <a:ext uri="{FF2B5EF4-FFF2-40B4-BE49-F238E27FC236}">
                <a16:creationId xmlns:a16="http://schemas.microsoft.com/office/drawing/2014/main" id="{AEF66F4A-63CC-8BAB-FB67-F4E069C811A0}"/>
              </a:ext>
            </a:extLst>
          </p:cNvPr>
          <p:cNvCxnSpPr>
            <a:cxnSpLocks/>
            <a:endCxn id="5" idx="0"/>
          </p:cNvCxnSpPr>
          <p:nvPr/>
        </p:nvCxnSpPr>
        <p:spPr>
          <a:xfrm flipH="1" flipV="1">
            <a:off x="6094663" y="528320"/>
            <a:ext cx="11497" cy="2951480"/>
          </a:xfrm>
          <a:prstGeom prst="line">
            <a:avLst/>
          </a:prstGeom>
          <a:ln w="444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6A949A4-74AF-A3A5-EC4B-D70B474A18AA}"/>
              </a:ext>
            </a:extLst>
          </p:cNvPr>
          <p:cNvSpPr txBox="1"/>
          <p:nvPr/>
        </p:nvSpPr>
        <p:spPr>
          <a:xfrm>
            <a:off x="5474718" y="142160"/>
            <a:ext cx="1262881" cy="400110"/>
          </a:xfrm>
          <a:prstGeom prst="rect">
            <a:avLst/>
          </a:prstGeom>
          <a:noFill/>
        </p:spPr>
        <p:txBody>
          <a:bodyPr wrap="square" rtlCol="0">
            <a:spAutoFit/>
          </a:bodyPr>
          <a:lstStyle/>
          <a:p>
            <a:pPr algn="ctr"/>
            <a:r>
              <a:rPr lang="en-US" sz="2000" dirty="0">
                <a:solidFill>
                  <a:schemeClr val="accent5"/>
                </a:solidFill>
                <a:latin typeface="+mj-lt"/>
              </a:rPr>
              <a:t>η = 0</a:t>
            </a:r>
          </a:p>
        </p:txBody>
      </p:sp>
      <p:sp>
        <p:nvSpPr>
          <p:cNvPr id="32" name="Merge 31">
            <a:extLst>
              <a:ext uri="{FF2B5EF4-FFF2-40B4-BE49-F238E27FC236}">
                <a16:creationId xmlns:a16="http://schemas.microsoft.com/office/drawing/2014/main" id="{9562B63A-C723-10C1-3081-2CF586CC1823}"/>
              </a:ext>
            </a:extLst>
          </p:cNvPr>
          <p:cNvSpPr/>
          <p:nvPr/>
        </p:nvSpPr>
        <p:spPr>
          <a:xfrm>
            <a:off x="2190406" y="513893"/>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Merge 32">
            <a:extLst>
              <a:ext uri="{FF2B5EF4-FFF2-40B4-BE49-F238E27FC236}">
                <a16:creationId xmlns:a16="http://schemas.microsoft.com/office/drawing/2014/main" id="{1EAFF888-2231-E0F0-1833-9FFCC09FB56C}"/>
              </a:ext>
            </a:extLst>
          </p:cNvPr>
          <p:cNvSpPr/>
          <p:nvPr/>
        </p:nvSpPr>
        <p:spPr>
          <a:xfrm rot="10800000">
            <a:off x="2193528" y="3486652"/>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extBox 1">
            <a:extLst>
              <a:ext uri="{FF2B5EF4-FFF2-40B4-BE49-F238E27FC236}">
                <a16:creationId xmlns:a16="http://schemas.microsoft.com/office/drawing/2014/main" id="{48D71204-0D2D-2F0F-A77E-8D556023FCA5}"/>
              </a:ext>
            </a:extLst>
          </p:cNvPr>
          <p:cNvSpPr txBox="1"/>
          <p:nvPr/>
        </p:nvSpPr>
        <p:spPr>
          <a:xfrm>
            <a:off x="3206893" y="764349"/>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1</a:t>
            </a:r>
          </a:p>
        </p:txBody>
      </p:sp>
      <p:sp>
        <p:nvSpPr>
          <p:cNvPr id="4" name="TextBox 3">
            <a:extLst>
              <a:ext uri="{FF2B5EF4-FFF2-40B4-BE49-F238E27FC236}">
                <a16:creationId xmlns:a16="http://schemas.microsoft.com/office/drawing/2014/main" id="{165B5B4C-C482-5E18-7F1E-6AEF09E16BC0}"/>
              </a:ext>
            </a:extLst>
          </p:cNvPr>
          <p:cNvSpPr txBox="1"/>
          <p:nvPr/>
        </p:nvSpPr>
        <p:spPr>
          <a:xfrm>
            <a:off x="8147824" y="560761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5</a:t>
            </a:r>
          </a:p>
        </p:txBody>
      </p:sp>
      <p:sp>
        <p:nvSpPr>
          <p:cNvPr id="6" name="TextBox 5">
            <a:extLst>
              <a:ext uri="{FF2B5EF4-FFF2-40B4-BE49-F238E27FC236}">
                <a16:creationId xmlns:a16="http://schemas.microsoft.com/office/drawing/2014/main" id="{74EF6E84-FFC4-0CA1-BE9D-97758F1F7FF4}"/>
              </a:ext>
            </a:extLst>
          </p:cNvPr>
          <p:cNvSpPr txBox="1"/>
          <p:nvPr/>
        </p:nvSpPr>
        <p:spPr>
          <a:xfrm>
            <a:off x="7080051" y="5673148"/>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6</a:t>
            </a:r>
          </a:p>
        </p:txBody>
      </p:sp>
      <p:sp>
        <p:nvSpPr>
          <p:cNvPr id="9" name="TextBox 8">
            <a:extLst>
              <a:ext uri="{FF2B5EF4-FFF2-40B4-BE49-F238E27FC236}">
                <a16:creationId xmlns:a16="http://schemas.microsoft.com/office/drawing/2014/main" id="{B8DC102E-EB05-8021-AEA9-BD059DCEFD01}"/>
              </a:ext>
            </a:extLst>
          </p:cNvPr>
          <p:cNvSpPr txBox="1"/>
          <p:nvPr/>
        </p:nvSpPr>
        <p:spPr>
          <a:xfrm>
            <a:off x="8572069" y="834574"/>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4</a:t>
            </a:r>
          </a:p>
        </p:txBody>
      </p:sp>
      <p:sp>
        <p:nvSpPr>
          <p:cNvPr id="10" name="TextBox 9">
            <a:extLst>
              <a:ext uri="{FF2B5EF4-FFF2-40B4-BE49-F238E27FC236}">
                <a16:creationId xmlns:a16="http://schemas.microsoft.com/office/drawing/2014/main" id="{9048904D-8885-9F4C-754C-5F78ADF6657A}"/>
              </a:ext>
            </a:extLst>
          </p:cNvPr>
          <p:cNvSpPr txBox="1"/>
          <p:nvPr/>
        </p:nvSpPr>
        <p:spPr>
          <a:xfrm>
            <a:off x="7312660" y="54901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3</a:t>
            </a:r>
          </a:p>
        </p:txBody>
      </p:sp>
      <p:sp>
        <p:nvSpPr>
          <p:cNvPr id="12" name="TextBox 11">
            <a:extLst>
              <a:ext uri="{FF2B5EF4-FFF2-40B4-BE49-F238E27FC236}">
                <a16:creationId xmlns:a16="http://schemas.microsoft.com/office/drawing/2014/main" id="{3527F7C0-F536-D153-8AD9-1EB63E8810CA}"/>
              </a:ext>
            </a:extLst>
          </p:cNvPr>
          <p:cNvSpPr txBox="1"/>
          <p:nvPr/>
        </p:nvSpPr>
        <p:spPr>
          <a:xfrm>
            <a:off x="4760026" y="513893"/>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2</a:t>
            </a:r>
          </a:p>
        </p:txBody>
      </p:sp>
      <p:sp>
        <p:nvSpPr>
          <p:cNvPr id="13" name="TextBox 12">
            <a:extLst>
              <a:ext uri="{FF2B5EF4-FFF2-40B4-BE49-F238E27FC236}">
                <a16:creationId xmlns:a16="http://schemas.microsoft.com/office/drawing/2014/main" id="{F9958E70-2075-9D02-B744-E51C1877C301}"/>
              </a:ext>
            </a:extLst>
          </p:cNvPr>
          <p:cNvSpPr txBox="1"/>
          <p:nvPr/>
        </p:nvSpPr>
        <p:spPr>
          <a:xfrm>
            <a:off x="4396328" y="576846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7</a:t>
            </a:r>
          </a:p>
        </p:txBody>
      </p:sp>
      <p:sp>
        <p:nvSpPr>
          <p:cNvPr id="21" name="TextBox 20">
            <a:extLst>
              <a:ext uri="{FF2B5EF4-FFF2-40B4-BE49-F238E27FC236}">
                <a16:creationId xmlns:a16="http://schemas.microsoft.com/office/drawing/2014/main" id="{DA39BC65-1209-0DAB-A83B-176DE742CD2C}"/>
              </a:ext>
            </a:extLst>
          </p:cNvPr>
          <p:cNvSpPr txBox="1"/>
          <p:nvPr/>
        </p:nvSpPr>
        <p:spPr>
          <a:xfrm>
            <a:off x="1881979" y="5752082"/>
            <a:ext cx="1695330" cy="646331"/>
          </a:xfrm>
          <a:prstGeom prst="rect">
            <a:avLst/>
          </a:prstGeom>
          <a:solidFill>
            <a:schemeClr val="accent4"/>
          </a:solidFill>
        </p:spPr>
        <p:txBody>
          <a:bodyPr wrap="square" rtlCol="0">
            <a:spAutoFit/>
          </a:bodyPr>
          <a:lstStyle/>
          <a:p>
            <a:r>
              <a:rPr lang="en-US" sz="3600" b="1" dirty="0">
                <a:solidFill>
                  <a:schemeClr val="bg1"/>
                </a:solidFill>
                <a:latin typeface="+mj-lt"/>
              </a:rPr>
              <a:t>N</a:t>
            </a:r>
            <a:r>
              <a:rPr lang="en-US" sz="3600" b="1" baseline="-25000" dirty="0">
                <a:solidFill>
                  <a:schemeClr val="bg1"/>
                </a:solidFill>
                <a:latin typeface="+mj-lt"/>
              </a:rPr>
              <a:t>h</a:t>
            </a:r>
            <a:r>
              <a:rPr lang="en-US" sz="3600" b="1" dirty="0">
                <a:solidFill>
                  <a:schemeClr val="bg1"/>
                </a:solidFill>
                <a:latin typeface="+mj-lt"/>
              </a:rPr>
              <a:t> = 7</a:t>
            </a:r>
          </a:p>
        </p:txBody>
      </p:sp>
      <p:sp>
        <p:nvSpPr>
          <p:cNvPr id="22" name="TextBox 21">
            <a:extLst>
              <a:ext uri="{FF2B5EF4-FFF2-40B4-BE49-F238E27FC236}">
                <a16:creationId xmlns:a16="http://schemas.microsoft.com/office/drawing/2014/main" id="{9E60CF40-53F0-83DC-732B-6D0A16BB62CD}"/>
              </a:ext>
            </a:extLst>
          </p:cNvPr>
          <p:cNvSpPr txBox="1"/>
          <p:nvPr/>
        </p:nvSpPr>
        <p:spPr>
          <a:xfrm>
            <a:off x="997942" y="1906632"/>
            <a:ext cx="2108200" cy="2862322"/>
          </a:xfrm>
          <a:prstGeom prst="rect">
            <a:avLst/>
          </a:prstGeom>
          <a:noFill/>
        </p:spPr>
        <p:txBody>
          <a:bodyPr wrap="square" rtlCol="0">
            <a:spAutoFit/>
          </a:bodyPr>
          <a:lstStyle/>
          <a:p>
            <a:r>
              <a:rPr lang="en-US" b="1" dirty="0">
                <a:solidFill>
                  <a:schemeClr val="bg1"/>
                </a:solidFill>
                <a:latin typeface="+mj-lt"/>
              </a:rPr>
              <a:t>Multiplicity is defined as the number of produced hadrons in a given geometric region. It is convenient to express multiplicity as a function of </a:t>
            </a:r>
            <a:r>
              <a:rPr lang="en-US" b="1" dirty="0" err="1">
                <a:solidFill>
                  <a:schemeClr val="bg1"/>
                </a:solidFill>
                <a:latin typeface="+mj-lt"/>
              </a:rPr>
              <a:t>pseudorapidity</a:t>
            </a:r>
            <a:r>
              <a:rPr lang="en-US" b="1" dirty="0">
                <a:solidFill>
                  <a:schemeClr val="bg1"/>
                </a:solidFill>
                <a:latin typeface="+mj-lt"/>
              </a:rPr>
              <a:t>. </a:t>
            </a:r>
          </a:p>
        </p:txBody>
      </p:sp>
      <p:sp>
        <p:nvSpPr>
          <p:cNvPr id="23" name="TextBox 22">
            <a:extLst>
              <a:ext uri="{FF2B5EF4-FFF2-40B4-BE49-F238E27FC236}">
                <a16:creationId xmlns:a16="http://schemas.microsoft.com/office/drawing/2014/main" id="{ED2C8604-186D-E17F-7E00-E2A9E0F88C59}"/>
              </a:ext>
            </a:extLst>
          </p:cNvPr>
          <p:cNvSpPr txBox="1"/>
          <p:nvPr/>
        </p:nvSpPr>
        <p:spPr>
          <a:xfrm>
            <a:off x="9176148" y="2784764"/>
            <a:ext cx="2108200" cy="2031325"/>
          </a:xfrm>
          <a:prstGeom prst="rect">
            <a:avLst/>
          </a:prstGeom>
          <a:noFill/>
        </p:spPr>
        <p:txBody>
          <a:bodyPr wrap="square" rtlCol="0">
            <a:spAutoFit/>
          </a:bodyPr>
          <a:lstStyle/>
          <a:p>
            <a:pPr algn="r"/>
            <a:r>
              <a:rPr lang="en-US" b="1" dirty="0">
                <a:solidFill>
                  <a:schemeClr val="bg1"/>
                </a:solidFill>
                <a:latin typeface="+mj-lt"/>
              </a:rPr>
              <a:t>A multiplicity distribution (P(N</a:t>
            </a:r>
            <a:r>
              <a:rPr lang="en-US" b="1" baseline="-25000" dirty="0">
                <a:solidFill>
                  <a:schemeClr val="bg1"/>
                </a:solidFill>
                <a:latin typeface="+mj-lt"/>
              </a:rPr>
              <a:t>h</a:t>
            </a:r>
            <a:r>
              <a:rPr lang="en-US" b="1" dirty="0">
                <a:solidFill>
                  <a:schemeClr val="bg1"/>
                </a:solidFill>
                <a:latin typeface="+mj-lt"/>
              </a:rPr>
              <a:t>)) represents the probability of N</a:t>
            </a:r>
            <a:r>
              <a:rPr lang="en-US" b="1" baseline="-25000" dirty="0">
                <a:solidFill>
                  <a:schemeClr val="bg1"/>
                </a:solidFill>
                <a:latin typeface="+mj-lt"/>
              </a:rPr>
              <a:t>h</a:t>
            </a:r>
            <a:r>
              <a:rPr lang="en-US" b="1" dirty="0">
                <a:solidFill>
                  <a:schemeClr val="bg1"/>
                </a:solidFill>
                <a:latin typeface="+mj-lt"/>
              </a:rPr>
              <a:t> hadrons being produced in the chosen region.</a:t>
            </a:r>
          </a:p>
        </p:txBody>
      </p:sp>
      <p:sp>
        <p:nvSpPr>
          <p:cNvPr id="17" name="Slide Number Placeholder 16">
            <a:extLst>
              <a:ext uri="{FF2B5EF4-FFF2-40B4-BE49-F238E27FC236}">
                <a16:creationId xmlns:a16="http://schemas.microsoft.com/office/drawing/2014/main" id="{1F2E79CE-69E1-C2EE-456C-016B72E18484}"/>
              </a:ext>
            </a:extLst>
          </p:cNvPr>
          <p:cNvSpPr>
            <a:spLocks noGrp="1"/>
          </p:cNvSpPr>
          <p:nvPr>
            <p:ph type="sldNum" sz="quarter" idx="12"/>
          </p:nvPr>
        </p:nvSpPr>
        <p:spPr/>
        <p:txBody>
          <a:bodyPr/>
          <a:lstStyle/>
          <a:p>
            <a:fld id="{394A2A12-EB58-004B-B660-DC0361CD9A0A}" type="slidenum">
              <a:rPr lang="en-US" smtClean="0"/>
              <a:t>10</a:t>
            </a:fld>
            <a:endParaRPr lang="en-US"/>
          </a:p>
        </p:txBody>
      </p:sp>
      <p:pic>
        <p:nvPicPr>
          <p:cNvPr id="16" name="Picture 15">
            <a:extLst>
              <a:ext uri="{FF2B5EF4-FFF2-40B4-BE49-F238E27FC236}">
                <a16:creationId xmlns:a16="http://schemas.microsoft.com/office/drawing/2014/main" id="{3C575DA2-7B83-FBEC-8262-7B155433F3DD}"/>
              </a:ext>
            </a:extLst>
          </p:cNvPr>
          <p:cNvPicPr>
            <a:picLocks noChangeAspect="1"/>
          </p:cNvPicPr>
          <p:nvPr/>
        </p:nvPicPr>
        <p:blipFill>
          <a:blip r:embed="rId5"/>
          <a:stretch>
            <a:fillRect/>
          </a:stretch>
        </p:blipFill>
        <p:spPr>
          <a:xfrm rot="5400000">
            <a:off x="4058259" y="501550"/>
            <a:ext cx="4103870" cy="5689228"/>
          </a:xfrm>
          <a:prstGeom prst="rect">
            <a:avLst/>
          </a:prstGeom>
          <a:ln w="101600">
            <a:solidFill>
              <a:schemeClr val="bg1"/>
            </a:solidFill>
          </a:ln>
        </p:spPr>
      </p:pic>
      <p:pic>
        <p:nvPicPr>
          <p:cNvPr id="20" name="Picture 19" descr="A graph of a number of objects&#10;&#10;Description automatically generated with medium confidence">
            <a:extLst>
              <a:ext uri="{FF2B5EF4-FFF2-40B4-BE49-F238E27FC236}">
                <a16:creationId xmlns:a16="http://schemas.microsoft.com/office/drawing/2014/main" id="{F08920E7-63E6-DC5C-6533-E64E04F9DAE4}"/>
              </a:ext>
            </a:extLst>
          </p:cNvPr>
          <p:cNvPicPr>
            <a:picLocks noChangeAspect="1"/>
          </p:cNvPicPr>
          <p:nvPr/>
        </p:nvPicPr>
        <p:blipFill>
          <a:blip r:embed="rId6"/>
          <a:stretch>
            <a:fillRect/>
          </a:stretch>
        </p:blipFill>
        <p:spPr>
          <a:xfrm>
            <a:off x="3327482" y="1532714"/>
            <a:ext cx="5475609" cy="3720816"/>
          </a:xfrm>
          <a:prstGeom prst="rect">
            <a:avLst/>
          </a:prstGeom>
        </p:spPr>
      </p:pic>
      <p:sp>
        <p:nvSpPr>
          <p:cNvPr id="18" name="TextBox 17">
            <a:extLst>
              <a:ext uri="{FF2B5EF4-FFF2-40B4-BE49-F238E27FC236}">
                <a16:creationId xmlns:a16="http://schemas.microsoft.com/office/drawing/2014/main" id="{5A680FE1-7969-E428-5E91-570C65E837C4}"/>
              </a:ext>
            </a:extLst>
          </p:cNvPr>
          <p:cNvSpPr txBox="1"/>
          <p:nvPr/>
        </p:nvSpPr>
        <p:spPr>
          <a:xfrm>
            <a:off x="6159109" y="1782031"/>
            <a:ext cx="2173572" cy="2585323"/>
          </a:xfrm>
          <a:prstGeom prst="rect">
            <a:avLst/>
          </a:prstGeom>
          <a:noFill/>
        </p:spPr>
        <p:txBody>
          <a:bodyPr wrap="square" rtlCol="0">
            <a:spAutoFit/>
          </a:bodyPr>
          <a:lstStyle/>
          <a:p>
            <a:r>
              <a:rPr lang="en-US" u="sng" dirty="0">
                <a:solidFill>
                  <a:schemeClr val="accent6"/>
                </a:solidFill>
                <a:latin typeface="+mj-lt"/>
              </a:rPr>
              <a:t>To find P(N):</a:t>
            </a:r>
          </a:p>
          <a:p>
            <a:r>
              <a:rPr lang="en-US" dirty="0">
                <a:solidFill>
                  <a:schemeClr val="accent6"/>
                </a:solidFill>
                <a:latin typeface="+mj-lt"/>
              </a:rPr>
              <a:t>Populate a histogram with N</a:t>
            </a:r>
            <a:r>
              <a:rPr lang="en-US" baseline="-25000" dirty="0">
                <a:solidFill>
                  <a:schemeClr val="accent6"/>
                </a:solidFill>
                <a:latin typeface="+mj-lt"/>
              </a:rPr>
              <a:t>h</a:t>
            </a:r>
          </a:p>
          <a:p>
            <a:endParaRPr lang="en-US" u="sng" dirty="0">
              <a:solidFill>
                <a:schemeClr val="accent6"/>
              </a:solidFill>
              <a:latin typeface="+mj-lt"/>
            </a:endParaRPr>
          </a:p>
          <a:p>
            <a:r>
              <a:rPr lang="en-US" dirty="0">
                <a:solidFill>
                  <a:schemeClr val="accent6"/>
                </a:solidFill>
                <a:latin typeface="+mj-lt"/>
              </a:rPr>
              <a:t>Over many events</a:t>
            </a:r>
          </a:p>
          <a:p>
            <a:endParaRPr lang="en-US" dirty="0">
              <a:solidFill>
                <a:schemeClr val="accent6"/>
              </a:solidFill>
              <a:latin typeface="+mj-lt"/>
            </a:endParaRPr>
          </a:p>
          <a:p>
            <a:r>
              <a:rPr lang="en-US" dirty="0">
                <a:solidFill>
                  <a:schemeClr val="accent6"/>
                </a:solidFill>
                <a:latin typeface="+mj-lt"/>
              </a:rPr>
              <a:t>Then normalize to unity</a:t>
            </a:r>
          </a:p>
          <a:p>
            <a:pPr marL="285750" indent="-285750">
              <a:buFont typeface="Arial" panose="020B0604020202020204" pitchFamily="34" charset="0"/>
              <a:buChar char="•"/>
            </a:pPr>
            <a:endParaRPr lang="en-US" dirty="0">
              <a:solidFill>
                <a:schemeClr val="accent6"/>
              </a:solidFill>
              <a:latin typeface="+mj-lt"/>
            </a:endParaRPr>
          </a:p>
        </p:txBody>
      </p:sp>
      <p:sp>
        <p:nvSpPr>
          <p:cNvPr id="19" name="TextBox 18">
            <a:extLst>
              <a:ext uri="{FF2B5EF4-FFF2-40B4-BE49-F238E27FC236}">
                <a16:creationId xmlns:a16="http://schemas.microsoft.com/office/drawing/2014/main" id="{7C3A681C-7476-5F80-632B-A5550F6C68B9}"/>
              </a:ext>
            </a:extLst>
          </p:cNvPr>
          <p:cNvSpPr txBox="1"/>
          <p:nvPr/>
        </p:nvSpPr>
        <p:spPr>
          <a:xfrm>
            <a:off x="3197264" y="1264544"/>
            <a:ext cx="817830" cy="369332"/>
          </a:xfrm>
          <a:prstGeom prst="rect">
            <a:avLst/>
          </a:prstGeom>
          <a:noFill/>
        </p:spPr>
        <p:txBody>
          <a:bodyPr wrap="square" rtlCol="0">
            <a:spAutoFit/>
          </a:bodyPr>
          <a:lstStyle/>
          <a:p>
            <a:pPr algn="r"/>
            <a:r>
              <a:rPr lang="en-US" b="1" dirty="0">
                <a:solidFill>
                  <a:schemeClr val="bg1"/>
                </a:solidFill>
                <a:latin typeface="+mj-lt"/>
              </a:rPr>
              <a:t>P(N</a:t>
            </a:r>
            <a:r>
              <a:rPr lang="en-US" b="1" baseline="-25000" dirty="0">
                <a:solidFill>
                  <a:schemeClr val="bg1"/>
                </a:solidFill>
                <a:latin typeface="+mj-lt"/>
              </a:rPr>
              <a:t>h</a:t>
            </a:r>
            <a:r>
              <a:rPr lang="en-US" b="1" dirty="0">
                <a:solidFill>
                  <a:schemeClr val="bg1"/>
                </a:solidFill>
                <a:latin typeface="+mj-lt"/>
              </a:rPr>
              <a:t>).</a:t>
            </a:r>
          </a:p>
        </p:txBody>
      </p:sp>
      <p:sp>
        <p:nvSpPr>
          <p:cNvPr id="24" name="TextBox 23">
            <a:extLst>
              <a:ext uri="{FF2B5EF4-FFF2-40B4-BE49-F238E27FC236}">
                <a16:creationId xmlns:a16="http://schemas.microsoft.com/office/drawing/2014/main" id="{DD5E994F-0966-60B1-73FD-9CFB59967317}"/>
              </a:ext>
            </a:extLst>
          </p:cNvPr>
          <p:cNvSpPr txBox="1"/>
          <p:nvPr/>
        </p:nvSpPr>
        <p:spPr>
          <a:xfrm>
            <a:off x="8040065" y="5048617"/>
            <a:ext cx="817830" cy="369332"/>
          </a:xfrm>
          <a:prstGeom prst="rect">
            <a:avLst/>
          </a:prstGeom>
          <a:noFill/>
        </p:spPr>
        <p:txBody>
          <a:bodyPr wrap="square" rtlCol="0">
            <a:spAutoFit/>
          </a:bodyPr>
          <a:lstStyle/>
          <a:p>
            <a:pPr algn="r"/>
            <a:r>
              <a:rPr lang="en-US" b="1" dirty="0">
                <a:solidFill>
                  <a:schemeClr val="bg1"/>
                </a:solidFill>
                <a:latin typeface="+mj-lt"/>
              </a:rPr>
              <a:t>N</a:t>
            </a:r>
            <a:r>
              <a:rPr lang="en-US" b="1" baseline="-25000" dirty="0">
                <a:solidFill>
                  <a:schemeClr val="bg1"/>
                </a:solidFill>
                <a:latin typeface="+mj-lt"/>
              </a:rPr>
              <a:t>h</a:t>
            </a:r>
            <a:endParaRPr lang="en-US" b="1" dirty="0">
              <a:solidFill>
                <a:schemeClr val="bg1"/>
              </a:solidFill>
              <a:latin typeface="+mj-lt"/>
            </a:endParaRPr>
          </a:p>
        </p:txBody>
      </p:sp>
      <p:sp>
        <p:nvSpPr>
          <p:cNvPr id="25" name="TextBox 24">
            <a:extLst>
              <a:ext uri="{FF2B5EF4-FFF2-40B4-BE49-F238E27FC236}">
                <a16:creationId xmlns:a16="http://schemas.microsoft.com/office/drawing/2014/main" id="{488D492F-BE38-81EE-CF9A-5D3D5D28D63B}"/>
              </a:ext>
            </a:extLst>
          </p:cNvPr>
          <p:cNvSpPr txBox="1"/>
          <p:nvPr/>
        </p:nvSpPr>
        <p:spPr>
          <a:xfrm>
            <a:off x="4396328" y="1954145"/>
            <a:ext cx="2302380" cy="646331"/>
          </a:xfrm>
          <a:prstGeom prst="rect">
            <a:avLst/>
          </a:prstGeom>
          <a:noFill/>
        </p:spPr>
        <p:txBody>
          <a:bodyPr wrap="square" rtlCol="0">
            <a:spAutoFit/>
          </a:bodyPr>
          <a:lstStyle/>
          <a:p>
            <a:r>
              <a:rPr lang="en-US" dirty="0">
                <a:solidFill>
                  <a:schemeClr val="bg1"/>
                </a:solidFill>
                <a:latin typeface="+mj-lt"/>
              </a:rPr>
              <a:t>√s = 7 </a:t>
            </a:r>
            <a:r>
              <a:rPr lang="en-US" dirty="0" err="1">
                <a:solidFill>
                  <a:schemeClr val="bg1"/>
                </a:solidFill>
                <a:latin typeface="+mj-lt"/>
              </a:rPr>
              <a:t>TeV</a:t>
            </a:r>
            <a:endParaRPr lang="en-US" dirty="0">
              <a:solidFill>
                <a:schemeClr val="bg1"/>
              </a:solidFill>
              <a:latin typeface="+mj-lt"/>
            </a:endParaRPr>
          </a:p>
          <a:p>
            <a:r>
              <a:rPr lang="en-US" dirty="0">
                <a:solidFill>
                  <a:schemeClr val="bg1"/>
                </a:solidFill>
                <a:latin typeface="+mj-lt"/>
              </a:rPr>
              <a:t>|</a:t>
            </a:r>
            <a:r>
              <a:rPr lang="en-US" dirty="0" err="1">
                <a:solidFill>
                  <a:schemeClr val="bg1"/>
                </a:solidFill>
                <a:latin typeface="+mj-lt"/>
              </a:rPr>
              <a:t>η</a:t>
            </a:r>
            <a:r>
              <a:rPr lang="en-US" dirty="0">
                <a:solidFill>
                  <a:schemeClr val="bg1"/>
                </a:solidFill>
                <a:latin typeface="+mj-lt"/>
              </a:rPr>
              <a:t>| &lt; .5</a:t>
            </a:r>
          </a:p>
        </p:txBody>
      </p:sp>
      <p:pic>
        <p:nvPicPr>
          <p:cNvPr id="26" name="Picture 25">
            <a:extLst>
              <a:ext uri="{FF2B5EF4-FFF2-40B4-BE49-F238E27FC236}">
                <a16:creationId xmlns:a16="http://schemas.microsoft.com/office/drawing/2014/main" id="{EBD067B2-371E-CADF-4CC8-84A640EDFD40}"/>
              </a:ext>
            </a:extLst>
          </p:cNvPr>
          <p:cNvPicPr>
            <a:picLocks noChangeAspect="1"/>
          </p:cNvPicPr>
          <p:nvPr/>
        </p:nvPicPr>
        <p:blipFill>
          <a:blip r:embed="rId7"/>
          <a:stretch>
            <a:fillRect/>
          </a:stretch>
        </p:blipFill>
        <p:spPr>
          <a:xfrm>
            <a:off x="2600158" y="5467903"/>
            <a:ext cx="6959600" cy="508000"/>
          </a:xfrm>
          <a:prstGeom prst="rect">
            <a:avLst/>
          </a:prstGeom>
        </p:spPr>
      </p:pic>
    </p:spTree>
    <p:extLst>
      <p:ext uri="{BB962C8B-B14F-4D97-AF65-F5344CB8AC3E}">
        <p14:creationId xmlns:p14="http://schemas.microsoft.com/office/powerpoint/2010/main" val="568006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4C3536D-030F-6483-0379-75AED94A4C1C}"/>
              </a:ext>
            </a:extLst>
          </p:cNvPr>
          <p:cNvPicPr>
            <a:picLocks noChangeAspect="1"/>
          </p:cNvPicPr>
          <p:nvPr/>
        </p:nvPicPr>
        <p:blipFill>
          <a:blip r:embed="rId2">
            <a:alphaModFix amt="15000"/>
          </a:blip>
          <a:stretch>
            <a:fillRect/>
          </a:stretch>
        </p:blipFill>
        <p:spPr>
          <a:xfrm>
            <a:off x="0" y="2001"/>
            <a:ext cx="12192000" cy="6853995"/>
          </a:xfrm>
          <a:prstGeom prst="rect">
            <a:avLst/>
          </a:prstGeom>
        </p:spPr>
      </p:pic>
      <p:sp>
        <p:nvSpPr>
          <p:cNvPr id="4" name="TextBox 3">
            <a:extLst>
              <a:ext uri="{FF2B5EF4-FFF2-40B4-BE49-F238E27FC236}">
                <a16:creationId xmlns:a16="http://schemas.microsoft.com/office/drawing/2014/main" id="{AEC4434A-30A0-4A1F-F103-162599404961}"/>
              </a:ext>
            </a:extLst>
          </p:cNvPr>
          <p:cNvSpPr txBox="1"/>
          <p:nvPr/>
        </p:nvSpPr>
        <p:spPr>
          <a:xfrm>
            <a:off x="2895384" y="2705725"/>
            <a:ext cx="6401232" cy="1446550"/>
          </a:xfrm>
          <a:prstGeom prst="rect">
            <a:avLst/>
          </a:prstGeom>
          <a:noFill/>
        </p:spPr>
        <p:txBody>
          <a:bodyPr wrap="square" rtlCol="0">
            <a:spAutoFit/>
          </a:bodyPr>
          <a:lstStyle/>
          <a:p>
            <a:pPr algn="ctr"/>
            <a:r>
              <a:rPr lang="en-US" sz="8800" b="1" dirty="0">
                <a:solidFill>
                  <a:schemeClr val="accent5">
                    <a:lumMod val="60000"/>
                    <a:lumOff val="40000"/>
                  </a:schemeClr>
                </a:solidFill>
                <a:latin typeface="+mj-lt"/>
              </a:rPr>
              <a:t>Kinematics</a:t>
            </a:r>
          </a:p>
        </p:txBody>
      </p:sp>
      <p:sp>
        <p:nvSpPr>
          <p:cNvPr id="2" name="Slide Number Placeholder 1">
            <a:extLst>
              <a:ext uri="{FF2B5EF4-FFF2-40B4-BE49-F238E27FC236}">
                <a16:creationId xmlns:a16="http://schemas.microsoft.com/office/drawing/2014/main" id="{5DAA926C-7EBF-CE68-1770-52D75377B7BB}"/>
              </a:ext>
            </a:extLst>
          </p:cNvPr>
          <p:cNvSpPr>
            <a:spLocks noGrp="1"/>
          </p:cNvSpPr>
          <p:nvPr>
            <p:ph type="sldNum" sz="quarter" idx="12"/>
          </p:nvPr>
        </p:nvSpPr>
        <p:spPr/>
        <p:txBody>
          <a:bodyPr/>
          <a:lstStyle/>
          <a:p>
            <a:fld id="{394A2A12-EB58-004B-B660-DC0361CD9A0A}" type="slidenum">
              <a:rPr lang="en-US" smtClean="0"/>
              <a:t>11</a:t>
            </a:fld>
            <a:endParaRPr lang="en-US"/>
          </a:p>
        </p:txBody>
      </p:sp>
    </p:spTree>
    <p:extLst>
      <p:ext uri="{BB962C8B-B14F-4D97-AF65-F5344CB8AC3E}">
        <p14:creationId xmlns:p14="http://schemas.microsoft.com/office/powerpoint/2010/main" val="707652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rotonVideo.mov">
            <a:hlinkClick r:id="" action="ppaction://media"/>
            <a:extLst>
              <a:ext uri="{FF2B5EF4-FFF2-40B4-BE49-F238E27FC236}">
                <a16:creationId xmlns:a16="http://schemas.microsoft.com/office/drawing/2014/main" id="{CDE08D84-44AF-1805-5A33-C31DDD10D587}"/>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376358" y="-1"/>
            <a:ext cx="11799996" cy="7075357"/>
          </a:xfrm>
        </p:spPr>
      </p:pic>
      <p:sp>
        <p:nvSpPr>
          <p:cNvPr id="6" name="Content Placeholder 2">
            <a:extLst>
              <a:ext uri="{FF2B5EF4-FFF2-40B4-BE49-F238E27FC236}">
                <a16:creationId xmlns:a16="http://schemas.microsoft.com/office/drawing/2014/main" id="{B8D86C35-EF2E-F90B-4DF1-C78ED1418B55}"/>
              </a:ext>
            </a:extLst>
          </p:cNvPr>
          <p:cNvSpPr txBox="1">
            <a:spLocks/>
          </p:cNvSpPr>
          <p:nvPr/>
        </p:nvSpPr>
        <p:spPr>
          <a:xfrm>
            <a:off x="147164" y="78731"/>
            <a:ext cx="10515600" cy="1325563"/>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Times New Roman" panose="02020603050405020304" pitchFamily="18" charset="0"/>
                <a:cs typeface="Times New Roman" panose="02020603050405020304" pitchFamily="18" charset="0"/>
              </a:rPr>
              <a:t>The </a:t>
            </a:r>
            <a:r>
              <a:rPr lang="en-US" b="1" u="sng" dirty="0" err="1">
                <a:solidFill>
                  <a:srgbClr val="FFFF00"/>
                </a:solidFill>
                <a:latin typeface="Times New Roman" panose="02020603050405020304" pitchFamily="18" charset="0"/>
                <a:cs typeface="Times New Roman" panose="02020603050405020304" pitchFamily="18" charset="0"/>
              </a:rPr>
              <a:t>Bjorken</a:t>
            </a:r>
            <a:r>
              <a:rPr lang="en-US" b="1" u="sng" dirty="0">
                <a:solidFill>
                  <a:srgbClr val="FFFF00"/>
                </a:solidFill>
                <a:latin typeface="Times New Roman" panose="02020603050405020304" pitchFamily="18" charset="0"/>
                <a:cs typeface="Times New Roman" panose="02020603050405020304" pitchFamily="18" charset="0"/>
              </a:rPr>
              <a:t>-x</a:t>
            </a:r>
            <a:r>
              <a:rPr lang="en-US" dirty="0">
                <a:latin typeface="Times New Roman" panose="02020603050405020304" pitchFamily="18" charset="0"/>
                <a:cs typeface="Times New Roman" panose="02020603050405020304" pitchFamily="18" charset="0"/>
              </a:rPr>
              <a:t> is the key kinematic variable used in this analysis to map particles in the initial state to a spatial region in the final state.</a:t>
            </a:r>
          </a:p>
          <a:p>
            <a:r>
              <a:rPr lang="en-US" dirty="0">
                <a:latin typeface="Times New Roman" panose="02020603050405020304" pitchFamily="18" charset="0"/>
                <a:cs typeface="Times New Roman" panose="02020603050405020304" pitchFamily="18" charset="0"/>
              </a:rPr>
              <a:t>x represents the fraction of the proton’s momentum carried by a struck </a:t>
            </a:r>
            <a:r>
              <a:rPr lang="en-US" dirty="0" err="1">
                <a:latin typeface="Times New Roman" panose="02020603050405020304" pitchFamily="18" charset="0"/>
                <a:cs typeface="Times New Roman" panose="02020603050405020304" pitchFamily="18" charset="0"/>
              </a:rPr>
              <a:t>parton</a:t>
            </a:r>
            <a:r>
              <a:rPr lang="en-US" dirty="0">
                <a:latin typeface="Times New Roman" panose="02020603050405020304" pitchFamily="18" charset="0"/>
                <a:cs typeface="Times New Roman" panose="02020603050405020304" pitchFamily="18" charset="0"/>
              </a:rPr>
              <a:t>.</a:t>
            </a:r>
          </a:p>
        </p:txBody>
      </p:sp>
      <p:sp>
        <p:nvSpPr>
          <p:cNvPr id="7" name="Content Placeholder 2">
            <a:extLst>
              <a:ext uri="{FF2B5EF4-FFF2-40B4-BE49-F238E27FC236}">
                <a16:creationId xmlns:a16="http://schemas.microsoft.com/office/drawing/2014/main" id="{FBD75826-E73E-4777-0C3F-DD5B86291891}"/>
              </a:ext>
            </a:extLst>
          </p:cNvPr>
          <p:cNvSpPr txBox="1">
            <a:spLocks/>
          </p:cNvSpPr>
          <p:nvPr/>
        </p:nvSpPr>
        <p:spPr>
          <a:xfrm>
            <a:off x="189397" y="1733734"/>
            <a:ext cx="2224019" cy="4966804"/>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latin typeface="Times New Roman" panose="02020603050405020304" pitchFamily="18" charset="0"/>
                <a:cs typeface="Times New Roman" panose="02020603050405020304" pitchFamily="18" charset="0"/>
              </a:rPr>
              <a:t>At very low-x the protons wavefunction is dominated by gluons. Meaning that all the interactions in the low-x limit are gluon-gluon interactions.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For an initial understanding of entanglement, it is helpful to restrict our study to this region where the wavefunction is much simpler.  </a:t>
            </a:r>
          </a:p>
        </p:txBody>
      </p:sp>
      <p:sp>
        <p:nvSpPr>
          <p:cNvPr id="2" name="TextBox 1">
            <a:extLst>
              <a:ext uri="{FF2B5EF4-FFF2-40B4-BE49-F238E27FC236}">
                <a16:creationId xmlns:a16="http://schemas.microsoft.com/office/drawing/2014/main" id="{28741EA4-1A51-8A41-7CEE-166121EAEE24}"/>
              </a:ext>
            </a:extLst>
          </p:cNvPr>
          <p:cNvSpPr txBox="1"/>
          <p:nvPr/>
        </p:nvSpPr>
        <p:spPr>
          <a:xfrm>
            <a:off x="350730" y="6488668"/>
            <a:ext cx="11490539" cy="369332"/>
          </a:xfrm>
          <a:prstGeom prst="rect">
            <a:avLst/>
          </a:prstGeom>
          <a:noFill/>
        </p:spPr>
        <p:txBody>
          <a:bodyPr wrap="square" rtlCol="0">
            <a:spAutoFit/>
          </a:bodyPr>
          <a:lstStyle/>
          <a:p>
            <a:r>
              <a:rPr lang="en-US" b="0" i="0" u="none" strike="noStrike" dirty="0">
                <a:solidFill>
                  <a:srgbClr val="D1D5DB"/>
                </a:solidFill>
                <a:effectLst/>
                <a:latin typeface="Times New Roman" panose="02020603050405020304" pitchFamily="18" charset="0"/>
                <a:cs typeface="Times New Roman" panose="02020603050405020304" pitchFamily="18" charset="0"/>
              </a:rPr>
              <a:t>”Visualizing the Proton” YouTube, uploaded by Arts at MIT, </a:t>
            </a:r>
            <a:r>
              <a:rPr lang="en-US" b="0" i="0" u="sng" dirty="0">
                <a:effectLst/>
                <a:latin typeface="Times New Roman" panose="02020603050405020304" pitchFamily="18" charset="0"/>
                <a:cs typeface="Times New Roman" panose="02020603050405020304" pitchFamily="18" charset="0"/>
                <a:hlinkClick r:id="rId5"/>
              </a:rPr>
              <a:t>https://www.youtube.com/watch?v=G-9I0buDi4s</a:t>
            </a:r>
            <a:r>
              <a:rPr lang="en-US" b="0" i="0" u="none" strike="noStrike" dirty="0">
                <a:solidFill>
                  <a:srgbClr val="D1D5DB"/>
                </a:solidFill>
                <a:effectLst/>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4E19363B-2E44-897E-B3A4-26DE7238B3E7}"/>
              </a:ext>
            </a:extLst>
          </p:cNvPr>
          <p:cNvSpPr>
            <a:spLocks noGrp="1"/>
          </p:cNvSpPr>
          <p:nvPr>
            <p:ph type="sldNum" sz="quarter" idx="12"/>
          </p:nvPr>
        </p:nvSpPr>
        <p:spPr/>
        <p:txBody>
          <a:bodyPr/>
          <a:lstStyle/>
          <a:p>
            <a:fld id="{394A2A12-EB58-004B-B660-DC0361CD9A0A}" type="slidenum">
              <a:rPr lang="en-US" smtClean="0"/>
              <a:t>12</a:t>
            </a:fld>
            <a:endParaRPr lang="en-US"/>
          </a:p>
        </p:txBody>
      </p:sp>
    </p:spTree>
    <p:extLst>
      <p:ext uri="{BB962C8B-B14F-4D97-AF65-F5344CB8AC3E}">
        <p14:creationId xmlns:p14="http://schemas.microsoft.com/office/powerpoint/2010/main" val="77495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8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8">
            <a:extLst>
              <a:ext uri="{FF2B5EF4-FFF2-40B4-BE49-F238E27FC236}">
                <a16:creationId xmlns:a16="http://schemas.microsoft.com/office/drawing/2014/main" id="{CF68136A-15ED-50A6-E949-14911357DFC3}"/>
              </a:ext>
            </a:extLst>
          </p:cNvPr>
          <p:cNvSpPr txBox="1">
            <a:spLocks/>
          </p:cNvSpPr>
          <p:nvPr/>
        </p:nvSpPr>
        <p:spPr>
          <a:xfrm>
            <a:off x="6096000" y="5708819"/>
            <a:ext cx="3915509" cy="10902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solidFill>
                <a:schemeClr val="bg1"/>
              </a:solidFill>
              <a:latin typeface="+mj-lt"/>
              <a:cs typeface="Times New Roman" panose="02020603050405020304" pitchFamily="18" charset="0"/>
            </a:endParaRPr>
          </a:p>
        </p:txBody>
      </p:sp>
      <p:pic>
        <p:nvPicPr>
          <p:cNvPr id="16" name="Picture 15" descr="A picture containing text&#10;&#10;Description automatically generated">
            <a:extLst>
              <a:ext uri="{FF2B5EF4-FFF2-40B4-BE49-F238E27FC236}">
                <a16:creationId xmlns:a16="http://schemas.microsoft.com/office/drawing/2014/main" id="{41DFEDC5-07AC-5E0A-7EA7-A63C1B85712F}"/>
              </a:ext>
            </a:extLst>
          </p:cNvPr>
          <p:cNvPicPr>
            <a:picLocks noChangeAspect="1"/>
          </p:cNvPicPr>
          <p:nvPr/>
        </p:nvPicPr>
        <p:blipFill>
          <a:blip r:embed="rId3"/>
          <a:stretch>
            <a:fillRect/>
          </a:stretch>
        </p:blipFill>
        <p:spPr>
          <a:xfrm>
            <a:off x="269288" y="5502837"/>
            <a:ext cx="1358510" cy="660387"/>
          </a:xfrm>
          <a:prstGeom prst="rect">
            <a:avLst/>
          </a:prstGeom>
        </p:spPr>
      </p:pic>
      <p:sp>
        <p:nvSpPr>
          <p:cNvPr id="22" name="TextBox 21">
            <a:extLst>
              <a:ext uri="{FF2B5EF4-FFF2-40B4-BE49-F238E27FC236}">
                <a16:creationId xmlns:a16="http://schemas.microsoft.com/office/drawing/2014/main" id="{B1BEB531-2432-06C8-59B6-8D1F89101A3A}"/>
              </a:ext>
            </a:extLst>
          </p:cNvPr>
          <p:cNvSpPr txBox="1"/>
          <p:nvPr/>
        </p:nvSpPr>
        <p:spPr>
          <a:xfrm>
            <a:off x="1736444" y="5499980"/>
            <a:ext cx="3315269" cy="707886"/>
          </a:xfrm>
          <a:prstGeom prst="rect">
            <a:avLst/>
          </a:prstGeom>
          <a:solidFill>
            <a:schemeClr val="tx1"/>
          </a:solidFill>
        </p:spPr>
        <p:txBody>
          <a:bodyPr wrap="square" rtlCol="0">
            <a:spAutoFit/>
          </a:bodyPr>
          <a:lstStyle/>
          <a:p>
            <a:pPr algn="ctr"/>
            <a:r>
              <a:rPr lang="en-US" sz="4000" dirty="0">
                <a:solidFill>
                  <a:schemeClr val="bg1"/>
                </a:solidFill>
                <a:latin typeface="+mj-lt"/>
                <a:cs typeface="Times New Roman" panose="02020603050405020304" pitchFamily="18" charset="0"/>
              </a:rPr>
              <a:t>x = e</a:t>
            </a:r>
            <a:r>
              <a:rPr lang="en-US" sz="4000" baseline="30000" dirty="0">
                <a:solidFill>
                  <a:schemeClr val="bg1"/>
                </a:solidFill>
                <a:latin typeface="+mj-lt"/>
                <a:cs typeface="Times New Roman" panose="02020603050405020304" pitchFamily="18" charset="0"/>
              </a:rPr>
              <a:t>-y</a:t>
            </a:r>
            <a:r>
              <a:rPr lang="en-US" sz="4000" baseline="-25000" dirty="0">
                <a:solidFill>
                  <a:schemeClr val="bg1"/>
                </a:solidFill>
                <a:latin typeface="+mj-lt"/>
                <a:cs typeface="Times New Roman" panose="02020603050405020304" pitchFamily="18" charset="0"/>
              </a:rPr>
              <a:t> </a:t>
            </a:r>
            <a:r>
              <a:rPr lang="en-US" sz="4000" dirty="0" err="1">
                <a:solidFill>
                  <a:schemeClr val="bg1"/>
                </a:solidFill>
                <a:latin typeface="+mj-lt"/>
                <a:cs typeface="Times New Roman" panose="02020603050405020304" pitchFamily="18" charset="0"/>
              </a:rPr>
              <a:t>e</a:t>
            </a:r>
            <a:r>
              <a:rPr lang="en-US" sz="4000" baseline="30000" dirty="0" err="1">
                <a:solidFill>
                  <a:schemeClr val="bg1"/>
                </a:solidFill>
                <a:latin typeface="+mj-lt"/>
                <a:cs typeface="Times New Roman" panose="02020603050405020304" pitchFamily="18" charset="0"/>
              </a:rPr>
              <a:t>η</a:t>
            </a:r>
            <a:endParaRPr lang="en-US" sz="4000" dirty="0">
              <a:solidFill>
                <a:schemeClr val="bg1"/>
              </a:solidFill>
              <a:latin typeface="+mj-lt"/>
              <a:cs typeface="Times New Roman" panose="02020603050405020304" pitchFamily="18" charset="0"/>
            </a:endParaRPr>
          </a:p>
        </p:txBody>
      </p:sp>
      <p:sp>
        <p:nvSpPr>
          <p:cNvPr id="25" name="Oval 24">
            <a:extLst>
              <a:ext uri="{FF2B5EF4-FFF2-40B4-BE49-F238E27FC236}">
                <a16:creationId xmlns:a16="http://schemas.microsoft.com/office/drawing/2014/main" id="{4C039B74-A41E-A17E-420F-F20FC670B0FC}"/>
              </a:ext>
            </a:extLst>
          </p:cNvPr>
          <p:cNvSpPr/>
          <p:nvPr/>
        </p:nvSpPr>
        <p:spPr>
          <a:xfrm>
            <a:off x="1981465" y="5333275"/>
            <a:ext cx="2933318" cy="999510"/>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7" name="TextBox 26">
            <a:extLst>
              <a:ext uri="{FF2B5EF4-FFF2-40B4-BE49-F238E27FC236}">
                <a16:creationId xmlns:a16="http://schemas.microsoft.com/office/drawing/2014/main" id="{FE6C3086-9EDF-AF2F-66E0-7133838D1525}"/>
              </a:ext>
            </a:extLst>
          </p:cNvPr>
          <p:cNvSpPr txBox="1"/>
          <p:nvPr/>
        </p:nvSpPr>
        <p:spPr>
          <a:xfrm>
            <a:off x="3696995" y="5683711"/>
            <a:ext cx="306711" cy="307777"/>
          </a:xfrm>
          <a:prstGeom prst="rect">
            <a:avLst/>
          </a:prstGeom>
          <a:noFill/>
        </p:spPr>
        <p:txBody>
          <a:bodyPr wrap="square" rtlCol="0">
            <a:spAutoFit/>
          </a:bodyPr>
          <a:lstStyle/>
          <a:p>
            <a:r>
              <a:rPr lang="en-US" sz="1400" dirty="0">
                <a:solidFill>
                  <a:schemeClr val="bg1"/>
                </a:solidFill>
                <a:latin typeface="+mj-lt"/>
              </a:rPr>
              <a:t>p</a:t>
            </a:r>
          </a:p>
        </p:txBody>
      </p:sp>
      <p:sp>
        <p:nvSpPr>
          <p:cNvPr id="28" name="TextBox 27">
            <a:extLst>
              <a:ext uri="{FF2B5EF4-FFF2-40B4-BE49-F238E27FC236}">
                <a16:creationId xmlns:a16="http://schemas.microsoft.com/office/drawing/2014/main" id="{1939986E-BE54-8297-1202-C2C703331987}"/>
              </a:ext>
            </a:extLst>
          </p:cNvPr>
          <p:cNvSpPr txBox="1"/>
          <p:nvPr/>
        </p:nvSpPr>
        <p:spPr>
          <a:xfrm>
            <a:off x="4220998" y="5734772"/>
            <a:ext cx="306711" cy="307777"/>
          </a:xfrm>
          <a:prstGeom prst="rect">
            <a:avLst/>
          </a:prstGeom>
          <a:noFill/>
        </p:spPr>
        <p:txBody>
          <a:bodyPr wrap="square" rtlCol="0">
            <a:spAutoFit/>
          </a:bodyPr>
          <a:lstStyle/>
          <a:p>
            <a:r>
              <a:rPr lang="en-US" sz="1400" dirty="0">
                <a:solidFill>
                  <a:schemeClr val="bg1"/>
                </a:solidFill>
                <a:latin typeface="+mj-lt"/>
              </a:rPr>
              <a:t>h</a:t>
            </a:r>
          </a:p>
        </p:txBody>
      </p:sp>
      <p:pic>
        <p:nvPicPr>
          <p:cNvPr id="30" name="Picture 29" descr="Diagram&#10;&#10;Description automatically generated">
            <a:extLst>
              <a:ext uri="{FF2B5EF4-FFF2-40B4-BE49-F238E27FC236}">
                <a16:creationId xmlns:a16="http://schemas.microsoft.com/office/drawing/2014/main" id="{4CEAB2DE-DE56-F101-9333-8A14E8FF49A1}"/>
              </a:ext>
            </a:extLst>
          </p:cNvPr>
          <p:cNvPicPr>
            <a:picLocks noChangeAspect="1"/>
          </p:cNvPicPr>
          <p:nvPr/>
        </p:nvPicPr>
        <p:blipFill>
          <a:blip r:embed="rId4"/>
          <a:stretch>
            <a:fillRect/>
          </a:stretch>
        </p:blipFill>
        <p:spPr>
          <a:xfrm>
            <a:off x="862734" y="1402295"/>
            <a:ext cx="3363102" cy="2790826"/>
          </a:xfrm>
          <a:prstGeom prst="rect">
            <a:avLst/>
          </a:prstGeom>
        </p:spPr>
      </p:pic>
      <p:pic>
        <p:nvPicPr>
          <p:cNvPr id="32" name="Picture 31" descr="Table&#10;&#10;Description automatically generated with low confidence">
            <a:extLst>
              <a:ext uri="{FF2B5EF4-FFF2-40B4-BE49-F238E27FC236}">
                <a16:creationId xmlns:a16="http://schemas.microsoft.com/office/drawing/2014/main" id="{A02C0445-8AA8-B6D9-3CFC-A1C5E4A23C94}"/>
              </a:ext>
            </a:extLst>
          </p:cNvPr>
          <p:cNvPicPr>
            <a:picLocks noChangeAspect="1"/>
          </p:cNvPicPr>
          <p:nvPr/>
        </p:nvPicPr>
        <p:blipFill>
          <a:blip r:embed="rId5"/>
          <a:stretch>
            <a:fillRect/>
          </a:stretch>
        </p:blipFill>
        <p:spPr>
          <a:xfrm>
            <a:off x="5321393" y="34315"/>
            <a:ext cx="6870607" cy="6858000"/>
          </a:xfrm>
          <a:prstGeom prst="rect">
            <a:avLst/>
          </a:prstGeom>
        </p:spPr>
      </p:pic>
      <p:sp>
        <p:nvSpPr>
          <p:cNvPr id="33" name="TextBox 32">
            <a:extLst>
              <a:ext uri="{FF2B5EF4-FFF2-40B4-BE49-F238E27FC236}">
                <a16:creationId xmlns:a16="http://schemas.microsoft.com/office/drawing/2014/main" id="{FE10E3E1-323B-833D-2A43-61E4E1167FD7}"/>
              </a:ext>
            </a:extLst>
          </p:cNvPr>
          <p:cNvSpPr txBox="1"/>
          <p:nvPr/>
        </p:nvSpPr>
        <p:spPr>
          <a:xfrm>
            <a:off x="516278" y="5833030"/>
            <a:ext cx="344318" cy="338554"/>
          </a:xfrm>
          <a:prstGeom prst="rect">
            <a:avLst/>
          </a:prstGeom>
          <a:noFill/>
        </p:spPr>
        <p:txBody>
          <a:bodyPr wrap="square" rtlCol="0">
            <a:spAutoFit/>
          </a:bodyPr>
          <a:lstStyle/>
          <a:p>
            <a:r>
              <a:rPr lang="en-US" sz="1600" dirty="0">
                <a:solidFill>
                  <a:schemeClr val="bg1"/>
                </a:solidFill>
                <a:latin typeface="+mj-lt"/>
              </a:rPr>
              <a:t>h</a:t>
            </a:r>
          </a:p>
        </p:txBody>
      </p:sp>
      <p:sp>
        <p:nvSpPr>
          <p:cNvPr id="34" name="TextBox 33">
            <a:extLst>
              <a:ext uri="{FF2B5EF4-FFF2-40B4-BE49-F238E27FC236}">
                <a16:creationId xmlns:a16="http://schemas.microsoft.com/office/drawing/2014/main" id="{133B74EB-4603-752C-A343-0E278797B78C}"/>
              </a:ext>
            </a:extLst>
          </p:cNvPr>
          <p:cNvSpPr txBox="1"/>
          <p:nvPr/>
        </p:nvSpPr>
        <p:spPr>
          <a:xfrm>
            <a:off x="1429701" y="5804053"/>
            <a:ext cx="122555" cy="338554"/>
          </a:xfrm>
          <a:prstGeom prst="rect">
            <a:avLst/>
          </a:prstGeom>
          <a:solidFill>
            <a:schemeClr val="tx1"/>
          </a:solidFill>
        </p:spPr>
        <p:txBody>
          <a:bodyPr wrap="square" rtlCol="0">
            <a:spAutoFit/>
          </a:bodyPr>
          <a:lstStyle/>
          <a:p>
            <a:pPr algn="ctr"/>
            <a:r>
              <a:rPr lang="en-US" sz="1600" dirty="0">
                <a:solidFill>
                  <a:schemeClr val="bg1"/>
                </a:solidFill>
                <a:latin typeface="+mj-lt"/>
              </a:rPr>
              <a:t>h</a:t>
            </a:r>
          </a:p>
        </p:txBody>
      </p:sp>
      <p:sp>
        <p:nvSpPr>
          <p:cNvPr id="49" name="TextBox 48">
            <a:extLst>
              <a:ext uri="{FF2B5EF4-FFF2-40B4-BE49-F238E27FC236}">
                <a16:creationId xmlns:a16="http://schemas.microsoft.com/office/drawing/2014/main" id="{14EAF11A-C237-2E82-51A9-38CA8D5B8EA2}"/>
              </a:ext>
            </a:extLst>
          </p:cNvPr>
          <p:cNvSpPr txBox="1"/>
          <p:nvPr/>
        </p:nvSpPr>
        <p:spPr>
          <a:xfrm>
            <a:off x="1166885" y="2043357"/>
            <a:ext cx="472582" cy="369332"/>
          </a:xfrm>
          <a:prstGeom prst="rect">
            <a:avLst/>
          </a:prstGeom>
          <a:solidFill>
            <a:schemeClr val="tx1"/>
          </a:solidFill>
        </p:spPr>
        <p:txBody>
          <a:bodyPr wrap="square" rtlCol="0">
            <a:spAutoFit/>
          </a:bodyPr>
          <a:lstStyle/>
          <a:p>
            <a:pPr algn="ctr"/>
            <a:r>
              <a:rPr lang="en-US" dirty="0">
                <a:solidFill>
                  <a:schemeClr val="bg1"/>
                </a:solidFill>
                <a:latin typeface="+mj-lt"/>
              </a:rPr>
              <a:t>q</a:t>
            </a:r>
            <a:r>
              <a:rPr lang="en-US" baseline="30000" dirty="0">
                <a:solidFill>
                  <a:schemeClr val="bg1"/>
                </a:solidFill>
                <a:latin typeface="+mj-lt"/>
              </a:rPr>
              <a:t>2</a:t>
            </a:r>
            <a:endParaRPr lang="en-US" dirty="0">
              <a:solidFill>
                <a:schemeClr val="bg1"/>
              </a:solidFill>
              <a:latin typeface="+mj-lt"/>
            </a:endParaRPr>
          </a:p>
        </p:txBody>
      </p:sp>
      <p:sp>
        <p:nvSpPr>
          <p:cNvPr id="50" name="TextBox 49">
            <a:extLst>
              <a:ext uri="{FF2B5EF4-FFF2-40B4-BE49-F238E27FC236}">
                <a16:creationId xmlns:a16="http://schemas.microsoft.com/office/drawing/2014/main" id="{AF0B9245-B7B6-0DD6-0F86-3131D4A7CB44}"/>
              </a:ext>
            </a:extLst>
          </p:cNvPr>
          <p:cNvSpPr txBox="1"/>
          <p:nvPr/>
        </p:nvSpPr>
        <p:spPr>
          <a:xfrm>
            <a:off x="885301" y="2869085"/>
            <a:ext cx="472582" cy="369332"/>
          </a:xfrm>
          <a:prstGeom prst="rect">
            <a:avLst/>
          </a:prstGeom>
          <a:solidFill>
            <a:schemeClr val="tx1"/>
          </a:solidFill>
        </p:spPr>
        <p:txBody>
          <a:bodyPr wrap="square" rtlCol="0">
            <a:spAutoFit/>
          </a:bodyPr>
          <a:lstStyle/>
          <a:p>
            <a:pPr algn="ctr"/>
            <a:r>
              <a:rPr lang="en-US" dirty="0">
                <a:solidFill>
                  <a:schemeClr val="bg1"/>
                </a:solidFill>
                <a:latin typeface="+mj-lt"/>
              </a:rPr>
              <a:t>P</a:t>
            </a:r>
          </a:p>
        </p:txBody>
      </p:sp>
      <p:sp>
        <p:nvSpPr>
          <p:cNvPr id="51" name="TextBox 50">
            <a:extLst>
              <a:ext uri="{FF2B5EF4-FFF2-40B4-BE49-F238E27FC236}">
                <a16:creationId xmlns:a16="http://schemas.microsoft.com/office/drawing/2014/main" id="{F8C68802-FBB0-A2F8-8830-4259268CA1D0}"/>
              </a:ext>
            </a:extLst>
          </p:cNvPr>
          <p:cNvSpPr txBox="1"/>
          <p:nvPr/>
        </p:nvSpPr>
        <p:spPr>
          <a:xfrm>
            <a:off x="2544285" y="1904681"/>
            <a:ext cx="472582" cy="369332"/>
          </a:xfrm>
          <a:prstGeom prst="rect">
            <a:avLst/>
          </a:prstGeom>
          <a:solidFill>
            <a:schemeClr val="tx1"/>
          </a:solidFill>
        </p:spPr>
        <p:txBody>
          <a:bodyPr wrap="square" rtlCol="0">
            <a:spAutoFit/>
          </a:bodyPr>
          <a:lstStyle/>
          <a:p>
            <a:pPr algn="ctr"/>
            <a:r>
              <a:rPr lang="en-US" dirty="0">
                <a:solidFill>
                  <a:schemeClr val="bg1"/>
                </a:solidFill>
                <a:latin typeface="+mj-lt"/>
              </a:rPr>
              <a:t>P</a:t>
            </a:r>
            <a:r>
              <a:rPr lang="en-US" baseline="-25000" dirty="0">
                <a:solidFill>
                  <a:schemeClr val="bg1"/>
                </a:solidFill>
                <a:latin typeface="+mj-lt"/>
              </a:rPr>
              <a:t>h</a:t>
            </a:r>
            <a:endParaRPr lang="en-US" dirty="0">
              <a:solidFill>
                <a:schemeClr val="bg1"/>
              </a:solidFill>
              <a:latin typeface="+mj-lt"/>
            </a:endParaRPr>
          </a:p>
        </p:txBody>
      </p:sp>
      <p:sp>
        <p:nvSpPr>
          <p:cNvPr id="54" name="TextBox 53">
            <a:extLst>
              <a:ext uri="{FF2B5EF4-FFF2-40B4-BE49-F238E27FC236}">
                <a16:creationId xmlns:a16="http://schemas.microsoft.com/office/drawing/2014/main" id="{7B9B35D7-CA34-ED21-5F0C-C0ED15A6DD9F}"/>
              </a:ext>
            </a:extLst>
          </p:cNvPr>
          <p:cNvSpPr txBox="1"/>
          <p:nvPr/>
        </p:nvSpPr>
        <p:spPr>
          <a:xfrm>
            <a:off x="126434" y="150998"/>
            <a:ext cx="4788349" cy="1200329"/>
          </a:xfrm>
          <a:prstGeom prst="rect">
            <a:avLst/>
          </a:prstGeom>
          <a:noFill/>
        </p:spPr>
        <p:txBody>
          <a:bodyPr wrap="square" rtlCol="0">
            <a:spAutoFit/>
          </a:bodyPr>
          <a:lstStyle/>
          <a:p>
            <a:pPr algn="ctr"/>
            <a:r>
              <a:rPr lang="en-US" dirty="0">
                <a:solidFill>
                  <a:srgbClr val="FFFF00"/>
                </a:solidFill>
                <a:latin typeface="+mj-lt"/>
              </a:rPr>
              <a:t>The formalism that allows us to relate x (not measurable in our system) to </a:t>
            </a:r>
            <a:r>
              <a:rPr lang="en-US" dirty="0" err="1">
                <a:solidFill>
                  <a:srgbClr val="FFFF00"/>
                </a:solidFill>
                <a:latin typeface="+mj-lt"/>
              </a:rPr>
              <a:t>pseudorapidity</a:t>
            </a:r>
            <a:r>
              <a:rPr lang="en-US" dirty="0">
                <a:solidFill>
                  <a:srgbClr val="FFFF00"/>
                </a:solidFill>
                <a:latin typeface="+mj-lt"/>
              </a:rPr>
              <a:t> (a measurable quantity) we will borrow the formalism of DIS. </a:t>
            </a:r>
          </a:p>
        </p:txBody>
      </p:sp>
      <p:sp>
        <p:nvSpPr>
          <p:cNvPr id="55" name="TextBox 54">
            <a:extLst>
              <a:ext uri="{FF2B5EF4-FFF2-40B4-BE49-F238E27FC236}">
                <a16:creationId xmlns:a16="http://schemas.microsoft.com/office/drawing/2014/main" id="{3DC14A85-950C-32F0-7A23-E73000D96E48}"/>
              </a:ext>
            </a:extLst>
          </p:cNvPr>
          <p:cNvSpPr txBox="1"/>
          <p:nvPr/>
        </p:nvSpPr>
        <p:spPr>
          <a:xfrm>
            <a:off x="126434" y="4271913"/>
            <a:ext cx="4594302" cy="646331"/>
          </a:xfrm>
          <a:prstGeom prst="rect">
            <a:avLst/>
          </a:prstGeom>
          <a:noFill/>
        </p:spPr>
        <p:txBody>
          <a:bodyPr wrap="square" rtlCol="0">
            <a:spAutoFit/>
          </a:bodyPr>
          <a:lstStyle/>
          <a:p>
            <a:pPr algn="ctr"/>
            <a:r>
              <a:rPr lang="en-US" dirty="0">
                <a:solidFill>
                  <a:srgbClr val="FFFF00"/>
                </a:solidFill>
                <a:latin typeface="+mj-lt"/>
              </a:rPr>
              <a:t>DIS uses an e-p system where the quantity x and the  energy exchange q</a:t>
            </a:r>
            <a:r>
              <a:rPr lang="en-US" baseline="30000" dirty="0">
                <a:solidFill>
                  <a:srgbClr val="FFFF00"/>
                </a:solidFill>
                <a:latin typeface="+mj-lt"/>
              </a:rPr>
              <a:t>2</a:t>
            </a:r>
            <a:r>
              <a:rPr lang="en-US" dirty="0">
                <a:solidFill>
                  <a:srgbClr val="FFFF00"/>
                </a:solidFill>
                <a:latin typeface="+mj-lt"/>
              </a:rPr>
              <a:t> can be measured.</a:t>
            </a:r>
          </a:p>
        </p:txBody>
      </p:sp>
      <p:sp>
        <p:nvSpPr>
          <p:cNvPr id="2" name="Slide Number Placeholder 1">
            <a:extLst>
              <a:ext uri="{FF2B5EF4-FFF2-40B4-BE49-F238E27FC236}">
                <a16:creationId xmlns:a16="http://schemas.microsoft.com/office/drawing/2014/main" id="{354B3AF9-38BE-77CA-E256-82B1E40A6FC8}"/>
              </a:ext>
            </a:extLst>
          </p:cNvPr>
          <p:cNvSpPr>
            <a:spLocks noGrp="1"/>
          </p:cNvSpPr>
          <p:nvPr>
            <p:ph type="sldNum" sz="quarter" idx="12"/>
          </p:nvPr>
        </p:nvSpPr>
        <p:spPr/>
        <p:txBody>
          <a:bodyPr/>
          <a:lstStyle/>
          <a:p>
            <a:fld id="{394A2A12-EB58-004B-B660-DC0361CD9A0A}" type="slidenum">
              <a:rPr lang="en-US" smtClean="0"/>
              <a:t>13</a:t>
            </a:fld>
            <a:endParaRPr lang="en-US"/>
          </a:p>
        </p:txBody>
      </p:sp>
    </p:spTree>
    <p:extLst>
      <p:ext uri="{BB962C8B-B14F-4D97-AF65-F5344CB8AC3E}">
        <p14:creationId xmlns:p14="http://schemas.microsoft.com/office/powerpoint/2010/main" val="35196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iagram of a string formation&#10;&#10;Description automatically generated">
            <a:extLst>
              <a:ext uri="{FF2B5EF4-FFF2-40B4-BE49-F238E27FC236}">
                <a16:creationId xmlns:a16="http://schemas.microsoft.com/office/drawing/2014/main" id="{D8C4AF6D-0698-8F31-576C-D64B74198B8C}"/>
              </a:ext>
            </a:extLst>
          </p:cNvPr>
          <p:cNvPicPr>
            <a:picLocks noChangeAspect="1"/>
          </p:cNvPicPr>
          <p:nvPr/>
        </p:nvPicPr>
        <p:blipFill>
          <a:blip r:embed="rId2">
            <a:alphaModFix amt="18000"/>
          </a:blip>
          <a:stretch>
            <a:fillRect/>
          </a:stretch>
        </p:blipFill>
        <p:spPr>
          <a:xfrm>
            <a:off x="0" y="0"/>
            <a:ext cx="12192000" cy="6917446"/>
          </a:xfrm>
          <a:prstGeom prst="rect">
            <a:avLst/>
          </a:prstGeom>
        </p:spPr>
      </p:pic>
      <p:sp>
        <p:nvSpPr>
          <p:cNvPr id="4" name="TextBox 3">
            <a:extLst>
              <a:ext uri="{FF2B5EF4-FFF2-40B4-BE49-F238E27FC236}">
                <a16:creationId xmlns:a16="http://schemas.microsoft.com/office/drawing/2014/main" id="{AEC4434A-30A0-4A1F-F103-162599404961}"/>
              </a:ext>
            </a:extLst>
          </p:cNvPr>
          <p:cNvSpPr txBox="1"/>
          <p:nvPr/>
        </p:nvSpPr>
        <p:spPr>
          <a:xfrm>
            <a:off x="2895384" y="2705725"/>
            <a:ext cx="6401232" cy="1446550"/>
          </a:xfrm>
          <a:prstGeom prst="rect">
            <a:avLst/>
          </a:prstGeom>
          <a:noFill/>
        </p:spPr>
        <p:txBody>
          <a:bodyPr wrap="square" rtlCol="0">
            <a:spAutoFit/>
          </a:bodyPr>
          <a:lstStyle/>
          <a:p>
            <a:pPr algn="ctr"/>
            <a:r>
              <a:rPr lang="en-US" sz="8800" b="1" dirty="0">
                <a:solidFill>
                  <a:schemeClr val="accent5">
                    <a:lumMod val="60000"/>
                    <a:lumOff val="40000"/>
                  </a:schemeClr>
                </a:solidFill>
                <a:latin typeface="+mj-lt"/>
              </a:rPr>
              <a:t>Initial State</a:t>
            </a:r>
          </a:p>
        </p:txBody>
      </p:sp>
      <p:sp>
        <p:nvSpPr>
          <p:cNvPr id="2" name="Slide Number Placeholder 1">
            <a:extLst>
              <a:ext uri="{FF2B5EF4-FFF2-40B4-BE49-F238E27FC236}">
                <a16:creationId xmlns:a16="http://schemas.microsoft.com/office/drawing/2014/main" id="{B3CC91A4-43D0-67A1-C4D5-1FCD4BDA5E69}"/>
              </a:ext>
            </a:extLst>
          </p:cNvPr>
          <p:cNvSpPr>
            <a:spLocks noGrp="1"/>
          </p:cNvSpPr>
          <p:nvPr>
            <p:ph type="sldNum" sz="quarter" idx="12"/>
          </p:nvPr>
        </p:nvSpPr>
        <p:spPr/>
        <p:txBody>
          <a:bodyPr/>
          <a:lstStyle/>
          <a:p>
            <a:fld id="{394A2A12-EB58-004B-B660-DC0361CD9A0A}" type="slidenum">
              <a:rPr lang="en-US" smtClean="0"/>
              <a:t>14</a:t>
            </a:fld>
            <a:endParaRPr lang="en-US"/>
          </a:p>
        </p:txBody>
      </p:sp>
    </p:spTree>
    <p:extLst>
      <p:ext uri="{BB962C8B-B14F-4D97-AF65-F5344CB8AC3E}">
        <p14:creationId xmlns:p14="http://schemas.microsoft.com/office/powerpoint/2010/main" val="2174776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7A1B1B-F4E2-7AC2-0841-4DA8D750D7FA}"/>
              </a:ext>
            </a:extLst>
          </p:cNvPr>
          <p:cNvSpPr/>
          <p:nvPr/>
        </p:nvSpPr>
        <p:spPr>
          <a:xfrm>
            <a:off x="1" y="-40112"/>
            <a:ext cx="12191999" cy="6938223"/>
          </a:xfrm>
          <a:prstGeom prst="rect">
            <a:avLst/>
          </a:prstGeom>
          <a:gradFill flip="none" rotWithShape="1">
            <a:gsLst>
              <a:gs pos="77000">
                <a:schemeClr val="bg2"/>
              </a:gs>
              <a:gs pos="100000">
                <a:schemeClr val="bg1"/>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pic>
        <p:nvPicPr>
          <p:cNvPr id="13" name="Content Placeholder 12" descr="Logo&#10;&#10;Description automatically generated with medium confidence">
            <a:extLst>
              <a:ext uri="{FF2B5EF4-FFF2-40B4-BE49-F238E27FC236}">
                <a16:creationId xmlns:a16="http://schemas.microsoft.com/office/drawing/2014/main" id="{BE24E1F9-380D-8A65-C518-3EB7435F8AF2}"/>
              </a:ext>
            </a:extLst>
          </p:cNvPr>
          <p:cNvPicPr>
            <a:picLocks noChangeAspect="1"/>
          </p:cNvPicPr>
          <p:nvPr/>
        </p:nvPicPr>
        <p:blipFill>
          <a:blip r:embed="rId2"/>
          <a:stretch>
            <a:fillRect/>
          </a:stretch>
        </p:blipFill>
        <p:spPr>
          <a:xfrm rot="10800000">
            <a:off x="3274616" y="297180"/>
            <a:ext cx="3588881" cy="1354802"/>
          </a:xfrm>
          <a:prstGeom prst="rect">
            <a:avLst/>
          </a:prstGeom>
        </p:spPr>
      </p:pic>
      <p:sp>
        <p:nvSpPr>
          <p:cNvPr id="38" name="Right Brace 37">
            <a:extLst>
              <a:ext uri="{FF2B5EF4-FFF2-40B4-BE49-F238E27FC236}">
                <a16:creationId xmlns:a16="http://schemas.microsoft.com/office/drawing/2014/main" id="{BD576EFE-1BB0-53B5-9E5A-E490FED66F17}"/>
              </a:ext>
            </a:extLst>
          </p:cNvPr>
          <p:cNvSpPr/>
          <p:nvPr/>
        </p:nvSpPr>
        <p:spPr>
          <a:xfrm rot="16200000">
            <a:off x="5638928" y="894055"/>
            <a:ext cx="1011381" cy="3128969"/>
          </a:xfrm>
          <a:prstGeom prst="rightBrace">
            <a:avLst>
              <a:gd name="adj1" fmla="val 42580"/>
              <a:gd name="adj2" fmla="val 50886"/>
            </a:avLst>
          </a:prstGeom>
          <a:ln w="412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j-lt"/>
            </a:endParaRPr>
          </a:p>
        </p:txBody>
      </p:sp>
      <p:sp>
        <p:nvSpPr>
          <p:cNvPr id="39" name="TextBox 38">
            <a:extLst>
              <a:ext uri="{FF2B5EF4-FFF2-40B4-BE49-F238E27FC236}">
                <a16:creationId xmlns:a16="http://schemas.microsoft.com/office/drawing/2014/main" id="{F5720C51-1B4D-485E-D1F3-55584212B5E5}"/>
              </a:ext>
            </a:extLst>
          </p:cNvPr>
          <p:cNvSpPr txBox="1"/>
          <p:nvPr/>
        </p:nvSpPr>
        <p:spPr>
          <a:xfrm>
            <a:off x="4313857" y="230558"/>
            <a:ext cx="1742780" cy="369332"/>
          </a:xfrm>
          <a:prstGeom prst="rect">
            <a:avLst/>
          </a:prstGeom>
          <a:noFill/>
        </p:spPr>
        <p:txBody>
          <a:bodyPr wrap="square" rtlCol="0">
            <a:spAutoFit/>
          </a:bodyPr>
          <a:lstStyle/>
          <a:p>
            <a:r>
              <a:rPr lang="en-US" dirty="0">
                <a:latin typeface="+mj-lt"/>
                <a:cs typeface="Times New Roman" panose="02020603050405020304" pitchFamily="18" charset="0"/>
              </a:rPr>
              <a:t>Single Proton</a:t>
            </a:r>
          </a:p>
        </p:txBody>
      </p:sp>
      <p:sp>
        <p:nvSpPr>
          <p:cNvPr id="8" name="TextBox 7">
            <a:extLst>
              <a:ext uri="{FF2B5EF4-FFF2-40B4-BE49-F238E27FC236}">
                <a16:creationId xmlns:a16="http://schemas.microsoft.com/office/drawing/2014/main" id="{3951219A-33C6-BDEF-56FB-BA0A867436E2}"/>
              </a:ext>
            </a:extLst>
          </p:cNvPr>
          <p:cNvSpPr txBox="1"/>
          <p:nvPr/>
        </p:nvSpPr>
        <p:spPr>
          <a:xfrm>
            <a:off x="7203440" y="261096"/>
            <a:ext cx="4599557" cy="923330"/>
          </a:xfrm>
          <a:prstGeom prst="rect">
            <a:avLst/>
          </a:prstGeom>
          <a:noFill/>
          <a:ln w="114300">
            <a:solidFill>
              <a:srgbClr val="FFFF00"/>
            </a:solidFill>
          </a:ln>
        </p:spPr>
        <p:txBody>
          <a:bodyPr wrap="square" rtlCol="0">
            <a:spAutoFit/>
          </a:bodyPr>
          <a:lstStyle/>
          <a:p>
            <a:r>
              <a:rPr lang="en-US" dirty="0">
                <a:latin typeface="+mj-lt"/>
              </a:rPr>
              <a:t>Coherence between the region probed by the other proton and the part left alone is lost. Giving rise to increase in entanglement entropy</a:t>
            </a:r>
          </a:p>
        </p:txBody>
      </p:sp>
      <p:sp>
        <p:nvSpPr>
          <p:cNvPr id="9" name="Right Arrow 8">
            <a:extLst>
              <a:ext uri="{FF2B5EF4-FFF2-40B4-BE49-F238E27FC236}">
                <a16:creationId xmlns:a16="http://schemas.microsoft.com/office/drawing/2014/main" id="{7D9E3E15-4E26-E9AB-5987-360D6A35A12E}"/>
              </a:ext>
            </a:extLst>
          </p:cNvPr>
          <p:cNvSpPr/>
          <p:nvPr/>
        </p:nvSpPr>
        <p:spPr>
          <a:xfrm rot="16200000">
            <a:off x="5361860" y="1268328"/>
            <a:ext cx="464657" cy="165874"/>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TextBox 9">
            <a:extLst>
              <a:ext uri="{FF2B5EF4-FFF2-40B4-BE49-F238E27FC236}">
                <a16:creationId xmlns:a16="http://schemas.microsoft.com/office/drawing/2014/main" id="{559FFDC1-C009-AA8B-0747-8A4F062CB2DF}"/>
              </a:ext>
            </a:extLst>
          </p:cNvPr>
          <p:cNvSpPr txBox="1"/>
          <p:nvPr/>
        </p:nvSpPr>
        <p:spPr>
          <a:xfrm>
            <a:off x="311449" y="289799"/>
            <a:ext cx="2816037" cy="1200329"/>
          </a:xfrm>
          <a:prstGeom prst="rect">
            <a:avLst/>
          </a:prstGeom>
          <a:noFill/>
          <a:ln w="114300">
            <a:solidFill>
              <a:srgbClr val="FFFF00"/>
            </a:solidFill>
          </a:ln>
        </p:spPr>
        <p:txBody>
          <a:bodyPr wrap="square" rtlCol="0">
            <a:spAutoFit/>
          </a:bodyPr>
          <a:lstStyle/>
          <a:p>
            <a:r>
              <a:rPr lang="en-US" dirty="0">
                <a:latin typeface="+mj-lt"/>
              </a:rPr>
              <a:t>Proton before collision</a:t>
            </a:r>
          </a:p>
          <a:p>
            <a:pPr marL="285750" indent="-285750">
              <a:buFont typeface="Arial" panose="020B0604020202020204" pitchFamily="34" charset="0"/>
              <a:buChar char="•"/>
            </a:pPr>
            <a:r>
              <a:rPr lang="en-US" dirty="0">
                <a:latin typeface="+mj-lt"/>
              </a:rPr>
              <a:t>Pure quantum state</a:t>
            </a:r>
          </a:p>
          <a:p>
            <a:pPr marL="285750" indent="-285750">
              <a:buFont typeface="Arial" panose="020B0604020202020204" pitchFamily="34" charset="0"/>
              <a:buChar char="•"/>
            </a:pPr>
            <a:r>
              <a:rPr lang="en-US" dirty="0">
                <a:latin typeface="+mj-lt"/>
              </a:rPr>
              <a:t>Maximally entangled</a:t>
            </a:r>
          </a:p>
          <a:p>
            <a:pPr marL="285750" indent="-285750">
              <a:buFont typeface="Arial" panose="020B0604020202020204" pitchFamily="34" charset="0"/>
              <a:buChar char="•"/>
            </a:pPr>
            <a:r>
              <a:rPr lang="en-US" dirty="0">
                <a:latin typeface="+mj-lt"/>
              </a:rPr>
              <a:t>0 von Neumann entropy</a:t>
            </a:r>
          </a:p>
        </p:txBody>
      </p:sp>
      <p:sp>
        <p:nvSpPr>
          <p:cNvPr id="3" name="TextBox 2">
            <a:extLst>
              <a:ext uri="{FF2B5EF4-FFF2-40B4-BE49-F238E27FC236}">
                <a16:creationId xmlns:a16="http://schemas.microsoft.com/office/drawing/2014/main" id="{723E79DF-0032-4F20-BD88-7A54CF914F08}"/>
              </a:ext>
            </a:extLst>
          </p:cNvPr>
          <p:cNvSpPr txBox="1"/>
          <p:nvPr/>
        </p:nvSpPr>
        <p:spPr>
          <a:xfrm>
            <a:off x="1036772" y="2240781"/>
            <a:ext cx="3379674" cy="1161857"/>
          </a:xfrm>
          <a:prstGeom prst="rect">
            <a:avLst/>
          </a:prstGeom>
          <a:noFill/>
          <a:ln w="114300">
            <a:solidFill>
              <a:schemeClr val="bg1"/>
            </a:solidFill>
          </a:ln>
        </p:spPr>
        <p:txBody>
          <a:bodyPr wrap="square" rtlCol="0">
            <a:spAutoFit/>
          </a:bodyPr>
          <a:lstStyle/>
          <a:p>
            <a:r>
              <a:rPr lang="en-US" sz="2000" b="1" u="sng" dirty="0">
                <a:solidFill>
                  <a:schemeClr val="bg1"/>
                </a:solidFill>
                <a:latin typeface="+mj-lt"/>
              </a:rPr>
              <a:t>Parton model</a:t>
            </a:r>
            <a:r>
              <a:rPr lang="en-US" sz="2000" dirty="0">
                <a:solidFill>
                  <a:schemeClr val="bg1"/>
                </a:solidFill>
                <a:latin typeface="+mj-lt"/>
              </a:rPr>
              <a:t> </a:t>
            </a:r>
            <a:r>
              <a:rPr lang="en-US" sz="1650" dirty="0">
                <a:latin typeface="+mj-lt"/>
              </a:rPr>
              <a:t>places the proton in a Lorenz contracted high momentum frame where </a:t>
            </a:r>
            <a:r>
              <a:rPr lang="en-US" sz="1650" dirty="0" err="1">
                <a:latin typeface="+mj-lt"/>
              </a:rPr>
              <a:t>partons</a:t>
            </a:r>
            <a:r>
              <a:rPr lang="en-US" sz="1650" dirty="0">
                <a:latin typeface="+mj-lt"/>
              </a:rPr>
              <a:t> are seen as quasi-free by some external probe.</a:t>
            </a:r>
          </a:p>
        </p:txBody>
      </p:sp>
      <p:sp>
        <p:nvSpPr>
          <p:cNvPr id="6" name="TextBox 5">
            <a:extLst>
              <a:ext uri="{FF2B5EF4-FFF2-40B4-BE49-F238E27FC236}">
                <a16:creationId xmlns:a16="http://schemas.microsoft.com/office/drawing/2014/main" id="{2FED30F5-BE9F-4BC1-9BC9-9BF0E56CCC50}"/>
              </a:ext>
            </a:extLst>
          </p:cNvPr>
          <p:cNvSpPr txBox="1"/>
          <p:nvPr/>
        </p:nvSpPr>
        <p:spPr>
          <a:xfrm>
            <a:off x="470378" y="4824580"/>
            <a:ext cx="5625622" cy="1754326"/>
          </a:xfrm>
          <a:prstGeom prst="rect">
            <a:avLst/>
          </a:prstGeom>
          <a:noFill/>
          <a:ln w="114300">
            <a:solidFill>
              <a:srgbClr val="233291"/>
            </a:solidFill>
          </a:ln>
        </p:spPr>
        <p:txBody>
          <a:bodyPr wrap="square" rtlCol="0">
            <a:spAutoFit/>
          </a:bodyPr>
          <a:lstStyle/>
          <a:p>
            <a:r>
              <a:rPr lang="en-US" sz="2000" dirty="0">
                <a:solidFill>
                  <a:srgbClr val="D1D5DB"/>
                </a:solidFill>
                <a:latin typeface="+mj-lt"/>
                <a:cs typeface="Times New Roman" panose="02020603050405020304" pitchFamily="18" charset="0"/>
              </a:rPr>
              <a:t>N</a:t>
            </a:r>
            <a:r>
              <a:rPr lang="en-US" sz="2000" b="0" i="0" u="none" strike="noStrike" dirty="0">
                <a:solidFill>
                  <a:srgbClr val="D1D5DB"/>
                </a:solidFill>
                <a:effectLst/>
                <a:latin typeface="+mj-lt"/>
                <a:cs typeface="Times New Roman" panose="02020603050405020304" pitchFamily="18" charset="0"/>
              </a:rPr>
              <a:t>on-uniform color fields generated by the interaction can lead to the formation of flux tubes, which are regions of high color field strength that extend between </a:t>
            </a:r>
            <a:r>
              <a:rPr lang="en-US" sz="2000" b="0" i="0" u="none" strike="noStrike" dirty="0" err="1">
                <a:solidFill>
                  <a:srgbClr val="D1D5DB"/>
                </a:solidFill>
                <a:effectLst/>
                <a:latin typeface="+mj-lt"/>
                <a:cs typeface="Times New Roman" panose="02020603050405020304" pitchFamily="18" charset="0"/>
              </a:rPr>
              <a:t>partons</a:t>
            </a:r>
            <a:r>
              <a:rPr lang="en-US" sz="2000" b="0" i="0" u="none" strike="noStrike" dirty="0">
                <a:solidFill>
                  <a:srgbClr val="D1D5DB"/>
                </a:solidFill>
                <a:effectLst/>
                <a:latin typeface="+mj-lt"/>
                <a:cs typeface="Times New Roman" panose="02020603050405020304" pitchFamily="18" charset="0"/>
              </a:rPr>
              <a:t>. These flux tubes can be thought of as one-dimensional objects, or </a:t>
            </a:r>
            <a:r>
              <a:rPr lang="en-US" sz="2800" b="1" i="0" u="sng" strike="noStrike" dirty="0">
                <a:solidFill>
                  <a:schemeClr val="accent1"/>
                </a:solidFill>
                <a:effectLst/>
                <a:latin typeface="+mj-lt"/>
                <a:cs typeface="Times New Roman" panose="02020603050405020304" pitchFamily="18" charset="0"/>
              </a:rPr>
              <a:t>strings</a:t>
            </a:r>
            <a:r>
              <a:rPr lang="en-US" sz="2000" b="0" i="0" u="none" strike="noStrike" dirty="0">
                <a:solidFill>
                  <a:srgbClr val="D1D5DB"/>
                </a:solidFill>
                <a:effectLst/>
                <a:latin typeface="+mj-lt"/>
                <a:cs typeface="Times New Roman" panose="02020603050405020304" pitchFamily="18" charset="0"/>
              </a:rPr>
              <a:t>.</a:t>
            </a:r>
            <a:endParaRPr lang="en-US" sz="2000" dirty="0">
              <a:latin typeface="+mj-lt"/>
              <a:cs typeface="Times New Roman" panose="02020603050405020304" pitchFamily="18" charset="0"/>
            </a:endParaRPr>
          </a:p>
        </p:txBody>
      </p:sp>
      <p:sp>
        <p:nvSpPr>
          <p:cNvPr id="12" name="TextBox 11">
            <a:extLst>
              <a:ext uri="{FF2B5EF4-FFF2-40B4-BE49-F238E27FC236}">
                <a16:creationId xmlns:a16="http://schemas.microsoft.com/office/drawing/2014/main" id="{9DDBD155-3B55-3FF6-6399-75E8222C237E}"/>
              </a:ext>
            </a:extLst>
          </p:cNvPr>
          <p:cNvSpPr txBox="1"/>
          <p:nvPr/>
        </p:nvSpPr>
        <p:spPr>
          <a:xfrm>
            <a:off x="7018005" y="5027336"/>
            <a:ext cx="4671728" cy="1015663"/>
          </a:xfrm>
          <a:prstGeom prst="rect">
            <a:avLst/>
          </a:prstGeom>
          <a:noFill/>
          <a:ln w="114300">
            <a:solidFill>
              <a:srgbClr val="233291"/>
            </a:solidFill>
          </a:ln>
        </p:spPr>
        <p:txBody>
          <a:bodyPr wrap="square" rtlCol="0">
            <a:spAutoFit/>
          </a:bodyPr>
          <a:lstStyle/>
          <a:p>
            <a:r>
              <a:rPr lang="en-US" sz="2000" dirty="0">
                <a:solidFill>
                  <a:srgbClr val="D1D5DB"/>
                </a:solidFill>
                <a:latin typeface="+mj-lt"/>
                <a:cs typeface="Times New Roman" panose="02020603050405020304" pitchFamily="18" charset="0"/>
              </a:rPr>
              <a:t>S</a:t>
            </a:r>
            <a:r>
              <a:rPr lang="en-US" sz="2000" b="0" i="0" u="none" strike="noStrike" dirty="0">
                <a:solidFill>
                  <a:srgbClr val="D1D5DB"/>
                </a:solidFill>
                <a:effectLst/>
                <a:latin typeface="+mj-lt"/>
                <a:cs typeface="Times New Roman" panose="02020603050405020304" pitchFamily="18" charset="0"/>
              </a:rPr>
              <a:t>tring formation adds a third dimension thereby making entropy an extensive quantity.</a:t>
            </a:r>
            <a:endParaRPr lang="en-US" sz="2000" dirty="0">
              <a:latin typeface="+mj-lt"/>
              <a:cs typeface="Times New Roman" panose="02020603050405020304" pitchFamily="18" charset="0"/>
            </a:endParaRPr>
          </a:p>
        </p:txBody>
      </p:sp>
      <p:sp>
        <p:nvSpPr>
          <p:cNvPr id="14" name="TextBox 13">
            <a:extLst>
              <a:ext uri="{FF2B5EF4-FFF2-40B4-BE49-F238E27FC236}">
                <a16:creationId xmlns:a16="http://schemas.microsoft.com/office/drawing/2014/main" id="{67F20C36-6096-8EE9-2418-0838644EFC1B}"/>
              </a:ext>
            </a:extLst>
          </p:cNvPr>
          <p:cNvSpPr txBox="1"/>
          <p:nvPr/>
        </p:nvSpPr>
        <p:spPr>
          <a:xfrm>
            <a:off x="4976545" y="1426699"/>
            <a:ext cx="1045028" cy="369332"/>
          </a:xfrm>
          <a:prstGeom prst="rect">
            <a:avLst/>
          </a:prstGeom>
          <a:noFill/>
        </p:spPr>
        <p:txBody>
          <a:bodyPr wrap="square" rtlCol="0">
            <a:spAutoFit/>
          </a:bodyPr>
          <a:lstStyle/>
          <a:p>
            <a:r>
              <a:rPr lang="en-US" b="1" dirty="0" err="1">
                <a:solidFill>
                  <a:srgbClr val="FFFF00"/>
                </a:solidFill>
                <a:latin typeface="+mj-lt"/>
              </a:rPr>
              <a:t>N</a:t>
            </a:r>
            <a:r>
              <a:rPr lang="en-US" b="1" baseline="-25000" dirty="0" err="1">
                <a:solidFill>
                  <a:srgbClr val="FFFF00"/>
                </a:solidFill>
                <a:latin typeface="+mj-lt"/>
              </a:rPr>
              <a:t>parton</a:t>
            </a:r>
            <a:endParaRPr lang="en-US" b="1" dirty="0">
              <a:solidFill>
                <a:srgbClr val="FFFF00"/>
              </a:solidFill>
              <a:latin typeface="+mj-lt"/>
            </a:endParaRPr>
          </a:p>
        </p:txBody>
      </p:sp>
      <p:sp>
        <p:nvSpPr>
          <p:cNvPr id="15" name="TextBox 14">
            <a:extLst>
              <a:ext uri="{FF2B5EF4-FFF2-40B4-BE49-F238E27FC236}">
                <a16:creationId xmlns:a16="http://schemas.microsoft.com/office/drawing/2014/main" id="{102D6342-9235-9D31-EFAA-9B59ACE4C9FC}"/>
              </a:ext>
            </a:extLst>
          </p:cNvPr>
          <p:cNvSpPr txBox="1"/>
          <p:nvPr/>
        </p:nvSpPr>
        <p:spPr>
          <a:xfrm>
            <a:off x="7203441" y="1184426"/>
            <a:ext cx="4599556" cy="923330"/>
          </a:xfrm>
          <a:prstGeom prst="rect">
            <a:avLst/>
          </a:prstGeom>
          <a:noFill/>
          <a:ln w="114300">
            <a:solidFill>
              <a:srgbClr val="FFFF00"/>
            </a:solidFill>
          </a:ln>
        </p:spPr>
        <p:txBody>
          <a:bodyPr wrap="square" rtlCol="0">
            <a:spAutoFit/>
          </a:bodyPr>
          <a:lstStyle/>
          <a:p>
            <a:r>
              <a:rPr lang="en-US" dirty="0">
                <a:latin typeface="+mj-lt"/>
              </a:rPr>
              <a:t>In the region of low x where the proton can be described as a mass of indistinguishable gluons we estimate the entanglement entropy as:</a:t>
            </a:r>
          </a:p>
        </p:txBody>
      </p:sp>
      <p:sp>
        <p:nvSpPr>
          <p:cNvPr id="16" name="TextBox 15">
            <a:extLst>
              <a:ext uri="{FF2B5EF4-FFF2-40B4-BE49-F238E27FC236}">
                <a16:creationId xmlns:a16="http://schemas.microsoft.com/office/drawing/2014/main" id="{59F70E74-34B1-2B7C-D47E-08B4A4023520}"/>
              </a:ext>
            </a:extLst>
          </p:cNvPr>
          <p:cNvSpPr txBox="1"/>
          <p:nvPr/>
        </p:nvSpPr>
        <p:spPr>
          <a:xfrm>
            <a:off x="8301483" y="2549440"/>
            <a:ext cx="3069231" cy="523220"/>
          </a:xfrm>
          <a:prstGeom prst="rect">
            <a:avLst/>
          </a:prstGeom>
          <a:noFill/>
        </p:spPr>
        <p:txBody>
          <a:bodyPr wrap="square" rtlCol="0">
            <a:spAutoFit/>
          </a:bodyPr>
          <a:lstStyle/>
          <a:p>
            <a:r>
              <a:rPr lang="en-US" sz="2800" b="1" dirty="0" err="1">
                <a:solidFill>
                  <a:srgbClr val="FFFF00"/>
                </a:solidFill>
                <a:latin typeface="+mj-lt"/>
              </a:rPr>
              <a:t>S</a:t>
            </a:r>
            <a:r>
              <a:rPr lang="en-US" sz="2800" b="1" baseline="-25000" dirty="0" err="1">
                <a:solidFill>
                  <a:srgbClr val="FFFF00"/>
                </a:solidFill>
                <a:latin typeface="+mj-lt"/>
              </a:rPr>
              <a:t>parton</a:t>
            </a:r>
            <a:r>
              <a:rPr lang="en-US" sz="2800" b="1" dirty="0">
                <a:solidFill>
                  <a:srgbClr val="FFFF00"/>
                </a:solidFill>
                <a:latin typeface="+mj-lt"/>
              </a:rPr>
              <a:t> = ln(</a:t>
            </a:r>
            <a:r>
              <a:rPr lang="en-US" sz="2800" b="1" dirty="0" err="1">
                <a:solidFill>
                  <a:srgbClr val="FFFF00"/>
                </a:solidFill>
                <a:latin typeface="+mj-lt"/>
              </a:rPr>
              <a:t>N</a:t>
            </a:r>
            <a:r>
              <a:rPr lang="en-US" sz="2800" b="1" baseline="-25000" dirty="0" err="1">
                <a:solidFill>
                  <a:srgbClr val="FFFF00"/>
                </a:solidFill>
                <a:latin typeface="+mj-lt"/>
              </a:rPr>
              <a:t>parton</a:t>
            </a:r>
            <a:r>
              <a:rPr lang="en-US" sz="2800" b="1" dirty="0">
                <a:solidFill>
                  <a:srgbClr val="FFFF00"/>
                </a:solidFill>
                <a:latin typeface="+mj-lt"/>
              </a:rPr>
              <a:t>)</a:t>
            </a:r>
          </a:p>
        </p:txBody>
      </p:sp>
      <p:sp>
        <p:nvSpPr>
          <p:cNvPr id="18" name="Merge 17">
            <a:extLst>
              <a:ext uri="{FF2B5EF4-FFF2-40B4-BE49-F238E27FC236}">
                <a16:creationId xmlns:a16="http://schemas.microsoft.com/office/drawing/2014/main" id="{F6A0F4ED-EF73-41AF-1673-5B97C7646B60}"/>
              </a:ext>
            </a:extLst>
          </p:cNvPr>
          <p:cNvSpPr/>
          <p:nvPr/>
        </p:nvSpPr>
        <p:spPr>
          <a:xfrm rot="16200000">
            <a:off x="6448420" y="5324554"/>
            <a:ext cx="328003" cy="255409"/>
          </a:xfrm>
          <a:prstGeom prst="flowChartMerge">
            <a:avLst/>
          </a:prstGeom>
          <a:gradFill flip="none" rotWithShape="1">
            <a:gsLst>
              <a:gs pos="0">
                <a:srgbClr val="943ED6"/>
              </a:gs>
              <a:gs pos="100000">
                <a:srgbClr val="002060"/>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Merge 22">
            <a:extLst>
              <a:ext uri="{FF2B5EF4-FFF2-40B4-BE49-F238E27FC236}">
                <a16:creationId xmlns:a16="http://schemas.microsoft.com/office/drawing/2014/main" id="{6B357E0B-D898-375A-9777-4186FCAF81FD}"/>
              </a:ext>
            </a:extLst>
          </p:cNvPr>
          <p:cNvSpPr/>
          <p:nvPr/>
        </p:nvSpPr>
        <p:spPr>
          <a:xfrm>
            <a:off x="9508095" y="2166151"/>
            <a:ext cx="328003" cy="255409"/>
          </a:xfrm>
          <a:prstGeom prst="flowChartMerg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4" name="Oval 23">
            <a:extLst>
              <a:ext uri="{FF2B5EF4-FFF2-40B4-BE49-F238E27FC236}">
                <a16:creationId xmlns:a16="http://schemas.microsoft.com/office/drawing/2014/main" id="{636728D7-C75B-72AD-E7FC-A68CFAFCCA5A}"/>
              </a:ext>
            </a:extLst>
          </p:cNvPr>
          <p:cNvSpPr/>
          <p:nvPr/>
        </p:nvSpPr>
        <p:spPr>
          <a:xfrm>
            <a:off x="8226922" y="2444033"/>
            <a:ext cx="2910860" cy="818475"/>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22" name="Picture 21" descr="A picture containing text&#10;&#10;Description automatically generated">
            <a:extLst>
              <a:ext uri="{FF2B5EF4-FFF2-40B4-BE49-F238E27FC236}">
                <a16:creationId xmlns:a16="http://schemas.microsoft.com/office/drawing/2014/main" id="{11CF6047-87BA-DCE1-2513-D8126F52DE77}"/>
              </a:ext>
            </a:extLst>
          </p:cNvPr>
          <p:cNvPicPr>
            <a:picLocks noChangeAspect="1"/>
          </p:cNvPicPr>
          <p:nvPr/>
        </p:nvPicPr>
        <p:blipFill>
          <a:blip r:embed="rId3"/>
          <a:stretch>
            <a:fillRect/>
          </a:stretch>
        </p:blipFill>
        <p:spPr>
          <a:xfrm>
            <a:off x="2209800" y="2603440"/>
            <a:ext cx="7772400" cy="2322158"/>
          </a:xfrm>
          <a:prstGeom prst="rect">
            <a:avLst/>
          </a:prstGeom>
        </p:spPr>
      </p:pic>
      <p:sp>
        <p:nvSpPr>
          <p:cNvPr id="2" name="Slide Number Placeholder 1">
            <a:extLst>
              <a:ext uri="{FF2B5EF4-FFF2-40B4-BE49-F238E27FC236}">
                <a16:creationId xmlns:a16="http://schemas.microsoft.com/office/drawing/2014/main" id="{C82B738A-7E7C-04BE-C88A-6B824A1BE73A}"/>
              </a:ext>
            </a:extLst>
          </p:cNvPr>
          <p:cNvSpPr>
            <a:spLocks noGrp="1"/>
          </p:cNvSpPr>
          <p:nvPr>
            <p:ph type="sldNum" sz="quarter" idx="12"/>
          </p:nvPr>
        </p:nvSpPr>
        <p:spPr/>
        <p:txBody>
          <a:bodyPr/>
          <a:lstStyle/>
          <a:p>
            <a:fld id="{394A2A12-EB58-004B-B660-DC0361CD9A0A}" type="slidenum">
              <a:rPr lang="en-US" smtClean="0"/>
              <a:t>15</a:t>
            </a:fld>
            <a:endParaRPr lang="en-US"/>
          </a:p>
        </p:txBody>
      </p:sp>
    </p:spTree>
    <p:extLst>
      <p:ext uri="{BB962C8B-B14F-4D97-AF65-F5344CB8AC3E}">
        <p14:creationId xmlns:p14="http://schemas.microsoft.com/office/powerpoint/2010/main" val="2276271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389FC-B2BE-A551-F17F-AE4CCC858158}"/>
              </a:ext>
            </a:extLst>
          </p:cNvPr>
          <p:cNvSpPr>
            <a:spLocks noGrp="1"/>
          </p:cNvSpPr>
          <p:nvPr>
            <p:ph type="title"/>
          </p:nvPr>
        </p:nvSpPr>
        <p:spPr>
          <a:xfrm>
            <a:off x="838200" y="33037"/>
            <a:ext cx="10515600" cy="1028508"/>
          </a:xfrm>
        </p:spPr>
        <p:txBody>
          <a:bodyPr/>
          <a:lstStyle/>
          <a:p>
            <a:pPr algn="ctr"/>
            <a:r>
              <a:rPr lang="en-US" dirty="0"/>
              <a:t>Parton Distribution Functions</a:t>
            </a:r>
          </a:p>
        </p:txBody>
      </p:sp>
      <p:sp>
        <p:nvSpPr>
          <p:cNvPr id="3" name="Content Placeholder 2">
            <a:extLst>
              <a:ext uri="{FF2B5EF4-FFF2-40B4-BE49-F238E27FC236}">
                <a16:creationId xmlns:a16="http://schemas.microsoft.com/office/drawing/2014/main" id="{2CC9ADF1-A158-4D32-BCB9-EBC9A7A4481B}"/>
              </a:ext>
            </a:extLst>
          </p:cNvPr>
          <p:cNvSpPr>
            <a:spLocks noGrp="1"/>
          </p:cNvSpPr>
          <p:nvPr>
            <p:ph idx="1"/>
          </p:nvPr>
        </p:nvSpPr>
        <p:spPr>
          <a:xfrm>
            <a:off x="5505061" y="1268963"/>
            <a:ext cx="6389640" cy="5589037"/>
          </a:xfrm>
        </p:spPr>
        <p:txBody>
          <a:bodyPr>
            <a:normAutofit/>
          </a:bodyPr>
          <a:lstStyle/>
          <a:p>
            <a:r>
              <a:rPr lang="en-US" dirty="0">
                <a:latin typeface="+mj-lt"/>
              </a:rPr>
              <a:t>Parton distribution functions f(x) describe the probability to find a particular </a:t>
            </a:r>
            <a:r>
              <a:rPr lang="en-US" dirty="0" err="1">
                <a:latin typeface="+mj-lt"/>
              </a:rPr>
              <a:t>parton</a:t>
            </a:r>
            <a:r>
              <a:rPr lang="en-US" dirty="0">
                <a:latin typeface="+mj-lt"/>
              </a:rPr>
              <a:t> with some fraction of the protons momentum characterized by x.</a:t>
            </a:r>
          </a:p>
          <a:p>
            <a:r>
              <a:rPr lang="en-US" dirty="0">
                <a:latin typeface="+mj-lt"/>
              </a:rPr>
              <a:t>PDF’s are dependent on the scale at which the proton is probed Q</a:t>
            </a:r>
            <a:r>
              <a:rPr lang="en-US" baseline="30000" dirty="0">
                <a:latin typeface="+mj-lt"/>
              </a:rPr>
              <a:t>2</a:t>
            </a:r>
            <a:r>
              <a:rPr lang="en-US" dirty="0">
                <a:latin typeface="+mj-lt"/>
              </a:rPr>
              <a:t> called the factorization scale. </a:t>
            </a:r>
          </a:p>
          <a:p>
            <a:r>
              <a:rPr lang="en-US" dirty="0">
                <a:latin typeface="+mj-lt"/>
              </a:rPr>
              <a:t>Found using </a:t>
            </a:r>
            <a:r>
              <a:rPr lang="en-US" dirty="0" err="1">
                <a:latin typeface="+mj-lt"/>
              </a:rPr>
              <a:t>pQCD</a:t>
            </a:r>
            <a:r>
              <a:rPr lang="en-US" dirty="0">
                <a:latin typeface="+mj-lt"/>
              </a:rPr>
              <a:t> by fitting DIS cross sections from data.  </a:t>
            </a:r>
          </a:p>
          <a:p>
            <a:r>
              <a:rPr lang="en-US" dirty="0">
                <a:latin typeface="+mj-lt"/>
              </a:rPr>
              <a:t>Pdf’s are fit using a third order polynomial and integrated over to find the number of particles.</a:t>
            </a:r>
          </a:p>
        </p:txBody>
      </p:sp>
      <p:pic>
        <p:nvPicPr>
          <p:cNvPr id="4" name="Picture 3" descr="Chart&#10;&#10;Description automatically generated">
            <a:extLst>
              <a:ext uri="{FF2B5EF4-FFF2-40B4-BE49-F238E27FC236}">
                <a16:creationId xmlns:a16="http://schemas.microsoft.com/office/drawing/2014/main" id="{20C94EA0-5708-42B1-39A5-7913A4549657}"/>
              </a:ext>
            </a:extLst>
          </p:cNvPr>
          <p:cNvPicPr>
            <a:picLocks noChangeAspect="1"/>
          </p:cNvPicPr>
          <p:nvPr/>
        </p:nvPicPr>
        <p:blipFill>
          <a:blip r:embed="rId3"/>
          <a:stretch>
            <a:fillRect/>
          </a:stretch>
        </p:blipFill>
        <p:spPr>
          <a:xfrm>
            <a:off x="297299" y="788804"/>
            <a:ext cx="4933864" cy="5280392"/>
          </a:xfrm>
          <a:prstGeom prst="rect">
            <a:avLst/>
          </a:prstGeom>
        </p:spPr>
      </p:pic>
      <p:sp>
        <p:nvSpPr>
          <p:cNvPr id="7" name="TextBox 6">
            <a:extLst>
              <a:ext uri="{FF2B5EF4-FFF2-40B4-BE49-F238E27FC236}">
                <a16:creationId xmlns:a16="http://schemas.microsoft.com/office/drawing/2014/main" id="{49A05A50-0433-8A43-6E33-A23CAD05795D}"/>
              </a:ext>
            </a:extLst>
          </p:cNvPr>
          <p:cNvSpPr txBox="1"/>
          <p:nvPr/>
        </p:nvSpPr>
        <p:spPr>
          <a:xfrm>
            <a:off x="593101" y="6148446"/>
            <a:ext cx="4043679" cy="369332"/>
          </a:xfrm>
          <a:prstGeom prst="rect">
            <a:avLst/>
          </a:prstGeom>
          <a:noFill/>
        </p:spPr>
        <p:txBody>
          <a:bodyPr wrap="square" rtlCol="0">
            <a:spAutoFit/>
          </a:bodyPr>
          <a:lstStyle/>
          <a:p>
            <a:pPr algn="ctr"/>
            <a:r>
              <a:rPr lang="en-US" sz="900" i="1" dirty="0">
                <a:solidFill>
                  <a:schemeClr val="accent5"/>
                </a:solidFill>
              </a:rPr>
              <a:t>A. D. Martin, W. J. Stirling, R. S. Thorne, and G. Watt, Eur. Phys. J. C63, 189 (2009), arXiv:0901.0002 [hep-</a:t>
            </a:r>
            <a:r>
              <a:rPr lang="en-US" sz="900" i="1" dirty="0" err="1">
                <a:solidFill>
                  <a:schemeClr val="accent5"/>
                </a:solidFill>
              </a:rPr>
              <a:t>ph</a:t>
            </a:r>
            <a:r>
              <a:rPr lang="en-US" sz="900" i="1" dirty="0">
                <a:solidFill>
                  <a:schemeClr val="accent5"/>
                </a:solidFill>
              </a:rPr>
              <a:t>].</a:t>
            </a:r>
          </a:p>
        </p:txBody>
      </p:sp>
      <p:sp>
        <p:nvSpPr>
          <p:cNvPr id="5" name="Slide Number Placeholder 4">
            <a:extLst>
              <a:ext uri="{FF2B5EF4-FFF2-40B4-BE49-F238E27FC236}">
                <a16:creationId xmlns:a16="http://schemas.microsoft.com/office/drawing/2014/main" id="{40C80925-7481-1698-C055-CABA48419828}"/>
              </a:ext>
            </a:extLst>
          </p:cNvPr>
          <p:cNvSpPr>
            <a:spLocks noGrp="1"/>
          </p:cNvSpPr>
          <p:nvPr>
            <p:ph type="sldNum" sz="quarter" idx="12"/>
          </p:nvPr>
        </p:nvSpPr>
        <p:spPr/>
        <p:txBody>
          <a:bodyPr/>
          <a:lstStyle/>
          <a:p>
            <a:fld id="{394A2A12-EB58-004B-B660-DC0361CD9A0A}" type="slidenum">
              <a:rPr lang="en-US" smtClean="0"/>
              <a:t>16</a:t>
            </a:fld>
            <a:endParaRPr lang="en-US"/>
          </a:p>
        </p:txBody>
      </p:sp>
    </p:spTree>
    <p:extLst>
      <p:ext uri="{BB962C8B-B14F-4D97-AF65-F5344CB8AC3E}">
        <p14:creationId xmlns:p14="http://schemas.microsoft.com/office/powerpoint/2010/main" val="2364512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9">
            <a:extLst>
              <a:ext uri="{FF2B5EF4-FFF2-40B4-BE49-F238E27FC236}">
                <a16:creationId xmlns:a16="http://schemas.microsoft.com/office/drawing/2014/main" id="{2136EFED-553F-7116-BE5B-4B8C59C5ECD3}"/>
              </a:ext>
            </a:extLst>
          </p:cNvPr>
          <p:cNvPicPr>
            <a:picLocks noChangeAspect="1"/>
          </p:cNvPicPr>
          <p:nvPr/>
        </p:nvPicPr>
        <p:blipFill>
          <a:blip r:embed="rId3"/>
          <a:stretch>
            <a:fillRect/>
          </a:stretch>
        </p:blipFill>
        <p:spPr>
          <a:xfrm rot="5400000">
            <a:off x="764494" y="-764495"/>
            <a:ext cx="3260721" cy="4789713"/>
          </a:xfrm>
          <a:prstGeom prst="rect">
            <a:avLst/>
          </a:prstGeom>
        </p:spPr>
      </p:pic>
      <p:sp>
        <p:nvSpPr>
          <p:cNvPr id="5" name="TextBox 4">
            <a:extLst>
              <a:ext uri="{FF2B5EF4-FFF2-40B4-BE49-F238E27FC236}">
                <a16:creationId xmlns:a16="http://schemas.microsoft.com/office/drawing/2014/main" id="{083A2376-9067-98E4-0625-9C7536005B5D}"/>
              </a:ext>
            </a:extLst>
          </p:cNvPr>
          <p:cNvSpPr txBox="1"/>
          <p:nvPr/>
        </p:nvSpPr>
        <p:spPr>
          <a:xfrm>
            <a:off x="1917419" y="913703"/>
            <a:ext cx="5054600" cy="923330"/>
          </a:xfrm>
          <a:prstGeom prst="rect">
            <a:avLst/>
          </a:prstGeom>
          <a:noFill/>
        </p:spPr>
        <p:txBody>
          <a:bodyPr wrap="square" rtlCol="0">
            <a:spAutoFit/>
          </a:bodyPr>
          <a:lstStyle/>
          <a:p>
            <a:r>
              <a:rPr lang="en-US" dirty="0">
                <a:solidFill>
                  <a:schemeClr val="bg1"/>
                </a:solidFill>
                <a:latin typeface="+mj-lt"/>
              </a:rPr>
              <a:t>.9 </a:t>
            </a:r>
            <a:r>
              <a:rPr lang="en-US" dirty="0" err="1">
                <a:solidFill>
                  <a:schemeClr val="bg1"/>
                </a:solidFill>
                <a:latin typeface="+mj-lt"/>
              </a:rPr>
              <a:t>TeV</a:t>
            </a:r>
            <a:endParaRPr lang="en-US" dirty="0">
              <a:solidFill>
                <a:schemeClr val="bg1"/>
              </a:solidFill>
              <a:latin typeface="+mj-lt"/>
            </a:endParaRPr>
          </a:p>
          <a:p>
            <a:r>
              <a:rPr lang="en-US" dirty="0">
                <a:solidFill>
                  <a:schemeClr val="bg1"/>
                </a:solidFill>
                <a:latin typeface="+mj-lt"/>
              </a:rPr>
              <a:t>MSTW LO at </a:t>
            </a:r>
            <a:r>
              <a:rPr lang="en-US" sz="1800" dirty="0">
                <a:solidFill>
                  <a:schemeClr val="bg1"/>
                </a:solidFill>
                <a:latin typeface="+mj-lt"/>
              </a:rPr>
              <a:t>Q</a:t>
            </a:r>
            <a:r>
              <a:rPr lang="en-US" sz="1800" baseline="-25000" dirty="0">
                <a:solidFill>
                  <a:schemeClr val="bg1"/>
                </a:solidFill>
                <a:latin typeface="+mj-lt"/>
              </a:rPr>
              <a:t>s</a:t>
            </a:r>
            <a:r>
              <a:rPr lang="en-US" sz="1800" baseline="30000" dirty="0">
                <a:solidFill>
                  <a:schemeClr val="bg1"/>
                </a:solidFill>
                <a:latin typeface="+mj-lt"/>
              </a:rPr>
              <a:t>2</a:t>
            </a:r>
            <a:r>
              <a:rPr lang="en-US" sz="1800" dirty="0">
                <a:solidFill>
                  <a:schemeClr val="bg1"/>
                </a:solidFill>
                <a:latin typeface="+mj-lt"/>
              </a:rPr>
              <a:t> = </a:t>
            </a:r>
            <a:r>
              <a:rPr lang="en-US" dirty="0">
                <a:solidFill>
                  <a:schemeClr val="bg1"/>
                </a:solidFill>
                <a:latin typeface="+mj-lt"/>
              </a:rPr>
              <a:t>0.89</a:t>
            </a:r>
            <a:endParaRPr lang="en-US" sz="1800" dirty="0">
              <a:solidFill>
                <a:schemeClr val="bg1"/>
              </a:solidFill>
              <a:latin typeface="+mj-lt"/>
            </a:endParaRPr>
          </a:p>
          <a:p>
            <a:r>
              <a:rPr lang="en-US" dirty="0">
                <a:solidFill>
                  <a:schemeClr val="bg1"/>
                </a:solidFill>
                <a:latin typeface="+mj-lt"/>
              </a:rPr>
              <a:t>-1 &lt; </a:t>
            </a:r>
            <a:r>
              <a:rPr lang="en-US" dirty="0" err="1">
                <a:solidFill>
                  <a:schemeClr val="bg1"/>
                </a:solidFill>
                <a:latin typeface="+mj-lt"/>
              </a:rPr>
              <a:t>η</a:t>
            </a:r>
            <a:r>
              <a:rPr lang="en-US" dirty="0">
                <a:solidFill>
                  <a:schemeClr val="bg1"/>
                </a:solidFill>
                <a:latin typeface="+mj-lt"/>
              </a:rPr>
              <a:t> &lt; 1</a:t>
            </a:r>
          </a:p>
        </p:txBody>
      </p:sp>
      <p:pic>
        <p:nvPicPr>
          <p:cNvPr id="6" name="Content Placeholder 9">
            <a:extLst>
              <a:ext uri="{FF2B5EF4-FFF2-40B4-BE49-F238E27FC236}">
                <a16:creationId xmlns:a16="http://schemas.microsoft.com/office/drawing/2014/main" id="{EF2C083D-D8EE-49D7-6177-59A7EED097B6}"/>
              </a:ext>
            </a:extLst>
          </p:cNvPr>
          <p:cNvPicPr>
            <a:picLocks noChangeAspect="1"/>
          </p:cNvPicPr>
          <p:nvPr/>
        </p:nvPicPr>
        <p:blipFill>
          <a:blip r:embed="rId4"/>
          <a:srcRect/>
          <a:stretch/>
        </p:blipFill>
        <p:spPr>
          <a:xfrm rot="5400000">
            <a:off x="8166781" y="-764496"/>
            <a:ext cx="3260722" cy="4789714"/>
          </a:xfrm>
          <a:prstGeom prst="rect">
            <a:avLst/>
          </a:prstGeom>
        </p:spPr>
      </p:pic>
      <p:sp>
        <p:nvSpPr>
          <p:cNvPr id="7" name="TextBox 6">
            <a:extLst>
              <a:ext uri="{FF2B5EF4-FFF2-40B4-BE49-F238E27FC236}">
                <a16:creationId xmlns:a16="http://schemas.microsoft.com/office/drawing/2014/main" id="{F746B365-CD5E-66C8-AD95-E5B363258109}"/>
              </a:ext>
            </a:extLst>
          </p:cNvPr>
          <p:cNvSpPr txBox="1"/>
          <p:nvPr/>
        </p:nvSpPr>
        <p:spPr>
          <a:xfrm>
            <a:off x="9320412" y="1145932"/>
            <a:ext cx="2871588" cy="923330"/>
          </a:xfrm>
          <a:prstGeom prst="rect">
            <a:avLst/>
          </a:prstGeom>
          <a:noFill/>
        </p:spPr>
        <p:txBody>
          <a:bodyPr wrap="square" rtlCol="0">
            <a:spAutoFit/>
          </a:bodyPr>
          <a:lstStyle/>
          <a:p>
            <a:r>
              <a:rPr lang="en-US" dirty="0">
                <a:solidFill>
                  <a:schemeClr val="bg1"/>
                </a:solidFill>
              </a:rPr>
              <a:t>13 </a:t>
            </a:r>
            <a:r>
              <a:rPr lang="en-US" dirty="0" err="1">
                <a:solidFill>
                  <a:schemeClr val="bg1"/>
                </a:solidFill>
              </a:rPr>
              <a:t>TeV</a:t>
            </a:r>
            <a:endParaRPr lang="en-US" dirty="0">
              <a:solidFill>
                <a:schemeClr val="bg1"/>
              </a:solidFill>
            </a:endParaRPr>
          </a:p>
          <a:p>
            <a:r>
              <a:rPr lang="en-US" dirty="0">
                <a:solidFill>
                  <a:schemeClr val="bg1"/>
                </a:solidFill>
              </a:rPr>
              <a:t>MSTW LO at </a:t>
            </a:r>
            <a:r>
              <a:rPr lang="en-US" sz="1800" dirty="0">
                <a:solidFill>
                  <a:schemeClr val="bg1"/>
                </a:solidFill>
              </a:rPr>
              <a:t>Q</a:t>
            </a:r>
            <a:r>
              <a:rPr lang="en-US" sz="1800" baseline="-25000" dirty="0">
                <a:solidFill>
                  <a:schemeClr val="bg1"/>
                </a:solidFill>
              </a:rPr>
              <a:t>s</a:t>
            </a:r>
            <a:r>
              <a:rPr lang="en-US" sz="1800" baseline="30000" dirty="0">
                <a:solidFill>
                  <a:schemeClr val="bg1"/>
                </a:solidFill>
              </a:rPr>
              <a:t>2</a:t>
            </a:r>
            <a:r>
              <a:rPr lang="en-US" sz="1800" dirty="0">
                <a:solidFill>
                  <a:schemeClr val="bg1"/>
                </a:solidFill>
              </a:rPr>
              <a:t> = </a:t>
            </a:r>
            <a:r>
              <a:rPr lang="en-US" dirty="0">
                <a:solidFill>
                  <a:schemeClr val="bg1"/>
                </a:solidFill>
              </a:rPr>
              <a:t>1.51</a:t>
            </a:r>
            <a:endParaRPr lang="en-US" sz="1800" dirty="0">
              <a:solidFill>
                <a:schemeClr val="bg1"/>
              </a:solidFill>
            </a:endParaRPr>
          </a:p>
          <a:p>
            <a:r>
              <a:rPr lang="en-US" dirty="0">
                <a:solidFill>
                  <a:schemeClr val="bg1"/>
                </a:solidFill>
              </a:rPr>
              <a:t>-1 &lt; </a:t>
            </a:r>
            <a:r>
              <a:rPr lang="en-US" dirty="0" err="1">
                <a:solidFill>
                  <a:schemeClr val="bg1"/>
                </a:solidFill>
              </a:rPr>
              <a:t>η</a:t>
            </a:r>
            <a:r>
              <a:rPr lang="en-US" dirty="0">
                <a:solidFill>
                  <a:schemeClr val="bg1"/>
                </a:solidFill>
              </a:rPr>
              <a:t> &lt; 1</a:t>
            </a:r>
          </a:p>
        </p:txBody>
      </p:sp>
      <p:pic>
        <p:nvPicPr>
          <p:cNvPr id="8" name="Picture 7" descr="A picture containing diagram&#10;&#10;Description automatically generated">
            <a:extLst>
              <a:ext uri="{FF2B5EF4-FFF2-40B4-BE49-F238E27FC236}">
                <a16:creationId xmlns:a16="http://schemas.microsoft.com/office/drawing/2014/main" id="{1EE1DAA1-ACF9-00CE-39C1-86C3950FD573}"/>
              </a:ext>
            </a:extLst>
          </p:cNvPr>
          <p:cNvPicPr>
            <a:picLocks noChangeAspect="1"/>
          </p:cNvPicPr>
          <p:nvPr/>
        </p:nvPicPr>
        <p:blipFill>
          <a:blip r:embed="rId5"/>
          <a:stretch>
            <a:fillRect/>
          </a:stretch>
        </p:blipFill>
        <p:spPr>
          <a:xfrm>
            <a:off x="4724484" y="2240137"/>
            <a:ext cx="2677800" cy="1021195"/>
          </a:xfrm>
          <a:prstGeom prst="rect">
            <a:avLst/>
          </a:prstGeom>
        </p:spPr>
      </p:pic>
      <p:cxnSp>
        <p:nvCxnSpPr>
          <p:cNvPr id="9" name="Straight Connector 8">
            <a:extLst>
              <a:ext uri="{FF2B5EF4-FFF2-40B4-BE49-F238E27FC236}">
                <a16:creationId xmlns:a16="http://schemas.microsoft.com/office/drawing/2014/main" id="{215585FD-32B3-5A69-70A4-2A21B1FA952C}"/>
              </a:ext>
            </a:extLst>
          </p:cNvPr>
          <p:cNvCxnSpPr/>
          <p:nvPr/>
        </p:nvCxnSpPr>
        <p:spPr>
          <a:xfrm>
            <a:off x="6128168" y="2847572"/>
            <a:ext cx="10795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8C8ED8FE-25B9-B5C9-973D-1A7C20C5CF2E}"/>
              </a:ext>
            </a:extLst>
          </p:cNvPr>
          <p:cNvSpPr txBox="1"/>
          <p:nvPr/>
        </p:nvSpPr>
        <p:spPr>
          <a:xfrm>
            <a:off x="6352476" y="2869786"/>
            <a:ext cx="635000" cy="369332"/>
          </a:xfrm>
          <a:prstGeom prst="rect">
            <a:avLst/>
          </a:prstGeom>
          <a:noFill/>
        </p:spPr>
        <p:txBody>
          <a:bodyPr wrap="square" rtlCol="0">
            <a:spAutoFit/>
          </a:bodyPr>
          <a:lstStyle/>
          <a:p>
            <a:r>
              <a:rPr lang="en-US" i="1" dirty="0">
                <a:solidFill>
                  <a:schemeClr val="bg1"/>
                </a:solidFill>
                <a:latin typeface="+mj-lt"/>
                <a:cs typeface="APPLE CHANCERY" panose="03020702040506060504" pitchFamily="66" charset="-79"/>
              </a:rPr>
              <a:t>x</a:t>
            </a:r>
          </a:p>
        </p:txBody>
      </p:sp>
      <p:pic>
        <p:nvPicPr>
          <p:cNvPr id="11" name="Picture 10" descr="A picture containing diagram&#10;&#10;Description automatically generated">
            <a:extLst>
              <a:ext uri="{FF2B5EF4-FFF2-40B4-BE49-F238E27FC236}">
                <a16:creationId xmlns:a16="http://schemas.microsoft.com/office/drawing/2014/main" id="{B72E3EBF-9508-22C7-02C8-91194786B5CB}"/>
              </a:ext>
            </a:extLst>
          </p:cNvPr>
          <p:cNvPicPr>
            <a:picLocks noChangeAspect="1"/>
          </p:cNvPicPr>
          <p:nvPr/>
        </p:nvPicPr>
        <p:blipFill>
          <a:blip r:embed="rId6"/>
          <a:stretch>
            <a:fillRect/>
          </a:stretch>
        </p:blipFill>
        <p:spPr>
          <a:xfrm>
            <a:off x="9309715" y="4065172"/>
            <a:ext cx="2828977" cy="2762931"/>
          </a:xfrm>
          <a:prstGeom prst="rect">
            <a:avLst/>
          </a:prstGeom>
        </p:spPr>
      </p:pic>
      <p:sp>
        <p:nvSpPr>
          <p:cNvPr id="12" name="Content Placeholder 2">
            <a:extLst>
              <a:ext uri="{FF2B5EF4-FFF2-40B4-BE49-F238E27FC236}">
                <a16:creationId xmlns:a16="http://schemas.microsoft.com/office/drawing/2014/main" id="{6501B798-F96A-3DA3-50AC-743434F0593B}"/>
              </a:ext>
            </a:extLst>
          </p:cNvPr>
          <p:cNvSpPr>
            <a:spLocks noGrp="1"/>
          </p:cNvSpPr>
          <p:nvPr>
            <p:ph idx="1"/>
          </p:nvPr>
        </p:nvSpPr>
        <p:spPr>
          <a:xfrm>
            <a:off x="6420819" y="3899400"/>
            <a:ext cx="2994173" cy="2762932"/>
          </a:xfrm>
        </p:spPr>
        <p:txBody>
          <a:bodyPr>
            <a:normAutofit lnSpcReduction="10000"/>
          </a:bodyPr>
          <a:lstStyle/>
          <a:p>
            <a:pPr marL="0" indent="0">
              <a:buNone/>
            </a:pPr>
            <a:r>
              <a:rPr lang="en-US" sz="2000" dirty="0">
                <a:latin typeface="+mj-lt"/>
              </a:rPr>
              <a:t>For average p-p collisions this scale is characterized by the transverse momentum of </a:t>
            </a:r>
            <a:r>
              <a:rPr lang="en-US" sz="2000" dirty="0" err="1">
                <a:latin typeface="+mj-lt"/>
              </a:rPr>
              <a:t>partons</a:t>
            </a:r>
            <a:r>
              <a:rPr lang="en-US" sz="2000" dirty="0">
                <a:latin typeface="+mj-lt"/>
              </a:rPr>
              <a:t>, which is dependent on the density of </a:t>
            </a:r>
            <a:r>
              <a:rPr lang="en-US" sz="2000" dirty="0" err="1">
                <a:latin typeface="+mj-lt"/>
              </a:rPr>
              <a:t>partons</a:t>
            </a:r>
            <a:r>
              <a:rPr lang="en-US" sz="2000" dirty="0">
                <a:latin typeface="+mj-lt"/>
              </a:rPr>
              <a:t>. Parton density is said to saturate at low x so the corresponding scale is called the </a:t>
            </a:r>
            <a:r>
              <a:rPr lang="en-US" sz="2000" b="1" u="sng" dirty="0">
                <a:solidFill>
                  <a:schemeClr val="accent1">
                    <a:lumMod val="60000"/>
                    <a:lumOff val="40000"/>
                  </a:schemeClr>
                </a:solidFill>
                <a:latin typeface="+mj-lt"/>
              </a:rPr>
              <a:t>saturation scale </a:t>
            </a:r>
            <a:r>
              <a:rPr lang="en-US" sz="2000" dirty="0">
                <a:latin typeface="+mj-lt"/>
              </a:rPr>
              <a:t>Q</a:t>
            </a:r>
            <a:r>
              <a:rPr lang="en-US" sz="2000" baseline="-25000" dirty="0">
                <a:latin typeface="+mj-lt"/>
              </a:rPr>
              <a:t>s</a:t>
            </a:r>
            <a:r>
              <a:rPr lang="en-US" sz="2000" baseline="30000" dirty="0">
                <a:latin typeface="+mj-lt"/>
              </a:rPr>
              <a:t>2</a:t>
            </a:r>
            <a:r>
              <a:rPr lang="en-US" sz="2000" dirty="0">
                <a:latin typeface="+mj-lt"/>
              </a:rPr>
              <a:t>.</a:t>
            </a:r>
          </a:p>
          <a:p>
            <a:pPr marL="0" indent="0">
              <a:buNone/>
            </a:pPr>
            <a:endParaRPr lang="en-US" dirty="0">
              <a:latin typeface="+mj-lt"/>
            </a:endParaRPr>
          </a:p>
        </p:txBody>
      </p:sp>
      <p:sp>
        <p:nvSpPr>
          <p:cNvPr id="14" name="Content Placeholder 2">
            <a:extLst>
              <a:ext uri="{FF2B5EF4-FFF2-40B4-BE49-F238E27FC236}">
                <a16:creationId xmlns:a16="http://schemas.microsoft.com/office/drawing/2014/main" id="{FC666B62-1666-34D9-466D-A951A956A323}"/>
              </a:ext>
            </a:extLst>
          </p:cNvPr>
          <p:cNvSpPr txBox="1">
            <a:spLocks/>
          </p:cNvSpPr>
          <p:nvPr/>
        </p:nvSpPr>
        <p:spPr>
          <a:xfrm>
            <a:off x="55722" y="3545493"/>
            <a:ext cx="5941092" cy="297299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u="sng" dirty="0">
                <a:solidFill>
                  <a:schemeClr val="accent6">
                    <a:lumMod val="60000"/>
                    <a:lumOff val="40000"/>
                  </a:schemeClr>
                </a:solidFill>
                <a:latin typeface="+mj-lt"/>
              </a:rPr>
              <a:t>LHAPDF</a:t>
            </a:r>
            <a:r>
              <a:rPr lang="en-US" dirty="0">
                <a:latin typeface="+mj-lt"/>
              </a:rPr>
              <a:t> is an open-source library from which one can extract and extrapolate published PDF sets.</a:t>
            </a:r>
          </a:p>
          <a:p>
            <a:r>
              <a:rPr lang="en-US" dirty="0">
                <a:latin typeface="+mj-lt"/>
              </a:rPr>
              <a:t>These PDF sets are fitted to data by various collaborations (e.g. HERAPDF).</a:t>
            </a:r>
          </a:p>
          <a:p>
            <a:r>
              <a:rPr lang="en-US" dirty="0">
                <a:latin typeface="+mj-lt"/>
              </a:rPr>
              <a:t>Errors are calculated using a Hessian approach</a:t>
            </a:r>
          </a:p>
        </p:txBody>
      </p:sp>
      <p:sp>
        <p:nvSpPr>
          <p:cNvPr id="15" name="Content Placeholder 2">
            <a:extLst>
              <a:ext uri="{FF2B5EF4-FFF2-40B4-BE49-F238E27FC236}">
                <a16:creationId xmlns:a16="http://schemas.microsoft.com/office/drawing/2014/main" id="{5ED8AB95-D4A1-4981-2FCC-0421353A1399}"/>
              </a:ext>
            </a:extLst>
          </p:cNvPr>
          <p:cNvSpPr txBox="1">
            <a:spLocks/>
          </p:cNvSpPr>
          <p:nvPr/>
        </p:nvSpPr>
        <p:spPr>
          <a:xfrm>
            <a:off x="6352476" y="3461809"/>
            <a:ext cx="3510043" cy="9213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accent1">
                    <a:lumMod val="60000"/>
                    <a:lumOff val="40000"/>
                  </a:schemeClr>
                </a:solidFill>
                <a:latin typeface="+mj-lt"/>
              </a:rPr>
              <a:t>Factorization Scale</a:t>
            </a:r>
          </a:p>
        </p:txBody>
      </p:sp>
      <p:sp>
        <p:nvSpPr>
          <p:cNvPr id="2" name="Oval 1">
            <a:extLst>
              <a:ext uri="{FF2B5EF4-FFF2-40B4-BE49-F238E27FC236}">
                <a16:creationId xmlns:a16="http://schemas.microsoft.com/office/drawing/2014/main" id="{E240BE4D-174C-8C6F-F081-B1E7F2A3E385}"/>
              </a:ext>
            </a:extLst>
          </p:cNvPr>
          <p:cNvSpPr/>
          <p:nvPr/>
        </p:nvSpPr>
        <p:spPr>
          <a:xfrm>
            <a:off x="4724484" y="2240137"/>
            <a:ext cx="2779402" cy="1020585"/>
          </a:xfrm>
          <a:prstGeom prst="ellipse">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 name="Content Placeholder 2">
            <a:extLst>
              <a:ext uri="{FF2B5EF4-FFF2-40B4-BE49-F238E27FC236}">
                <a16:creationId xmlns:a16="http://schemas.microsoft.com/office/drawing/2014/main" id="{25C83669-E9CE-72B2-D504-51D503DF99E5}"/>
              </a:ext>
            </a:extLst>
          </p:cNvPr>
          <p:cNvSpPr txBox="1">
            <a:spLocks/>
          </p:cNvSpPr>
          <p:nvPr/>
        </p:nvSpPr>
        <p:spPr>
          <a:xfrm>
            <a:off x="4789711" y="319314"/>
            <a:ext cx="2612573" cy="1898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rgbClr val="FFFF00"/>
                </a:solidFill>
                <a:latin typeface="+mj-lt"/>
              </a:rPr>
              <a:t>To calculate the number of </a:t>
            </a:r>
            <a:r>
              <a:rPr lang="en-US" sz="2000" dirty="0" err="1">
                <a:solidFill>
                  <a:srgbClr val="FFFF00"/>
                </a:solidFill>
                <a:latin typeface="+mj-lt"/>
              </a:rPr>
              <a:t>partons</a:t>
            </a:r>
            <a:r>
              <a:rPr lang="en-US" sz="2000" dirty="0">
                <a:solidFill>
                  <a:srgbClr val="FFFF00"/>
                </a:solidFill>
                <a:latin typeface="+mj-lt"/>
              </a:rPr>
              <a:t> in the initial state we integrate over the appropriate range in x.</a:t>
            </a:r>
          </a:p>
          <a:p>
            <a:pPr marL="0" indent="0" algn="ctr">
              <a:buFont typeface="Arial" panose="020B0604020202020204" pitchFamily="34" charset="0"/>
              <a:buNone/>
            </a:pPr>
            <a:endParaRPr lang="en-US" dirty="0">
              <a:solidFill>
                <a:srgbClr val="FFFF00"/>
              </a:solidFill>
              <a:latin typeface="+mj-lt"/>
            </a:endParaRPr>
          </a:p>
        </p:txBody>
      </p:sp>
      <p:sp>
        <p:nvSpPr>
          <p:cNvPr id="13" name="Slide Number Placeholder 12">
            <a:extLst>
              <a:ext uri="{FF2B5EF4-FFF2-40B4-BE49-F238E27FC236}">
                <a16:creationId xmlns:a16="http://schemas.microsoft.com/office/drawing/2014/main" id="{54FC81FC-E5CD-2AC4-B077-D2E83F0C275A}"/>
              </a:ext>
            </a:extLst>
          </p:cNvPr>
          <p:cNvSpPr>
            <a:spLocks noGrp="1"/>
          </p:cNvSpPr>
          <p:nvPr>
            <p:ph type="sldNum" sz="quarter" idx="12"/>
          </p:nvPr>
        </p:nvSpPr>
        <p:spPr/>
        <p:txBody>
          <a:bodyPr/>
          <a:lstStyle/>
          <a:p>
            <a:fld id="{394A2A12-EB58-004B-B660-DC0361CD9A0A}" type="slidenum">
              <a:rPr lang="en-US" smtClean="0"/>
              <a:t>17</a:t>
            </a:fld>
            <a:endParaRPr lang="en-US"/>
          </a:p>
        </p:txBody>
      </p:sp>
    </p:spTree>
    <p:extLst>
      <p:ext uri="{BB962C8B-B14F-4D97-AF65-F5344CB8AC3E}">
        <p14:creationId xmlns:p14="http://schemas.microsoft.com/office/powerpoint/2010/main" val="3308222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9">
            <a:extLst>
              <a:ext uri="{FF2B5EF4-FFF2-40B4-BE49-F238E27FC236}">
                <a16:creationId xmlns:a16="http://schemas.microsoft.com/office/drawing/2014/main" id="{2136EFED-553F-7116-BE5B-4B8C59C5ECD3}"/>
              </a:ext>
            </a:extLst>
          </p:cNvPr>
          <p:cNvPicPr>
            <a:picLocks noChangeAspect="1"/>
          </p:cNvPicPr>
          <p:nvPr/>
        </p:nvPicPr>
        <p:blipFill>
          <a:blip r:embed="rId3"/>
          <a:stretch>
            <a:fillRect/>
          </a:stretch>
        </p:blipFill>
        <p:spPr>
          <a:xfrm rot="5400000">
            <a:off x="764494" y="-764495"/>
            <a:ext cx="3260721" cy="4789713"/>
          </a:xfrm>
          <a:prstGeom prst="rect">
            <a:avLst/>
          </a:prstGeom>
        </p:spPr>
      </p:pic>
      <p:sp>
        <p:nvSpPr>
          <p:cNvPr id="5" name="TextBox 4">
            <a:extLst>
              <a:ext uri="{FF2B5EF4-FFF2-40B4-BE49-F238E27FC236}">
                <a16:creationId xmlns:a16="http://schemas.microsoft.com/office/drawing/2014/main" id="{083A2376-9067-98E4-0625-9C7536005B5D}"/>
              </a:ext>
            </a:extLst>
          </p:cNvPr>
          <p:cNvSpPr txBox="1"/>
          <p:nvPr/>
        </p:nvSpPr>
        <p:spPr>
          <a:xfrm>
            <a:off x="1917419" y="913703"/>
            <a:ext cx="5054600" cy="923330"/>
          </a:xfrm>
          <a:prstGeom prst="rect">
            <a:avLst/>
          </a:prstGeom>
          <a:noFill/>
        </p:spPr>
        <p:txBody>
          <a:bodyPr wrap="square" rtlCol="0">
            <a:spAutoFit/>
          </a:bodyPr>
          <a:lstStyle/>
          <a:p>
            <a:r>
              <a:rPr lang="en-US" dirty="0">
                <a:solidFill>
                  <a:schemeClr val="bg1"/>
                </a:solidFill>
                <a:latin typeface="+mj-lt"/>
              </a:rPr>
              <a:t>.9 </a:t>
            </a:r>
            <a:r>
              <a:rPr lang="en-US" dirty="0" err="1">
                <a:solidFill>
                  <a:schemeClr val="bg1"/>
                </a:solidFill>
                <a:latin typeface="+mj-lt"/>
              </a:rPr>
              <a:t>TeV</a:t>
            </a:r>
            <a:endParaRPr lang="en-US" dirty="0">
              <a:solidFill>
                <a:schemeClr val="bg1"/>
              </a:solidFill>
              <a:latin typeface="+mj-lt"/>
            </a:endParaRPr>
          </a:p>
          <a:p>
            <a:r>
              <a:rPr lang="en-US" dirty="0">
                <a:solidFill>
                  <a:schemeClr val="bg1"/>
                </a:solidFill>
                <a:latin typeface="+mj-lt"/>
              </a:rPr>
              <a:t>MSTW LO at </a:t>
            </a:r>
            <a:r>
              <a:rPr lang="en-US" sz="1800" dirty="0">
                <a:solidFill>
                  <a:schemeClr val="bg1"/>
                </a:solidFill>
                <a:latin typeface="+mj-lt"/>
              </a:rPr>
              <a:t>Q</a:t>
            </a:r>
            <a:r>
              <a:rPr lang="en-US" sz="1800" baseline="-25000" dirty="0">
                <a:solidFill>
                  <a:schemeClr val="bg1"/>
                </a:solidFill>
                <a:latin typeface="+mj-lt"/>
              </a:rPr>
              <a:t>s</a:t>
            </a:r>
            <a:r>
              <a:rPr lang="en-US" sz="1800" baseline="30000" dirty="0">
                <a:solidFill>
                  <a:schemeClr val="bg1"/>
                </a:solidFill>
                <a:latin typeface="+mj-lt"/>
              </a:rPr>
              <a:t>2</a:t>
            </a:r>
            <a:r>
              <a:rPr lang="en-US" sz="1800" dirty="0">
                <a:solidFill>
                  <a:schemeClr val="bg1"/>
                </a:solidFill>
                <a:latin typeface="+mj-lt"/>
              </a:rPr>
              <a:t> = </a:t>
            </a:r>
            <a:r>
              <a:rPr lang="en-US" dirty="0">
                <a:solidFill>
                  <a:schemeClr val="bg1"/>
                </a:solidFill>
                <a:latin typeface="+mj-lt"/>
              </a:rPr>
              <a:t>0.89</a:t>
            </a:r>
            <a:endParaRPr lang="en-US" sz="1800" dirty="0">
              <a:solidFill>
                <a:schemeClr val="bg1"/>
              </a:solidFill>
              <a:latin typeface="+mj-lt"/>
            </a:endParaRPr>
          </a:p>
          <a:p>
            <a:r>
              <a:rPr lang="en-US" dirty="0">
                <a:solidFill>
                  <a:schemeClr val="bg1"/>
                </a:solidFill>
                <a:latin typeface="+mj-lt"/>
              </a:rPr>
              <a:t>-1 &lt; </a:t>
            </a:r>
            <a:r>
              <a:rPr lang="en-US" dirty="0" err="1">
                <a:solidFill>
                  <a:schemeClr val="bg1"/>
                </a:solidFill>
                <a:latin typeface="+mj-lt"/>
              </a:rPr>
              <a:t>η</a:t>
            </a:r>
            <a:r>
              <a:rPr lang="en-US" dirty="0">
                <a:solidFill>
                  <a:schemeClr val="bg1"/>
                </a:solidFill>
                <a:latin typeface="+mj-lt"/>
              </a:rPr>
              <a:t> &lt; 1</a:t>
            </a:r>
          </a:p>
        </p:txBody>
      </p:sp>
      <p:pic>
        <p:nvPicPr>
          <p:cNvPr id="6" name="Content Placeholder 9">
            <a:extLst>
              <a:ext uri="{FF2B5EF4-FFF2-40B4-BE49-F238E27FC236}">
                <a16:creationId xmlns:a16="http://schemas.microsoft.com/office/drawing/2014/main" id="{EF2C083D-D8EE-49D7-6177-59A7EED097B6}"/>
              </a:ext>
            </a:extLst>
          </p:cNvPr>
          <p:cNvPicPr>
            <a:picLocks noChangeAspect="1"/>
          </p:cNvPicPr>
          <p:nvPr/>
        </p:nvPicPr>
        <p:blipFill>
          <a:blip r:embed="rId4"/>
          <a:srcRect/>
          <a:stretch/>
        </p:blipFill>
        <p:spPr>
          <a:xfrm rot="5400000">
            <a:off x="8166781" y="-764496"/>
            <a:ext cx="3260722" cy="4789714"/>
          </a:xfrm>
          <a:prstGeom prst="rect">
            <a:avLst/>
          </a:prstGeom>
        </p:spPr>
      </p:pic>
      <p:sp>
        <p:nvSpPr>
          <p:cNvPr id="7" name="TextBox 6">
            <a:extLst>
              <a:ext uri="{FF2B5EF4-FFF2-40B4-BE49-F238E27FC236}">
                <a16:creationId xmlns:a16="http://schemas.microsoft.com/office/drawing/2014/main" id="{F746B365-CD5E-66C8-AD95-E5B363258109}"/>
              </a:ext>
            </a:extLst>
          </p:cNvPr>
          <p:cNvSpPr txBox="1"/>
          <p:nvPr/>
        </p:nvSpPr>
        <p:spPr>
          <a:xfrm>
            <a:off x="9320412" y="1145932"/>
            <a:ext cx="2871588" cy="923330"/>
          </a:xfrm>
          <a:prstGeom prst="rect">
            <a:avLst/>
          </a:prstGeom>
          <a:noFill/>
        </p:spPr>
        <p:txBody>
          <a:bodyPr wrap="square" rtlCol="0">
            <a:spAutoFit/>
          </a:bodyPr>
          <a:lstStyle/>
          <a:p>
            <a:r>
              <a:rPr lang="en-US" dirty="0">
                <a:solidFill>
                  <a:schemeClr val="bg1"/>
                </a:solidFill>
              </a:rPr>
              <a:t>13 </a:t>
            </a:r>
            <a:r>
              <a:rPr lang="en-US" dirty="0" err="1">
                <a:solidFill>
                  <a:schemeClr val="bg1"/>
                </a:solidFill>
              </a:rPr>
              <a:t>TeV</a:t>
            </a:r>
            <a:endParaRPr lang="en-US" dirty="0">
              <a:solidFill>
                <a:schemeClr val="bg1"/>
              </a:solidFill>
            </a:endParaRPr>
          </a:p>
          <a:p>
            <a:r>
              <a:rPr lang="en-US" dirty="0">
                <a:solidFill>
                  <a:schemeClr val="bg1"/>
                </a:solidFill>
              </a:rPr>
              <a:t>MSTW LO at </a:t>
            </a:r>
            <a:r>
              <a:rPr lang="en-US" sz="1800" dirty="0">
                <a:solidFill>
                  <a:schemeClr val="bg1"/>
                </a:solidFill>
              </a:rPr>
              <a:t>Q</a:t>
            </a:r>
            <a:r>
              <a:rPr lang="en-US" sz="1800" baseline="-25000" dirty="0">
                <a:solidFill>
                  <a:schemeClr val="bg1"/>
                </a:solidFill>
              </a:rPr>
              <a:t>s</a:t>
            </a:r>
            <a:r>
              <a:rPr lang="en-US" sz="1800" baseline="30000" dirty="0">
                <a:solidFill>
                  <a:schemeClr val="bg1"/>
                </a:solidFill>
              </a:rPr>
              <a:t>2</a:t>
            </a:r>
            <a:r>
              <a:rPr lang="en-US" sz="1800" dirty="0">
                <a:solidFill>
                  <a:schemeClr val="bg1"/>
                </a:solidFill>
              </a:rPr>
              <a:t> = </a:t>
            </a:r>
            <a:r>
              <a:rPr lang="en-US" dirty="0">
                <a:solidFill>
                  <a:schemeClr val="bg1"/>
                </a:solidFill>
              </a:rPr>
              <a:t>1.51</a:t>
            </a:r>
            <a:endParaRPr lang="en-US" sz="1800" dirty="0">
              <a:solidFill>
                <a:schemeClr val="bg1"/>
              </a:solidFill>
            </a:endParaRPr>
          </a:p>
          <a:p>
            <a:r>
              <a:rPr lang="en-US" dirty="0">
                <a:solidFill>
                  <a:schemeClr val="bg1"/>
                </a:solidFill>
              </a:rPr>
              <a:t>-1 &lt; </a:t>
            </a:r>
            <a:r>
              <a:rPr lang="en-US" dirty="0" err="1">
                <a:solidFill>
                  <a:schemeClr val="bg1"/>
                </a:solidFill>
              </a:rPr>
              <a:t>η</a:t>
            </a:r>
            <a:r>
              <a:rPr lang="en-US" dirty="0">
                <a:solidFill>
                  <a:schemeClr val="bg1"/>
                </a:solidFill>
              </a:rPr>
              <a:t> &lt; 1</a:t>
            </a:r>
          </a:p>
        </p:txBody>
      </p:sp>
      <p:pic>
        <p:nvPicPr>
          <p:cNvPr id="8" name="Picture 7" descr="A picture containing diagram&#10;&#10;Description automatically generated">
            <a:extLst>
              <a:ext uri="{FF2B5EF4-FFF2-40B4-BE49-F238E27FC236}">
                <a16:creationId xmlns:a16="http://schemas.microsoft.com/office/drawing/2014/main" id="{1EE1DAA1-ACF9-00CE-39C1-86C3950FD573}"/>
              </a:ext>
            </a:extLst>
          </p:cNvPr>
          <p:cNvPicPr>
            <a:picLocks noChangeAspect="1"/>
          </p:cNvPicPr>
          <p:nvPr/>
        </p:nvPicPr>
        <p:blipFill>
          <a:blip r:embed="rId5"/>
          <a:stretch>
            <a:fillRect/>
          </a:stretch>
        </p:blipFill>
        <p:spPr>
          <a:xfrm>
            <a:off x="4724484" y="2240137"/>
            <a:ext cx="2677800" cy="1021195"/>
          </a:xfrm>
          <a:prstGeom prst="rect">
            <a:avLst/>
          </a:prstGeom>
        </p:spPr>
      </p:pic>
      <p:cxnSp>
        <p:nvCxnSpPr>
          <p:cNvPr id="9" name="Straight Connector 8">
            <a:extLst>
              <a:ext uri="{FF2B5EF4-FFF2-40B4-BE49-F238E27FC236}">
                <a16:creationId xmlns:a16="http://schemas.microsoft.com/office/drawing/2014/main" id="{215585FD-32B3-5A69-70A4-2A21B1FA952C}"/>
              </a:ext>
            </a:extLst>
          </p:cNvPr>
          <p:cNvCxnSpPr/>
          <p:nvPr/>
        </p:nvCxnSpPr>
        <p:spPr>
          <a:xfrm>
            <a:off x="6128168" y="2847572"/>
            <a:ext cx="10795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8C8ED8FE-25B9-B5C9-973D-1A7C20C5CF2E}"/>
              </a:ext>
            </a:extLst>
          </p:cNvPr>
          <p:cNvSpPr txBox="1"/>
          <p:nvPr/>
        </p:nvSpPr>
        <p:spPr>
          <a:xfrm>
            <a:off x="6352476" y="2869786"/>
            <a:ext cx="635000" cy="369332"/>
          </a:xfrm>
          <a:prstGeom prst="rect">
            <a:avLst/>
          </a:prstGeom>
          <a:noFill/>
        </p:spPr>
        <p:txBody>
          <a:bodyPr wrap="square" rtlCol="0">
            <a:spAutoFit/>
          </a:bodyPr>
          <a:lstStyle/>
          <a:p>
            <a:r>
              <a:rPr lang="en-US" i="1" dirty="0">
                <a:solidFill>
                  <a:schemeClr val="bg1"/>
                </a:solidFill>
                <a:latin typeface="+mj-lt"/>
                <a:cs typeface="APPLE CHANCERY" panose="03020702040506060504" pitchFamily="66" charset="-79"/>
              </a:rPr>
              <a:t>x</a:t>
            </a:r>
          </a:p>
        </p:txBody>
      </p:sp>
      <p:sp>
        <p:nvSpPr>
          <p:cNvPr id="2" name="Oval 1">
            <a:extLst>
              <a:ext uri="{FF2B5EF4-FFF2-40B4-BE49-F238E27FC236}">
                <a16:creationId xmlns:a16="http://schemas.microsoft.com/office/drawing/2014/main" id="{E240BE4D-174C-8C6F-F081-B1E7F2A3E385}"/>
              </a:ext>
            </a:extLst>
          </p:cNvPr>
          <p:cNvSpPr/>
          <p:nvPr/>
        </p:nvSpPr>
        <p:spPr>
          <a:xfrm>
            <a:off x="4724484" y="2240137"/>
            <a:ext cx="2779402" cy="1020585"/>
          </a:xfrm>
          <a:prstGeom prst="ellipse">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 name="Content Placeholder 2">
            <a:extLst>
              <a:ext uri="{FF2B5EF4-FFF2-40B4-BE49-F238E27FC236}">
                <a16:creationId xmlns:a16="http://schemas.microsoft.com/office/drawing/2014/main" id="{25C83669-E9CE-72B2-D504-51D503DF99E5}"/>
              </a:ext>
            </a:extLst>
          </p:cNvPr>
          <p:cNvSpPr txBox="1">
            <a:spLocks/>
          </p:cNvSpPr>
          <p:nvPr/>
        </p:nvSpPr>
        <p:spPr>
          <a:xfrm>
            <a:off x="4789711" y="319314"/>
            <a:ext cx="2612573" cy="18986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rgbClr val="FFFF00"/>
                </a:solidFill>
                <a:latin typeface="+mj-lt"/>
              </a:rPr>
              <a:t>To calculate the number of </a:t>
            </a:r>
            <a:r>
              <a:rPr lang="en-US" sz="2000" dirty="0" err="1">
                <a:solidFill>
                  <a:srgbClr val="FFFF00"/>
                </a:solidFill>
                <a:latin typeface="+mj-lt"/>
              </a:rPr>
              <a:t>partons</a:t>
            </a:r>
            <a:r>
              <a:rPr lang="en-US" sz="2000" dirty="0">
                <a:solidFill>
                  <a:srgbClr val="FFFF00"/>
                </a:solidFill>
                <a:latin typeface="+mj-lt"/>
              </a:rPr>
              <a:t> in the initial state we integrate over the appropriate range in x.</a:t>
            </a:r>
          </a:p>
          <a:p>
            <a:pPr marL="0" indent="0" algn="ctr">
              <a:buFont typeface="Arial" panose="020B0604020202020204" pitchFamily="34" charset="0"/>
              <a:buNone/>
            </a:pPr>
            <a:endParaRPr lang="en-US" dirty="0">
              <a:solidFill>
                <a:srgbClr val="FFFF00"/>
              </a:solidFill>
              <a:latin typeface="+mj-lt"/>
            </a:endParaRPr>
          </a:p>
        </p:txBody>
      </p:sp>
      <p:sp>
        <p:nvSpPr>
          <p:cNvPr id="17" name="TextBox 16">
            <a:extLst>
              <a:ext uri="{FF2B5EF4-FFF2-40B4-BE49-F238E27FC236}">
                <a16:creationId xmlns:a16="http://schemas.microsoft.com/office/drawing/2014/main" id="{40E2A1F8-0E43-FB4C-4542-6E280087572A}"/>
              </a:ext>
            </a:extLst>
          </p:cNvPr>
          <p:cNvSpPr txBox="1"/>
          <p:nvPr/>
        </p:nvSpPr>
        <p:spPr>
          <a:xfrm>
            <a:off x="3510353" y="4077170"/>
            <a:ext cx="5235629" cy="830997"/>
          </a:xfrm>
          <a:prstGeom prst="rect">
            <a:avLst/>
          </a:prstGeom>
          <a:solidFill>
            <a:schemeClr val="bg1"/>
          </a:solidFill>
        </p:spPr>
        <p:txBody>
          <a:bodyPr wrap="square" rtlCol="0">
            <a:spAutoFit/>
          </a:bodyPr>
          <a:lstStyle/>
          <a:p>
            <a:r>
              <a:rPr lang="en-US" sz="4800" b="1" dirty="0" err="1">
                <a:solidFill>
                  <a:srgbClr val="FFFF00"/>
                </a:solidFill>
                <a:latin typeface="+mj-lt"/>
              </a:rPr>
              <a:t>S</a:t>
            </a:r>
            <a:r>
              <a:rPr lang="en-US" sz="4800" b="1" baseline="-25000" dirty="0" err="1">
                <a:solidFill>
                  <a:srgbClr val="FFFF00"/>
                </a:solidFill>
                <a:latin typeface="+mj-lt"/>
              </a:rPr>
              <a:t>parton</a:t>
            </a:r>
            <a:r>
              <a:rPr lang="en-US" sz="4800" b="1" dirty="0">
                <a:solidFill>
                  <a:srgbClr val="FFFF00"/>
                </a:solidFill>
                <a:latin typeface="+mj-lt"/>
              </a:rPr>
              <a:t> = ln(</a:t>
            </a:r>
            <a:r>
              <a:rPr lang="en-US" sz="4800" b="1" dirty="0" err="1">
                <a:solidFill>
                  <a:srgbClr val="FFFF00"/>
                </a:solidFill>
                <a:latin typeface="+mj-lt"/>
              </a:rPr>
              <a:t>N</a:t>
            </a:r>
            <a:r>
              <a:rPr lang="en-US" sz="4800" b="1" baseline="-25000" dirty="0" err="1">
                <a:solidFill>
                  <a:srgbClr val="FFFF00"/>
                </a:solidFill>
                <a:latin typeface="+mj-lt"/>
              </a:rPr>
              <a:t>parton</a:t>
            </a:r>
            <a:r>
              <a:rPr lang="en-US" sz="4800" b="1" dirty="0">
                <a:solidFill>
                  <a:srgbClr val="FFFF00"/>
                </a:solidFill>
                <a:latin typeface="+mj-lt"/>
              </a:rPr>
              <a:t>)</a:t>
            </a:r>
          </a:p>
        </p:txBody>
      </p:sp>
      <p:sp>
        <p:nvSpPr>
          <p:cNvPr id="11" name="Slide Number Placeholder 10">
            <a:extLst>
              <a:ext uri="{FF2B5EF4-FFF2-40B4-BE49-F238E27FC236}">
                <a16:creationId xmlns:a16="http://schemas.microsoft.com/office/drawing/2014/main" id="{5DAE6B08-7245-7400-59D3-4438F25C906C}"/>
              </a:ext>
            </a:extLst>
          </p:cNvPr>
          <p:cNvSpPr>
            <a:spLocks noGrp="1"/>
          </p:cNvSpPr>
          <p:nvPr>
            <p:ph type="sldNum" sz="quarter" idx="12"/>
          </p:nvPr>
        </p:nvSpPr>
        <p:spPr/>
        <p:txBody>
          <a:bodyPr/>
          <a:lstStyle/>
          <a:p>
            <a:fld id="{394A2A12-EB58-004B-B660-DC0361CD9A0A}" type="slidenum">
              <a:rPr lang="en-US" smtClean="0"/>
              <a:t>18</a:t>
            </a:fld>
            <a:endParaRPr lang="en-US"/>
          </a:p>
        </p:txBody>
      </p:sp>
    </p:spTree>
    <p:extLst>
      <p:ext uri="{BB962C8B-B14F-4D97-AF65-F5344CB8AC3E}">
        <p14:creationId xmlns:p14="http://schemas.microsoft.com/office/powerpoint/2010/main" val="1990998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 timeline&#10;&#10;Description automatically generated">
            <a:extLst>
              <a:ext uri="{FF2B5EF4-FFF2-40B4-BE49-F238E27FC236}">
                <a16:creationId xmlns:a16="http://schemas.microsoft.com/office/drawing/2014/main" id="{E0D2D3D1-3FE8-34A0-A49C-EE0CB8E07A79}"/>
              </a:ext>
            </a:extLst>
          </p:cNvPr>
          <p:cNvPicPr>
            <a:picLocks noChangeAspect="1"/>
          </p:cNvPicPr>
          <p:nvPr/>
        </p:nvPicPr>
        <p:blipFill>
          <a:blip r:embed="rId2">
            <a:alphaModFix amt="18000"/>
          </a:blip>
          <a:stretch>
            <a:fillRect/>
          </a:stretch>
        </p:blipFill>
        <p:spPr>
          <a:xfrm>
            <a:off x="0" y="-19697"/>
            <a:ext cx="12192000" cy="6897393"/>
          </a:xfrm>
          <a:prstGeom prst="rect">
            <a:avLst/>
          </a:prstGeom>
        </p:spPr>
      </p:pic>
      <p:sp>
        <p:nvSpPr>
          <p:cNvPr id="2" name="Slide Number Placeholder 1">
            <a:extLst>
              <a:ext uri="{FF2B5EF4-FFF2-40B4-BE49-F238E27FC236}">
                <a16:creationId xmlns:a16="http://schemas.microsoft.com/office/drawing/2014/main" id="{A30092D5-7DBF-EE33-E170-F3DBEE08D0FE}"/>
              </a:ext>
            </a:extLst>
          </p:cNvPr>
          <p:cNvSpPr>
            <a:spLocks noGrp="1"/>
          </p:cNvSpPr>
          <p:nvPr>
            <p:ph type="sldNum" sz="quarter" idx="12"/>
          </p:nvPr>
        </p:nvSpPr>
        <p:spPr/>
        <p:txBody>
          <a:bodyPr/>
          <a:lstStyle/>
          <a:p>
            <a:fld id="{394A2A12-EB58-004B-B660-DC0361CD9A0A}" type="slidenum">
              <a:rPr lang="en-US" smtClean="0"/>
              <a:t>19</a:t>
            </a:fld>
            <a:endParaRPr lang="en-US"/>
          </a:p>
        </p:txBody>
      </p:sp>
      <p:sp>
        <p:nvSpPr>
          <p:cNvPr id="5" name="TextBox 4">
            <a:extLst>
              <a:ext uri="{FF2B5EF4-FFF2-40B4-BE49-F238E27FC236}">
                <a16:creationId xmlns:a16="http://schemas.microsoft.com/office/drawing/2014/main" id="{41ED5FAE-7359-7815-16F7-FD18BA7C29CD}"/>
              </a:ext>
            </a:extLst>
          </p:cNvPr>
          <p:cNvSpPr txBox="1"/>
          <p:nvPr/>
        </p:nvSpPr>
        <p:spPr>
          <a:xfrm>
            <a:off x="2041658" y="2043226"/>
            <a:ext cx="8108684" cy="2800767"/>
          </a:xfrm>
          <a:prstGeom prst="rect">
            <a:avLst/>
          </a:prstGeom>
          <a:noFill/>
        </p:spPr>
        <p:txBody>
          <a:bodyPr wrap="square" rtlCol="0">
            <a:spAutoFit/>
          </a:bodyPr>
          <a:lstStyle/>
          <a:p>
            <a:pPr algn="ctr"/>
            <a:r>
              <a:rPr lang="en-US" sz="8800" b="1" dirty="0">
                <a:solidFill>
                  <a:schemeClr val="accent5">
                    <a:lumMod val="60000"/>
                    <a:lumOff val="40000"/>
                  </a:schemeClr>
                </a:solidFill>
                <a:latin typeface="+mj-lt"/>
              </a:rPr>
              <a:t>Final vs. Initial Entropy</a:t>
            </a:r>
          </a:p>
        </p:txBody>
      </p:sp>
    </p:spTree>
    <p:extLst>
      <p:ext uri="{BB962C8B-B14F-4D97-AF65-F5344CB8AC3E}">
        <p14:creationId xmlns:p14="http://schemas.microsoft.com/office/powerpoint/2010/main" val="1305919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lorful lines and dots on a black background&#10;&#10;Description automatically generated">
            <a:extLst>
              <a:ext uri="{FF2B5EF4-FFF2-40B4-BE49-F238E27FC236}">
                <a16:creationId xmlns:a16="http://schemas.microsoft.com/office/drawing/2014/main" id="{AB1F0CAF-2C2B-0002-608B-1394D7F9CD13}"/>
              </a:ext>
            </a:extLst>
          </p:cNvPr>
          <p:cNvPicPr>
            <a:picLocks noChangeAspect="1"/>
          </p:cNvPicPr>
          <p:nvPr/>
        </p:nvPicPr>
        <p:blipFill>
          <a:blip r:embed="rId2">
            <a:alphaModFix amt="18000"/>
          </a:blip>
          <a:stretch>
            <a:fillRect/>
          </a:stretch>
        </p:blipFill>
        <p:spPr>
          <a:xfrm>
            <a:off x="0" y="0"/>
            <a:ext cx="12192000" cy="6882063"/>
          </a:xfrm>
          <a:prstGeom prst="rect">
            <a:avLst/>
          </a:prstGeom>
        </p:spPr>
      </p:pic>
      <p:sp>
        <p:nvSpPr>
          <p:cNvPr id="4" name="TextBox 3">
            <a:extLst>
              <a:ext uri="{FF2B5EF4-FFF2-40B4-BE49-F238E27FC236}">
                <a16:creationId xmlns:a16="http://schemas.microsoft.com/office/drawing/2014/main" id="{AEC4434A-30A0-4A1F-F103-162599404961}"/>
              </a:ext>
            </a:extLst>
          </p:cNvPr>
          <p:cNvSpPr txBox="1"/>
          <p:nvPr/>
        </p:nvSpPr>
        <p:spPr>
          <a:xfrm>
            <a:off x="2895384" y="2705725"/>
            <a:ext cx="6401232" cy="1446550"/>
          </a:xfrm>
          <a:prstGeom prst="rect">
            <a:avLst/>
          </a:prstGeom>
          <a:noFill/>
        </p:spPr>
        <p:txBody>
          <a:bodyPr wrap="square" rtlCol="0">
            <a:spAutoFit/>
          </a:bodyPr>
          <a:lstStyle/>
          <a:p>
            <a:pPr algn="ctr"/>
            <a:r>
              <a:rPr lang="en-US" sz="8800" b="1" dirty="0">
                <a:solidFill>
                  <a:schemeClr val="accent5">
                    <a:lumMod val="60000"/>
                    <a:lumOff val="40000"/>
                  </a:schemeClr>
                </a:solidFill>
                <a:latin typeface="+mj-lt"/>
              </a:rPr>
              <a:t>Introduction</a:t>
            </a:r>
          </a:p>
        </p:txBody>
      </p:sp>
      <p:sp>
        <p:nvSpPr>
          <p:cNvPr id="2" name="Slide Number Placeholder 1">
            <a:extLst>
              <a:ext uri="{FF2B5EF4-FFF2-40B4-BE49-F238E27FC236}">
                <a16:creationId xmlns:a16="http://schemas.microsoft.com/office/drawing/2014/main" id="{F27342F0-9EED-5E48-BDD7-BA797D5AD4ED}"/>
              </a:ext>
            </a:extLst>
          </p:cNvPr>
          <p:cNvSpPr>
            <a:spLocks noGrp="1"/>
          </p:cNvSpPr>
          <p:nvPr>
            <p:ph type="sldNum" sz="quarter" idx="12"/>
          </p:nvPr>
        </p:nvSpPr>
        <p:spPr/>
        <p:txBody>
          <a:bodyPr/>
          <a:lstStyle/>
          <a:p>
            <a:fld id="{394A2A12-EB58-004B-B660-DC0361CD9A0A}" type="slidenum">
              <a:rPr lang="en-US" smtClean="0"/>
              <a:t>2</a:t>
            </a:fld>
            <a:endParaRPr lang="en-US"/>
          </a:p>
        </p:txBody>
      </p:sp>
    </p:spTree>
    <p:extLst>
      <p:ext uri="{BB962C8B-B14F-4D97-AF65-F5344CB8AC3E}">
        <p14:creationId xmlns:p14="http://schemas.microsoft.com/office/powerpoint/2010/main" val="3236871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line chart&#10;&#10;Description automatically generated">
            <a:extLst>
              <a:ext uri="{FF2B5EF4-FFF2-40B4-BE49-F238E27FC236}">
                <a16:creationId xmlns:a16="http://schemas.microsoft.com/office/drawing/2014/main" id="{92B7B238-3AD4-97FC-A42B-6FBE38AA40E8}"/>
              </a:ext>
            </a:extLst>
          </p:cNvPr>
          <p:cNvPicPr>
            <a:picLocks noChangeAspect="1"/>
          </p:cNvPicPr>
          <p:nvPr/>
        </p:nvPicPr>
        <p:blipFill>
          <a:blip r:embed="rId2"/>
          <a:stretch>
            <a:fillRect/>
          </a:stretch>
        </p:blipFill>
        <p:spPr>
          <a:xfrm>
            <a:off x="2615913" y="903338"/>
            <a:ext cx="6651334" cy="4308505"/>
          </a:xfrm>
          <a:prstGeom prst="rect">
            <a:avLst/>
          </a:prstGeom>
        </p:spPr>
      </p:pic>
      <p:sp>
        <p:nvSpPr>
          <p:cNvPr id="22" name="TextBox 21">
            <a:extLst>
              <a:ext uri="{FF2B5EF4-FFF2-40B4-BE49-F238E27FC236}">
                <a16:creationId xmlns:a16="http://schemas.microsoft.com/office/drawing/2014/main" id="{ACCB587B-7DE7-A49C-4A87-F627CC75301A}"/>
              </a:ext>
            </a:extLst>
          </p:cNvPr>
          <p:cNvSpPr txBox="1"/>
          <p:nvPr/>
        </p:nvSpPr>
        <p:spPr>
          <a:xfrm>
            <a:off x="3393902" y="5445765"/>
            <a:ext cx="5091139" cy="1015663"/>
          </a:xfrm>
          <a:prstGeom prst="rect">
            <a:avLst/>
          </a:prstGeom>
          <a:noFill/>
        </p:spPr>
        <p:txBody>
          <a:bodyPr wrap="square" rtlCol="0">
            <a:spAutoFit/>
          </a:bodyPr>
          <a:lstStyle/>
          <a:p>
            <a:pPr algn="ctr"/>
            <a:r>
              <a:rPr lang="en-US" sz="1200" b="0" i="0" u="none" strike="noStrike" dirty="0" err="1">
                <a:solidFill>
                  <a:schemeClr val="accent5"/>
                </a:solidFill>
                <a:effectLst/>
                <a:latin typeface="Söhne"/>
              </a:rPr>
              <a:t>Hentschinski</a:t>
            </a:r>
            <a:r>
              <a:rPr lang="en-US" sz="1200" b="0" i="0" u="none" strike="noStrike" dirty="0">
                <a:solidFill>
                  <a:schemeClr val="accent5"/>
                </a:solidFill>
                <a:effectLst/>
                <a:latin typeface="Söhne"/>
              </a:rPr>
              <a:t>, M., &amp; Kutak, K. (2022). Evidence for the maximally entangled low x proton in Deep Inelastic Scattering from H1 data. The European Physical Journal C, 82(2), 56. </a:t>
            </a:r>
            <a:r>
              <a:rPr lang="en-US" sz="1200" b="0" i="0" u="none" strike="noStrike" dirty="0" err="1">
                <a:solidFill>
                  <a:schemeClr val="accent5"/>
                </a:solidFill>
                <a:effectLst/>
                <a:latin typeface="Söhne"/>
              </a:rPr>
              <a:t>doi</a:t>
            </a:r>
            <a:r>
              <a:rPr lang="en-US" sz="1200" b="0" i="0" u="none" strike="noStrike" dirty="0">
                <a:solidFill>
                  <a:schemeClr val="accent5"/>
                </a:solidFill>
                <a:effectLst/>
                <a:latin typeface="Söhne"/>
              </a:rPr>
              <a:t>: 10.1140/</a:t>
            </a:r>
            <a:r>
              <a:rPr lang="en-US" sz="1200" b="0" i="0" u="none" strike="noStrike" dirty="0" err="1">
                <a:solidFill>
                  <a:schemeClr val="accent5"/>
                </a:solidFill>
                <a:effectLst/>
                <a:latin typeface="Söhne"/>
              </a:rPr>
              <a:t>epjc</a:t>
            </a:r>
            <a:r>
              <a:rPr lang="en-US" sz="1200" b="0" i="0" u="none" strike="noStrike" dirty="0">
                <a:solidFill>
                  <a:schemeClr val="accent5"/>
                </a:solidFill>
                <a:effectLst/>
                <a:latin typeface="Söhne"/>
              </a:rPr>
              <a:t>/s10052-022-10056-y.</a:t>
            </a:r>
          </a:p>
          <a:p>
            <a:pPr algn="ctr"/>
            <a:br>
              <a:rPr lang="en-US" sz="1200" dirty="0">
                <a:solidFill>
                  <a:schemeClr val="accent5"/>
                </a:solidFill>
              </a:rPr>
            </a:br>
            <a:endParaRPr lang="en-US" sz="1200" dirty="0">
              <a:solidFill>
                <a:schemeClr val="accent5"/>
              </a:solidFill>
            </a:endParaRPr>
          </a:p>
        </p:txBody>
      </p:sp>
      <p:sp>
        <p:nvSpPr>
          <p:cNvPr id="23" name="TextBox 22">
            <a:extLst>
              <a:ext uri="{FF2B5EF4-FFF2-40B4-BE49-F238E27FC236}">
                <a16:creationId xmlns:a16="http://schemas.microsoft.com/office/drawing/2014/main" id="{67C99F25-62BF-60F3-DA32-2842C12E50EF}"/>
              </a:ext>
            </a:extLst>
          </p:cNvPr>
          <p:cNvSpPr txBox="1"/>
          <p:nvPr/>
        </p:nvSpPr>
        <p:spPr>
          <a:xfrm>
            <a:off x="104931" y="-112325"/>
            <a:ext cx="12087069" cy="1015663"/>
          </a:xfrm>
          <a:prstGeom prst="rect">
            <a:avLst/>
          </a:prstGeom>
          <a:noFill/>
        </p:spPr>
        <p:txBody>
          <a:bodyPr wrap="square" rtlCol="0">
            <a:spAutoFit/>
          </a:bodyPr>
          <a:lstStyle/>
          <a:p>
            <a:pPr algn="ctr"/>
            <a:r>
              <a:rPr lang="en-US" sz="6000" dirty="0">
                <a:solidFill>
                  <a:schemeClr val="accent6"/>
                </a:solidFill>
                <a:latin typeface="+mj-lt"/>
              </a:rPr>
              <a:t>Equivalence shown in e-p systems</a:t>
            </a:r>
          </a:p>
        </p:txBody>
      </p:sp>
      <p:sp>
        <p:nvSpPr>
          <p:cNvPr id="24" name="TextBox 23">
            <a:extLst>
              <a:ext uri="{FF2B5EF4-FFF2-40B4-BE49-F238E27FC236}">
                <a16:creationId xmlns:a16="http://schemas.microsoft.com/office/drawing/2014/main" id="{3F6B4806-0611-A64A-0EF5-E7CA44C92B2E}"/>
              </a:ext>
            </a:extLst>
          </p:cNvPr>
          <p:cNvSpPr txBox="1"/>
          <p:nvPr/>
        </p:nvSpPr>
        <p:spPr>
          <a:xfrm>
            <a:off x="7910077" y="1512342"/>
            <a:ext cx="1149928" cy="1200329"/>
          </a:xfrm>
          <a:prstGeom prst="rect">
            <a:avLst/>
          </a:prstGeom>
          <a:noFill/>
        </p:spPr>
        <p:txBody>
          <a:bodyPr wrap="square" rtlCol="0">
            <a:spAutoFit/>
          </a:bodyPr>
          <a:lstStyle/>
          <a:p>
            <a:r>
              <a:rPr lang="en-US" sz="3200" dirty="0">
                <a:solidFill>
                  <a:schemeClr val="accent6"/>
                </a:solidFill>
              </a:rPr>
              <a:t>e-p </a:t>
            </a:r>
            <a:r>
              <a:rPr lang="en-US" sz="2000" dirty="0">
                <a:solidFill>
                  <a:schemeClr val="accent6"/>
                </a:solidFill>
              </a:rPr>
              <a:t>using H1 data</a:t>
            </a:r>
          </a:p>
        </p:txBody>
      </p:sp>
      <p:sp>
        <p:nvSpPr>
          <p:cNvPr id="2" name="Slide Number Placeholder 1">
            <a:extLst>
              <a:ext uri="{FF2B5EF4-FFF2-40B4-BE49-F238E27FC236}">
                <a16:creationId xmlns:a16="http://schemas.microsoft.com/office/drawing/2014/main" id="{78868361-17F6-AE7B-BA68-869F9582A907}"/>
              </a:ext>
            </a:extLst>
          </p:cNvPr>
          <p:cNvSpPr>
            <a:spLocks noGrp="1"/>
          </p:cNvSpPr>
          <p:nvPr>
            <p:ph type="sldNum" sz="quarter" idx="12"/>
          </p:nvPr>
        </p:nvSpPr>
        <p:spPr/>
        <p:txBody>
          <a:bodyPr/>
          <a:lstStyle/>
          <a:p>
            <a:fld id="{394A2A12-EB58-004B-B660-DC0361CD9A0A}" type="slidenum">
              <a:rPr lang="en-US" smtClean="0"/>
              <a:t>20</a:t>
            </a:fld>
            <a:endParaRPr lang="en-US"/>
          </a:p>
        </p:txBody>
      </p:sp>
    </p:spTree>
    <p:extLst>
      <p:ext uri="{BB962C8B-B14F-4D97-AF65-F5344CB8AC3E}">
        <p14:creationId xmlns:p14="http://schemas.microsoft.com/office/powerpoint/2010/main" val="3928417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016E6B9-D9C3-6743-3D30-B6F16530DD5C}"/>
              </a:ext>
            </a:extLst>
          </p:cNvPr>
          <p:cNvSpPr/>
          <p:nvPr/>
        </p:nvSpPr>
        <p:spPr>
          <a:xfrm>
            <a:off x="0" y="0"/>
            <a:ext cx="12192000" cy="6858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2C4C5B7D-62D8-B613-44BF-CCEC30786A64}"/>
              </a:ext>
            </a:extLst>
          </p:cNvPr>
          <p:cNvSpPr>
            <a:spLocks noGrp="1"/>
          </p:cNvSpPr>
          <p:nvPr>
            <p:ph type="sldNum" sz="quarter" idx="12"/>
          </p:nvPr>
        </p:nvSpPr>
        <p:spPr/>
        <p:txBody>
          <a:bodyPr/>
          <a:lstStyle/>
          <a:p>
            <a:fld id="{394A2A12-EB58-004B-B660-DC0361CD9A0A}" type="slidenum">
              <a:rPr lang="en-US" smtClean="0"/>
              <a:t>21</a:t>
            </a:fld>
            <a:endParaRPr lang="en-US"/>
          </a:p>
        </p:txBody>
      </p:sp>
      <p:pic>
        <p:nvPicPr>
          <p:cNvPr id="6" name="Picture 5" descr="A graph with a green line and a blue line&#10;&#10;Description automatically generated">
            <a:extLst>
              <a:ext uri="{FF2B5EF4-FFF2-40B4-BE49-F238E27FC236}">
                <a16:creationId xmlns:a16="http://schemas.microsoft.com/office/drawing/2014/main" id="{5B6B4C7B-C092-9CD0-6632-A39864BEE269}"/>
              </a:ext>
            </a:extLst>
          </p:cNvPr>
          <p:cNvPicPr>
            <a:picLocks noChangeAspect="1"/>
          </p:cNvPicPr>
          <p:nvPr/>
        </p:nvPicPr>
        <p:blipFill>
          <a:blip r:embed="rId2"/>
          <a:stretch>
            <a:fillRect/>
          </a:stretch>
        </p:blipFill>
        <p:spPr>
          <a:xfrm>
            <a:off x="0" y="1077418"/>
            <a:ext cx="12058669" cy="5644057"/>
          </a:xfrm>
          <a:prstGeom prst="rect">
            <a:avLst/>
          </a:prstGeom>
        </p:spPr>
      </p:pic>
    </p:spTree>
    <p:extLst>
      <p:ext uri="{BB962C8B-B14F-4D97-AF65-F5344CB8AC3E}">
        <p14:creationId xmlns:p14="http://schemas.microsoft.com/office/powerpoint/2010/main" val="3632991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B3553-3989-C184-3371-7EA8BD1DC4DB}"/>
              </a:ext>
            </a:extLst>
          </p:cNvPr>
          <p:cNvSpPr>
            <a:spLocks noGrp="1"/>
          </p:cNvSpPr>
          <p:nvPr>
            <p:ph type="title"/>
          </p:nvPr>
        </p:nvSpPr>
        <p:spPr>
          <a:xfrm>
            <a:off x="838200" y="0"/>
            <a:ext cx="10515600" cy="1325563"/>
          </a:xfrm>
        </p:spPr>
        <p:txBody>
          <a:bodyPr/>
          <a:lstStyle/>
          <a:p>
            <a:r>
              <a:rPr lang="en-US" dirty="0"/>
              <a:t>Conclusion and Future Steps</a:t>
            </a:r>
          </a:p>
        </p:txBody>
      </p:sp>
      <p:sp>
        <p:nvSpPr>
          <p:cNvPr id="3" name="Content Placeholder 2">
            <a:extLst>
              <a:ext uri="{FF2B5EF4-FFF2-40B4-BE49-F238E27FC236}">
                <a16:creationId xmlns:a16="http://schemas.microsoft.com/office/drawing/2014/main" id="{478F81DD-30C3-09F0-4694-D1E9A8ED1E92}"/>
              </a:ext>
            </a:extLst>
          </p:cNvPr>
          <p:cNvSpPr>
            <a:spLocks noGrp="1"/>
          </p:cNvSpPr>
          <p:nvPr>
            <p:ph idx="1"/>
          </p:nvPr>
        </p:nvSpPr>
        <p:spPr>
          <a:xfrm>
            <a:off x="838200" y="1325563"/>
            <a:ext cx="10515600" cy="5187532"/>
          </a:xfrm>
        </p:spPr>
        <p:txBody>
          <a:bodyPr>
            <a:normAutofit fontScale="85000" lnSpcReduction="20000"/>
          </a:bodyPr>
          <a:lstStyle/>
          <a:p>
            <a:r>
              <a:rPr lang="en-US" dirty="0">
                <a:latin typeface="+mj-lt"/>
              </a:rPr>
              <a:t>While it seems evident that there is a relation between entanglement entropy in the initial state and thermodynamic entropy in the final state in e-p systems.</a:t>
            </a:r>
          </a:p>
          <a:p>
            <a:endParaRPr lang="en-US" dirty="0">
              <a:latin typeface="+mj-lt"/>
            </a:endParaRPr>
          </a:p>
          <a:p>
            <a:r>
              <a:rPr lang="en-US" dirty="0">
                <a:latin typeface="+mj-lt"/>
              </a:rPr>
              <a:t>It is not yet clear whether this holds true in hadron collisions</a:t>
            </a:r>
            <a:r>
              <a:rPr lang="en-US">
                <a:latin typeface="+mj-lt"/>
              </a:rPr>
              <a:t>. </a:t>
            </a:r>
            <a:endParaRPr lang="en-US" dirty="0">
              <a:latin typeface="+mj-lt"/>
            </a:endParaRPr>
          </a:p>
          <a:p>
            <a:endParaRPr lang="en-US" dirty="0">
              <a:latin typeface="+mj-lt"/>
            </a:endParaRPr>
          </a:p>
          <a:p>
            <a:r>
              <a:rPr lang="en-US" dirty="0">
                <a:latin typeface="+mj-lt"/>
              </a:rPr>
              <a:t>A better understanding of how to extrapolate our data to that of a single proton, may help further studies. We will continue to explore other considerations in this extrapolation.</a:t>
            </a:r>
          </a:p>
          <a:p>
            <a:endParaRPr lang="en-US" dirty="0">
              <a:latin typeface="+mj-lt"/>
            </a:endParaRPr>
          </a:p>
          <a:p>
            <a:r>
              <a:rPr lang="en-US" dirty="0">
                <a:latin typeface="+mj-lt"/>
              </a:rPr>
              <a:t>There may also be other sources of entropy generation in the collision and a more robust theory may be necessary to demonstrate this equivalence.</a:t>
            </a:r>
          </a:p>
          <a:p>
            <a:pPr marL="0" indent="0">
              <a:buNone/>
            </a:pPr>
            <a:endParaRPr lang="en-US" dirty="0">
              <a:latin typeface="+mj-lt"/>
            </a:endParaRPr>
          </a:p>
          <a:p>
            <a:r>
              <a:rPr lang="en-US" dirty="0">
                <a:latin typeface="+mj-lt"/>
              </a:rPr>
              <a:t>Furthermore, we would like to measure this in different kinematic regimes and systems.</a:t>
            </a:r>
          </a:p>
        </p:txBody>
      </p:sp>
      <p:sp>
        <p:nvSpPr>
          <p:cNvPr id="4" name="Slide Number Placeholder 3">
            <a:extLst>
              <a:ext uri="{FF2B5EF4-FFF2-40B4-BE49-F238E27FC236}">
                <a16:creationId xmlns:a16="http://schemas.microsoft.com/office/drawing/2014/main" id="{0DB0497B-27E2-0BE7-0ADE-6D31839C4339}"/>
              </a:ext>
            </a:extLst>
          </p:cNvPr>
          <p:cNvSpPr>
            <a:spLocks noGrp="1"/>
          </p:cNvSpPr>
          <p:nvPr>
            <p:ph type="sldNum" sz="quarter" idx="12"/>
          </p:nvPr>
        </p:nvSpPr>
        <p:spPr/>
        <p:txBody>
          <a:bodyPr/>
          <a:lstStyle/>
          <a:p>
            <a:fld id="{394A2A12-EB58-004B-B660-DC0361CD9A0A}" type="slidenum">
              <a:rPr lang="en-US" smtClean="0"/>
              <a:t>22</a:t>
            </a:fld>
            <a:endParaRPr lang="en-US"/>
          </a:p>
        </p:txBody>
      </p:sp>
    </p:spTree>
    <p:extLst>
      <p:ext uri="{BB962C8B-B14F-4D97-AF65-F5344CB8AC3E}">
        <p14:creationId xmlns:p14="http://schemas.microsoft.com/office/powerpoint/2010/main" val="18638748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0ED6D-DACF-0191-92C3-A60AB5ED3A3E}"/>
              </a:ext>
            </a:extLst>
          </p:cNvPr>
          <p:cNvSpPr>
            <a:spLocks noGrp="1"/>
          </p:cNvSpPr>
          <p:nvPr>
            <p:ph type="sldNum" sz="quarter" idx="12"/>
          </p:nvPr>
        </p:nvSpPr>
        <p:spPr/>
        <p:txBody>
          <a:bodyPr/>
          <a:lstStyle/>
          <a:p>
            <a:fld id="{394A2A12-EB58-004B-B660-DC0361CD9A0A}" type="slidenum">
              <a:rPr lang="en-US" smtClean="0"/>
              <a:t>23</a:t>
            </a:fld>
            <a:endParaRPr lang="en-US"/>
          </a:p>
        </p:txBody>
      </p:sp>
      <p:pic>
        <p:nvPicPr>
          <p:cNvPr id="6" name="Picture 5" descr="A picture containing text, screenshot, font, number&#10;&#10;Description automatically generated">
            <a:extLst>
              <a:ext uri="{FF2B5EF4-FFF2-40B4-BE49-F238E27FC236}">
                <a16:creationId xmlns:a16="http://schemas.microsoft.com/office/drawing/2014/main" id="{E19F9A23-0913-64AC-7A01-DB4A2A8C52AC}"/>
              </a:ext>
            </a:extLst>
          </p:cNvPr>
          <p:cNvPicPr>
            <a:picLocks noChangeAspect="1"/>
          </p:cNvPicPr>
          <p:nvPr/>
        </p:nvPicPr>
        <p:blipFill>
          <a:blip r:embed="rId2"/>
          <a:stretch>
            <a:fillRect/>
          </a:stretch>
        </p:blipFill>
        <p:spPr>
          <a:xfrm>
            <a:off x="1200581" y="17825"/>
            <a:ext cx="9790838" cy="6840175"/>
          </a:xfrm>
          <a:prstGeom prst="rect">
            <a:avLst/>
          </a:prstGeom>
        </p:spPr>
      </p:pic>
    </p:spTree>
    <p:extLst>
      <p:ext uri="{BB962C8B-B14F-4D97-AF65-F5344CB8AC3E}">
        <p14:creationId xmlns:p14="http://schemas.microsoft.com/office/powerpoint/2010/main" val="1316778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5838CA24-E7F3-865E-B222-2DD5A04EC2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11331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39B39B7-AAD2-DFC0-39DF-8179F19BA6FA}"/>
              </a:ext>
            </a:extLst>
          </p:cNvPr>
          <p:cNvSpPr>
            <a:spLocks noGrp="1"/>
          </p:cNvSpPr>
          <p:nvPr>
            <p:ph type="title"/>
          </p:nvPr>
        </p:nvSpPr>
        <p:spPr>
          <a:xfrm>
            <a:off x="6311486" y="-59961"/>
            <a:ext cx="4842659" cy="878775"/>
          </a:xfrm>
        </p:spPr>
        <p:txBody>
          <a:bodyPr/>
          <a:lstStyle/>
          <a:p>
            <a:pPr algn="ctr"/>
            <a:r>
              <a:rPr lang="en-US" dirty="0">
                <a:solidFill>
                  <a:schemeClr val="accent6"/>
                </a:solidFill>
                <a:latin typeface="Times New Roman" panose="02020603050405020304" pitchFamily="18" charset="0"/>
                <a:cs typeface="Times New Roman" panose="02020603050405020304" pitchFamily="18" charset="0"/>
              </a:rPr>
              <a:t>Particle Production</a:t>
            </a:r>
          </a:p>
        </p:txBody>
      </p:sp>
      <p:sp>
        <p:nvSpPr>
          <p:cNvPr id="3" name="Content Placeholder 2">
            <a:extLst>
              <a:ext uri="{FF2B5EF4-FFF2-40B4-BE49-F238E27FC236}">
                <a16:creationId xmlns:a16="http://schemas.microsoft.com/office/drawing/2014/main" id="{B148DBA1-7DB7-75E0-2CE1-A0BDF5CCC214}"/>
              </a:ext>
            </a:extLst>
          </p:cNvPr>
          <p:cNvSpPr>
            <a:spLocks noGrp="1"/>
          </p:cNvSpPr>
          <p:nvPr>
            <p:ph idx="1"/>
          </p:nvPr>
        </p:nvSpPr>
        <p:spPr>
          <a:xfrm>
            <a:off x="5308268" y="943796"/>
            <a:ext cx="6849093" cy="5789221"/>
          </a:xfrm>
        </p:spPr>
        <p:txBody>
          <a:bodyPr>
            <a:normAutofit fontScale="85000" lnSpcReduction="10000"/>
          </a:bodyPr>
          <a:lstStyle/>
          <a:p>
            <a:r>
              <a:rPr lang="en-US" dirty="0">
                <a:highlight>
                  <a:srgbClr val="000000"/>
                </a:highlight>
                <a:latin typeface="Times New Roman" panose="02020603050405020304" pitchFamily="18" charset="0"/>
                <a:cs typeface="Times New Roman" panose="02020603050405020304" pitchFamily="18" charset="0"/>
              </a:rPr>
              <a:t>It is understood during high energy particle collisions new hadrons are formed. By studying how these particles populate difference phase spaces we hope to better understand the nature of the proton’s structure, and the process of how matter is generated.</a:t>
            </a:r>
          </a:p>
          <a:p>
            <a:endParaRPr lang="en-US" dirty="0">
              <a:highlight>
                <a:srgbClr val="000000"/>
              </a:highlight>
              <a:latin typeface="Times New Roman" panose="02020603050405020304" pitchFamily="18" charset="0"/>
              <a:cs typeface="Times New Roman" panose="02020603050405020304" pitchFamily="18" charset="0"/>
            </a:endParaRPr>
          </a:p>
          <a:p>
            <a:r>
              <a:rPr lang="en-US" dirty="0">
                <a:highlight>
                  <a:srgbClr val="000000"/>
                </a:highlight>
                <a:latin typeface="Times New Roman" panose="02020603050405020304" pitchFamily="18" charset="0"/>
                <a:cs typeface="Times New Roman" panose="02020603050405020304" pitchFamily="18" charset="0"/>
              </a:rPr>
              <a:t>I will discuss charged particle multiplicity measurements taken using the ALICE detector at the Large Hadron Collider.</a:t>
            </a:r>
          </a:p>
          <a:p>
            <a:endParaRPr lang="en-US" dirty="0">
              <a:highlight>
                <a:srgbClr val="000000"/>
              </a:highlight>
              <a:latin typeface="Times New Roman" panose="02020603050405020304" pitchFamily="18" charset="0"/>
              <a:cs typeface="Times New Roman" panose="02020603050405020304" pitchFamily="18" charset="0"/>
            </a:endParaRPr>
          </a:p>
          <a:p>
            <a:r>
              <a:rPr lang="en-US" dirty="0">
                <a:highlight>
                  <a:srgbClr val="000000"/>
                </a:highlight>
                <a:latin typeface="Times New Roman" panose="02020603050405020304" pitchFamily="18" charset="0"/>
                <a:cs typeface="Times New Roman" panose="02020603050405020304" pitchFamily="18" charset="0"/>
              </a:rPr>
              <a:t>I will also discuss a mechanism for how these particles may be generated using entanglement and how a comparison can be made between entropy in the initial state and entropy in the final state. </a:t>
            </a:r>
          </a:p>
          <a:p>
            <a:r>
              <a:rPr lang="en-US" dirty="0">
                <a:highlight>
                  <a:srgbClr val="000000"/>
                </a:highlight>
                <a:latin typeface="Times New Roman" panose="02020603050405020304" pitchFamily="18" charset="0"/>
                <a:cs typeface="Times New Roman" panose="02020603050405020304" pitchFamily="18" charset="0"/>
              </a:rPr>
              <a:t>Entanglement in the initial state may be what gives rise to the thermal like behavior of larger systems.</a:t>
            </a:r>
          </a:p>
        </p:txBody>
      </p:sp>
      <p:sp>
        <p:nvSpPr>
          <p:cNvPr id="4" name="Slide Number Placeholder 3">
            <a:extLst>
              <a:ext uri="{FF2B5EF4-FFF2-40B4-BE49-F238E27FC236}">
                <a16:creationId xmlns:a16="http://schemas.microsoft.com/office/drawing/2014/main" id="{D75A5B3D-D348-C771-DBDF-9A31C27E828D}"/>
              </a:ext>
            </a:extLst>
          </p:cNvPr>
          <p:cNvSpPr>
            <a:spLocks noGrp="1"/>
          </p:cNvSpPr>
          <p:nvPr>
            <p:ph type="sldNum" sz="quarter" idx="12"/>
          </p:nvPr>
        </p:nvSpPr>
        <p:spPr/>
        <p:txBody>
          <a:bodyPr/>
          <a:lstStyle/>
          <a:p>
            <a:fld id="{394A2A12-EB58-004B-B660-DC0361CD9A0A}" type="slidenum">
              <a:rPr lang="en-US" smtClean="0"/>
              <a:t>3</a:t>
            </a:fld>
            <a:endParaRPr lang="en-US"/>
          </a:p>
        </p:txBody>
      </p:sp>
    </p:spTree>
    <p:extLst>
      <p:ext uri="{BB962C8B-B14F-4D97-AF65-F5344CB8AC3E}">
        <p14:creationId xmlns:p14="http://schemas.microsoft.com/office/powerpoint/2010/main" val="3000238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14C882C-A91F-EC3F-A38A-3655CFFCC5A0}"/>
              </a:ext>
            </a:extLst>
          </p:cNvPr>
          <p:cNvSpPr>
            <a:spLocks noGrp="1"/>
          </p:cNvSpPr>
          <p:nvPr>
            <p:ph idx="1"/>
          </p:nvPr>
        </p:nvSpPr>
        <p:spPr>
          <a:xfrm>
            <a:off x="173823" y="1783137"/>
            <a:ext cx="5478041" cy="4206125"/>
          </a:xfrm>
        </p:spPr>
        <p:txBody>
          <a:bodyPr>
            <a:normAutofit fontScale="77500" lnSpcReduction="20000"/>
          </a:bodyPr>
          <a:lstStyle/>
          <a:p>
            <a:pPr marL="0" indent="0">
              <a:buNone/>
            </a:pPr>
            <a:r>
              <a:rPr lang="en-US" b="1" dirty="0">
                <a:solidFill>
                  <a:srgbClr val="FFFF00"/>
                </a:solidFill>
                <a:latin typeface="Times New Roman" panose="02020603050405020304" pitchFamily="18" charset="0"/>
                <a:cs typeface="Times New Roman" panose="02020603050405020304" pitchFamily="18" charset="0"/>
              </a:rPr>
              <a:t>Entanglement Entropy (initial-state)</a:t>
            </a:r>
          </a:p>
          <a:p>
            <a:r>
              <a:rPr lang="en-US" b="0" i="0" u="none" strike="noStrike" dirty="0">
                <a:effectLst/>
                <a:latin typeface="Times New Roman" panose="02020603050405020304" pitchFamily="18" charset="0"/>
                <a:cs typeface="Times New Roman" panose="02020603050405020304" pitchFamily="18" charset="0"/>
              </a:rPr>
              <a:t>Entanglement entropy is a metric for understanding the level of entanglement between two or more quantum systems.</a:t>
            </a:r>
          </a:p>
          <a:p>
            <a:r>
              <a:rPr lang="en-US" b="0" i="0" u="none" strike="noStrike" dirty="0">
                <a:effectLst/>
                <a:latin typeface="Times New Roman" panose="02020603050405020304" pitchFamily="18" charset="0"/>
                <a:cs typeface="Times New Roman" panose="02020603050405020304" pitchFamily="18" charset="0"/>
              </a:rPr>
              <a:t>It quantifies the amount of information that is shared between particles (</a:t>
            </a:r>
            <a:r>
              <a:rPr lang="en-US" b="0" i="0" u="none" strike="noStrike" dirty="0" err="1">
                <a:effectLst/>
                <a:latin typeface="Times New Roman" panose="02020603050405020304" pitchFamily="18" charset="0"/>
                <a:cs typeface="Times New Roman" panose="02020603050405020304" pitchFamily="18" charset="0"/>
              </a:rPr>
              <a:t>partons</a:t>
            </a:r>
            <a:r>
              <a:rPr lang="en-US" b="0" i="0" u="none" strike="noStrike" dirty="0">
                <a:effectLst/>
                <a:latin typeface="Times New Roman" panose="02020603050405020304" pitchFamily="18" charset="0"/>
                <a:cs typeface="Times New Roman" panose="02020603050405020304" pitchFamily="18" charset="0"/>
              </a:rPr>
              <a:t>) and can be used to characterize their degree of correlation.</a:t>
            </a:r>
          </a:p>
          <a:p>
            <a:r>
              <a:rPr lang="en-US" dirty="0">
                <a:latin typeface="Times New Roman" panose="02020603050405020304" pitchFamily="18" charset="0"/>
                <a:cs typeface="Times New Roman" panose="02020603050405020304" pitchFamily="18" charset="0"/>
              </a:rPr>
              <a:t>A proton represents a pure state; meaning the </a:t>
            </a:r>
            <a:r>
              <a:rPr lang="en-US" dirty="0" err="1">
                <a:latin typeface="Times New Roman" panose="02020603050405020304" pitchFamily="18" charset="0"/>
                <a:cs typeface="Times New Roman" panose="02020603050405020304" pitchFamily="18" charset="0"/>
              </a:rPr>
              <a:t>partons</a:t>
            </a:r>
            <a:r>
              <a:rPr lang="en-US" dirty="0">
                <a:latin typeface="Times New Roman" panose="02020603050405020304" pitchFamily="18" charset="0"/>
                <a:cs typeface="Times New Roman" panose="02020603050405020304" pitchFamily="18" charset="0"/>
              </a:rPr>
              <a:t> are fully correlated and maximally entangled.</a:t>
            </a:r>
          </a:p>
          <a:p>
            <a:r>
              <a:rPr lang="en-US" dirty="0">
                <a:latin typeface="Times New Roman" panose="02020603050405020304" pitchFamily="18" charset="0"/>
                <a:cs typeface="Times New Roman" panose="02020603050405020304" pitchFamily="18" charset="0"/>
              </a:rPr>
              <a:t>The interacting proton can be segmented into an interaction region (A) and a region that remains unprobed (B). Entanglement entropy arises between these two regions.</a:t>
            </a:r>
          </a:p>
        </p:txBody>
      </p:sp>
      <p:sp>
        <p:nvSpPr>
          <p:cNvPr id="4" name="Slide Number Placeholder 3">
            <a:extLst>
              <a:ext uri="{FF2B5EF4-FFF2-40B4-BE49-F238E27FC236}">
                <a16:creationId xmlns:a16="http://schemas.microsoft.com/office/drawing/2014/main" id="{8F30A558-F6D9-FD52-38BE-0FEED4076B56}"/>
              </a:ext>
            </a:extLst>
          </p:cNvPr>
          <p:cNvSpPr>
            <a:spLocks noGrp="1"/>
          </p:cNvSpPr>
          <p:nvPr>
            <p:ph type="sldNum" sz="quarter" idx="12"/>
          </p:nvPr>
        </p:nvSpPr>
        <p:spPr/>
        <p:txBody>
          <a:bodyPr/>
          <a:lstStyle/>
          <a:p>
            <a:fld id="{34B7E4EF-A1BD-40F4-AB7B-04F084DD991D}" type="slidenum">
              <a:rPr lang="en-US" smtClean="0">
                <a:latin typeface="Times New Roman" panose="02020603050405020304" pitchFamily="18" charset="0"/>
                <a:cs typeface="Times New Roman" panose="02020603050405020304" pitchFamily="18" charset="0"/>
              </a:rPr>
              <a:t>4</a:t>
            </a:fld>
            <a:endParaRPr lang="en-US">
              <a:latin typeface="Times New Roman" panose="02020603050405020304" pitchFamily="18" charset="0"/>
              <a:cs typeface="Times New Roman" panose="02020603050405020304" pitchFamily="18" charset="0"/>
            </a:endParaRPr>
          </a:p>
        </p:txBody>
      </p:sp>
      <p:sp>
        <p:nvSpPr>
          <p:cNvPr id="5" name="Content Placeholder 2">
            <a:extLst>
              <a:ext uri="{FF2B5EF4-FFF2-40B4-BE49-F238E27FC236}">
                <a16:creationId xmlns:a16="http://schemas.microsoft.com/office/drawing/2014/main" id="{95738C62-C2C8-3FAD-EC40-7778D775FF09}"/>
              </a:ext>
            </a:extLst>
          </p:cNvPr>
          <p:cNvSpPr txBox="1">
            <a:spLocks/>
          </p:cNvSpPr>
          <p:nvPr/>
        </p:nvSpPr>
        <p:spPr>
          <a:xfrm>
            <a:off x="5738550" y="228630"/>
            <a:ext cx="6279628" cy="4489729"/>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buNone/>
            </a:pPr>
            <a:r>
              <a:rPr lang="en-US" sz="2100" b="1" dirty="0">
                <a:solidFill>
                  <a:schemeClr val="accent1"/>
                </a:solidFill>
                <a:latin typeface="Times New Roman" panose="02020603050405020304" pitchFamily="18" charset="0"/>
                <a:cs typeface="Times New Roman" panose="02020603050405020304" pitchFamily="18" charset="0"/>
              </a:rPr>
              <a:t>Gibbs Entropy (final-state)</a:t>
            </a:r>
          </a:p>
          <a:p>
            <a:r>
              <a:rPr lang="en-US" sz="2000" b="0" i="0" u="none" strike="noStrike" dirty="0">
                <a:solidFill>
                  <a:srgbClr val="D1D5DB"/>
                </a:solidFill>
                <a:effectLst/>
                <a:latin typeface="Times New Roman" panose="02020603050405020304" pitchFamily="18" charset="0"/>
                <a:cs typeface="Times New Roman" panose="02020603050405020304" pitchFamily="18" charset="0"/>
              </a:rPr>
              <a:t>Gibbs entropy is a thermodynamic quantity that measures the degree of disorder, or randomness, in a system.</a:t>
            </a:r>
          </a:p>
          <a:p>
            <a:r>
              <a:rPr lang="en-US" sz="2000" dirty="0">
                <a:solidFill>
                  <a:srgbClr val="D1D5DB"/>
                </a:solidFill>
                <a:latin typeface="Times New Roman" panose="02020603050405020304" pitchFamily="18" charset="0"/>
                <a:cs typeface="Times New Roman" panose="02020603050405020304" pitchFamily="18" charset="0"/>
              </a:rPr>
              <a:t>This is calculated using a probability distribution of the number of microstates. In this case the number of hadrons</a:t>
            </a:r>
          </a:p>
          <a:p>
            <a:r>
              <a:rPr lang="en-US" sz="2000" dirty="0">
                <a:solidFill>
                  <a:srgbClr val="D1D5DB"/>
                </a:solidFill>
                <a:latin typeface="Times New Roman" panose="02020603050405020304" pitchFamily="18" charset="0"/>
                <a:cs typeface="Times New Roman" panose="02020603050405020304" pitchFamily="18" charset="0"/>
              </a:rPr>
              <a:t>The more hadrons produced the higher the entropy.</a:t>
            </a:r>
          </a:p>
          <a:p>
            <a:r>
              <a:rPr lang="en-US" sz="2000" dirty="0">
                <a:solidFill>
                  <a:srgbClr val="D1D5DB"/>
                </a:solidFill>
                <a:latin typeface="Times New Roman" panose="02020603050405020304" pitchFamily="18" charset="0"/>
                <a:cs typeface="Times New Roman" panose="02020603050405020304" pitchFamily="18" charset="0"/>
              </a:rPr>
              <a:t>While the Gibbs entropy is defined under different context than entanglement entropy, each of these definitions attempts to quantify the disorder of the system. And each is proportional to the number of particles.</a:t>
            </a:r>
          </a:p>
          <a:p>
            <a:pPr marL="0" indent="0">
              <a:buNone/>
            </a:pPr>
            <a:endParaRPr lang="en-US" dirty="0">
              <a:solidFill>
                <a:srgbClr val="00B0F0"/>
              </a:solidFill>
              <a:latin typeface="Times New Roman" panose="02020603050405020304" pitchFamily="18" charset="0"/>
              <a:cs typeface="Times New Roman" panose="02020603050405020304" pitchFamily="18" charset="0"/>
            </a:endParaRPr>
          </a:p>
        </p:txBody>
      </p:sp>
      <p:sp>
        <p:nvSpPr>
          <p:cNvPr id="13" name="Oval 12">
            <a:extLst>
              <a:ext uri="{FF2B5EF4-FFF2-40B4-BE49-F238E27FC236}">
                <a16:creationId xmlns:a16="http://schemas.microsoft.com/office/drawing/2014/main" id="{41F37476-04F9-6B93-194A-0DFCF2D690BD}"/>
              </a:ext>
            </a:extLst>
          </p:cNvPr>
          <p:cNvSpPr/>
          <p:nvPr/>
        </p:nvSpPr>
        <p:spPr>
          <a:xfrm>
            <a:off x="1531836" y="156210"/>
            <a:ext cx="1463040" cy="1425057"/>
          </a:xfrm>
          <a:prstGeom prst="ellipse">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4" name="Oval 13">
            <a:extLst>
              <a:ext uri="{FF2B5EF4-FFF2-40B4-BE49-F238E27FC236}">
                <a16:creationId xmlns:a16="http://schemas.microsoft.com/office/drawing/2014/main" id="{D6146C00-D742-CD15-FDFB-6B1E31E995D5}"/>
              </a:ext>
            </a:extLst>
          </p:cNvPr>
          <p:cNvSpPr/>
          <p:nvPr/>
        </p:nvSpPr>
        <p:spPr>
          <a:xfrm>
            <a:off x="2492241" y="156209"/>
            <a:ext cx="1463040" cy="1425057"/>
          </a:xfrm>
          <a:prstGeom prst="ellipse">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3FACE853-5B0F-A80D-EBA3-AA44FCBEE9DE}"/>
              </a:ext>
            </a:extLst>
          </p:cNvPr>
          <p:cNvSpPr txBox="1"/>
          <p:nvPr/>
        </p:nvSpPr>
        <p:spPr>
          <a:xfrm>
            <a:off x="1717343" y="698765"/>
            <a:ext cx="36107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B</a:t>
            </a:r>
          </a:p>
        </p:txBody>
      </p:sp>
      <p:sp>
        <p:nvSpPr>
          <p:cNvPr id="16" name="TextBox 15">
            <a:extLst>
              <a:ext uri="{FF2B5EF4-FFF2-40B4-BE49-F238E27FC236}">
                <a16:creationId xmlns:a16="http://schemas.microsoft.com/office/drawing/2014/main" id="{B2F4AF81-21D1-1B68-C141-D3268C131D28}"/>
              </a:ext>
            </a:extLst>
          </p:cNvPr>
          <p:cNvSpPr txBox="1"/>
          <p:nvPr/>
        </p:nvSpPr>
        <p:spPr>
          <a:xfrm>
            <a:off x="3342892" y="666396"/>
            <a:ext cx="36107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B</a:t>
            </a:r>
          </a:p>
        </p:txBody>
      </p:sp>
      <p:sp>
        <p:nvSpPr>
          <p:cNvPr id="17" name="TextBox 16">
            <a:extLst>
              <a:ext uri="{FF2B5EF4-FFF2-40B4-BE49-F238E27FC236}">
                <a16:creationId xmlns:a16="http://schemas.microsoft.com/office/drawing/2014/main" id="{E10FB37E-3A58-B95E-C5C0-03750AC527A2}"/>
              </a:ext>
            </a:extLst>
          </p:cNvPr>
          <p:cNvSpPr txBox="1"/>
          <p:nvPr/>
        </p:nvSpPr>
        <p:spPr>
          <a:xfrm>
            <a:off x="2578927" y="527193"/>
            <a:ext cx="36107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a:t>
            </a:r>
          </a:p>
        </p:txBody>
      </p:sp>
      <p:sp>
        <p:nvSpPr>
          <p:cNvPr id="18" name="Content Placeholder 2">
            <a:extLst>
              <a:ext uri="{FF2B5EF4-FFF2-40B4-BE49-F238E27FC236}">
                <a16:creationId xmlns:a16="http://schemas.microsoft.com/office/drawing/2014/main" id="{9820E301-19BF-3DF8-9F01-D1E15DA9FD40}"/>
              </a:ext>
            </a:extLst>
          </p:cNvPr>
          <p:cNvSpPr txBox="1">
            <a:spLocks/>
          </p:cNvSpPr>
          <p:nvPr/>
        </p:nvSpPr>
        <p:spPr>
          <a:xfrm>
            <a:off x="6287899" y="5270247"/>
            <a:ext cx="5537350" cy="1151101"/>
          </a:xfrm>
          <a:prstGeom prst="rect">
            <a:avLst/>
          </a:prstGeom>
          <a:ln w="22225">
            <a:solidFill>
              <a:schemeClr val="accent6"/>
            </a:solidFill>
          </a:ln>
        </p:spPr>
        <p:txBody>
          <a:bodyPr vert="horz" lIns="91440" tIns="45720" rIns="91440" bIns="45720" rtlCol="0">
            <a:normAutofit fontScale="85000" lnSpcReduction="10000"/>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lgn="ctr">
              <a:buNone/>
            </a:pPr>
            <a:r>
              <a:rPr lang="en-US" b="1" dirty="0">
                <a:solidFill>
                  <a:schemeClr val="accent6"/>
                </a:solidFill>
                <a:latin typeface="Times New Roman" panose="02020603050405020304" pitchFamily="18" charset="0"/>
                <a:cs typeface="Times New Roman" panose="02020603050405020304" pitchFamily="18" charset="0"/>
              </a:rPr>
              <a:t>The goal of this analysis is to show that entanglement survives the system evolution and these two entropies can be related, even to the extent that their values should be equal. This would demonstrate that we are not dealing with a thermal system but rather a quantum many body system that appears thermal.</a:t>
            </a:r>
          </a:p>
          <a:p>
            <a:pPr marL="0" indent="0">
              <a:buNone/>
            </a:pPr>
            <a:endParaRPr lang="en-US" dirty="0">
              <a:solidFill>
                <a:schemeClr val="accent6"/>
              </a:solidFill>
              <a:latin typeface="Times New Roman" panose="02020603050405020304" pitchFamily="18" charset="0"/>
              <a:cs typeface="Times New Roman" panose="02020603050405020304" pitchFamily="18" charset="0"/>
            </a:endParaRPr>
          </a:p>
        </p:txBody>
      </p:sp>
      <p:pic>
        <p:nvPicPr>
          <p:cNvPr id="8" name="Picture 7" descr="Text&#10;&#10;Description automatically generated">
            <a:extLst>
              <a:ext uri="{FF2B5EF4-FFF2-40B4-BE49-F238E27FC236}">
                <a16:creationId xmlns:a16="http://schemas.microsoft.com/office/drawing/2014/main" id="{A30572A8-9A28-9E09-4B1B-C33FB6F7675B}"/>
              </a:ext>
            </a:extLst>
          </p:cNvPr>
          <p:cNvPicPr>
            <a:picLocks noChangeAspect="1"/>
          </p:cNvPicPr>
          <p:nvPr/>
        </p:nvPicPr>
        <p:blipFill>
          <a:blip r:embed="rId2"/>
          <a:stretch>
            <a:fillRect/>
          </a:stretch>
        </p:blipFill>
        <p:spPr>
          <a:xfrm>
            <a:off x="200978" y="5943308"/>
            <a:ext cx="5478041" cy="688341"/>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3ABC52DB-F470-E8CD-83CC-D21DFF6EA17B}"/>
              </a:ext>
            </a:extLst>
          </p:cNvPr>
          <p:cNvPicPr>
            <a:picLocks noChangeAspect="1"/>
          </p:cNvPicPr>
          <p:nvPr/>
        </p:nvPicPr>
        <p:blipFill>
          <a:blip r:embed="rId3"/>
          <a:stretch>
            <a:fillRect/>
          </a:stretch>
        </p:blipFill>
        <p:spPr>
          <a:xfrm>
            <a:off x="7461956" y="4379792"/>
            <a:ext cx="3748150" cy="659751"/>
          </a:xfrm>
          <a:prstGeom prst="rect">
            <a:avLst/>
          </a:prstGeom>
        </p:spPr>
      </p:pic>
      <p:sp>
        <p:nvSpPr>
          <p:cNvPr id="19" name="Merge 18">
            <a:extLst>
              <a:ext uri="{FF2B5EF4-FFF2-40B4-BE49-F238E27FC236}">
                <a16:creationId xmlns:a16="http://schemas.microsoft.com/office/drawing/2014/main" id="{2CB7B07F-62A0-429F-C005-E2476D193A6D}"/>
              </a:ext>
            </a:extLst>
          </p:cNvPr>
          <p:cNvSpPr/>
          <p:nvPr/>
        </p:nvSpPr>
        <p:spPr>
          <a:xfrm rot="10800000">
            <a:off x="9133886" y="5097780"/>
            <a:ext cx="231233" cy="172467"/>
          </a:xfrm>
          <a:prstGeom prst="flowChartMer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
        <p:nvSpPr>
          <p:cNvPr id="20" name="Merge 19">
            <a:extLst>
              <a:ext uri="{FF2B5EF4-FFF2-40B4-BE49-F238E27FC236}">
                <a16:creationId xmlns:a16="http://schemas.microsoft.com/office/drawing/2014/main" id="{2FCE9622-C588-6A83-1B4C-F1B8CF16155D}"/>
              </a:ext>
            </a:extLst>
          </p:cNvPr>
          <p:cNvSpPr/>
          <p:nvPr/>
        </p:nvSpPr>
        <p:spPr>
          <a:xfrm rot="5400000">
            <a:off x="6076333" y="6154500"/>
            <a:ext cx="231233" cy="172467"/>
          </a:xfrm>
          <a:prstGeom prst="flowChartMerg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1325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machine&#10;&#10;Description automatically generated">
            <a:extLst>
              <a:ext uri="{FF2B5EF4-FFF2-40B4-BE49-F238E27FC236}">
                <a16:creationId xmlns:a16="http://schemas.microsoft.com/office/drawing/2014/main" id="{81A65891-9C0C-F466-9425-2006704FFAAC}"/>
              </a:ext>
            </a:extLst>
          </p:cNvPr>
          <p:cNvPicPr>
            <a:picLocks noChangeAspect="1"/>
          </p:cNvPicPr>
          <p:nvPr/>
        </p:nvPicPr>
        <p:blipFill>
          <a:blip r:embed="rId2">
            <a:alphaModFix amt="14000"/>
          </a:blip>
          <a:stretch>
            <a:fillRect/>
          </a:stretch>
        </p:blipFill>
        <p:spPr>
          <a:xfrm>
            <a:off x="-1" y="11184"/>
            <a:ext cx="12211949" cy="6846816"/>
          </a:xfrm>
          <a:prstGeom prst="rect">
            <a:avLst/>
          </a:prstGeom>
        </p:spPr>
      </p:pic>
      <p:sp>
        <p:nvSpPr>
          <p:cNvPr id="4" name="TextBox 3">
            <a:extLst>
              <a:ext uri="{FF2B5EF4-FFF2-40B4-BE49-F238E27FC236}">
                <a16:creationId xmlns:a16="http://schemas.microsoft.com/office/drawing/2014/main" id="{AEC4434A-30A0-4A1F-F103-162599404961}"/>
              </a:ext>
            </a:extLst>
          </p:cNvPr>
          <p:cNvSpPr txBox="1"/>
          <p:nvPr/>
        </p:nvSpPr>
        <p:spPr>
          <a:xfrm>
            <a:off x="2895384" y="2705725"/>
            <a:ext cx="6401232" cy="1446550"/>
          </a:xfrm>
          <a:prstGeom prst="rect">
            <a:avLst/>
          </a:prstGeom>
          <a:noFill/>
        </p:spPr>
        <p:txBody>
          <a:bodyPr wrap="square" rtlCol="0">
            <a:spAutoFit/>
          </a:bodyPr>
          <a:lstStyle/>
          <a:p>
            <a:pPr algn="ctr"/>
            <a:r>
              <a:rPr lang="en-US" sz="8800" b="1" dirty="0">
                <a:solidFill>
                  <a:schemeClr val="accent5">
                    <a:lumMod val="60000"/>
                    <a:lumOff val="40000"/>
                  </a:schemeClr>
                </a:solidFill>
                <a:latin typeface="+mj-lt"/>
              </a:rPr>
              <a:t>Final State</a:t>
            </a:r>
          </a:p>
        </p:txBody>
      </p:sp>
      <p:sp>
        <p:nvSpPr>
          <p:cNvPr id="2" name="Slide Number Placeholder 1">
            <a:extLst>
              <a:ext uri="{FF2B5EF4-FFF2-40B4-BE49-F238E27FC236}">
                <a16:creationId xmlns:a16="http://schemas.microsoft.com/office/drawing/2014/main" id="{5DAA926C-7EBF-CE68-1770-52D75377B7BB}"/>
              </a:ext>
            </a:extLst>
          </p:cNvPr>
          <p:cNvSpPr>
            <a:spLocks noGrp="1"/>
          </p:cNvSpPr>
          <p:nvPr>
            <p:ph type="sldNum" sz="quarter" idx="12"/>
          </p:nvPr>
        </p:nvSpPr>
        <p:spPr/>
        <p:txBody>
          <a:bodyPr/>
          <a:lstStyle/>
          <a:p>
            <a:fld id="{394A2A12-EB58-004B-B660-DC0361CD9A0A}" type="slidenum">
              <a:rPr lang="en-US" smtClean="0"/>
              <a:t>5</a:t>
            </a:fld>
            <a:endParaRPr lang="en-US"/>
          </a:p>
        </p:txBody>
      </p:sp>
    </p:spTree>
    <p:extLst>
      <p:ext uri="{BB962C8B-B14F-4D97-AF65-F5344CB8AC3E}">
        <p14:creationId xmlns:p14="http://schemas.microsoft.com/office/powerpoint/2010/main" val="162131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D54E7-D0C9-CB49-BCFD-458970F56C52}"/>
              </a:ext>
            </a:extLst>
          </p:cNvPr>
          <p:cNvSpPr>
            <a:spLocks noGrp="1"/>
          </p:cNvSpPr>
          <p:nvPr>
            <p:ph type="title"/>
          </p:nvPr>
        </p:nvSpPr>
        <p:spPr>
          <a:xfrm>
            <a:off x="242162" y="565269"/>
            <a:ext cx="6821713" cy="886184"/>
          </a:xfrm>
        </p:spPr>
        <p:txBody>
          <a:bodyPr>
            <a:normAutofit fontScale="90000"/>
          </a:bodyPr>
          <a:lstStyle/>
          <a:p>
            <a:pPr algn="ctr"/>
            <a:r>
              <a:rPr lang="en-US" sz="3200" dirty="0">
                <a:solidFill>
                  <a:srgbClr val="FFFF00"/>
                </a:solidFill>
                <a:latin typeface="Times New Roman" panose="02020603050405020304" pitchFamily="18" charset="0"/>
                <a:cs typeface="Times New Roman" panose="02020603050405020304" pitchFamily="18" charset="0"/>
              </a:rPr>
              <a:t>A Large Ion Collider Experiment (ALICE)</a:t>
            </a:r>
          </a:p>
        </p:txBody>
      </p:sp>
      <p:sp>
        <p:nvSpPr>
          <p:cNvPr id="5" name="Slide Number Placeholder 4">
            <a:extLst>
              <a:ext uri="{FF2B5EF4-FFF2-40B4-BE49-F238E27FC236}">
                <a16:creationId xmlns:a16="http://schemas.microsoft.com/office/drawing/2014/main" id="{D1850AE8-C0CF-C97A-B5B4-EF1769C2FD75}"/>
              </a:ext>
            </a:extLst>
          </p:cNvPr>
          <p:cNvSpPr>
            <a:spLocks noGrp="1"/>
          </p:cNvSpPr>
          <p:nvPr>
            <p:ph type="sldNum" sz="quarter" idx="12"/>
          </p:nvPr>
        </p:nvSpPr>
        <p:spPr/>
        <p:txBody>
          <a:bodyPr/>
          <a:lstStyle/>
          <a:p>
            <a:fld id="{34B7E4EF-A1BD-40F4-AB7B-04F084DD991D}" type="slidenum">
              <a:rPr lang="en-US" smtClean="0">
                <a:latin typeface="Times New Roman" panose="02020603050405020304" pitchFamily="18" charset="0"/>
                <a:cs typeface="Times New Roman" panose="02020603050405020304" pitchFamily="18" charset="0"/>
              </a:rPr>
              <a:t>6</a:t>
            </a:fld>
            <a:endParaRPr lang="en-US">
              <a:latin typeface="Times New Roman" panose="02020603050405020304" pitchFamily="18" charset="0"/>
              <a:cs typeface="Times New Roman" panose="02020603050405020304" pitchFamily="18" charset="0"/>
            </a:endParaRPr>
          </a:p>
        </p:txBody>
      </p:sp>
      <p:cxnSp>
        <p:nvCxnSpPr>
          <p:cNvPr id="6" name="Straight Arrow Connector 5">
            <a:extLst>
              <a:ext uri="{FF2B5EF4-FFF2-40B4-BE49-F238E27FC236}">
                <a16:creationId xmlns:a16="http://schemas.microsoft.com/office/drawing/2014/main" id="{8208B4A2-C745-ECB7-1925-88C964264E74}"/>
              </a:ext>
            </a:extLst>
          </p:cNvPr>
          <p:cNvCxnSpPr>
            <a:cxnSpLocks/>
          </p:cNvCxnSpPr>
          <p:nvPr/>
        </p:nvCxnSpPr>
        <p:spPr>
          <a:xfrm flipH="1">
            <a:off x="3289300" y="2120900"/>
            <a:ext cx="1930400" cy="1143000"/>
          </a:xfrm>
          <a:prstGeom prst="straightConnector1">
            <a:avLst/>
          </a:prstGeom>
          <a:ln w="8572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77C2B94-E694-C524-5541-1C88450F57DB}"/>
              </a:ext>
            </a:extLst>
          </p:cNvPr>
          <p:cNvSpPr txBox="1"/>
          <p:nvPr/>
        </p:nvSpPr>
        <p:spPr>
          <a:xfrm>
            <a:off x="5195614" y="1936234"/>
            <a:ext cx="1118025" cy="369332"/>
          </a:xfrm>
          <a:prstGeom prst="rect">
            <a:avLst/>
          </a:prstGeom>
          <a:noFill/>
        </p:spPr>
        <p:txBody>
          <a:bodyPr wrap="square" rtlCol="0">
            <a:spAutoFit/>
          </a:bodyPr>
          <a:lstStyle/>
          <a:p>
            <a:r>
              <a:rPr lang="en-US" b="1" dirty="0">
                <a:solidFill>
                  <a:schemeClr val="bg1"/>
                </a:solidFill>
                <a:latin typeface="Times New Roman" panose="02020603050405020304" pitchFamily="18" charset="0"/>
                <a:cs typeface="Times New Roman" panose="02020603050405020304" pitchFamily="18" charset="0"/>
              </a:rPr>
              <a:t>TPC</a:t>
            </a:r>
          </a:p>
        </p:txBody>
      </p:sp>
      <p:pic>
        <p:nvPicPr>
          <p:cNvPr id="2050" name="Picture 2" descr="undefined">
            <a:extLst>
              <a:ext uri="{FF2B5EF4-FFF2-40B4-BE49-F238E27FC236}">
                <a16:creationId xmlns:a16="http://schemas.microsoft.com/office/drawing/2014/main" id="{10E98005-3C20-B255-CF10-C1885F2E87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162" y="1605815"/>
            <a:ext cx="6987245" cy="4750535"/>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2">
            <a:extLst>
              <a:ext uri="{FF2B5EF4-FFF2-40B4-BE49-F238E27FC236}">
                <a16:creationId xmlns:a16="http://schemas.microsoft.com/office/drawing/2014/main" id="{E36AF93B-188D-FD77-0C91-3DCA6056D964}"/>
              </a:ext>
            </a:extLst>
          </p:cNvPr>
          <p:cNvSpPr txBox="1">
            <a:spLocks/>
          </p:cNvSpPr>
          <p:nvPr/>
        </p:nvSpPr>
        <p:spPr>
          <a:xfrm>
            <a:off x="7280449" y="159205"/>
            <a:ext cx="4669389" cy="5696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dirty="0">
                <a:solidFill>
                  <a:srgbClr val="FFFF00"/>
                </a:solidFill>
                <a:latin typeface="Times New Roman" panose="02020603050405020304" pitchFamily="18" charset="0"/>
                <a:cs typeface="Times New Roman" panose="02020603050405020304" pitchFamily="18" charset="0"/>
              </a:rPr>
              <a:t>Measurements on charged particles produced in collisions are taken using the ALICE detector, one of four detectors at the LHC</a:t>
            </a:r>
          </a:p>
          <a:p>
            <a:endParaRPr lang="en-US" sz="2600" dirty="0">
              <a:solidFill>
                <a:srgbClr val="FFFF00"/>
              </a:solidFill>
              <a:latin typeface="Times New Roman" panose="02020603050405020304" pitchFamily="18" charset="0"/>
              <a:cs typeface="Times New Roman" panose="02020603050405020304" pitchFamily="18" charset="0"/>
            </a:endParaRPr>
          </a:p>
          <a:p>
            <a:r>
              <a:rPr lang="en-US" sz="2600" dirty="0">
                <a:solidFill>
                  <a:srgbClr val="FFFF00"/>
                </a:solidFill>
                <a:latin typeface="Times New Roman" panose="02020603050405020304" pitchFamily="18" charset="0"/>
                <a:cs typeface="Times New Roman" panose="02020603050405020304" pitchFamily="18" charset="0"/>
              </a:rPr>
              <a:t>The primary subsystems used for charged particle tracking are the Inner Tracking System (ITS), and Time Projection Chamber (TPC).</a:t>
            </a:r>
          </a:p>
          <a:p>
            <a:endParaRPr lang="en-US" sz="2600" dirty="0">
              <a:solidFill>
                <a:srgbClr val="FFFF00"/>
              </a:solidFill>
              <a:latin typeface="Times New Roman" panose="02020603050405020304" pitchFamily="18" charset="0"/>
              <a:cs typeface="Times New Roman" panose="02020603050405020304" pitchFamily="18" charset="0"/>
            </a:endParaRPr>
          </a:p>
          <a:p>
            <a:r>
              <a:rPr lang="en-US" sz="2600" dirty="0">
                <a:solidFill>
                  <a:srgbClr val="FFFF00"/>
                </a:solidFill>
                <a:latin typeface="Times New Roman" panose="02020603050405020304" pitchFamily="18" charset="0"/>
                <a:cs typeface="Times New Roman" panose="02020603050405020304" pitchFamily="18" charset="0"/>
              </a:rPr>
              <a:t>For physics selection the Fast Interaction Trigger (FT0) timing information is also used.</a:t>
            </a:r>
          </a:p>
        </p:txBody>
      </p:sp>
      <p:sp>
        <p:nvSpPr>
          <p:cNvPr id="3" name="Oval 2">
            <a:extLst>
              <a:ext uri="{FF2B5EF4-FFF2-40B4-BE49-F238E27FC236}">
                <a16:creationId xmlns:a16="http://schemas.microsoft.com/office/drawing/2014/main" id="{D6BDD481-6A2A-1E6A-B16F-6A77918CC792}"/>
              </a:ext>
            </a:extLst>
          </p:cNvPr>
          <p:cNvSpPr/>
          <p:nvPr/>
        </p:nvSpPr>
        <p:spPr>
          <a:xfrm>
            <a:off x="2245895" y="4170947"/>
            <a:ext cx="625642" cy="304800"/>
          </a:xfrm>
          <a:prstGeom prst="ellipse">
            <a:avLst/>
          </a:prstGeom>
          <a:noFill/>
          <a:ln w="73025">
            <a:solidFill>
              <a:schemeClr val="tx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4FCA47B-F141-9BDE-44EE-796BE9369D08}"/>
              </a:ext>
            </a:extLst>
          </p:cNvPr>
          <p:cNvSpPr/>
          <p:nvPr/>
        </p:nvSpPr>
        <p:spPr>
          <a:xfrm>
            <a:off x="3814421" y="2000766"/>
            <a:ext cx="625642" cy="304800"/>
          </a:xfrm>
          <a:prstGeom prst="ellipse">
            <a:avLst/>
          </a:prstGeom>
          <a:noFill/>
          <a:ln w="730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17520D5-1286-0A4F-57F8-3F35F5D0F73E}"/>
              </a:ext>
            </a:extLst>
          </p:cNvPr>
          <p:cNvSpPr/>
          <p:nvPr/>
        </p:nvSpPr>
        <p:spPr>
          <a:xfrm>
            <a:off x="618387" y="3981082"/>
            <a:ext cx="625642" cy="304800"/>
          </a:xfrm>
          <a:prstGeom prst="ellipse">
            <a:avLst/>
          </a:prstGeom>
          <a:noFill/>
          <a:ln w="7302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9422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A545158B-EBE4-8DF9-50CF-C983C0893CAE}"/>
              </a:ext>
            </a:extLst>
          </p:cNvPr>
          <p:cNvSpPr/>
          <p:nvPr/>
        </p:nvSpPr>
        <p:spPr>
          <a:xfrm>
            <a:off x="-493" y="0"/>
            <a:ext cx="122133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4" name="Picture 13" descr="A picture containing text, building, cage&#10;&#10;Description automatically generated">
            <a:extLst>
              <a:ext uri="{FF2B5EF4-FFF2-40B4-BE49-F238E27FC236}">
                <a16:creationId xmlns:a16="http://schemas.microsoft.com/office/drawing/2014/main" id="{69D2D64C-8275-EC22-EAA4-AE3F3514D0AE}"/>
              </a:ext>
            </a:extLst>
          </p:cNvPr>
          <p:cNvPicPr>
            <a:picLocks noChangeAspect="1"/>
          </p:cNvPicPr>
          <p:nvPr/>
        </p:nvPicPr>
        <p:blipFill>
          <a:blip r:embed="rId3">
            <a:alphaModFix amt="15000"/>
          </a:blip>
          <a:stretch>
            <a:fillRect/>
          </a:stretch>
        </p:blipFill>
        <p:spPr>
          <a:xfrm>
            <a:off x="1134532" y="717176"/>
            <a:ext cx="9838267" cy="5612504"/>
          </a:xfrm>
          <a:prstGeom prst="rect">
            <a:avLst/>
          </a:prstGeom>
        </p:spPr>
      </p:pic>
      <p:pic>
        <p:nvPicPr>
          <p:cNvPr id="3" name="Picture 2" descr="Chart, radar chart&#10;&#10;Description automatically generated">
            <a:extLst>
              <a:ext uri="{FF2B5EF4-FFF2-40B4-BE49-F238E27FC236}">
                <a16:creationId xmlns:a16="http://schemas.microsoft.com/office/drawing/2014/main" id="{8FE60560-D508-2B4F-7B2C-6983AC51C90F}"/>
              </a:ext>
            </a:extLst>
          </p:cNvPr>
          <p:cNvPicPr>
            <a:picLocks noChangeAspect="1"/>
          </p:cNvPicPr>
          <p:nvPr/>
        </p:nvPicPr>
        <p:blipFill>
          <a:blip r:embed="rId4">
            <a:alphaModFix/>
          </a:blip>
          <a:stretch>
            <a:fillRect/>
          </a:stretch>
        </p:blipFill>
        <p:spPr>
          <a:xfrm>
            <a:off x="2484979" y="691357"/>
            <a:ext cx="8853581" cy="5796987"/>
          </a:xfrm>
          <a:prstGeom prst="rect">
            <a:avLst/>
          </a:prstGeom>
        </p:spPr>
      </p:pic>
      <p:sp>
        <p:nvSpPr>
          <p:cNvPr id="15" name="Content Placeholder 8">
            <a:extLst>
              <a:ext uri="{FF2B5EF4-FFF2-40B4-BE49-F238E27FC236}">
                <a16:creationId xmlns:a16="http://schemas.microsoft.com/office/drawing/2014/main" id="{CF68136A-15ED-50A6-E949-14911357DFC3}"/>
              </a:ext>
            </a:extLst>
          </p:cNvPr>
          <p:cNvSpPr txBox="1">
            <a:spLocks/>
          </p:cNvSpPr>
          <p:nvPr/>
        </p:nvSpPr>
        <p:spPr>
          <a:xfrm>
            <a:off x="6096000" y="5708819"/>
            <a:ext cx="3915509" cy="10902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solidFill>
                <a:schemeClr val="bg1"/>
              </a:solidFill>
              <a:latin typeface="+mj-lt"/>
              <a:cs typeface="Times New Roman" panose="02020603050405020304" pitchFamily="18" charset="0"/>
            </a:endParaRPr>
          </a:p>
        </p:txBody>
      </p:sp>
      <p:sp>
        <p:nvSpPr>
          <p:cNvPr id="5" name="Rectangle 4">
            <a:extLst>
              <a:ext uri="{FF2B5EF4-FFF2-40B4-BE49-F238E27FC236}">
                <a16:creationId xmlns:a16="http://schemas.microsoft.com/office/drawing/2014/main" id="{45573C6B-73AA-AFCE-9673-E554057D6B9E}"/>
              </a:ext>
            </a:extLst>
          </p:cNvPr>
          <p:cNvSpPr/>
          <p:nvPr/>
        </p:nvSpPr>
        <p:spPr>
          <a:xfrm>
            <a:off x="873760" y="528320"/>
            <a:ext cx="10441805" cy="591666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BE9BBAEF-A4B6-5CD6-F093-EA9ED678CCA2}"/>
              </a:ext>
            </a:extLst>
          </p:cNvPr>
          <p:cNvSpPr/>
          <p:nvPr/>
        </p:nvSpPr>
        <p:spPr>
          <a:xfrm>
            <a:off x="465221" y="189333"/>
            <a:ext cx="11229474" cy="66097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TextBox 7">
            <a:extLst>
              <a:ext uri="{FF2B5EF4-FFF2-40B4-BE49-F238E27FC236}">
                <a16:creationId xmlns:a16="http://schemas.microsoft.com/office/drawing/2014/main" id="{9F26C210-055C-0D6D-63EC-697EEE455A02}"/>
              </a:ext>
            </a:extLst>
          </p:cNvPr>
          <p:cNvSpPr txBox="1"/>
          <p:nvPr/>
        </p:nvSpPr>
        <p:spPr>
          <a:xfrm>
            <a:off x="-337564" y="174906"/>
            <a:ext cx="4297680" cy="400110"/>
          </a:xfrm>
          <a:prstGeom prst="rect">
            <a:avLst/>
          </a:prstGeom>
          <a:noFill/>
        </p:spPr>
        <p:txBody>
          <a:bodyPr wrap="square" rtlCol="0">
            <a:spAutoFit/>
          </a:bodyPr>
          <a:lstStyle/>
          <a:p>
            <a:pPr algn="ctr"/>
            <a:r>
              <a:rPr lang="en-US" sz="2000" dirty="0">
                <a:solidFill>
                  <a:schemeClr val="bg1"/>
                </a:solidFill>
              </a:rPr>
              <a:t>ALICE DETECTOR</a:t>
            </a:r>
          </a:p>
        </p:txBody>
      </p:sp>
      <p:cxnSp>
        <p:nvCxnSpPr>
          <p:cNvPr id="11" name="Straight Connector 10">
            <a:extLst>
              <a:ext uri="{FF2B5EF4-FFF2-40B4-BE49-F238E27FC236}">
                <a16:creationId xmlns:a16="http://schemas.microsoft.com/office/drawing/2014/main" id="{AEF66F4A-63CC-8BAB-FB67-F4E069C811A0}"/>
              </a:ext>
            </a:extLst>
          </p:cNvPr>
          <p:cNvCxnSpPr>
            <a:cxnSpLocks/>
            <a:endCxn id="5" idx="0"/>
          </p:cNvCxnSpPr>
          <p:nvPr/>
        </p:nvCxnSpPr>
        <p:spPr>
          <a:xfrm flipH="1" flipV="1">
            <a:off x="6094663" y="528320"/>
            <a:ext cx="11497" cy="2951480"/>
          </a:xfrm>
          <a:prstGeom prst="line">
            <a:avLst/>
          </a:prstGeom>
          <a:ln w="444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6A949A4-74AF-A3A5-EC4B-D70B474A18AA}"/>
              </a:ext>
            </a:extLst>
          </p:cNvPr>
          <p:cNvSpPr txBox="1"/>
          <p:nvPr/>
        </p:nvSpPr>
        <p:spPr>
          <a:xfrm>
            <a:off x="5474718" y="142160"/>
            <a:ext cx="1262881" cy="400110"/>
          </a:xfrm>
          <a:prstGeom prst="rect">
            <a:avLst/>
          </a:prstGeom>
          <a:noFill/>
        </p:spPr>
        <p:txBody>
          <a:bodyPr wrap="square" rtlCol="0">
            <a:spAutoFit/>
          </a:bodyPr>
          <a:lstStyle/>
          <a:p>
            <a:pPr algn="ctr"/>
            <a:r>
              <a:rPr lang="en-US" sz="2000" dirty="0">
                <a:solidFill>
                  <a:schemeClr val="accent5"/>
                </a:solidFill>
                <a:latin typeface="+mj-lt"/>
              </a:rPr>
              <a:t>η = 0</a:t>
            </a:r>
          </a:p>
        </p:txBody>
      </p:sp>
      <p:sp>
        <p:nvSpPr>
          <p:cNvPr id="32" name="Merge 31">
            <a:extLst>
              <a:ext uri="{FF2B5EF4-FFF2-40B4-BE49-F238E27FC236}">
                <a16:creationId xmlns:a16="http://schemas.microsoft.com/office/drawing/2014/main" id="{9562B63A-C723-10C1-3081-2CF586CC1823}"/>
              </a:ext>
            </a:extLst>
          </p:cNvPr>
          <p:cNvSpPr/>
          <p:nvPr/>
        </p:nvSpPr>
        <p:spPr>
          <a:xfrm>
            <a:off x="2190406" y="513893"/>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Merge 32">
            <a:extLst>
              <a:ext uri="{FF2B5EF4-FFF2-40B4-BE49-F238E27FC236}">
                <a16:creationId xmlns:a16="http://schemas.microsoft.com/office/drawing/2014/main" id="{1EAFF888-2231-E0F0-1833-9FFCC09FB56C}"/>
              </a:ext>
            </a:extLst>
          </p:cNvPr>
          <p:cNvSpPr/>
          <p:nvPr/>
        </p:nvSpPr>
        <p:spPr>
          <a:xfrm rot="10800000">
            <a:off x="2193528" y="3486652"/>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 name="TextBox 16">
            <a:extLst>
              <a:ext uri="{FF2B5EF4-FFF2-40B4-BE49-F238E27FC236}">
                <a16:creationId xmlns:a16="http://schemas.microsoft.com/office/drawing/2014/main" id="{0AC42D9D-B3D2-2ED3-39A7-86F0613DB12B}"/>
              </a:ext>
            </a:extLst>
          </p:cNvPr>
          <p:cNvSpPr txBox="1"/>
          <p:nvPr/>
        </p:nvSpPr>
        <p:spPr>
          <a:xfrm>
            <a:off x="960145" y="888111"/>
            <a:ext cx="2108200" cy="1754326"/>
          </a:xfrm>
          <a:prstGeom prst="rect">
            <a:avLst/>
          </a:prstGeom>
          <a:noFill/>
        </p:spPr>
        <p:txBody>
          <a:bodyPr wrap="square" rtlCol="0">
            <a:spAutoFit/>
          </a:bodyPr>
          <a:lstStyle/>
          <a:p>
            <a:r>
              <a:rPr lang="en-US" b="1" dirty="0">
                <a:solidFill>
                  <a:schemeClr val="bg1"/>
                </a:solidFill>
                <a:latin typeface="+mj-lt"/>
              </a:rPr>
              <a:t>Provided there is sufficient energy in the initial state the protons will fragment into many hadrons.</a:t>
            </a:r>
          </a:p>
        </p:txBody>
      </p:sp>
      <p:sp>
        <p:nvSpPr>
          <p:cNvPr id="2" name="Slide Number Placeholder 1">
            <a:extLst>
              <a:ext uri="{FF2B5EF4-FFF2-40B4-BE49-F238E27FC236}">
                <a16:creationId xmlns:a16="http://schemas.microsoft.com/office/drawing/2014/main" id="{8B22502E-0A52-A295-C48F-4B1DCDA712B2}"/>
              </a:ext>
            </a:extLst>
          </p:cNvPr>
          <p:cNvSpPr>
            <a:spLocks noGrp="1"/>
          </p:cNvSpPr>
          <p:nvPr>
            <p:ph type="sldNum" sz="quarter" idx="12"/>
          </p:nvPr>
        </p:nvSpPr>
        <p:spPr/>
        <p:txBody>
          <a:bodyPr/>
          <a:lstStyle/>
          <a:p>
            <a:fld id="{394A2A12-EB58-004B-B660-DC0361CD9A0A}" type="slidenum">
              <a:rPr lang="en-US" smtClean="0"/>
              <a:t>7</a:t>
            </a:fld>
            <a:endParaRPr lang="en-US"/>
          </a:p>
        </p:txBody>
      </p:sp>
      <p:sp>
        <p:nvSpPr>
          <p:cNvPr id="4" name="TextBox 3">
            <a:extLst>
              <a:ext uri="{FF2B5EF4-FFF2-40B4-BE49-F238E27FC236}">
                <a16:creationId xmlns:a16="http://schemas.microsoft.com/office/drawing/2014/main" id="{C0CC1DAF-B707-CC68-30C4-2D40DC0AFBD9}"/>
              </a:ext>
            </a:extLst>
          </p:cNvPr>
          <p:cNvSpPr txBox="1"/>
          <p:nvPr/>
        </p:nvSpPr>
        <p:spPr>
          <a:xfrm>
            <a:off x="965200" y="3472225"/>
            <a:ext cx="2108200" cy="2585323"/>
          </a:xfrm>
          <a:prstGeom prst="rect">
            <a:avLst/>
          </a:prstGeom>
          <a:noFill/>
        </p:spPr>
        <p:txBody>
          <a:bodyPr wrap="square" rtlCol="0">
            <a:spAutoFit/>
          </a:bodyPr>
          <a:lstStyle/>
          <a:p>
            <a:r>
              <a:rPr lang="en-US" b="1" dirty="0">
                <a:solidFill>
                  <a:schemeClr val="bg1"/>
                </a:solidFill>
                <a:latin typeface="+mj-lt"/>
              </a:rPr>
              <a:t>At high energies it is possible that between the initial state and the hadronized final state a QGP may form. This has been demonstrated in larger systems.</a:t>
            </a:r>
          </a:p>
        </p:txBody>
      </p:sp>
      <p:sp>
        <p:nvSpPr>
          <p:cNvPr id="6" name="TextBox 5">
            <a:extLst>
              <a:ext uri="{FF2B5EF4-FFF2-40B4-BE49-F238E27FC236}">
                <a16:creationId xmlns:a16="http://schemas.microsoft.com/office/drawing/2014/main" id="{F28244FE-4BA6-86C2-D855-2ABFC4E8D0E4}"/>
              </a:ext>
            </a:extLst>
          </p:cNvPr>
          <p:cNvSpPr txBox="1"/>
          <p:nvPr/>
        </p:nvSpPr>
        <p:spPr>
          <a:xfrm>
            <a:off x="9114815" y="3065325"/>
            <a:ext cx="2085206" cy="2585323"/>
          </a:xfrm>
          <a:prstGeom prst="rect">
            <a:avLst/>
          </a:prstGeom>
          <a:noFill/>
        </p:spPr>
        <p:txBody>
          <a:bodyPr wrap="square" rtlCol="0">
            <a:spAutoFit/>
          </a:bodyPr>
          <a:lstStyle/>
          <a:p>
            <a:pPr algn="r"/>
            <a:r>
              <a:rPr lang="en-US" b="1" dirty="0">
                <a:solidFill>
                  <a:schemeClr val="bg1"/>
                </a:solidFill>
                <a:latin typeface="+mj-lt"/>
              </a:rPr>
              <a:t>As the newly produced charged hadrons traverse and deposit energy into the various subsystems of the detector  their positions can be resolved.</a:t>
            </a:r>
          </a:p>
        </p:txBody>
      </p:sp>
      <p:sp>
        <p:nvSpPr>
          <p:cNvPr id="9" name="TextBox 8">
            <a:extLst>
              <a:ext uri="{FF2B5EF4-FFF2-40B4-BE49-F238E27FC236}">
                <a16:creationId xmlns:a16="http://schemas.microsoft.com/office/drawing/2014/main" id="{A7837716-792E-5FFA-401E-95F40B60C044}"/>
              </a:ext>
            </a:extLst>
          </p:cNvPr>
          <p:cNvSpPr txBox="1"/>
          <p:nvPr/>
        </p:nvSpPr>
        <p:spPr>
          <a:xfrm>
            <a:off x="9312003" y="760497"/>
            <a:ext cx="1885502" cy="2031325"/>
          </a:xfrm>
          <a:prstGeom prst="rect">
            <a:avLst/>
          </a:prstGeom>
          <a:noFill/>
        </p:spPr>
        <p:txBody>
          <a:bodyPr wrap="square" rtlCol="0">
            <a:spAutoFit/>
          </a:bodyPr>
          <a:lstStyle/>
          <a:p>
            <a:pPr algn="r"/>
            <a:r>
              <a:rPr lang="en-US" b="1" dirty="0" err="1">
                <a:solidFill>
                  <a:schemeClr val="bg1"/>
                </a:solidFill>
                <a:latin typeface="+mj-lt"/>
              </a:rPr>
              <a:t>Pseudorapidity</a:t>
            </a:r>
            <a:r>
              <a:rPr lang="en-US" b="1" dirty="0">
                <a:solidFill>
                  <a:schemeClr val="bg1"/>
                </a:solidFill>
                <a:latin typeface="+mj-lt"/>
              </a:rPr>
              <a:t> (</a:t>
            </a:r>
            <a:r>
              <a:rPr lang="en-US" b="1" dirty="0" err="1">
                <a:solidFill>
                  <a:schemeClr val="bg1"/>
                </a:solidFill>
                <a:latin typeface="+mj-lt"/>
              </a:rPr>
              <a:t>η</a:t>
            </a:r>
            <a:r>
              <a:rPr lang="en-US" b="1" dirty="0">
                <a:solidFill>
                  <a:schemeClr val="bg1"/>
                </a:solidFill>
                <a:latin typeface="+mj-lt"/>
              </a:rPr>
              <a:t>) is a Lorentz invariant </a:t>
            </a:r>
            <a:r>
              <a:rPr lang="en-US" b="1" dirty="0" err="1">
                <a:solidFill>
                  <a:schemeClr val="bg1"/>
                </a:solidFill>
                <a:latin typeface="+mj-lt"/>
              </a:rPr>
              <a:t>spacial</a:t>
            </a:r>
            <a:r>
              <a:rPr lang="en-US" b="1" dirty="0">
                <a:solidFill>
                  <a:schemeClr val="bg1"/>
                </a:solidFill>
                <a:latin typeface="+mj-lt"/>
              </a:rPr>
              <a:t> coordinate which quantifies an angle relative the beam axis. </a:t>
            </a:r>
          </a:p>
        </p:txBody>
      </p:sp>
    </p:spTree>
    <p:extLst>
      <p:ext uri="{BB962C8B-B14F-4D97-AF65-F5344CB8AC3E}">
        <p14:creationId xmlns:p14="http://schemas.microsoft.com/office/powerpoint/2010/main" val="328128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A545158B-EBE4-8DF9-50CF-C983C0893CAE}"/>
              </a:ext>
            </a:extLst>
          </p:cNvPr>
          <p:cNvSpPr/>
          <p:nvPr/>
        </p:nvSpPr>
        <p:spPr>
          <a:xfrm>
            <a:off x="-493" y="0"/>
            <a:ext cx="122133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4" name="Picture 13" descr="A picture containing text, building, cage&#10;&#10;Description automatically generated">
            <a:extLst>
              <a:ext uri="{FF2B5EF4-FFF2-40B4-BE49-F238E27FC236}">
                <a16:creationId xmlns:a16="http://schemas.microsoft.com/office/drawing/2014/main" id="{69D2D64C-8275-EC22-EAA4-AE3F3514D0AE}"/>
              </a:ext>
            </a:extLst>
          </p:cNvPr>
          <p:cNvPicPr>
            <a:picLocks noChangeAspect="1"/>
          </p:cNvPicPr>
          <p:nvPr/>
        </p:nvPicPr>
        <p:blipFill>
          <a:blip r:embed="rId3">
            <a:alphaModFix amt="15000"/>
          </a:blip>
          <a:stretch>
            <a:fillRect/>
          </a:stretch>
        </p:blipFill>
        <p:spPr>
          <a:xfrm>
            <a:off x="1134532" y="717176"/>
            <a:ext cx="9838267" cy="5612504"/>
          </a:xfrm>
          <a:prstGeom prst="rect">
            <a:avLst/>
          </a:prstGeom>
        </p:spPr>
      </p:pic>
      <p:pic>
        <p:nvPicPr>
          <p:cNvPr id="3" name="Picture 2" descr="Chart, radar chart&#10;&#10;Description automatically generated">
            <a:extLst>
              <a:ext uri="{FF2B5EF4-FFF2-40B4-BE49-F238E27FC236}">
                <a16:creationId xmlns:a16="http://schemas.microsoft.com/office/drawing/2014/main" id="{8FE60560-D508-2B4F-7B2C-6983AC51C90F}"/>
              </a:ext>
            </a:extLst>
          </p:cNvPr>
          <p:cNvPicPr>
            <a:picLocks noChangeAspect="1"/>
          </p:cNvPicPr>
          <p:nvPr/>
        </p:nvPicPr>
        <p:blipFill>
          <a:blip r:embed="rId4">
            <a:alphaModFix/>
          </a:blip>
          <a:stretch>
            <a:fillRect/>
          </a:stretch>
        </p:blipFill>
        <p:spPr>
          <a:xfrm>
            <a:off x="2484979" y="691357"/>
            <a:ext cx="8853581" cy="5796987"/>
          </a:xfrm>
          <a:prstGeom prst="rect">
            <a:avLst/>
          </a:prstGeom>
        </p:spPr>
      </p:pic>
      <p:sp>
        <p:nvSpPr>
          <p:cNvPr id="15" name="Content Placeholder 8">
            <a:extLst>
              <a:ext uri="{FF2B5EF4-FFF2-40B4-BE49-F238E27FC236}">
                <a16:creationId xmlns:a16="http://schemas.microsoft.com/office/drawing/2014/main" id="{CF68136A-15ED-50A6-E949-14911357DFC3}"/>
              </a:ext>
            </a:extLst>
          </p:cNvPr>
          <p:cNvSpPr txBox="1">
            <a:spLocks/>
          </p:cNvSpPr>
          <p:nvPr/>
        </p:nvSpPr>
        <p:spPr>
          <a:xfrm>
            <a:off x="6096000" y="5708819"/>
            <a:ext cx="3915509" cy="10902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solidFill>
                <a:schemeClr val="bg1"/>
              </a:solidFill>
              <a:latin typeface="+mj-lt"/>
              <a:cs typeface="Times New Roman" panose="02020603050405020304" pitchFamily="18" charset="0"/>
            </a:endParaRPr>
          </a:p>
        </p:txBody>
      </p:sp>
      <p:sp>
        <p:nvSpPr>
          <p:cNvPr id="5" name="Rectangle 4">
            <a:extLst>
              <a:ext uri="{FF2B5EF4-FFF2-40B4-BE49-F238E27FC236}">
                <a16:creationId xmlns:a16="http://schemas.microsoft.com/office/drawing/2014/main" id="{45573C6B-73AA-AFCE-9673-E554057D6B9E}"/>
              </a:ext>
            </a:extLst>
          </p:cNvPr>
          <p:cNvSpPr/>
          <p:nvPr/>
        </p:nvSpPr>
        <p:spPr>
          <a:xfrm>
            <a:off x="873760" y="528320"/>
            <a:ext cx="10441805" cy="591666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BE9BBAEF-A4B6-5CD6-F093-EA9ED678CCA2}"/>
              </a:ext>
            </a:extLst>
          </p:cNvPr>
          <p:cNvSpPr/>
          <p:nvPr/>
        </p:nvSpPr>
        <p:spPr>
          <a:xfrm>
            <a:off x="465221" y="189333"/>
            <a:ext cx="11229474" cy="66097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TextBox 7">
            <a:extLst>
              <a:ext uri="{FF2B5EF4-FFF2-40B4-BE49-F238E27FC236}">
                <a16:creationId xmlns:a16="http://schemas.microsoft.com/office/drawing/2014/main" id="{9F26C210-055C-0D6D-63EC-697EEE455A02}"/>
              </a:ext>
            </a:extLst>
          </p:cNvPr>
          <p:cNvSpPr txBox="1"/>
          <p:nvPr/>
        </p:nvSpPr>
        <p:spPr>
          <a:xfrm>
            <a:off x="-337564" y="174906"/>
            <a:ext cx="4297680" cy="400110"/>
          </a:xfrm>
          <a:prstGeom prst="rect">
            <a:avLst/>
          </a:prstGeom>
          <a:noFill/>
        </p:spPr>
        <p:txBody>
          <a:bodyPr wrap="square" rtlCol="0">
            <a:spAutoFit/>
          </a:bodyPr>
          <a:lstStyle/>
          <a:p>
            <a:pPr algn="ctr"/>
            <a:r>
              <a:rPr lang="en-US" sz="2000" dirty="0">
                <a:solidFill>
                  <a:schemeClr val="bg1"/>
                </a:solidFill>
              </a:rPr>
              <a:t>ALICE DETECTOR</a:t>
            </a:r>
          </a:p>
        </p:txBody>
      </p:sp>
      <p:cxnSp>
        <p:nvCxnSpPr>
          <p:cNvPr id="11" name="Straight Connector 10">
            <a:extLst>
              <a:ext uri="{FF2B5EF4-FFF2-40B4-BE49-F238E27FC236}">
                <a16:creationId xmlns:a16="http://schemas.microsoft.com/office/drawing/2014/main" id="{AEF66F4A-63CC-8BAB-FB67-F4E069C811A0}"/>
              </a:ext>
            </a:extLst>
          </p:cNvPr>
          <p:cNvCxnSpPr>
            <a:cxnSpLocks/>
            <a:endCxn id="5" idx="0"/>
          </p:cNvCxnSpPr>
          <p:nvPr/>
        </p:nvCxnSpPr>
        <p:spPr>
          <a:xfrm flipH="1" flipV="1">
            <a:off x="6094663" y="528320"/>
            <a:ext cx="11497" cy="2951480"/>
          </a:xfrm>
          <a:prstGeom prst="line">
            <a:avLst/>
          </a:prstGeom>
          <a:ln w="444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6A949A4-74AF-A3A5-EC4B-D70B474A18AA}"/>
              </a:ext>
            </a:extLst>
          </p:cNvPr>
          <p:cNvSpPr txBox="1"/>
          <p:nvPr/>
        </p:nvSpPr>
        <p:spPr>
          <a:xfrm>
            <a:off x="5474718" y="142160"/>
            <a:ext cx="1262881" cy="400110"/>
          </a:xfrm>
          <a:prstGeom prst="rect">
            <a:avLst/>
          </a:prstGeom>
          <a:noFill/>
        </p:spPr>
        <p:txBody>
          <a:bodyPr wrap="square" rtlCol="0">
            <a:spAutoFit/>
          </a:bodyPr>
          <a:lstStyle/>
          <a:p>
            <a:pPr algn="ctr"/>
            <a:r>
              <a:rPr lang="en-US" sz="2000" dirty="0">
                <a:solidFill>
                  <a:schemeClr val="accent5"/>
                </a:solidFill>
                <a:latin typeface="+mj-lt"/>
              </a:rPr>
              <a:t>η = 0</a:t>
            </a:r>
          </a:p>
        </p:txBody>
      </p:sp>
      <p:sp>
        <p:nvSpPr>
          <p:cNvPr id="32" name="Merge 31">
            <a:extLst>
              <a:ext uri="{FF2B5EF4-FFF2-40B4-BE49-F238E27FC236}">
                <a16:creationId xmlns:a16="http://schemas.microsoft.com/office/drawing/2014/main" id="{9562B63A-C723-10C1-3081-2CF586CC1823}"/>
              </a:ext>
            </a:extLst>
          </p:cNvPr>
          <p:cNvSpPr/>
          <p:nvPr/>
        </p:nvSpPr>
        <p:spPr>
          <a:xfrm>
            <a:off x="2190406" y="513893"/>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Merge 32">
            <a:extLst>
              <a:ext uri="{FF2B5EF4-FFF2-40B4-BE49-F238E27FC236}">
                <a16:creationId xmlns:a16="http://schemas.microsoft.com/office/drawing/2014/main" id="{1EAFF888-2231-E0F0-1833-9FFCC09FB56C}"/>
              </a:ext>
            </a:extLst>
          </p:cNvPr>
          <p:cNvSpPr/>
          <p:nvPr/>
        </p:nvSpPr>
        <p:spPr>
          <a:xfrm rot="10800000">
            <a:off x="2193528" y="3486652"/>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extBox 1">
            <a:extLst>
              <a:ext uri="{FF2B5EF4-FFF2-40B4-BE49-F238E27FC236}">
                <a16:creationId xmlns:a16="http://schemas.microsoft.com/office/drawing/2014/main" id="{48D71204-0D2D-2F0F-A77E-8D556023FCA5}"/>
              </a:ext>
            </a:extLst>
          </p:cNvPr>
          <p:cNvSpPr txBox="1"/>
          <p:nvPr/>
        </p:nvSpPr>
        <p:spPr>
          <a:xfrm>
            <a:off x="3206893" y="764349"/>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1</a:t>
            </a:r>
          </a:p>
        </p:txBody>
      </p:sp>
      <p:sp>
        <p:nvSpPr>
          <p:cNvPr id="4" name="TextBox 3">
            <a:extLst>
              <a:ext uri="{FF2B5EF4-FFF2-40B4-BE49-F238E27FC236}">
                <a16:creationId xmlns:a16="http://schemas.microsoft.com/office/drawing/2014/main" id="{165B5B4C-C482-5E18-7F1E-6AEF09E16BC0}"/>
              </a:ext>
            </a:extLst>
          </p:cNvPr>
          <p:cNvSpPr txBox="1"/>
          <p:nvPr/>
        </p:nvSpPr>
        <p:spPr>
          <a:xfrm>
            <a:off x="8147824" y="560761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5</a:t>
            </a:r>
          </a:p>
        </p:txBody>
      </p:sp>
      <p:sp>
        <p:nvSpPr>
          <p:cNvPr id="6" name="TextBox 5">
            <a:extLst>
              <a:ext uri="{FF2B5EF4-FFF2-40B4-BE49-F238E27FC236}">
                <a16:creationId xmlns:a16="http://schemas.microsoft.com/office/drawing/2014/main" id="{74EF6E84-FFC4-0CA1-BE9D-97758F1F7FF4}"/>
              </a:ext>
            </a:extLst>
          </p:cNvPr>
          <p:cNvSpPr txBox="1"/>
          <p:nvPr/>
        </p:nvSpPr>
        <p:spPr>
          <a:xfrm>
            <a:off x="7080051" y="5673148"/>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6</a:t>
            </a:r>
          </a:p>
        </p:txBody>
      </p:sp>
      <p:sp>
        <p:nvSpPr>
          <p:cNvPr id="9" name="TextBox 8">
            <a:extLst>
              <a:ext uri="{FF2B5EF4-FFF2-40B4-BE49-F238E27FC236}">
                <a16:creationId xmlns:a16="http://schemas.microsoft.com/office/drawing/2014/main" id="{B8DC102E-EB05-8021-AEA9-BD059DCEFD01}"/>
              </a:ext>
            </a:extLst>
          </p:cNvPr>
          <p:cNvSpPr txBox="1"/>
          <p:nvPr/>
        </p:nvSpPr>
        <p:spPr>
          <a:xfrm>
            <a:off x="8572069" y="834574"/>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4</a:t>
            </a:r>
          </a:p>
        </p:txBody>
      </p:sp>
      <p:sp>
        <p:nvSpPr>
          <p:cNvPr id="10" name="TextBox 9">
            <a:extLst>
              <a:ext uri="{FF2B5EF4-FFF2-40B4-BE49-F238E27FC236}">
                <a16:creationId xmlns:a16="http://schemas.microsoft.com/office/drawing/2014/main" id="{9048904D-8885-9F4C-754C-5F78ADF6657A}"/>
              </a:ext>
            </a:extLst>
          </p:cNvPr>
          <p:cNvSpPr txBox="1"/>
          <p:nvPr/>
        </p:nvSpPr>
        <p:spPr>
          <a:xfrm>
            <a:off x="7312660" y="54901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3</a:t>
            </a:r>
          </a:p>
        </p:txBody>
      </p:sp>
      <p:sp>
        <p:nvSpPr>
          <p:cNvPr id="12" name="TextBox 11">
            <a:extLst>
              <a:ext uri="{FF2B5EF4-FFF2-40B4-BE49-F238E27FC236}">
                <a16:creationId xmlns:a16="http://schemas.microsoft.com/office/drawing/2014/main" id="{3527F7C0-F536-D153-8AD9-1EB63E8810CA}"/>
              </a:ext>
            </a:extLst>
          </p:cNvPr>
          <p:cNvSpPr txBox="1"/>
          <p:nvPr/>
        </p:nvSpPr>
        <p:spPr>
          <a:xfrm>
            <a:off x="4760026" y="513893"/>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2</a:t>
            </a:r>
          </a:p>
        </p:txBody>
      </p:sp>
      <p:sp>
        <p:nvSpPr>
          <p:cNvPr id="13" name="TextBox 12">
            <a:extLst>
              <a:ext uri="{FF2B5EF4-FFF2-40B4-BE49-F238E27FC236}">
                <a16:creationId xmlns:a16="http://schemas.microsoft.com/office/drawing/2014/main" id="{F9958E70-2075-9D02-B744-E51C1877C301}"/>
              </a:ext>
            </a:extLst>
          </p:cNvPr>
          <p:cNvSpPr txBox="1"/>
          <p:nvPr/>
        </p:nvSpPr>
        <p:spPr>
          <a:xfrm>
            <a:off x="4396328" y="576846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7</a:t>
            </a:r>
          </a:p>
        </p:txBody>
      </p:sp>
      <p:sp>
        <p:nvSpPr>
          <p:cNvPr id="21" name="TextBox 20">
            <a:extLst>
              <a:ext uri="{FF2B5EF4-FFF2-40B4-BE49-F238E27FC236}">
                <a16:creationId xmlns:a16="http://schemas.microsoft.com/office/drawing/2014/main" id="{DA39BC65-1209-0DAB-A83B-176DE742CD2C}"/>
              </a:ext>
            </a:extLst>
          </p:cNvPr>
          <p:cNvSpPr txBox="1"/>
          <p:nvPr/>
        </p:nvSpPr>
        <p:spPr>
          <a:xfrm>
            <a:off x="1881979" y="5752082"/>
            <a:ext cx="1695330" cy="646331"/>
          </a:xfrm>
          <a:prstGeom prst="rect">
            <a:avLst/>
          </a:prstGeom>
          <a:solidFill>
            <a:schemeClr val="accent4"/>
          </a:solidFill>
        </p:spPr>
        <p:txBody>
          <a:bodyPr wrap="square" rtlCol="0">
            <a:spAutoFit/>
          </a:bodyPr>
          <a:lstStyle/>
          <a:p>
            <a:r>
              <a:rPr lang="en-US" sz="3600" b="1" dirty="0">
                <a:solidFill>
                  <a:schemeClr val="bg1"/>
                </a:solidFill>
                <a:latin typeface="+mj-lt"/>
              </a:rPr>
              <a:t>N</a:t>
            </a:r>
            <a:r>
              <a:rPr lang="en-US" sz="3600" b="1" baseline="-25000" dirty="0">
                <a:solidFill>
                  <a:schemeClr val="bg1"/>
                </a:solidFill>
                <a:latin typeface="+mj-lt"/>
              </a:rPr>
              <a:t>h</a:t>
            </a:r>
            <a:r>
              <a:rPr lang="en-US" sz="3600" b="1" dirty="0">
                <a:solidFill>
                  <a:schemeClr val="bg1"/>
                </a:solidFill>
                <a:latin typeface="+mj-lt"/>
              </a:rPr>
              <a:t> = 7</a:t>
            </a:r>
          </a:p>
        </p:txBody>
      </p:sp>
      <p:sp>
        <p:nvSpPr>
          <p:cNvPr id="22" name="TextBox 21">
            <a:extLst>
              <a:ext uri="{FF2B5EF4-FFF2-40B4-BE49-F238E27FC236}">
                <a16:creationId xmlns:a16="http://schemas.microsoft.com/office/drawing/2014/main" id="{9E60CF40-53F0-83DC-732B-6D0A16BB62CD}"/>
              </a:ext>
            </a:extLst>
          </p:cNvPr>
          <p:cNvSpPr txBox="1"/>
          <p:nvPr/>
        </p:nvSpPr>
        <p:spPr>
          <a:xfrm>
            <a:off x="997942" y="1906632"/>
            <a:ext cx="2108200" cy="2862322"/>
          </a:xfrm>
          <a:prstGeom prst="rect">
            <a:avLst/>
          </a:prstGeom>
          <a:noFill/>
        </p:spPr>
        <p:txBody>
          <a:bodyPr wrap="square" rtlCol="0">
            <a:spAutoFit/>
          </a:bodyPr>
          <a:lstStyle/>
          <a:p>
            <a:r>
              <a:rPr lang="en-US" b="1" dirty="0">
                <a:solidFill>
                  <a:schemeClr val="bg1"/>
                </a:solidFill>
                <a:latin typeface="+mj-lt"/>
              </a:rPr>
              <a:t>Multiplicity is defined as the number of produced hadrons in a given geometric region. It is convenient to express multiplicity as a function of </a:t>
            </a:r>
            <a:r>
              <a:rPr lang="en-US" b="1" dirty="0" err="1">
                <a:solidFill>
                  <a:schemeClr val="bg1"/>
                </a:solidFill>
                <a:latin typeface="+mj-lt"/>
              </a:rPr>
              <a:t>pseudorapidity</a:t>
            </a:r>
            <a:r>
              <a:rPr lang="en-US" b="1" dirty="0">
                <a:solidFill>
                  <a:schemeClr val="bg1"/>
                </a:solidFill>
                <a:latin typeface="+mj-lt"/>
              </a:rPr>
              <a:t>. </a:t>
            </a:r>
          </a:p>
        </p:txBody>
      </p:sp>
      <p:sp>
        <p:nvSpPr>
          <p:cNvPr id="23" name="TextBox 22">
            <a:extLst>
              <a:ext uri="{FF2B5EF4-FFF2-40B4-BE49-F238E27FC236}">
                <a16:creationId xmlns:a16="http://schemas.microsoft.com/office/drawing/2014/main" id="{ED2C8604-186D-E17F-7E00-E2A9E0F88C59}"/>
              </a:ext>
            </a:extLst>
          </p:cNvPr>
          <p:cNvSpPr txBox="1"/>
          <p:nvPr/>
        </p:nvSpPr>
        <p:spPr>
          <a:xfrm>
            <a:off x="9176148" y="2784764"/>
            <a:ext cx="2108200" cy="2031325"/>
          </a:xfrm>
          <a:prstGeom prst="rect">
            <a:avLst/>
          </a:prstGeom>
          <a:noFill/>
        </p:spPr>
        <p:txBody>
          <a:bodyPr wrap="square" rtlCol="0">
            <a:spAutoFit/>
          </a:bodyPr>
          <a:lstStyle/>
          <a:p>
            <a:pPr algn="r"/>
            <a:r>
              <a:rPr lang="en-US" b="1" dirty="0">
                <a:solidFill>
                  <a:schemeClr val="bg1"/>
                </a:solidFill>
                <a:latin typeface="+mj-lt"/>
              </a:rPr>
              <a:t>A multiplicity distribution (P(N</a:t>
            </a:r>
            <a:r>
              <a:rPr lang="en-US" b="1" baseline="-25000" dirty="0">
                <a:solidFill>
                  <a:schemeClr val="bg1"/>
                </a:solidFill>
                <a:latin typeface="+mj-lt"/>
              </a:rPr>
              <a:t>h</a:t>
            </a:r>
            <a:r>
              <a:rPr lang="en-US" b="1" dirty="0">
                <a:solidFill>
                  <a:schemeClr val="bg1"/>
                </a:solidFill>
                <a:latin typeface="+mj-lt"/>
              </a:rPr>
              <a:t>)) represents the probability of N</a:t>
            </a:r>
            <a:r>
              <a:rPr lang="en-US" b="1" baseline="-25000" dirty="0">
                <a:solidFill>
                  <a:schemeClr val="bg1"/>
                </a:solidFill>
                <a:latin typeface="+mj-lt"/>
              </a:rPr>
              <a:t>h</a:t>
            </a:r>
            <a:r>
              <a:rPr lang="en-US" b="1" dirty="0">
                <a:solidFill>
                  <a:schemeClr val="bg1"/>
                </a:solidFill>
                <a:latin typeface="+mj-lt"/>
              </a:rPr>
              <a:t> hadrons being produced in the chosen region.</a:t>
            </a:r>
          </a:p>
        </p:txBody>
      </p:sp>
      <p:sp>
        <p:nvSpPr>
          <p:cNvPr id="17" name="Slide Number Placeholder 16">
            <a:extLst>
              <a:ext uri="{FF2B5EF4-FFF2-40B4-BE49-F238E27FC236}">
                <a16:creationId xmlns:a16="http://schemas.microsoft.com/office/drawing/2014/main" id="{1F2E79CE-69E1-C2EE-456C-016B72E18484}"/>
              </a:ext>
            </a:extLst>
          </p:cNvPr>
          <p:cNvSpPr>
            <a:spLocks noGrp="1"/>
          </p:cNvSpPr>
          <p:nvPr>
            <p:ph type="sldNum" sz="quarter" idx="12"/>
          </p:nvPr>
        </p:nvSpPr>
        <p:spPr/>
        <p:txBody>
          <a:bodyPr/>
          <a:lstStyle/>
          <a:p>
            <a:fld id="{394A2A12-EB58-004B-B660-DC0361CD9A0A}" type="slidenum">
              <a:rPr lang="en-US" smtClean="0"/>
              <a:t>8</a:t>
            </a:fld>
            <a:endParaRPr lang="en-US"/>
          </a:p>
        </p:txBody>
      </p:sp>
    </p:spTree>
    <p:extLst>
      <p:ext uri="{BB962C8B-B14F-4D97-AF65-F5344CB8AC3E}">
        <p14:creationId xmlns:p14="http://schemas.microsoft.com/office/powerpoint/2010/main" val="497037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A545158B-EBE4-8DF9-50CF-C983C0893CAE}"/>
              </a:ext>
            </a:extLst>
          </p:cNvPr>
          <p:cNvSpPr/>
          <p:nvPr/>
        </p:nvSpPr>
        <p:spPr>
          <a:xfrm>
            <a:off x="-493" y="0"/>
            <a:ext cx="122133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14" name="Picture 13" descr="A picture containing text, building, cage&#10;&#10;Description automatically generated">
            <a:extLst>
              <a:ext uri="{FF2B5EF4-FFF2-40B4-BE49-F238E27FC236}">
                <a16:creationId xmlns:a16="http://schemas.microsoft.com/office/drawing/2014/main" id="{69D2D64C-8275-EC22-EAA4-AE3F3514D0AE}"/>
              </a:ext>
            </a:extLst>
          </p:cNvPr>
          <p:cNvPicPr>
            <a:picLocks noChangeAspect="1"/>
          </p:cNvPicPr>
          <p:nvPr/>
        </p:nvPicPr>
        <p:blipFill>
          <a:blip r:embed="rId3">
            <a:alphaModFix amt="15000"/>
          </a:blip>
          <a:stretch>
            <a:fillRect/>
          </a:stretch>
        </p:blipFill>
        <p:spPr>
          <a:xfrm>
            <a:off x="1134532" y="717176"/>
            <a:ext cx="9838267" cy="5612504"/>
          </a:xfrm>
          <a:prstGeom prst="rect">
            <a:avLst/>
          </a:prstGeom>
        </p:spPr>
      </p:pic>
      <p:pic>
        <p:nvPicPr>
          <p:cNvPr id="3" name="Picture 2" descr="Chart, radar chart&#10;&#10;Description automatically generated">
            <a:extLst>
              <a:ext uri="{FF2B5EF4-FFF2-40B4-BE49-F238E27FC236}">
                <a16:creationId xmlns:a16="http://schemas.microsoft.com/office/drawing/2014/main" id="{8FE60560-D508-2B4F-7B2C-6983AC51C90F}"/>
              </a:ext>
            </a:extLst>
          </p:cNvPr>
          <p:cNvPicPr>
            <a:picLocks noChangeAspect="1"/>
          </p:cNvPicPr>
          <p:nvPr/>
        </p:nvPicPr>
        <p:blipFill>
          <a:blip r:embed="rId4">
            <a:alphaModFix/>
          </a:blip>
          <a:stretch>
            <a:fillRect/>
          </a:stretch>
        </p:blipFill>
        <p:spPr>
          <a:xfrm>
            <a:off x="2484979" y="691357"/>
            <a:ext cx="8853581" cy="5796987"/>
          </a:xfrm>
          <a:prstGeom prst="rect">
            <a:avLst/>
          </a:prstGeom>
        </p:spPr>
      </p:pic>
      <p:sp>
        <p:nvSpPr>
          <p:cNvPr id="15" name="Content Placeholder 8">
            <a:extLst>
              <a:ext uri="{FF2B5EF4-FFF2-40B4-BE49-F238E27FC236}">
                <a16:creationId xmlns:a16="http://schemas.microsoft.com/office/drawing/2014/main" id="{CF68136A-15ED-50A6-E949-14911357DFC3}"/>
              </a:ext>
            </a:extLst>
          </p:cNvPr>
          <p:cNvSpPr txBox="1">
            <a:spLocks/>
          </p:cNvSpPr>
          <p:nvPr/>
        </p:nvSpPr>
        <p:spPr>
          <a:xfrm>
            <a:off x="6096000" y="5708819"/>
            <a:ext cx="3915509" cy="10902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dirty="0">
              <a:solidFill>
                <a:schemeClr val="bg1"/>
              </a:solidFill>
              <a:latin typeface="+mj-lt"/>
              <a:cs typeface="Times New Roman" panose="02020603050405020304" pitchFamily="18" charset="0"/>
            </a:endParaRPr>
          </a:p>
        </p:txBody>
      </p:sp>
      <p:sp>
        <p:nvSpPr>
          <p:cNvPr id="5" name="Rectangle 4">
            <a:extLst>
              <a:ext uri="{FF2B5EF4-FFF2-40B4-BE49-F238E27FC236}">
                <a16:creationId xmlns:a16="http://schemas.microsoft.com/office/drawing/2014/main" id="{45573C6B-73AA-AFCE-9673-E554057D6B9E}"/>
              </a:ext>
            </a:extLst>
          </p:cNvPr>
          <p:cNvSpPr/>
          <p:nvPr/>
        </p:nvSpPr>
        <p:spPr>
          <a:xfrm>
            <a:off x="873760" y="528320"/>
            <a:ext cx="10441805" cy="591666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a:extLst>
              <a:ext uri="{FF2B5EF4-FFF2-40B4-BE49-F238E27FC236}">
                <a16:creationId xmlns:a16="http://schemas.microsoft.com/office/drawing/2014/main" id="{BE9BBAEF-A4B6-5CD6-F093-EA9ED678CCA2}"/>
              </a:ext>
            </a:extLst>
          </p:cNvPr>
          <p:cNvSpPr/>
          <p:nvPr/>
        </p:nvSpPr>
        <p:spPr>
          <a:xfrm>
            <a:off x="465221" y="189333"/>
            <a:ext cx="11229474" cy="66097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TextBox 7">
            <a:extLst>
              <a:ext uri="{FF2B5EF4-FFF2-40B4-BE49-F238E27FC236}">
                <a16:creationId xmlns:a16="http://schemas.microsoft.com/office/drawing/2014/main" id="{9F26C210-055C-0D6D-63EC-697EEE455A02}"/>
              </a:ext>
            </a:extLst>
          </p:cNvPr>
          <p:cNvSpPr txBox="1"/>
          <p:nvPr/>
        </p:nvSpPr>
        <p:spPr>
          <a:xfrm>
            <a:off x="-337564" y="174906"/>
            <a:ext cx="4297680" cy="400110"/>
          </a:xfrm>
          <a:prstGeom prst="rect">
            <a:avLst/>
          </a:prstGeom>
          <a:noFill/>
        </p:spPr>
        <p:txBody>
          <a:bodyPr wrap="square" rtlCol="0">
            <a:spAutoFit/>
          </a:bodyPr>
          <a:lstStyle/>
          <a:p>
            <a:pPr algn="ctr"/>
            <a:r>
              <a:rPr lang="en-US" sz="2000" dirty="0">
                <a:solidFill>
                  <a:schemeClr val="bg1"/>
                </a:solidFill>
              </a:rPr>
              <a:t>ALICE DETECTOR</a:t>
            </a:r>
          </a:p>
        </p:txBody>
      </p:sp>
      <p:cxnSp>
        <p:nvCxnSpPr>
          <p:cNvPr id="11" name="Straight Connector 10">
            <a:extLst>
              <a:ext uri="{FF2B5EF4-FFF2-40B4-BE49-F238E27FC236}">
                <a16:creationId xmlns:a16="http://schemas.microsoft.com/office/drawing/2014/main" id="{AEF66F4A-63CC-8BAB-FB67-F4E069C811A0}"/>
              </a:ext>
            </a:extLst>
          </p:cNvPr>
          <p:cNvCxnSpPr>
            <a:cxnSpLocks/>
            <a:endCxn id="5" idx="0"/>
          </p:cNvCxnSpPr>
          <p:nvPr/>
        </p:nvCxnSpPr>
        <p:spPr>
          <a:xfrm flipH="1" flipV="1">
            <a:off x="6094663" y="528320"/>
            <a:ext cx="11497" cy="2951480"/>
          </a:xfrm>
          <a:prstGeom prst="line">
            <a:avLst/>
          </a:prstGeom>
          <a:ln w="444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6A949A4-74AF-A3A5-EC4B-D70B474A18AA}"/>
              </a:ext>
            </a:extLst>
          </p:cNvPr>
          <p:cNvSpPr txBox="1"/>
          <p:nvPr/>
        </p:nvSpPr>
        <p:spPr>
          <a:xfrm>
            <a:off x="5474718" y="142160"/>
            <a:ext cx="1262881" cy="400110"/>
          </a:xfrm>
          <a:prstGeom prst="rect">
            <a:avLst/>
          </a:prstGeom>
          <a:noFill/>
        </p:spPr>
        <p:txBody>
          <a:bodyPr wrap="square" rtlCol="0">
            <a:spAutoFit/>
          </a:bodyPr>
          <a:lstStyle/>
          <a:p>
            <a:pPr algn="ctr"/>
            <a:r>
              <a:rPr lang="en-US" sz="2000" dirty="0">
                <a:solidFill>
                  <a:schemeClr val="accent5"/>
                </a:solidFill>
                <a:latin typeface="+mj-lt"/>
              </a:rPr>
              <a:t>η = 0</a:t>
            </a:r>
          </a:p>
        </p:txBody>
      </p:sp>
      <p:sp>
        <p:nvSpPr>
          <p:cNvPr id="32" name="Merge 31">
            <a:extLst>
              <a:ext uri="{FF2B5EF4-FFF2-40B4-BE49-F238E27FC236}">
                <a16:creationId xmlns:a16="http://schemas.microsoft.com/office/drawing/2014/main" id="{9562B63A-C723-10C1-3081-2CF586CC1823}"/>
              </a:ext>
            </a:extLst>
          </p:cNvPr>
          <p:cNvSpPr/>
          <p:nvPr/>
        </p:nvSpPr>
        <p:spPr>
          <a:xfrm>
            <a:off x="2190406" y="513893"/>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Merge 32">
            <a:extLst>
              <a:ext uri="{FF2B5EF4-FFF2-40B4-BE49-F238E27FC236}">
                <a16:creationId xmlns:a16="http://schemas.microsoft.com/office/drawing/2014/main" id="{1EAFF888-2231-E0F0-1833-9FFCC09FB56C}"/>
              </a:ext>
            </a:extLst>
          </p:cNvPr>
          <p:cNvSpPr/>
          <p:nvPr/>
        </p:nvSpPr>
        <p:spPr>
          <a:xfrm rot="10800000">
            <a:off x="2193528" y="3486652"/>
            <a:ext cx="7831508" cy="2951480"/>
          </a:xfrm>
          <a:prstGeom prst="flowChartMerg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extBox 1">
            <a:extLst>
              <a:ext uri="{FF2B5EF4-FFF2-40B4-BE49-F238E27FC236}">
                <a16:creationId xmlns:a16="http://schemas.microsoft.com/office/drawing/2014/main" id="{48D71204-0D2D-2F0F-A77E-8D556023FCA5}"/>
              </a:ext>
            </a:extLst>
          </p:cNvPr>
          <p:cNvSpPr txBox="1"/>
          <p:nvPr/>
        </p:nvSpPr>
        <p:spPr>
          <a:xfrm>
            <a:off x="3206893" y="764349"/>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1</a:t>
            </a:r>
          </a:p>
        </p:txBody>
      </p:sp>
      <p:sp>
        <p:nvSpPr>
          <p:cNvPr id="4" name="TextBox 3">
            <a:extLst>
              <a:ext uri="{FF2B5EF4-FFF2-40B4-BE49-F238E27FC236}">
                <a16:creationId xmlns:a16="http://schemas.microsoft.com/office/drawing/2014/main" id="{165B5B4C-C482-5E18-7F1E-6AEF09E16BC0}"/>
              </a:ext>
            </a:extLst>
          </p:cNvPr>
          <p:cNvSpPr txBox="1"/>
          <p:nvPr/>
        </p:nvSpPr>
        <p:spPr>
          <a:xfrm>
            <a:off x="8147824" y="560761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5</a:t>
            </a:r>
          </a:p>
        </p:txBody>
      </p:sp>
      <p:sp>
        <p:nvSpPr>
          <p:cNvPr id="6" name="TextBox 5">
            <a:extLst>
              <a:ext uri="{FF2B5EF4-FFF2-40B4-BE49-F238E27FC236}">
                <a16:creationId xmlns:a16="http://schemas.microsoft.com/office/drawing/2014/main" id="{74EF6E84-FFC4-0CA1-BE9D-97758F1F7FF4}"/>
              </a:ext>
            </a:extLst>
          </p:cNvPr>
          <p:cNvSpPr txBox="1"/>
          <p:nvPr/>
        </p:nvSpPr>
        <p:spPr>
          <a:xfrm>
            <a:off x="7080051" y="5673148"/>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6</a:t>
            </a:r>
          </a:p>
        </p:txBody>
      </p:sp>
      <p:sp>
        <p:nvSpPr>
          <p:cNvPr id="9" name="TextBox 8">
            <a:extLst>
              <a:ext uri="{FF2B5EF4-FFF2-40B4-BE49-F238E27FC236}">
                <a16:creationId xmlns:a16="http://schemas.microsoft.com/office/drawing/2014/main" id="{B8DC102E-EB05-8021-AEA9-BD059DCEFD01}"/>
              </a:ext>
            </a:extLst>
          </p:cNvPr>
          <p:cNvSpPr txBox="1"/>
          <p:nvPr/>
        </p:nvSpPr>
        <p:spPr>
          <a:xfrm>
            <a:off x="8572069" y="834574"/>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4</a:t>
            </a:r>
          </a:p>
        </p:txBody>
      </p:sp>
      <p:sp>
        <p:nvSpPr>
          <p:cNvPr id="10" name="TextBox 9">
            <a:extLst>
              <a:ext uri="{FF2B5EF4-FFF2-40B4-BE49-F238E27FC236}">
                <a16:creationId xmlns:a16="http://schemas.microsoft.com/office/drawing/2014/main" id="{9048904D-8885-9F4C-754C-5F78ADF6657A}"/>
              </a:ext>
            </a:extLst>
          </p:cNvPr>
          <p:cNvSpPr txBox="1"/>
          <p:nvPr/>
        </p:nvSpPr>
        <p:spPr>
          <a:xfrm>
            <a:off x="7312660" y="54901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3</a:t>
            </a:r>
          </a:p>
        </p:txBody>
      </p:sp>
      <p:sp>
        <p:nvSpPr>
          <p:cNvPr id="12" name="TextBox 11">
            <a:extLst>
              <a:ext uri="{FF2B5EF4-FFF2-40B4-BE49-F238E27FC236}">
                <a16:creationId xmlns:a16="http://schemas.microsoft.com/office/drawing/2014/main" id="{3527F7C0-F536-D153-8AD9-1EB63E8810CA}"/>
              </a:ext>
            </a:extLst>
          </p:cNvPr>
          <p:cNvSpPr txBox="1"/>
          <p:nvPr/>
        </p:nvSpPr>
        <p:spPr>
          <a:xfrm>
            <a:off x="4760026" y="513893"/>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2</a:t>
            </a:r>
          </a:p>
        </p:txBody>
      </p:sp>
      <p:sp>
        <p:nvSpPr>
          <p:cNvPr id="13" name="TextBox 12">
            <a:extLst>
              <a:ext uri="{FF2B5EF4-FFF2-40B4-BE49-F238E27FC236}">
                <a16:creationId xmlns:a16="http://schemas.microsoft.com/office/drawing/2014/main" id="{F9958E70-2075-9D02-B744-E51C1877C301}"/>
              </a:ext>
            </a:extLst>
          </p:cNvPr>
          <p:cNvSpPr txBox="1"/>
          <p:nvPr/>
        </p:nvSpPr>
        <p:spPr>
          <a:xfrm>
            <a:off x="4396328" y="5768460"/>
            <a:ext cx="404719" cy="646331"/>
          </a:xfrm>
          <a:prstGeom prst="rect">
            <a:avLst/>
          </a:prstGeom>
          <a:solidFill>
            <a:schemeClr val="accent4"/>
          </a:solidFill>
        </p:spPr>
        <p:txBody>
          <a:bodyPr wrap="square" rtlCol="0">
            <a:spAutoFit/>
          </a:bodyPr>
          <a:lstStyle/>
          <a:p>
            <a:r>
              <a:rPr lang="en-US" sz="3600" b="1" dirty="0">
                <a:solidFill>
                  <a:schemeClr val="bg1"/>
                </a:solidFill>
                <a:latin typeface="+mj-lt"/>
              </a:rPr>
              <a:t>7</a:t>
            </a:r>
          </a:p>
        </p:txBody>
      </p:sp>
      <p:sp>
        <p:nvSpPr>
          <p:cNvPr id="21" name="TextBox 20">
            <a:extLst>
              <a:ext uri="{FF2B5EF4-FFF2-40B4-BE49-F238E27FC236}">
                <a16:creationId xmlns:a16="http://schemas.microsoft.com/office/drawing/2014/main" id="{DA39BC65-1209-0DAB-A83B-176DE742CD2C}"/>
              </a:ext>
            </a:extLst>
          </p:cNvPr>
          <p:cNvSpPr txBox="1"/>
          <p:nvPr/>
        </p:nvSpPr>
        <p:spPr>
          <a:xfrm>
            <a:off x="1881979" y="5752082"/>
            <a:ext cx="1695330" cy="646331"/>
          </a:xfrm>
          <a:prstGeom prst="rect">
            <a:avLst/>
          </a:prstGeom>
          <a:solidFill>
            <a:schemeClr val="accent4"/>
          </a:solidFill>
        </p:spPr>
        <p:txBody>
          <a:bodyPr wrap="square" rtlCol="0">
            <a:spAutoFit/>
          </a:bodyPr>
          <a:lstStyle/>
          <a:p>
            <a:r>
              <a:rPr lang="en-US" sz="3600" b="1" dirty="0">
                <a:solidFill>
                  <a:schemeClr val="bg1"/>
                </a:solidFill>
                <a:latin typeface="+mj-lt"/>
              </a:rPr>
              <a:t>N</a:t>
            </a:r>
            <a:r>
              <a:rPr lang="en-US" sz="3600" b="1" baseline="-25000" dirty="0">
                <a:solidFill>
                  <a:schemeClr val="bg1"/>
                </a:solidFill>
                <a:latin typeface="+mj-lt"/>
              </a:rPr>
              <a:t>h</a:t>
            </a:r>
            <a:r>
              <a:rPr lang="en-US" sz="3600" b="1" dirty="0">
                <a:solidFill>
                  <a:schemeClr val="bg1"/>
                </a:solidFill>
                <a:latin typeface="+mj-lt"/>
              </a:rPr>
              <a:t> = 7</a:t>
            </a:r>
          </a:p>
        </p:txBody>
      </p:sp>
      <p:sp>
        <p:nvSpPr>
          <p:cNvPr id="22" name="TextBox 21">
            <a:extLst>
              <a:ext uri="{FF2B5EF4-FFF2-40B4-BE49-F238E27FC236}">
                <a16:creationId xmlns:a16="http://schemas.microsoft.com/office/drawing/2014/main" id="{9E60CF40-53F0-83DC-732B-6D0A16BB62CD}"/>
              </a:ext>
            </a:extLst>
          </p:cNvPr>
          <p:cNvSpPr txBox="1"/>
          <p:nvPr/>
        </p:nvSpPr>
        <p:spPr>
          <a:xfrm>
            <a:off x="997942" y="1906632"/>
            <a:ext cx="2108200" cy="2862322"/>
          </a:xfrm>
          <a:prstGeom prst="rect">
            <a:avLst/>
          </a:prstGeom>
          <a:noFill/>
        </p:spPr>
        <p:txBody>
          <a:bodyPr wrap="square" rtlCol="0">
            <a:spAutoFit/>
          </a:bodyPr>
          <a:lstStyle/>
          <a:p>
            <a:r>
              <a:rPr lang="en-US" b="1" dirty="0">
                <a:solidFill>
                  <a:schemeClr val="bg1"/>
                </a:solidFill>
                <a:latin typeface="+mj-lt"/>
              </a:rPr>
              <a:t>Multiplicity is defined as the number of produced hadrons in a given geometric region. It is convenient to express multiplicity as a function of </a:t>
            </a:r>
            <a:r>
              <a:rPr lang="en-US" b="1" dirty="0" err="1">
                <a:solidFill>
                  <a:schemeClr val="bg1"/>
                </a:solidFill>
                <a:latin typeface="+mj-lt"/>
              </a:rPr>
              <a:t>pseudorapidity</a:t>
            </a:r>
            <a:r>
              <a:rPr lang="en-US" b="1" dirty="0">
                <a:solidFill>
                  <a:schemeClr val="bg1"/>
                </a:solidFill>
                <a:latin typeface="+mj-lt"/>
              </a:rPr>
              <a:t>. </a:t>
            </a:r>
          </a:p>
        </p:txBody>
      </p:sp>
      <p:sp>
        <p:nvSpPr>
          <p:cNvPr id="23" name="TextBox 22">
            <a:extLst>
              <a:ext uri="{FF2B5EF4-FFF2-40B4-BE49-F238E27FC236}">
                <a16:creationId xmlns:a16="http://schemas.microsoft.com/office/drawing/2014/main" id="{ED2C8604-186D-E17F-7E00-E2A9E0F88C59}"/>
              </a:ext>
            </a:extLst>
          </p:cNvPr>
          <p:cNvSpPr txBox="1"/>
          <p:nvPr/>
        </p:nvSpPr>
        <p:spPr>
          <a:xfrm>
            <a:off x="9176148" y="2784764"/>
            <a:ext cx="2108200" cy="2031325"/>
          </a:xfrm>
          <a:prstGeom prst="rect">
            <a:avLst/>
          </a:prstGeom>
          <a:noFill/>
        </p:spPr>
        <p:txBody>
          <a:bodyPr wrap="square" rtlCol="0">
            <a:spAutoFit/>
          </a:bodyPr>
          <a:lstStyle/>
          <a:p>
            <a:pPr algn="r"/>
            <a:r>
              <a:rPr lang="en-US" b="1" dirty="0">
                <a:solidFill>
                  <a:schemeClr val="bg1"/>
                </a:solidFill>
                <a:latin typeface="+mj-lt"/>
              </a:rPr>
              <a:t>A multiplicity distribution (P(N</a:t>
            </a:r>
            <a:r>
              <a:rPr lang="en-US" b="1" baseline="-25000" dirty="0">
                <a:solidFill>
                  <a:schemeClr val="bg1"/>
                </a:solidFill>
                <a:latin typeface="+mj-lt"/>
              </a:rPr>
              <a:t>h</a:t>
            </a:r>
            <a:r>
              <a:rPr lang="en-US" b="1" dirty="0">
                <a:solidFill>
                  <a:schemeClr val="bg1"/>
                </a:solidFill>
                <a:latin typeface="+mj-lt"/>
              </a:rPr>
              <a:t>)) represents the probability of N</a:t>
            </a:r>
            <a:r>
              <a:rPr lang="en-US" b="1" baseline="-25000" dirty="0">
                <a:solidFill>
                  <a:schemeClr val="bg1"/>
                </a:solidFill>
                <a:latin typeface="+mj-lt"/>
              </a:rPr>
              <a:t>h</a:t>
            </a:r>
            <a:r>
              <a:rPr lang="en-US" b="1" dirty="0">
                <a:solidFill>
                  <a:schemeClr val="bg1"/>
                </a:solidFill>
                <a:latin typeface="+mj-lt"/>
              </a:rPr>
              <a:t> hadrons being produced in the chosen region.</a:t>
            </a:r>
          </a:p>
        </p:txBody>
      </p:sp>
      <p:sp>
        <p:nvSpPr>
          <p:cNvPr id="17" name="Slide Number Placeholder 16">
            <a:extLst>
              <a:ext uri="{FF2B5EF4-FFF2-40B4-BE49-F238E27FC236}">
                <a16:creationId xmlns:a16="http://schemas.microsoft.com/office/drawing/2014/main" id="{1F2E79CE-69E1-C2EE-456C-016B72E18484}"/>
              </a:ext>
            </a:extLst>
          </p:cNvPr>
          <p:cNvSpPr>
            <a:spLocks noGrp="1"/>
          </p:cNvSpPr>
          <p:nvPr>
            <p:ph type="sldNum" sz="quarter" idx="12"/>
          </p:nvPr>
        </p:nvSpPr>
        <p:spPr/>
        <p:txBody>
          <a:bodyPr/>
          <a:lstStyle/>
          <a:p>
            <a:fld id="{394A2A12-EB58-004B-B660-DC0361CD9A0A}" type="slidenum">
              <a:rPr lang="en-US" smtClean="0"/>
              <a:t>9</a:t>
            </a:fld>
            <a:endParaRPr lang="en-US"/>
          </a:p>
        </p:txBody>
      </p:sp>
      <p:pic>
        <p:nvPicPr>
          <p:cNvPr id="16" name="Picture 15">
            <a:extLst>
              <a:ext uri="{FF2B5EF4-FFF2-40B4-BE49-F238E27FC236}">
                <a16:creationId xmlns:a16="http://schemas.microsoft.com/office/drawing/2014/main" id="{3C575DA2-7B83-FBEC-8262-7B155433F3DD}"/>
              </a:ext>
            </a:extLst>
          </p:cNvPr>
          <p:cNvPicPr>
            <a:picLocks noChangeAspect="1"/>
          </p:cNvPicPr>
          <p:nvPr/>
        </p:nvPicPr>
        <p:blipFill>
          <a:blip r:embed="rId5"/>
          <a:stretch>
            <a:fillRect/>
          </a:stretch>
        </p:blipFill>
        <p:spPr>
          <a:xfrm rot="5400000">
            <a:off x="4058259" y="501550"/>
            <a:ext cx="4103870" cy="5689228"/>
          </a:xfrm>
          <a:prstGeom prst="rect">
            <a:avLst/>
          </a:prstGeom>
          <a:ln w="101600">
            <a:solidFill>
              <a:schemeClr val="bg1"/>
            </a:solidFill>
          </a:ln>
        </p:spPr>
      </p:pic>
      <p:sp>
        <p:nvSpPr>
          <p:cNvPr id="18" name="TextBox 17">
            <a:extLst>
              <a:ext uri="{FF2B5EF4-FFF2-40B4-BE49-F238E27FC236}">
                <a16:creationId xmlns:a16="http://schemas.microsoft.com/office/drawing/2014/main" id="{5A680FE1-7969-E428-5E91-570C65E837C4}"/>
              </a:ext>
            </a:extLst>
          </p:cNvPr>
          <p:cNvSpPr txBox="1"/>
          <p:nvPr/>
        </p:nvSpPr>
        <p:spPr>
          <a:xfrm>
            <a:off x="6159109" y="1782031"/>
            <a:ext cx="2173572" cy="923330"/>
          </a:xfrm>
          <a:prstGeom prst="rect">
            <a:avLst/>
          </a:prstGeom>
          <a:noFill/>
        </p:spPr>
        <p:txBody>
          <a:bodyPr wrap="square" rtlCol="0">
            <a:spAutoFit/>
          </a:bodyPr>
          <a:lstStyle/>
          <a:p>
            <a:r>
              <a:rPr lang="en-US" u="sng" dirty="0">
                <a:solidFill>
                  <a:schemeClr val="accent6"/>
                </a:solidFill>
                <a:latin typeface="+mj-lt"/>
              </a:rPr>
              <a:t>To find P(N):</a:t>
            </a:r>
          </a:p>
          <a:p>
            <a:pPr marL="285750" indent="-285750">
              <a:buFont typeface="Arial" panose="020B0604020202020204" pitchFamily="34" charset="0"/>
              <a:buChar char="•"/>
            </a:pPr>
            <a:r>
              <a:rPr lang="en-US" dirty="0">
                <a:solidFill>
                  <a:schemeClr val="accent6"/>
                </a:solidFill>
                <a:latin typeface="+mj-lt"/>
              </a:rPr>
              <a:t>Populate a histogram with N</a:t>
            </a:r>
            <a:r>
              <a:rPr lang="en-US" baseline="-25000" dirty="0">
                <a:solidFill>
                  <a:schemeClr val="accent6"/>
                </a:solidFill>
                <a:latin typeface="+mj-lt"/>
              </a:rPr>
              <a:t>h</a:t>
            </a:r>
            <a:endParaRPr lang="en-US" dirty="0">
              <a:solidFill>
                <a:schemeClr val="accent6"/>
              </a:solidFill>
              <a:latin typeface="+mj-lt"/>
            </a:endParaRPr>
          </a:p>
        </p:txBody>
      </p:sp>
    </p:spTree>
    <p:extLst>
      <p:ext uri="{BB962C8B-B14F-4D97-AF65-F5344CB8AC3E}">
        <p14:creationId xmlns:p14="http://schemas.microsoft.com/office/powerpoint/2010/main" val="347686959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4953</TotalTime>
  <Words>1630</Words>
  <Application>Microsoft Macintosh PowerPoint</Application>
  <PresentationFormat>Widescreen</PresentationFormat>
  <Paragraphs>195</Paragraphs>
  <Slides>23</Slides>
  <Notes>9</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Söhne</vt:lpstr>
      <vt:lpstr>Times New Roman</vt:lpstr>
      <vt:lpstr>Office Theme</vt:lpstr>
      <vt:lpstr>Entanglement Entropy in p-p Collisions at LHC Energies</vt:lpstr>
      <vt:lpstr>PowerPoint Presentation</vt:lpstr>
      <vt:lpstr>Particle Production</vt:lpstr>
      <vt:lpstr>PowerPoint Presentation</vt:lpstr>
      <vt:lpstr>PowerPoint Presentation</vt:lpstr>
      <vt:lpstr>A Large Ion Collider Experiment (ALICE)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Parton Distribution Functions</vt:lpstr>
      <vt:lpstr>PowerPoint Presentation</vt:lpstr>
      <vt:lpstr>PowerPoint Presentation</vt:lpstr>
      <vt:lpstr>PowerPoint Presentation</vt:lpstr>
      <vt:lpstr>PowerPoint Presentation</vt:lpstr>
      <vt:lpstr>PowerPoint Presentation</vt:lpstr>
      <vt:lpstr>Conclusion and Future Steps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Entanglement in  proton-proton collisions</dc:title>
  <dc:creator>Alek Hutson</dc:creator>
  <cp:lastModifiedBy>Alek Hutson</cp:lastModifiedBy>
  <cp:revision>58</cp:revision>
  <dcterms:created xsi:type="dcterms:W3CDTF">2023-04-29T03:02:16Z</dcterms:created>
  <dcterms:modified xsi:type="dcterms:W3CDTF">2024-02-23T23:23:23Z</dcterms:modified>
</cp:coreProperties>
</file>