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307" r:id="rId4"/>
    <p:sldId id="283" r:id="rId5"/>
    <p:sldId id="295" r:id="rId6"/>
    <p:sldId id="312" r:id="rId7"/>
    <p:sldId id="297" r:id="rId8"/>
    <p:sldId id="308" r:id="rId9"/>
    <p:sldId id="311" r:id="rId10"/>
    <p:sldId id="309" r:id="rId11"/>
    <p:sldId id="310" r:id="rId12"/>
    <p:sldId id="257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85"/>
    <p:restoredTop sz="94650"/>
  </p:normalViewPr>
  <p:slideViewPr>
    <p:cSldViewPr snapToGrid="0">
      <p:cViewPr varScale="1">
        <p:scale>
          <a:sx n="120" d="100"/>
          <a:sy n="120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3D379-6EBD-982E-DCC8-08E973CAD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9711C4-3377-A94A-BC02-F5651AEDC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E2BF4-B461-0241-D7B9-D74B3CA2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5FD0A-A51C-97C5-769F-8E8E88EAD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15DB7-B54B-9F9E-5E62-EA1DEE58A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27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D742D-3D3F-6432-4DDA-BF0C5181C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4C295-6A00-D215-37BF-2F06485F04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E30E0-90F3-6177-7C5E-57C3074A6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5BB84-9A46-480C-5B43-443B20B96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40391-E886-3974-83C5-D25845635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3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277C19-0FFA-EBE5-E715-AD7F647432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EC719-B672-B4D5-1491-2022D4F1B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535CC-657B-BF5B-351C-D51EDB1E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557C0-833B-253A-237E-5EDA7C21B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DA4BA-D090-15D8-E009-6025C296C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3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7B873-B9FA-43AC-C91D-FE16A6E77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6BCF7-8B71-934D-C931-10CB2C2FA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06567-637A-6343-F3E9-BAD10818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237B8-5E94-8890-1B0E-F4EE805A7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11236-67C6-CA0C-2A9E-14D6565E4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7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928E8-58D7-2746-0C07-356FA0C4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A2195-E563-57A0-BB06-AFA8417F4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21B7F-73C4-BDED-0720-1BAFDBBB2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2EFB-314A-A57A-B7E1-BB47CBC90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F8F5-7876-7AD8-06E2-B5C121233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3BAE-4AC9-F00F-6495-4E3D8B472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A83AD-536D-BD35-6290-1A4218A71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6E94BE-F8F0-9F3D-EDA5-13C37E8E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A5EB2-04E9-4B5F-8214-08EB2F06F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2166F-C9E7-C898-23B8-5559D999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7B84A-C0CF-23C3-DD1E-D6414BB59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3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494E1-0F3B-DF17-1F38-49EEDD341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61EFD-C71F-6B06-A25C-0ADAEF108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089868-2601-4268-A761-4FCA464CD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BD0F57-404F-6AC7-A292-844B866F1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D258B-7279-E425-1E33-774319642A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971F33-807E-7D8C-6F18-6AC129AB1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88A188-E8FA-27C8-F62A-85731FCA5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10EEF2-42EF-20D4-DB49-30F32118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8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DF227-F657-2E24-ACEA-203BBB76B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236D23-237B-6C29-9D9D-683D7F129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64168-7CB1-8FB5-638F-EE9E78B3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DB918-6ADC-ED7E-9EDB-504157F60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5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0109F-29C4-17E4-5AE0-F43D2ABF1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894A45-7002-B951-389C-E420C16C2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CF8A8-B627-6048-BC09-7573B9E45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8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B45D-4EEC-A7C9-AFCE-F9F57A1DF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5E261-6BB7-C0B1-02E1-CD0CD2A1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DD3EA3-CD50-6B89-6FA9-992156FF6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6A6DC-68FE-A08E-6830-BAF3A9C8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5C1B0-0176-E278-02BD-635C9D7D5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96D66-8EF7-F879-81E1-309F64E3A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12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C35F5-565E-F31F-2D58-536487D1E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9A2EDE-84BB-B755-A9EB-F2172AB689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DECEF7-1C7A-C82B-C315-ED1C53CBFA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6A85D-ABB3-8D53-E13D-EF6D059B9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BD8AD-8624-45DC-9B86-6CDBB9F67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D98570-7B46-11AF-4283-B81AB844E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0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F00E13-6124-D397-6357-EC9B1A06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84ADD-28FE-78A9-734F-F037AA642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4BAC4-7DDC-E918-E133-8007591CC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1D225-FBCD-2241-A87A-DBB14727A6D0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B8BC3-2185-A30A-5318-B57E3EBBC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F238A-9B1F-1995-F2F1-F6514D525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77509-B64F-7C43-B9A7-8A5F7D914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6.png"/><Relationship Id="rId4" Type="http://schemas.microsoft.com/office/2017/06/relationships/model3d" Target="../media/model3d2.glb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29F01-530A-132A-DE91-52C3986040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Superconducter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vortex spectrum in type-2 WSM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12E1E2-32EC-D5BC-46E9-63D17B21D2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Swadeepan Nanda, Pavan Hosur</a:t>
            </a:r>
          </a:p>
          <a:p>
            <a:r>
              <a:rPr lang="en-US" dirty="0"/>
              <a:t>University of Houston, Houston, TX</a:t>
            </a:r>
          </a:p>
          <a:p>
            <a:r>
              <a:rPr lang="en-US" b="1" u="sng" dirty="0">
                <a:solidFill>
                  <a:srgbClr val="C00000"/>
                </a:solidFill>
              </a:rPr>
              <a:t>Physics Research Day, 02-24-2024</a:t>
            </a:r>
          </a:p>
        </p:txBody>
      </p:sp>
      <p:pic>
        <p:nvPicPr>
          <p:cNvPr id="1026" name="Picture 2" descr="University of Houston">
            <a:extLst>
              <a:ext uri="{FF2B5EF4-FFF2-40B4-BE49-F238E27FC236}">
                <a16:creationId xmlns:a16="http://schemas.microsoft.com/office/drawing/2014/main" id="{E451527A-88D0-F460-5C37-FF04EF09D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84"/>
            <a:ext cx="238760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logo of the united states of america&#10;&#10;Description automatically generated">
            <a:extLst>
              <a:ext uri="{FF2B5EF4-FFF2-40B4-BE49-F238E27FC236}">
                <a16:creationId xmlns:a16="http://schemas.microsoft.com/office/drawing/2014/main" id="{88261867-B2B3-D7DA-8FBD-1BE208FB08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4"/>
          <a:stretch/>
        </p:blipFill>
        <p:spPr>
          <a:xfrm>
            <a:off x="9826388" y="27309"/>
            <a:ext cx="2241880" cy="225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1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62C1D-CB72-68D4-DA64-55E03388E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en-US" u="sng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AFF88-783B-80BA-2FC1-D3464EBD5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Non-zero density of states at zero energy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Broken translational invariance in the plane perpendicular to the vortex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7FF003-C0B1-85C2-D3F5-BF0096FD354F}"/>
              </a:ext>
            </a:extLst>
          </p:cNvPr>
          <p:cNvGrpSpPr/>
          <p:nvPr/>
        </p:nvGrpSpPr>
        <p:grpSpPr>
          <a:xfrm>
            <a:off x="3880985" y="3054397"/>
            <a:ext cx="2649527" cy="2587138"/>
            <a:chOff x="6308942" y="3589825"/>
            <a:chExt cx="2649527" cy="258713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75212D-9373-1838-2FFB-610B972540C5}"/>
                </a:ext>
              </a:extLst>
            </p:cNvPr>
            <p:cNvSpPr/>
            <p:nvPr/>
          </p:nvSpPr>
          <p:spPr>
            <a:xfrm>
              <a:off x="6308942" y="4308954"/>
              <a:ext cx="2649527" cy="1641272"/>
            </a:xfrm>
            <a:prstGeom prst="rect">
              <a:avLst/>
            </a:prstGeom>
            <a:gradFill>
              <a:gsLst>
                <a:gs pos="38000">
                  <a:srgbClr val="ADCDEA"/>
                </a:gs>
                <a:gs pos="0">
                  <a:schemeClr val="accent5">
                    <a:lumMod val="0"/>
                    <a:lumOff val="100000"/>
                  </a:schemeClr>
                </a:gs>
                <a:gs pos="78000">
                  <a:srgbClr val="84B4E0">
                    <a:alpha val="42000"/>
                  </a:srgbClr>
                </a:gs>
                <a:gs pos="39000">
                  <a:schemeClr val="accent5">
                    <a:lumMod val="100000"/>
                    <a:alpha val="51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an 4">
              <a:extLst>
                <a:ext uri="{FF2B5EF4-FFF2-40B4-BE49-F238E27FC236}">
                  <a16:creationId xmlns:a16="http://schemas.microsoft.com/office/drawing/2014/main" id="{A0CE4F97-9461-6963-A1A5-41A82D5AD17A}"/>
                </a:ext>
              </a:extLst>
            </p:cNvPr>
            <p:cNvSpPr/>
            <p:nvPr/>
          </p:nvSpPr>
          <p:spPr>
            <a:xfrm>
              <a:off x="7302401" y="3988904"/>
              <a:ext cx="331304" cy="2188059"/>
            </a:xfrm>
            <a:prstGeom prst="can">
              <a:avLst>
                <a:gd name="adj" fmla="val 19203"/>
              </a:avLst>
            </a:prstGeom>
            <a:solidFill>
              <a:schemeClr val="accent1">
                <a:alpha val="5676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B77CC37-FAB1-BDA7-60A3-7E11697A0F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68053" y="3790120"/>
              <a:ext cx="0" cy="795131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BAEEBEC-F55A-6E09-192C-CF12DAB4DB11}"/>
                </a:ext>
              </a:extLst>
            </p:cNvPr>
            <p:cNvSpPr txBox="1"/>
            <p:nvPr/>
          </p:nvSpPr>
          <p:spPr>
            <a:xfrm>
              <a:off x="7444468" y="3589825"/>
              <a:ext cx="3064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/>
                <a:t>z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F23474-2FCD-F652-A4A9-5A0F798A8934}"/>
                  </a:ext>
                </a:extLst>
              </p:cNvPr>
              <p:cNvSpPr txBox="1"/>
              <p:nvPr/>
            </p:nvSpPr>
            <p:spPr>
              <a:xfrm>
                <a:off x="2895834" y="5791547"/>
                <a:ext cx="4854342" cy="490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not good quantum numbers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F23474-2FCD-F652-A4A9-5A0F798A8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834" y="5791547"/>
                <a:ext cx="4854342" cy="490840"/>
              </a:xfrm>
              <a:prstGeom prst="rect">
                <a:avLst/>
              </a:prstGeom>
              <a:blipFill>
                <a:blip r:embed="rId2"/>
                <a:stretch>
                  <a:fillRect l="-522" t="-10256" r="-78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7792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367F-CDA9-DEC1-A86B-8DE89E44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893"/>
            <a:ext cx="10515600" cy="1325563"/>
          </a:xfrm>
        </p:spPr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single node</a:t>
            </a:r>
            <a:r>
              <a:rPr lang="en-US" u="sng" dirty="0">
                <a:solidFill>
                  <a:srgbClr val="7030A0"/>
                </a:solidFill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2988C7-2492-A635-EB77-436BCE46C4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0456"/>
                <a:ext cx="10515600" cy="4837814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type-I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𝐵𝑑𝐺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acc>
                  </m:oMath>
                </a14:m>
                <a:r>
                  <a:rPr lang="en-US" b="0" i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b="1" i="1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num>
                      <m:den>
                        <m:r>
                          <a:rPr lang="en-US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den>
                    </m:f>
                  </m:oMath>
                </a14:m>
                <a:endParaRPr lang="en-US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:r>
                  <a:rPr lang="en-US" dirty="0"/>
                  <a:t>  </a:t>
                </a:r>
              </a:p>
              <a:p>
                <a:pPr marL="0" indent="0" algn="l">
                  <a:buNone/>
                </a:pPr>
                <a:r>
                  <a:rPr lang="en-US" b="0" i="0" dirty="0">
                    <a:solidFill>
                      <a:srgbClr val="555555"/>
                    </a:solidFill>
                    <a:effectLst/>
                    <a:latin typeface="Proxima Nova"/>
                  </a:rPr>
                  <a:t>                  </a:t>
                </a:r>
              </a:p>
              <a:p>
                <a:pPr marL="0" indent="0" algn="l">
                  <a:buNone/>
                </a:pPr>
                <a:r>
                  <a:rPr lang="en-US" dirty="0">
                    <a:solidFill>
                      <a:srgbClr val="555555"/>
                    </a:solidFill>
                    <a:latin typeface="Proxima Nova"/>
                  </a:rPr>
                  <a:t>                    </a:t>
                </a:r>
                <a:r>
                  <a:rPr lang="en-US" b="0" i="0" dirty="0">
                    <a:solidFill>
                      <a:srgbClr val="555555"/>
                    </a:solidFill>
                    <a:effectLst/>
                    <a:latin typeface="Proxima Nova"/>
                  </a:rPr>
                  <a:t>  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R. </a:t>
                </a:r>
                <a:r>
                  <a:rPr lang="en-US" b="0" i="0" u="sng" dirty="0" err="1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Giwa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P. Hosur; Phys. Rev. Lett. </a:t>
                </a:r>
                <a:r>
                  <a:rPr lang="en-US" b="1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127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187002, 2021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type-II: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𝐵𝑑𝐺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acc>
                  </m:oMath>
                </a14:m>
                <a:r>
                  <a:rPr lang="en-US" b="0" i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b="1" i="1" dirty="0" err="1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num>
                      <m:den>
                        <m:r>
                          <a:rPr lang="en-US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2988C7-2492-A635-EB77-436BCE46C4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0456"/>
                <a:ext cx="10515600" cy="4837814"/>
              </a:xfrm>
              <a:blipFill>
                <a:blip r:embed="rId2"/>
                <a:stretch>
                  <a:fillRect l="-724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A6453B1-F2D8-1B03-A0E3-FA18B6F98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216" y="3681212"/>
            <a:ext cx="2219246" cy="3601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FB28D3-DDA7-E230-1442-BC17A1FAC233}"/>
                  </a:ext>
                </a:extLst>
              </p:cNvPr>
              <p:cNvSpPr txBox="1"/>
              <p:nvPr/>
            </p:nvSpPr>
            <p:spPr>
              <a:xfrm>
                <a:off x="6480862" y="3429000"/>
                <a:ext cx="3857176" cy="72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⁡[−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𝑌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FB28D3-DDA7-E230-1442-BC17A1FAC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862" y="3429000"/>
                <a:ext cx="3857176" cy="720325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3BFF56-65C5-EA06-85A7-D722455C44F4}"/>
                  </a:ext>
                </a:extLst>
              </p:cNvPr>
              <p:cNvSpPr txBox="1"/>
              <p:nvPr/>
            </p:nvSpPr>
            <p:spPr>
              <a:xfrm>
                <a:off x="2889499" y="3681212"/>
                <a:ext cx="1197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𝐺𝑆</m:t>
                        </m:r>
                      </m:e>
                    </m:d>
                  </m:oMath>
                </a14:m>
                <a:r>
                  <a:rPr lang="en-US" dirty="0"/>
                  <a:t>=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3BFF56-65C5-EA06-85A7-D722455C4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9499" y="3681212"/>
                <a:ext cx="1197636" cy="369332"/>
              </a:xfrm>
              <a:prstGeom prst="rect">
                <a:avLst/>
              </a:prstGeom>
              <a:blipFill>
                <a:blip r:embed="rId5"/>
                <a:stretch>
                  <a:fillRect t="-6667" r="-315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4977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BFFD6-A920-E3B3-7417-8122C5BB9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65132-7C2E-0B50-D00C-115AD6914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surface Fermi arc contribution.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semi-classical orbits for type-2 WSM.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06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570D9-4608-7E73-C91B-49417463C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ACFD8-8F34-9C57-F521-97BBEF9CD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609" y="4685288"/>
            <a:ext cx="4171994" cy="1035781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work was funded by Department of Energy, via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DE-SC0022264</a:t>
            </a:r>
          </a:p>
        </p:txBody>
      </p:sp>
      <p:pic>
        <p:nvPicPr>
          <p:cNvPr id="4" name="Picture 3" descr="A logo of the united states of america&#10;&#10;Description automatically generated">
            <a:extLst>
              <a:ext uri="{FF2B5EF4-FFF2-40B4-BE49-F238E27FC236}">
                <a16:creationId xmlns:a16="http://schemas.microsoft.com/office/drawing/2014/main" id="{973D3FC1-6FC9-EF8C-ADA3-9C14445314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4"/>
          <a:stretch/>
        </p:blipFill>
        <p:spPr>
          <a:xfrm>
            <a:off x="5640572" y="557360"/>
            <a:ext cx="5608830" cy="56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2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55E1-BE9C-C158-DBA0-E7D050B51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83343" y="749815"/>
            <a:ext cx="9833548" cy="7355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u="sng" kern="1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Weyl semimetal: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16AD20-108A-EAAF-0CBB-D99246C91A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225" y="2020186"/>
                <a:ext cx="10498455" cy="4643504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Bands touch at isolated k-points in the Brillouin zone.</a:t>
                </a:r>
              </a:p>
              <a:p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energy excitations follow Weyl  (massless chiral Dirac) equation.</a:t>
                </a:r>
              </a:p>
              <a:p>
                <a:pPr marL="0" indent="0">
                  <a:buNone/>
                </a:pPr>
                <a:endParaRPr lang="en-US" sz="26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Breaking either time-reversal (</a:t>
                </a:r>
                <a14:m>
                  <m:oMath xmlns:m="http://schemas.openxmlformats.org/officeDocument/2006/math">
                    <m:r>
                      <a:rPr lang="en-US" sz="2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  <a:r>
                  <a:rPr lang="en-US" sz="2600" b="1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r>
                      <a:rPr lang="en-US" sz="2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600" b="1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k)  </a:t>
                </a:r>
                <a:r>
                  <a:rPr lang="en-US" sz="26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 spatial Inversion (</a:t>
                </a:r>
                <a14:m>
                  <m:oMath xmlns:m="http://schemas.openxmlformats.org/officeDocument/2006/math">
                    <m:r>
                      <a:rPr lang="en-US" sz="2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℘:</m:t>
                    </m:r>
                    <m:r>
                      <a:rPr lang="en-US" sz="2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→−</m:t>
                    </m:r>
                    <m:r>
                      <a:rPr lang="en-US" sz="2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sz="26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6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solidFill>
                      <a:schemeClr val="accent1"/>
                    </a:solidFill>
                  </a:rPr>
                  <a:t>   </a:t>
                </a:r>
              </a:p>
              <a:p>
                <a:pPr marL="0" indent="0" algn="l">
                  <a:buNone/>
                </a:pPr>
                <a:endParaRPr lang="en-US" sz="2600" b="0" i="0" u="sng" dirty="0">
                  <a:solidFill>
                    <a:schemeClr val="accent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>
                  <a:buNone/>
                </a:pPr>
                <a:endParaRPr lang="en-US" sz="2600" u="sng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>
                  <a:buNone/>
                </a:pPr>
                <a:r>
                  <a:rPr lang="en-US" sz="26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N. P. Armitage</a:t>
                </a:r>
                <a:r>
                  <a:rPr lang="en-US" sz="2600" u="sng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u="sng" dirty="0" err="1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et.al</a:t>
                </a:r>
                <a:r>
                  <a:rPr lang="en-US" sz="2600" u="sng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.,</a:t>
                </a:r>
                <a:r>
                  <a:rPr lang="en-US" sz="26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Rev. Mod. Phys. </a:t>
                </a:r>
                <a:r>
                  <a:rPr lang="en-US" sz="2600" b="1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</a:t>
                </a:r>
                <a:r>
                  <a:rPr lang="en-US" sz="26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015001 (2018)</a:t>
                </a:r>
              </a:p>
              <a:p>
                <a:pPr marL="0" indent="0">
                  <a:buNone/>
                </a:pPr>
                <a:br>
                  <a:rPr lang="en-US" sz="2200" dirty="0">
                    <a:solidFill>
                      <a:schemeClr val="accent1"/>
                    </a:solidFill>
                  </a:rPr>
                </a:br>
                <a:endParaRPr lang="en-US" sz="2200" dirty="0">
                  <a:solidFill>
                    <a:schemeClr val="accent1"/>
                  </a:solidFill>
                </a:endParaRPr>
              </a:p>
              <a:p>
                <a:pPr marL="0"/>
                <a:endParaRPr lang="en-US" sz="1800" b="1" dirty="0">
                  <a:solidFill>
                    <a:schemeClr val="tx2"/>
                  </a:solidFill>
                </a:endParaRPr>
              </a:p>
              <a:p>
                <a:pPr marL="0"/>
                <a:endParaRPr lang="en-US" sz="18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16AD20-108A-EAAF-0CBB-D99246C91A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225" y="2020186"/>
                <a:ext cx="10498455" cy="4643504"/>
              </a:xfrm>
              <a:blipFill>
                <a:blip r:embed="rId2"/>
                <a:stretch>
                  <a:fillRect l="-966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EA23DB1-F4AD-8217-9C4D-0F350D958498}"/>
              </a:ext>
            </a:extLst>
          </p:cNvPr>
          <p:cNvSpPr txBox="1"/>
          <p:nvPr/>
        </p:nvSpPr>
        <p:spPr>
          <a:xfrm>
            <a:off x="6162010" y="4608795"/>
            <a:ext cx="5097780" cy="953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3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F9DD9-3E52-E486-E5E4-C9281ADF7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Model: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EF1AC1-48A9-F34F-27BE-4491AE0BB5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2600" y="2077244"/>
            <a:ext cx="5461000" cy="965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C54EBB-2692-4A93-2AFE-E040CDB69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763" y="3256757"/>
            <a:ext cx="6159500" cy="134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3256E0-F767-32AD-70A8-B255015DD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099" y="3620294"/>
            <a:ext cx="2493237" cy="6191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07F751-FAEA-661D-7042-5BCE26562B97}"/>
              </a:ext>
            </a:extLst>
          </p:cNvPr>
          <p:cNvSpPr txBox="1"/>
          <p:nvPr/>
        </p:nvSpPr>
        <p:spPr>
          <a:xfrm>
            <a:off x="425302" y="5163543"/>
            <a:ext cx="11766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Timothy M. McCormick, </a:t>
            </a:r>
            <a:r>
              <a:rPr lang="en-US" sz="2400" b="0" i="0" u="sng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Itamar</a:t>
            </a:r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Kimchi, and Nandini Trivedi; Phys. Rev. B </a:t>
            </a:r>
            <a:r>
              <a:rPr lang="en-US" sz="2400" b="1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r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075133(2017)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315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42E12-1F92-41C0-73A2-8E3E8FC0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35913" y="697026"/>
            <a:ext cx="9829800" cy="957814"/>
          </a:xfrm>
        </p:spPr>
        <p:txBody>
          <a:bodyPr anchor="b">
            <a:normAutofit/>
          </a:bodyPr>
          <a:lstStyle/>
          <a:p>
            <a:pPr algn="ctr"/>
            <a:r>
              <a:rPr lang="en-US" sz="36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I WSM: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ABEBE-8BF1-258A-4DE7-95C9AA25C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94" y="2266953"/>
            <a:ext cx="4874628" cy="372734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Cone">
                <a:extLst>
                  <a:ext uri="{FF2B5EF4-FFF2-40B4-BE49-F238E27FC236}">
                    <a16:creationId xmlns:a16="http://schemas.microsoft.com/office/drawing/2014/main" id="{73086308-CEC2-D62A-2345-45642F3D087C}"/>
                  </a:ext>
                </a:extLst>
              </p:cNvPr>
              <p:cNvGraphicFramePr/>
              <p:nvPr/>
            </p:nvGraphicFramePr>
            <p:xfrm>
              <a:off x="7467016" y="2686369"/>
              <a:ext cx="1332145" cy="215167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332145" cy="2151671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3094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Cone">
                <a:extLst>
                  <a:ext uri="{FF2B5EF4-FFF2-40B4-BE49-F238E27FC236}">
                    <a16:creationId xmlns:a16="http://schemas.microsoft.com/office/drawing/2014/main" id="{73086308-CEC2-D62A-2345-45642F3D08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67016" y="2686369"/>
                <a:ext cx="1332145" cy="21516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7" name="3D Model 16" descr="Red Cone">
                <a:extLst>
                  <a:ext uri="{FF2B5EF4-FFF2-40B4-BE49-F238E27FC236}">
                    <a16:creationId xmlns:a16="http://schemas.microsoft.com/office/drawing/2014/main" id="{7C21C29E-224D-1EBD-F7A4-C7DC12FAC14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426059" y="1888965"/>
              <a:ext cx="1387550" cy="142202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387550" cy="1422022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287498" ay="-2413817" az="-332444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3010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7" name="3D Model 16" descr="Red Cone">
                <a:extLst>
                  <a:ext uri="{FF2B5EF4-FFF2-40B4-BE49-F238E27FC236}">
                    <a16:creationId xmlns:a16="http://schemas.microsoft.com/office/drawing/2014/main" id="{7C21C29E-224D-1EBD-F7A4-C7DC12FAC14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6059" y="1888965"/>
                <a:ext cx="1387550" cy="14220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3" name="3D Model 32" descr="Cone">
                <a:extLst>
                  <a:ext uri="{FF2B5EF4-FFF2-40B4-BE49-F238E27FC236}">
                    <a16:creationId xmlns:a16="http://schemas.microsoft.com/office/drawing/2014/main" id="{A2EC2AF7-4621-68B0-FEB1-2EC4BF3AF675}"/>
                  </a:ext>
                </a:extLst>
              </p:cNvPr>
              <p:cNvGraphicFramePr/>
              <p:nvPr/>
            </p:nvGraphicFramePr>
            <p:xfrm>
              <a:off x="8930323" y="2681476"/>
              <a:ext cx="1332145" cy="215167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332145" cy="2151671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3094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3" name="3D Model 32" descr="Cone">
                <a:extLst>
                  <a:ext uri="{FF2B5EF4-FFF2-40B4-BE49-F238E27FC236}">
                    <a16:creationId xmlns:a16="http://schemas.microsoft.com/office/drawing/2014/main" id="{A2EC2AF7-4621-68B0-FEB1-2EC4BF3AF67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0323" y="2681476"/>
                <a:ext cx="1332145" cy="21516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4" name="3D Model 33" descr="Red Cone">
                <a:extLst>
                  <a:ext uri="{FF2B5EF4-FFF2-40B4-BE49-F238E27FC236}">
                    <a16:creationId xmlns:a16="http://schemas.microsoft.com/office/drawing/2014/main" id="{95B4A3E3-DDAF-F603-E9F7-691AFE05FCD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896065" y="1891274"/>
              <a:ext cx="1387550" cy="142202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387550" cy="1422022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287498" ay="-2413817" az="-332444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3010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4" name="3D Model 33" descr="Red Cone">
                <a:extLst>
                  <a:ext uri="{FF2B5EF4-FFF2-40B4-BE49-F238E27FC236}">
                    <a16:creationId xmlns:a16="http://schemas.microsoft.com/office/drawing/2014/main" id="{95B4A3E3-DDAF-F603-E9F7-691AFE05FCD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96065" y="1891274"/>
                <a:ext cx="1387550" cy="1422022"/>
              </a:xfrm>
              <a:prstGeom prst="rect">
                <a:avLst/>
              </a:prstGeom>
            </p:spPr>
          </p:pic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928CBBD0-031E-E0A0-D8BA-7B099DA93B00}"/>
              </a:ext>
            </a:extLst>
          </p:cNvPr>
          <p:cNvSpPr/>
          <p:nvPr/>
        </p:nvSpPr>
        <p:spPr>
          <a:xfrm>
            <a:off x="7402873" y="2826657"/>
            <a:ext cx="2766067" cy="602343"/>
          </a:xfrm>
          <a:prstGeom prst="rect">
            <a:avLst/>
          </a:prstGeom>
          <a:gradFill>
            <a:gsLst>
              <a:gs pos="71000">
                <a:srgbClr val="A2CC8E"/>
              </a:gs>
              <a:gs pos="20988">
                <a:srgbClr val="B1D2A1">
                  <a:alpha val="0"/>
                </a:srgbClr>
              </a:gs>
              <a:gs pos="21000">
                <a:srgbClr val="B3D3A4"/>
              </a:gs>
              <a:gs pos="1000">
                <a:srgbClr val="B5D5A7"/>
              </a:gs>
              <a:gs pos="70000">
                <a:schemeClr val="accent6">
                  <a:lumMod val="110000"/>
                  <a:satMod val="105000"/>
                  <a:tint val="67000"/>
                  <a:alpha val="0"/>
                </a:schemeClr>
              </a:gs>
              <a:gs pos="25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  <a:alpha val="0"/>
                </a:schemeClr>
              </a:gs>
            </a:gsLst>
            <a:lin ang="90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25E612E-A462-B4D4-2342-79DD8F260DA5}"/>
                  </a:ext>
                </a:extLst>
              </p:cNvPr>
              <p:cNvSpPr txBox="1"/>
              <p:nvPr/>
            </p:nvSpPr>
            <p:spPr>
              <a:xfrm>
                <a:off x="10907039" y="3177731"/>
                <a:ext cx="7166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25E612E-A462-B4D4-2342-79DD8F260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7039" y="3177731"/>
                <a:ext cx="716606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C841E35-02AE-2E2A-1E6C-F455E4AA0A1F}"/>
              </a:ext>
            </a:extLst>
          </p:cNvPr>
          <p:cNvCxnSpPr>
            <a:cxnSpLocks/>
          </p:cNvCxnSpPr>
          <p:nvPr/>
        </p:nvCxnSpPr>
        <p:spPr>
          <a:xfrm>
            <a:off x="11028601" y="3904494"/>
            <a:ext cx="473482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7D60444-2193-F416-BFCB-0447666E7541}"/>
              </a:ext>
            </a:extLst>
          </p:cNvPr>
          <p:cNvCxnSpPr>
            <a:cxnSpLocks/>
          </p:cNvCxnSpPr>
          <p:nvPr/>
        </p:nvCxnSpPr>
        <p:spPr>
          <a:xfrm>
            <a:off x="11028601" y="3888836"/>
            <a:ext cx="0" cy="4427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7F2FFF5-6ECF-C40B-1973-B737D984DFE2}"/>
              </a:ext>
            </a:extLst>
          </p:cNvPr>
          <p:cNvCxnSpPr>
            <a:cxnSpLocks/>
          </p:cNvCxnSpPr>
          <p:nvPr/>
        </p:nvCxnSpPr>
        <p:spPr>
          <a:xfrm flipV="1">
            <a:off x="11028601" y="3505928"/>
            <a:ext cx="253023" cy="3985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1C10F1-0689-5B9D-1101-5723B1E4EA86}"/>
                  </a:ext>
                </a:extLst>
              </p:cNvPr>
              <p:cNvSpPr txBox="1"/>
              <p:nvPr/>
            </p:nvSpPr>
            <p:spPr>
              <a:xfrm>
                <a:off x="11009376" y="4077259"/>
                <a:ext cx="477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1C10F1-0689-5B9D-1101-5723B1E4E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9376" y="4077259"/>
                <a:ext cx="47763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56E172D-58B5-1EDA-942D-48E959656040}"/>
                  </a:ext>
                </a:extLst>
              </p:cNvPr>
              <p:cNvSpPr txBox="1"/>
              <p:nvPr/>
            </p:nvSpPr>
            <p:spPr>
              <a:xfrm>
                <a:off x="11419638" y="3635750"/>
                <a:ext cx="485261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56E172D-58B5-1EDA-942D-48E9596560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9638" y="3635750"/>
                <a:ext cx="485261" cy="391261"/>
              </a:xfrm>
              <a:prstGeom prst="rect">
                <a:avLst/>
              </a:prstGeom>
              <a:blipFill>
                <a:blip r:embed="rId8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130A580-ECC4-BDF4-53A5-ACD4A3969A98}"/>
                  </a:ext>
                </a:extLst>
              </p:cNvPr>
              <p:cNvSpPr txBox="1"/>
              <p:nvPr/>
            </p:nvSpPr>
            <p:spPr>
              <a:xfrm>
                <a:off x="5696107" y="2533366"/>
                <a:ext cx="15418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Const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plane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130A580-ECC4-BDF4-53A5-ACD4A3969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107" y="2533366"/>
                <a:ext cx="1541897" cy="369332"/>
              </a:xfrm>
              <a:prstGeom prst="rect">
                <a:avLst/>
              </a:prstGeom>
              <a:blipFill>
                <a:blip r:embed="rId9"/>
                <a:stretch>
                  <a:fillRect l="-3279" t="-6667" r="-82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96ED4A8-203F-CBF5-F1C7-DCC76F8244DB}"/>
              </a:ext>
            </a:extLst>
          </p:cNvPr>
          <p:cNvCxnSpPr>
            <a:cxnSpLocks/>
          </p:cNvCxnSpPr>
          <p:nvPr/>
        </p:nvCxnSpPr>
        <p:spPr>
          <a:xfrm flipV="1">
            <a:off x="6644672" y="3127828"/>
            <a:ext cx="1425821" cy="761008"/>
          </a:xfrm>
          <a:prstGeom prst="straightConnector1">
            <a:avLst/>
          </a:prstGeom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E3785B7-1EBB-942D-7C64-3954BCC954AA}"/>
              </a:ext>
            </a:extLst>
          </p:cNvPr>
          <p:cNvCxnSpPr>
            <a:cxnSpLocks/>
          </p:cNvCxnSpPr>
          <p:nvPr/>
        </p:nvCxnSpPr>
        <p:spPr>
          <a:xfrm flipV="1">
            <a:off x="6644367" y="3107082"/>
            <a:ext cx="2927443" cy="797693"/>
          </a:xfrm>
          <a:prstGeom prst="straightConnector1">
            <a:avLst/>
          </a:prstGeom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EC4DB43-AE4C-2324-6AEC-148196225CDF}"/>
              </a:ext>
            </a:extLst>
          </p:cNvPr>
          <p:cNvSpPr txBox="1"/>
          <p:nvPr/>
        </p:nvSpPr>
        <p:spPr>
          <a:xfrm>
            <a:off x="6105586" y="3824454"/>
            <a:ext cx="128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Weyl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0541ECF-4DE7-1AEE-53D1-BD452D8A06CD}"/>
                  </a:ext>
                </a:extLst>
              </p:cNvPr>
              <p:cNvSpPr txBox="1"/>
              <p:nvPr/>
            </p:nvSpPr>
            <p:spPr>
              <a:xfrm>
                <a:off x="1104435" y="2331737"/>
                <a:ext cx="4132767" cy="3354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US" sz="24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Zero density of states at the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Fermi energy.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Weyl points occur in pairs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0541ECF-4DE7-1AEE-53D1-BD452D8A06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435" y="2331737"/>
                <a:ext cx="4132767" cy="3354765"/>
              </a:xfrm>
              <a:prstGeom prst="rect">
                <a:avLst/>
              </a:prstGeom>
              <a:blipFill>
                <a:blip r:embed="rId10"/>
                <a:stretch>
                  <a:fillRect l="-1835" t="-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632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37CDC-A6A1-B0F7-7332-25A966DE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903"/>
          </a:xfrm>
        </p:spPr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II WSM: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8D1902-BB16-DFD6-66C4-ADEC8ABBF8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1353801" cy="4351338"/>
              </a:xfrm>
            </p:spPr>
            <p:txBody>
              <a:bodyPr>
                <a:normAutofit fontScale="77500" lnSpcReduction="20000"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Tilted bands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Finite density of states at Fermi energy</a:t>
                </a:r>
              </a:p>
              <a:p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Shows chiral anomaly only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dirty="0"/>
                  <a:t>)</a:t>
                </a:r>
                <a:endParaRPr lang="en-US" b="0" i="0" baseline="-25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b="0" i="0" dirty="0">
                  <a:solidFill>
                    <a:schemeClr val="accent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b="0" i="0" u="sng" dirty="0" err="1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Soluyanov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A., </a:t>
                </a:r>
                <a:r>
                  <a:rPr lang="en-US" b="0" i="0" u="sng" dirty="0" err="1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Gresch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D., Wang, Z. </a:t>
                </a:r>
                <a:r>
                  <a:rPr lang="en-US" b="0" i="1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Type-II Weyl semimetals. </a:t>
                </a:r>
                <a:r>
                  <a:rPr lang="en-US" b="0" i="1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Nature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b="1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527</a:t>
                </a:r>
                <a:r>
                  <a:rPr lang="en-US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495–498 (2015)</a:t>
                </a:r>
                <a:endParaRPr lang="en-US" u="sng" baseline="-250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 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8D1902-BB16-DFD6-66C4-ADEC8ABBF8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1353801" cy="4351338"/>
              </a:xfrm>
              <a:blipFill>
                <a:blip r:embed="rId2"/>
                <a:stretch>
                  <a:fillRect l="-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441067B-8E49-7FD7-1141-047C228C0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72467">
            <a:off x="2565663" y="1300781"/>
            <a:ext cx="5953250" cy="181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66060-BD2B-2B01-6921-0100F1B01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07" y="294916"/>
            <a:ext cx="10515600" cy="797442"/>
          </a:xfrm>
        </p:spPr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Chiral Magnetic effect: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CCA437-D0BB-9D2D-E51F-481EEC868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7" r="2" b="2"/>
          <a:stretch/>
        </p:blipFill>
        <p:spPr>
          <a:xfrm>
            <a:off x="1545057" y="1181184"/>
            <a:ext cx="4746562" cy="291316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6B4938-0923-3D14-751C-6730821F1B0A}"/>
              </a:ext>
            </a:extLst>
          </p:cNvPr>
          <p:cNvSpPr txBox="1">
            <a:spLocks/>
          </p:cNvSpPr>
          <p:nvPr/>
        </p:nvSpPr>
        <p:spPr>
          <a:xfrm>
            <a:off x="6627827" y="1610471"/>
            <a:ext cx="5029200" cy="32276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magnetic field creates Landau levels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Chiral zeroth Landau level</a:t>
            </a:r>
          </a:p>
          <a:p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electric field facilitates axial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current via chirality imbalance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DDA9120-0A99-77A7-ED5C-0746745CF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391003"/>
              </p:ext>
            </p:extLst>
          </p:nvPr>
        </p:nvGraphicFramePr>
        <p:xfrm>
          <a:off x="680484" y="4711589"/>
          <a:ext cx="10515600" cy="107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5082">
                  <a:extLst>
                    <a:ext uri="{9D8B030D-6E8A-4147-A177-3AD203B41FA5}">
                      <a16:colId xmlns:a16="http://schemas.microsoft.com/office/drawing/2014/main" val="1007807616"/>
                    </a:ext>
                  </a:extLst>
                </a:gridCol>
                <a:gridCol w="5640518">
                  <a:extLst>
                    <a:ext uri="{9D8B030D-6E8A-4147-A177-3AD203B41FA5}">
                      <a16:colId xmlns:a16="http://schemas.microsoft.com/office/drawing/2014/main" val="1317150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 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336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CME happens for any direction of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CME is shown only when B is in direction where </a:t>
                      </a:r>
                    </a:p>
                    <a:p>
                      <a:r>
                        <a:rPr lang="en-US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|T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000" b="0" i="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| &gt;|U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)|</a:t>
                      </a:r>
                      <a:endParaRPr 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75121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478B57-D923-D36C-6EF2-028ABCD6E4D6}"/>
              </a:ext>
            </a:extLst>
          </p:cNvPr>
          <p:cNvCxnSpPr>
            <a:cxnSpLocks/>
          </p:cNvCxnSpPr>
          <p:nvPr/>
        </p:nvCxnSpPr>
        <p:spPr>
          <a:xfrm flipV="1">
            <a:off x="1146412" y="2637767"/>
            <a:ext cx="0" cy="52851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CCB5C9-6B50-90FF-3FCA-501CBC53E288}"/>
              </a:ext>
            </a:extLst>
          </p:cNvPr>
          <p:cNvCxnSpPr>
            <a:cxnSpLocks/>
          </p:cNvCxnSpPr>
          <p:nvPr/>
        </p:nvCxnSpPr>
        <p:spPr>
          <a:xfrm>
            <a:off x="1146412" y="3166281"/>
            <a:ext cx="516340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8FA0DEE-A2F3-9A85-E71A-0EEA3D2CE2FE}"/>
              </a:ext>
            </a:extLst>
          </p:cNvPr>
          <p:cNvSpPr txBox="1"/>
          <p:nvPr/>
        </p:nvSpPr>
        <p:spPr>
          <a:xfrm>
            <a:off x="1349764" y="312703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C96B88-1A02-6828-5027-D6CDBDACBE05}"/>
              </a:ext>
            </a:extLst>
          </p:cNvPr>
          <p:cNvSpPr txBox="1"/>
          <p:nvPr/>
        </p:nvSpPr>
        <p:spPr>
          <a:xfrm>
            <a:off x="827622" y="2532641"/>
            <a:ext cx="516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914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1A78-9978-4376-FB05-E8810CDB7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Superconductors: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33F338-FBAA-45B0-98E9-7BECECA26E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882" y="1238490"/>
            <a:ext cx="5428593" cy="403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CE1D82-A45E-E0AE-1E95-1A46C083B998}"/>
              </a:ext>
            </a:extLst>
          </p:cNvPr>
          <p:cNvCxnSpPr>
            <a:cxnSpLocks/>
          </p:cNvCxnSpPr>
          <p:nvPr/>
        </p:nvCxnSpPr>
        <p:spPr>
          <a:xfrm>
            <a:off x="2070383" y="4742045"/>
            <a:ext cx="309004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AC9924-C968-77C5-8299-973FD41D100C}"/>
              </a:ext>
            </a:extLst>
          </p:cNvPr>
          <p:cNvCxnSpPr>
            <a:cxnSpLocks/>
          </p:cNvCxnSpPr>
          <p:nvPr/>
        </p:nvCxnSpPr>
        <p:spPr>
          <a:xfrm flipV="1">
            <a:off x="2070384" y="1767617"/>
            <a:ext cx="0" cy="29744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7744DD66-B295-8045-5747-BE1D620FED57}"/>
              </a:ext>
            </a:extLst>
          </p:cNvPr>
          <p:cNvSpPr/>
          <p:nvPr/>
        </p:nvSpPr>
        <p:spPr>
          <a:xfrm>
            <a:off x="1131525" y="3240857"/>
            <a:ext cx="3200397" cy="2822021"/>
          </a:xfrm>
          <a:prstGeom prst="arc">
            <a:avLst>
              <a:gd name="adj1" fmla="val 14587183"/>
              <a:gd name="adj2" fmla="val 223642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675904-9896-BA79-0EF6-C009935BF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853" y="2177787"/>
            <a:ext cx="914711" cy="10687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8A4482-F64A-A03F-BB50-A3F52C02A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659" y="3429000"/>
            <a:ext cx="1066082" cy="9526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1C0927-086D-F198-381C-7F7562F56D12}"/>
                  </a:ext>
                </a:extLst>
              </p:cNvPr>
              <p:cNvSpPr txBox="1"/>
              <p:nvPr/>
            </p:nvSpPr>
            <p:spPr>
              <a:xfrm>
                <a:off x="4178680" y="4742044"/>
                <a:ext cx="3836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1C0927-086D-F198-381C-7F7562F56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680" y="4742044"/>
                <a:ext cx="38363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07A5FD8-A1B2-E711-32E7-6AC0BE40DD29}"/>
                  </a:ext>
                </a:extLst>
              </p:cNvPr>
              <p:cNvSpPr txBox="1"/>
              <p:nvPr/>
            </p:nvSpPr>
            <p:spPr>
              <a:xfrm>
                <a:off x="-1221827" y="3163928"/>
                <a:ext cx="61012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07A5FD8-A1B2-E711-32E7-6AC0BE40DD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1827" y="3163928"/>
                <a:ext cx="610125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559591CC-CCDC-AE7F-95A7-3018C3919987}"/>
              </a:ext>
            </a:extLst>
          </p:cNvPr>
          <p:cNvSpPr txBox="1"/>
          <p:nvPr/>
        </p:nvSpPr>
        <p:spPr>
          <a:xfrm>
            <a:off x="2876931" y="5095111"/>
            <a:ext cx="738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A16F46-B369-C565-EF4D-4BB6050EB9F2}"/>
              </a:ext>
            </a:extLst>
          </p:cNvPr>
          <p:cNvSpPr txBox="1"/>
          <p:nvPr/>
        </p:nvSpPr>
        <p:spPr>
          <a:xfrm>
            <a:off x="7283642" y="5052648"/>
            <a:ext cx="79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II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42DB50-57BE-0C59-A36B-C53006FE8CF2}"/>
              </a:ext>
            </a:extLst>
          </p:cNvPr>
          <p:cNvSpPr txBox="1"/>
          <p:nvPr/>
        </p:nvSpPr>
        <p:spPr>
          <a:xfrm>
            <a:off x="838200" y="5854616"/>
            <a:ext cx="1059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Topological superconductor: Superconductor with non-zero Topological invariant</a:t>
            </a:r>
          </a:p>
        </p:txBody>
      </p:sp>
    </p:spTree>
    <p:extLst>
      <p:ext uri="{BB962C8B-B14F-4D97-AF65-F5344CB8AC3E}">
        <p14:creationId xmlns:p14="http://schemas.microsoft.com/office/powerpoint/2010/main" val="3115673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9F9DD-CB75-08FB-6255-11D82AEC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B0B75C-A245-1EE2-96AC-E863693DFF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2" y="2071316"/>
                <a:ext cx="6976623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US" sz="2400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type-1 WSM</a:t>
                </a:r>
              </a:p>
              <a:p>
                <a:endParaRPr lang="en-US" sz="2000" b="0" i="0" dirty="0">
                  <a:effectLst/>
                  <a:latin typeface="Proxima Nova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en-US" sz="2400" b="1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d>
                      <m:dPr>
                        <m:ctrlP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𝝋</m:t>
                            </m:r>
                          </m:num>
                          <m:den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den>
                        </m:f>
                      </m:e>
                    </m:d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sz="24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sz="2400" b="1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  <m:sSub>
                          <m:sSubPr>
                            <m:ctrlP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sz="24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𝑭𝑨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b="0" i="0" dirty="0">
                  <a:effectLst/>
                  <a:latin typeface="Proxima Nova"/>
                </a:endParaRPr>
              </a:p>
              <a:p>
                <a:endParaRPr lang="en-US" sz="2000" dirty="0">
                  <a:latin typeface="Proxima Nova"/>
                </a:endParaRPr>
              </a:p>
              <a:p>
                <a:pPr marL="0" indent="0">
                  <a:buNone/>
                </a:pPr>
                <a:endParaRPr lang="en-US" sz="2000" b="0" i="0" dirty="0">
                  <a:effectLst/>
                  <a:latin typeface="Proxima Nova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Proxima Nova"/>
                  </a:rPr>
                  <a:t>           </a:t>
                </a:r>
              </a:p>
              <a:p>
                <a:pPr marL="0" indent="0">
                  <a:buNone/>
                </a:pPr>
                <a:endParaRPr lang="en-US" sz="2000" dirty="0">
                  <a:latin typeface="Proxima Nova"/>
                </a:endParaRPr>
              </a:p>
              <a:p>
                <a:pPr marL="0" indent="0">
                  <a:buNone/>
                </a:pPr>
                <a:r>
                  <a:rPr lang="en-US" sz="2000" u="sng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R. </a:t>
                </a:r>
                <a:r>
                  <a:rPr lang="en-US" sz="2000" b="0" i="0" u="sng" dirty="0" err="1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Giwa</a:t>
                </a:r>
                <a:r>
                  <a:rPr lang="en-US" sz="20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P. Hosur, Phys. Rev. Lett. </a:t>
                </a:r>
                <a:r>
                  <a:rPr lang="en-US" sz="2000" b="1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r>
                  <a:rPr lang="en-US" sz="20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000" b="1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156402(</a:t>
                </a:r>
                <a:r>
                  <a:rPr lang="en-US" sz="2000" b="0" i="0" u="sng" dirty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2023)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B0B75C-A245-1EE2-96AC-E863693DFF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2" y="2071316"/>
                <a:ext cx="6976623" cy="4119172"/>
              </a:xfrm>
              <a:blipFill>
                <a:blip r:embed="rId2"/>
                <a:stretch>
                  <a:fillRect l="-1455" t="-2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1F19BBE-5C49-3639-5180-E150235F6D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9" r="4099" b="-3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77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05B4B-CCE7-610C-D08E-ADCDCF56F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828E8-4695-C288-ECDF-F96ACCF6F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Material to realize bulk topological superconductor 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22696587-A251-D001-3B81-0A702C1B1B73}"/>
              </a:ext>
            </a:extLst>
          </p:cNvPr>
          <p:cNvSpPr/>
          <p:nvPr/>
        </p:nvSpPr>
        <p:spPr>
          <a:xfrm rot="5400000">
            <a:off x="5012994" y="2515150"/>
            <a:ext cx="319002" cy="151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9D7B2-2FC4-B0DF-DBF1-A59F3D57C972}"/>
              </a:ext>
            </a:extLst>
          </p:cNvPr>
          <p:cNvSpPr txBox="1"/>
          <p:nvPr/>
        </p:nvSpPr>
        <p:spPr>
          <a:xfrm>
            <a:off x="2194428" y="2833274"/>
            <a:ext cx="6107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Transition metal dichalcogenides(TMDs)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EA266D-1879-B591-1C55-91E8FDDEFA0C}"/>
              </a:ext>
            </a:extLst>
          </p:cNvPr>
          <p:cNvSpPr txBox="1"/>
          <p:nvPr/>
        </p:nvSpPr>
        <p:spPr>
          <a:xfrm>
            <a:off x="2616154" y="3842296"/>
            <a:ext cx="5340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Semi-metallic TMD: WTe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MoTe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362489-9575-7BD5-A3C1-39C8DD0EF110}"/>
              </a:ext>
            </a:extLst>
          </p:cNvPr>
          <p:cNvSpPr txBox="1"/>
          <p:nvPr/>
        </p:nvSpPr>
        <p:spPr>
          <a:xfrm>
            <a:off x="2616154" y="4709151"/>
            <a:ext cx="6701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WTe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MoTe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Type-2 WSM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CBEB9A4-CC3C-0B5F-925F-68F31C267F46}"/>
              </a:ext>
            </a:extLst>
          </p:cNvPr>
          <p:cNvSpPr/>
          <p:nvPr/>
        </p:nvSpPr>
        <p:spPr>
          <a:xfrm rot="5400000">
            <a:off x="5012994" y="3553865"/>
            <a:ext cx="319002" cy="151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5253F91-AD43-AFB4-019D-5FE17D327650}"/>
              </a:ext>
            </a:extLst>
          </p:cNvPr>
          <p:cNvSpPr/>
          <p:nvPr/>
        </p:nvSpPr>
        <p:spPr>
          <a:xfrm rot="5400000">
            <a:off x="5038798" y="4448105"/>
            <a:ext cx="319002" cy="151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137C8F-E53E-862D-50A2-AB881D1BFEEE}"/>
              </a:ext>
            </a:extLst>
          </p:cNvPr>
          <p:cNvSpPr txBox="1"/>
          <p:nvPr/>
        </p:nvSpPr>
        <p:spPr>
          <a:xfrm>
            <a:off x="1605516" y="5450435"/>
            <a:ext cx="800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Qi, Y., </a:t>
            </a:r>
            <a:r>
              <a:rPr lang="en-US" sz="2400" b="0" i="0" u="sng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Naumov</a:t>
            </a:r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P., Ali, M. </a:t>
            </a:r>
            <a:r>
              <a:rPr lang="en-US" sz="2400" b="0" i="1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 al., Nat </a:t>
            </a:r>
            <a:r>
              <a:rPr lang="en-US" sz="2400" b="0" i="1" u="sng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4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11038 (2016)</a:t>
            </a:r>
            <a:endParaRPr lang="en-US" sz="2400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21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494</Words>
  <Application>Microsoft Macintosh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Proxima Nova</vt:lpstr>
      <vt:lpstr>Times New Roman</vt:lpstr>
      <vt:lpstr>Office Theme</vt:lpstr>
      <vt:lpstr>Superconducter vortex spectrum in type-2 WSM</vt:lpstr>
      <vt:lpstr>Weyl semimetal:</vt:lpstr>
      <vt:lpstr>Linear Model:</vt:lpstr>
      <vt:lpstr>Type I WSM:</vt:lpstr>
      <vt:lpstr>Type II WSM:</vt:lpstr>
      <vt:lpstr>Chiral Magnetic effect:</vt:lpstr>
      <vt:lpstr>Superconductors:</vt:lpstr>
      <vt:lpstr>Previous works:</vt:lpstr>
      <vt:lpstr>PowerPoint Presentation</vt:lpstr>
      <vt:lpstr>Problems:</vt:lpstr>
      <vt:lpstr>For a single node:</vt:lpstr>
      <vt:lpstr>NEXT..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Nanda, Swadeepan</dc:creator>
  <cp:lastModifiedBy>Nanda, Swadeepan</cp:lastModifiedBy>
  <cp:revision>3</cp:revision>
  <dcterms:created xsi:type="dcterms:W3CDTF">2024-02-22T14:27:47Z</dcterms:created>
  <dcterms:modified xsi:type="dcterms:W3CDTF">2024-02-24T02:56:44Z</dcterms:modified>
</cp:coreProperties>
</file>