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Nunito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.fntdata"/><Relationship Id="rId25" Type="http://schemas.openxmlformats.org/officeDocument/2006/relationships/font" Target="fonts/Nunito-regular.fntdata"/><Relationship Id="rId28" Type="http://schemas.openxmlformats.org/officeDocument/2006/relationships/font" Target="fonts/Nunito-boldItalic.fntdata"/><Relationship Id="rId27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c6bff1a4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c6bff1a4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baa18f0be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2baa18f0be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baa18f0be9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baa18f0be9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2a4b303a3d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2a4b303a3d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34e6899b3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34e6899b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32f8a4d63e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32f8a4d63e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2bf27fc07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12bf27fc07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a2e4d2f9c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a2e4d2f9c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a4b303a3d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2a4b303a3d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2a2e4d2f9c_0_1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2a2e4d2f9c_0_1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baa18f0be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baa18f0b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69ab9f7a9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69ab9f7a9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baa18f0b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baa18f0b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baa18f0be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baa18f0be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baa18f0be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baa18f0be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9.png"/><Relationship Id="rId6" Type="http://schemas.openxmlformats.org/officeDocument/2006/relationships/image" Target="../media/image5.png"/><Relationship Id="rId7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hyperlink" Target="https://arxiv.org/abs/2108.13867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/>
          <p:nvPr/>
        </p:nvSpPr>
        <p:spPr>
          <a:xfrm>
            <a:off x="205950" y="202025"/>
            <a:ext cx="87321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idx="4294967295" type="subTitle"/>
          </p:nvPr>
        </p:nvSpPr>
        <p:spPr>
          <a:xfrm>
            <a:off x="1990800" y="28610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en" sz="222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Rutik Manikandhan</a:t>
            </a:r>
            <a:endParaRPr sz="1202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150700" y="85150"/>
            <a:ext cx="88806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rgbClr val="FFD966"/>
                </a:solidFill>
              </a:rPr>
              <a:t>Physics Research Day 2024</a:t>
            </a:r>
            <a:endParaRPr sz="4400">
              <a:solidFill>
                <a:srgbClr val="FFD9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D966"/>
              </a:solidFill>
            </a:endParaRPr>
          </a:p>
        </p:txBody>
      </p:sp>
      <p:sp>
        <p:nvSpPr>
          <p:cNvPr id="131" name="Google Shape;131;p13"/>
          <p:cNvSpPr txBox="1"/>
          <p:nvPr/>
        </p:nvSpPr>
        <p:spPr>
          <a:xfrm>
            <a:off x="2457250" y="2939000"/>
            <a:ext cx="41628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02/24/2024</a:t>
            </a:r>
            <a:endParaRPr sz="2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sp>
        <p:nvSpPr>
          <p:cNvPr id="132" name="Google Shape;132;p13"/>
          <p:cNvSpPr txBox="1"/>
          <p:nvPr/>
        </p:nvSpPr>
        <p:spPr>
          <a:xfrm>
            <a:off x="372300" y="1527434"/>
            <a:ext cx="8399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STAR-FXT Program @ RHIC</a:t>
            </a:r>
            <a:endParaRPr sz="540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7274" y="3701463"/>
            <a:ext cx="4229463" cy="12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21850" y="3931250"/>
            <a:ext cx="1078301" cy="97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5950" y="3886275"/>
            <a:ext cx="1030579" cy="1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oogle Shape;271;p22"/>
          <p:cNvGrpSpPr/>
          <p:nvPr/>
        </p:nvGrpSpPr>
        <p:grpSpPr>
          <a:xfrm>
            <a:off x="4528957" y="1223913"/>
            <a:ext cx="4387642" cy="3308012"/>
            <a:chOff x="5210937" y="2815200"/>
            <a:chExt cx="3344749" cy="2483865"/>
          </a:xfrm>
        </p:grpSpPr>
        <p:pic>
          <p:nvPicPr>
            <p:cNvPr id="272" name="Google Shape;272;p22"/>
            <p:cNvPicPr preferRelativeResize="0"/>
            <p:nvPr/>
          </p:nvPicPr>
          <p:blipFill rotWithShape="1">
            <a:blip r:embed="rId3">
              <a:alphaModFix/>
            </a:blip>
            <a:srcRect b="0" l="8147" r="0" t="0"/>
            <a:stretch/>
          </p:blipFill>
          <p:spPr>
            <a:xfrm>
              <a:off x="5210937" y="2815200"/>
              <a:ext cx="3344749" cy="2166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3" name="Google Shape;273;p22"/>
            <p:cNvSpPr txBox="1"/>
            <p:nvPr/>
          </p:nvSpPr>
          <p:spPr>
            <a:xfrm>
              <a:off x="5383313" y="5044965"/>
              <a:ext cx="3000000" cy="2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A61C00"/>
                  </a:solidFill>
                  <a:highlight>
                    <a:srgbClr val="FFFFFF"/>
                  </a:highlight>
                </a:rPr>
                <a:t>STAR,Phys.Rev.C 99, 2019</a:t>
              </a:r>
              <a:endParaRPr b="1" sz="1000">
                <a:solidFill>
                  <a:srgbClr val="A61C00"/>
                </a:solidFill>
              </a:endParaRPr>
            </a:p>
          </p:txBody>
        </p:sp>
      </p:grpSp>
      <p:sp>
        <p:nvSpPr>
          <p:cNvPr id="274" name="Google Shape;274;p22"/>
          <p:cNvSpPr txBox="1"/>
          <p:nvPr>
            <p:ph idx="12" type="sldNum"/>
          </p:nvPr>
        </p:nvSpPr>
        <p:spPr>
          <a:xfrm>
            <a:off x="8595309" y="489954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1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 sz="11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 sz="11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5" name="Google Shape;275;p22"/>
          <p:cNvGrpSpPr/>
          <p:nvPr/>
        </p:nvGrpSpPr>
        <p:grpSpPr>
          <a:xfrm>
            <a:off x="4571994" y="1242828"/>
            <a:ext cx="4326755" cy="3277626"/>
            <a:chOff x="3877525" y="803712"/>
            <a:chExt cx="4848448" cy="3515634"/>
          </a:xfrm>
        </p:grpSpPr>
        <p:grpSp>
          <p:nvGrpSpPr>
            <p:cNvPr id="276" name="Google Shape;276;p22"/>
            <p:cNvGrpSpPr/>
            <p:nvPr/>
          </p:nvGrpSpPr>
          <p:grpSpPr>
            <a:xfrm>
              <a:off x="3877525" y="803712"/>
              <a:ext cx="4848448" cy="3507674"/>
              <a:chOff x="4065725" y="983050"/>
              <a:chExt cx="4612299" cy="3264775"/>
            </a:xfrm>
          </p:grpSpPr>
          <p:grpSp>
            <p:nvGrpSpPr>
              <p:cNvPr id="277" name="Google Shape;277;p22"/>
              <p:cNvGrpSpPr/>
              <p:nvPr/>
            </p:nvGrpSpPr>
            <p:grpSpPr>
              <a:xfrm>
                <a:off x="4065725" y="983050"/>
                <a:ext cx="4612299" cy="3177375"/>
                <a:chOff x="4065725" y="983050"/>
                <a:chExt cx="4612299" cy="3177375"/>
              </a:xfrm>
            </p:grpSpPr>
            <p:grpSp>
              <p:nvGrpSpPr>
                <p:cNvPr id="278" name="Google Shape;278;p22"/>
                <p:cNvGrpSpPr/>
                <p:nvPr/>
              </p:nvGrpSpPr>
              <p:grpSpPr>
                <a:xfrm>
                  <a:off x="4065725" y="983050"/>
                  <a:ext cx="4612299" cy="3177375"/>
                  <a:chOff x="0" y="983063"/>
                  <a:chExt cx="4612299" cy="3177375"/>
                </a:xfrm>
              </p:grpSpPr>
              <p:pic>
                <p:nvPicPr>
                  <p:cNvPr id="279" name="Google Shape;279;p22"/>
                  <p:cNvPicPr preferRelativeResize="0"/>
                  <p:nvPr/>
                </p:nvPicPr>
                <p:blipFill>
                  <a:blip r:embed="rId4">
                    <a:alphaModFix/>
                  </a:blip>
                  <a:stretch>
                    <a:fillRect/>
                  </a:stretch>
                </p:blipFill>
                <p:spPr>
                  <a:xfrm>
                    <a:off x="0" y="983063"/>
                    <a:ext cx="4612299" cy="31773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280" name="Google Shape;280;p22"/>
                  <p:cNvPicPr preferRelativeResize="0"/>
                  <p:nvPr/>
                </p:nvPicPr>
                <p:blipFill>
                  <a:blip r:embed="rId5">
                    <a:alphaModFix/>
                  </a:blip>
                  <a:stretch>
                    <a:fillRect/>
                  </a:stretch>
                </p:blipFill>
                <p:spPr>
                  <a:xfrm>
                    <a:off x="2516500" y="1370400"/>
                    <a:ext cx="1457100" cy="485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281" name="Google Shape;281;p22"/>
                  <p:cNvPicPr preferRelativeResize="0"/>
                  <p:nvPr/>
                </p:nvPicPr>
                <p:blipFill rotWithShape="1">
                  <a:blip r:embed="rId6">
                    <a:alphaModFix/>
                  </a:blip>
                  <a:srcRect b="54411" l="0" r="0" t="2838"/>
                  <a:stretch/>
                </p:blipFill>
                <p:spPr>
                  <a:xfrm>
                    <a:off x="1826450" y="3203550"/>
                    <a:ext cx="96550" cy="1783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282" name="Google Shape;282;p22"/>
                  <p:cNvSpPr/>
                  <p:nvPr/>
                </p:nvSpPr>
                <p:spPr>
                  <a:xfrm>
                    <a:off x="1856125" y="3411500"/>
                    <a:ext cx="37200" cy="178500"/>
                  </a:xfrm>
                  <a:prstGeom prst="rect">
                    <a:avLst/>
                  </a:prstGeom>
                  <a:solidFill>
                    <a:srgbClr val="999999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83" name="Google Shape;283;p22"/>
                <p:cNvSpPr/>
                <p:nvPr/>
              </p:nvSpPr>
              <p:spPr>
                <a:xfrm>
                  <a:off x="7603750" y="3761000"/>
                  <a:ext cx="267600" cy="1857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284" name="Google Shape;284;p22"/>
                <p:cNvSpPr txBox="1"/>
                <p:nvPr/>
              </p:nvSpPr>
              <p:spPr>
                <a:xfrm>
                  <a:off x="4883375" y="3631650"/>
                  <a:ext cx="267600" cy="384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300">
                      <a:solidFill>
                        <a:srgbClr val="1A1A1A"/>
                      </a:solidFill>
                    </a:rPr>
                    <a:t>3</a:t>
                  </a:r>
                  <a:endParaRPr b="1" sz="1300">
                    <a:solidFill>
                      <a:srgbClr val="1A1A1A"/>
                    </a:solidFill>
                  </a:endParaRPr>
                </a:p>
              </p:txBody>
            </p:sp>
            <p:sp>
              <p:nvSpPr>
                <p:cNvPr id="285" name="Google Shape;285;p22"/>
                <p:cNvSpPr/>
                <p:nvPr/>
              </p:nvSpPr>
              <p:spPr>
                <a:xfrm>
                  <a:off x="5827325" y="3746125"/>
                  <a:ext cx="267600" cy="1857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  <p:sp>
              <p:nvSpPr>
                <p:cNvPr id="286" name="Google Shape;286;p22"/>
                <p:cNvSpPr txBox="1"/>
                <p:nvPr/>
              </p:nvSpPr>
              <p:spPr>
                <a:xfrm>
                  <a:off x="5779000" y="3631650"/>
                  <a:ext cx="438600" cy="384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300">
                      <a:solidFill>
                        <a:srgbClr val="1A1A1A"/>
                      </a:solidFill>
                    </a:rPr>
                    <a:t>10</a:t>
                  </a:r>
                  <a:endParaRPr b="1" sz="1300">
                    <a:solidFill>
                      <a:srgbClr val="1A1A1A"/>
                    </a:solidFill>
                  </a:endParaRPr>
                </a:p>
              </p:txBody>
            </p:sp>
            <p:sp>
              <p:nvSpPr>
                <p:cNvPr id="287" name="Google Shape;287;p22"/>
                <p:cNvSpPr txBox="1"/>
                <p:nvPr/>
              </p:nvSpPr>
              <p:spPr>
                <a:xfrm>
                  <a:off x="6630025" y="3646525"/>
                  <a:ext cx="438600" cy="384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300">
                      <a:solidFill>
                        <a:srgbClr val="1A1A1A"/>
                      </a:solidFill>
                    </a:rPr>
                    <a:t>30</a:t>
                  </a:r>
                  <a:endParaRPr b="1" sz="1300">
                    <a:solidFill>
                      <a:srgbClr val="1A1A1A"/>
                    </a:solidFill>
                  </a:endParaRPr>
                </a:p>
              </p:txBody>
            </p:sp>
            <p:sp>
              <p:nvSpPr>
                <p:cNvPr id="288" name="Google Shape;288;p22"/>
                <p:cNvSpPr txBox="1"/>
                <p:nvPr/>
              </p:nvSpPr>
              <p:spPr>
                <a:xfrm>
                  <a:off x="7481050" y="3646525"/>
                  <a:ext cx="548700" cy="384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300">
                      <a:solidFill>
                        <a:srgbClr val="1A1A1A"/>
                      </a:solidFill>
                    </a:rPr>
                    <a:t>100</a:t>
                  </a:r>
                  <a:endParaRPr b="1" sz="1300">
                    <a:solidFill>
                      <a:srgbClr val="1A1A1A"/>
                    </a:solidFill>
                  </a:endParaRPr>
                </a:p>
              </p:txBody>
            </p:sp>
          </p:grpSp>
          <p:pic>
            <p:nvPicPr>
              <p:cNvPr id="289" name="Google Shape;289;p22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5686150" y="3909125"/>
                <a:ext cx="1914100" cy="338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90" name="Google Shape;290;p22"/>
            <p:cNvSpPr txBox="1"/>
            <p:nvPr/>
          </p:nvSpPr>
          <p:spPr>
            <a:xfrm>
              <a:off x="7476647" y="3906546"/>
              <a:ext cx="777600" cy="41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/>
                <a:t>(GeV)</a:t>
              </a:r>
              <a:endParaRPr b="1" sz="1300"/>
            </a:p>
          </p:txBody>
        </p:sp>
      </p:grpSp>
      <p:sp>
        <p:nvSpPr>
          <p:cNvPr id="291" name="Google Shape;291;p22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2"/>
          <p:cNvSpPr txBox="1"/>
          <p:nvPr>
            <p:ph type="title"/>
          </p:nvPr>
        </p:nvSpPr>
        <p:spPr>
          <a:xfrm>
            <a:off x="311150" y="2882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Momentum</a:t>
            </a:r>
            <a:r>
              <a:rPr lang="en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 Fluctuations</a:t>
            </a:r>
            <a:endParaRPr sz="320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2"/>
          <p:cNvSpPr txBox="1"/>
          <p:nvPr/>
        </p:nvSpPr>
        <p:spPr>
          <a:xfrm>
            <a:off x="202200" y="1133325"/>
            <a:ext cx="4230900" cy="28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en" sz="1600"/>
              <a:t>Transverse Momentum p</a:t>
            </a:r>
            <a:r>
              <a:rPr baseline="-25000" lang="en" sz="1600"/>
              <a:t>T</a:t>
            </a:r>
            <a:r>
              <a:rPr lang="en" sz="1600"/>
              <a:t> is defined as</a:t>
            </a:r>
            <a:endParaRPr sz="16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 √(p</a:t>
            </a:r>
            <a:r>
              <a:rPr baseline="-25000" lang="en" sz="1600"/>
              <a:t>x</a:t>
            </a:r>
            <a:r>
              <a:rPr baseline="30000" lang="en" sz="1600"/>
              <a:t>2</a:t>
            </a:r>
            <a:r>
              <a:rPr lang="en" sz="1600"/>
              <a:t> + p</a:t>
            </a:r>
            <a:r>
              <a:rPr baseline="-25000" lang="en" sz="1600"/>
              <a:t>y</a:t>
            </a:r>
            <a:r>
              <a:rPr baseline="30000" lang="en" sz="1600"/>
              <a:t>2 </a:t>
            </a:r>
            <a:r>
              <a:rPr lang="en" sz="1600"/>
              <a:t>).</a:t>
            </a:r>
            <a:r>
              <a:rPr baseline="30000" lang="en" sz="1600"/>
              <a:t>   </a:t>
            </a:r>
            <a:endParaRPr baseline="30000"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❖"/>
            </a:pPr>
            <a:r>
              <a:rPr lang="en" sz="1700"/>
              <a:t>Fluctuations in </a:t>
            </a:r>
            <a:r>
              <a:rPr lang="en" sz="1700">
                <a:solidFill>
                  <a:srgbClr val="FF0000"/>
                </a:solidFill>
              </a:rPr>
              <a:t>temperature</a:t>
            </a:r>
            <a:r>
              <a:rPr lang="en" sz="1700"/>
              <a:t> are obtained from the fluctuations in transverse momentum.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❖"/>
            </a:pPr>
            <a:r>
              <a:rPr lang="en" sz="1700"/>
              <a:t>Correlators have a </a:t>
            </a:r>
            <a:r>
              <a:rPr lang="en" sz="1700">
                <a:solidFill>
                  <a:srgbClr val="FF0000"/>
                </a:solidFill>
              </a:rPr>
              <a:t>finer resolution</a:t>
            </a:r>
            <a:r>
              <a:rPr lang="en" sz="1700"/>
              <a:t> for fluctuations in temperature.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94" name="Google Shape;294;p22"/>
          <p:cNvSpPr/>
          <p:nvPr/>
        </p:nvSpPr>
        <p:spPr>
          <a:xfrm>
            <a:off x="919625" y="4051378"/>
            <a:ext cx="1874100" cy="571200"/>
          </a:xfrm>
          <a:prstGeom prst="roundRect">
            <a:avLst>
              <a:gd fmla="val 16667" name="adj"/>
            </a:avLst>
          </a:prstGeom>
          <a:solidFill>
            <a:srgbClr val="F9CB9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5" name="Google Shape;295;p22"/>
          <p:cNvSpPr txBox="1"/>
          <p:nvPr/>
        </p:nvSpPr>
        <p:spPr>
          <a:xfrm>
            <a:off x="919626" y="4052275"/>
            <a:ext cx="1874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12121"/>
                </a:solidFill>
              </a:rPr>
              <a:t>&lt;p</a:t>
            </a:r>
            <a:r>
              <a:rPr baseline="-25000" lang="en" sz="2500">
                <a:solidFill>
                  <a:srgbClr val="212121"/>
                </a:solidFill>
              </a:rPr>
              <a:t>T</a:t>
            </a:r>
            <a:r>
              <a:rPr lang="en" sz="2500">
                <a:solidFill>
                  <a:srgbClr val="212121"/>
                </a:solidFill>
              </a:rPr>
              <a:t>&gt;      T</a:t>
            </a:r>
            <a:r>
              <a:rPr baseline="-25000" lang="en" sz="2500">
                <a:solidFill>
                  <a:srgbClr val="212121"/>
                </a:solidFill>
              </a:rPr>
              <a:t>eff</a:t>
            </a:r>
            <a:r>
              <a:rPr lang="en" sz="2500">
                <a:solidFill>
                  <a:srgbClr val="212121"/>
                </a:solidFill>
              </a:rPr>
              <a:t> </a:t>
            </a:r>
            <a:r>
              <a:rPr lang="en" sz="7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7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6" name="Google Shape;296;p22"/>
          <p:cNvSpPr/>
          <p:nvPr/>
        </p:nvSpPr>
        <p:spPr>
          <a:xfrm>
            <a:off x="1774400" y="4191350"/>
            <a:ext cx="319500" cy="35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7" name="Google Shape;297;p22"/>
          <p:cNvCxnSpPr>
            <a:endCxn id="272" idx="1"/>
          </p:cNvCxnSpPr>
          <p:nvPr/>
        </p:nvCxnSpPr>
        <p:spPr>
          <a:xfrm>
            <a:off x="3353257" y="2282919"/>
            <a:ext cx="1175700" cy="383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8" name="Google Shape;298;p22"/>
          <p:cNvSpPr/>
          <p:nvPr/>
        </p:nvSpPr>
        <p:spPr>
          <a:xfrm>
            <a:off x="5375250" y="1903325"/>
            <a:ext cx="186900" cy="5712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3"/>
          <p:cNvSpPr txBox="1"/>
          <p:nvPr>
            <p:ph idx="12" type="sldNum"/>
          </p:nvPr>
        </p:nvSpPr>
        <p:spPr>
          <a:xfrm>
            <a:off x="8595309" y="49174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3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3"/>
          <p:cNvSpPr txBox="1"/>
          <p:nvPr>
            <p:ph type="title"/>
          </p:nvPr>
        </p:nvSpPr>
        <p:spPr>
          <a:xfrm>
            <a:off x="311150" y="2882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Conclusions/Outlook</a:t>
            </a:r>
            <a:endParaRPr sz="320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6" name="Google Shape;306;p23"/>
          <p:cNvPicPr preferRelativeResize="0"/>
          <p:nvPr/>
        </p:nvPicPr>
        <p:blipFill rotWithShape="1">
          <a:blip r:embed="rId3">
            <a:alphaModFix/>
          </a:blip>
          <a:srcRect b="15582" l="14810" r="16493" t="17684"/>
          <a:stretch/>
        </p:blipFill>
        <p:spPr>
          <a:xfrm>
            <a:off x="7445300" y="3504775"/>
            <a:ext cx="1326126" cy="1288248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23"/>
          <p:cNvSpPr txBox="1"/>
          <p:nvPr/>
        </p:nvSpPr>
        <p:spPr>
          <a:xfrm>
            <a:off x="356775" y="1062900"/>
            <a:ext cx="8414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❖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We discussed the importance of the Fixed Target program at STAR.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❖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Possible signals of critical points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➢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Fluctuations of conserved quantum numbers ↔ Multiplicity Fluctuations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➢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Fluctuations of Temperature ↔ p</a:t>
            </a:r>
            <a:r>
              <a:rPr baseline="-25000" lang="en" sz="220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 Fluctuations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4"/>
          <p:cNvSpPr/>
          <p:nvPr/>
        </p:nvSpPr>
        <p:spPr>
          <a:xfrm>
            <a:off x="205950" y="207500"/>
            <a:ext cx="87321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D966"/>
                </a:solidFill>
              </a:rPr>
              <a:t>References</a:t>
            </a:r>
            <a:endParaRPr baseline="-25000">
              <a:solidFill>
                <a:srgbClr val="FFD966"/>
              </a:solidFill>
            </a:endParaRPr>
          </a:p>
        </p:txBody>
      </p:sp>
      <p:sp>
        <p:nvSpPr>
          <p:cNvPr id="313" name="Google Shape;313;p24"/>
          <p:cNvSpPr txBox="1"/>
          <p:nvPr/>
        </p:nvSpPr>
        <p:spPr>
          <a:xfrm>
            <a:off x="205950" y="933500"/>
            <a:ext cx="84171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Basu, Sumit, Sandeep Chatterjee, Rupa Chatterjee, Tapan K. Nayak, and Basanta K. Nandi. "Specific heat of matter formed in relativistic nuclear collisions." </a:t>
            </a:r>
            <a:r>
              <a:rPr i="1" lang="en" sz="1300"/>
              <a:t>Physical Review C</a:t>
            </a:r>
            <a:r>
              <a:rPr lang="en" sz="1300"/>
              <a:t> 94, no. 4 (2016): 044901.</a:t>
            </a:r>
            <a:endParaRPr sz="1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Mukherjee, Maitreyee, Sumit Basu, Arghya Chatterjee, Sandeep Chatterjee, Souvik Priyam Adhya, Sanchari Thakur, and Tapan K. Nayak. "Isothermal compressibility of hadronic matter formed in relativistic nuclear collisions." </a:t>
            </a:r>
            <a:r>
              <a:rPr i="1" lang="en" sz="1300"/>
              <a:t>Physics Letters B</a:t>
            </a:r>
            <a:r>
              <a:rPr lang="en" sz="1300"/>
              <a:t> 784 (2018): 1-5.</a:t>
            </a:r>
            <a:endParaRPr sz="1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Schnedermann, Ekkard, Josef Sollfrank, and Ulrich Heinz. "Thermal phenomenology of hadrons from 200A GeV S+ S collisions." </a:t>
            </a:r>
            <a:r>
              <a:rPr i="1" lang="en" sz="1300"/>
              <a:t>Physical Review C</a:t>
            </a:r>
            <a:r>
              <a:rPr lang="en" sz="1300"/>
              <a:t> 48, no. 5 (1993): 2462.</a:t>
            </a:r>
            <a:endParaRPr sz="1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Sahoo, Raghunath. "Relativistic kinematics." </a:t>
            </a:r>
            <a:r>
              <a:rPr i="1" lang="en" sz="1300"/>
              <a:t>arXiv preprint arXiv:1604.02651</a:t>
            </a:r>
            <a:r>
              <a:rPr lang="en" sz="1300"/>
              <a:t> (2016).</a:t>
            </a:r>
            <a:endParaRPr sz="1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Torrieri, Giorgio, Rene Bellwied, Christina Markert, and Gary Westfall. "Statistical hadronization phenomenology in K/π fluctuations at ultra-relativistic energies." </a:t>
            </a:r>
            <a:r>
              <a:rPr i="1" lang="en" sz="1300"/>
              <a:t>Journal of Physics G: Nuclear and Particle Physics</a:t>
            </a:r>
            <a:r>
              <a:rPr lang="en" sz="1300"/>
              <a:t> 37, no. 9 (2010): 094016.</a:t>
            </a:r>
            <a:endParaRPr sz="1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en" sz="1300"/>
              <a:t>Kliemant, Michael, Raghunath Sahoo, Tim Schuster, and Reinhard Stock. "Global properties of nucleus–nucleus collisions." In </a:t>
            </a:r>
            <a:r>
              <a:rPr i="1" lang="en" sz="1300"/>
              <a:t>The Physics of the Quark-Gluon Plasma</a:t>
            </a:r>
            <a:r>
              <a:rPr lang="en" sz="1300"/>
              <a:t>, pp. 23-103. Springer, Berlin, Heidelberg, 2009.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9" name="Google Shape;319;p25"/>
          <p:cNvSpPr/>
          <p:nvPr/>
        </p:nvSpPr>
        <p:spPr>
          <a:xfrm>
            <a:off x="256650" y="262500"/>
            <a:ext cx="8630700" cy="4618500"/>
          </a:xfrm>
          <a:prstGeom prst="rect">
            <a:avLst/>
          </a:prstGeom>
          <a:solidFill>
            <a:srgbClr val="233A44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100" u="sng">
                <a:solidFill>
                  <a:srgbClr val="FFD966"/>
                </a:solidFill>
              </a:rPr>
              <a:t>Questions???</a:t>
            </a:r>
            <a:endParaRPr b="1" sz="7100" u="sng">
              <a:solidFill>
                <a:srgbClr val="FFD9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100" u="sng">
              <a:solidFill>
                <a:srgbClr val="FFD9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5" name="Google Shape;325;p26"/>
          <p:cNvSpPr/>
          <p:nvPr/>
        </p:nvSpPr>
        <p:spPr>
          <a:xfrm>
            <a:off x="256650" y="262500"/>
            <a:ext cx="8630700" cy="4618500"/>
          </a:xfrm>
          <a:prstGeom prst="rect">
            <a:avLst/>
          </a:prstGeom>
          <a:solidFill>
            <a:srgbClr val="233A44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 u="sng">
                <a:solidFill>
                  <a:srgbClr val="FFD966"/>
                </a:solidFill>
              </a:rPr>
              <a:t>Backup Slides</a:t>
            </a:r>
            <a:endParaRPr b="1" sz="4100" u="sng">
              <a:solidFill>
                <a:srgbClr val="FFD9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100" u="sng">
              <a:solidFill>
                <a:srgbClr val="FFD9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7"/>
          <p:cNvSpPr/>
          <p:nvPr/>
        </p:nvSpPr>
        <p:spPr>
          <a:xfrm>
            <a:off x="5599375" y="3368100"/>
            <a:ext cx="2118300" cy="678000"/>
          </a:xfrm>
          <a:prstGeom prst="roundRect">
            <a:avLst>
              <a:gd fmla="val 16667" name="adj"/>
            </a:avLst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7"/>
          <p:cNvSpPr txBox="1"/>
          <p:nvPr>
            <p:ph idx="12" type="sldNum"/>
          </p:nvPr>
        </p:nvSpPr>
        <p:spPr>
          <a:xfrm>
            <a:off x="8555484" y="479181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>
                <a:solidFill>
                  <a:srgbClr val="000000"/>
                </a:solidFill>
              </a:rPr>
              <a:t>‹#›</a:t>
            </a:fld>
            <a:endParaRPr b="1">
              <a:solidFill>
                <a:srgbClr val="000000"/>
              </a:solidFill>
            </a:endParaRPr>
          </a:p>
        </p:txBody>
      </p:sp>
      <p:sp>
        <p:nvSpPr>
          <p:cNvPr id="332" name="Google Shape;332;p27"/>
          <p:cNvSpPr/>
          <p:nvPr/>
        </p:nvSpPr>
        <p:spPr>
          <a:xfrm>
            <a:off x="205950" y="208650"/>
            <a:ext cx="87321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D966"/>
                </a:solidFill>
              </a:rPr>
              <a:t>Collision Energy (</a:t>
            </a:r>
            <a:r>
              <a:rPr lang="en" sz="2800">
                <a:solidFill>
                  <a:srgbClr val="FFD966"/>
                </a:solidFill>
              </a:rPr>
              <a:t>√s</a:t>
            </a:r>
            <a:r>
              <a:rPr baseline="-25000" lang="en" sz="2800">
                <a:solidFill>
                  <a:srgbClr val="FFD966"/>
                </a:solidFill>
              </a:rPr>
              <a:t>NN</a:t>
            </a:r>
            <a:r>
              <a:rPr lang="en" sz="2800">
                <a:solidFill>
                  <a:srgbClr val="FFD966"/>
                </a:solidFill>
              </a:rPr>
              <a:t> )</a:t>
            </a:r>
            <a:endParaRPr sz="2800">
              <a:solidFill>
                <a:srgbClr val="FFD966"/>
              </a:solidFill>
            </a:endParaRPr>
          </a:p>
        </p:txBody>
      </p:sp>
      <p:sp>
        <p:nvSpPr>
          <p:cNvPr id="333" name="Google Shape;333;p27"/>
          <p:cNvSpPr txBox="1"/>
          <p:nvPr/>
        </p:nvSpPr>
        <p:spPr>
          <a:xfrm>
            <a:off x="66350" y="1174725"/>
            <a:ext cx="4612500" cy="18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√s is the total energy in the Center of Mass Frame (CM), invariant mass of the CM.</a:t>
            </a:r>
            <a:endParaRPr sz="1300"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Natural units, ħ = c = 1.</a:t>
            </a:r>
            <a:endParaRPr sz="1300"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1eV = 1.60218x10</a:t>
            </a:r>
            <a:r>
              <a:rPr baseline="30000" lang="en" sz="1300"/>
              <a:t>-19</a:t>
            </a:r>
            <a:r>
              <a:rPr lang="en" sz="1300"/>
              <a:t> J.</a:t>
            </a:r>
            <a:endParaRPr sz="1300"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The Collision Energy enables us to reach the desired energy density and temperatures for the system.</a:t>
            </a:r>
            <a:endParaRPr sz="1300"/>
          </a:p>
        </p:txBody>
      </p:sp>
      <p:sp>
        <p:nvSpPr>
          <p:cNvPr id="334" name="Google Shape;334;p27"/>
          <p:cNvSpPr txBox="1"/>
          <p:nvPr/>
        </p:nvSpPr>
        <p:spPr>
          <a:xfrm>
            <a:off x="4400075" y="1174725"/>
            <a:ext cx="4360200" cy="36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Energy of the collision expressed in terms of nucleon- nucleon center of mass energy.</a:t>
            </a:r>
            <a:endParaRPr sz="1300"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 In the nucleon-nucleon CM frame, two nuclei approach each other with the same velocity.</a:t>
            </a:r>
            <a:endParaRPr sz="1300"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 sz="1300"/>
              <a:t>The nucleon-nucleon CM energy is denoted by √s</a:t>
            </a:r>
            <a:r>
              <a:rPr baseline="-25000" lang="en" sz="1300"/>
              <a:t>NN</a:t>
            </a:r>
            <a:r>
              <a:rPr lang="en" sz="1300"/>
              <a:t> and is related to the total CM energy by:</a:t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200"/>
              <a:buChar char="❖"/>
            </a:pPr>
            <a:r>
              <a:rPr lang="en" sz="1200"/>
              <a:t>A : Number of Nucleons in the Heavy-Ion</a:t>
            </a:r>
            <a:endParaRPr sz="1200"/>
          </a:p>
        </p:txBody>
      </p:sp>
      <p:pic>
        <p:nvPicPr>
          <p:cNvPr descr="\sqrt{s_{NN}} = \frac{\sqrt{s}}{A}" id="335" name="Google Shape;335;p27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175" y="3353975"/>
            <a:ext cx="1860806" cy="63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6" name="Google Shape;336;p27"/>
          <p:cNvGrpSpPr/>
          <p:nvPr/>
        </p:nvGrpSpPr>
        <p:grpSpPr>
          <a:xfrm>
            <a:off x="391575" y="3300300"/>
            <a:ext cx="3829500" cy="450900"/>
            <a:chOff x="365025" y="4048425"/>
            <a:chExt cx="3829500" cy="450900"/>
          </a:xfrm>
        </p:grpSpPr>
        <p:sp>
          <p:nvSpPr>
            <p:cNvPr id="337" name="Google Shape;337;p27"/>
            <p:cNvSpPr/>
            <p:nvPr/>
          </p:nvSpPr>
          <p:spPr>
            <a:xfrm>
              <a:off x="365025" y="4048425"/>
              <a:ext cx="3829500" cy="450900"/>
            </a:xfrm>
            <a:prstGeom prst="roundRect">
              <a:avLst>
                <a:gd fmla="val 16667" name="adj"/>
              </a:avLst>
            </a:prstGeom>
            <a:solidFill>
              <a:srgbClr val="F9CB9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s = E_{cm}^{2} = m^{2}_{1} +   m^{2}_{2} + 2(E_{1}E_{2}+ |p_{1}||p_{2}|)" id="338" name="Google Shape;338;p27" title="MathEquation,#00000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2500" y="4102600"/>
              <a:ext cx="3749400" cy="346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/>
          <p:nvPr/>
        </p:nvSpPr>
        <p:spPr>
          <a:xfrm>
            <a:off x="3890325" y="3369625"/>
            <a:ext cx="746250" cy="982825"/>
          </a:xfrm>
          <a:prstGeom prst="flowChartMagneticDrum">
            <a:avLst/>
          </a:prstGeom>
          <a:gradFill>
            <a:gsLst>
              <a:gs pos="0">
                <a:srgbClr val="F48208"/>
              </a:gs>
              <a:gs pos="100000">
                <a:srgbClr val="703E08"/>
              </a:gs>
            </a:gsLst>
            <a:lin ang="5400012" scaled="0"/>
          </a:gradFill>
          <a:ln cap="flat" cmpd="sng" w="9525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4"/>
          <p:cNvSpPr/>
          <p:nvPr/>
        </p:nvSpPr>
        <p:spPr>
          <a:xfrm>
            <a:off x="205950" y="202025"/>
            <a:ext cx="87321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4"/>
          <p:cNvSpPr txBox="1"/>
          <p:nvPr>
            <p:ph type="title"/>
          </p:nvPr>
        </p:nvSpPr>
        <p:spPr>
          <a:xfrm>
            <a:off x="205950" y="260175"/>
            <a:ext cx="8153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8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Relativistic Heavy-Ion Collisions </a:t>
            </a:r>
            <a:endParaRPr sz="288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700"/>
          </a:p>
        </p:txBody>
      </p:sp>
      <p:sp>
        <p:nvSpPr>
          <p:cNvPr id="143" name="Google Shape;143;p14"/>
          <p:cNvSpPr txBox="1"/>
          <p:nvPr>
            <p:ph idx="1" type="body"/>
          </p:nvPr>
        </p:nvSpPr>
        <p:spPr>
          <a:xfrm>
            <a:off x="351950" y="1008025"/>
            <a:ext cx="8153700" cy="19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Heavy Atoms like Pb/Au/Cu.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Stripped off of their electrons</a:t>
            </a:r>
            <a:r>
              <a:rPr lang="en" sz="1600">
                <a:solidFill>
                  <a:srgbClr val="737373"/>
                </a:solidFill>
                <a:latin typeface="Arial"/>
                <a:ea typeface="Arial"/>
                <a:cs typeface="Arial"/>
                <a:sym typeface="Arial"/>
              </a:rPr>
              <a:t>             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Ions (Heavy-Ion).</a:t>
            </a:r>
            <a:endParaRPr sz="1600">
              <a:solidFill>
                <a:srgbClr val="73737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Accelerated to speed of light.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Collide them with each other to form “</a:t>
            </a:r>
            <a:r>
              <a:rPr lang="en"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Little Bangs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❖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Study the aftermath by specialized detector systems around the collision.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14"/>
          <p:cNvCxnSpPr/>
          <p:nvPr/>
        </p:nvCxnSpPr>
        <p:spPr>
          <a:xfrm flipH="1" rot="10800000">
            <a:off x="3534975" y="1605500"/>
            <a:ext cx="564600" cy="6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45" name="Google Shape;145;p14"/>
          <p:cNvSpPr txBox="1"/>
          <p:nvPr>
            <p:ph idx="12" type="sldNum"/>
          </p:nvPr>
        </p:nvSpPr>
        <p:spPr>
          <a:xfrm>
            <a:off x="8595309" y="486224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" name="Google Shape;146;p14"/>
          <p:cNvGrpSpPr/>
          <p:nvPr/>
        </p:nvGrpSpPr>
        <p:grpSpPr>
          <a:xfrm>
            <a:off x="4373013" y="3101525"/>
            <a:ext cx="564600" cy="1294050"/>
            <a:chOff x="2843838" y="3053325"/>
            <a:chExt cx="564600" cy="1294050"/>
          </a:xfrm>
        </p:grpSpPr>
        <p:grpSp>
          <p:nvGrpSpPr>
            <p:cNvPr id="147" name="Google Shape;147;p14"/>
            <p:cNvGrpSpPr/>
            <p:nvPr/>
          </p:nvGrpSpPr>
          <p:grpSpPr>
            <a:xfrm>
              <a:off x="2843838" y="3053325"/>
              <a:ext cx="564600" cy="1260850"/>
              <a:chOff x="2283050" y="2999925"/>
              <a:chExt cx="564600" cy="1260850"/>
            </a:xfrm>
          </p:grpSpPr>
          <p:sp>
            <p:nvSpPr>
              <p:cNvPr id="148" name="Google Shape;148;p14"/>
              <p:cNvSpPr/>
              <p:nvPr/>
            </p:nvSpPr>
            <p:spPr>
              <a:xfrm>
                <a:off x="2369325" y="3278575"/>
                <a:ext cx="165900" cy="982200"/>
              </a:xfrm>
              <a:prstGeom prst="ellipse">
                <a:avLst/>
              </a:prstGeom>
              <a:solidFill>
                <a:srgbClr val="B4A7D6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4"/>
              <p:cNvSpPr txBox="1"/>
              <p:nvPr/>
            </p:nvSpPr>
            <p:spPr>
              <a:xfrm>
                <a:off x="2283050" y="2999925"/>
                <a:ext cx="564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Calibri"/>
                    <a:ea typeface="Calibri"/>
                    <a:cs typeface="Calibri"/>
                    <a:sym typeface="Calibri"/>
                  </a:rPr>
                  <a:t>m</a:t>
                </a:r>
                <a:r>
                  <a:rPr baseline="-25000" lang="en">
                    <a:latin typeface="Calibri"/>
                    <a:ea typeface="Calibri"/>
                    <a:cs typeface="Calibri"/>
                    <a:sym typeface="Calibri"/>
                  </a:rPr>
                  <a:t>1</a:t>
                </a:r>
                <a:endParaRPr baseline="-25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50" name="Google Shape;150;p14"/>
            <p:cNvCxnSpPr/>
            <p:nvPr/>
          </p:nvCxnSpPr>
          <p:spPr>
            <a:xfrm flipH="1" rot="10800000">
              <a:off x="2870388" y="4340775"/>
              <a:ext cx="325200" cy="66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51" name="Google Shape;151;p14"/>
          <p:cNvGrpSpPr/>
          <p:nvPr/>
        </p:nvGrpSpPr>
        <p:grpSpPr>
          <a:xfrm>
            <a:off x="3775238" y="3101525"/>
            <a:ext cx="597775" cy="1294050"/>
            <a:chOff x="5415988" y="3053325"/>
            <a:chExt cx="597775" cy="1294050"/>
          </a:xfrm>
        </p:grpSpPr>
        <p:grpSp>
          <p:nvGrpSpPr>
            <p:cNvPr id="152" name="Google Shape;152;p14"/>
            <p:cNvGrpSpPr/>
            <p:nvPr/>
          </p:nvGrpSpPr>
          <p:grpSpPr>
            <a:xfrm>
              <a:off x="5449163" y="3053325"/>
              <a:ext cx="564600" cy="1260850"/>
              <a:chOff x="2283050" y="2999925"/>
              <a:chExt cx="564600" cy="1260850"/>
            </a:xfrm>
          </p:grpSpPr>
          <p:sp>
            <p:nvSpPr>
              <p:cNvPr id="153" name="Google Shape;153;p14"/>
              <p:cNvSpPr/>
              <p:nvPr/>
            </p:nvSpPr>
            <p:spPr>
              <a:xfrm>
                <a:off x="2369325" y="3278575"/>
                <a:ext cx="165900" cy="982200"/>
              </a:xfrm>
              <a:prstGeom prst="ellipse">
                <a:avLst/>
              </a:prstGeom>
              <a:solidFill>
                <a:srgbClr val="B4A7D6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4"/>
              <p:cNvSpPr txBox="1"/>
              <p:nvPr/>
            </p:nvSpPr>
            <p:spPr>
              <a:xfrm>
                <a:off x="2283050" y="2999925"/>
                <a:ext cx="564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Calibri"/>
                    <a:ea typeface="Calibri"/>
                    <a:cs typeface="Calibri"/>
                    <a:sym typeface="Calibri"/>
                  </a:rPr>
                  <a:t>m</a:t>
                </a:r>
                <a:r>
                  <a:rPr baseline="-25000" lang="en">
                    <a:latin typeface="Calibri"/>
                    <a:ea typeface="Calibri"/>
                    <a:cs typeface="Calibri"/>
                    <a:sym typeface="Calibri"/>
                  </a:rPr>
                  <a:t>2</a:t>
                </a:r>
                <a:endParaRPr baseline="-25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55" name="Google Shape;155;p14"/>
            <p:cNvCxnSpPr/>
            <p:nvPr/>
          </p:nvCxnSpPr>
          <p:spPr>
            <a:xfrm rot="10800000">
              <a:off x="5415988" y="4340775"/>
              <a:ext cx="325200" cy="66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56" name="Google Shape;156;p14"/>
          <p:cNvGrpSpPr/>
          <p:nvPr/>
        </p:nvGrpSpPr>
        <p:grpSpPr>
          <a:xfrm>
            <a:off x="800088" y="3183300"/>
            <a:ext cx="564600" cy="1294050"/>
            <a:chOff x="2843838" y="3053325"/>
            <a:chExt cx="564600" cy="1294050"/>
          </a:xfrm>
        </p:grpSpPr>
        <p:grpSp>
          <p:nvGrpSpPr>
            <p:cNvPr id="157" name="Google Shape;157;p14"/>
            <p:cNvGrpSpPr/>
            <p:nvPr/>
          </p:nvGrpSpPr>
          <p:grpSpPr>
            <a:xfrm>
              <a:off x="2843838" y="3053325"/>
              <a:ext cx="564600" cy="1260850"/>
              <a:chOff x="2283050" y="2999925"/>
              <a:chExt cx="564600" cy="1260850"/>
            </a:xfrm>
          </p:grpSpPr>
          <p:sp>
            <p:nvSpPr>
              <p:cNvPr id="158" name="Google Shape;158;p14"/>
              <p:cNvSpPr/>
              <p:nvPr/>
            </p:nvSpPr>
            <p:spPr>
              <a:xfrm>
                <a:off x="2369325" y="3278575"/>
                <a:ext cx="165900" cy="982200"/>
              </a:xfrm>
              <a:prstGeom prst="ellipse">
                <a:avLst/>
              </a:prstGeom>
              <a:solidFill>
                <a:srgbClr val="B4A7D6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4"/>
              <p:cNvSpPr txBox="1"/>
              <p:nvPr/>
            </p:nvSpPr>
            <p:spPr>
              <a:xfrm>
                <a:off x="2283050" y="2999925"/>
                <a:ext cx="564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Calibri"/>
                    <a:ea typeface="Calibri"/>
                    <a:cs typeface="Calibri"/>
                    <a:sym typeface="Calibri"/>
                  </a:rPr>
                  <a:t>m</a:t>
                </a:r>
                <a:r>
                  <a:rPr baseline="-25000" lang="en">
                    <a:latin typeface="Calibri"/>
                    <a:ea typeface="Calibri"/>
                    <a:cs typeface="Calibri"/>
                    <a:sym typeface="Calibri"/>
                  </a:rPr>
                  <a:t>1</a:t>
                </a:r>
                <a:endParaRPr baseline="-25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60" name="Google Shape;160;p14"/>
            <p:cNvCxnSpPr/>
            <p:nvPr/>
          </p:nvCxnSpPr>
          <p:spPr>
            <a:xfrm flipH="1" rot="10800000">
              <a:off x="2870388" y="4340775"/>
              <a:ext cx="325200" cy="66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61" name="Google Shape;161;p14"/>
          <p:cNvGrpSpPr/>
          <p:nvPr/>
        </p:nvGrpSpPr>
        <p:grpSpPr>
          <a:xfrm>
            <a:off x="7746138" y="3183300"/>
            <a:ext cx="597775" cy="1294050"/>
            <a:chOff x="5415988" y="3053325"/>
            <a:chExt cx="597775" cy="1294050"/>
          </a:xfrm>
        </p:grpSpPr>
        <p:grpSp>
          <p:nvGrpSpPr>
            <p:cNvPr id="162" name="Google Shape;162;p14"/>
            <p:cNvGrpSpPr/>
            <p:nvPr/>
          </p:nvGrpSpPr>
          <p:grpSpPr>
            <a:xfrm>
              <a:off x="5449163" y="3053325"/>
              <a:ext cx="564600" cy="1260850"/>
              <a:chOff x="2283050" y="2999925"/>
              <a:chExt cx="564600" cy="1260850"/>
            </a:xfrm>
          </p:grpSpPr>
          <p:sp>
            <p:nvSpPr>
              <p:cNvPr id="163" name="Google Shape;163;p14"/>
              <p:cNvSpPr/>
              <p:nvPr/>
            </p:nvSpPr>
            <p:spPr>
              <a:xfrm>
                <a:off x="2369325" y="3278575"/>
                <a:ext cx="165900" cy="982200"/>
              </a:xfrm>
              <a:prstGeom prst="ellipse">
                <a:avLst/>
              </a:prstGeom>
              <a:solidFill>
                <a:srgbClr val="B4A7D6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14"/>
              <p:cNvSpPr txBox="1"/>
              <p:nvPr/>
            </p:nvSpPr>
            <p:spPr>
              <a:xfrm>
                <a:off x="2283050" y="2999925"/>
                <a:ext cx="564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Calibri"/>
                    <a:ea typeface="Calibri"/>
                    <a:cs typeface="Calibri"/>
                    <a:sym typeface="Calibri"/>
                  </a:rPr>
                  <a:t>m</a:t>
                </a:r>
                <a:r>
                  <a:rPr baseline="-25000" lang="en">
                    <a:latin typeface="Calibri"/>
                    <a:ea typeface="Calibri"/>
                    <a:cs typeface="Calibri"/>
                    <a:sym typeface="Calibri"/>
                  </a:rPr>
                  <a:t>2</a:t>
                </a:r>
                <a:endParaRPr baseline="-25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65" name="Google Shape;165;p14"/>
            <p:cNvCxnSpPr/>
            <p:nvPr/>
          </p:nvCxnSpPr>
          <p:spPr>
            <a:xfrm rot="10800000">
              <a:off x="5415988" y="4340775"/>
              <a:ext cx="325200" cy="66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66" name="Google Shape;166;p14"/>
          <p:cNvSpPr txBox="1"/>
          <p:nvPr/>
        </p:nvSpPr>
        <p:spPr>
          <a:xfrm>
            <a:off x="5942350" y="3633925"/>
            <a:ext cx="11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=10</a:t>
            </a:r>
            <a:r>
              <a:rPr baseline="30000" lang="en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-20</a:t>
            </a:r>
            <a:r>
              <a:rPr lang="en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s !!!</a:t>
            </a:r>
            <a:endParaRPr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7" name="Google Shape;167;p14"/>
          <p:cNvGrpSpPr/>
          <p:nvPr/>
        </p:nvGrpSpPr>
        <p:grpSpPr>
          <a:xfrm>
            <a:off x="4715800" y="3471913"/>
            <a:ext cx="324600" cy="716825"/>
            <a:chOff x="4550825" y="3393750"/>
            <a:chExt cx="324600" cy="716825"/>
          </a:xfrm>
        </p:grpSpPr>
        <p:cxnSp>
          <p:nvCxnSpPr>
            <p:cNvPr id="168" name="Google Shape;168;p14"/>
            <p:cNvCxnSpPr/>
            <p:nvPr/>
          </p:nvCxnSpPr>
          <p:spPr>
            <a:xfrm flipH="1" rot="10800000">
              <a:off x="4550825" y="3393750"/>
              <a:ext cx="324600" cy="218700"/>
            </a:xfrm>
            <a:prstGeom prst="straightConnector1">
              <a:avLst/>
            </a:prstGeom>
            <a:noFill/>
            <a:ln cap="flat" cmpd="sng" w="19050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9" name="Google Shape;169;p14"/>
            <p:cNvCxnSpPr/>
            <p:nvPr/>
          </p:nvCxnSpPr>
          <p:spPr>
            <a:xfrm>
              <a:off x="4550825" y="3891875"/>
              <a:ext cx="324600" cy="218700"/>
            </a:xfrm>
            <a:prstGeom prst="straightConnector1">
              <a:avLst/>
            </a:prstGeom>
            <a:noFill/>
            <a:ln cap="flat" cmpd="sng" w="19050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70" name="Google Shape;170;p14"/>
          <p:cNvGrpSpPr/>
          <p:nvPr/>
        </p:nvGrpSpPr>
        <p:grpSpPr>
          <a:xfrm flipH="1" rot="10800000">
            <a:off x="3450650" y="3475600"/>
            <a:ext cx="324600" cy="716825"/>
            <a:chOff x="4550825" y="3393750"/>
            <a:chExt cx="324600" cy="716825"/>
          </a:xfrm>
        </p:grpSpPr>
        <p:cxnSp>
          <p:nvCxnSpPr>
            <p:cNvPr id="171" name="Google Shape;171;p14"/>
            <p:cNvCxnSpPr/>
            <p:nvPr/>
          </p:nvCxnSpPr>
          <p:spPr>
            <a:xfrm rot="10800000">
              <a:off x="4550825" y="3393750"/>
              <a:ext cx="324600" cy="218700"/>
            </a:xfrm>
            <a:prstGeom prst="straightConnector1">
              <a:avLst/>
            </a:prstGeom>
            <a:noFill/>
            <a:ln cap="flat" cmpd="sng" w="19050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2" name="Google Shape;172;p14"/>
            <p:cNvCxnSpPr/>
            <p:nvPr/>
          </p:nvCxnSpPr>
          <p:spPr>
            <a:xfrm flipH="1">
              <a:off x="4550825" y="3891875"/>
              <a:ext cx="324600" cy="218700"/>
            </a:xfrm>
            <a:prstGeom prst="straightConnector1">
              <a:avLst/>
            </a:prstGeom>
            <a:noFill/>
            <a:ln cap="flat" cmpd="sng" w="19050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8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2" presetSubtype="8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"/>
          <p:cNvSpPr txBox="1"/>
          <p:nvPr>
            <p:ph idx="12" type="sldNum"/>
          </p:nvPr>
        </p:nvSpPr>
        <p:spPr>
          <a:xfrm>
            <a:off x="8595309" y="48491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5"/>
          <p:cNvSpPr/>
          <p:nvPr/>
        </p:nvSpPr>
        <p:spPr>
          <a:xfrm>
            <a:off x="205950" y="207500"/>
            <a:ext cx="87321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D966"/>
                </a:solidFill>
              </a:rPr>
              <a:t>RHIC: STAR Experiment</a:t>
            </a:r>
            <a:endParaRPr sz="2800">
              <a:solidFill>
                <a:srgbClr val="FFD966"/>
              </a:solidFill>
            </a:endParaRPr>
          </a:p>
        </p:txBody>
      </p:sp>
      <p:pic>
        <p:nvPicPr>
          <p:cNvPr id="179" name="Google Shape;1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300" y="998375"/>
            <a:ext cx="3738225" cy="20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5"/>
          <p:cNvSpPr txBox="1"/>
          <p:nvPr/>
        </p:nvSpPr>
        <p:spPr>
          <a:xfrm>
            <a:off x="325200" y="1128250"/>
            <a:ext cx="291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5"/>
          <p:cNvSpPr txBox="1"/>
          <p:nvPr/>
        </p:nvSpPr>
        <p:spPr>
          <a:xfrm>
            <a:off x="6995175" y="33434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783F04"/>
                </a:solidFill>
              </a:rPr>
              <a:t>https://www.star.bnl.gov</a:t>
            </a:r>
            <a:endParaRPr b="1" sz="1000" u="sng">
              <a:solidFill>
                <a:srgbClr val="783F04"/>
              </a:solidFill>
            </a:endParaRPr>
          </a:p>
        </p:txBody>
      </p:sp>
      <p:sp>
        <p:nvSpPr>
          <p:cNvPr id="182" name="Google Shape;182;p15"/>
          <p:cNvSpPr txBox="1"/>
          <p:nvPr/>
        </p:nvSpPr>
        <p:spPr>
          <a:xfrm>
            <a:off x="384950" y="451047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783F04"/>
                </a:solidFill>
              </a:rPr>
              <a:t>https://www.star.bnl.gov</a:t>
            </a:r>
            <a:endParaRPr b="1" sz="1000" u="sng">
              <a:solidFill>
                <a:srgbClr val="783F04"/>
              </a:solidFill>
            </a:endParaRPr>
          </a:p>
        </p:txBody>
      </p:sp>
      <p:sp>
        <p:nvSpPr>
          <p:cNvPr id="183" name="Google Shape;183;p15"/>
          <p:cNvSpPr txBox="1"/>
          <p:nvPr/>
        </p:nvSpPr>
        <p:spPr>
          <a:xfrm>
            <a:off x="411475" y="1101700"/>
            <a:ext cx="4187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en">
                <a:solidFill>
                  <a:srgbClr val="FF0000"/>
                </a:solidFill>
              </a:rPr>
              <a:t>STAR</a:t>
            </a:r>
            <a:r>
              <a:rPr lang="en"/>
              <a:t>: </a:t>
            </a:r>
            <a:r>
              <a:rPr lang="en">
                <a:solidFill>
                  <a:srgbClr val="FF0000"/>
                </a:solidFill>
              </a:rPr>
              <a:t>S</a:t>
            </a:r>
            <a:r>
              <a:rPr lang="en"/>
              <a:t>olenoidal </a:t>
            </a:r>
            <a:r>
              <a:rPr lang="en">
                <a:solidFill>
                  <a:srgbClr val="FF0000"/>
                </a:solidFill>
              </a:rPr>
              <a:t>T</a:t>
            </a:r>
            <a:r>
              <a:rPr lang="en"/>
              <a:t>racker </a:t>
            </a:r>
            <a:r>
              <a:rPr lang="en">
                <a:solidFill>
                  <a:srgbClr val="FF0000"/>
                </a:solidFill>
              </a:rPr>
              <a:t>A</a:t>
            </a:r>
            <a:r>
              <a:rPr lang="en"/>
              <a:t>t </a:t>
            </a:r>
            <a:r>
              <a:rPr lang="en">
                <a:solidFill>
                  <a:srgbClr val="FF0000"/>
                </a:solidFill>
              </a:rPr>
              <a:t>R</a:t>
            </a:r>
            <a:r>
              <a:rPr lang="en"/>
              <a:t>HIC.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en"/>
              <a:t>Heavy ion collisions of  Au,Cu,Zr,Ru and d.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en"/>
              <a:t>Energy range from 3 GeV - 200 GeV (√s</a:t>
            </a:r>
            <a:r>
              <a:rPr baseline="-25000" lang="en"/>
              <a:t>NN</a:t>
            </a:r>
            <a:r>
              <a:rPr lang="en"/>
              <a:t>).</a:t>
            </a:r>
            <a:endParaRPr/>
          </a:p>
        </p:txBody>
      </p:sp>
      <p:sp>
        <p:nvSpPr>
          <p:cNvPr id="184" name="Google Shape;184;p15"/>
          <p:cNvSpPr txBox="1"/>
          <p:nvPr/>
        </p:nvSpPr>
        <p:spPr>
          <a:xfrm>
            <a:off x="4319400" y="3612675"/>
            <a:ext cx="45381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❖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Located at Brookhaven National Laboratory (BNL).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❖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Long Island, New York, USA.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5"/>
          <p:cNvSpPr txBox="1"/>
          <p:nvPr/>
        </p:nvSpPr>
        <p:spPr>
          <a:xfrm>
            <a:off x="1347350" y="4202200"/>
            <a:ext cx="203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STAR Detector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5"/>
          <p:cNvSpPr txBox="1"/>
          <p:nvPr/>
        </p:nvSpPr>
        <p:spPr>
          <a:xfrm>
            <a:off x="5760575" y="3026375"/>
            <a:ext cx="203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Relativistic Heavy-Ion Collider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3100" y="1933000"/>
            <a:ext cx="3073686" cy="2295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oogle Shape;192;p16"/>
          <p:cNvGrpSpPr/>
          <p:nvPr/>
        </p:nvGrpSpPr>
        <p:grpSpPr>
          <a:xfrm>
            <a:off x="4739064" y="1140156"/>
            <a:ext cx="4165552" cy="3105033"/>
            <a:chOff x="4138688" y="842456"/>
            <a:chExt cx="4946036" cy="3711935"/>
          </a:xfrm>
        </p:grpSpPr>
        <p:grpSp>
          <p:nvGrpSpPr>
            <p:cNvPr id="193" name="Google Shape;193;p16"/>
            <p:cNvGrpSpPr/>
            <p:nvPr/>
          </p:nvGrpSpPr>
          <p:grpSpPr>
            <a:xfrm>
              <a:off x="4138688" y="842456"/>
              <a:ext cx="4946036" cy="3711935"/>
              <a:chOff x="4742975" y="864750"/>
              <a:chExt cx="4208676" cy="3044316"/>
            </a:xfrm>
          </p:grpSpPr>
          <p:grpSp>
            <p:nvGrpSpPr>
              <p:cNvPr id="194" name="Google Shape;194;p16"/>
              <p:cNvGrpSpPr/>
              <p:nvPr/>
            </p:nvGrpSpPr>
            <p:grpSpPr>
              <a:xfrm>
                <a:off x="4742975" y="864750"/>
                <a:ext cx="4208676" cy="3044316"/>
                <a:chOff x="4750400" y="1117475"/>
                <a:chExt cx="4208676" cy="3044316"/>
              </a:xfrm>
            </p:grpSpPr>
            <p:pic>
              <p:nvPicPr>
                <p:cNvPr id="195" name="Google Shape;195;p16"/>
                <p:cNvPicPr preferRelativeResize="0"/>
                <p:nvPr/>
              </p:nvPicPr>
              <p:blipFill>
                <a:blip r:embed="rId3">
                  <a:alphaModFix/>
                </a:blip>
                <a:stretch>
                  <a:fillRect/>
                </a:stretch>
              </p:blipFill>
              <p:spPr>
                <a:xfrm>
                  <a:off x="4750400" y="1117475"/>
                  <a:ext cx="4208676" cy="304431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96" name="Google Shape;196;p16"/>
                <p:cNvSpPr/>
                <p:nvPr/>
              </p:nvSpPr>
              <p:spPr>
                <a:xfrm>
                  <a:off x="5024575" y="1189250"/>
                  <a:ext cx="3738600" cy="2883900"/>
                </a:xfrm>
                <a:prstGeom prst="rect">
                  <a:avLst/>
                </a:prstGeom>
                <a:noFill/>
                <a:ln cap="flat" cmpd="sng" w="28575">
                  <a:solidFill>
                    <a:srgbClr val="22222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sp>
            <p:nvSpPr>
              <p:cNvPr id="197" name="Google Shape;197;p16"/>
              <p:cNvSpPr txBox="1"/>
              <p:nvPr/>
            </p:nvSpPr>
            <p:spPr>
              <a:xfrm>
                <a:off x="6243550" y="3604925"/>
                <a:ext cx="1709400" cy="1857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900">
                    <a:solidFill>
                      <a:srgbClr val="1A1A1A"/>
                    </a:solidFill>
                  </a:rPr>
                  <a:t>Baryon Chemical Potential</a:t>
                </a:r>
                <a:endParaRPr b="1" sz="900">
                  <a:solidFill>
                    <a:srgbClr val="1A1A1A"/>
                  </a:solidFill>
                </a:endParaRPr>
              </a:p>
            </p:txBody>
          </p:sp>
        </p:grpSp>
        <p:sp>
          <p:nvSpPr>
            <p:cNvPr id="198" name="Google Shape;198;p16"/>
            <p:cNvSpPr txBox="1"/>
            <p:nvPr/>
          </p:nvSpPr>
          <p:spPr>
            <a:xfrm>
              <a:off x="5756275" y="2893250"/>
              <a:ext cx="462000" cy="69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0000"/>
                  </a:solidFill>
                </a:rPr>
                <a:t>❓</a:t>
              </a:r>
              <a:endParaRPr sz="2600">
                <a:solidFill>
                  <a:srgbClr val="FF0000"/>
                </a:solidFill>
              </a:endParaRPr>
            </a:p>
          </p:txBody>
        </p:sp>
      </p:grpSp>
      <p:sp>
        <p:nvSpPr>
          <p:cNvPr id="199" name="Google Shape;199;p16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6"/>
          <p:cNvSpPr txBox="1"/>
          <p:nvPr>
            <p:ph type="title"/>
          </p:nvPr>
        </p:nvSpPr>
        <p:spPr>
          <a:xfrm>
            <a:off x="311150" y="2882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QCD Phase Transition</a:t>
            </a:r>
            <a:endParaRPr sz="320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6"/>
          <p:cNvSpPr txBox="1"/>
          <p:nvPr/>
        </p:nvSpPr>
        <p:spPr>
          <a:xfrm>
            <a:off x="8595291" y="482287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000"/>
              <a:t>‹#›</a:t>
            </a:fld>
            <a:r>
              <a:rPr b="1" lang="en" sz="1000"/>
              <a:t>/11</a:t>
            </a:r>
            <a:endParaRPr b="1" sz="1000"/>
          </a:p>
        </p:txBody>
      </p:sp>
      <p:sp>
        <p:nvSpPr>
          <p:cNvPr id="202" name="Google Shape;202;p16"/>
          <p:cNvSpPr txBox="1"/>
          <p:nvPr/>
        </p:nvSpPr>
        <p:spPr>
          <a:xfrm>
            <a:off x="89200" y="901175"/>
            <a:ext cx="4978500" cy="48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❖"/>
            </a:pPr>
            <a:r>
              <a:rPr lang="en" sz="1500"/>
              <a:t>Lattice QCD calculations show that the QCD transition is an </a:t>
            </a:r>
            <a:r>
              <a:rPr lang="en" sz="1500">
                <a:solidFill>
                  <a:srgbClr val="FF0000"/>
                </a:solidFill>
              </a:rPr>
              <a:t>analytical crossover</a:t>
            </a:r>
            <a:r>
              <a:rPr lang="en" sz="1500"/>
              <a:t> at 𝝻</a:t>
            </a:r>
            <a:r>
              <a:rPr baseline="-25000" lang="en" sz="1500"/>
              <a:t>B</a:t>
            </a:r>
            <a:r>
              <a:rPr lang="en" sz="1500"/>
              <a:t>≅0 , involves a rapid change as opposed to a discontinuous jump .</a:t>
            </a:r>
            <a:endParaRPr sz="15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Font typeface="Arial"/>
              <a:buChar char="❖"/>
            </a:pPr>
            <a:r>
              <a:rPr lang="en" sz="1500"/>
              <a:t>QCD inspired phenomenological models predict a first order phase transition at high 𝝻</a:t>
            </a:r>
            <a:r>
              <a:rPr baseline="-25000" lang="en" sz="1500"/>
              <a:t>B</a:t>
            </a:r>
            <a:r>
              <a:rPr lang="en" sz="1500"/>
              <a:t>.</a:t>
            </a:r>
            <a:endParaRPr sz="15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Font typeface="Arial"/>
              <a:buChar char="❖"/>
            </a:pPr>
            <a:r>
              <a:rPr lang="en" sz="1500"/>
              <a:t>The point where the doping of matter over antimatter becomes large enough to instigate a </a:t>
            </a:r>
            <a:r>
              <a:rPr lang="en" sz="1500">
                <a:solidFill>
                  <a:srgbClr val="FF0000"/>
                </a:solidFill>
              </a:rPr>
              <a:t>first order phase transition</a:t>
            </a:r>
            <a:r>
              <a:rPr lang="en" sz="1500"/>
              <a:t> is referred to as the QCD critical point.</a:t>
            </a:r>
            <a:endParaRPr sz="15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73737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3" name="Google Shape;203;p16"/>
          <p:cNvSpPr txBox="1"/>
          <p:nvPr/>
        </p:nvSpPr>
        <p:spPr>
          <a:xfrm>
            <a:off x="7480175" y="4484163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783F04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arXiv:2108.13867</a:t>
            </a:r>
            <a:r>
              <a:rPr lang="en" sz="1000" u="sng">
                <a:solidFill>
                  <a:srgbClr val="783F04"/>
                </a:solidFill>
                <a:highlight>
                  <a:srgbClr val="FFFFFF"/>
                </a:highlight>
              </a:rPr>
              <a:t> </a:t>
            </a:r>
            <a:endParaRPr sz="1000" u="sng">
              <a:solidFill>
                <a:srgbClr val="783F0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7"/>
          <p:cNvSpPr txBox="1"/>
          <p:nvPr>
            <p:ph idx="1" type="body"/>
          </p:nvPr>
        </p:nvSpPr>
        <p:spPr>
          <a:xfrm>
            <a:off x="172500" y="1076500"/>
            <a:ext cx="4298400" cy="335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80"/>
              <a:buFont typeface="Arial"/>
              <a:buChar char="❖"/>
            </a:pPr>
            <a:r>
              <a:rPr lang="en" sz="1679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STAR Beam Energy Scan (BES-I) results </a:t>
            </a:r>
            <a:r>
              <a:rPr lang="en" sz="1679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suggested</a:t>
            </a:r>
            <a:r>
              <a:rPr lang="en" sz="1679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 a softening of the equation of state (EOS) and hinted at critical fluctuations.</a:t>
            </a:r>
            <a:endParaRPr sz="1679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79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79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528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680"/>
              <a:buFont typeface="Arial"/>
              <a:buChar char="❖"/>
            </a:pPr>
            <a:r>
              <a:rPr lang="en" sz="1679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At these lower energies the luminosity of RHIC is too low, making it impractical to take data in collider mode.</a:t>
            </a:r>
            <a:endParaRPr sz="1679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7"/>
          <p:cNvSpPr txBox="1"/>
          <p:nvPr>
            <p:ph idx="12" type="sldNum"/>
          </p:nvPr>
        </p:nvSpPr>
        <p:spPr>
          <a:xfrm>
            <a:off x="8539359" y="491534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7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7"/>
          <p:cNvSpPr txBox="1"/>
          <p:nvPr>
            <p:ph type="title"/>
          </p:nvPr>
        </p:nvSpPr>
        <p:spPr>
          <a:xfrm>
            <a:off x="311150" y="2219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8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STAR-FXT</a:t>
            </a:r>
            <a:endParaRPr sz="318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700"/>
          </a:p>
        </p:txBody>
      </p:sp>
      <p:grpSp>
        <p:nvGrpSpPr>
          <p:cNvPr id="212" name="Google Shape;212;p17"/>
          <p:cNvGrpSpPr/>
          <p:nvPr/>
        </p:nvGrpSpPr>
        <p:grpSpPr>
          <a:xfrm>
            <a:off x="4834426" y="1076500"/>
            <a:ext cx="3889651" cy="3511575"/>
            <a:chOff x="5004926" y="901175"/>
            <a:chExt cx="3889651" cy="3511575"/>
          </a:xfrm>
        </p:grpSpPr>
        <p:pic>
          <p:nvPicPr>
            <p:cNvPr id="213" name="Google Shape;213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004926" y="901175"/>
              <a:ext cx="3889651" cy="3511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" name="Google Shape;214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19325" y="3002200"/>
              <a:ext cx="2043075" cy="1410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p17"/>
            <p:cNvSpPr/>
            <p:nvPr/>
          </p:nvSpPr>
          <p:spPr>
            <a:xfrm>
              <a:off x="5019336" y="902789"/>
              <a:ext cx="3860700" cy="3508500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8"/>
          <p:cNvSpPr txBox="1"/>
          <p:nvPr>
            <p:ph idx="12" type="sldNum"/>
          </p:nvPr>
        </p:nvSpPr>
        <p:spPr>
          <a:xfrm>
            <a:off x="8457059" y="484679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8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8"/>
          <p:cNvSpPr txBox="1"/>
          <p:nvPr>
            <p:ph type="title"/>
          </p:nvPr>
        </p:nvSpPr>
        <p:spPr>
          <a:xfrm>
            <a:off x="292200" y="2503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8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Event Display</a:t>
            </a:r>
            <a:endParaRPr sz="318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700"/>
          </a:p>
        </p:txBody>
      </p:sp>
      <p:pic>
        <p:nvPicPr>
          <p:cNvPr id="223" name="Google Shape;2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242" y="901175"/>
            <a:ext cx="7575859" cy="403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9"/>
          <p:cNvSpPr txBox="1"/>
          <p:nvPr>
            <p:ph idx="12" type="sldNum"/>
          </p:nvPr>
        </p:nvSpPr>
        <p:spPr>
          <a:xfrm>
            <a:off x="8595309" y="492274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9" name="Google Shape;229;p19"/>
          <p:cNvGrpSpPr/>
          <p:nvPr/>
        </p:nvGrpSpPr>
        <p:grpSpPr>
          <a:xfrm>
            <a:off x="3315025" y="1048025"/>
            <a:ext cx="5623024" cy="3129200"/>
            <a:chOff x="3315025" y="1048025"/>
            <a:chExt cx="5623024" cy="3129200"/>
          </a:xfrm>
        </p:grpSpPr>
        <p:pic>
          <p:nvPicPr>
            <p:cNvPr id="230" name="Google Shape;230;p19"/>
            <p:cNvPicPr preferRelativeResize="0"/>
            <p:nvPr/>
          </p:nvPicPr>
          <p:blipFill rotWithShape="1">
            <a:blip r:embed="rId3">
              <a:alphaModFix/>
            </a:blip>
            <a:srcRect b="14020" l="0" r="0" t="7387"/>
            <a:stretch/>
          </p:blipFill>
          <p:spPr>
            <a:xfrm>
              <a:off x="3404500" y="1100050"/>
              <a:ext cx="5533549" cy="3077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1" name="Google Shape;231;p19"/>
            <p:cNvSpPr/>
            <p:nvPr/>
          </p:nvSpPr>
          <p:spPr>
            <a:xfrm>
              <a:off x="3315025" y="1048025"/>
              <a:ext cx="5611800" cy="3077100"/>
            </a:xfrm>
            <a:prstGeom prst="rect">
              <a:avLst/>
            </a:prstGeom>
            <a:noFill/>
            <a:ln cap="flat" cmpd="sng" w="9525">
              <a:solidFill>
                <a:srgbClr val="233A4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2" name="Google Shape;232;p19"/>
          <p:cNvSpPr txBox="1"/>
          <p:nvPr/>
        </p:nvSpPr>
        <p:spPr>
          <a:xfrm>
            <a:off x="202200" y="1386975"/>
            <a:ext cx="3045900" cy="24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❖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Gold Target fixed at west end of the detector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❖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TPC Acceptance ➤  𝞰 : [-2,0] </a:t>
            </a:r>
            <a:r>
              <a:rPr lang="en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(lab frame)</a:t>
            </a:r>
            <a:endParaRPr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❖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PID Acceptance ➤  𝞰 : [-1.4,0]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(lab frame)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❖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Mid rapidity ➤  𝞰 ≅ -1.05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p19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9"/>
          <p:cNvSpPr txBox="1"/>
          <p:nvPr>
            <p:ph type="title"/>
          </p:nvPr>
        </p:nvSpPr>
        <p:spPr>
          <a:xfrm>
            <a:off x="311150" y="2882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STAR-FXT Setup</a:t>
            </a:r>
            <a:endParaRPr sz="320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5" name="Google Shape;235;p19"/>
          <p:cNvGrpSpPr/>
          <p:nvPr/>
        </p:nvGrpSpPr>
        <p:grpSpPr>
          <a:xfrm>
            <a:off x="1546025" y="3627200"/>
            <a:ext cx="1880450" cy="1164775"/>
            <a:chOff x="1546025" y="3627200"/>
            <a:chExt cx="1880450" cy="1164775"/>
          </a:xfrm>
        </p:grpSpPr>
        <p:sp>
          <p:nvSpPr>
            <p:cNvPr id="236" name="Google Shape;236;p19"/>
            <p:cNvSpPr/>
            <p:nvPr/>
          </p:nvSpPr>
          <p:spPr>
            <a:xfrm>
              <a:off x="1769000" y="4266425"/>
              <a:ext cx="1545900" cy="453300"/>
            </a:xfrm>
            <a:prstGeom prst="roundRect">
              <a:avLst>
                <a:gd fmla="val 16667" name="adj"/>
              </a:avLst>
            </a:pr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37" name="Google Shape;237;p19"/>
            <p:cNvCxnSpPr/>
            <p:nvPr/>
          </p:nvCxnSpPr>
          <p:spPr>
            <a:xfrm>
              <a:off x="1546025" y="3627200"/>
              <a:ext cx="609600" cy="69150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38" name="Google Shape;238;p19"/>
            <p:cNvSpPr txBox="1"/>
            <p:nvPr/>
          </p:nvSpPr>
          <p:spPr>
            <a:xfrm>
              <a:off x="1835875" y="4206975"/>
              <a:ext cx="15906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latin typeface="Calibri"/>
                  <a:ea typeface="Calibri"/>
                  <a:cs typeface="Calibri"/>
                  <a:sym typeface="Calibri"/>
                </a:rPr>
                <a:t>Majority of particle production</a:t>
              </a:r>
              <a:endParaRPr sz="13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0"/>
          <p:cNvSpPr txBox="1"/>
          <p:nvPr>
            <p:ph idx="12" type="sldNum"/>
          </p:nvPr>
        </p:nvSpPr>
        <p:spPr>
          <a:xfrm>
            <a:off x="8546909" y="4900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fld id="{00000000-1234-1234-1234-123412341234}" type="slidenum"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775"/>
          </a:p>
        </p:txBody>
      </p:sp>
      <p:sp>
        <p:nvSpPr>
          <p:cNvPr id="244" name="Google Shape;244;p20"/>
          <p:cNvSpPr/>
          <p:nvPr/>
        </p:nvSpPr>
        <p:spPr>
          <a:xfrm>
            <a:off x="205950" y="207500"/>
            <a:ext cx="8732100" cy="726000"/>
          </a:xfrm>
          <a:prstGeom prst="rect">
            <a:avLst/>
          </a:prstGeom>
          <a:solidFill>
            <a:srgbClr val="233A44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D966"/>
                </a:solidFill>
              </a:rPr>
              <a:t>What do we measure in these Experiments?</a:t>
            </a:r>
            <a:endParaRPr sz="2800">
              <a:solidFill>
                <a:srgbClr val="FFD966"/>
              </a:solidFill>
            </a:endParaRPr>
          </a:p>
        </p:txBody>
      </p:sp>
      <p:sp>
        <p:nvSpPr>
          <p:cNvPr id="245" name="Google Shape;245;p20"/>
          <p:cNvSpPr txBox="1"/>
          <p:nvPr/>
        </p:nvSpPr>
        <p:spPr>
          <a:xfrm>
            <a:off x="138325" y="1440625"/>
            <a:ext cx="4659300" cy="30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en" sz="1600">
                <a:solidFill>
                  <a:srgbClr val="FF0000"/>
                </a:solidFill>
              </a:rPr>
              <a:t>Spectra</a:t>
            </a:r>
            <a:r>
              <a:rPr lang="en" sz="1600"/>
              <a:t> : Distribution of particle momenta.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en" sz="1600">
                <a:solidFill>
                  <a:srgbClr val="FF0000"/>
                </a:solidFill>
              </a:rPr>
              <a:t>Yield</a:t>
            </a:r>
            <a:r>
              <a:rPr lang="en" sz="1600"/>
              <a:t>: Count of particle numbers. (Multiplicity)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❖"/>
            </a:pPr>
            <a:r>
              <a:rPr lang="en" sz="1600"/>
              <a:t>After the chemical freeze-out (T</a:t>
            </a:r>
            <a:r>
              <a:rPr baseline="-25000" lang="en" sz="1600"/>
              <a:t>ch</a:t>
            </a:r>
            <a:r>
              <a:rPr lang="en" sz="1600"/>
              <a:t>), the yield is fixed.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❖"/>
            </a:pPr>
            <a:r>
              <a:rPr lang="en" sz="1600"/>
              <a:t>After the kinetic freeze-out (T</a:t>
            </a:r>
            <a:r>
              <a:rPr baseline="-25000" lang="en" sz="1600"/>
              <a:t>kin</a:t>
            </a:r>
            <a:r>
              <a:rPr lang="en" sz="1600"/>
              <a:t>), the spectra are fixed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6" name="Google Shape;246;p20"/>
          <p:cNvGrpSpPr/>
          <p:nvPr/>
        </p:nvGrpSpPr>
        <p:grpSpPr>
          <a:xfrm>
            <a:off x="4732325" y="1478225"/>
            <a:ext cx="4205725" cy="2601900"/>
            <a:chOff x="4676700" y="1478225"/>
            <a:chExt cx="4205725" cy="2601900"/>
          </a:xfrm>
        </p:grpSpPr>
        <p:pic>
          <p:nvPicPr>
            <p:cNvPr id="247" name="Google Shape;247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93975" y="1506075"/>
              <a:ext cx="4188450" cy="25710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8" name="Google Shape;248;p20"/>
            <p:cNvSpPr/>
            <p:nvPr/>
          </p:nvSpPr>
          <p:spPr>
            <a:xfrm>
              <a:off x="4676700" y="1478225"/>
              <a:ext cx="4114800" cy="2601900"/>
            </a:xfrm>
            <a:prstGeom prst="rect">
              <a:avLst/>
            </a:prstGeom>
            <a:noFill/>
            <a:ln cap="flat" cmpd="sng" w="9525">
              <a:solidFill>
                <a:srgbClr val="233A4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9" name="Google Shape;249;p20"/>
          <p:cNvSpPr txBox="1"/>
          <p:nvPr/>
        </p:nvSpPr>
        <p:spPr>
          <a:xfrm>
            <a:off x="5931375" y="4465050"/>
            <a:ext cx="300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783F04"/>
                </a:solidFill>
                <a:highlight>
                  <a:srgbClr val="FCFCFC"/>
                </a:highlight>
              </a:rPr>
              <a:t>https://doi.org/10.1007/978-3-030-67235-5_6</a:t>
            </a:r>
            <a:endParaRPr b="1" sz="1000" u="sng">
              <a:solidFill>
                <a:srgbClr val="783F04"/>
              </a:solidFill>
            </a:endParaRPr>
          </a:p>
        </p:txBody>
      </p:sp>
      <p:sp>
        <p:nvSpPr>
          <p:cNvPr id="250" name="Google Shape;250;p20"/>
          <p:cNvSpPr txBox="1"/>
          <p:nvPr/>
        </p:nvSpPr>
        <p:spPr>
          <a:xfrm>
            <a:off x="5349250" y="4028525"/>
            <a:ext cx="262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 Space-time evolution of RHIC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1"/>
          <p:cNvSpPr txBox="1"/>
          <p:nvPr>
            <p:ph idx="12" type="sldNum"/>
          </p:nvPr>
        </p:nvSpPr>
        <p:spPr>
          <a:xfrm>
            <a:off x="8555109" y="493291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/11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1"/>
          <p:cNvSpPr/>
          <p:nvPr/>
        </p:nvSpPr>
        <p:spPr>
          <a:xfrm>
            <a:off x="202200" y="175175"/>
            <a:ext cx="8739600" cy="726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1"/>
          <p:cNvSpPr txBox="1"/>
          <p:nvPr>
            <p:ph type="title"/>
          </p:nvPr>
        </p:nvSpPr>
        <p:spPr>
          <a:xfrm>
            <a:off x="311150" y="2882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Multiplicity Fluctuations</a:t>
            </a:r>
            <a:endParaRPr sz="3200">
              <a:solidFill>
                <a:srgbClr val="FFD9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1"/>
          <p:cNvSpPr txBox="1"/>
          <p:nvPr/>
        </p:nvSpPr>
        <p:spPr>
          <a:xfrm>
            <a:off x="311150" y="1119500"/>
            <a:ext cx="39420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❖"/>
            </a:pPr>
            <a:r>
              <a:rPr lang="en" sz="1700"/>
              <a:t>Multiplicity fluctuations are associated to </a:t>
            </a:r>
            <a:r>
              <a:rPr lang="en" sz="1700">
                <a:solidFill>
                  <a:srgbClr val="FF0000"/>
                </a:solidFill>
              </a:rPr>
              <a:t>conserved charges</a:t>
            </a:r>
            <a:r>
              <a:rPr lang="en" sz="1700"/>
              <a:t> :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Electric Charge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Baryon Number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en" sz="1700"/>
              <a:t>Strangeness</a:t>
            </a:r>
            <a:endParaRPr sz="17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❖"/>
            </a:pPr>
            <a:r>
              <a:rPr lang="en" sz="1700"/>
              <a:t>Non-m</a:t>
            </a:r>
            <a:r>
              <a:rPr lang="en" sz="1700"/>
              <a:t>onotonicity</a:t>
            </a:r>
            <a:r>
              <a:rPr lang="en" sz="1700"/>
              <a:t> could be associated with critical fluctuations</a:t>
            </a:r>
            <a:endParaRPr sz="1700"/>
          </a:p>
        </p:txBody>
      </p:sp>
      <p:sp>
        <p:nvSpPr>
          <p:cNvPr id="259" name="Google Shape;259;p21"/>
          <p:cNvSpPr txBox="1"/>
          <p:nvPr/>
        </p:nvSpPr>
        <p:spPr>
          <a:xfrm>
            <a:off x="3998825" y="4548025"/>
            <a:ext cx="1449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alibri"/>
                <a:ea typeface="Calibri"/>
                <a:cs typeface="Calibri"/>
                <a:sym typeface="Calibri"/>
              </a:rPr>
              <a:t>Control Parameter</a:t>
            </a:r>
            <a:endParaRPr sz="13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0" name="Google Shape;26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5100" y="1144588"/>
            <a:ext cx="4292948" cy="3386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5090" y="1081796"/>
            <a:ext cx="4461735" cy="3512241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1"/>
          <p:cNvSpPr/>
          <p:nvPr/>
        </p:nvSpPr>
        <p:spPr>
          <a:xfrm>
            <a:off x="5336785" y="3169530"/>
            <a:ext cx="159900" cy="8445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3" name="Google Shape;263;p21"/>
          <p:cNvCxnSpPr>
            <a:stCxn id="259" idx="3"/>
          </p:cNvCxnSpPr>
          <p:nvPr/>
        </p:nvCxnSpPr>
        <p:spPr>
          <a:xfrm flipH="1" rot="10800000">
            <a:off x="5448125" y="4432975"/>
            <a:ext cx="415200" cy="307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4" name="Google Shape;264;p21"/>
          <p:cNvCxnSpPr/>
          <p:nvPr/>
        </p:nvCxnSpPr>
        <p:spPr>
          <a:xfrm>
            <a:off x="2839325" y="2140650"/>
            <a:ext cx="1669500" cy="483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5" name="Google Shape;265;p21"/>
          <p:cNvSpPr txBox="1"/>
          <p:nvPr/>
        </p:nvSpPr>
        <p:spPr>
          <a:xfrm>
            <a:off x="6533425" y="4531225"/>
            <a:ext cx="2229900" cy="6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980000"/>
                </a:solidFill>
              </a:rPr>
              <a:t>Phys. Rev. Lett. 128, 202303</a:t>
            </a:r>
            <a:endParaRPr b="1" sz="1000">
              <a:solidFill>
                <a:srgbClr val="980000"/>
              </a:solidFill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21"/>
          <p:cNvSpPr txBox="1"/>
          <p:nvPr/>
        </p:nvSpPr>
        <p:spPr>
          <a:xfrm>
            <a:off x="326150" y="3521775"/>
            <a:ext cx="3912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❖"/>
            </a:pPr>
            <a:r>
              <a:rPr lang="en" sz="1700"/>
              <a:t>If a critical point </a:t>
            </a:r>
            <a:r>
              <a:rPr lang="en" sz="1700">
                <a:solidFill>
                  <a:srgbClr val="FF0000"/>
                </a:solidFill>
              </a:rPr>
              <a:t>exists it is above</a:t>
            </a:r>
            <a:r>
              <a:rPr lang="en" sz="1700"/>
              <a:t> √s</a:t>
            </a:r>
            <a:r>
              <a:rPr baseline="-25000" lang="en" sz="1700"/>
              <a:t>NN </a:t>
            </a:r>
            <a:r>
              <a:rPr lang="en" sz="1700"/>
              <a:t>=3.0 GeV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