
<file path=[Content_Types].xml><?xml version="1.0" encoding="utf-8"?>
<Types xmlns="http://schemas.openxmlformats.org/package/2006/content-types">
  <Default Extension="bin" ContentType="application/vnd.openxmlformats-officedocument.oleObject"/>
  <Default Extension="glb" ContentType="model/gltf.binary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333" r:id="rId3"/>
    <p:sldId id="334" r:id="rId4"/>
    <p:sldId id="337" r:id="rId5"/>
    <p:sldId id="336" r:id="rId6"/>
    <p:sldId id="335" r:id="rId7"/>
    <p:sldId id="339" r:id="rId8"/>
    <p:sldId id="345" r:id="rId9"/>
    <p:sldId id="341" r:id="rId10"/>
    <p:sldId id="342" r:id="rId11"/>
    <p:sldId id="301" r:id="rId12"/>
    <p:sldId id="260" r:id="rId13"/>
    <p:sldId id="340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34C19-D979-4AA2-B1AD-378CC69FDD18}" v="79" dt="2024-02-23T04:38:49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03CFA-D2DA-4732-AFD9-D34A7709ECA2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21DA7-472C-4F46-9740-FA0146C5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5B2B2-8928-473A-9C7C-F22E94D551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0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9C2FB-0C33-53F5-5761-B901FB0D6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11E3B2-D197-A3DC-1F03-42EDFDEB22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D91CC5-F56E-0C01-75DA-5E42837E07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51E68-1D35-F510-A68D-896AD16421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F5B2B2-8928-473A-9C7C-F22E94D551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59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9FAEC-0C08-04BB-A42D-6AD9EEC7C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CBCE1-B544-AD30-2FE9-F6333D89C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03E42-2459-C9ED-B4A5-3F06D0058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5859-DAE7-4943-8B6A-67F9FD5ECA20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AA447-B2B8-FD40-749C-5B5CAEAC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6447A-80BA-447D-2473-1EF6915F7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2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D7151-9D1F-1DC1-85C4-F5119806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BC90AD-F553-17BF-DFFC-8273DD768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374A1-943B-CC14-65B4-F7A7DE85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94C4C-BA99-46D3-872D-D6D5A2E90EA5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0159B-7FF2-D2B9-4B0A-ADB5A4B2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3C930-1916-954D-8936-9DA38E22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4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88DAB3-A534-C034-58E6-EF6FDEA82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54EE4-2D36-1ADC-35E9-87FC764F1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FFBA9-E3D8-9B96-AED3-33AF0D1CB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ED27-0A97-40E4-A5B2-4BE99CE4BAD4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35F84-6041-3BF0-4F33-145D7DA87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8349B-3827-53B7-8796-A0067206E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9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FCAC2-9D53-6000-E64E-C2085A7DB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A0C4D-4415-D06B-6F06-10091DBA7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97F47-17DD-0127-A842-1CF447B6F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EF940-D09C-48AD-AC9D-04F859C586B9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9E71F-C772-028B-3450-E52F12265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8A570-FA3C-BBF2-9F6A-414D4EE9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6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7D2D3-1CB2-DEB9-8CC8-CFCF929E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5615E-23B2-A03F-25B7-E013C9F82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535D8-E241-BB2F-FC96-32F9270B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2B277-44ED-4558-A222-F94624C40246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FCF4A-563C-FABD-1575-AF58EF061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2DD1F-E72E-74D1-F6F5-9A2E5AB3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1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D23BC-0318-B3F4-AF56-B39E3D18A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A23C9-C6BB-2BB1-6247-81C49378D8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7DD85-2E1C-D797-05AA-65F3C4DB1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F2CBF-9272-9635-0834-F5E0D4EBC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687B-275B-465A-8F9B-B3262752B416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DFE50-E74F-AE82-6191-3C30183F1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89178-F64A-4BCB-CD41-2B9F74F22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5BBC0-7031-958B-B3D3-2CFE913BC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5905F-9A52-0A76-EA66-F9A4019EC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D66C4-F4C1-7C9D-BCF9-3679CAEB7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0655B-5CFA-6038-DEAA-E306849A8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C63B41-1F8E-1108-D689-74BA80C5BF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283905-AECC-71F5-B7BA-FB3ECB35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F3A7-97C5-4D3A-B5B7-073CF6E99BC7}" type="datetime1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BB49F8-09DF-ED8C-3782-7511B1284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DBA114-2ECA-B2AA-2E4E-2B579FB7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F986-36D7-876D-B723-A3DE6B5F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D71432-3EE2-46EC-F550-8461EC372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C1905-5C34-48E3-B53A-D1815191D10F}" type="datetime1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E57DF4-4CD6-D062-0F67-616328456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6F765-D88B-869E-A600-E9F82307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0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FF42DB-CF8B-4527-C570-C7E7E8887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827D-E82D-4D3E-B044-18FDAE54B1D9}" type="datetime1">
              <a:rPr lang="en-US" smtClean="0"/>
              <a:t>2/23/2024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D81683-814E-3B83-0F83-8AD15E8FB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8203C-46EB-C786-66CB-46F0E0461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3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6A957-DF75-761B-27B6-A45F7A91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CAA33-94AB-C80D-37A8-7960CEB58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03DED6-C1A4-526A-CF82-E3C6DA875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51649-887E-47BE-10EB-063508828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3826-984E-4D10-9C43-22FE244FF04F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91B97-22ED-7B81-04B5-A896191A1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D410E-50A7-3AF4-DCFE-0CC18387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54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33726-D677-A3F4-26FF-D4B8AA4B7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825E9-2E43-C8FD-A7D0-40658ACC74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BC6126-3D6C-EA55-725B-9BB62B2FB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77DC1-A184-77E2-9A9B-A4155824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6CB48-1019-4FA9-B238-B6D4A79C938D}" type="datetime1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38AA55-4A30-EB48-B9F2-086ED91A1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795CE-E539-AD56-9913-147EAE43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6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4D0FA-DF3D-F3C8-CADF-C0872EAA0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A2706-A119-8A56-9691-BCEF9DD9D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501F3-2C98-DDE0-C4C9-0216335498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6770F-5AF6-4B57-B516-EF9926FFEB2B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35F84-3435-D2C1-47B3-F5FE34F0A1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2AE01-AB83-7456-0D81-20F3E3629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46452-62EB-4860-9D8B-0243501BC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4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byaruha@cougarnet.uh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35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7" Type="http://schemas.openxmlformats.org/officeDocument/2006/relationships/image" Target="../media/image12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12" Type="http://schemas.openxmlformats.org/officeDocument/2006/relationships/hyperlink" Target="https://www.bing.com/images/search?view=detailV2&amp;ccid=Uz6nfZ%2fB&amp;id=3FF816F7441AF1079CC99853B9F96BAC3191E770&amp;thid=OIP.Uz6nfZ_BGR_ukgzcG0UgCwHaD8&amp;mediaurl=https%3a%2f%2fupload.wikimedia.org%2fwikipedia%2fcommons%2f9%2f9d%2fPeriodic_Table_Chart.png&amp;cdnurl=https%3a%2f%2fth.bing.com%2fth%2fid%2fR.533ea77d9fc1191fee920cdc1b45200b%3frik%3dcOeRMaxr%252bblTmA%26pid%3dImgRaw%26r%3d0&amp;exph=1432&amp;expw=2690&amp;q=periodic+table&amp;simid=608005346454166849&amp;FORM=IRPRST&amp;ck=401AD99A54641DBAF7C1B8CE11E50E71&amp;selectedIndex=0&amp;itb=0&amp;idpp=overlayview&amp;ajaxhist=0&amp;ajaxserp=0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hyperlink" Target="https://makeagif.com/gif/energy-diagrams-catalysts-and-reaction-mechanisms-uIW6_B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2F466-BAE8-CAE6-CBF7-CC8E253BA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785" y="160772"/>
            <a:ext cx="10741600" cy="2387600"/>
          </a:xfrm>
        </p:spPr>
        <p:txBody>
          <a:bodyPr>
            <a:normAutofit/>
          </a:bodyPr>
          <a:lstStyle/>
          <a:p>
            <a:r>
              <a:rPr lang="en-US" sz="4400" b="1" i="0" dirty="0">
                <a:solidFill>
                  <a:srgbClr val="FF0000"/>
                </a:solidFill>
                <a:effectLst/>
                <a:latin typeface="+mn-lt"/>
              </a:rPr>
              <a:t>Ce-doped NiFe-LDH electrocatalysts for oxygen evolution reaction</a:t>
            </a:r>
            <a:br>
              <a:rPr lang="en-US" sz="4400" b="1" dirty="0">
                <a:solidFill>
                  <a:srgbClr val="FF0000"/>
                </a:solidFill>
                <a:effectLst/>
                <a:latin typeface="+mn-lt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65237-3EDE-21EF-B676-07F4347686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415" y="2441015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Paul Byaruhanga </a:t>
            </a:r>
          </a:p>
          <a:p>
            <a:r>
              <a:rPr lang="en-US" sz="2800" b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pbyaruha@cougarnet.uh.edu</a:t>
            </a:r>
            <a:endParaRPr lang="en-US" sz="2800" b="1" dirty="0">
              <a:solidFill>
                <a:srgbClr val="0070C0"/>
              </a:solidFill>
            </a:endParaRPr>
          </a:p>
          <a:p>
            <a:endParaRPr lang="en-US" sz="2800" b="1" dirty="0">
              <a:solidFill>
                <a:srgbClr val="0070C0"/>
              </a:solidFill>
            </a:endParaRPr>
          </a:p>
          <a:p>
            <a:r>
              <a:rPr lang="en-US" sz="2800" b="1" dirty="0">
                <a:solidFill>
                  <a:srgbClr val="0070C0"/>
                </a:solidFill>
              </a:rPr>
              <a:t>Advisor : Dr. Shuo Chen</a:t>
            </a:r>
          </a:p>
          <a:p>
            <a:endParaRPr lang="en-US" sz="2800" b="1" dirty="0">
              <a:solidFill>
                <a:srgbClr val="0070C0"/>
              </a:solidFill>
            </a:endParaRPr>
          </a:p>
          <a:p>
            <a:endParaRPr lang="en-US" sz="2800" b="1" dirty="0">
              <a:solidFill>
                <a:srgbClr val="0070C0"/>
              </a:solidFill>
            </a:endParaRPr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0ED904-70EF-E682-048C-9D4954CC0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CDBD-D663-4C3D-8E8D-05A6A0C3D257}" type="slidenum">
              <a:rPr lang="en-US" smtClean="0"/>
              <a:t>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429938-EFB1-8178-8440-EC8DE64AA1FE}"/>
              </a:ext>
            </a:extLst>
          </p:cNvPr>
          <p:cNvSpPr txBox="1"/>
          <p:nvPr/>
        </p:nvSpPr>
        <p:spPr>
          <a:xfrm>
            <a:off x="3217751" y="4428631"/>
            <a:ext cx="60979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Department of Physics, College of Natural Science and Mathematics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University of Houston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AC62C-8932-9A9B-0615-64D8123A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2057-188E-4B45-9C45-9ABF26FFAA96}" type="datetime1">
              <a:rPr lang="en-US" smtClean="0"/>
              <a:t>2/23/2024</a:t>
            </a:fld>
            <a:endParaRPr lang="en-US"/>
          </a:p>
        </p:txBody>
      </p:sp>
      <p:pic>
        <p:nvPicPr>
          <p:cNvPr id="1026" name="Picture 2" descr="University of Houston Professor Reviews and Ratings | 4800 Calhoun Rd ...">
            <a:extLst>
              <a:ext uri="{FF2B5EF4-FFF2-40B4-BE49-F238E27FC236}">
                <a16:creationId xmlns:a16="http://schemas.microsoft.com/office/drawing/2014/main" id="{09D816FD-2084-56D7-E42F-9E899C73D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433" y="0"/>
            <a:ext cx="1322567" cy="132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496CC5-A23B-5965-E1F6-8CA75345A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827D-E82D-4D3E-B044-18FDAE54B1D9}" type="datetime1">
              <a:rPr lang="en-US" smtClean="0"/>
              <a:t>2/23/2024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67FBB5-2773-8F3E-74FF-0EC9084E1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EEFCD5-D135-B322-4F83-CACAF65A0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825" y="1128403"/>
            <a:ext cx="8637143" cy="493639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206A25-A6CD-F341-827B-199926B2123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201507" cy="8865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Effect of Ce doping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78969F-ECBF-B498-0594-308D6E18456D}"/>
              </a:ext>
            </a:extLst>
          </p:cNvPr>
          <p:cNvSpPr txBox="1"/>
          <p:nvPr/>
        </p:nvSpPr>
        <p:spPr>
          <a:xfrm>
            <a:off x="2706095" y="6147655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Liao, Yuanyuan, et al. (2023)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3771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C88FF19-670C-30BA-E71C-F7D880F20276}"/>
              </a:ext>
            </a:extLst>
          </p:cNvPr>
          <p:cNvSpPr txBox="1"/>
          <p:nvPr/>
        </p:nvSpPr>
        <p:spPr>
          <a:xfrm>
            <a:off x="0" y="398585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Challenges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5C757B2-E5B0-4567-1FE6-BB7EFBA2C462}"/>
              </a:ext>
            </a:extLst>
          </p:cNvPr>
          <p:cNvGrpSpPr/>
          <p:nvPr/>
        </p:nvGrpSpPr>
        <p:grpSpPr>
          <a:xfrm>
            <a:off x="311415" y="1457696"/>
            <a:ext cx="11579281" cy="5148150"/>
            <a:chOff x="651660" y="1457696"/>
            <a:chExt cx="11579281" cy="514815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D5482FF-346A-CD19-DC7C-31FEFB24E9B9}"/>
                </a:ext>
              </a:extLst>
            </p:cNvPr>
            <p:cNvGrpSpPr/>
            <p:nvPr/>
          </p:nvGrpSpPr>
          <p:grpSpPr>
            <a:xfrm>
              <a:off x="651660" y="1589274"/>
              <a:ext cx="1756884" cy="4893127"/>
              <a:chOff x="651660" y="1589274"/>
              <a:chExt cx="1756884" cy="489312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51B2938-D119-48C5-0E86-3C65511926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1660" y="3243450"/>
                <a:ext cx="1668327" cy="3238951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F7F6A64-612E-2006-A544-37167719EDDE}"/>
                  </a:ext>
                </a:extLst>
              </p:cNvPr>
              <p:cNvSpPr txBox="1"/>
              <p:nvPr/>
            </p:nvSpPr>
            <p:spPr>
              <a:xfrm>
                <a:off x="994820" y="1671789"/>
                <a:ext cx="1325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</a:rPr>
                  <a:t>Pure Ni foam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F28FF95-6A12-E88E-37A5-48320B52DD65}"/>
                  </a:ext>
                </a:extLst>
              </p:cNvPr>
              <p:cNvSpPr/>
              <p:nvPr/>
            </p:nvSpPr>
            <p:spPr>
              <a:xfrm>
                <a:off x="1101969" y="1589274"/>
                <a:ext cx="1306575" cy="10304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B1783625-3D88-81D9-BBCA-83DF5B36FCD0}"/>
                  </a:ext>
                </a:extLst>
              </p:cNvPr>
              <p:cNvSpPr/>
              <p:nvPr/>
            </p:nvSpPr>
            <p:spPr>
              <a:xfrm>
                <a:off x="1493739" y="2642001"/>
                <a:ext cx="313041" cy="5741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848F9B3-FCDF-CF5A-1591-B2AF2F9E8577}"/>
                </a:ext>
              </a:extLst>
            </p:cNvPr>
            <p:cNvGrpSpPr/>
            <p:nvPr/>
          </p:nvGrpSpPr>
          <p:grpSpPr>
            <a:xfrm>
              <a:off x="9553547" y="1479029"/>
              <a:ext cx="2677394" cy="5114414"/>
              <a:chOff x="9553547" y="1479029"/>
              <a:chExt cx="2677394" cy="511441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41D4F45-821F-C52B-B49A-F2E4EE971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69147" y="3290868"/>
                <a:ext cx="1447289" cy="3302575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56D9779-FE99-050D-1C05-28A0DF711208}"/>
                  </a:ext>
                </a:extLst>
              </p:cNvPr>
              <p:cNvSpPr txBox="1"/>
              <p:nvPr/>
            </p:nvSpPr>
            <p:spPr>
              <a:xfrm>
                <a:off x="9553547" y="1479029"/>
                <a:ext cx="265002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</a:rPr>
                  <a:t>Ce doped layer with NH</a:t>
                </a:r>
                <a:r>
                  <a:rPr lang="en-US" b="1" baseline="-25000" dirty="0">
                    <a:solidFill>
                      <a:schemeClr val="accent1"/>
                    </a:solidFill>
                  </a:rPr>
                  <a:t>4</a:t>
                </a:r>
                <a:r>
                  <a:rPr lang="en-US" b="1" dirty="0">
                    <a:solidFill>
                      <a:schemeClr val="accent1"/>
                    </a:solidFill>
                  </a:rPr>
                  <a:t>Cl</a:t>
                </a:r>
              </a:p>
              <a:p>
                <a:pPr algn="ctr"/>
                <a:r>
                  <a:rPr lang="en-US" dirty="0"/>
                  <a:t>Synthesis possible</a:t>
                </a:r>
              </a:p>
              <a:p>
                <a:pPr algn="ctr"/>
                <a:r>
                  <a:rPr lang="en-US" dirty="0"/>
                  <a:t>Good perfprmance</a:t>
                </a:r>
              </a:p>
              <a:p>
                <a:pPr algn="ctr"/>
                <a:endParaRPr lang="en-US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C9F1D7C-9513-2CF3-D741-383B52F24D2C}"/>
                  </a:ext>
                </a:extLst>
              </p:cNvPr>
              <p:cNvSpPr/>
              <p:nvPr/>
            </p:nvSpPr>
            <p:spPr>
              <a:xfrm>
                <a:off x="9580920" y="1504346"/>
                <a:ext cx="2650021" cy="120032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row: Down 25">
                <a:extLst>
                  <a:ext uri="{FF2B5EF4-FFF2-40B4-BE49-F238E27FC236}">
                    <a16:creationId xmlns:a16="http://schemas.microsoft.com/office/drawing/2014/main" id="{3871217E-C3AC-3D7E-BB99-5AAD83366EA6}"/>
                  </a:ext>
                </a:extLst>
              </p:cNvPr>
              <p:cNvSpPr/>
              <p:nvPr/>
            </p:nvSpPr>
            <p:spPr>
              <a:xfrm>
                <a:off x="10764136" y="2669264"/>
                <a:ext cx="313041" cy="5741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0508BDC-598F-4BFF-3A25-5D1521B725A3}"/>
                </a:ext>
              </a:extLst>
            </p:cNvPr>
            <p:cNvGrpSpPr/>
            <p:nvPr/>
          </p:nvGrpSpPr>
          <p:grpSpPr>
            <a:xfrm>
              <a:off x="6570944" y="1457696"/>
              <a:ext cx="2934034" cy="5148150"/>
              <a:chOff x="6570944" y="1457696"/>
              <a:chExt cx="2934034" cy="514815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5548864-00B8-6C91-1504-61278D25D1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99131" y="3303271"/>
                <a:ext cx="1701100" cy="3302575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487E3E6-5C4D-895C-5CE9-2444F3761B46}"/>
                  </a:ext>
                </a:extLst>
              </p:cNvPr>
              <p:cNvSpPr txBox="1"/>
              <p:nvPr/>
            </p:nvSpPr>
            <p:spPr>
              <a:xfrm>
                <a:off x="6570944" y="1457696"/>
                <a:ext cx="29340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</a:rPr>
                  <a:t>Ce doped layer without NH</a:t>
                </a:r>
                <a:r>
                  <a:rPr lang="en-US" b="1" baseline="-25000" dirty="0">
                    <a:solidFill>
                      <a:schemeClr val="accent1"/>
                    </a:solidFill>
                  </a:rPr>
                  <a:t>4</a:t>
                </a:r>
                <a:r>
                  <a:rPr lang="en-US" b="1" dirty="0">
                    <a:solidFill>
                      <a:schemeClr val="accent1"/>
                    </a:solidFill>
                  </a:rPr>
                  <a:t>F</a:t>
                </a:r>
              </a:p>
              <a:p>
                <a:pPr algn="ctr"/>
                <a:r>
                  <a:rPr lang="en-US" dirty="0"/>
                  <a:t>Synthesis possible</a:t>
                </a:r>
              </a:p>
              <a:p>
                <a:pPr algn="ctr"/>
                <a:r>
                  <a:rPr lang="en-US" dirty="0"/>
                  <a:t>Poor perfprmance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4B7E0C-3677-7F86-A8FE-478E9F6B1224}"/>
                  </a:ext>
                </a:extLst>
              </p:cNvPr>
              <p:cNvSpPr/>
              <p:nvPr/>
            </p:nvSpPr>
            <p:spPr>
              <a:xfrm>
                <a:off x="6636775" y="1531014"/>
                <a:ext cx="2794883" cy="103047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row: Down 26">
                <a:extLst>
                  <a:ext uri="{FF2B5EF4-FFF2-40B4-BE49-F238E27FC236}">
                    <a16:creationId xmlns:a16="http://schemas.microsoft.com/office/drawing/2014/main" id="{898CC71A-B972-992A-E154-6A2F1E4012F0}"/>
                  </a:ext>
                </a:extLst>
              </p:cNvPr>
              <p:cNvSpPr/>
              <p:nvPr/>
            </p:nvSpPr>
            <p:spPr>
              <a:xfrm>
                <a:off x="8022056" y="2674417"/>
                <a:ext cx="313041" cy="5741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09FC9FD-901C-D050-FC4A-A6E1ED2C14AE}"/>
                </a:ext>
              </a:extLst>
            </p:cNvPr>
            <p:cNvGrpSpPr/>
            <p:nvPr/>
          </p:nvGrpSpPr>
          <p:grpSpPr>
            <a:xfrm>
              <a:off x="3396821" y="1509403"/>
              <a:ext cx="3369917" cy="5009360"/>
              <a:chOff x="3396821" y="1509403"/>
              <a:chExt cx="3369917" cy="500936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56DC8DB-B67B-3031-9438-AF725971E5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3396821" y="3216187"/>
                <a:ext cx="1619476" cy="3238952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4EB7605-97FA-FCBE-CEC4-B1454B416C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9201" y="3216187"/>
                <a:ext cx="1447288" cy="3302576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35398B5-43DB-53EA-CE15-3E7FB1DD5684}"/>
                  </a:ext>
                </a:extLst>
              </p:cNvPr>
              <p:cNvSpPr txBox="1"/>
              <p:nvPr/>
            </p:nvSpPr>
            <p:spPr>
              <a:xfrm>
                <a:off x="3472466" y="1573325"/>
                <a:ext cx="329427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/>
                    </a:solidFill>
                  </a:rPr>
                  <a:t>Ce doped layer with NH</a:t>
                </a:r>
                <a:r>
                  <a:rPr lang="en-US" b="1" baseline="-25000" dirty="0">
                    <a:solidFill>
                      <a:schemeClr val="accent1"/>
                    </a:solidFill>
                  </a:rPr>
                  <a:t>4</a:t>
                </a:r>
                <a:r>
                  <a:rPr lang="en-US" b="1" dirty="0">
                    <a:solidFill>
                      <a:schemeClr val="accent1"/>
                    </a:solidFill>
                  </a:rPr>
                  <a:t>F</a:t>
                </a:r>
              </a:p>
              <a:p>
                <a:pPr algn="ctr"/>
                <a:r>
                  <a:rPr lang="en-US" dirty="0"/>
                  <a:t>Difficult to synthesize.</a:t>
                </a:r>
              </a:p>
              <a:p>
                <a:pPr algn="ctr"/>
                <a:r>
                  <a:rPr lang="en-US" dirty="0"/>
                  <a:t>Poor performance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D109983-714C-AF91-0ED0-D0DBC073EE13}"/>
                  </a:ext>
                </a:extLst>
              </p:cNvPr>
              <p:cNvSpPr/>
              <p:nvPr/>
            </p:nvSpPr>
            <p:spPr>
              <a:xfrm>
                <a:off x="3759980" y="1509403"/>
                <a:ext cx="2676265" cy="105208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Arrow: Down 27">
                <a:extLst>
                  <a:ext uri="{FF2B5EF4-FFF2-40B4-BE49-F238E27FC236}">
                    <a16:creationId xmlns:a16="http://schemas.microsoft.com/office/drawing/2014/main" id="{7E966E45-2466-A3D0-8574-07F8F8E01747}"/>
                  </a:ext>
                </a:extLst>
              </p:cNvPr>
              <p:cNvSpPr/>
              <p:nvPr/>
            </p:nvSpPr>
            <p:spPr>
              <a:xfrm>
                <a:off x="4912358" y="2626571"/>
                <a:ext cx="313041" cy="57418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A47270C0-4A49-75AE-CE0A-8045923D4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C338-A209-4313-87D3-BE2B8F3DD892}" type="datetime1">
              <a:rPr lang="en-US" smtClean="0"/>
              <a:t>2/23/2024</a:t>
            </a:fld>
            <a:endParaRPr lang="en-US"/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574D8916-0F8E-DDC3-589D-97BA07DAE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80BC4-1D4C-4D41-80F7-CCB0A4DEC0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86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178906F-C003-7AA7-D656-C5345A2983CD}"/>
              </a:ext>
            </a:extLst>
          </p:cNvPr>
          <p:cNvGrpSpPr/>
          <p:nvPr/>
        </p:nvGrpSpPr>
        <p:grpSpPr>
          <a:xfrm>
            <a:off x="403655" y="587829"/>
            <a:ext cx="10429186" cy="3788976"/>
            <a:chOff x="403655" y="16980"/>
            <a:chExt cx="9871093" cy="3571608"/>
          </a:xfrm>
        </p:grpSpPr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ABDE7447-788C-9EB2-10C2-092009C3C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655" y="16980"/>
              <a:ext cx="5049360" cy="357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DC430050-F248-F377-5580-1F754ADA9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1513" y="212167"/>
              <a:ext cx="5373235" cy="3181233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115" name="Table 114">
            <a:extLst>
              <a:ext uri="{FF2B5EF4-FFF2-40B4-BE49-F238E27FC236}">
                <a16:creationId xmlns:a16="http://schemas.microsoft.com/office/drawing/2014/main" id="{5EA8CE5F-6691-2289-C44C-8DFA97359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091909"/>
              </p:ext>
            </p:extLst>
          </p:nvPr>
        </p:nvGraphicFramePr>
        <p:xfrm>
          <a:off x="989029" y="4314364"/>
          <a:ext cx="9843812" cy="2338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0635">
                  <a:extLst>
                    <a:ext uri="{9D8B030D-6E8A-4147-A177-3AD203B41FA5}">
                      <a16:colId xmlns:a16="http://schemas.microsoft.com/office/drawing/2014/main" val="184607913"/>
                    </a:ext>
                  </a:extLst>
                </a:gridCol>
                <a:gridCol w="1233311">
                  <a:extLst>
                    <a:ext uri="{9D8B030D-6E8A-4147-A177-3AD203B41FA5}">
                      <a16:colId xmlns:a16="http://schemas.microsoft.com/office/drawing/2014/main" val="190457396"/>
                    </a:ext>
                  </a:extLst>
                </a:gridCol>
                <a:gridCol w="1233311">
                  <a:extLst>
                    <a:ext uri="{9D8B030D-6E8A-4147-A177-3AD203B41FA5}">
                      <a16:colId xmlns:a16="http://schemas.microsoft.com/office/drawing/2014/main" val="4077016203"/>
                    </a:ext>
                  </a:extLst>
                </a:gridCol>
                <a:gridCol w="1233311">
                  <a:extLst>
                    <a:ext uri="{9D8B030D-6E8A-4147-A177-3AD203B41FA5}">
                      <a16:colId xmlns:a16="http://schemas.microsoft.com/office/drawing/2014/main" val="2026937519"/>
                    </a:ext>
                  </a:extLst>
                </a:gridCol>
                <a:gridCol w="1233311">
                  <a:extLst>
                    <a:ext uri="{9D8B030D-6E8A-4147-A177-3AD203B41FA5}">
                      <a16:colId xmlns:a16="http://schemas.microsoft.com/office/drawing/2014/main" val="247037272"/>
                    </a:ext>
                  </a:extLst>
                </a:gridCol>
                <a:gridCol w="1191280">
                  <a:extLst>
                    <a:ext uri="{9D8B030D-6E8A-4147-A177-3AD203B41FA5}">
                      <a16:colId xmlns:a16="http://schemas.microsoft.com/office/drawing/2014/main" val="1400492932"/>
                    </a:ext>
                  </a:extLst>
                </a:gridCol>
                <a:gridCol w="1275342">
                  <a:extLst>
                    <a:ext uri="{9D8B030D-6E8A-4147-A177-3AD203B41FA5}">
                      <a16:colId xmlns:a16="http://schemas.microsoft.com/office/drawing/2014/main" val="802902323"/>
                    </a:ext>
                  </a:extLst>
                </a:gridCol>
                <a:gridCol w="1233311">
                  <a:extLst>
                    <a:ext uri="{9D8B030D-6E8A-4147-A177-3AD203B41FA5}">
                      <a16:colId xmlns:a16="http://schemas.microsoft.com/office/drawing/2014/main" val="3971210553"/>
                    </a:ext>
                  </a:extLst>
                </a:gridCol>
              </a:tblGrid>
              <a:tr h="7098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Factor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Factor type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Absorption Correction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Wt% Sigma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Atomic 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4123978634"/>
                  </a:ext>
                </a:extLst>
              </a:tr>
              <a:tr h="325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series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Theoretical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2676552291"/>
                  </a:ext>
                </a:extLst>
              </a:tr>
              <a:tr h="325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series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Theoretical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2001289180"/>
                  </a:ext>
                </a:extLst>
              </a:tr>
              <a:tr h="325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series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Theoretical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57.07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3432076686"/>
                  </a:ext>
                </a:extLst>
              </a:tr>
              <a:tr h="325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series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Theoretical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3282246138"/>
                  </a:ext>
                </a:extLst>
              </a:tr>
              <a:tr h="3256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Total: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47" marR="39047" marT="0" marB="0"/>
                </a:tc>
                <a:extLst>
                  <a:ext uri="{0D108BD9-81ED-4DB2-BD59-A6C34878D82A}">
                    <a16:rowId xmlns:a16="http://schemas.microsoft.com/office/drawing/2014/main" val="4115514130"/>
                  </a:ext>
                </a:extLst>
              </a:tr>
            </a:tbl>
          </a:graphicData>
        </a:graphic>
      </p:graphicFrame>
      <p:sp>
        <p:nvSpPr>
          <p:cNvPr id="116" name="Rectangle 5">
            <a:extLst>
              <a:ext uri="{FF2B5EF4-FFF2-40B4-BE49-F238E27FC236}">
                <a16:creationId xmlns:a16="http://schemas.microsoft.com/office/drawing/2014/main" id="{C93FF8EA-C7F7-1529-CD6B-B3EECF1CB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4528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C554024-BE80-E0FC-BEE6-74FB31C77B49}"/>
              </a:ext>
            </a:extLst>
          </p:cNvPr>
          <p:cNvSpPr txBox="1">
            <a:spLocks/>
          </p:cNvSpPr>
          <p:nvPr/>
        </p:nvSpPr>
        <p:spPr>
          <a:xfrm>
            <a:off x="903515" y="182560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Composition analysis</a:t>
            </a:r>
          </a:p>
        </p:txBody>
      </p:sp>
    </p:spTree>
    <p:extLst>
      <p:ext uri="{BB962C8B-B14F-4D97-AF65-F5344CB8AC3E}">
        <p14:creationId xmlns:p14="http://schemas.microsoft.com/office/powerpoint/2010/main" val="178968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8A252-4BC6-8047-10BE-5DE63467D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479D23-CFDA-F386-13EA-19B46AA1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01F8-60F9-4223-A58D-6E470848A029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2" name="Object 1" descr="Project Path: C:\Users\byaru\OneDrive - University Of Houston\Ce doped\origin files\NiFeCe-different ratios.opju&#10;PE Folder: /NiFeCe-different ratios/Folder1/&#10;Short Name: Graph1">
            <a:extLst>
              <a:ext uri="{FF2B5EF4-FFF2-40B4-BE49-F238E27FC236}">
                <a16:creationId xmlns:a16="http://schemas.microsoft.com/office/drawing/2014/main" id="{563CDCBC-5F7A-119D-C048-917EAA87D8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003" y="624421"/>
          <a:ext cx="4289567" cy="321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2" name="Object 1" descr="Project Path: C:\Users\byaru\OneDrive - University Of Houston\Ce doped\origin files\NiFeCe-different ratios.opju&#10;PE Folder: /NiFeCe-different ratios/Folder1/&#10;Short Name: Graph1">
                        <a:extLst>
                          <a:ext uri="{FF2B5EF4-FFF2-40B4-BE49-F238E27FC236}">
                            <a16:creationId xmlns:a16="http://schemas.microsoft.com/office/drawing/2014/main" id="{563CDCBC-5F7A-119D-C048-917EAA87D8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003" y="624421"/>
                        <a:ext cx="4289567" cy="3218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7308F06-8796-EA64-E272-9A63D07F39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77816" y="747076"/>
          <a:ext cx="4289567" cy="321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440" imgH="7502760" progId="Origin95.Graph">
                  <p:embed/>
                </p:oleObj>
              </mc:Choice>
              <mc:Fallback>
                <p:oleObj name="Graph" r:id="rId5" imgW="9802440" imgH="7502760" progId="Origin95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7308F06-8796-EA64-E272-9A63D07F39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77816" y="747076"/>
                        <a:ext cx="4289567" cy="3218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3D1064F-3094-04C9-D76A-B923182F0D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3628" y="3513719"/>
          <a:ext cx="4203846" cy="3154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802440" imgH="7502760" progId="Origin95.Graph">
                  <p:embed/>
                </p:oleObj>
              </mc:Choice>
              <mc:Fallback>
                <p:oleObj name="Graph" r:id="rId7" imgW="9802440" imgH="7502760" progId="Origin95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3D1064F-3094-04C9-D76A-B923182F0D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3628" y="3513719"/>
                        <a:ext cx="4203846" cy="3154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86C0356-39D1-E5DE-BB8B-2F9277D641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40723" y="3470093"/>
          <a:ext cx="4203845" cy="3154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9802440" imgH="7502760" progId="Origin95.Graph">
                  <p:embed/>
                </p:oleObj>
              </mc:Choice>
              <mc:Fallback>
                <p:oleObj name="Graph" r:id="rId9" imgW="9802440" imgH="7502760" progId="Origin95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86C0356-39D1-E5DE-BB8B-2F9277D641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40723" y="3470093"/>
                        <a:ext cx="4203845" cy="3154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5F7A427-3D73-7295-A6AF-F31322DE03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49258" y="3703414"/>
          <a:ext cx="4203845" cy="3154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9802440" imgH="7502760" progId="Origin95.Graph">
                  <p:embed/>
                </p:oleObj>
              </mc:Choice>
              <mc:Fallback>
                <p:oleObj name="Graph" r:id="rId11" imgW="9802440" imgH="7502760" progId="Origin95.Grap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5F7A427-3D73-7295-A6AF-F31322DE03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49258" y="3703414"/>
                        <a:ext cx="4203845" cy="3154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1617288-78A1-BE21-B750-B442D14DC0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98861" y="761781"/>
          <a:ext cx="4106518" cy="3081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9802440" imgH="7502760" progId="Origin95.Graph">
                  <p:embed/>
                </p:oleObj>
              </mc:Choice>
              <mc:Fallback>
                <p:oleObj name="Graph" r:id="rId13" imgW="9802440" imgH="7502760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1617288-78A1-BE21-B750-B442D14DC0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98861" y="761781"/>
                        <a:ext cx="4106518" cy="3081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90121F8-258E-CAA0-9441-E86BD9AB3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CA40-37E5-429E-B921-C7C1FFDBFE1D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C3D8834-86DD-979F-8925-FAAF27F41BC2}"/>
              </a:ext>
            </a:extLst>
          </p:cNvPr>
          <p:cNvSpPr txBox="1">
            <a:spLocks/>
          </p:cNvSpPr>
          <p:nvPr/>
        </p:nvSpPr>
        <p:spPr>
          <a:xfrm>
            <a:off x="903515" y="182560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Performance results of our catalysts</a:t>
            </a:r>
          </a:p>
        </p:txBody>
      </p:sp>
    </p:spTree>
    <p:extLst>
      <p:ext uri="{BB962C8B-B14F-4D97-AF65-F5344CB8AC3E}">
        <p14:creationId xmlns:p14="http://schemas.microsoft.com/office/powerpoint/2010/main" val="3652571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42804C91-F8D5-B89B-CA27-123B749FE7E9}"/>
              </a:ext>
            </a:extLst>
          </p:cNvPr>
          <p:cNvGrpSpPr/>
          <p:nvPr/>
        </p:nvGrpSpPr>
        <p:grpSpPr>
          <a:xfrm>
            <a:off x="1309016" y="409520"/>
            <a:ext cx="9211592" cy="6038956"/>
            <a:chOff x="403749" y="503247"/>
            <a:chExt cx="8174018" cy="5306753"/>
          </a:xfrm>
        </p:grpSpPr>
        <p:pic>
          <p:nvPicPr>
            <p:cNvPr id="10" name="Picture 9" descr="A close-up of a microscope&#10;&#10;Description automatically generated">
              <a:extLst>
                <a:ext uri="{FF2B5EF4-FFF2-40B4-BE49-F238E27FC236}">
                  <a16:creationId xmlns:a16="http://schemas.microsoft.com/office/drawing/2014/main" id="{E242A956-24FA-5D09-1502-113C2ABFE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2025" y="503247"/>
              <a:ext cx="2546939" cy="2531779"/>
            </a:xfrm>
            <a:prstGeom prst="rect">
              <a:avLst/>
            </a:prstGeom>
          </p:spPr>
        </p:pic>
        <p:pic>
          <p:nvPicPr>
            <p:cNvPr id="12" name="Picture 11" descr="A black and white image of a spiraling light&#10;&#10;Description automatically generated">
              <a:extLst>
                <a:ext uri="{FF2B5EF4-FFF2-40B4-BE49-F238E27FC236}">
                  <a16:creationId xmlns:a16="http://schemas.microsoft.com/office/drawing/2014/main" id="{B65B577F-C4CC-45E3-D160-7BB23D5F4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0304" y="503251"/>
              <a:ext cx="2546939" cy="2531778"/>
            </a:xfrm>
            <a:prstGeom prst="rect">
              <a:avLst/>
            </a:prstGeom>
          </p:spPr>
        </p:pic>
        <p:pic>
          <p:nvPicPr>
            <p:cNvPr id="14" name="Picture 13" descr="A close-up of a crystal&#10;&#10;Description automatically generated">
              <a:extLst>
                <a:ext uri="{FF2B5EF4-FFF2-40B4-BE49-F238E27FC236}">
                  <a16:creationId xmlns:a16="http://schemas.microsoft.com/office/drawing/2014/main" id="{A576D3A2-F7EF-BD32-1B46-4A3E260B2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749" y="3278220"/>
              <a:ext cx="2546940" cy="2531779"/>
            </a:xfrm>
            <a:prstGeom prst="rect">
              <a:avLst/>
            </a:prstGeom>
          </p:spPr>
        </p:pic>
        <p:pic>
          <p:nvPicPr>
            <p:cNvPr id="16" name="Picture 15" descr="A spiral of light in the sky&#10;&#10;Description automatically generated">
              <a:extLst>
                <a:ext uri="{FF2B5EF4-FFF2-40B4-BE49-F238E27FC236}">
                  <a16:creationId xmlns:a16="http://schemas.microsoft.com/office/drawing/2014/main" id="{5605AEF0-104B-549C-B665-863A52575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828" y="3278220"/>
              <a:ext cx="2546939" cy="2531779"/>
            </a:xfrm>
            <a:prstGeom prst="rect">
              <a:avLst/>
            </a:prstGeom>
          </p:spPr>
        </p:pic>
        <p:pic>
          <p:nvPicPr>
            <p:cNvPr id="18" name="Picture 17" descr="A close-up of a grey object&#10;&#10;Description automatically generated">
              <a:extLst>
                <a:ext uri="{FF2B5EF4-FFF2-40B4-BE49-F238E27FC236}">
                  <a16:creationId xmlns:a16="http://schemas.microsoft.com/office/drawing/2014/main" id="{907623EA-24D7-BCAB-FB5E-C7E9CCC6CF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566" r="33244"/>
            <a:stretch/>
          </p:blipFill>
          <p:spPr>
            <a:xfrm>
              <a:off x="3184962" y="3278220"/>
              <a:ext cx="2564000" cy="2531780"/>
            </a:xfrm>
            <a:prstGeom prst="rect">
              <a:avLst/>
            </a:prstGeom>
          </p:spPr>
        </p:pic>
        <p:pic>
          <p:nvPicPr>
            <p:cNvPr id="20" name="Picture 19" descr="A close-up of a crystal&#10;&#10;Description automatically generated">
              <a:extLst>
                <a:ext uri="{FF2B5EF4-FFF2-40B4-BE49-F238E27FC236}">
                  <a16:creationId xmlns:a16="http://schemas.microsoft.com/office/drawing/2014/main" id="{C6940134-77C7-3E2E-8607-FEE6DA0538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88" r="24487" b="1"/>
            <a:stretch/>
          </p:blipFill>
          <p:spPr>
            <a:xfrm>
              <a:off x="403750" y="503247"/>
              <a:ext cx="2546939" cy="2531779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DAC6B52-1AF1-2B2B-5BF7-51D2296485B8}"/>
              </a:ext>
            </a:extLst>
          </p:cNvPr>
          <p:cNvSpPr txBox="1"/>
          <p:nvPr/>
        </p:nvSpPr>
        <p:spPr>
          <a:xfrm rot="16200000">
            <a:off x="9826501" y="1865012"/>
            <a:ext cx="2389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NiFe0.95Ce0.05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0F8E46-CAF6-5A6B-F077-8D4989B98C22}"/>
              </a:ext>
            </a:extLst>
          </p:cNvPr>
          <p:cNvSpPr txBox="1"/>
          <p:nvPr/>
        </p:nvSpPr>
        <p:spPr>
          <a:xfrm rot="16200000">
            <a:off x="10176469" y="5311273"/>
            <a:ext cx="1751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NiFe</a:t>
            </a:r>
            <a:r>
              <a:rPr lang="en-US" sz="2800" b="1" dirty="0"/>
              <a:t>-LDH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244E677-E2C9-1B42-2165-373D2274636E}"/>
              </a:ext>
            </a:extLst>
          </p:cNvPr>
          <p:cNvCxnSpPr/>
          <p:nvPr/>
        </p:nvCxnSpPr>
        <p:spPr>
          <a:xfrm>
            <a:off x="1603891" y="5672444"/>
            <a:ext cx="9050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21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19996-ECFE-1CB3-62BB-31445712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201507" cy="88658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+mn-lt"/>
              </a:rPr>
              <a:t>Why do we need hydrogen?</a:t>
            </a:r>
          </a:p>
        </p:txBody>
      </p:sp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92750E51-BB1D-1A67-4E12-65AEA7E54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859299"/>
              </p:ext>
            </p:extLst>
          </p:nvPr>
        </p:nvGraphicFramePr>
        <p:xfrm>
          <a:off x="482270" y="1251712"/>
          <a:ext cx="4484134" cy="2364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981">
                  <a:extLst>
                    <a:ext uri="{9D8B030D-6E8A-4147-A177-3AD203B41FA5}">
                      <a16:colId xmlns:a16="http://schemas.microsoft.com/office/drawing/2014/main" val="104193223"/>
                    </a:ext>
                  </a:extLst>
                </a:gridCol>
                <a:gridCol w="2812153">
                  <a:extLst>
                    <a:ext uri="{9D8B030D-6E8A-4147-A177-3AD203B41FA5}">
                      <a16:colId xmlns:a16="http://schemas.microsoft.com/office/drawing/2014/main" val="437378734"/>
                    </a:ext>
                  </a:extLst>
                </a:gridCol>
              </a:tblGrid>
              <a:tr h="86339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Energy source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Energy density (MJ/kg)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99567060"/>
                  </a:ext>
                </a:extLst>
              </a:tr>
              <a:tr h="500221">
                <a:tc>
                  <a:txBody>
                    <a:bodyPr/>
                    <a:lstStyle/>
                    <a:p>
                      <a:r>
                        <a:rPr lang="en-US" dirty="0"/>
                        <a:t>Li-ion battery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0.54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05469843"/>
                  </a:ext>
                </a:extLst>
              </a:tr>
              <a:tr h="500221">
                <a:tc>
                  <a:txBody>
                    <a:bodyPr/>
                    <a:lstStyle/>
                    <a:p>
                      <a:r>
                        <a:rPr lang="en-US" dirty="0"/>
                        <a:t>Gasoline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46.90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85754050"/>
                  </a:ext>
                </a:extLst>
              </a:tr>
              <a:tr h="500221">
                <a:tc>
                  <a:txBody>
                    <a:bodyPr/>
                    <a:lstStyle/>
                    <a:p>
                      <a:r>
                        <a:rPr lang="en-US" dirty="0"/>
                        <a:t>Hydrogen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120.00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6768375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4C6242-6B74-AD75-ED4E-AB2731656922}"/>
              </a:ext>
            </a:extLst>
          </p:cNvPr>
          <p:cNvSpPr txBox="1"/>
          <p:nvPr/>
        </p:nvSpPr>
        <p:spPr>
          <a:xfrm>
            <a:off x="6307873" y="1986820"/>
            <a:ext cx="52578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i="0" dirty="0">
                <a:solidFill>
                  <a:srgbClr val="FF0000"/>
                </a:solidFill>
                <a:effectLst/>
              </a:rPr>
              <a:t>Department of Energy target</a:t>
            </a:r>
          </a:p>
          <a:p>
            <a:pPr algn="just">
              <a:lnSpc>
                <a:spcPct val="200000"/>
              </a:lnSpc>
            </a:pPr>
            <a:r>
              <a:rPr lang="en-US" b="0" i="0" dirty="0">
                <a:effectLst/>
              </a:rPr>
              <a:t>$2/kg H</a:t>
            </a:r>
            <a:r>
              <a:rPr lang="en-US" b="0" i="0" baseline="-25000" dirty="0">
                <a:effectLst/>
              </a:rPr>
              <a:t>2</a:t>
            </a:r>
            <a:r>
              <a:rPr lang="en-US" b="0" i="0" dirty="0">
                <a:effectLst/>
              </a:rPr>
              <a:t> by 2025</a:t>
            </a:r>
          </a:p>
          <a:p>
            <a:pPr algn="just">
              <a:lnSpc>
                <a:spcPct val="200000"/>
              </a:lnSpc>
            </a:pPr>
            <a:r>
              <a:rPr lang="en-US" b="0" i="0" dirty="0">
                <a:effectLst/>
              </a:rPr>
              <a:t>$1/kg H</a:t>
            </a:r>
            <a:r>
              <a:rPr lang="en-US" b="0" i="0" baseline="-25000" dirty="0">
                <a:effectLst/>
              </a:rPr>
              <a:t>2</a:t>
            </a:r>
            <a:r>
              <a:rPr lang="en-US" b="0" i="0" dirty="0">
                <a:effectLst/>
              </a:rPr>
              <a:t> by 2030</a:t>
            </a:r>
          </a:p>
          <a:p>
            <a:pPr algn="just"/>
            <a:endParaRPr lang="en-US" b="0" i="0" dirty="0"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3ED2A6-CD8E-71B0-4E15-77BA5E7CF7C1}"/>
              </a:ext>
            </a:extLst>
          </p:cNvPr>
          <p:cNvSpPr txBox="1"/>
          <p:nvPr/>
        </p:nvSpPr>
        <p:spPr>
          <a:xfrm>
            <a:off x="6307873" y="1348009"/>
            <a:ext cx="5884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B0F0"/>
                </a:solidFill>
              </a:rPr>
              <a:t>~ 220 times more energy density than batteries</a:t>
            </a:r>
          </a:p>
          <a:p>
            <a:pPr algn="just"/>
            <a:r>
              <a:rPr lang="en-US" dirty="0">
                <a:solidFill>
                  <a:srgbClr val="00B0F0"/>
                </a:solidFill>
              </a:rPr>
              <a:t>~ 54 times more energy density than gasoline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614DD1-5CF9-F4EB-FDFA-8C0339109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748876"/>
            <a:ext cx="5582971" cy="233146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07D8A4D-569E-9A17-56FC-E30393B4B0F6}"/>
              </a:ext>
            </a:extLst>
          </p:cNvPr>
          <p:cNvGrpSpPr/>
          <p:nvPr/>
        </p:nvGrpSpPr>
        <p:grpSpPr>
          <a:xfrm>
            <a:off x="434918" y="4161415"/>
            <a:ext cx="10604789" cy="2377496"/>
            <a:chOff x="6162217" y="1036372"/>
            <a:chExt cx="11297651" cy="23935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4503AB-3757-B840-6074-A1DA99E0B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162217" y="1036372"/>
              <a:ext cx="5430008" cy="220058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6091CF-F79C-12F2-337E-26308D3AC345}"/>
                </a:ext>
              </a:extLst>
            </p:cNvPr>
            <p:cNvSpPr txBox="1"/>
            <p:nvPr/>
          </p:nvSpPr>
          <p:spPr>
            <a:xfrm>
              <a:off x="12675995" y="2968251"/>
              <a:ext cx="4783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just">
                <a:buNone/>
              </a:pPr>
              <a:r>
                <a:rPr lang="en-US" sz="1200" dirty="0"/>
                <a:t>https://www.bp.com/en/global/corporate/energy-economics/statistical-review-of-world-energy.html</a:t>
              </a:r>
            </a:p>
          </p:txBody>
        </p:sp>
      </p:grp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03A8B3E6-2DCB-C58C-E4B0-90438C42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821B-E77D-4941-B8C7-0ABFFF1E839D}" type="datetime1">
              <a:rPr lang="en-US" smtClean="0"/>
              <a:t>2/23/2024</a:t>
            </a:fld>
            <a:endParaRPr lang="en-US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B3522C2-B716-A208-B953-8539C6F6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4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E537370-564C-0AE2-0DF3-CAB4F9AE9AD5}"/>
              </a:ext>
            </a:extLst>
          </p:cNvPr>
          <p:cNvGrpSpPr/>
          <p:nvPr/>
        </p:nvGrpSpPr>
        <p:grpSpPr>
          <a:xfrm>
            <a:off x="418871" y="522174"/>
            <a:ext cx="3409558" cy="2763302"/>
            <a:chOff x="418871" y="522174"/>
            <a:chExt cx="3409558" cy="27633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C350B6-6E2E-360D-35CB-367643EEC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871" y="522174"/>
              <a:ext cx="3409558" cy="276330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3F9A98-4F70-DE2E-0813-B618ED50DB36}"/>
                </a:ext>
              </a:extLst>
            </p:cNvPr>
            <p:cNvSpPr txBox="1"/>
            <p:nvPr/>
          </p:nvSpPr>
          <p:spPr>
            <a:xfrm>
              <a:off x="1273181" y="1004552"/>
              <a:ext cx="181438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H</a:t>
              </a:r>
              <a:r>
                <a:rPr lang="en-US" b="1" baseline="-25000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b="1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O → H</a:t>
              </a:r>
              <a:r>
                <a:rPr lang="en-US" b="1" baseline="-25000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2  </a:t>
              </a:r>
              <a:r>
                <a:rPr lang="en-US" b="1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+ ½ O</a:t>
              </a:r>
              <a:r>
                <a:rPr lang="en-US" b="1" baseline="-25000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b="1" dirty="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b="1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67ADC615-D9F5-393F-1682-BB8FD673F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515" y="182560"/>
            <a:ext cx="10190356" cy="60918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How to produce green H</a:t>
            </a:r>
            <a:r>
              <a:rPr lang="en-US" sz="2800" b="1" baseline="-25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en-US" sz="2800" b="1" dirty="0">
                <a:solidFill>
                  <a:srgbClr val="FF0000"/>
                </a:solidFill>
                <a:latin typeface="+mn-lt"/>
              </a:rPr>
              <a:t>?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25C8E1E-88D0-F5A3-9073-5A2E08BBC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6219-E33E-4D88-887B-FCB61B0A0CDD}" type="datetime1">
              <a:rPr lang="en-US" smtClean="0"/>
              <a:t>2/23/2024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B86074-EB37-ED4D-5446-3E2180399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58B9A7A-D744-82A5-71D3-03B4EAEE1674}"/>
              </a:ext>
            </a:extLst>
          </p:cNvPr>
          <p:cNvGrpSpPr/>
          <p:nvPr/>
        </p:nvGrpSpPr>
        <p:grpSpPr>
          <a:xfrm>
            <a:off x="4780527" y="886732"/>
            <a:ext cx="7184570" cy="3824287"/>
            <a:chOff x="4780527" y="886732"/>
            <a:chExt cx="7184570" cy="3824287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B34D6859-47B7-C3C6-B983-1093E43C2F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0527" y="886732"/>
              <a:ext cx="7184570" cy="3824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Flowchart: Connector 1">
              <a:extLst>
                <a:ext uri="{FF2B5EF4-FFF2-40B4-BE49-F238E27FC236}">
                  <a16:creationId xmlns:a16="http://schemas.microsoft.com/office/drawing/2014/main" id="{F5F7FE80-99DE-F41F-0D01-97E64F1B4E25}"/>
                </a:ext>
              </a:extLst>
            </p:cNvPr>
            <p:cNvSpPr/>
            <p:nvPr/>
          </p:nvSpPr>
          <p:spPr>
            <a:xfrm>
              <a:off x="6456459" y="3927945"/>
              <a:ext cx="429369" cy="413468"/>
            </a:xfrm>
            <a:prstGeom prst="flowChartConnector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lowchart: Connector 2">
              <a:extLst>
                <a:ext uri="{FF2B5EF4-FFF2-40B4-BE49-F238E27FC236}">
                  <a16:creationId xmlns:a16="http://schemas.microsoft.com/office/drawing/2014/main" id="{13ABCAE2-3BF2-5781-3BA1-AED4B17DFFE8}"/>
                </a:ext>
              </a:extLst>
            </p:cNvPr>
            <p:cNvSpPr/>
            <p:nvPr/>
          </p:nvSpPr>
          <p:spPr>
            <a:xfrm>
              <a:off x="8610600" y="2316480"/>
              <a:ext cx="429369" cy="413468"/>
            </a:xfrm>
            <a:prstGeom prst="flowChartConnector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lowchart: Connector 3">
              <a:extLst>
                <a:ext uri="{FF2B5EF4-FFF2-40B4-BE49-F238E27FC236}">
                  <a16:creationId xmlns:a16="http://schemas.microsoft.com/office/drawing/2014/main" id="{983DA23A-2DB5-A292-A548-05A5C0913D26}"/>
                </a:ext>
              </a:extLst>
            </p:cNvPr>
            <p:cNvSpPr/>
            <p:nvPr/>
          </p:nvSpPr>
          <p:spPr>
            <a:xfrm>
              <a:off x="7882393" y="2316480"/>
              <a:ext cx="429369" cy="413468"/>
            </a:xfrm>
            <a:prstGeom prst="flowChartConnector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F24EF0-08C3-DB0A-CD2A-68442FCFD844}"/>
              </a:ext>
            </a:extLst>
          </p:cNvPr>
          <p:cNvGrpSpPr/>
          <p:nvPr/>
        </p:nvGrpSpPr>
        <p:grpSpPr>
          <a:xfrm>
            <a:off x="131487" y="3877510"/>
            <a:ext cx="5290360" cy="2857892"/>
            <a:chOff x="131487" y="3877510"/>
            <a:chExt cx="5290360" cy="2857892"/>
          </a:xfrm>
        </p:grpSpPr>
        <p:pic>
          <p:nvPicPr>
            <p:cNvPr id="5" name="Energy_Diagrams_Catalysts_and_Reaction_Mechanisms">
              <a:hlinkClick r:id="" action="ppaction://media"/>
              <a:extLst>
                <a:ext uri="{FF2B5EF4-FFF2-40B4-BE49-F238E27FC236}">
                  <a16:creationId xmlns:a16="http://schemas.microsoft.com/office/drawing/2014/main" id="{AC055BE6-93FE-85D4-E398-22EA6F0481D8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131487" y="3877510"/>
              <a:ext cx="5080696" cy="285789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7174DDD-FE8C-E19F-2464-9C42DD70D4FC}"/>
                </a:ext>
              </a:extLst>
            </p:cNvPr>
            <p:cNvSpPr/>
            <p:nvPr/>
          </p:nvSpPr>
          <p:spPr>
            <a:xfrm>
              <a:off x="3257550" y="6215450"/>
              <a:ext cx="2164297" cy="504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6E46E85-6D27-04BE-AAA1-B8159EDAD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18871" y="6194185"/>
              <a:ext cx="2164268" cy="39119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3CAFE0B-328E-040D-BA4F-F2ECFFF2F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88077" y="3966045"/>
              <a:ext cx="2164268" cy="390178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C9ACE94-E876-771F-EFE0-D7E8C03765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270" y="6346585"/>
            <a:ext cx="2476615" cy="3911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EC4EBA2-1122-E0DE-7BC3-F1BFB1B58DE3}"/>
              </a:ext>
            </a:extLst>
          </p:cNvPr>
          <p:cNvSpPr txBox="1"/>
          <p:nvPr/>
        </p:nvSpPr>
        <p:spPr>
          <a:xfrm>
            <a:off x="233111" y="6478572"/>
            <a:ext cx="48774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9"/>
              </a:rPr>
              <a:t>Energy Diagrams, Catalysts, and Reaction Mechanisms on Make a GIF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DDD89B-4097-8E6E-0AB2-CB13206AFE92}"/>
              </a:ext>
            </a:extLst>
          </p:cNvPr>
          <p:cNvSpPr txBox="1"/>
          <p:nvPr/>
        </p:nvSpPr>
        <p:spPr>
          <a:xfrm>
            <a:off x="530248" y="6079193"/>
            <a:ext cx="147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Uncatalyzed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13C8EF-9D27-EEFC-0990-28A0CA0123E4}"/>
              </a:ext>
            </a:extLst>
          </p:cNvPr>
          <p:cNvSpPr txBox="1"/>
          <p:nvPr/>
        </p:nvSpPr>
        <p:spPr>
          <a:xfrm>
            <a:off x="3330781" y="6082128"/>
            <a:ext cx="147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Catalyzed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A92892-470B-3D01-14B8-161E623D818E}"/>
              </a:ext>
            </a:extLst>
          </p:cNvPr>
          <p:cNvGrpSpPr/>
          <p:nvPr/>
        </p:nvGrpSpPr>
        <p:grpSpPr>
          <a:xfrm>
            <a:off x="314405" y="3140126"/>
            <a:ext cx="3790784" cy="1142674"/>
            <a:chOff x="6345212" y="4777442"/>
            <a:chExt cx="3790784" cy="114267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0B01D9-CCB6-931E-F7BD-68E4479C6DC2}"/>
                </a:ext>
              </a:extLst>
            </p:cNvPr>
            <p:cNvSpPr txBox="1"/>
            <p:nvPr/>
          </p:nvSpPr>
          <p:spPr>
            <a:xfrm>
              <a:off x="6345212" y="4777442"/>
              <a:ext cx="3790784" cy="11155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rtl="0" fontAlgn="base">
                <a:lnSpc>
                  <a:spcPct val="200000"/>
                </a:lnSpc>
              </a:pPr>
              <a:r>
                <a:rPr lang="pt-BR" b="1" i="0" dirty="0">
                  <a:effectLst/>
                </a:rPr>
                <a:t>Cathode : 2H</a:t>
              </a:r>
              <a:r>
                <a:rPr lang="pt-BR" b="1" i="0" baseline="-25000" dirty="0">
                  <a:effectLst/>
                </a:rPr>
                <a:t>2</a:t>
              </a:r>
              <a:r>
                <a:rPr lang="pt-BR" b="1" i="0" dirty="0">
                  <a:effectLst/>
                </a:rPr>
                <a:t>O + 2e</a:t>
              </a:r>
              <a:r>
                <a:rPr lang="pt-BR" b="1" i="0" baseline="30000" dirty="0">
                  <a:effectLst/>
                </a:rPr>
                <a:t>-</a:t>
              </a:r>
              <a:r>
                <a:rPr lang="pt-BR" b="1" i="0" dirty="0">
                  <a:effectLst/>
                </a:rPr>
                <a:t> → H</a:t>
              </a:r>
              <a:r>
                <a:rPr lang="pt-BR" b="1" i="0" baseline="-25000" dirty="0">
                  <a:effectLst/>
                </a:rPr>
                <a:t>2</a:t>
              </a:r>
              <a:r>
                <a:rPr lang="pt-BR" b="1" i="0" dirty="0">
                  <a:effectLst/>
                </a:rPr>
                <a:t> + 2OH</a:t>
              </a:r>
              <a:r>
                <a:rPr lang="pt-BR" b="1" i="0" baseline="30000" dirty="0">
                  <a:effectLst/>
                </a:rPr>
                <a:t>- </a:t>
              </a:r>
              <a:r>
                <a:rPr lang="pt-BR" b="1" i="0" dirty="0">
                  <a:effectLst/>
                </a:rPr>
                <a:t> </a:t>
              </a:r>
            </a:p>
            <a:p>
              <a:pPr algn="just" rtl="0" fontAlgn="base">
                <a:lnSpc>
                  <a:spcPct val="200000"/>
                </a:lnSpc>
              </a:pPr>
              <a:r>
                <a:rPr lang="pt-BR" b="1" i="0" dirty="0">
                  <a:effectLst/>
                </a:rPr>
                <a:t>Anode : 4OH</a:t>
              </a:r>
              <a:r>
                <a:rPr lang="pt-BR" b="1" i="0" baseline="30000" dirty="0">
                  <a:effectLst/>
                </a:rPr>
                <a:t>- </a:t>
              </a:r>
              <a:r>
                <a:rPr lang="pt-BR" b="1" i="0" dirty="0">
                  <a:effectLst/>
                </a:rPr>
                <a:t>→ O</a:t>
              </a:r>
              <a:r>
                <a:rPr lang="pt-BR" b="1" i="0" baseline="-25000" dirty="0">
                  <a:effectLst/>
                </a:rPr>
                <a:t>2</a:t>
              </a:r>
              <a:r>
                <a:rPr lang="pt-BR" b="1" i="0" dirty="0">
                  <a:effectLst/>
                </a:rPr>
                <a:t> + 2H</a:t>
              </a:r>
              <a:r>
                <a:rPr lang="pt-BR" b="1" i="0" baseline="-25000" dirty="0">
                  <a:effectLst/>
                </a:rPr>
                <a:t>2</a:t>
              </a:r>
              <a:r>
                <a:rPr lang="pt-BR" b="1" i="0" dirty="0">
                  <a:effectLst/>
                </a:rPr>
                <a:t>O + 4e</a:t>
              </a:r>
              <a:r>
                <a:rPr lang="pt-BR" b="1" i="0" baseline="30000" dirty="0">
                  <a:effectLst/>
                </a:rPr>
                <a:t>-</a:t>
              </a:r>
              <a:endParaRPr lang="pt-BR" b="1" i="0" dirty="0">
                <a:effectLst/>
              </a:endParaRPr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B1A1142B-029A-6C0D-D5D4-7D4C2B2B987B}"/>
                </a:ext>
              </a:extLst>
            </p:cNvPr>
            <p:cNvSpPr/>
            <p:nvPr/>
          </p:nvSpPr>
          <p:spPr>
            <a:xfrm>
              <a:off x="9105477" y="5554991"/>
              <a:ext cx="365759" cy="365125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D56B4FEC-F31C-4A66-5B89-62977D3CA20B}"/>
                </a:ext>
              </a:extLst>
            </p:cNvPr>
            <p:cNvSpPr/>
            <p:nvPr/>
          </p:nvSpPr>
          <p:spPr>
            <a:xfrm>
              <a:off x="8057724" y="5011327"/>
              <a:ext cx="365759" cy="365125"/>
            </a:xfrm>
            <a:prstGeom prst="flowChartConnector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588C8C-D9CE-B996-4092-983473C72EB5}"/>
              </a:ext>
            </a:extLst>
          </p:cNvPr>
          <p:cNvGrpSpPr/>
          <p:nvPr/>
        </p:nvGrpSpPr>
        <p:grpSpPr>
          <a:xfrm>
            <a:off x="7498597" y="5251890"/>
            <a:ext cx="2675133" cy="1589616"/>
            <a:chOff x="3905020" y="2379911"/>
            <a:chExt cx="3728315" cy="3238951"/>
          </a:xfrm>
        </p:grpSpPr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735E242B-A6B7-D311-B6FE-A62486E4B339}"/>
                </a:ext>
              </a:extLst>
            </p:cNvPr>
            <p:cNvSpPr/>
            <p:nvPr/>
          </p:nvSpPr>
          <p:spPr>
            <a:xfrm>
              <a:off x="5621571" y="3646931"/>
              <a:ext cx="516251" cy="352456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4E50189-8D92-66B4-229F-ABFB188FB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05020" y="2379911"/>
              <a:ext cx="1668327" cy="323895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71C2F03-F8F1-7604-000D-0B075E143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186046" y="2379911"/>
              <a:ext cx="1447289" cy="3238951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C05C59E-4B11-71A4-6E44-5C8DE1C6B875}"/>
              </a:ext>
            </a:extLst>
          </p:cNvPr>
          <p:cNvSpPr txBox="1"/>
          <p:nvPr/>
        </p:nvSpPr>
        <p:spPr>
          <a:xfrm>
            <a:off x="6318527" y="5682887"/>
            <a:ext cx="1741336" cy="381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Ni foam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A53440-3D71-AA4B-E634-1D7B2B5CCEA1}"/>
              </a:ext>
            </a:extLst>
          </p:cNvPr>
          <p:cNvSpPr txBox="1"/>
          <p:nvPr/>
        </p:nvSpPr>
        <p:spPr>
          <a:xfrm>
            <a:off x="10136613" y="5447299"/>
            <a:ext cx="1975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   </a:t>
            </a:r>
            <a:r>
              <a:rPr lang="en-US" b="1" dirty="0"/>
              <a:t>Ni foam </a:t>
            </a:r>
          </a:p>
          <a:p>
            <a:r>
              <a:rPr lang="en-US" b="1" dirty="0"/>
              <a:t>          +</a:t>
            </a:r>
          </a:p>
          <a:p>
            <a:r>
              <a:rPr lang="en-US" b="1" dirty="0"/>
              <a:t> catalyst layer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9D28FD-2DA1-76AE-B90C-5CE65B206E07}"/>
              </a:ext>
            </a:extLst>
          </p:cNvPr>
          <p:cNvSpPr txBox="1"/>
          <p:nvPr/>
        </p:nvSpPr>
        <p:spPr>
          <a:xfrm>
            <a:off x="7205697" y="4618070"/>
            <a:ext cx="31887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12"/>
              </a:rPr>
              <a:t>periodic table - Search Images (bing.com)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683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3" grpId="0"/>
      <p:bldP spid="24" grpId="0"/>
      <p:bldP spid="30" grpId="0"/>
      <p:bldP spid="31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2C737-8E08-A678-062D-7306E003B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EF940-D09C-48AD-AC9D-04F859C586B9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98A3C5-0101-8378-84DF-89564212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4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651242-E08B-3272-93D2-A56C0DD80734}"/>
              </a:ext>
            </a:extLst>
          </p:cNvPr>
          <p:cNvGrpSpPr/>
          <p:nvPr/>
        </p:nvGrpSpPr>
        <p:grpSpPr>
          <a:xfrm>
            <a:off x="586273" y="650885"/>
            <a:ext cx="11019454" cy="5556229"/>
            <a:chOff x="262144" y="295275"/>
            <a:chExt cx="11501231" cy="5764807"/>
          </a:xfrm>
        </p:grpSpPr>
        <p:pic>
          <p:nvPicPr>
            <p:cNvPr id="7" name="Picture 6" descr="A close-up of a cloud&#10;&#10;Description automatically generated">
              <a:extLst>
                <a:ext uri="{FF2B5EF4-FFF2-40B4-BE49-F238E27FC236}">
                  <a16:creationId xmlns:a16="http://schemas.microsoft.com/office/drawing/2014/main" id="{811898B5-217C-2F20-F17D-DE3AF36C9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44" y="3521542"/>
              <a:ext cx="2789942" cy="2269553"/>
            </a:xfrm>
            <a:prstGeom prst="rect">
              <a:avLst/>
            </a:prstGeom>
          </p:spPr>
        </p:pic>
        <p:pic>
          <p:nvPicPr>
            <p:cNvPr id="12" name="Picture 11" descr="A close-up of a crystal&#10;&#10;Description automatically generated">
              <a:extLst>
                <a:ext uri="{FF2B5EF4-FFF2-40B4-BE49-F238E27FC236}">
                  <a16:creationId xmlns:a16="http://schemas.microsoft.com/office/drawing/2014/main" id="{9C4B0BFB-8FCA-A15E-9D31-49ED097F20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88" r="24487" b="1"/>
            <a:stretch/>
          </p:blipFill>
          <p:spPr>
            <a:xfrm>
              <a:off x="262145" y="693239"/>
              <a:ext cx="2778196" cy="278871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B219E4F-1364-05A7-16BE-6FD58F4F2A75}"/>
                </a:ext>
              </a:extLst>
            </p:cNvPr>
            <p:cNvGrpSpPr/>
            <p:nvPr/>
          </p:nvGrpSpPr>
          <p:grpSpPr>
            <a:xfrm>
              <a:off x="2190751" y="295275"/>
              <a:ext cx="9572624" cy="5764807"/>
              <a:chOff x="-1219879" y="462975"/>
              <a:chExt cx="13541688" cy="5582267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E210B73-2817-6CA5-8B70-74D4AEBFC5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19879" y="578726"/>
                <a:ext cx="8713906" cy="544749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A199D60-A628-29B4-9BAF-AA82D891FF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8701" y="501024"/>
                <a:ext cx="3283774" cy="29281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8E5D1F7-1101-16DC-145B-958030AFD7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365" y="462975"/>
                <a:ext cx="3326444" cy="296619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6C1B940-77F1-F291-6975-C3D933221E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8700" y="3098070"/>
                <a:ext cx="3283775" cy="292814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20D5F6CC-A474-795F-B668-3B90DB5369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365" y="3079046"/>
                <a:ext cx="3326444" cy="296619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1F0E789-08FB-3071-7B43-C92FD0F0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515" y="182560"/>
            <a:ext cx="10190356" cy="60918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What does our electrocatalyst look like?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6C50BA-EE4B-AD21-DEDC-6BA4416A2F38}"/>
              </a:ext>
            </a:extLst>
          </p:cNvPr>
          <p:cNvCxnSpPr/>
          <p:nvPr/>
        </p:nvCxnSpPr>
        <p:spPr>
          <a:xfrm>
            <a:off x="586273" y="5947860"/>
            <a:ext cx="614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538FC0-0F31-FFFF-C9E1-9A5191864C6A}"/>
              </a:ext>
            </a:extLst>
          </p:cNvPr>
          <p:cNvCxnSpPr/>
          <p:nvPr/>
        </p:nvCxnSpPr>
        <p:spPr>
          <a:xfrm>
            <a:off x="769153" y="5694744"/>
            <a:ext cx="6143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E974AC8-E6EF-ED39-8DEE-47DEB0F70E7D}"/>
              </a:ext>
            </a:extLst>
          </p:cNvPr>
          <p:cNvSpPr txBox="1"/>
          <p:nvPr/>
        </p:nvSpPr>
        <p:spPr>
          <a:xfrm>
            <a:off x="719593" y="5354704"/>
            <a:ext cx="1260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5µm</a:t>
            </a:r>
          </a:p>
        </p:txBody>
      </p:sp>
    </p:spTree>
    <p:extLst>
      <p:ext uri="{BB962C8B-B14F-4D97-AF65-F5344CB8AC3E}">
        <p14:creationId xmlns:p14="http://schemas.microsoft.com/office/powerpoint/2010/main" val="220383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446C7D-F956-74A6-84AF-4B0642FD2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601F8-60F9-4223-A58D-6E470848A029}" type="slidenum">
              <a:rPr lang="en-US" smtClean="0"/>
              <a:t>5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7033EB4-5F26-9EBA-01B8-EC322762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6CA40-37E5-429E-B921-C7C1FFDBFE1D}" type="datetime1">
              <a:rPr lang="en-US" smtClean="0"/>
              <a:t>2/23/2024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6C8284D-B621-00BB-9CBD-EA14AE128C47}"/>
              </a:ext>
            </a:extLst>
          </p:cNvPr>
          <p:cNvSpPr txBox="1">
            <a:spLocks/>
          </p:cNvSpPr>
          <p:nvPr/>
        </p:nvSpPr>
        <p:spPr>
          <a:xfrm>
            <a:off x="911466" y="15811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How does the electrocatalyst perform?</a:t>
            </a:r>
          </a:p>
        </p:txBody>
      </p:sp>
      <p:graphicFrame>
        <p:nvGraphicFramePr>
          <p:cNvPr id="2" name="Object 1" descr="Project Path: C:\Users\byaru\OneDrive - University Of Houston\Ce doped\origin files\NiFeCe-different ratios.opju&#10;PE Folder: /NiFeCe-different ratios/Folder1/&#10;Short Name: Graph1">
            <a:extLst>
              <a:ext uri="{FF2B5EF4-FFF2-40B4-BE49-F238E27FC236}">
                <a16:creationId xmlns:a16="http://schemas.microsoft.com/office/drawing/2014/main" id="{77CB6B69-6D19-327B-B8B0-076B1DBE18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895065"/>
              </p:ext>
            </p:extLst>
          </p:nvPr>
        </p:nvGraphicFramePr>
        <p:xfrm>
          <a:off x="1168979" y="413468"/>
          <a:ext cx="4548889" cy="3314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2" name="Object 1" descr="Project Path: C:\Users\byaru\OneDrive - University Of Houston\Ce doped\origin files\NiFeCe-different ratios.opju&#10;PE Folder: /NiFeCe-different ratios/Folder1/&#10;Short Name: Graph1">
                        <a:extLst>
                          <a:ext uri="{FF2B5EF4-FFF2-40B4-BE49-F238E27FC236}">
                            <a16:creationId xmlns:a16="http://schemas.microsoft.com/office/drawing/2014/main" id="{77CB6B69-6D19-327B-B8B0-076B1DBE18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8979" y="413468"/>
                        <a:ext cx="4548889" cy="3314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2B43A9E-4D6F-8F00-5D55-E11AD8A978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21821"/>
              </p:ext>
            </p:extLst>
          </p:nvPr>
        </p:nvGraphicFramePr>
        <p:xfrm>
          <a:off x="5823440" y="3489740"/>
          <a:ext cx="4441694" cy="3236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440" imgH="7502760" progId="Origin95.Graph">
                  <p:embed/>
                </p:oleObj>
              </mc:Choice>
              <mc:Fallback>
                <p:oleObj name="Graph" r:id="rId5" imgW="9802440" imgH="7502760" progId="Origin95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2B43A9E-4D6F-8F00-5D55-E11AD8A97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23440" y="3489740"/>
                        <a:ext cx="4441694" cy="3236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69BD543-DA32-A873-0905-86DB93FE49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387767"/>
              </p:ext>
            </p:extLst>
          </p:nvPr>
        </p:nvGraphicFramePr>
        <p:xfrm>
          <a:off x="5823694" y="413468"/>
          <a:ext cx="4325747" cy="3152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802440" imgH="7502760" progId="Origin95.Graph">
                  <p:embed/>
                </p:oleObj>
              </mc:Choice>
              <mc:Fallback>
                <p:oleObj name="Graph" r:id="rId7" imgW="9802440" imgH="7502760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69BD543-DA32-A873-0905-86DB93FE49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23694" y="413468"/>
                        <a:ext cx="4325747" cy="3152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1263553-93A6-5F29-602D-AD53D8DF07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724641"/>
              </p:ext>
            </p:extLst>
          </p:nvPr>
        </p:nvGraphicFramePr>
        <p:xfrm>
          <a:off x="1168979" y="3411195"/>
          <a:ext cx="4548889" cy="3384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9802440" imgH="7502760" progId="Origin95.Graph">
                  <p:embed/>
                </p:oleObj>
              </mc:Choice>
              <mc:Fallback>
                <p:oleObj name="Graph" r:id="rId9" imgW="9802440" imgH="7502760" progId="Origin95.Graph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1263553-93A6-5F29-602D-AD53D8DF07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68979" y="3411195"/>
                        <a:ext cx="4548889" cy="3384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31AD239-D447-FCF4-2316-4362276CD0A8}"/>
              </a:ext>
            </a:extLst>
          </p:cNvPr>
          <p:cNvSpPr txBox="1"/>
          <p:nvPr/>
        </p:nvSpPr>
        <p:spPr>
          <a:xfrm>
            <a:off x="2058970" y="2070960"/>
            <a:ext cx="13844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in 1 M KOH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5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A11BE21-E7A0-A003-EDDB-641446556C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407101"/>
              </p:ext>
            </p:extLst>
          </p:nvPr>
        </p:nvGraphicFramePr>
        <p:xfrm>
          <a:off x="-890405" y="3697128"/>
          <a:ext cx="7494268" cy="2454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25146000" imgH="8229600" progId="Origin95.Graph">
                  <p:embed/>
                </p:oleObj>
              </mc:Choice>
              <mc:Fallback>
                <p:oleObj name="Graph" r:id="rId2" imgW="25146000" imgH="8229600" progId="Origin95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A11BE21-E7A0-A003-EDDB-641446556C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890405" y="3697128"/>
                        <a:ext cx="7494268" cy="2454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E8E22E0-6DBB-BF45-F530-7A4D830B14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687157"/>
              </p:ext>
            </p:extLst>
          </p:nvPr>
        </p:nvGraphicFramePr>
        <p:xfrm>
          <a:off x="5236130" y="710277"/>
          <a:ext cx="7761413" cy="5946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9802440" imgH="7502760" progId="Origin95.Graph">
                  <p:embed/>
                </p:oleObj>
              </mc:Choice>
              <mc:Fallback>
                <p:oleObj name="Graph" r:id="rId4" imgW="9802440" imgH="7502760" progId="Origin95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E8E22E0-6DBB-BF45-F530-7A4D830B14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36130" y="710277"/>
                        <a:ext cx="7761413" cy="5946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5EB4AD8-A7EB-3180-F125-42E5B14A8E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9003053"/>
              </p:ext>
            </p:extLst>
          </p:nvPr>
        </p:nvGraphicFramePr>
        <p:xfrm>
          <a:off x="-890405" y="1156996"/>
          <a:ext cx="7494268" cy="2454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25146000" imgH="8229600" progId="Origin95.Graph">
                  <p:embed/>
                </p:oleObj>
              </mc:Choice>
              <mc:Fallback>
                <p:oleObj name="Graph" r:id="rId6" imgW="25146000" imgH="8229600" progId="Origin95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5EB4AD8-A7EB-3180-F125-42E5B14A8E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890405" y="1156996"/>
                        <a:ext cx="7494268" cy="2454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009AB8B2-A6CA-A1D9-E5BA-D38DF6F31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201507" cy="886586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Is our electrocatalyst stable?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B926624-9FBC-1A9F-6661-66BBFE09E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AEDD-E069-4938-BB39-EFCC9BBA4F94}" type="datetime1">
              <a:rPr lang="en-US" smtClean="0"/>
              <a:t>2/23/2024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B40355-91F3-163E-6F6E-A76195A4E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0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F77E5C-0BD0-B940-748A-8DDAEED8B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827D-E82D-4D3E-B044-18FDAE54B1D9}" type="datetime1">
              <a:rPr lang="en-US" smtClean="0"/>
              <a:t>2/23/2024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41CE34-9BE6-A47F-8E53-42F6A3D4F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7</a:t>
            </a:fld>
            <a:endParaRPr lang="en-US"/>
          </a:p>
        </p:txBody>
      </p:sp>
      <p:pic>
        <p:nvPicPr>
          <p:cNvPr id="7170" name="Picture 2" descr="Initiative to develop €100bn a year green hydrogen economy by 2025 ...">
            <a:extLst>
              <a:ext uri="{FF2B5EF4-FFF2-40B4-BE49-F238E27FC236}">
                <a16:creationId xmlns:a16="http://schemas.microsoft.com/office/drawing/2014/main" id="{B2A242FD-16CE-126B-BAA5-982234037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91" y="971917"/>
            <a:ext cx="6516218" cy="43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B21DC16-A848-2352-73D7-E87A731E1DD4}"/>
              </a:ext>
            </a:extLst>
          </p:cNvPr>
          <p:cNvSpPr txBox="1">
            <a:spLocks/>
          </p:cNvSpPr>
          <p:nvPr/>
        </p:nvSpPr>
        <p:spPr>
          <a:xfrm>
            <a:off x="903515" y="182560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Conclusion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6AE96CC-C0D9-9008-1CC4-28E67AC54F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886782"/>
              </p:ext>
            </p:extLst>
          </p:nvPr>
        </p:nvGraphicFramePr>
        <p:xfrm>
          <a:off x="7220046" y="627396"/>
          <a:ext cx="4203846" cy="3154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440" imgH="7502760" progId="Origin95.Graph">
                  <p:embed/>
                </p:oleObj>
              </mc:Choice>
              <mc:Fallback>
                <p:oleObj name="Graph" r:id="rId3" imgW="9802440" imgH="7502760" progId="Origin95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6AE96CC-C0D9-9008-1CC4-28E67AC54F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20046" y="627396"/>
                        <a:ext cx="4203846" cy="3154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08F7C22-A724-1EA2-E631-ECEE564F2C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876242"/>
              </p:ext>
            </p:extLst>
          </p:nvPr>
        </p:nvGraphicFramePr>
        <p:xfrm>
          <a:off x="7020556" y="4150251"/>
          <a:ext cx="4848153" cy="1587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25146000" imgH="8229600" progId="Origin95.Graph">
                  <p:embed/>
                </p:oleObj>
              </mc:Choice>
              <mc:Fallback>
                <p:oleObj name="Graph" r:id="rId5" imgW="25146000" imgH="8229600" progId="Origin95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08F7C22-A724-1EA2-E631-ECEE564F2C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20556" y="4150251"/>
                        <a:ext cx="4848153" cy="1587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751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24A2A5-C5D2-091D-FDB5-34967E722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827D-E82D-4D3E-B044-18FDAE54B1D9}" type="datetime1">
              <a:rPr lang="en-US" smtClean="0"/>
              <a:t>2/23/2024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69BB2F-3F01-6509-C50B-8F4B92AD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8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FFB8518-2E61-1CD5-DA76-08B434D48D6C}"/>
              </a:ext>
            </a:extLst>
          </p:cNvPr>
          <p:cNvSpPr txBox="1">
            <a:spLocks/>
          </p:cNvSpPr>
          <p:nvPr/>
        </p:nvSpPr>
        <p:spPr>
          <a:xfrm>
            <a:off x="903515" y="182560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Acknowledgement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ABFB580-7A12-664D-23EC-6DFD7F3FFAA2}"/>
              </a:ext>
            </a:extLst>
          </p:cNvPr>
          <p:cNvSpPr txBox="1">
            <a:spLocks/>
          </p:cNvSpPr>
          <p:nvPr/>
        </p:nvSpPr>
        <p:spPr>
          <a:xfrm>
            <a:off x="903515" y="5925249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Thank you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FC746A-A21B-C943-18D3-E7D3B0521B9C}"/>
              </a:ext>
            </a:extLst>
          </p:cNvPr>
          <p:cNvGrpSpPr/>
          <p:nvPr/>
        </p:nvGrpSpPr>
        <p:grpSpPr>
          <a:xfrm>
            <a:off x="2027582" y="1126575"/>
            <a:ext cx="9899374" cy="4604850"/>
            <a:chOff x="1375576" y="1222849"/>
            <a:chExt cx="9899374" cy="460485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748878E-11D7-9943-67C2-79585CF6E6CB}"/>
                </a:ext>
              </a:extLst>
            </p:cNvPr>
            <p:cNvSpPr txBox="1"/>
            <p:nvPr/>
          </p:nvSpPr>
          <p:spPr>
            <a:xfrm>
              <a:off x="1375576" y="1222849"/>
              <a:ext cx="9899374" cy="3892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Mr. Yu Wang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Ms. FNU Vidhi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Mr. Haroon Muhammad Khan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Mr. Minghui Ning</a:t>
              </a:r>
            </a:p>
            <a:p>
              <a:pPr marL="342900" indent="-342900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Dr. Song Shawei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Dr. Dezhi Wang</a:t>
              </a:r>
            </a:p>
            <a:p>
              <a:pPr marL="342900" indent="-342900" algn="just">
                <a:lnSpc>
                  <a:spcPct val="200000"/>
                </a:lnSpc>
                <a:buFont typeface="+mj-lt"/>
                <a:buAutoNum type="arabicPeriod"/>
              </a:pPr>
              <a:r>
                <a:rPr lang="en-US" b="1" dirty="0"/>
                <a:t>Prof. Zhifeng Ren</a:t>
              </a: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0E222C20-C365-B5E8-ED49-45E15136E0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363" y="1351173"/>
              <a:ext cx="4177472" cy="3830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27DA8ECD-18AE-C774-D124-C53B8EF2310A}"/>
                </a:ext>
              </a:extLst>
            </p:cNvPr>
            <p:cNvSpPr txBox="1">
              <a:spLocks/>
            </p:cNvSpPr>
            <p:nvPr/>
          </p:nvSpPr>
          <p:spPr>
            <a:xfrm>
              <a:off x="4028302" y="5181926"/>
              <a:ext cx="6911547" cy="60918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rgbClr val="FF0000"/>
                  </a:solidFill>
                  <a:latin typeface="+mn-lt"/>
                </a:rPr>
                <a:t>My meme of the year so far…</a:t>
              </a:r>
            </a:p>
          </p:txBody>
        </p:sp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8" name="3D Model 7" descr="Winking Face With Tongue Emoji">
                  <a:extLst>
                    <a:ext uri="{FF2B5EF4-FFF2-40B4-BE49-F238E27FC236}">
                      <a16:creationId xmlns:a16="http://schemas.microsoft.com/office/drawing/2014/main" id="{C82D5B41-4D4C-3D60-1EED-D37033BFAEF8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914285" y="5136722"/>
                <a:ext cx="624726" cy="690977"/>
              </p:xfrm>
              <a:graphic>
                <a:graphicData uri="http://schemas.microsoft.com/office/drawing/2017/model3d">
                  <am3d:model3d r:embed="rId3">
                    <am3d:spPr>
                      <a:xfrm>
                        <a:off x="0" y="0"/>
                        <a:ext cx="624726" cy="690977"/>
                      </a:xfrm>
                      <a:prstGeom prst="rect">
                        <a:avLst/>
                      </a:prstGeom>
                    </am3d:spPr>
                    <am3d:camera>
                      <am3d:pos x="0" y="0" z="81367209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95086" d="1000000"/>
                      <am3d:preTrans dx="-81" dy="-17971341" dz="-41046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1" ay="70931" az="1"/>
                      <am3d:postTrans dx="0" dy="0" dz="0"/>
                    </am3d:trans>
                    <am3d:raster rName="Office3DRenderer" rVer="16.0.8326">
                      <am3d:blip r:embed="rId4"/>
                    </am3d:raster>
                    <am3d:objViewport viewportSz="100334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8" name="3D Model 7" descr="Winking Face With Tongue Emoji">
                  <a:extLst>
                    <a:ext uri="{FF2B5EF4-FFF2-40B4-BE49-F238E27FC236}">
                      <a16:creationId xmlns:a16="http://schemas.microsoft.com/office/drawing/2014/main" id="{C82D5B41-4D4C-3D60-1EED-D37033BFAEF8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566291" y="5040448"/>
                  <a:ext cx="624726" cy="690977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4324C15-2328-F85F-1CD6-68F76558EF7F}"/>
              </a:ext>
            </a:extLst>
          </p:cNvPr>
          <p:cNvSpPr/>
          <p:nvPr/>
        </p:nvSpPr>
        <p:spPr>
          <a:xfrm>
            <a:off x="6135369" y="1254899"/>
            <a:ext cx="4177472" cy="1361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52E03-6D38-52AA-2EF5-D0EC4CCDD0C0}"/>
              </a:ext>
            </a:extLst>
          </p:cNvPr>
          <p:cNvSpPr txBox="1"/>
          <p:nvPr/>
        </p:nvSpPr>
        <p:spPr>
          <a:xfrm>
            <a:off x="6135369" y="1542316"/>
            <a:ext cx="4177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Sometimes I shake my head to see if I still have my brain because you in Physics anything can happen</a:t>
            </a:r>
          </a:p>
        </p:txBody>
      </p:sp>
    </p:spTree>
    <p:extLst>
      <p:ext uri="{BB962C8B-B14F-4D97-AF65-F5344CB8AC3E}">
        <p14:creationId xmlns:p14="http://schemas.microsoft.com/office/powerpoint/2010/main" val="4108841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511904-2B36-B071-A6AF-CFAA3C215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827D-E82D-4D3E-B044-18FDAE54B1D9}" type="datetime1">
              <a:rPr lang="en-US" smtClean="0"/>
              <a:t>2/23/2024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BE9CA4-B9EC-604C-5BB3-1CD8A4A3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46452-62EB-4860-9D8B-0243501BC6C3}" type="slidenum">
              <a:rPr lang="en-US" smtClean="0"/>
              <a:t>9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CAE3A5-3AA4-016C-9F0B-CE3422B97A7B}"/>
              </a:ext>
            </a:extLst>
          </p:cNvPr>
          <p:cNvSpPr txBox="1">
            <a:spLocks/>
          </p:cNvSpPr>
          <p:nvPr/>
        </p:nvSpPr>
        <p:spPr>
          <a:xfrm>
            <a:off x="513901" y="2965745"/>
            <a:ext cx="10190356" cy="6091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latin typeface="+mn-lt"/>
              </a:rPr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1349043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2445</TotalTime>
  <Words>405</Words>
  <Application>Microsoft Office PowerPoint</Application>
  <PresentationFormat>Widescreen</PresentationFormat>
  <Paragraphs>145</Paragraphs>
  <Slides>14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SimSun</vt:lpstr>
      <vt:lpstr>Arial</vt:lpstr>
      <vt:lpstr>Calibri</vt:lpstr>
      <vt:lpstr>Calibri Light</vt:lpstr>
      <vt:lpstr>Times New Roman</vt:lpstr>
      <vt:lpstr>Office Theme</vt:lpstr>
      <vt:lpstr>Graph</vt:lpstr>
      <vt:lpstr>Ce-doped NiFe-LDH electrocatalysts for oxygen evolution reaction </vt:lpstr>
      <vt:lpstr>Why do we need hydrogen?</vt:lpstr>
      <vt:lpstr>How to produce green H2?</vt:lpstr>
      <vt:lpstr>What does our electrocatalyst look like?</vt:lpstr>
      <vt:lpstr>PowerPoint Presentation</vt:lpstr>
      <vt:lpstr>Is our electrocatalyst stable?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Ce-doped NiFe-LDH  electrocatalysts for oxygen evolution reaction </dc:title>
  <dc:creator>Paul, Byaruhanga</dc:creator>
  <cp:lastModifiedBy>Paul, Byaruhanga</cp:lastModifiedBy>
  <cp:revision>6</cp:revision>
  <dcterms:created xsi:type="dcterms:W3CDTF">2024-02-19T17:06:58Z</dcterms:created>
  <dcterms:modified xsi:type="dcterms:W3CDTF">2024-02-23T20:41:00Z</dcterms:modified>
</cp:coreProperties>
</file>