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9" r:id="rId2"/>
    <p:sldId id="272" r:id="rId3"/>
    <p:sldId id="258" r:id="rId4"/>
    <p:sldId id="260" r:id="rId5"/>
    <p:sldId id="270" r:id="rId6"/>
    <p:sldId id="262" r:id="rId7"/>
    <p:sldId id="263" r:id="rId8"/>
    <p:sldId id="271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0000"/>
    <a:srgbClr val="ECEA03"/>
    <a:srgbClr val="D7D601"/>
    <a:srgbClr val="D52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8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2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6249C0-3B9A-E4DE-3114-2431ACD8EC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6CCF9-8624-60F4-A582-37A0DBEE73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660F3-3B7C-184F-8111-4B45388DBAAB}" type="datetimeFigureOut">
              <a:rPr lang="en-US" smtClean="0"/>
              <a:t>2/24/24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B0E7E-2445-85AF-C369-64406000CA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0A167-762F-7F00-70C0-B49B9273D7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80A47-A3AE-8A4E-91F5-DBCB3598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878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C1AD1-4A37-134B-A9E0-3F0710EC2D56}" type="datetimeFigureOut">
              <a:rPr lang="en-US" smtClean="0"/>
              <a:t>2/24/24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CE39B-5E85-1D44-B4F1-FA4D22D8C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3909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9144000" cy="822325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8A90679-2173-D718-1A0E-2770C61C47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80805" y="136523"/>
            <a:ext cx="2782389" cy="5486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90EF673-A387-616B-DEB8-DA4FE1AC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CDF32D-CFF9-DAA7-0177-4150E6A1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A0F49C1-DF8B-EA61-8DF2-056FBE3C0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BB386-4D84-4A75-AC7E-910C66A24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Trebuchet MS" panose="020B0703020202090204" pitchFamily="34" charset="0"/>
              </a:rPr>
              <a:t>Natural Sciences and Mathematics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8075FB-B3F7-780A-ABCB-CD1AE2622D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872" y="6477421"/>
            <a:ext cx="320040" cy="30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7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1DBB386-4D84-4A75-AC7E-910C66A24D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FC33F938-2649-AB45-D840-79A17512272F}"/>
              </a:ext>
            </a:extLst>
          </p:cNvPr>
          <p:cNvSpPr/>
          <p:nvPr/>
        </p:nvSpPr>
        <p:spPr bwMode="auto">
          <a:xfrm>
            <a:off x="8294227" y="0"/>
            <a:ext cx="849773" cy="765544"/>
          </a:xfrm>
          <a:prstGeom prst="rect">
            <a:avLst/>
          </a:prstGeom>
          <a:blipFill>
            <a:blip r:embed="rId2"/>
            <a:stretch/>
          </a:blip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9AB53B-CE4C-AB60-2676-6FDE5ACCD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25461"/>
            <a:ext cx="6858000" cy="1655762"/>
          </a:xfrm>
        </p:spPr>
        <p:txBody>
          <a:bodyPr/>
          <a:lstStyle/>
          <a:p>
            <a:pPr marL="38100" marR="30480" algn="ctr">
              <a:lnSpc>
                <a:spcPct val="100000"/>
              </a:lnSpc>
              <a:spcBef>
                <a:spcPts val="100"/>
              </a:spcBef>
              <a:defRPr/>
            </a:pPr>
            <a:r>
              <a:rPr lang="en-US" sz="2400" spc="-5" dirty="0">
                <a:latin typeface="Times New Roman"/>
                <a:cs typeface="Times New Roman"/>
              </a:rPr>
              <a:t>Iris Likmeta</a:t>
            </a:r>
          </a:p>
          <a:p>
            <a:pPr marL="38100" marR="30480" algn="ctr">
              <a:lnSpc>
                <a:spcPct val="100000"/>
              </a:lnSpc>
              <a:spcBef>
                <a:spcPts val="100"/>
              </a:spcBef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marL="38100" marR="30480" algn="ctr">
              <a:lnSpc>
                <a:spcPct val="100000"/>
              </a:lnSpc>
              <a:spcBef>
                <a:spcPts val="100"/>
              </a:spcBef>
              <a:defRPr/>
            </a:pPr>
            <a:r>
              <a:rPr lang="en-US" sz="2400" dirty="0">
                <a:latin typeface="Times New Roman"/>
                <a:cs typeface="Times New Roman"/>
              </a:rPr>
              <a:t>Physics Research Day 2024</a:t>
            </a:r>
            <a:endParaRPr lang="en-US" sz="2400" spc="-5" dirty="0">
              <a:latin typeface="Times New Roman"/>
              <a:cs typeface="Times New Roman"/>
            </a:endParaRP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ABF984-603C-90FE-A9A4-E72B73E3C0B8}"/>
              </a:ext>
            </a:extLst>
          </p:cNvPr>
          <p:cNvGrpSpPr/>
          <p:nvPr/>
        </p:nvGrpSpPr>
        <p:grpSpPr>
          <a:xfrm>
            <a:off x="0" y="31897"/>
            <a:ext cx="1648047" cy="733647"/>
            <a:chOff x="0" y="-2"/>
            <a:chExt cx="12192000" cy="10925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32ED7F8-0E73-43CF-A8AE-48F7A48A4B63}"/>
                </a:ext>
              </a:extLst>
            </p:cNvPr>
            <p:cNvSpPr/>
            <p:nvPr/>
          </p:nvSpPr>
          <p:spPr>
            <a:xfrm>
              <a:off x="0" y="0"/>
              <a:ext cx="12192000" cy="1092530"/>
            </a:xfrm>
            <a:prstGeom prst="rect">
              <a:avLst/>
            </a:prstGeom>
            <a:solidFill>
              <a:srgbClr val="C8102E"/>
            </a:solidFill>
            <a:ln w="76200">
              <a:solidFill>
                <a:srgbClr val="C810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B2BB34A-6200-256A-8838-4C1EF670E9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309" t="8139" r="29906" b="75931"/>
            <a:stretch/>
          </p:blipFill>
          <p:spPr>
            <a:xfrm>
              <a:off x="118748" y="-2"/>
              <a:ext cx="12073252" cy="1092531"/>
            </a:xfrm>
            <a:prstGeom prst="rect">
              <a:avLst/>
            </a:prstGeom>
          </p:spPr>
        </p:pic>
      </p:grpSp>
      <p:pic>
        <p:nvPicPr>
          <p:cNvPr id="14" name="Picture 4" descr="APS Physics (@APSphysics) / Twitter">
            <a:extLst>
              <a:ext uri="{FF2B5EF4-FFF2-40B4-BE49-F238E27FC236}">
                <a16:creationId xmlns:a16="http://schemas.microsoft.com/office/drawing/2014/main" id="{6D921725-9F45-0D2B-51B2-25B7E079C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402" y="0"/>
            <a:ext cx="849773" cy="84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2A2652F0-A17A-7449-3A47-F0990BDDF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099" y="-1"/>
            <a:ext cx="849773" cy="84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object 2">
            <a:extLst>
              <a:ext uri="{FF2B5EF4-FFF2-40B4-BE49-F238E27FC236}">
                <a16:creationId xmlns:a16="http://schemas.microsoft.com/office/drawing/2014/main" id="{ADC58433-9F85-4D89-B495-4E5BB3848B41}"/>
              </a:ext>
            </a:extLst>
          </p:cNvPr>
          <p:cNvGrpSpPr/>
          <p:nvPr/>
        </p:nvGrpSpPr>
        <p:grpSpPr bwMode="auto">
          <a:xfrm>
            <a:off x="16052" y="1704658"/>
            <a:ext cx="9144000" cy="1897379"/>
            <a:chOff x="0" y="2026920"/>
            <a:chExt cx="9144000" cy="1897379"/>
          </a:xfrm>
        </p:grpSpPr>
        <p:sp>
          <p:nvSpPr>
            <p:cNvPr id="18" name="object 3">
              <a:extLst>
                <a:ext uri="{FF2B5EF4-FFF2-40B4-BE49-F238E27FC236}">
                  <a16:creationId xmlns:a16="http://schemas.microsoft.com/office/drawing/2014/main" id="{4A81827A-7F17-25F7-C6A4-990791AE0875}"/>
                </a:ext>
              </a:extLst>
            </p:cNvPr>
            <p:cNvSpPr/>
            <p:nvPr/>
          </p:nvSpPr>
          <p:spPr bwMode="auto">
            <a:xfrm>
              <a:off x="0" y="2026920"/>
              <a:ext cx="9144000" cy="1897379"/>
            </a:xfrm>
            <a:prstGeom prst="rect">
              <a:avLst/>
            </a:prstGeom>
            <a:blipFill>
              <a:blip r:embed="rId6"/>
              <a:stretch/>
            </a:blip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highlight>
                  <a:srgbClr val="FFFF00"/>
                </a:highlight>
              </a:endParaRPr>
            </a:p>
          </p:txBody>
        </p:sp>
        <p:sp>
          <p:nvSpPr>
            <p:cNvPr id="19" name="object 4">
              <a:extLst>
                <a:ext uri="{FF2B5EF4-FFF2-40B4-BE49-F238E27FC236}">
                  <a16:creationId xmlns:a16="http://schemas.microsoft.com/office/drawing/2014/main" id="{2C00A9C8-9579-FEF0-429B-109DEA90715C}"/>
                </a:ext>
              </a:extLst>
            </p:cNvPr>
            <p:cNvSpPr/>
            <p:nvPr/>
          </p:nvSpPr>
          <p:spPr bwMode="auto">
            <a:xfrm>
              <a:off x="0" y="2045208"/>
              <a:ext cx="9144000" cy="1815083"/>
            </a:xfrm>
            <a:prstGeom prst="rect">
              <a:avLst/>
            </a:prstGeom>
            <a:blipFill>
              <a:blip r:embed="rId7"/>
              <a:stretch/>
            </a:blip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highlight>
                  <a:srgbClr val="FFFF00"/>
                </a:highlight>
              </a:endParaRPr>
            </a:p>
          </p:txBody>
        </p:sp>
        <p:sp>
          <p:nvSpPr>
            <p:cNvPr id="20" name="object 5">
              <a:extLst>
                <a:ext uri="{FF2B5EF4-FFF2-40B4-BE49-F238E27FC236}">
                  <a16:creationId xmlns:a16="http://schemas.microsoft.com/office/drawing/2014/main" id="{63E92F46-113E-4E49-65E0-34DBF583921F}"/>
                </a:ext>
              </a:extLst>
            </p:cNvPr>
            <p:cNvSpPr/>
            <p:nvPr/>
          </p:nvSpPr>
          <p:spPr bwMode="auto">
            <a:xfrm>
              <a:off x="0" y="2150364"/>
              <a:ext cx="9144000" cy="1605280"/>
            </a:xfrm>
            <a:custGeom>
              <a:avLst/>
              <a:gdLst/>
              <a:ahLst/>
              <a:cxnLst/>
              <a:rect l="l" t="t" r="r" b="b"/>
              <a:pathLst>
                <a:path w="9144000" h="1605279" extrusionOk="0">
                  <a:moveTo>
                    <a:pt x="9144000" y="0"/>
                  </a:moveTo>
                  <a:lnTo>
                    <a:pt x="0" y="0"/>
                  </a:lnTo>
                  <a:lnTo>
                    <a:pt x="0" y="1604772"/>
                  </a:lnTo>
                  <a:lnTo>
                    <a:pt x="9144000" y="160477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CA0000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63D8166-7D58-E78E-3E96-3D82A059F203}"/>
              </a:ext>
            </a:extLst>
          </p:cNvPr>
          <p:cNvSpPr txBox="1"/>
          <p:nvPr/>
        </p:nvSpPr>
        <p:spPr>
          <a:xfrm>
            <a:off x="24078" y="2147776"/>
            <a:ext cx="9127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kern="1200" dirty="0">
                <a:solidFill>
                  <a:schemeClr val="bg1"/>
                </a:solidFill>
              </a:rPr>
              <a:t>ALICE Experiment In LHC Run 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4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CE5C23-DE75-EC55-3407-1FA9424CD296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6ACB17-C829-B044-19A5-11ADE17C7B85}"/>
              </a:ext>
            </a:extLst>
          </p:cNvPr>
          <p:cNvSpPr txBox="1"/>
          <p:nvPr/>
        </p:nvSpPr>
        <p:spPr>
          <a:xfrm>
            <a:off x="2286000" y="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solidFill>
                  <a:srgbClr val="FF0000"/>
                </a:solidFill>
              </a:rPr>
              <a:t>Conclusions</a:t>
            </a:r>
            <a:endParaRPr lang="en-US" sz="1800" b="1" u="sng" dirty="0">
              <a:solidFill>
                <a:srgbClr val="FF0000"/>
              </a:solidFill>
            </a:endParaRPr>
          </a:p>
        </p:txBody>
      </p:sp>
      <p:sp>
        <p:nvSpPr>
          <p:cNvPr id="7" name="Alternate Process 6">
            <a:extLst>
              <a:ext uri="{FF2B5EF4-FFF2-40B4-BE49-F238E27FC236}">
                <a16:creationId xmlns:a16="http://schemas.microsoft.com/office/drawing/2014/main" id="{F5B1B2B1-57D6-AC43-842A-A1E87DE51254}"/>
              </a:ext>
            </a:extLst>
          </p:cNvPr>
          <p:cNvSpPr/>
          <p:nvPr/>
        </p:nvSpPr>
        <p:spPr>
          <a:xfrm>
            <a:off x="104361" y="2047460"/>
            <a:ext cx="8935278" cy="2286000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Hardware and software upgrades led to a single bottom line: </a:t>
            </a:r>
            <a:r>
              <a:rPr lang="en-US" sz="1600" dirty="0">
                <a:solidFill>
                  <a:srgbClr val="670000"/>
                </a:solidFill>
              </a:rPr>
              <a:t>50 kHz interaction rate!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Newly hardware components (FT0 with 7ps resolution) ranks among the fastest detectors in high energy physics experiment 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O</a:t>
            </a:r>
            <a:r>
              <a:rPr lang="en-US" sz="1600" baseline="30000" dirty="0"/>
              <a:t>2</a:t>
            </a:r>
            <a:r>
              <a:rPr lang="en-US" sz="1600" dirty="0"/>
              <a:t>  Framework speeds up significantly particle’s reconstruction processes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47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D0EF48-A56F-834C-93BD-6D61D7B4C6B5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 descr="Thank you / Gracias - Sam Case Elementary School">
            <a:extLst>
              <a:ext uri="{FF2B5EF4-FFF2-40B4-BE49-F238E27FC236}">
                <a16:creationId xmlns:a16="http://schemas.microsoft.com/office/drawing/2014/main" id="{BBA98C3A-91AB-CDE4-D688-FE9BDEDDA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57" y="1687776"/>
            <a:ext cx="5447006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812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3DA486-A2E9-CFB8-03B9-622DBEB57C75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4" name="object 2">
            <a:extLst>
              <a:ext uri="{FF2B5EF4-FFF2-40B4-BE49-F238E27FC236}">
                <a16:creationId xmlns:a16="http://schemas.microsoft.com/office/drawing/2014/main" id="{DBF37A97-0611-ABC6-3150-D93F2A1F73A8}"/>
              </a:ext>
            </a:extLst>
          </p:cNvPr>
          <p:cNvGrpSpPr/>
          <p:nvPr/>
        </p:nvGrpSpPr>
        <p:grpSpPr bwMode="auto">
          <a:xfrm>
            <a:off x="0" y="-1"/>
            <a:ext cx="9144000" cy="499731"/>
            <a:chOff x="0" y="2026920"/>
            <a:chExt cx="9144000" cy="1897379"/>
          </a:xfrm>
        </p:grpSpPr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2633F856-A220-DACC-5F76-9D938717ED52}"/>
                </a:ext>
              </a:extLst>
            </p:cNvPr>
            <p:cNvSpPr/>
            <p:nvPr/>
          </p:nvSpPr>
          <p:spPr bwMode="auto">
            <a:xfrm>
              <a:off x="0" y="2026920"/>
              <a:ext cx="9144000" cy="1897379"/>
            </a:xfrm>
            <a:prstGeom prst="rect">
              <a:avLst/>
            </a:prstGeom>
            <a:blipFill>
              <a:blip r:embed="rId2"/>
              <a:stretch/>
            </a:blip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highlight>
                  <a:srgbClr val="FFFF00"/>
                </a:highlight>
              </a:endParaRPr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4DBDA9CF-7563-09C6-3FCD-B6FB40E6DFCA}"/>
                </a:ext>
              </a:extLst>
            </p:cNvPr>
            <p:cNvSpPr/>
            <p:nvPr/>
          </p:nvSpPr>
          <p:spPr bwMode="auto">
            <a:xfrm>
              <a:off x="0" y="2045208"/>
              <a:ext cx="9144000" cy="1815083"/>
            </a:xfrm>
            <a:prstGeom prst="rect">
              <a:avLst/>
            </a:prstGeom>
            <a:blipFill>
              <a:blip r:embed="rId3"/>
              <a:stretch/>
            </a:blip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highlight>
                  <a:srgbClr val="FFFF00"/>
                </a:highlight>
              </a:endParaRPr>
            </a:p>
          </p:txBody>
        </p:sp>
        <p:sp>
          <p:nvSpPr>
            <p:cNvPr id="7" name="object 5">
              <a:extLst>
                <a:ext uri="{FF2B5EF4-FFF2-40B4-BE49-F238E27FC236}">
                  <a16:creationId xmlns:a16="http://schemas.microsoft.com/office/drawing/2014/main" id="{6DDFDBB1-A1B6-E2FE-428D-F263F04509D9}"/>
                </a:ext>
              </a:extLst>
            </p:cNvPr>
            <p:cNvSpPr/>
            <p:nvPr/>
          </p:nvSpPr>
          <p:spPr bwMode="auto">
            <a:xfrm>
              <a:off x="0" y="2150366"/>
              <a:ext cx="9144000" cy="1549035"/>
            </a:xfrm>
            <a:custGeom>
              <a:avLst/>
              <a:gdLst/>
              <a:ahLst/>
              <a:cxnLst/>
              <a:rect l="l" t="t" r="r" b="b"/>
              <a:pathLst>
                <a:path w="9144000" h="1605279" extrusionOk="0">
                  <a:moveTo>
                    <a:pt x="9144000" y="0"/>
                  </a:moveTo>
                  <a:lnTo>
                    <a:pt x="0" y="0"/>
                  </a:lnTo>
                  <a:lnTo>
                    <a:pt x="0" y="1604772"/>
                  </a:lnTo>
                  <a:lnTo>
                    <a:pt x="9144000" y="160477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CA0000"/>
            </a:solidFill>
          </p:spPr>
          <p:txBody>
            <a:bodyPr wrap="square" lIns="0" tIns="0" rIns="0" bIns="0" rtlCol="0"/>
            <a:lstStyle/>
            <a:p>
              <a:pPr algn="ctr">
                <a:defRPr/>
              </a:pPr>
              <a:r>
                <a:rPr lang="en-US" sz="2800" dirty="0">
                  <a:solidFill>
                    <a:schemeClr val="bg1"/>
                  </a:solidFill>
                </a:rPr>
                <a:t>Outline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9C5F89D8-F98E-C4A8-BD4F-72993C0ACF60}"/>
              </a:ext>
            </a:extLst>
          </p:cNvPr>
          <p:cNvSpPr/>
          <p:nvPr/>
        </p:nvSpPr>
        <p:spPr>
          <a:xfrm>
            <a:off x="289314" y="1421808"/>
            <a:ext cx="3348407" cy="1679201"/>
          </a:xfrm>
          <a:prstGeom prst="round2Diag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Hardware upgrades</a:t>
            </a:r>
          </a:p>
        </p:txBody>
      </p:sp>
      <p:pic>
        <p:nvPicPr>
          <p:cNvPr id="3074" name="Picture 2" descr="ALICE,TPC,LS2">
            <a:extLst>
              <a:ext uri="{FF2B5EF4-FFF2-40B4-BE49-F238E27FC236}">
                <a16:creationId xmlns:a16="http://schemas.microsoft.com/office/drawing/2014/main" id="{147DF8F6-B82E-719B-14B9-183866385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61" y="1427196"/>
            <a:ext cx="2137469" cy="160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F6D8B6-D35A-6410-4B47-11A9E07DD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261" y="3999741"/>
            <a:ext cx="1242355" cy="160125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" name="Round Diagonal Corner Rectangle 12">
            <a:extLst>
              <a:ext uri="{FF2B5EF4-FFF2-40B4-BE49-F238E27FC236}">
                <a16:creationId xmlns:a16="http://schemas.microsoft.com/office/drawing/2014/main" id="{4DB8D266-8262-1B1E-0135-F9C69AA62B3E}"/>
              </a:ext>
            </a:extLst>
          </p:cNvPr>
          <p:cNvSpPr/>
          <p:nvPr/>
        </p:nvSpPr>
        <p:spPr>
          <a:xfrm>
            <a:off x="1924590" y="4032385"/>
            <a:ext cx="3489205" cy="1782006"/>
          </a:xfrm>
          <a:prstGeom prst="round2Diag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New computing system</a:t>
            </a:r>
          </a:p>
          <a:p>
            <a:pPr marL="400050" indent="-400050">
              <a:buFont typeface="+mj-lt"/>
              <a:buAutoNum type="romanUcPeriod"/>
            </a:pP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972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0A1169A-98E6-690F-B8DD-F80BD699A273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62A1F3-D036-9A5B-1255-EAD4E9713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2000"/>
            <a:ext cx="9144000" cy="5154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2F74E01-7517-DBC0-97AB-318E14904991}"/>
              </a:ext>
            </a:extLst>
          </p:cNvPr>
          <p:cNvSpPr/>
          <p:nvPr/>
        </p:nvSpPr>
        <p:spPr>
          <a:xfrm>
            <a:off x="5277679" y="4860235"/>
            <a:ext cx="3707296" cy="983974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BE6AC4-F408-B9F0-5572-7B3173322DE7}"/>
              </a:ext>
            </a:extLst>
          </p:cNvPr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Event Plane Pb-Pb</a:t>
            </a:r>
          </a:p>
        </p:txBody>
      </p:sp>
    </p:spTree>
    <p:extLst>
      <p:ext uri="{BB962C8B-B14F-4D97-AF65-F5344CB8AC3E}">
        <p14:creationId xmlns:p14="http://schemas.microsoft.com/office/powerpoint/2010/main" val="337043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88FB5D-80E7-AD7C-FDDB-2091F20EC1F4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2" descr="ALICE reports new charmonia measurements in LHC Run 3 | CERN">
            <a:extLst>
              <a:ext uri="{FF2B5EF4-FFF2-40B4-BE49-F238E27FC236}">
                <a16:creationId xmlns:a16="http://schemas.microsoft.com/office/drawing/2014/main" id="{93BF954F-2E39-12F5-69E2-52375249E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168" y="2653359"/>
            <a:ext cx="5846405" cy="329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6CE317-31F3-F126-47F1-9062AB256504}"/>
              </a:ext>
            </a:extLst>
          </p:cNvPr>
          <p:cNvSpPr txBox="1"/>
          <p:nvPr/>
        </p:nvSpPr>
        <p:spPr>
          <a:xfrm>
            <a:off x="1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ALICE Detector</a:t>
            </a:r>
          </a:p>
        </p:txBody>
      </p:sp>
      <p:sp>
        <p:nvSpPr>
          <p:cNvPr id="11" name="Alternate Process 10">
            <a:extLst>
              <a:ext uri="{FF2B5EF4-FFF2-40B4-BE49-F238E27FC236}">
                <a16:creationId xmlns:a16="http://schemas.microsoft.com/office/drawing/2014/main" id="{BCCFFEEA-6E36-BED4-9A84-0B8A92A27DC3}"/>
              </a:ext>
            </a:extLst>
          </p:cNvPr>
          <p:cNvSpPr/>
          <p:nvPr/>
        </p:nvSpPr>
        <p:spPr>
          <a:xfrm>
            <a:off x="336914" y="541155"/>
            <a:ext cx="2278696" cy="134080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800" dirty="0"/>
              <a:t>Weight: 10000 tones</a:t>
            </a:r>
          </a:p>
          <a:p>
            <a:pPr algn="just"/>
            <a:r>
              <a:rPr lang="en-US" sz="1800" dirty="0"/>
              <a:t>Length: 26m</a:t>
            </a:r>
          </a:p>
          <a:p>
            <a:pPr algn="just"/>
            <a:r>
              <a:rPr lang="en-US" sz="1800" dirty="0"/>
              <a:t>Width: 16m</a:t>
            </a:r>
          </a:p>
          <a:p>
            <a:pPr algn="just"/>
            <a:r>
              <a:rPr lang="en-US" sz="1800" dirty="0"/>
              <a:t>Height: 16m</a:t>
            </a:r>
            <a:endParaRPr lang="en-US" dirty="0"/>
          </a:p>
        </p:txBody>
      </p:sp>
      <p:pic>
        <p:nvPicPr>
          <p:cNvPr id="1026" name="Picture 2" descr="ALICE prepares for Run 3 after last new subdetector installation">
            <a:extLst>
              <a:ext uri="{FF2B5EF4-FFF2-40B4-BE49-F238E27FC236}">
                <a16:creationId xmlns:a16="http://schemas.microsoft.com/office/drawing/2014/main" id="{D8F6D242-818A-B42F-C903-731505D2A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326" y="1"/>
            <a:ext cx="3382247" cy="188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5DC116-49A4-3767-65F2-EEF8151FB3EC}"/>
              </a:ext>
            </a:extLst>
          </p:cNvPr>
          <p:cNvCxnSpPr>
            <a:cxnSpLocks/>
          </p:cNvCxnSpPr>
          <p:nvPr/>
        </p:nvCxnSpPr>
        <p:spPr>
          <a:xfrm>
            <a:off x="8580474" y="954123"/>
            <a:ext cx="0" cy="469534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4D0B3D-2297-D7C0-4FD4-1858CE6E9E15}"/>
              </a:ext>
            </a:extLst>
          </p:cNvPr>
          <p:cNvSpPr txBox="1"/>
          <p:nvPr/>
        </p:nvSpPr>
        <p:spPr>
          <a:xfrm>
            <a:off x="8564906" y="1015274"/>
            <a:ext cx="60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56m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AA460E-C194-7615-9582-3433CBC61B6A}"/>
              </a:ext>
            </a:extLst>
          </p:cNvPr>
          <p:cNvSpPr txBox="1"/>
          <p:nvPr/>
        </p:nvSpPr>
        <p:spPr>
          <a:xfrm>
            <a:off x="0" y="2657885"/>
            <a:ext cx="4296817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Inner Tracking System (ITS): vertex and track </a:t>
            </a:r>
            <a:r>
              <a:rPr lang="en-US" sz="1400" dirty="0" err="1">
                <a:solidFill>
                  <a:schemeClr val="accent6"/>
                </a:solidFill>
              </a:rPr>
              <a:t>reco</a:t>
            </a:r>
            <a:r>
              <a:rPr lang="en-US" sz="1400" dirty="0">
                <a:solidFill>
                  <a:schemeClr val="accent6"/>
                </a:solidFill>
              </a:rPr>
              <a:t>.</a:t>
            </a:r>
          </a:p>
          <a:p>
            <a:endParaRPr lang="en-US" sz="1400" dirty="0"/>
          </a:p>
          <a:p>
            <a:r>
              <a:rPr lang="en-US" sz="1400" dirty="0">
                <a:solidFill>
                  <a:schemeClr val="accent1"/>
                </a:solidFill>
              </a:rPr>
              <a:t>Time Projection Chamber (TPC): track </a:t>
            </a:r>
            <a:r>
              <a:rPr lang="en-US" sz="1400" dirty="0" err="1">
                <a:solidFill>
                  <a:schemeClr val="accent1"/>
                </a:solidFill>
              </a:rPr>
              <a:t>reco</a:t>
            </a:r>
            <a:r>
              <a:rPr lang="en-US" sz="1400" dirty="0">
                <a:solidFill>
                  <a:schemeClr val="accent1"/>
                </a:solidFill>
              </a:rPr>
              <a:t>. &amp; particle ID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ECEA03"/>
                </a:solidFill>
              </a:rPr>
              <a:t>Transition Radiation Detector (TRD): particle ID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FFC000"/>
                </a:solidFill>
              </a:rPr>
              <a:t>Time Of Flight (TOF): Particle ID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0070C0"/>
                </a:solidFill>
              </a:rPr>
              <a:t>Electromagnetic Calorimeter (</a:t>
            </a:r>
            <a:r>
              <a:rPr lang="en-US" sz="1400" dirty="0" err="1">
                <a:solidFill>
                  <a:srgbClr val="0070C0"/>
                </a:solidFill>
              </a:rPr>
              <a:t>EMCal</a:t>
            </a:r>
            <a:r>
              <a:rPr lang="en-US" sz="1400" dirty="0">
                <a:solidFill>
                  <a:srgbClr val="0070C0"/>
                </a:solidFill>
              </a:rPr>
              <a:t>): Energy deposition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FF0000"/>
                </a:solidFill>
              </a:rPr>
              <a:t>Solenoid  (L3 magnet): 0.5 T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817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0B891D-C801-9284-BD13-6A7868BAD00A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47504C-6167-97B4-C653-FE719BBC0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60" y="1268760"/>
            <a:ext cx="8206680" cy="4055474"/>
          </a:xfrm>
          <a:prstGeom prst="rect">
            <a:avLst/>
          </a:prstGeom>
        </p:spPr>
      </p:pic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EDC34A76-024F-7130-CD35-66B843643E0B}"/>
              </a:ext>
            </a:extLst>
          </p:cNvPr>
          <p:cNvSpPr/>
          <p:nvPr/>
        </p:nvSpPr>
        <p:spPr>
          <a:xfrm>
            <a:off x="1691680" y="620688"/>
            <a:ext cx="1656184" cy="720080"/>
          </a:xfrm>
          <a:prstGeom prst="wedgeRectCallou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TPC: Gas Electron Multipliers (GEM) replaced old wire chambers.</a:t>
            </a:r>
          </a:p>
        </p:txBody>
      </p:sp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7F4D4531-01D7-221F-9DA3-AA2F42017F68}"/>
              </a:ext>
            </a:extLst>
          </p:cNvPr>
          <p:cNvSpPr/>
          <p:nvPr/>
        </p:nvSpPr>
        <p:spPr>
          <a:xfrm>
            <a:off x="6624228" y="908720"/>
            <a:ext cx="1656184" cy="720080"/>
          </a:xfrm>
          <a:prstGeom prst="wedgeRectCallou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ITS: 7 layers of Si pixel sensors builds a 10m</a:t>
            </a:r>
            <a:r>
              <a:rPr lang="en-US" sz="1100" baseline="30000" dirty="0">
                <a:solidFill>
                  <a:schemeClr val="bg1"/>
                </a:solidFill>
              </a:rPr>
              <a:t>2</a:t>
            </a:r>
            <a:r>
              <a:rPr lang="en-US" sz="1100" dirty="0">
                <a:solidFill>
                  <a:schemeClr val="bg1"/>
                </a:solidFill>
              </a:rPr>
              <a:t> area (12.5B Si sensors).  </a:t>
            </a:r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BDA625EB-83C8-1B02-E992-E9E80B6AB8BF}"/>
              </a:ext>
            </a:extLst>
          </p:cNvPr>
          <p:cNvSpPr/>
          <p:nvPr/>
        </p:nvSpPr>
        <p:spPr>
          <a:xfrm>
            <a:off x="7019156" y="4509120"/>
            <a:ext cx="1656184" cy="720080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MFT: 5 disks of Si pixel sensors. Match muons before and after the absorber.</a:t>
            </a:r>
          </a:p>
        </p:txBody>
      </p:sp>
      <p:sp>
        <p:nvSpPr>
          <p:cNvPr id="8" name="Process 7">
            <a:extLst>
              <a:ext uri="{FF2B5EF4-FFF2-40B4-BE49-F238E27FC236}">
                <a16:creationId xmlns:a16="http://schemas.microsoft.com/office/drawing/2014/main" id="{C8237AD4-ECF9-6E66-F2CC-B7B967CCA9E6}"/>
              </a:ext>
            </a:extLst>
          </p:cNvPr>
          <p:cNvSpPr/>
          <p:nvPr/>
        </p:nvSpPr>
        <p:spPr>
          <a:xfrm>
            <a:off x="469540" y="5324234"/>
            <a:ext cx="1942219" cy="913078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FIT: Serves as interaction trigger, luminometer, indicator of vertex position and forward multiplicity counter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A00D0-A9C1-A6F9-92CC-70761F840026}"/>
              </a:ext>
            </a:extLst>
          </p:cNvPr>
          <p:cNvSpPr txBox="1"/>
          <p:nvPr/>
        </p:nvSpPr>
        <p:spPr>
          <a:xfrm>
            <a:off x="0" y="-4589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ALICE Run 3 Hardware Upgrades</a:t>
            </a:r>
          </a:p>
        </p:txBody>
      </p:sp>
      <p:sp>
        <p:nvSpPr>
          <p:cNvPr id="2" name="Process 1">
            <a:extLst>
              <a:ext uri="{FF2B5EF4-FFF2-40B4-BE49-F238E27FC236}">
                <a16:creationId xmlns:a16="http://schemas.microsoft.com/office/drawing/2014/main" id="{B4A23FAE-90A4-58AC-2789-7B367F9EE5A9}"/>
              </a:ext>
            </a:extLst>
          </p:cNvPr>
          <p:cNvSpPr/>
          <p:nvPr/>
        </p:nvSpPr>
        <p:spPr>
          <a:xfrm>
            <a:off x="3604436" y="1555158"/>
            <a:ext cx="1998921" cy="1049819"/>
          </a:xfrm>
          <a:prstGeom prst="flowChart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New beam pipe with smaller diameter (36.4mm)</a:t>
            </a:r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D6ABCCF8-1921-6CBB-ED49-75C4ED145351}"/>
              </a:ext>
            </a:extLst>
          </p:cNvPr>
          <p:cNvSpPr/>
          <p:nvPr/>
        </p:nvSpPr>
        <p:spPr>
          <a:xfrm>
            <a:off x="3604436" y="5302842"/>
            <a:ext cx="1998921" cy="1049819"/>
          </a:xfrm>
          <a:prstGeom prst="flowChart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New readout system: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Continuous readout through 13B electronic sensors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3.4 TB/s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4BCD16-9FC1-FFF7-1FFC-EEDBD05FB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418" y="5297437"/>
            <a:ext cx="818708" cy="10552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8712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1F4CB1-469D-DCD5-43D7-387CF3ADB4C5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633BC0-B9C4-630C-1B73-AF29A7A31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23014"/>
            <a:ext cx="1490393" cy="14903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AC2AB8-6EF1-0B84-4830-A2F83F24C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723014"/>
            <a:ext cx="2151982" cy="1490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B2E22-5950-5B48-00D5-F8C79B652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704" y="723014"/>
            <a:ext cx="1989714" cy="14903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79060C-21E0-2B13-08DB-688683086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814" y="3073713"/>
            <a:ext cx="4212112" cy="163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D5072F-5456-C866-FFDE-8F6142D981DA}"/>
              </a:ext>
            </a:extLst>
          </p:cNvPr>
          <p:cNvSpPr txBox="1"/>
          <p:nvPr/>
        </p:nvSpPr>
        <p:spPr>
          <a:xfrm>
            <a:off x="4698306" y="4788570"/>
            <a:ext cx="410445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effectLst/>
                <a:latin typeface="Calibri" panose="020F0502020204030204" pitchFamily="34" charset="0"/>
              </a:rPr>
              <a:t>Overlapping events in TPC with realistic bunch structure @ 50 kHz Pb-Pb</a:t>
            </a:r>
          </a:p>
          <a:p>
            <a:r>
              <a:rPr lang="en-US" sz="1050" i="1" dirty="0">
                <a:effectLst/>
                <a:latin typeface="Calibri" panose="020F0502020204030204" pitchFamily="34" charset="0"/>
              </a:rPr>
              <a:t>Tracks of different collisions shown in different color</a:t>
            </a:r>
            <a:endParaRPr lang="en-US" sz="1200" i="1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E34DAB-8677-885F-F0FA-04F77BB612E2}"/>
              </a:ext>
            </a:extLst>
          </p:cNvPr>
          <p:cNvSpPr txBox="1"/>
          <p:nvPr/>
        </p:nvSpPr>
        <p:spPr>
          <a:xfrm>
            <a:off x="0" y="3367360"/>
            <a:ext cx="527078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+mj-lt"/>
              <a:buAutoNum type="romanUcPeriod"/>
            </a:pPr>
            <a:r>
              <a:rPr lang="en-US" sz="1200" dirty="0">
                <a:effectLst/>
                <a:latin typeface="Calibri" panose="020F0502020204030204" pitchFamily="34" charset="0"/>
              </a:rPr>
              <a:t>Completely new detector readout</a:t>
            </a:r>
            <a:r>
              <a:rPr lang="el-GR" sz="1200" dirty="0">
                <a:effectLst/>
                <a:latin typeface="Calibri" panose="020F0502020204030204" pitchFamily="34" charset="0"/>
              </a:rPr>
              <a:t> 3.4 ΤΒ/</a:t>
            </a:r>
            <a:r>
              <a:rPr lang="en-US" sz="1200" dirty="0">
                <a:effectLst/>
                <a:latin typeface="Calibri" panose="020F0502020204030204" pitchFamily="34" charset="0"/>
              </a:rPr>
              <a:t>s </a:t>
            </a:r>
          </a:p>
          <a:p>
            <a:pPr marL="285750" indent="-285750">
              <a:buFont typeface="+mj-lt"/>
              <a:buAutoNum type="romanUcPeriod"/>
            </a:pPr>
            <a:endParaRPr lang="en-US" sz="1200" dirty="0"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effectLst/>
                <a:latin typeface="Calibri" panose="020F0502020204030204" pitchFamily="34" charset="0"/>
              </a:rPr>
              <a:t>Reconstruct 100 times more events online than Run 1</a:t>
            </a:r>
          </a:p>
          <a:p>
            <a:pPr marL="285750" indent="-285750">
              <a:buFont typeface="+mj-lt"/>
              <a:buAutoNum type="romanUcPeriod"/>
            </a:pPr>
            <a:endParaRPr lang="en-US" sz="1200" dirty="0"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effectLst/>
                <a:latin typeface="Calibri" panose="020F0502020204030204" pitchFamily="34" charset="0"/>
              </a:rPr>
              <a:t>Store 100 times more events than Run 1</a:t>
            </a:r>
          </a:p>
          <a:p>
            <a:pPr marL="285750" indent="-285750">
              <a:buFont typeface="+mj-lt"/>
              <a:buAutoNum type="romanUcPeriod"/>
            </a:pPr>
            <a:endParaRPr lang="en-US" sz="1200" dirty="0"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50kHz interaction rate (1event/10</a:t>
            </a:r>
            <a:r>
              <a:rPr lang="el-GR" sz="1200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μ</a:t>
            </a:r>
            <a:r>
              <a:rPr lang="en-US" sz="1200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1A0FFB-4F4F-5D41-A905-2394A78FF8BE}"/>
              </a:ext>
            </a:extLst>
          </p:cNvPr>
          <p:cNvSpPr txBox="1"/>
          <p:nvPr/>
        </p:nvSpPr>
        <p:spPr>
          <a:xfrm>
            <a:off x="1331640" y="242088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DF8EEB-F680-0E47-23B8-0D3A05A76357}"/>
              </a:ext>
            </a:extLst>
          </p:cNvPr>
          <p:cNvSpPr txBox="1"/>
          <p:nvPr/>
        </p:nvSpPr>
        <p:spPr>
          <a:xfrm>
            <a:off x="4269914" y="2337138"/>
            <a:ext cx="792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p-Pb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27073B-B7BB-F06E-EBEE-A946FFF42C9E}"/>
              </a:ext>
            </a:extLst>
          </p:cNvPr>
          <p:cNvSpPr txBox="1"/>
          <p:nvPr/>
        </p:nvSpPr>
        <p:spPr>
          <a:xfrm>
            <a:off x="7194659" y="2365952"/>
            <a:ext cx="792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Pb-Pb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50A496-89F4-2389-6E1C-DCEC0FAC94E3}"/>
              </a:ext>
            </a:extLst>
          </p:cNvPr>
          <p:cNvSpPr txBox="1"/>
          <p:nvPr/>
        </p:nvSpPr>
        <p:spPr>
          <a:xfrm>
            <a:off x="0" y="-4589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Benefits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064B31-4409-A548-6108-3CEC35EFAF09}"/>
              </a:ext>
            </a:extLst>
          </p:cNvPr>
          <p:cNvSpPr txBox="1"/>
          <p:nvPr/>
        </p:nvSpPr>
        <p:spPr>
          <a:xfrm>
            <a:off x="134470" y="5370764"/>
            <a:ext cx="5487208" cy="92333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As of today, we have: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</a:rPr>
              <a:t>5 weeks of Pb-Pb collisions at 50 kHz interaction rate: 12B </a:t>
            </a:r>
            <a:r>
              <a:rPr lang="en-US" sz="1400" dirty="0" err="1">
                <a:solidFill>
                  <a:schemeClr val="bg1"/>
                </a:solidFill>
              </a:rPr>
              <a:t>reco</a:t>
            </a:r>
            <a:r>
              <a:rPr lang="en-US" sz="1400" dirty="0">
                <a:solidFill>
                  <a:schemeClr val="bg1"/>
                </a:solidFill>
              </a:rPr>
              <a:t>. events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</a:rPr>
              <a:t>500B </a:t>
            </a:r>
            <a:r>
              <a:rPr lang="en-US" sz="1400" dirty="0" err="1">
                <a:solidFill>
                  <a:schemeClr val="bg1"/>
                </a:solidFill>
              </a:rPr>
              <a:t>reco</a:t>
            </a:r>
            <a:r>
              <a:rPr lang="en-US" sz="1400" dirty="0">
                <a:solidFill>
                  <a:schemeClr val="bg1"/>
                </a:solidFill>
              </a:rPr>
              <a:t>. events of p-p collisions during 2022-2023</a:t>
            </a:r>
          </a:p>
          <a:p>
            <a:r>
              <a:rPr lang="en-US" sz="12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7530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C0EE5B-1A09-4E2C-44D2-617D2E4E7484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0404B4-6CE3-2B49-605E-26D8B68EE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80585"/>
            <a:ext cx="7772400" cy="3696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2886E7-07CA-9371-DF07-7D8F46B90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195" y="843985"/>
            <a:ext cx="1143000" cy="147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A46273-0225-3232-423A-49C2F4866D3F}"/>
              </a:ext>
            </a:extLst>
          </p:cNvPr>
          <p:cNvSpPr txBox="1"/>
          <p:nvPr/>
        </p:nvSpPr>
        <p:spPr>
          <a:xfrm>
            <a:off x="2117035" y="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O</a:t>
            </a:r>
            <a:r>
              <a:rPr lang="en-US" sz="2800" b="1" u="sng" baseline="30000" dirty="0">
                <a:solidFill>
                  <a:srgbClr val="FF0000"/>
                </a:solidFill>
              </a:rPr>
              <a:t>2</a:t>
            </a:r>
            <a:r>
              <a:rPr lang="en-US" sz="2800" b="1" u="sng" dirty="0">
                <a:solidFill>
                  <a:srgbClr val="FF0000"/>
                </a:solidFill>
              </a:rPr>
              <a:t> Framework</a:t>
            </a:r>
            <a:endParaRPr lang="en-US" sz="18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164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C0EE5B-1A09-4E2C-44D2-617D2E4E7484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ED5E3A-784F-4B66-EBED-0B3B2F557670}"/>
              </a:ext>
            </a:extLst>
          </p:cNvPr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</a:rPr>
              <a:t>O</a:t>
            </a:r>
            <a:r>
              <a:rPr lang="en-US" sz="2800" b="1" u="sng" baseline="30000" dirty="0">
                <a:solidFill>
                  <a:srgbClr val="FF0000"/>
                </a:solidFill>
              </a:rPr>
              <a:t>2</a:t>
            </a:r>
            <a:r>
              <a:rPr lang="en-US" sz="2800" b="1" u="sng" dirty="0">
                <a:solidFill>
                  <a:srgbClr val="FF0000"/>
                </a:solidFill>
              </a:rPr>
              <a:t> Layout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2714A91-28F3-C2CE-BFCE-DE42E45106CF}"/>
              </a:ext>
            </a:extLst>
          </p:cNvPr>
          <p:cNvSpPr/>
          <p:nvPr/>
        </p:nvSpPr>
        <p:spPr>
          <a:xfrm>
            <a:off x="0" y="646043"/>
            <a:ext cx="3866322" cy="7255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ctr">
              <a:buFont typeface="Wingdings" pitchFamily="2" charset="2"/>
              <a:buChar char="Ø"/>
            </a:pPr>
            <a:r>
              <a:rPr lang="en-US" sz="1200" dirty="0" err="1"/>
              <a:t>AliPhysics</a:t>
            </a:r>
            <a:r>
              <a:rPr lang="en-US" sz="1200" dirty="0"/>
              <a:t>: object-oriented, arrays of structures-based</a:t>
            </a:r>
          </a:p>
          <a:p>
            <a:pPr algn="ctr"/>
            <a:r>
              <a:rPr lang="en-US" sz="1200" dirty="0"/>
              <a:t>– ultimately: restrictive for analysis speed!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E15D9E1-62CD-B5AB-2E89-99AB4A607717}"/>
              </a:ext>
            </a:extLst>
          </p:cNvPr>
          <p:cNvSpPr/>
          <p:nvPr/>
        </p:nvSpPr>
        <p:spPr>
          <a:xfrm>
            <a:off x="0" y="1627731"/>
            <a:ext cx="4870174" cy="7255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effectLst/>
                <a:latin typeface="Helvetica" pitchFamily="2" charset="0"/>
              </a:rPr>
              <a:t>Major switch to </a:t>
            </a:r>
            <a:r>
              <a:rPr lang="en-US" sz="1200" b="1" u="sng" dirty="0">
                <a:solidFill>
                  <a:srgbClr val="FF0000"/>
                </a:solidFill>
                <a:effectLst/>
                <a:latin typeface="Helvetica" pitchFamily="2" charset="0"/>
              </a:rPr>
              <a:t>arrow tables</a:t>
            </a:r>
          </a:p>
          <a:p>
            <a:r>
              <a:rPr lang="en-US" sz="1200" dirty="0">
                <a:effectLst/>
                <a:latin typeface="Helvetica" pitchFamily="2" charset="0"/>
              </a:rPr>
              <a:t>– structures of arrays-based, enormous processing speed unlocked!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89061D-764B-9326-8416-1044A96D8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495" y="1478247"/>
            <a:ext cx="541122" cy="512262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A7598DD-83D6-8AFF-A993-5FE9EA2341BB}"/>
              </a:ext>
            </a:extLst>
          </p:cNvPr>
          <p:cNvSpPr/>
          <p:nvPr/>
        </p:nvSpPr>
        <p:spPr>
          <a:xfrm>
            <a:off x="0" y="2607294"/>
            <a:ext cx="5075583" cy="9754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ü"/>
            </a:pPr>
            <a:r>
              <a:rPr lang="en-US" sz="1200" dirty="0">
                <a:solidFill>
                  <a:srgbClr val="0065C0"/>
                </a:solidFill>
                <a:effectLst/>
                <a:latin typeface="Helvetica" pitchFamily="2" charset="0"/>
              </a:rPr>
              <a:t>Root files </a:t>
            </a:r>
            <a:r>
              <a:rPr lang="en-US" sz="1200" dirty="0">
                <a:effectLst/>
                <a:latin typeface="Helvetica" pitchFamily="2" charset="0"/>
              </a:rPr>
              <a:t>are still the I/O backend of the new framework!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en-US" sz="1200" dirty="0">
                <a:solidFill>
                  <a:srgbClr val="000000"/>
                </a:solidFill>
                <a:effectLst/>
                <a:latin typeface="Helvetica" pitchFamily="2" charset="0"/>
              </a:rPr>
              <a:t>Data is stored in </a:t>
            </a:r>
            <a:r>
              <a:rPr lang="en-US" sz="1200" dirty="0">
                <a:solidFill>
                  <a:srgbClr val="0065C0"/>
                </a:solidFill>
                <a:effectLst/>
                <a:latin typeface="Helvetica" pitchFamily="2" charset="0"/>
              </a:rPr>
              <a:t>multiple </a:t>
            </a:r>
            <a:r>
              <a:rPr lang="en-US" sz="1200" dirty="0" err="1">
                <a:solidFill>
                  <a:srgbClr val="0065C0"/>
                </a:solidFill>
                <a:effectLst/>
                <a:latin typeface="Helvetica" pitchFamily="2" charset="0"/>
              </a:rPr>
              <a:t>TTrees</a:t>
            </a:r>
            <a:r>
              <a:rPr lang="en-US" sz="1200" dirty="0">
                <a:solidFill>
                  <a:srgbClr val="0065C0"/>
                </a:solidFill>
                <a:effectLst/>
                <a:latin typeface="Helvetica" pitchFamily="2" charset="0"/>
              </a:rPr>
              <a:t> in </a:t>
            </a:r>
            <a:r>
              <a:rPr lang="en-US" sz="1200" dirty="0" err="1">
                <a:solidFill>
                  <a:srgbClr val="0065C0"/>
                </a:solidFill>
                <a:effectLst/>
                <a:latin typeface="Helvetica" pitchFamily="2" charset="0"/>
              </a:rPr>
              <a:t>TFiles</a:t>
            </a:r>
            <a:endParaRPr lang="en-US" sz="1200" dirty="0">
              <a:solidFill>
                <a:srgbClr val="0065C0"/>
              </a:solidFill>
              <a:effectLst/>
              <a:latin typeface="Helvetica" pitchFamily="2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sz="1200" dirty="0">
                <a:solidFill>
                  <a:srgbClr val="0065C0"/>
                </a:solidFill>
                <a:effectLst/>
                <a:latin typeface="Helvetica" pitchFamily="2" charset="0"/>
              </a:rPr>
              <a:t>O2 AODs (AO2Ds) </a:t>
            </a:r>
            <a:r>
              <a:rPr lang="en-US" sz="1200" dirty="0">
                <a:effectLst/>
                <a:latin typeface="Helvetica" pitchFamily="2" charset="0"/>
              </a:rPr>
              <a:t>can be inspected with the browser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en-US" sz="1200" dirty="0">
                <a:effectLst/>
                <a:latin typeface="Helvetica" pitchFamily="2" charset="0"/>
              </a:rPr>
              <a:t>Tables are </a:t>
            </a:r>
            <a:r>
              <a:rPr lang="en-US" sz="1200" dirty="0">
                <a:solidFill>
                  <a:srgbClr val="0065C0"/>
                </a:solidFill>
                <a:effectLst/>
                <a:latin typeface="Helvetica" pitchFamily="2" charset="0"/>
              </a:rPr>
              <a:t>read from columnar trees </a:t>
            </a:r>
            <a:r>
              <a:rPr lang="en-US" sz="1200" dirty="0">
                <a:effectLst/>
                <a:latin typeface="Helvetica" pitchFamily="2" charset="0"/>
              </a:rPr>
              <a:t>during the analysis</a:t>
            </a:r>
          </a:p>
        </p:txBody>
      </p:sp>
      <p:pic>
        <p:nvPicPr>
          <p:cNvPr id="10" name="Picture 9" descr="A table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F91E8804-EBA4-74B3-011A-91DDDC74A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539" y="646043"/>
            <a:ext cx="1425934" cy="891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A4337B-7506-3E85-AB2D-4CF0445077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908" y="2362415"/>
            <a:ext cx="2673627" cy="1737858"/>
          </a:xfrm>
          <a:prstGeom prst="rect">
            <a:avLst/>
          </a:prstGeom>
        </p:spPr>
      </p:pic>
      <p:sp>
        <p:nvSpPr>
          <p:cNvPr id="12" name="Double Brace 11">
            <a:extLst>
              <a:ext uri="{FF2B5EF4-FFF2-40B4-BE49-F238E27FC236}">
                <a16:creationId xmlns:a16="http://schemas.microsoft.com/office/drawing/2014/main" id="{D52A1B05-DE89-42FD-B819-7529F311AF3D}"/>
              </a:ext>
            </a:extLst>
          </p:cNvPr>
          <p:cNvSpPr/>
          <p:nvPr/>
        </p:nvSpPr>
        <p:spPr>
          <a:xfrm>
            <a:off x="6907600" y="2607294"/>
            <a:ext cx="361811" cy="332260"/>
          </a:xfrm>
          <a:prstGeom prst="bracePair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5C836580-CC3B-6F46-E7B4-080555BBA162}"/>
              </a:ext>
            </a:extLst>
          </p:cNvPr>
          <p:cNvCxnSpPr>
            <a:cxnSpLocks/>
          </p:cNvCxnSpPr>
          <p:nvPr/>
        </p:nvCxnSpPr>
        <p:spPr>
          <a:xfrm rot="16200000" flipH="1">
            <a:off x="6149400" y="1689921"/>
            <a:ext cx="1575569" cy="239780"/>
          </a:xfrm>
          <a:prstGeom prst="bentConnector3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C47F38A-D7F4-8B10-A38F-F56A5F007470}"/>
              </a:ext>
            </a:extLst>
          </p:cNvPr>
          <p:cNvSpPr txBox="1"/>
          <p:nvPr/>
        </p:nvSpPr>
        <p:spPr>
          <a:xfrm>
            <a:off x="2537791" y="4648437"/>
            <a:ext cx="4524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Connection between </a:t>
            </a:r>
            <a:r>
              <a:rPr lang="en-US" sz="1200" i="1" dirty="0">
                <a:solidFill>
                  <a:schemeClr val="accent1"/>
                </a:solidFill>
              </a:rPr>
              <a:t>Collision Table </a:t>
            </a:r>
            <a:r>
              <a:rPr lang="en-US" sz="1200" dirty="0"/>
              <a:t>and </a:t>
            </a:r>
            <a:r>
              <a:rPr lang="en-US" sz="1200" i="1" dirty="0">
                <a:solidFill>
                  <a:srgbClr val="92D050"/>
                </a:solidFill>
              </a:rPr>
              <a:t>Track Table </a:t>
            </a:r>
            <a:r>
              <a:rPr lang="en-US" sz="1200" dirty="0"/>
              <a:t>is done via index!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2D74C2E-395B-ECCC-EF8B-108DFB220061}"/>
              </a:ext>
            </a:extLst>
          </p:cNvPr>
          <p:cNvSpPr/>
          <p:nvPr/>
        </p:nvSpPr>
        <p:spPr>
          <a:xfrm>
            <a:off x="2253138" y="5015675"/>
            <a:ext cx="5075583" cy="9754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latin typeface="Helvetica" pitchFamily="2" charset="0"/>
              </a:rPr>
              <a:t>Reversed access hierarchy: </a:t>
            </a:r>
            <a:r>
              <a:rPr lang="en-US" sz="1200" dirty="0">
                <a:solidFill>
                  <a:srgbClr val="00B050"/>
                </a:solidFill>
                <a:effectLst/>
                <a:latin typeface="Helvetica" pitchFamily="2" charset="0"/>
              </a:rPr>
              <a:t>Tracks</a:t>
            </a:r>
            <a:r>
              <a:rPr lang="en-US" sz="1200" dirty="0">
                <a:effectLst/>
                <a:latin typeface="Helvetica" pitchFamily="2" charset="0"/>
              </a:rPr>
              <a:t> refer to </a:t>
            </a:r>
            <a:r>
              <a:rPr lang="en-US" sz="1200" dirty="0">
                <a:solidFill>
                  <a:srgbClr val="00B0F0"/>
                </a:solidFill>
                <a:effectLst/>
                <a:latin typeface="Helvetica" pitchFamily="2" charset="0"/>
              </a:rPr>
              <a:t>Collisions</a:t>
            </a:r>
            <a:endParaRPr lang="en-US" sz="1200" dirty="0">
              <a:solidFill>
                <a:srgbClr val="00B0F0"/>
              </a:solidFill>
              <a:latin typeface="Helvetica" pitchFamily="2" charset="0"/>
            </a:endParaRPr>
          </a:p>
          <a:p>
            <a:pPr algn="ctr"/>
            <a:r>
              <a:rPr lang="en-US" sz="1200" dirty="0">
                <a:effectLst/>
                <a:latin typeface="Helvetica" pitchFamily="2" charset="0"/>
              </a:rPr>
              <a:t> </a:t>
            </a:r>
          </a:p>
          <a:p>
            <a:pPr algn="ctr"/>
            <a:r>
              <a:rPr lang="en-US" sz="1200" dirty="0">
                <a:latin typeface="Helvetica" pitchFamily="2" charset="0"/>
              </a:rPr>
              <a:t>P</a:t>
            </a:r>
            <a:r>
              <a:rPr lang="en-US" sz="1200" dirty="0">
                <a:effectLst/>
                <a:latin typeface="Helvetica" pitchFamily="2" charset="0"/>
              </a:rPr>
              <a:t>reviously: </a:t>
            </a:r>
            <a:r>
              <a:rPr lang="en-US" sz="1200" dirty="0">
                <a:solidFill>
                  <a:srgbClr val="00B0F0"/>
                </a:solidFill>
                <a:effectLst/>
                <a:latin typeface="Helvetica" pitchFamily="2" charset="0"/>
              </a:rPr>
              <a:t>Collisions</a:t>
            </a:r>
            <a:r>
              <a:rPr lang="en-US" sz="1200" dirty="0">
                <a:effectLst/>
                <a:latin typeface="Helvetica" pitchFamily="2" charset="0"/>
              </a:rPr>
              <a:t> contained </a:t>
            </a:r>
            <a:r>
              <a:rPr lang="en-US" sz="1200" dirty="0">
                <a:solidFill>
                  <a:srgbClr val="00B050"/>
                </a:solidFill>
                <a:effectLst/>
                <a:latin typeface="Helvetica" pitchFamily="2" charset="0"/>
              </a:rPr>
              <a:t>Tracks</a:t>
            </a:r>
          </a:p>
        </p:txBody>
      </p:sp>
    </p:spTree>
    <p:extLst>
      <p:ext uri="{BB962C8B-B14F-4D97-AF65-F5344CB8AC3E}">
        <p14:creationId xmlns:p14="http://schemas.microsoft.com/office/powerpoint/2010/main" val="272161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2" grpId="0" animBg="1"/>
      <p:bldP spid="17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B83EF5-775C-EE02-006F-A10E7B526746}"/>
              </a:ext>
            </a:extLst>
          </p:cNvPr>
          <p:cNvSpPr txBox="1"/>
          <p:nvPr/>
        </p:nvSpPr>
        <p:spPr>
          <a:xfrm>
            <a:off x="8665535" y="6411433"/>
            <a:ext cx="47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CAE0827B-6466-2F4C-949C-E355DDD1634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831EE5-0535-2740-7696-91274394E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850" y="2619473"/>
            <a:ext cx="2686851" cy="24871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46A328-03BF-7E53-72A8-C9B24FCB2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091" y="5035737"/>
            <a:ext cx="3083610" cy="1253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A08B7A-B7F1-87BF-2E77-BE609468A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783985"/>
            <a:ext cx="864096" cy="694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E81DA0-0560-8C73-D5AE-8E14FB691386}"/>
              </a:ext>
            </a:extLst>
          </p:cNvPr>
          <p:cNvSpPr txBox="1"/>
          <p:nvPr/>
        </p:nvSpPr>
        <p:spPr>
          <a:xfrm>
            <a:off x="183982" y="809571"/>
            <a:ext cx="1853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Hyperloop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6EFF31-01ED-0BD5-A878-67ACE4630EC8}"/>
              </a:ext>
            </a:extLst>
          </p:cNvPr>
          <p:cNvSpPr txBox="1"/>
          <p:nvPr/>
        </p:nvSpPr>
        <p:spPr>
          <a:xfrm>
            <a:off x="-19411" y="2004836"/>
            <a:ext cx="833467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u="sng" dirty="0"/>
              <a:t>Organized job submission and monitoring system</a:t>
            </a:r>
          </a:p>
          <a:p>
            <a:endParaRPr lang="en-US" sz="1400" b="1" u="sng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Train system for O</a:t>
            </a:r>
            <a:r>
              <a:rPr lang="en-US" sz="1400" baseline="30000" dirty="0"/>
              <a:t>2</a:t>
            </a:r>
            <a:r>
              <a:rPr lang="en-US" sz="1400" dirty="0"/>
              <a:t> , replacing the LEGO train system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Allows organized analysis on the GRID and Analysis Facilities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Fully integrated with O</a:t>
            </a:r>
            <a:r>
              <a:rPr lang="en-US" sz="1400" baseline="30000" dirty="0"/>
              <a:t>2</a:t>
            </a:r>
            <a:r>
              <a:rPr lang="en-US" sz="1400" dirty="0"/>
              <a:t>, allowing task configuration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Individual workflows - known as wagons - are combined into trains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Skimmed / Derived data stored for further processing in subsequent trains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Data available: converted Run 2 data, Run 3 data and MC, Derived data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Dedicated views for regular users and operators</a:t>
            </a:r>
          </a:p>
          <a:p>
            <a:endParaRPr lang="en-US" sz="1400" dirty="0"/>
          </a:p>
          <a:p>
            <a:r>
              <a:rPr lang="en-US" sz="1400" b="1" u="sng" dirty="0"/>
              <a:t>24/5 Operation (3 different </a:t>
            </a:r>
            <a:r>
              <a:rPr lang="en-US" sz="1400" b="1" u="sng" dirty="0" err="1"/>
              <a:t>timezones</a:t>
            </a:r>
            <a:r>
              <a:rPr lang="en-US" sz="1400" b="1" u="sng" dirty="0"/>
              <a:t>)</a:t>
            </a:r>
          </a:p>
          <a:p>
            <a:endParaRPr lang="en-US" sz="1400" b="1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Institutes: multiple ALICE-USA institutions, 2 in Europe, 1 in Asia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Shift-type support during working hours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/>
              <a:t>Organized feedback sessions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F094AC-9073-E29C-25F8-9D95CBA45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7465" y="-1"/>
            <a:ext cx="2866536" cy="239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86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m-template--red-line--2022" id="{81A699D4-2886-7649-9B40-5ACC3AFFC702}" vid="{B8842B45-5EE0-BD41-BC0F-661E226199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986</TotalTime>
  <Words>536</Words>
  <Application>Microsoft Macintosh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Cambria Math</vt:lpstr>
      <vt:lpstr>Helvetica</vt:lpstr>
      <vt:lpstr>Times New Roman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Likmeta, Iris</dc:creator>
  <cp:lastModifiedBy>Likmeta, Iris</cp:lastModifiedBy>
  <cp:revision>78</cp:revision>
  <dcterms:created xsi:type="dcterms:W3CDTF">2024-02-23T05:44:27Z</dcterms:created>
  <dcterms:modified xsi:type="dcterms:W3CDTF">2024-02-24T18:28:03Z</dcterms:modified>
</cp:coreProperties>
</file>