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84" r:id="rId5"/>
    <p:sldId id="285" r:id="rId6"/>
    <p:sldId id="282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"/>
            <a:ext cx="12192000" cy="822325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73026"/>
            <a:ext cx="662940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538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419850"/>
            <a:ext cx="12192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85" y="6492875"/>
            <a:ext cx="503343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844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48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419850"/>
            <a:ext cx="12192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85" y="6492875"/>
            <a:ext cx="503343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926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419850"/>
            <a:ext cx="12192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85" y="6492875"/>
            <a:ext cx="503343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536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419850"/>
            <a:ext cx="12192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85" y="6492875"/>
            <a:ext cx="503343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840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6419850"/>
            <a:ext cx="12192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1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85" y="6492875"/>
            <a:ext cx="503343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0571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419850"/>
            <a:ext cx="12192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85" y="6492875"/>
            <a:ext cx="503343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063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419850"/>
            <a:ext cx="12192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85" y="6492875"/>
            <a:ext cx="503343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08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419850"/>
            <a:ext cx="12192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85" y="6492875"/>
            <a:ext cx="503343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33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419850"/>
            <a:ext cx="12192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285" y="6492875"/>
            <a:ext cx="503343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0182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1359D1E2-F42D-49C3-9F71-EB65145D431D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BBB774DB-2E6A-4809-95D5-92826CFE2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370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CF39B-B3D8-95E8-E92A-6B6DB6ED41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Physics Research Day 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073EA1-729C-91DD-0C2D-4840F2B4A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i="1" dirty="0">
              <a:latin typeface="+mn-lt"/>
            </a:endParaRPr>
          </a:p>
          <a:p>
            <a:r>
              <a:rPr lang="en-US" i="1" dirty="0">
                <a:latin typeface="+mn-lt"/>
              </a:rPr>
              <a:t>Correlated Quantum Transport of Charge Density Waves</a:t>
            </a:r>
          </a:p>
          <a:p>
            <a:endParaRPr lang="en-US" dirty="0">
              <a:latin typeface="+mn-lt"/>
            </a:endParaRPr>
          </a:p>
          <a:p>
            <a:r>
              <a:rPr lang="en-US" dirty="0">
                <a:latin typeface="+mn-lt"/>
              </a:rPr>
              <a:t>Johnathan O. Sanderson</a:t>
            </a:r>
          </a:p>
          <a:p>
            <a:r>
              <a:rPr lang="en-US" sz="1400" i="1" dirty="0">
                <a:latin typeface="+mn-lt"/>
              </a:rPr>
              <a:t>Advisor: Dr. John H. Miller</a:t>
            </a:r>
          </a:p>
        </p:txBody>
      </p:sp>
    </p:spTree>
    <p:extLst>
      <p:ext uri="{BB962C8B-B14F-4D97-AF65-F5344CB8AC3E}">
        <p14:creationId xmlns:p14="http://schemas.microsoft.com/office/powerpoint/2010/main" val="1294774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Time-Correlated Soliton Tunneling Model</a:t>
            </a:r>
            <a:b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</a:br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TaS3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C419F2E-7ED8-9B18-2387-954A1612B5D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781800" y="1825625"/>
            <a:ext cx="3886200" cy="4351338"/>
          </a:xfrm>
        </p:spPr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1524000" y="6435892"/>
            <a:ext cx="9144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4" y="6492875"/>
            <a:ext cx="37750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2" descr="tcsuhlogo">
            <a:extLst>
              <a:ext uri="{FF2B5EF4-FFF2-40B4-BE49-F238E27FC236}">
                <a16:creationId xmlns:a16="http://schemas.microsoft.com/office/drawing/2014/main" id="{7FC0DBE3-EB77-2787-D659-CD1016755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6455052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E749069A-2250-4245-D775-57F2DAE05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1676549"/>
            <a:ext cx="4572000" cy="350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80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Time-Correlated Soliton Tunneling Model</a:t>
            </a:r>
            <a:b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</a:br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Global (NbS3, NbSe3, and TaS3)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C419F2E-7ED8-9B18-2387-954A1612B5D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781800" y="1825625"/>
            <a:ext cx="3886200" cy="4351338"/>
          </a:xfrm>
        </p:spPr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1524000" y="6435892"/>
            <a:ext cx="9144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4" y="6492875"/>
            <a:ext cx="37750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2" descr="tcsuhlogo">
            <a:extLst>
              <a:ext uri="{FF2B5EF4-FFF2-40B4-BE49-F238E27FC236}">
                <a16:creationId xmlns:a16="http://schemas.microsoft.com/office/drawing/2014/main" id="{7FC0DBE3-EB77-2787-D659-CD1016755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6455052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7D6A74E6-5329-88A4-2BBD-60CF83EEDC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1692178"/>
            <a:ext cx="4572000" cy="347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50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2F22E-F459-5303-BC7C-EF01BFE73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>
                <a:latin typeface="+mj-lt"/>
              </a:rPr>
              <a:t>Charge Density Wave Research at UH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1156F-AE2E-8576-4937-B12386E64FA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There are many experimental methods that can be applied to observe and support quantum transport of CDWs.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Nonlinear I-V characterization and differential conductance measurements.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Nonlinear direct and harmonic mixing responses.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X-Ray and Neutron diffraction experiments.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Vapor transport methods for crystal growth.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Materials Characterization (microscopy </a:t>
            </a:r>
            <a:r>
              <a:rPr lang="en-US" sz="1600" dirty="0" err="1">
                <a:latin typeface="+mn-lt"/>
              </a:rPr>
              <a:t>etc</a:t>
            </a:r>
            <a:r>
              <a:rPr lang="en-US" sz="1600" dirty="0">
                <a:latin typeface="+mn-lt"/>
              </a:rPr>
              <a:t>).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endParaRPr lang="en-US" sz="1600" dirty="0"/>
          </a:p>
        </p:txBody>
      </p:sp>
      <p:pic>
        <p:nvPicPr>
          <p:cNvPr id="4" name="Picture 182" descr="tcsuhlogo">
            <a:extLst>
              <a:ext uri="{FF2B5EF4-FFF2-40B4-BE49-F238E27FC236}">
                <a16:creationId xmlns:a16="http://schemas.microsoft.com/office/drawing/2014/main" id="{4AB95955-B467-742C-7B7A-C344DAB81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34600" y="6459063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A963EBF-44F0-CD0F-F793-D6277E763A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19800" y="1825624"/>
            <a:ext cx="5486400" cy="14917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D7F5A3-1A3F-0664-A369-C171E33E9D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317395"/>
            <a:ext cx="2743200" cy="274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D8620B-6F86-1311-5DEE-72C47D8A72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0680" y="3637435"/>
            <a:ext cx="2103120" cy="2103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388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2F22E-F459-5303-BC7C-EF01BFE73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>
                <a:latin typeface="+mj-lt"/>
              </a:rPr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1156F-AE2E-8576-4937-B12386E6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1600" i="1" dirty="0">
                <a:latin typeface="+mn-lt"/>
              </a:rPr>
              <a:t>Thank you to the organizers of the Physics Research Day. </a:t>
            </a:r>
          </a:p>
          <a:p>
            <a:pPr marL="0" indent="0" algn="ctr">
              <a:buNone/>
            </a:pPr>
            <a:endParaRPr lang="en-US" sz="1600" i="1" dirty="0">
              <a:latin typeface="+mn-lt"/>
            </a:endParaRPr>
          </a:p>
          <a:p>
            <a:pPr marL="0" indent="0" algn="ctr">
              <a:buNone/>
            </a:pPr>
            <a:r>
              <a:rPr lang="en-US" sz="1600" i="1" dirty="0">
                <a:latin typeface="+mn-lt"/>
              </a:rPr>
              <a:t>Thank you all for participating.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</p:txBody>
      </p:sp>
      <p:pic>
        <p:nvPicPr>
          <p:cNvPr id="4" name="Picture 182" descr="tcsuhlogo">
            <a:extLst>
              <a:ext uri="{FF2B5EF4-FFF2-40B4-BE49-F238E27FC236}">
                <a16:creationId xmlns:a16="http://schemas.microsoft.com/office/drawing/2014/main" id="{4AB95955-B467-742C-7B7A-C344DAB81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34600" y="6459063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51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CC50A-E9F4-F26B-080C-8A658877B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>
                <a:latin typeface="+mn-lt"/>
              </a:rPr>
              <a:t>References</a:t>
            </a:r>
            <a:r>
              <a:rPr lang="en-US" sz="1800" dirty="0">
                <a:latin typeface="+mn-lt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C6D528-EC75-A081-9656-1981A10EFB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000" dirty="0">
                <a:latin typeface="+mn-lt"/>
              </a:rPr>
              <a:t>[1] S. G. </a:t>
            </a:r>
            <a:r>
              <a:rPr lang="en-US" sz="1000" dirty="0" err="1">
                <a:latin typeface="+mn-lt"/>
              </a:rPr>
              <a:t>Zybtsev</a:t>
            </a:r>
            <a:r>
              <a:rPr lang="en-US" sz="1000" dirty="0">
                <a:latin typeface="+mn-lt"/>
              </a:rPr>
              <a:t>, V. Y. </a:t>
            </a:r>
            <a:r>
              <a:rPr lang="en-US" sz="1000" dirty="0" err="1">
                <a:latin typeface="+mn-lt"/>
              </a:rPr>
              <a:t>Pokrovskii</a:t>
            </a:r>
            <a:r>
              <a:rPr lang="en-US" sz="1000" dirty="0">
                <a:latin typeface="+mn-lt"/>
              </a:rPr>
              <a:t>, V. F. </a:t>
            </a:r>
            <a:r>
              <a:rPr lang="en-US" sz="1000" dirty="0" err="1">
                <a:latin typeface="+mn-lt"/>
              </a:rPr>
              <a:t>Nasretdinova</a:t>
            </a:r>
            <a:r>
              <a:rPr lang="en-US" sz="1000" dirty="0">
                <a:latin typeface="+mn-lt"/>
              </a:rPr>
              <a:t>, S. V. Zaitsev-</a:t>
            </a:r>
            <a:r>
              <a:rPr lang="en-US" sz="1000" dirty="0" err="1">
                <a:latin typeface="+mn-lt"/>
              </a:rPr>
              <a:t>Zotov</a:t>
            </a:r>
            <a:r>
              <a:rPr lang="en-US" sz="1000" dirty="0">
                <a:latin typeface="+mn-lt"/>
              </a:rPr>
              <a:t>, E. </a:t>
            </a:r>
            <a:r>
              <a:rPr lang="en-US" sz="1000" dirty="0" err="1">
                <a:latin typeface="+mn-lt"/>
              </a:rPr>
              <a:t>Zupanic</a:t>
            </a:r>
            <a:r>
              <a:rPr lang="en-US" sz="1000" dirty="0">
                <a:latin typeface="+mn-lt"/>
              </a:rPr>
              <a:t>, M. A. van Midden, and W. W. Pai, Journal of Alloys and Compounds 854, 157098 (2021).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[2] P. </a:t>
            </a:r>
            <a:r>
              <a:rPr lang="en-US" sz="1000" dirty="0" err="1">
                <a:latin typeface="+mn-lt"/>
              </a:rPr>
              <a:t>Monceau</a:t>
            </a:r>
            <a:r>
              <a:rPr lang="en-US" sz="1000" dirty="0">
                <a:latin typeface="+mn-lt"/>
              </a:rPr>
              <a:t>, N. P. Ong, A. M. Portis, A. </a:t>
            </a:r>
            <a:r>
              <a:rPr lang="en-US" sz="1000" dirty="0" err="1">
                <a:latin typeface="+mn-lt"/>
              </a:rPr>
              <a:t>Meerschaut</a:t>
            </a:r>
            <a:r>
              <a:rPr lang="en-US" sz="1000" dirty="0">
                <a:latin typeface="+mn-lt"/>
              </a:rPr>
              <a:t>, and J. Rouxel, Physical Review Letters 37, 602 (1976).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[3] T. </a:t>
            </a:r>
            <a:r>
              <a:rPr lang="en-US" sz="1000" dirty="0" err="1">
                <a:latin typeface="+mn-lt"/>
              </a:rPr>
              <a:t>Takoshima</a:t>
            </a:r>
            <a:r>
              <a:rPr lang="en-US" sz="1000" dirty="0">
                <a:latin typeface="+mn-lt"/>
              </a:rPr>
              <a:t>, M. Ido, K. </a:t>
            </a:r>
            <a:r>
              <a:rPr lang="en-US" sz="1000" dirty="0" err="1">
                <a:latin typeface="+mn-lt"/>
              </a:rPr>
              <a:t>Tsutsumi</a:t>
            </a:r>
            <a:r>
              <a:rPr lang="en-US" sz="1000" dirty="0">
                <a:latin typeface="+mn-lt"/>
              </a:rPr>
              <a:t>, T. </a:t>
            </a:r>
            <a:r>
              <a:rPr lang="en-US" sz="1000" dirty="0" err="1">
                <a:latin typeface="+mn-lt"/>
              </a:rPr>
              <a:t>Sambongi</a:t>
            </a:r>
            <a:r>
              <a:rPr lang="en-US" sz="1000" dirty="0">
                <a:latin typeface="+mn-lt"/>
              </a:rPr>
              <a:t>, S. </a:t>
            </a:r>
            <a:r>
              <a:rPr lang="en-US" sz="1000" dirty="0" err="1">
                <a:latin typeface="+mn-lt"/>
              </a:rPr>
              <a:t>Honma</a:t>
            </a:r>
            <a:r>
              <a:rPr lang="en-US" sz="1000" dirty="0">
                <a:latin typeface="+mn-lt"/>
              </a:rPr>
              <a:t>, K. </a:t>
            </a:r>
            <a:r>
              <a:rPr lang="en-US" sz="1000" dirty="0" err="1">
                <a:latin typeface="+mn-lt"/>
              </a:rPr>
              <a:t>Yamaya</a:t>
            </a:r>
            <a:r>
              <a:rPr lang="en-US" sz="1000" dirty="0">
                <a:latin typeface="+mn-lt"/>
              </a:rPr>
              <a:t>, and Y. Abe, Solid State Communications 35, 911(1980).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[4] A. H. Thompson, A. </a:t>
            </a:r>
            <a:r>
              <a:rPr lang="en-US" sz="1000" dirty="0" err="1">
                <a:latin typeface="+mn-lt"/>
              </a:rPr>
              <a:t>Zettl</a:t>
            </a:r>
            <a:r>
              <a:rPr lang="en-US" sz="1000" dirty="0">
                <a:latin typeface="+mn-lt"/>
              </a:rPr>
              <a:t>, and G. </a:t>
            </a:r>
            <a:r>
              <a:rPr lang="en-US" sz="1000" dirty="0" err="1">
                <a:latin typeface="+mn-lt"/>
              </a:rPr>
              <a:t>Grüner</a:t>
            </a:r>
            <a:r>
              <a:rPr lang="en-US" sz="1000" dirty="0">
                <a:latin typeface="+mn-lt"/>
              </a:rPr>
              <a:t>, Physical </a:t>
            </a:r>
            <a:r>
              <a:rPr lang="en-US" sz="1000" dirty="0" err="1">
                <a:latin typeface="+mn-lt"/>
              </a:rPr>
              <a:t>ReviewLetters</a:t>
            </a:r>
            <a:r>
              <a:rPr lang="en-US" sz="1000" dirty="0">
                <a:latin typeface="+mn-lt"/>
              </a:rPr>
              <a:t> 47, 64 (1981).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[5] J. Dumas, C. </a:t>
            </a:r>
            <a:r>
              <a:rPr lang="en-US" sz="1000" dirty="0" err="1">
                <a:latin typeface="+mn-lt"/>
              </a:rPr>
              <a:t>Schlenker</a:t>
            </a:r>
            <a:r>
              <a:rPr lang="en-US" sz="1000" dirty="0">
                <a:latin typeface="+mn-lt"/>
              </a:rPr>
              <a:t>, J. Marcus, and R. </a:t>
            </a:r>
            <a:r>
              <a:rPr lang="en-US" sz="1000" dirty="0" err="1">
                <a:latin typeface="+mn-lt"/>
              </a:rPr>
              <a:t>Buder</a:t>
            </a:r>
            <a:r>
              <a:rPr lang="en-US" sz="1000" dirty="0">
                <a:latin typeface="+mn-lt"/>
              </a:rPr>
              <a:t>, Physical Review Letters 50, 757 (1983).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[6] Z. Z. Wang, M. C. Saint-Lager, P. </a:t>
            </a:r>
            <a:r>
              <a:rPr lang="en-US" sz="1000" dirty="0" err="1">
                <a:latin typeface="+mn-lt"/>
              </a:rPr>
              <a:t>Monceau</a:t>
            </a:r>
            <a:r>
              <a:rPr lang="en-US" sz="1000" dirty="0">
                <a:latin typeface="+mn-lt"/>
              </a:rPr>
              <a:t>, M. Renard, P. </a:t>
            </a:r>
            <a:r>
              <a:rPr lang="en-US" sz="1000" dirty="0" err="1">
                <a:latin typeface="+mn-lt"/>
              </a:rPr>
              <a:t>Gressier</a:t>
            </a:r>
            <a:r>
              <a:rPr lang="en-US" sz="1000" dirty="0">
                <a:latin typeface="+mn-lt"/>
              </a:rPr>
              <a:t>, A. </a:t>
            </a:r>
            <a:r>
              <a:rPr lang="en-US" sz="1000" dirty="0" err="1">
                <a:latin typeface="+mn-lt"/>
              </a:rPr>
              <a:t>Meerschaut</a:t>
            </a:r>
            <a:r>
              <a:rPr lang="en-US" sz="1000" dirty="0">
                <a:latin typeface="+mn-lt"/>
              </a:rPr>
              <a:t>, L. </a:t>
            </a:r>
            <a:r>
              <a:rPr lang="en-US" sz="1000" dirty="0" err="1">
                <a:latin typeface="+mn-lt"/>
              </a:rPr>
              <a:t>Guemas</a:t>
            </a:r>
            <a:r>
              <a:rPr lang="en-US" sz="1000" dirty="0">
                <a:latin typeface="+mn-lt"/>
              </a:rPr>
              <a:t>, and J. Rouxel, Solid State Communications 46, 325 (1983).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[7] J. Bardeen, L. N. Cooper, and J. R. Schrieffer, Physical Review108, 1175 (1957).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[8] J. H. Miller, A. I. Wijesinghe, Z. Tang, and A. M. Guloy, Physical Review Letters 108, 036404 (2012).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[9] J. H. Miller, A. I. Wijesinghe, Z. Tang, and A. M. Guloy, Physical Review B 87, 115127 (2013).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[10] J. John H. Miller and M. Y. Suárez-</a:t>
            </a:r>
            <a:r>
              <a:rPr lang="en-US" sz="1000" dirty="0" err="1">
                <a:latin typeface="+mn-lt"/>
              </a:rPr>
              <a:t>Villagrán</a:t>
            </a:r>
            <a:r>
              <a:rPr lang="en-US" sz="1000" dirty="0">
                <a:latin typeface="+mn-lt"/>
              </a:rPr>
              <a:t>, Applied Physics Letters 118, 184002 (2021).</a:t>
            </a:r>
          </a:p>
          <a:p>
            <a:pPr marL="0" indent="0">
              <a:buNone/>
            </a:pPr>
            <a:r>
              <a:rPr lang="en-US" sz="1000" dirty="0">
                <a:latin typeface="+mn-lt"/>
              </a:rPr>
              <a:t>[11] J. Bardeen, Physical Review Letters 45, 1978 (1980).</a:t>
            </a:r>
          </a:p>
          <a:p>
            <a:pPr marL="0" indent="0">
              <a:buNone/>
            </a:pPr>
            <a:endParaRPr lang="en-US" sz="1000" dirty="0">
              <a:latin typeface="+mn-lt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882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3046E-2626-5DA7-43DF-A3FB4B36B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>
                <a:latin typeface="+mn-lt"/>
              </a:rPr>
              <a:t>Contents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E08F2-1FAB-9D3F-5896-F688FCFB9D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600" dirty="0">
                <a:latin typeface="+mn-lt"/>
              </a:rPr>
              <a:t>Charge Density Wave theory.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r>
              <a:rPr lang="en-US" sz="1600" dirty="0">
                <a:latin typeface="+mn-lt"/>
              </a:rPr>
              <a:t>Bardeen-Zener Tunneling Characteristic.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r>
              <a:rPr lang="en-US" sz="1600" dirty="0">
                <a:latin typeface="+mn-lt"/>
              </a:rPr>
              <a:t>Time-Correlated Soliton Tunneling Model.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r>
              <a:rPr lang="en-US" sz="1600" dirty="0">
                <a:latin typeface="+mn-lt"/>
              </a:rPr>
              <a:t>Charge Density Wave research at UH and </a:t>
            </a:r>
            <a:r>
              <a:rPr lang="en-US" sz="1600" dirty="0" err="1">
                <a:latin typeface="+mn-lt"/>
              </a:rPr>
              <a:t>TcSUH</a:t>
            </a:r>
            <a:r>
              <a:rPr lang="en-US" sz="1600" dirty="0">
                <a:latin typeface="+mn-lt"/>
              </a:rPr>
              <a:t>.</a:t>
            </a: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F84967-97DF-0996-DEBD-5BEF1DF72B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1825625"/>
            <a:ext cx="5943600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27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Charge Density Waves (CDWs)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2BA0A-BD65-1AB8-43A8-C9BD84F201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The Charge Density Wave (CDW) is an electron-phonon condensate within which electrons flow coherently at the highest known temperatures at ambient pressure.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CDW mechanics is of fundamental importance to both condensed matter physics and quantum physics. 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Research is showing evidence that CDW transport is a coherent, Josephson-like tunneling process at temperatures up to 474K. [1]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86BE4BC-636D-03AE-F09C-4261CD71809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NbSe3 CDW (Soliton Highlighted) Brun and Wang, 2006 </a:t>
            </a:r>
            <a:endParaRPr lang="en-US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6435892"/>
            <a:ext cx="9144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4" y="6492875"/>
            <a:ext cx="37750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2" descr="tcsuhlogo">
            <a:extLst>
              <a:ext uri="{FF2B5EF4-FFF2-40B4-BE49-F238E27FC236}">
                <a16:creationId xmlns:a16="http://schemas.microsoft.com/office/drawing/2014/main" id="{7FC0DBE3-EB77-2787-D659-CD1016755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6455052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5FB0F2B-1866-AFA1-5A5E-EE9F53C72A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65" t="29553" r="3174" b="28153"/>
          <a:stretch/>
        </p:blipFill>
        <p:spPr>
          <a:xfrm>
            <a:off x="6268453" y="1825625"/>
            <a:ext cx="4678292" cy="18288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6C3FFF-DA32-E5A8-14A9-9BC41B209B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4136891"/>
            <a:ext cx="2289654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Correlated Quantum Transport of Charge Density Waves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2BA0A-BD65-1AB8-43A8-C9BD84F201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Current-Voltage (I-V) characteristic data for NbS3, TaS3, and NbSe3 at temperatures up to 474 K [2-6] show nearly precise agreement with two methods: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Dr. John Bardeen’s (B.C.S. Theory) modified Zener-tunneling characteristic [7].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Time-correlated soliton tunneling </a:t>
            </a:r>
            <a:r>
              <a:rPr lang="en-US" sz="1600" dirty="0"/>
              <a:t>(ST) </a:t>
            </a:r>
            <a:r>
              <a:rPr lang="en-US" sz="1600" dirty="0">
                <a:latin typeface="+mn-lt"/>
              </a:rPr>
              <a:t>model [8-9].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Treats the CDW system as a quantum fluid that flows drip-like as microscopic entities tunnel coherently from one charging energy microstate to the next [8].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6435892"/>
            <a:ext cx="9144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4" y="6492875"/>
            <a:ext cx="37750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2" descr="tcsuhlogo">
            <a:extLst>
              <a:ext uri="{FF2B5EF4-FFF2-40B4-BE49-F238E27FC236}">
                <a16:creationId xmlns:a16="http://schemas.microsoft.com/office/drawing/2014/main" id="{7FC0DBE3-EB77-2787-D659-CD1016755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6455052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141B5F2-00F2-1033-5AEA-6FF0F05729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Quantum Fluid, Larry Hardesty, MIT, 2013</a:t>
            </a:r>
          </a:p>
        </p:txBody>
      </p:sp>
      <p:pic>
        <p:nvPicPr>
          <p:cNvPr id="1026" name="Picture 2" descr="In an experimental fluid-dynamic system that can reproduce quantum-mechanical phenomena, a drop of fluid striking the surface of a fluid bath produces waves that in turn propel the droplet across the bath.">
            <a:extLst>
              <a:ext uri="{FF2B5EF4-FFF2-40B4-BE49-F238E27FC236}">
                <a16:creationId xmlns:a16="http://schemas.microsoft.com/office/drawing/2014/main" id="{A43345D3-F3FB-55A2-CBD3-ABDA8637E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421" y="1777290"/>
            <a:ext cx="370036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172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>
                <a:latin typeface="+mn-lt"/>
                <a:ea typeface="Trebuchet MS" panose="020B0603020202020204" pitchFamily="34" charset="0"/>
                <a:cs typeface="Trebuchet MS" panose="020B0603020202020204" pitchFamily="34" charset="0"/>
              </a:rPr>
              <a:t>Bardeen-Zener Tunneling Characteristic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2BA0A-BD65-1AB8-43A8-C9BD84F201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Narrow band noise and voltage oscillations in the Soliton tunneling (ST) model result from time-correlated, Josephson-like tunneling between successive charging energy </a:t>
            </a:r>
            <a:r>
              <a:rPr lang="en-US" sz="1600" dirty="0" err="1">
                <a:latin typeface="+mn-lt"/>
              </a:rPr>
              <a:t>macrostates</a:t>
            </a:r>
            <a:r>
              <a:rPr lang="en-US" sz="1600" dirty="0">
                <a:latin typeface="+mn-lt"/>
              </a:rPr>
              <a:t> [10].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The model’s simulations showed unparalleled agreement between experiment and theory [8-10].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Current-Voltage characteristics were computed by averaging over several cycles and also exhibited precise agreement with experiments using NbSe3 [8-10].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For a wide range of parameters, the computed I-V curves were found to match Dr. Bardeen’s modified Zener-tunneling curve [11].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6435892"/>
            <a:ext cx="9144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4" y="6492875"/>
            <a:ext cx="37750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2" descr="tcsuhlogo">
            <a:extLst>
              <a:ext uri="{FF2B5EF4-FFF2-40B4-BE49-F238E27FC236}">
                <a16:creationId xmlns:a16="http://schemas.microsoft.com/office/drawing/2014/main" id="{7FC0DBE3-EB77-2787-D659-CD1016755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6455052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C419F2E-7ED8-9B18-2387-954A1612B5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679B65-B67D-B801-9AA6-812922A4D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825626"/>
            <a:ext cx="3883489" cy="337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358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Time-Correlated Soliton Tunneling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2BA0A-BD65-1AB8-43A8-C9BD84F201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Here we use Dr. Bardeen’s modified Zener-tunneling curve [11] to analyze CDW transport data [1] on NbS3 for temperatures ranging from 293 K to 474 K.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We extracted reported differential conductance data and subtracted the normal conductance.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We then integrated to obtain I-V curves, which were compared to the Bardeen-Zener tunneling curve.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</a:rPr>
              <a:t>The I-V figures show nearly precise agreement between the Bardeen-Zener tunneling curve and the experimental data [1-6], strongly supporting a quantum mechanism of CDW transport. 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6435892"/>
            <a:ext cx="9144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4" y="6492875"/>
            <a:ext cx="37750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2" descr="tcsuhlogo">
            <a:extLst>
              <a:ext uri="{FF2B5EF4-FFF2-40B4-BE49-F238E27FC236}">
                <a16:creationId xmlns:a16="http://schemas.microsoft.com/office/drawing/2014/main" id="{7FC0DBE3-EB77-2787-D659-CD1016755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6455052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C419F2E-7ED8-9B18-2387-954A1612B5DE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𝐶𝐷𝑊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𝑇𝑚</m:t>
                            </m:r>
                          </m:sub>
                        </m:sSub>
                      </m:e>
                    </m:d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exp</m:t>
                    </m:r>
                    <m:r>
                      <a:rPr lang="en-US" sz="16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⁡</m:t>
                    </m:r>
                    <m:d>
                      <m:dPr>
                        <m:begChr m:val="["/>
                        <m:endChr m:val="]"/>
                        <m:ctrlP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600" dirty="0"/>
                  <a:t> (Eqn. 1)</a:t>
                </a:r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:endParaRPr lang="en-US" sz="16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latin typeface="+mj-lt"/>
                  </a:rPr>
                  <a:t>Experimental (Solid Circles)</a:t>
                </a:r>
              </a:p>
              <a:p>
                <a:pPr marL="0" indent="0">
                  <a:buNone/>
                </a:pPr>
                <a:r>
                  <a:rPr lang="en-US" sz="1600" dirty="0">
                    <a:latin typeface="+mj-lt"/>
                  </a:rPr>
                  <a:t>Quantum Theoretical Bardeen-Zener I-V curve (Solid Lines)</a:t>
                </a:r>
              </a:p>
            </p:txBody>
          </p:sp>
        </mc:Choice>
        <mc:Fallback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C419F2E-7ED8-9B18-2387-954A1612B5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4"/>
                <a:stretch>
                  <a:fillRect l="-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58679B65-B67D-B801-9AA6-812922A4D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2908" y="2737410"/>
            <a:ext cx="3049048" cy="2651760"/>
          </a:xfrm>
          <a:prstGeom prst="rect">
            <a:avLst/>
          </a:prstGeom>
        </p:spPr>
      </p:pic>
      <p:sp>
        <p:nvSpPr>
          <p:cNvPr id="2" name="Arrow: Down 1">
            <a:extLst>
              <a:ext uri="{FF2B5EF4-FFF2-40B4-BE49-F238E27FC236}">
                <a16:creationId xmlns:a16="http://schemas.microsoft.com/office/drawing/2014/main" id="{E0674BCC-28DD-4DC6-5C0F-2380876DE058}"/>
              </a:ext>
            </a:extLst>
          </p:cNvPr>
          <p:cNvSpPr/>
          <p:nvPr/>
        </p:nvSpPr>
        <p:spPr>
          <a:xfrm>
            <a:off x="7203112" y="2288949"/>
            <a:ext cx="274320" cy="365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9015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Time-Correlated Soliton Tunneling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2BA0A-BD65-1AB8-43A8-C9BD84F201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>
                <a:latin typeface="+mn-lt"/>
              </a:rPr>
              <a:t>One can collapse the experimental data onto a single line using equation 2 [1].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This was carried out with data for NbS3, TaS3, and NbSe3 crystals. </a:t>
            </a:r>
          </a:p>
          <a:p>
            <a:pPr marL="0" indent="0">
              <a:buNone/>
            </a:pPr>
            <a:endParaRPr lang="en-US" sz="16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The plots show strongly that the points collapse to a single straight line for the temperature range 293 K to 474 K. </a:t>
            </a:r>
          </a:p>
          <a:p>
            <a:pPr marL="0" indent="0">
              <a:buNone/>
            </a:pPr>
            <a:endParaRPr lang="en-US" sz="16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The data converging to a single straight line is consistent with the Bardeen-Zener tunneling curve and strongly supports quantum transport in all three crystal systems [11]. </a:t>
            </a:r>
          </a:p>
          <a:p>
            <a:pPr marL="0" indent="0">
              <a:buNone/>
            </a:pPr>
            <a:endParaRPr lang="en-US" sz="1600" dirty="0">
              <a:latin typeface="+mn-lt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C419F2E-7ED8-9B18-2387-954A1612B5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1524000" y="6435892"/>
            <a:ext cx="9144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4" y="6492875"/>
            <a:ext cx="37750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2" descr="tcsuhlogo">
            <a:extLst>
              <a:ext uri="{FF2B5EF4-FFF2-40B4-BE49-F238E27FC236}">
                <a16:creationId xmlns:a16="http://schemas.microsoft.com/office/drawing/2014/main" id="{7FC0DBE3-EB77-2787-D659-CD1016755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6455052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FDF2F48-EB9C-EE2E-A9F1-14150B5DBD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5" y="1747672"/>
            <a:ext cx="2418210" cy="2103120"/>
          </a:xfrm>
          <a:prstGeom prst="rect">
            <a:avLst/>
          </a:prstGeom>
        </p:spPr>
      </p:pic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E4C51749-06FE-009D-1FC9-FEAED462D0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9379" y="4073843"/>
            <a:ext cx="2750441" cy="2103120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B75A27E4-31A7-B79E-06E2-38977802FFC2}"/>
              </a:ext>
            </a:extLst>
          </p:cNvPr>
          <p:cNvSpPr/>
          <p:nvPr/>
        </p:nvSpPr>
        <p:spPr>
          <a:xfrm>
            <a:off x="6978937" y="5002653"/>
            <a:ext cx="1203468" cy="58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66D061A-7E73-B27D-586F-B43A49DBF41B}"/>
                  </a:ext>
                </a:extLst>
              </p:cNvPr>
              <p:cNvSpPr txBox="1"/>
              <p:nvPr/>
            </p:nvSpPr>
            <p:spPr>
              <a:xfrm>
                <a:off x="6016962" y="4440884"/>
                <a:ext cx="2742417" cy="605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unc>
                      <m:funcPr>
                        <m:ctrlPr>
                          <a:rPr kumimoji="0" lang="en-US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12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</m:d>
                      </m:e>
                    </m:func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≡</m:t>
                    </m:r>
                    <m:func>
                      <m:func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kumimoji="0" lang="en-US" sz="12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US" sz="12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kumimoji="0" lang="en-US" sz="1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kumimoji="0" lang="en-US" sz="1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𝐶𝐷𝑊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kumimoji="0" lang="en-US" sz="1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𝐺</m:t>
                                    </m:r>
                                  </m:e>
                                  <m:sub>
                                    <m:r>
                                      <a:rPr kumimoji="0" lang="en-US" sz="1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kumimoji="0" lang="en-US" sz="1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sz="1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  <m:r>
                                      <a:rPr kumimoji="0" lang="en-US" sz="12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kumimoji="0" lang="en-US" sz="1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sz="1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kumimoji="0" lang="en-US" sz="12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𝑇𝑚</m:t>
                                        </m:r>
                                      </m:sub>
                                    </m:sSub>
                                  </m:e>
                                </m:d>
                              </m:den>
                            </m:f>
                          </m:e>
                        </m:d>
                      </m:e>
                    </m:func>
                    <m:r>
                      <a:rPr kumimoji="0" lang="en-US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=−</m:t>
                    </m:r>
                    <m:f>
                      <m:fPr>
                        <m:ctrlP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kumimoji="0" lang="en-US" sz="12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𝑜</m:t>
                            </m:r>
                          </m:sub>
                        </m:sSub>
                      </m:num>
                      <m:den>
                        <m:r>
                          <a:rPr kumimoji="0" lang="en-US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 (Eqn. 2)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66D061A-7E73-B27D-586F-B43A49DBF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962" y="4440884"/>
                <a:ext cx="2742417" cy="60567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35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Time-Correlated Soliton Tunneling Model</a:t>
            </a:r>
            <a:b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</a:br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NbS3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C419F2E-7ED8-9B18-2387-954A1612B5D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781800" y="1825625"/>
            <a:ext cx="3886200" cy="4351338"/>
          </a:xfrm>
        </p:spPr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1524000" y="6435892"/>
            <a:ext cx="9144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4" y="6492875"/>
            <a:ext cx="37750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2" descr="tcsuhlogo">
            <a:extLst>
              <a:ext uri="{FF2B5EF4-FFF2-40B4-BE49-F238E27FC236}">
                <a16:creationId xmlns:a16="http://schemas.microsoft.com/office/drawing/2014/main" id="{7FC0DBE3-EB77-2787-D659-CD1016755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6455052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9B20EA94-125E-6BB4-F286-A184C88CA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1681011"/>
            <a:ext cx="4572000" cy="349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067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Time-Correlated Soliton Tunneling Model</a:t>
            </a:r>
            <a:b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</a:br>
            <a:r>
              <a:rPr lang="en-US" altLang="en-US" sz="3200" dirty="0">
                <a:latin typeface="+mj-lt"/>
                <a:ea typeface="Trebuchet MS" panose="020B0603020202020204" pitchFamily="34" charset="0"/>
                <a:cs typeface="Trebuchet MS" panose="020B0603020202020204" pitchFamily="34" charset="0"/>
              </a:rPr>
              <a:t>NbSe3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C419F2E-7ED8-9B18-2387-954A1612B5D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781800" y="1825625"/>
            <a:ext cx="3886200" cy="4351338"/>
          </a:xfrm>
        </p:spPr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1524000" y="6435892"/>
            <a:ext cx="9144000" cy="438150"/>
          </a:xfrm>
          <a:prstGeom prst="rect">
            <a:avLst/>
          </a:prstGeom>
          <a:solidFill>
            <a:srgbClr val="D527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34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4" y="6492875"/>
            <a:ext cx="37750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2" descr="tcsuhlogo">
            <a:extLst>
              <a:ext uri="{FF2B5EF4-FFF2-40B4-BE49-F238E27FC236}">
                <a16:creationId xmlns:a16="http://schemas.microsoft.com/office/drawing/2014/main" id="{7FC0DBE3-EB77-2787-D659-CD1016755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6455052"/>
            <a:ext cx="533400" cy="41899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BF77D8AA-2E73-3A5C-67D7-690320EED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1683248"/>
            <a:ext cx="4572000" cy="349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04249"/>
      </p:ext>
    </p:extLst>
  </p:cSld>
  <p:clrMapOvr>
    <a:masterClrMapping/>
  </p:clrMapOvr>
</p:sld>
</file>

<file path=ppt/theme/theme1.xml><?xml version="1.0" encoding="utf-8"?>
<a:theme xmlns:a="http://schemas.openxmlformats.org/drawingml/2006/main" name="UH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H" id="{27EA9E3A-7B4A-438E-AE78-EC862EE17DE2}" vid="{74CD5CBB-8F6C-4C41-AA25-9903F7D7AB9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267D746AA0364B8F81780CF8FEDF08" ma:contentTypeVersion="10" ma:contentTypeDescription="Create a new document." ma:contentTypeScope="" ma:versionID="e44eeff01f197b82ffe939cf88f6ce38">
  <xsd:schema xmlns:xsd="http://www.w3.org/2001/XMLSchema" xmlns:xs="http://www.w3.org/2001/XMLSchema" xmlns:p="http://schemas.microsoft.com/office/2006/metadata/properties" xmlns:ns3="f333b157-9493-428a-9bed-e56d940e9f0b" xmlns:ns4="6e0cbaf1-24ad-48ef-9b8d-534f85ccada0" targetNamespace="http://schemas.microsoft.com/office/2006/metadata/properties" ma:root="true" ma:fieldsID="9e7e3ab44739e024eaac950e3186ef14" ns3:_="" ns4:_="">
    <xsd:import namespace="f333b157-9493-428a-9bed-e56d940e9f0b"/>
    <xsd:import namespace="6e0cbaf1-24ad-48ef-9b8d-534f85ccada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_activity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33b157-9493-428a-9bed-e56d940e9f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0cbaf1-24ad-48ef-9b8d-534f85ccada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333b157-9493-428a-9bed-e56d940e9f0b" xsi:nil="true"/>
  </documentManagement>
</p:properties>
</file>

<file path=customXml/itemProps1.xml><?xml version="1.0" encoding="utf-8"?>
<ds:datastoreItem xmlns:ds="http://schemas.openxmlformats.org/officeDocument/2006/customXml" ds:itemID="{470FB6B1-3AD0-4746-953A-D69987DEF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33b157-9493-428a-9bed-e56d940e9f0b"/>
    <ds:schemaRef ds:uri="6e0cbaf1-24ad-48ef-9b8d-534f85ccad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7E8D26F-A5CB-44B3-A775-5C2BE1018E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66E8CD-D571-4AB7-A933-825DADEF4FE7}">
  <ds:schemaRefs>
    <ds:schemaRef ds:uri="http://schemas.microsoft.com/office/2006/documentManagement/types"/>
    <ds:schemaRef ds:uri="http://purl.org/dc/elements/1.1/"/>
    <ds:schemaRef ds:uri="6e0cbaf1-24ad-48ef-9b8d-534f85ccada0"/>
    <ds:schemaRef ds:uri="f333b157-9493-428a-9bed-e56d940e9f0b"/>
    <ds:schemaRef ds:uri="http://purl.org/dc/terms/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1020</Words>
  <Application>Microsoft Office PowerPoint</Application>
  <PresentationFormat>Widescreen</PresentationFormat>
  <Paragraphs>166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Trebuchet MS</vt:lpstr>
      <vt:lpstr>UH</vt:lpstr>
      <vt:lpstr>Physics Research Day 2024</vt:lpstr>
      <vt:lpstr>Contents</vt:lpstr>
      <vt:lpstr>Charge Density Waves (CDWs)</vt:lpstr>
      <vt:lpstr>Correlated Quantum Transport of Charge Density Waves </vt:lpstr>
      <vt:lpstr>Bardeen-Zener Tunneling Characteristic </vt:lpstr>
      <vt:lpstr>Time-Correlated Soliton Tunneling Model</vt:lpstr>
      <vt:lpstr>Time-Correlated Soliton Tunneling Model</vt:lpstr>
      <vt:lpstr>Time-Correlated Soliton Tunneling Model NbS3</vt:lpstr>
      <vt:lpstr>Time-Correlated Soliton Tunneling Model NbSe3</vt:lpstr>
      <vt:lpstr>Time-Correlated Soliton Tunneling Model TaS3</vt:lpstr>
      <vt:lpstr>Time-Correlated Soliton Tunneling Model Global (NbS3, NbSe3, and TaS3)</vt:lpstr>
      <vt:lpstr>Charge Density Wave Research at UH</vt:lpstr>
      <vt:lpstr>Thank You!</vt:lpstr>
      <vt:lpstr>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Research Day 2024</dc:title>
  <dc:creator>Sanderson, Johnathan O</dc:creator>
  <cp:lastModifiedBy>Sanderson, Johnathan O</cp:lastModifiedBy>
  <cp:revision>1</cp:revision>
  <dcterms:created xsi:type="dcterms:W3CDTF">2024-02-24T05:03:37Z</dcterms:created>
  <dcterms:modified xsi:type="dcterms:W3CDTF">2024-02-24T05:06:01Z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0x0101001F267D746AA0364B8F81780CF8FEDF08</vt:lpwstr>
  </property>
</Properties>
</file>