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720" r:id="rId2"/>
  </p:sldMasterIdLst>
  <p:notesMasterIdLst>
    <p:notesMasterId r:id="rId16"/>
  </p:notesMasterIdLst>
  <p:sldIdLst>
    <p:sldId id="260" r:id="rId3"/>
    <p:sldId id="262" r:id="rId4"/>
    <p:sldId id="280" r:id="rId5"/>
    <p:sldId id="278" r:id="rId6"/>
    <p:sldId id="273" r:id="rId7"/>
    <p:sldId id="266" r:id="rId8"/>
    <p:sldId id="272" r:id="rId9"/>
    <p:sldId id="269" r:id="rId10"/>
    <p:sldId id="270" r:id="rId11"/>
    <p:sldId id="267" r:id="rId12"/>
    <p:sldId id="276" r:id="rId13"/>
    <p:sldId id="279" r:id="rId14"/>
    <p:sldId id="274" r:id="rId15"/>
  </p:sldIdLst>
  <p:sldSz cx="12192000" cy="6858000"/>
  <p:notesSz cx="6858000" cy="9144000"/>
  <p:embeddedFontLst>
    <p:embeddedFont>
      <p:font typeface="MiloOT-Bold" panose="020B0804030101020102" pitchFamily="34" charset="77"/>
      <p:regular r:id="rId17"/>
      <p:bold r:id="rId18"/>
      <p:italic r:id="rId19"/>
      <p:boldItalic r:id="rId20"/>
    </p:embeddedFont>
    <p:embeddedFont>
      <p:font typeface="Trebuchet MS" panose="020B0703020202090204" pitchFamily="34" charset="0"/>
      <p:regular r:id="rId21"/>
      <p:bold r:id="rId22"/>
      <p:italic r:id="rId23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BC00"/>
    <a:srgbClr val="CDAB00"/>
    <a:srgbClr val="BEC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82"/>
    <p:restoredTop sz="95009"/>
  </p:normalViewPr>
  <p:slideViewPr>
    <p:cSldViewPr snapToGrid="0" snapToObjects="1">
      <p:cViewPr varScale="1">
        <p:scale>
          <a:sx n="92" d="100"/>
          <a:sy n="92" d="100"/>
        </p:scale>
        <p:origin x="2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B99CA-4F75-434F-AE12-12092540398F}" type="datetimeFigureOut">
              <a:rPr lang="en-US" smtClean="0"/>
              <a:t>2/23/24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1833D-0B42-ED49-8361-C93EEC1E6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9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Overpot for 0h and 1h. All figures on same level …resize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1833D-0B42-ED49-8361-C93EEC1E6E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849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Every thing must be inside.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1833D-0B42-ED49-8361-C93EEC1E6E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320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IR compensation with and without.</a:t>
            </a:r>
          </a:p>
          <a:p>
            <a:r>
              <a:rPr lang="en-US" dirty="0"/>
              <a:t>Why left better than right … IR compensation. </a:t>
            </a:r>
            <a:r>
              <a:rPr lang="en-US" dirty="0" err="1"/>
              <a:t>Wtrite</a:t>
            </a:r>
            <a:r>
              <a:rPr lang="en-US" dirty="0"/>
              <a:t> it out</a:t>
            </a:r>
          </a:p>
          <a:p>
            <a:r>
              <a:rPr lang="en-US" dirty="0"/>
              <a:t>Mention working area left panel</a:t>
            </a:r>
          </a:p>
          <a:p>
            <a:r>
              <a:rPr lang="en-US" dirty="0"/>
              <a:t>Substrate NF</a:t>
            </a:r>
          </a:p>
          <a:p>
            <a:r>
              <a:rPr lang="en-US" dirty="0"/>
              <a:t>Beaker electrolyzer, AEM electrolyzer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1833D-0B42-ED49-8361-C93EEC1E6E5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55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Dashed line to show difference on left panel.. </a:t>
            </a:r>
            <a:r>
              <a:rPr lang="en-US" dirty="0" err="1"/>
              <a:t>Differnece</a:t>
            </a:r>
            <a:r>
              <a:rPr lang="en-US" dirty="0"/>
              <a:t> 123mV…….. Remove dashed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1833D-0B42-ED49-8361-C93EEC1E6E5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3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 figure 2x5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1833D-0B42-ED49-8361-C93EEC1E6E5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72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427554"/>
            <a:ext cx="12192000" cy="626204"/>
          </a:xfrm>
        </p:spPr>
        <p:txBody>
          <a:bodyPr>
            <a:noAutofit/>
          </a:bodyPr>
          <a:lstStyle>
            <a:lvl1pPr marL="0" indent="0" algn="ctr">
              <a:buNone/>
              <a:defRPr sz="3600" b="1">
                <a:solidFill>
                  <a:srgbClr val="C00000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en-US" altLang="en-US"/>
              <a:t>Click to edit Master text styles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3238948"/>
            <a:ext cx="12191999" cy="62620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Crimson Roman" panose="02000503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C43927A1-18ED-BD20-6892-7A982E7A5A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8032362" y="5160395"/>
            <a:ext cx="4244450" cy="185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035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4EB01-02CE-6DB4-2C13-AC0CA6002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496229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934BF-DE0E-D4B3-B39D-1AD398746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217882"/>
            <a:ext cx="6172200" cy="48736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3476FD-BE7B-287C-9531-45CBABC4A9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89049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9A4A00-8E95-4437-AFBF-47469110B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7920-07FC-994F-BE71-6B87BA93353C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F91627-BB9B-CBC5-E65F-48F681205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A9839-877D-C08C-63D0-8D980DDF8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FE3C3-BB48-354C-AF0E-AA11B0635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3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76C7CF-BFA6-919E-F692-544596FE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7920-07FC-994F-BE71-6B87BA93353C}" type="datetimeFigureOut">
              <a:rPr lang="en-US" smtClean="0"/>
              <a:t>2/23/24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169EAA-CCAC-54F6-9D26-419974E59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81DAF-5375-1A48-FA55-6F1BAA5A9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FE3C3-BB48-354C-AF0E-AA11B0635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>
            <a:extLst>
              <a:ext uri="{FF2B5EF4-FFF2-40B4-BE49-F238E27FC236}">
                <a16:creationId xmlns:a16="http://schemas.microsoft.com/office/drawing/2014/main" id="{4D3DFCCE-1D73-27FB-189B-79A7517BD8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9490403" y="-189026"/>
            <a:ext cx="2669998" cy="116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57188" y="1183377"/>
            <a:ext cx="11487150" cy="51621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1" i="0">
                <a:solidFill>
                  <a:srgbClr val="C00000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347249" y="1759848"/>
            <a:ext cx="11487150" cy="4442168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600">
                <a:latin typeface="Crimson Roman" panose="02000503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E9A1E50-A2D3-7DE7-566C-ACD419B191B9}"/>
              </a:ext>
            </a:extLst>
          </p:cNvPr>
          <p:cNvCxnSpPr/>
          <p:nvPr userDrawn="1"/>
        </p:nvCxnSpPr>
        <p:spPr>
          <a:xfrm>
            <a:off x="0" y="795130"/>
            <a:ext cx="12192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05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ext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61FB33-7B11-EAC6-6639-05A9B3D8380A}"/>
              </a:ext>
            </a:extLst>
          </p:cNvPr>
          <p:cNvSpPr/>
          <p:nvPr userDrawn="1"/>
        </p:nvSpPr>
        <p:spPr>
          <a:xfrm>
            <a:off x="6397625" y="1468438"/>
            <a:ext cx="5265738" cy="4443412"/>
          </a:xfrm>
          <a:prstGeom prst="rect">
            <a:avLst/>
          </a:prstGeom>
          <a:solidFill>
            <a:srgbClr val="C90F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6576509" y="1630817"/>
            <a:ext cx="5267097" cy="4443412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  <a:latin typeface="Trebuchet MS" panose="020B070302020209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57187" y="1406399"/>
            <a:ext cx="5738813" cy="8048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1" i="0">
                <a:solidFill>
                  <a:srgbClr val="C00000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347249" y="2241290"/>
            <a:ext cx="5748751" cy="4442168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600">
                <a:latin typeface="Crimson Roman" panose="02000503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901F45-60E4-3A85-9B37-637CE4470B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9490403" y="-189026"/>
            <a:ext cx="2669998" cy="116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B30AB89-AA60-61B1-E437-935B4A3724F9}"/>
              </a:ext>
            </a:extLst>
          </p:cNvPr>
          <p:cNvCxnSpPr/>
          <p:nvPr userDrawn="1"/>
        </p:nvCxnSpPr>
        <p:spPr>
          <a:xfrm>
            <a:off x="0" y="795130"/>
            <a:ext cx="12192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89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,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C4D215-C917-32F3-43B2-AB5ADBFAFBAB}"/>
              </a:ext>
            </a:extLst>
          </p:cNvPr>
          <p:cNvSpPr/>
          <p:nvPr userDrawn="1"/>
        </p:nvSpPr>
        <p:spPr>
          <a:xfrm>
            <a:off x="403225" y="1446213"/>
            <a:ext cx="5265738" cy="4443412"/>
          </a:xfrm>
          <a:prstGeom prst="rect">
            <a:avLst/>
          </a:prstGeom>
          <a:solidFill>
            <a:srgbClr val="C90F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581418" y="1608364"/>
            <a:ext cx="5267097" cy="4443412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  <a:latin typeface="Trebuchet MS" panose="020B070302020209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101992" y="1510479"/>
            <a:ext cx="5738813" cy="8048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1" i="0">
                <a:solidFill>
                  <a:srgbClr val="C00000"/>
                </a:solidFill>
                <a:latin typeface="MiloOT-Bold" panose="020B0504030101020102" pitchFamily="34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092054" y="2345370"/>
            <a:ext cx="5748751" cy="4442168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600">
                <a:latin typeface="Crimson Roman" panose="02000503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CBEF84-F47D-1D38-DFD1-50278446FA4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9490403" y="-189026"/>
            <a:ext cx="2669998" cy="116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46E69E3-2CBD-06C0-A05D-F09C13B076DD}"/>
              </a:ext>
            </a:extLst>
          </p:cNvPr>
          <p:cNvCxnSpPr/>
          <p:nvPr userDrawn="1"/>
        </p:nvCxnSpPr>
        <p:spPr>
          <a:xfrm>
            <a:off x="0" y="795130"/>
            <a:ext cx="12192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58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802EB-D06F-DE0E-9442-D712B2BAA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7920-07FC-994F-BE71-6B87BA93353C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7293C-72D8-CD83-0A33-980A8E015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5D38E-A03A-6B68-1352-75E6CA313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FE3C3-BB48-354C-AF0E-AA11B06355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C0A62A9-1EF5-5765-1BDE-0343EEA127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2427554"/>
            <a:ext cx="12192000" cy="626204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rgbClr val="C00000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en-US" altLang="en-US" dirty="0"/>
              <a:t>Click to edit Master text styles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59FBF8F-B710-D346-64B1-915FB63192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3238948"/>
            <a:ext cx="12191999" cy="626204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latin typeface="Crimson Roman" panose="02000503000000000000" pitchFamily="2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698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40153-891B-23D8-8761-6C92F9E1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CFDD89-27C2-376F-5905-0FA70C420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7084B-05CE-5C59-2397-9D4D0270A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7920-07FC-994F-BE71-6B87BA93353C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9C047-CEE3-94A8-62E8-3E0C6DE7F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BF4E3-5A76-AFF3-A3FF-18FF531F4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FE3C3-BB48-354C-AF0E-AA11B0635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7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D0498-0788-8567-67E4-37F258446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F04C6-158B-3CEA-BB6F-D037792086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44E17B-A2B3-4A23-6756-7B3A9EB13C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00D2C-6886-4732-99B8-9B5BC77D5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7920-07FC-994F-BE71-6B87BA93353C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182E17-20A7-7DF2-5B19-1E6175C99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6997EC-F19F-5AB5-BC48-45DDB18B9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FE3C3-BB48-354C-AF0E-AA11B0635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02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321DE-ECC0-5C74-F903-03A6055BD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1370"/>
            <a:ext cx="10515600" cy="50467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F6CC-8538-34D7-1434-524C32E39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410058-B67D-4199-9412-55EBE5774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34C0C7-5C5B-B77E-0C6A-94FC75C394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E918B4-E3B2-BCBB-0D79-AEDB23A48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822EBE-8ED9-1E55-F4A9-FFC566B56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7920-07FC-994F-BE71-6B87BA93353C}" type="datetimeFigureOut">
              <a:rPr lang="en-US" smtClean="0"/>
              <a:t>2/23/24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BEB2A9-32EF-368C-94A1-4F0773A2B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9C13DA-48E5-8767-9B37-B269D2A5D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FE3C3-BB48-354C-AF0E-AA11B0635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29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F6AF1-B8C4-3BD2-2992-48F1A63C9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8B04E3-9CC2-8FC3-F3FE-9E06059D2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7920-07FC-994F-BE71-6B87BA93353C}" type="datetimeFigureOut">
              <a:rPr lang="en-US" smtClean="0"/>
              <a:t>2/23/24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5A1C53-96A3-415C-CA21-BA635CF6D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006483-812E-00F4-206A-1570B0A16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FE3C3-BB48-354C-AF0E-AA11B0635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42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3826A56-6078-9FDA-7991-DFD254B765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8BE908D-F515-4D42-2B06-4FDCB55C2B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1B28D-CD35-93C1-D788-3AED71A282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92D6F-4E3B-4045-AD2A-21AD6829CCB3}" type="datetimeFigureOut">
              <a:rPr lang="en-US"/>
              <a:pPr>
                <a:defRPr/>
              </a:pPr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F26B1-4C25-53D8-67F5-89E893D15D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A44A4-E822-A28F-A601-2242A5E53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9B119D-593D-5145-BD77-26A36A9AE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rebuchet MS" panose="020B0703020202090204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anose="020B070302020209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anose="020B070302020209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anose="020B070302020209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anose="020B070302020209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anose="020B070302020209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anose="020B070302020209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anose="020B070302020209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anose="020B070302020209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4EB8B4-7037-E572-34AF-E886E4A7A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8012"/>
            <a:ext cx="10515600" cy="534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164E32-E849-2E92-F37D-838F4D10D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44A1A-20BC-959C-6420-0B52490D31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F7920-07FC-994F-BE71-6B87BA93353C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C54AB-2AE2-3E27-B04D-33F690DF5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34C0E-23A7-408B-1E60-186438D7B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FE3C3-BB48-354C-AF0E-AA11B06355D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8133503D-97BC-D85C-6050-543DF09C7F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/>
          <a:srcRect/>
          <a:stretch/>
        </p:blipFill>
        <p:spPr bwMode="auto">
          <a:xfrm>
            <a:off x="9490403" y="-189026"/>
            <a:ext cx="2669998" cy="116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FD31009-BA75-C00F-E35E-AEFC30CDDBB4}"/>
              </a:ext>
            </a:extLst>
          </p:cNvPr>
          <p:cNvCxnSpPr/>
          <p:nvPr userDrawn="1"/>
        </p:nvCxnSpPr>
        <p:spPr>
          <a:xfrm>
            <a:off x="0" y="795130"/>
            <a:ext cx="12192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831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3" r:id="rId2"/>
    <p:sldLayoutId id="2147483724" r:id="rId3"/>
    <p:sldLayoutId id="2147483725" r:id="rId4"/>
    <p:sldLayoutId id="2147483726" r:id="rId5"/>
    <p:sldLayoutId id="2147483728" r:id="rId6"/>
    <p:sldLayoutId id="214748372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C00000"/>
          </a:solidFill>
          <a:latin typeface="Trebuchet MS" panose="020B070302020209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rimson Roman" panose="02000503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rimson Roman" panose="02000503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rimson Roman" panose="02000503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rimson Roman" panose="02000503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rimson Roman" panose="02000503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jpg"/><Relationship Id="rId7" Type="http://schemas.openxmlformats.org/officeDocument/2006/relationships/image" Target="../media/image25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hyperlink" Target="https://doi.org/10.1016/j.mtphys.2022.10084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6/j.mtphys.2021.10041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jpeg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Placeholder 1">
            <a:extLst>
              <a:ext uri="{FF2B5EF4-FFF2-40B4-BE49-F238E27FC236}">
                <a16:creationId xmlns:a16="http://schemas.microsoft.com/office/drawing/2014/main" id="{E5C22CFB-EC44-C5E1-13D4-DC7D50F74185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>
          <a:xfrm>
            <a:off x="0" y="2427288"/>
            <a:ext cx="12192000" cy="627062"/>
          </a:xfrm>
        </p:spPr>
        <p:txBody>
          <a:bodyPr/>
          <a:lstStyle/>
          <a:p>
            <a:pPr eaLnBrk="1" hangingPunct="1"/>
            <a:r>
              <a:rPr lang="en-US" altLang="en-US" sz="2800" b="1" dirty="0">
                <a:latin typeface="+mn-lt"/>
              </a:rPr>
              <a:t>NiMo based bifunctional catalysts for water electrolysis</a:t>
            </a:r>
          </a:p>
        </p:txBody>
      </p:sp>
      <p:sp>
        <p:nvSpPr>
          <p:cNvPr id="6146" name="Text Placeholder 2">
            <a:extLst>
              <a:ext uri="{FF2B5EF4-FFF2-40B4-BE49-F238E27FC236}">
                <a16:creationId xmlns:a16="http://schemas.microsoft.com/office/drawing/2014/main" id="{F7A18844-B513-9F96-3A55-8FF43CD88C44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135924" y="3429000"/>
            <a:ext cx="12192000" cy="62706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+mn-lt"/>
              </a:rPr>
              <a:t>Navmi Naik</a:t>
            </a:r>
          </a:p>
          <a:p>
            <a:pPr eaLnBrk="1" hangingPunct="1"/>
            <a:endParaRPr lang="en-US" altLang="en-US" dirty="0">
              <a:latin typeface="Crimson Roman" panose="02000503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F6CA40-740B-225F-1347-7058CF699940}"/>
              </a:ext>
            </a:extLst>
          </p:cNvPr>
          <p:cNvSpPr txBox="1"/>
          <p:nvPr/>
        </p:nvSpPr>
        <p:spPr>
          <a:xfrm>
            <a:off x="5287915" y="4056064"/>
            <a:ext cx="2014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Research Day</a:t>
            </a:r>
          </a:p>
          <a:p>
            <a:pPr algn="ctr"/>
            <a:r>
              <a:rPr lang="en-US" dirty="0"/>
              <a:t>February 24,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1465CCB-9967-6306-4EB5-63F09BF1E990}"/>
              </a:ext>
            </a:extLst>
          </p:cNvPr>
          <p:cNvSpPr txBox="1"/>
          <p:nvPr/>
        </p:nvSpPr>
        <p:spPr>
          <a:xfrm>
            <a:off x="0" y="308196"/>
            <a:ext cx="247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Morphology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30C7F05-5A74-7585-7F53-052CEB392F8F}"/>
              </a:ext>
            </a:extLst>
          </p:cNvPr>
          <p:cNvGrpSpPr/>
          <p:nvPr/>
        </p:nvGrpSpPr>
        <p:grpSpPr>
          <a:xfrm>
            <a:off x="428324" y="1017360"/>
            <a:ext cx="3717229" cy="3215612"/>
            <a:chOff x="567053" y="816026"/>
            <a:chExt cx="3717229" cy="321561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C877D1E-652E-DF11-021D-8BF1DF251049}"/>
                </a:ext>
              </a:extLst>
            </p:cNvPr>
            <p:cNvGrpSpPr/>
            <p:nvPr/>
          </p:nvGrpSpPr>
          <p:grpSpPr>
            <a:xfrm>
              <a:off x="567053" y="1115657"/>
              <a:ext cx="3717229" cy="2915981"/>
              <a:chOff x="8502480" y="3858891"/>
              <a:chExt cx="3581199" cy="2917593"/>
            </a:xfrm>
          </p:grpSpPr>
          <p:pic>
            <p:nvPicPr>
              <p:cNvPr id="12" name="Picture 11" descr="A close up of a white object&#10;&#10;Description automatically generated">
                <a:extLst>
                  <a:ext uri="{FF2B5EF4-FFF2-40B4-BE49-F238E27FC236}">
                    <a16:creationId xmlns:a16="http://schemas.microsoft.com/office/drawing/2014/main" id="{FC68236D-757D-691E-D728-29BC9AD39B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2105"/>
              <a:stretch/>
            </p:blipFill>
            <p:spPr>
              <a:xfrm>
                <a:off x="8502480" y="3858891"/>
                <a:ext cx="3581199" cy="2917593"/>
              </a:xfrm>
              <a:prstGeom prst="rect">
                <a:avLst/>
              </a:prstGeom>
            </p:spPr>
          </p:pic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7C90AC1-13B1-F410-8D70-7D5BDC1DAC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02480" y="6702743"/>
                <a:ext cx="794488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C7B0885-A893-A83D-5E06-3B25139C3952}"/>
                  </a:ext>
                </a:extLst>
              </p:cNvPr>
              <p:cNvSpPr txBox="1"/>
              <p:nvPr/>
            </p:nvSpPr>
            <p:spPr>
              <a:xfrm>
                <a:off x="8622030" y="6456386"/>
                <a:ext cx="555387" cy="246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 µm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501D1B-3D3D-76EA-E5AA-920BC940642B}"/>
                </a:ext>
              </a:extLst>
            </p:cNvPr>
            <p:cNvSpPr txBox="1"/>
            <p:nvPr/>
          </p:nvSpPr>
          <p:spPr>
            <a:xfrm>
              <a:off x="2152046" y="816026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0h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D9BCDF4-DD2B-9D79-EE6E-6E7D101FF1F9}"/>
              </a:ext>
            </a:extLst>
          </p:cNvPr>
          <p:cNvGrpSpPr/>
          <p:nvPr/>
        </p:nvGrpSpPr>
        <p:grpSpPr>
          <a:xfrm>
            <a:off x="6841043" y="1017360"/>
            <a:ext cx="3717229" cy="3215607"/>
            <a:chOff x="6896833" y="706896"/>
            <a:chExt cx="3534372" cy="321222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AC81B92-A8BD-0162-8D10-9A3B89B10D19}"/>
                </a:ext>
              </a:extLst>
            </p:cNvPr>
            <p:cNvGrpSpPr/>
            <p:nvPr/>
          </p:nvGrpSpPr>
          <p:grpSpPr>
            <a:xfrm>
              <a:off x="6896833" y="1003140"/>
              <a:ext cx="3534372" cy="2915980"/>
              <a:chOff x="8439918" y="949842"/>
              <a:chExt cx="3752082" cy="2800888"/>
            </a:xfrm>
          </p:grpSpPr>
          <p:pic>
            <p:nvPicPr>
              <p:cNvPr id="18" name="Picture 17" descr="A close-up of a piece of food&#10;&#10;Description automatically generated">
                <a:extLst>
                  <a:ext uri="{FF2B5EF4-FFF2-40B4-BE49-F238E27FC236}">
                    <a16:creationId xmlns:a16="http://schemas.microsoft.com/office/drawing/2014/main" id="{04D598B6-7D32-77C2-A361-5C95902BCC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2846"/>
              <a:stretch/>
            </p:blipFill>
            <p:spPr>
              <a:xfrm>
                <a:off x="8502480" y="949842"/>
                <a:ext cx="3689520" cy="2800888"/>
              </a:xfrm>
              <a:prstGeom prst="rect">
                <a:avLst/>
              </a:prstGeom>
            </p:spPr>
          </p:pic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EE7BBD9-9F92-AD1A-129E-C25C3A47B6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02480" y="3678727"/>
                <a:ext cx="520114" cy="1213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24ADE46-DA8D-2B54-704C-CB07044434B4}"/>
                  </a:ext>
                </a:extLst>
              </p:cNvPr>
              <p:cNvSpPr txBox="1"/>
              <p:nvPr/>
            </p:nvSpPr>
            <p:spPr>
              <a:xfrm>
                <a:off x="8439918" y="3480261"/>
                <a:ext cx="645237" cy="198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 nm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51FA03-7BCE-ECAC-68D1-E95C272A84EC}"/>
                </a:ext>
              </a:extLst>
            </p:cNvPr>
            <p:cNvSpPr txBox="1"/>
            <p:nvPr/>
          </p:nvSpPr>
          <p:spPr>
            <a:xfrm>
              <a:off x="8547181" y="706896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1h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4A4AF63-C441-8452-F248-3A0BC0615BEE}"/>
              </a:ext>
            </a:extLst>
          </p:cNvPr>
          <p:cNvGrpSpPr/>
          <p:nvPr/>
        </p:nvGrpSpPr>
        <p:grpSpPr>
          <a:xfrm>
            <a:off x="4908357" y="4567383"/>
            <a:ext cx="2375285" cy="2128074"/>
            <a:chOff x="8970264" y="1346486"/>
            <a:chExt cx="2446380" cy="238648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EE19A0-EED6-29CF-B516-2160589E6BD3}"/>
                </a:ext>
              </a:extLst>
            </p:cNvPr>
            <p:cNvSpPr txBox="1"/>
            <p:nvPr/>
          </p:nvSpPr>
          <p:spPr>
            <a:xfrm>
              <a:off x="8977660" y="3163471"/>
              <a:ext cx="2438984" cy="5694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https://doi.org/10.1016/j.mtphys.2022.100841</a:t>
              </a:r>
              <a:endParaRPr lang="en-US" sz="900" dirty="0"/>
            </a:p>
            <a:p>
              <a:pPr algn="ctr"/>
              <a:r>
                <a:rPr lang="en-US" sz="900" dirty="0" err="1">
                  <a:solidFill>
                    <a:srgbClr val="000000"/>
                  </a:solidFill>
                  <a:effectLst/>
                  <a:latin typeface="+mn-lt"/>
                </a:rPr>
                <a:t>Fanghao</a:t>
              </a:r>
              <a:r>
                <a:rPr lang="en-US" sz="900" dirty="0">
                  <a:solidFill>
                    <a:srgbClr val="000000"/>
                  </a:solidFill>
                  <a:effectLst/>
                  <a:latin typeface="+mn-lt"/>
                </a:rPr>
                <a:t> Zhang, 2022</a:t>
              </a:r>
            </a:p>
            <a:p>
              <a:endParaRPr lang="en-US" sz="900" dirty="0"/>
            </a:p>
          </p:txBody>
        </p:sp>
        <p:pic>
          <p:nvPicPr>
            <p:cNvPr id="27" name="Picture 26" descr="Close-up of a microscope slide&#10;&#10;Description automatically generated">
              <a:extLst>
                <a:ext uri="{FF2B5EF4-FFF2-40B4-BE49-F238E27FC236}">
                  <a16:creationId xmlns:a16="http://schemas.microsoft.com/office/drawing/2014/main" id="{B9806841-725A-7BEA-2A76-9EDBDBF33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0264" y="1346486"/>
              <a:ext cx="2423525" cy="1851682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BBCF43B-851A-335F-277C-2880A88BD0C6}"/>
              </a:ext>
            </a:extLst>
          </p:cNvPr>
          <p:cNvGrpSpPr/>
          <p:nvPr/>
        </p:nvGrpSpPr>
        <p:grpSpPr>
          <a:xfrm>
            <a:off x="1192331" y="4563155"/>
            <a:ext cx="2353093" cy="2094592"/>
            <a:chOff x="636024" y="4760621"/>
            <a:chExt cx="2005028" cy="2141283"/>
          </a:xfrm>
        </p:grpSpPr>
        <p:pic>
          <p:nvPicPr>
            <p:cNvPr id="31" name="Picture 30" descr="A close-up of a cube&#10;&#10;Description automatically generated">
              <a:extLst>
                <a:ext uri="{FF2B5EF4-FFF2-40B4-BE49-F238E27FC236}">
                  <a16:creationId xmlns:a16="http://schemas.microsoft.com/office/drawing/2014/main" id="{FECF45A9-B721-F472-5BE5-87362DC4C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2518" y="4760621"/>
              <a:ext cx="1746727" cy="1754909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7B55BFF-8065-A834-7D4A-5688DBF0FA74}"/>
                </a:ext>
              </a:extLst>
            </p:cNvPr>
            <p:cNvSpPr txBox="1"/>
            <p:nvPr/>
          </p:nvSpPr>
          <p:spPr>
            <a:xfrm>
              <a:off x="636024" y="6382753"/>
              <a:ext cx="2005028" cy="519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>
                  <a:effectLst/>
                  <a:latin typeface="AdvOTea1a7398"/>
                </a:rPr>
                <a:t>10.1038/ncomms15437  </a:t>
              </a:r>
              <a:r>
                <a:rPr lang="en-US" sz="900" dirty="0">
                  <a:effectLst/>
                  <a:latin typeface="+mn-lt"/>
                </a:rPr>
                <a:t>Jian Zhang, 2017</a:t>
              </a:r>
              <a:r>
                <a:rPr lang="en-US" sz="1800" dirty="0">
                  <a:effectLst/>
                  <a:latin typeface="AdvOTea1a7398"/>
                </a:rPr>
                <a:t> </a:t>
              </a:r>
              <a:endParaRPr lang="en-US" sz="900" dirty="0">
                <a:effectLst/>
              </a:endParaRPr>
            </a:p>
            <a:p>
              <a:endParaRPr lang="en-US" sz="9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7601963-AEE5-5B17-554D-34B10B0956BD}"/>
              </a:ext>
            </a:extLst>
          </p:cNvPr>
          <p:cNvGrpSpPr/>
          <p:nvPr/>
        </p:nvGrpSpPr>
        <p:grpSpPr>
          <a:xfrm>
            <a:off x="7648586" y="4552888"/>
            <a:ext cx="10325470" cy="1850943"/>
            <a:chOff x="7740026" y="4552888"/>
            <a:chExt cx="10325470" cy="1850943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B208AC4-FE46-A38F-A1D1-E7BB34306DD4}"/>
                </a:ext>
              </a:extLst>
            </p:cNvPr>
            <p:cNvGrpSpPr/>
            <p:nvPr/>
          </p:nvGrpSpPr>
          <p:grpSpPr>
            <a:xfrm>
              <a:off x="7740026" y="4552888"/>
              <a:ext cx="6937973" cy="1850943"/>
              <a:chOff x="7761783" y="4230191"/>
              <a:chExt cx="6937973" cy="1850943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3182B355-296B-8145-0B5D-5A1917FD60FB}"/>
                  </a:ext>
                </a:extLst>
              </p:cNvPr>
              <p:cNvGrpSpPr/>
              <p:nvPr/>
            </p:nvGrpSpPr>
            <p:grpSpPr>
              <a:xfrm>
                <a:off x="7761783" y="4230191"/>
                <a:ext cx="4195231" cy="1620111"/>
                <a:chOff x="7773348" y="4230191"/>
                <a:chExt cx="4195231" cy="1620111"/>
              </a:xfrm>
            </p:grpSpPr>
            <p:pic>
              <p:nvPicPr>
                <p:cNvPr id="38" name="Picture 37" descr="A close-up of a white object&#10;&#10;Description automatically generated">
                  <a:extLst>
                    <a:ext uri="{FF2B5EF4-FFF2-40B4-BE49-F238E27FC236}">
                      <a16:creationId xmlns:a16="http://schemas.microsoft.com/office/drawing/2014/main" id="{E24E4492-6D98-4080-C643-3AB8DE5ADF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773348" y="4240460"/>
                  <a:ext cx="2044548" cy="1609842"/>
                </a:xfrm>
                <a:prstGeom prst="rect">
                  <a:avLst/>
                </a:prstGeom>
              </p:spPr>
            </p:pic>
            <p:pic>
              <p:nvPicPr>
                <p:cNvPr id="40" name="Picture 39" descr="A black smoke in the sky&#10;&#10;Description automatically generated">
                  <a:extLst>
                    <a:ext uri="{FF2B5EF4-FFF2-40B4-BE49-F238E27FC236}">
                      <a16:creationId xmlns:a16="http://schemas.microsoft.com/office/drawing/2014/main" id="{767AF040-F9CF-875D-3D37-6F149C9794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9924031" y="4230191"/>
                  <a:ext cx="2044548" cy="1609842"/>
                </a:xfrm>
                <a:prstGeom prst="rect">
                  <a:avLst/>
                </a:prstGeom>
              </p:spPr>
            </p:pic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7C9526A-92C3-7060-EF1C-A75B8A3528BC}"/>
                  </a:ext>
                </a:extLst>
              </p:cNvPr>
              <p:cNvSpPr txBox="1"/>
              <p:nvPr/>
            </p:nvSpPr>
            <p:spPr>
              <a:xfrm>
                <a:off x="8518412" y="5850302"/>
                <a:ext cx="6181344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dirty="0">
                    <a:effectLst/>
                    <a:latin typeface="AdvOT89719618"/>
                  </a:rPr>
                  <a:t>https://</a:t>
                </a:r>
                <a:r>
                  <a:rPr lang="en-US" sz="900" dirty="0" err="1">
                    <a:effectLst/>
                    <a:latin typeface="AdvOT89719618"/>
                  </a:rPr>
                  <a:t>doi.org</a:t>
                </a:r>
                <a:r>
                  <a:rPr lang="en-US" sz="900" dirty="0">
                    <a:effectLst/>
                    <a:latin typeface="AdvOT89719618"/>
                  </a:rPr>
                  <a:t>/10.1038/s41467-023-37091-x </a:t>
                </a:r>
                <a:endParaRPr lang="en-US" sz="900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417545F-F91D-7683-58F8-31A4882FDF09}"/>
                </a:ext>
              </a:extLst>
            </p:cNvPr>
            <p:cNvSpPr txBox="1"/>
            <p:nvPr/>
          </p:nvSpPr>
          <p:spPr>
            <a:xfrm>
              <a:off x="10649712" y="6144869"/>
              <a:ext cx="741578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 err="1">
                  <a:effectLst/>
                  <a:latin typeface="AdvOT13119950"/>
                </a:rPr>
                <a:t>Panlong</a:t>
              </a:r>
              <a:r>
                <a:rPr lang="en-US" sz="900" dirty="0">
                  <a:effectLst/>
                  <a:latin typeface="AdvOT13119950"/>
                </a:rPr>
                <a:t> </a:t>
              </a:r>
              <a:r>
                <a:rPr lang="en-US" sz="900" dirty="0" err="1">
                  <a:effectLst/>
                  <a:latin typeface="AdvOT13119950"/>
                </a:rPr>
                <a:t>Zhai</a:t>
              </a:r>
              <a:r>
                <a:rPr lang="en-US" sz="900" dirty="0">
                  <a:latin typeface="AdvOT13119950"/>
                </a:rPr>
                <a:t>, 2023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33601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C9B4F-532E-60D4-77AF-18A297CD1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615"/>
            <a:ext cx="10515600" cy="534408"/>
          </a:xfrm>
        </p:spPr>
        <p:txBody>
          <a:bodyPr>
            <a:normAutofit/>
          </a:bodyPr>
          <a:lstStyle/>
          <a:p>
            <a:r>
              <a:rPr lang="en-US" sz="3200" dirty="0"/>
              <a:t>Conclusions and further research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91FF2D-A714-C4B7-FBA5-2163EC6897D5}"/>
              </a:ext>
            </a:extLst>
          </p:cNvPr>
          <p:cNvSpPr txBox="1"/>
          <p:nvPr/>
        </p:nvSpPr>
        <p:spPr>
          <a:xfrm>
            <a:off x="254889" y="1089898"/>
            <a:ext cx="1136553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bifunctional catalyst with performance comparable to benchmarks was synthesized.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An industrial AEM electrolyzer was built.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 catalyst was found to be stable for over 100h.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Future work will focus on improving the performance further using different methods, especially with electrodeposition to build a core shell structure.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449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D0C45-1C0C-A32C-E201-EFBA15090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4395"/>
            <a:ext cx="10515600" cy="534408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+mn-lt"/>
              </a:rPr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E9502-01E8-8F02-6588-88205B9CDC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941" y="1134062"/>
            <a:ext cx="5181600" cy="4351338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Zhifeng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Dezhi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Wang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Minghui Ning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Yu Wang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Luo Yu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6A4457-C91C-BD4E-8B62-79B08926680B}"/>
              </a:ext>
            </a:extLst>
          </p:cNvPr>
          <p:cNvSpPr txBox="1"/>
          <p:nvPr/>
        </p:nvSpPr>
        <p:spPr>
          <a:xfrm>
            <a:off x="5257800" y="3726756"/>
            <a:ext cx="211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802346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5B629-C316-F1A2-F424-AB40DF4B5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8692"/>
            <a:ext cx="10515600" cy="534408"/>
          </a:xfrm>
        </p:spPr>
        <p:txBody>
          <a:bodyPr>
            <a:normAutofit/>
          </a:bodyPr>
          <a:lstStyle/>
          <a:p>
            <a:r>
              <a:rPr lang="en-US" sz="3200" dirty="0"/>
              <a:t>Supplementary information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20E8521-2518-9B6C-BD59-6F86C83C9A8C}"/>
              </a:ext>
            </a:extLst>
          </p:cNvPr>
          <p:cNvGrpSpPr/>
          <p:nvPr/>
        </p:nvGrpSpPr>
        <p:grpSpPr>
          <a:xfrm>
            <a:off x="6599036" y="1417633"/>
            <a:ext cx="5104293" cy="4022733"/>
            <a:chOff x="662028" y="1752843"/>
            <a:chExt cx="5104293" cy="402273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60B0D2-BC59-60BA-4233-97C26C36FA82}"/>
                </a:ext>
              </a:extLst>
            </p:cNvPr>
            <p:cNvGrpSpPr/>
            <p:nvPr/>
          </p:nvGrpSpPr>
          <p:grpSpPr>
            <a:xfrm>
              <a:off x="666141" y="1752843"/>
              <a:ext cx="2454584" cy="1979228"/>
              <a:chOff x="721101" y="2052446"/>
              <a:chExt cx="3539986" cy="284960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5EAC9E4A-3946-BB78-825F-AF634A100C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1101" y="2052446"/>
                <a:ext cx="3502997" cy="2849605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25A931A-52B5-C4B1-9EF0-00E21CE0035B}"/>
                  </a:ext>
                </a:extLst>
              </p:cNvPr>
              <p:cNvSpPr txBox="1"/>
              <p:nvPr/>
            </p:nvSpPr>
            <p:spPr>
              <a:xfrm>
                <a:off x="3666482" y="2052446"/>
                <a:ext cx="594605" cy="48743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1a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7B78F89-B520-8E85-8ADD-C10C12E60065}"/>
                </a:ext>
              </a:extLst>
            </p:cNvPr>
            <p:cNvGrpSpPr/>
            <p:nvPr/>
          </p:nvGrpSpPr>
          <p:grpSpPr>
            <a:xfrm>
              <a:off x="3337385" y="1752844"/>
              <a:ext cx="2428936" cy="1979227"/>
              <a:chOff x="4111662" y="2052446"/>
              <a:chExt cx="3502996" cy="284960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DEC685EF-8483-C53B-A57F-9F9B5B2465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11662" y="2052446"/>
                <a:ext cx="3502996" cy="2849605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BB7A64-E1A0-ED9F-09F1-A761EDDE657E}"/>
                  </a:ext>
                </a:extLst>
              </p:cNvPr>
              <p:cNvSpPr txBox="1"/>
              <p:nvPr/>
            </p:nvSpPr>
            <p:spPr>
              <a:xfrm>
                <a:off x="7038548" y="2052446"/>
                <a:ext cx="576110" cy="48743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1b</a:t>
                </a:r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A9D08CA-AFF9-623C-8B59-5AD92108C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2028" y="3796348"/>
              <a:ext cx="2433049" cy="197922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96283F3-AB0A-73D2-19E0-476C2C896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33272" y="3796348"/>
              <a:ext cx="2433049" cy="197922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D843295-A48F-902C-F3F4-0F5AE8C063D5}"/>
                </a:ext>
              </a:extLst>
            </p:cNvPr>
            <p:cNvSpPr txBox="1"/>
            <p:nvPr/>
          </p:nvSpPr>
          <p:spPr>
            <a:xfrm>
              <a:off x="2708433" y="3796348"/>
              <a:ext cx="3866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0a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707449C-3D21-7232-E5B0-F5F9D9A18DAD}"/>
                </a:ext>
              </a:extLst>
            </p:cNvPr>
            <p:cNvSpPr txBox="1"/>
            <p:nvPr/>
          </p:nvSpPr>
          <p:spPr>
            <a:xfrm>
              <a:off x="5370059" y="3796348"/>
              <a:ext cx="39626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0b</a:t>
              </a:r>
            </a:p>
          </p:txBody>
        </p:sp>
      </p:grpSp>
      <p:pic>
        <p:nvPicPr>
          <p:cNvPr id="16" name="Picture 1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12FBACF-CC4F-8CE5-334D-8CD958CB6C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7142" y="1229680"/>
            <a:ext cx="3426079" cy="257001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D4E7D82-9385-8278-8D78-2887B11233F8}"/>
              </a:ext>
            </a:extLst>
          </p:cNvPr>
          <p:cNvSpPr txBox="1"/>
          <p:nvPr/>
        </p:nvSpPr>
        <p:spPr>
          <a:xfrm>
            <a:off x="7859326" y="5720535"/>
            <a:ext cx="2577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Electrodeposition?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CD79637-5B53-DED4-E315-A573581A9432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66029" y="4182819"/>
            <a:ext cx="3680100" cy="1886904"/>
          </a:xfrm>
          <a:prstGeom prst="rect">
            <a:avLst/>
          </a:prstGeom>
        </p:spPr>
      </p:pic>
      <p:pic>
        <p:nvPicPr>
          <p:cNvPr id="3" name="Picture 2" descr="A ruler and a piece of paper&#10;&#10;Description automatically generated">
            <a:extLst>
              <a:ext uri="{FF2B5EF4-FFF2-40B4-BE49-F238E27FC236}">
                <a16:creationId xmlns:a16="http://schemas.microsoft.com/office/drawing/2014/main" id="{E258C109-BFC1-B5A3-8564-B75BC22728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3379" y="1370425"/>
            <a:ext cx="2297983" cy="2286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A42CF4-A26B-01E1-345F-8C4F9DA09255}"/>
              </a:ext>
            </a:extLst>
          </p:cNvPr>
          <p:cNvSpPr txBox="1"/>
          <p:nvPr/>
        </p:nvSpPr>
        <p:spPr>
          <a:xfrm>
            <a:off x="837949" y="1625382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NiMoO</a:t>
            </a:r>
            <a:r>
              <a:rPr lang="en-US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4986F6-EDEE-C98B-02AC-9A01F17988CC}"/>
              </a:ext>
            </a:extLst>
          </p:cNvPr>
          <p:cNvSpPr txBox="1"/>
          <p:nvPr/>
        </p:nvSpPr>
        <p:spPr>
          <a:xfrm>
            <a:off x="1484986" y="1693678"/>
            <a:ext cx="1289266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NiFe LDF/NiMoO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9BF0701-A497-BF2A-8F83-4AA6E803B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003943"/>
              </p:ext>
            </p:extLst>
          </p:nvPr>
        </p:nvGraphicFramePr>
        <p:xfrm>
          <a:off x="246052" y="4653831"/>
          <a:ext cx="2443524" cy="944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76140">
                  <a:extLst>
                    <a:ext uri="{9D8B030D-6E8A-4147-A177-3AD203B41FA5}">
                      <a16:colId xmlns:a16="http://schemas.microsoft.com/office/drawing/2014/main" val="2203054395"/>
                    </a:ext>
                  </a:extLst>
                </a:gridCol>
                <a:gridCol w="484094">
                  <a:extLst>
                    <a:ext uri="{9D8B030D-6E8A-4147-A177-3AD203B41FA5}">
                      <a16:colId xmlns:a16="http://schemas.microsoft.com/office/drawing/2014/main" val="1423955784"/>
                    </a:ext>
                  </a:extLst>
                </a:gridCol>
                <a:gridCol w="460769">
                  <a:extLst>
                    <a:ext uri="{9D8B030D-6E8A-4147-A177-3AD203B41FA5}">
                      <a16:colId xmlns:a16="http://schemas.microsoft.com/office/drawing/2014/main" val="1708204311"/>
                    </a:ext>
                  </a:extLst>
                </a:gridCol>
                <a:gridCol w="460480">
                  <a:extLst>
                    <a:ext uri="{9D8B030D-6E8A-4147-A177-3AD203B41FA5}">
                      <a16:colId xmlns:a16="http://schemas.microsoft.com/office/drawing/2014/main" val="190942933"/>
                    </a:ext>
                  </a:extLst>
                </a:gridCol>
                <a:gridCol w="462041">
                  <a:extLst>
                    <a:ext uri="{9D8B030D-6E8A-4147-A177-3AD203B41FA5}">
                      <a16:colId xmlns:a16="http://schemas.microsoft.com/office/drawing/2014/main" val="5659992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209524"/>
                  </a:ext>
                </a:extLst>
              </a:tr>
              <a:tr h="290175">
                <a:tc>
                  <a:txBody>
                    <a:bodyPr/>
                    <a:lstStyle/>
                    <a:p>
                      <a:r>
                        <a:rPr lang="en-US" sz="1400" dirty="0"/>
                        <a:t>At.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32.9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685341"/>
                  </a:ext>
                </a:extLst>
              </a:tr>
              <a:tr h="269684">
                <a:tc>
                  <a:txBody>
                    <a:bodyPr/>
                    <a:lstStyle/>
                    <a:p>
                      <a:r>
                        <a:rPr lang="en-US" sz="1200" dirty="0"/>
                        <a:t>Wt.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110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3891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Placeholder 1">
            <a:extLst>
              <a:ext uri="{FF2B5EF4-FFF2-40B4-BE49-F238E27FC236}">
                <a16:creationId xmlns:a16="http://schemas.microsoft.com/office/drawing/2014/main" id="{527043A1-C467-129E-FF2B-3C4291F118DE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>
          <a:xfrm>
            <a:off x="0" y="298400"/>
            <a:ext cx="11487150" cy="517525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latin typeface="+mn-lt"/>
              </a:rPr>
              <a:t>Outline</a:t>
            </a:r>
          </a:p>
        </p:txBody>
      </p:sp>
      <p:sp>
        <p:nvSpPr>
          <p:cNvPr id="7170" name="Text Placeholder 2">
            <a:extLst>
              <a:ext uri="{FF2B5EF4-FFF2-40B4-BE49-F238E27FC236}">
                <a16:creationId xmlns:a16="http://schemas.microsoft.com/office/drawing/2014/main" id="{878318D9-122A-6CA6-19CB-A4296D269718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150715" y="1057153"/>
            <a:ext cx="11487150" cy="4441825"/>
          </a:xfrm>
        </p:spPr>
        <p:txBody>
          <a:bodyPr/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Water electrolysis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Bifunctional catalyst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Performance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Morphology study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Conclusion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25BD6-4EFF-FA4C-A6D8-D6FDB5329F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11209"/>
            <a:ext cx="11487150" cy="516212"/>
          </a:xfrm>
        </p:spPr>
        <p:txBody>
          <a:bodyPr/>
          <a:lstStyle/>
          <a:p>
            <a:r>
              <a:rPr lang="en-US" sz="3200" dirty="0">
                <a:latin typeface="+mn-lt"/>
              </a:rPr>
              <a:t>Water electrolysis</a:t>
            </a:r>
          </a:p>
        </p:txBody>
      </p:sp>
      <p:pic>
        <p:nvPicPr>
          <p:cNvPr id="5" name="Picture 4" descr="A diagram of a couple of rectangular objects&#10;&#10;Description automatically generated">
            <a:extLst>
              <a:ext uri="{FF2B5EF4-FFF2-40B4-BE49-F238E27FC236}">
                <a16:creationId xmlns:a16="http://schemas.microsoft.com/office/drawing/2014/main" id="{828E8BF3-354B-6E43-28B7-0AD2935DB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543" y="1092583"/>
            <a:ext cx="5204209" cy="5108192"/>
          </a:xfrm>
          <a:prstGeom prst="rect">
            <a:avLst/>
          </a:prstGeom>
        </p:spPr>
      </p:pic>
      <p:pic>
        <p:nvPicPr>
          <p:cNvPr id="3074" name="Picture 2" descr="Impacts of renewable energy projects">
            <a:extLst>
              <a:ext uri="{FF2B5EF4-FFF2-40B4-BE49-F238E27FC236}">
                <a16:creationId xmlns:a16="http://schemas.microsoft.com/office/drawing/2014/main" id="{A1621FE5-D148-C69A-2710-5FC71923C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40" y="2027993"/>
            <a:ext cx="3243263" cy="324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100% renewable energy - Wikipedia">
            <a:extLst>
              <a:ext uri="{FF2B5EF4-FFF2-40B4-BE49-F238E27FC236}">
                <a16:creationId xmlns:a16="http://schemas.microsoft.com/office/drawing/2014/main" id="{544F3B46-16D4-003B-5346-FE8A08D41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575" y="1218526"/>
            <a:ext cx="2259000" cy="22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4 Countries with Water Scarcity Right Now | Earth.Org">
            <a:extLst>
              <a:ext uri="{FF2B5EF4-FFF2-40B4-BE49-F238E27FC236}">
                <a16:creationId xmlns:a16="http://schemas.microsoft.com/office/drawing/2014/main" id="{54A3BDBF-9D62-1001-B10D-05400181E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519" y="4290524"/>
            <a:ext cx="2027111" cy="134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513CB0-90D6-243C-E4FA-FAE6AB31C267}"/>
              </a:ext>
            </a:extLst>
          </p:cNvPr>
          <p:cNvSpPr txBox="1"/>
          <p:nvPr/>
        </p:nvSpPr>
        <p:spPr>
          <a:xfrm>
            <a:off x="0" y="6462125"/>
            <a:ext cx="6174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https://</a:t>
            </a:r>
            <a:r>
              <a:rPr lang="en-US" sz="1100" dirty="0" err="1"/>
              <a:t>earth.org</a:t>
            </a:r>
            <a:r>
              <a:rPr lang="en-US" sz="1100" dirty="0"/>
              <a:t>/countries-with-water-scarcity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17737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06AD404-9CF1-4746-A57A-EFDA5A1C23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0053" y="226269"/>
            <a:ext cx="11487150" cy="516212"/>
          </a:xfrm>
        </p:spPr>
        <p:txBody>
          <a:bodyPr/>
          <a:lstStyle/>
          <a:p>
            <a:r>
              <a:rPr lang="en-US" sz="3200" dirty="0"/>
              <a:t>Bifunctional catalyst</a:t>
            </a:r>
          </a:p>
        </p:txBody>
      </p:sp>
      <p:pic>
        <p:nvPicPr>
          <p:cNvPr id="5" name="Picture 4" descr="A diagram of a catalyzed reaction&#10;&#10;Description automatically generated with medium confidence">
            <a:extLst>
              <a:ext uri="{FF2B5EF4-FFF2-40B4-BE49-F238E27FC236}">
                <a16:creationId xmlns:a16="http://schemas.microsoft.com/office/drawing/2014/main" id="{68C915C3-F790-B378-A5B9-C4BFDF0F6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20" y="1223284"/>
            <a:ext cx="4698671" cy="4442168"/>
          </a:xfrm>
          <a:prstGeom prst="rect">
            <a:avLst/>
          </a:prstGeom>
        </p:spPr>
      </p:pic>
      <p:pic>
        <p:nvPicPr>
          <p:cNvPr id="7" name="Picture 6" descr="A diagram of a chemical reaction&#10;&#10;Description automatically generated with medium confidence">
            <a:extLst>
              <a:ext uri="{FF2B5EF4-FFF2-40B4-BE49-F238E27FC236}">
                <a16:creationId xmlns:a16="http://schemas.microsoft.com/office/drawing/2014/main" id="{9F3541DD-2CFF-1ADA-7C25-7250C9D64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07916"/>
            <a:ext cx="5386883" cy="4966215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CBE165F8-FCAA-AC44-2D9C-C53B1EEFE22F}"/>
              </a:ext>
            </a:extLst>
          </p:cNvPr>
          <p:cNvSpPr/>
          <p:nvPr/>
        </p:nvSpPr>
        <p:spPr>
          <a:xfrm>
            <a:off x="5456517" y="3847624"/>
            <a:ext cx="1147194" cy="271018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121435-6D07-53EF-8996-46DD984987BA}"/>
              </a:ext>
            </a:extLst>
          </p:cNvPr>
          <p:cNvSpPr txBox="1"/>
          <p:nvPr/>
        </p:nvSpPr>
        <p:spPr>
          <a:xfrm>
            <a:off x="6410013" y="5543203"/>
            <a:ext cx="5135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Bifunctional – Performs HER and OER simultaneously</a:t>
            </a:r>
          </a:p>
          <a:p>
            <a:pPr algn="ctr"/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Reduces cost of the technology</a:t>
            </a:r>
          </a:p>
          <a:p>
            <a:pPr algn="ctr"/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Simplifies the setup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8023F3-CF3D-2393-384A-8BFFDF345462}"/>
              </a:ext>
            </a:extLst>
          </p:cNvPr>
          <p:cNvSpPr txBox="1"/>
          <p:nvPr/>
        </p:nvSpPr>
        <p:spPr>
          <a:xfrm>
            <a:off x="1647384" y="5607687"/>
            <a:ext cx="3464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HER – Hydrogen evolution reaction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OER – Oxygen evolution reaction</a:t>
            </a:r>
          </a:p>
        </p:txBody>
      </p:sp>
    </p:spTree>
    <p:extLst>
      <p:ext uri="{BB962C8B-B14F-4D97-AF65-F5344CB8AC3E}">
        <p14:creationId xmlns:p14="http://schemas.microsoft.com/office/powerpoint/2010/main" val="69955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C7BEEB-D5BA-51E7-48D3-7196EC7FA1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92676"/>
            <a:ext cx="11487150" cy="516212"/>
          </a:xfrm>
        </p:spPr>
        <p:txBody>
          <a:bodyPr/>
          <a:lstStyle/>
          <a:p>
            <a:r>
              <a:rPr lang="en-US" sz="3200" dirty="0"/>
              <a:t>Synthesis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78733D-1E12-0FC4-DECF-DAB73F5512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87" r="16666"/>
          <a:stretch/>
        </p:blipFill>
        <p:spPr>
          <a:xfrm>
            <a:off x="223451" y="1953432"/>
            <a:ext cx="1433384" cy="3226213"/>
          </a:xfrm>
          <a:prstGeom prst="rect">
            <a:avLst/>
          </a:prstGeom>
        </p:spPr>
      </p:pic>
      <p:pic>
        <p:nvPicPr>
          <p:cNvPr id="5" name="Picture 4" descr="A ruler and a piece of paper&#10;&#10;Description automatically generated">
            <a:extLst>
              <a:ext uri="{FF2B5EF4-FFF2-40B4-BE49-F238E27FC236}">
                <a16:creationId xmlns:a16="http://schemas.microsoft.com/office/drawing/2014/main" id="{BFE3E24C-A58C-A534-DD92-7A274C50DC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595" r="10813"/>
          <a:stretch/>
        </p:blipFill>
        <p:spPr>
          <a:xfrm>
            <a:off x="7156568" y="1985351"/>
            <a:ext cx="1322174" cy="3162373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E90B2A4E-936C-6A9C-6C94-6260BF0ADF3E}"/>
              </a:ext>
            </a:extLst>
          </p:cNvPr>
          <p:cNvSpPr/>
          <p:nvPr/>
        </p:nvSpPr>
        <p:spPr>
          <a:xfrm>
            <a:off x="1833311" y="3171122"/>
            <a:ext cx="1481192" cy="395416"/>
          </a:xfrm>
          <a:prstGeom prst="rightArrow">
            <a:avLst/>
          </a:prstGeom>
          <a:solidFill>
            <a:srgbClr val="CDAB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A ruler and a piece of paper&#10;&#10;Description automatically generated">
            <a:extLst>
              <a:ext uri="{FF2B5EF4-FFF2-40B4-BE49-F238E27FC236}">
                <a16:creationId xmlns:a16="http://schemas.microsoft.com/office/drawing/2014/main" id="{DE4BFE57-2DD1-6481-A67A-4621937B85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799" r="46610"/>
          <a:stretch/>
        </p:blipFill>
        <p:spPr>
          <a:xfrm>
            <a:off x="3496143" y="1968773"/>
            <a:ext cx="1395075" cy="3336740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E886DF98-303A-027B-97A7-56358835AA57}"/>
              </a:ext>
            </a:extLst>
          </p:cNvPr>
          <p:cNvSpPr/>
          <p:nvPr/>
        </p:nvSpPr>
        <p:spPr>
          <a:xfrm>
            <a:off x="5247504" y="3256007"/>
            <a:ext cx="1519885" cy="395416"/>
          </a:xfrm>
          <a:prstGeom prst="rightArrow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6453B1-B6A7-84F6-5D64-FFC3E05506B4}"/>
              </a:ext>
            </a:extLst>
          </p:cNvPr>
          <p:cNvSpPr txBox="1"/>
          <p:nvPr/>
        </p:nvSpPr>
        <p:spPr>
          <a:xfrm>
            <a:off x="1780522" y="2872874"/>
            <a:ext cx="152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FBC00"/>
                </a:solidFill>
              </a:rPr>
              <a:t>Hydrothermal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F96700-68E0-1EDC-00DF-3652830F9287}"/>
              </a:ext>
            </a:extLst>
          </p:cNvPr>
          <p:cNvSpPr txBox="1"/>
          <p:nvPr/>
        </p:nvSpPr>
        <p:spPr>
          <a:xfrm>
            <a:off x="5153811" y="2954824"/>
            <a:ext cx="1519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Deposition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C3A3C6-3425-51DF-7942-9421A0C1F855}"/>
              </a:ext>
            </a:extLst>
          </p:cNvPr>
          <p:cNvSpPr txBox="1"/>
          <p:nvPr/>
        </p:nvSpPr>
        <p:spPr>
          <a:xfrm>
            <a:off x="4842673" y="3805053"/>
            <a:ext cx="23295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Immersed in a solution of  Ni(NO</a:t>
            </a:r>
            <a:r>
              <a:rPr lang="en-US" sz="1600" baseline="-25000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)</a:t>
            </a:r>
            <a:r>
              <a:rPr lang="en-US" sz="1600" baseline="-25000" dirty="0">
                <a:solidFill>
                  <a:schemeClr val="accent4">
                    <a:lumMod val="50000"/>
                  </a:schemeClr>
                </a:solidFill>
              </a:rPr>
              <a:t>2 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and FeSO</a:t>
            </a:r>
            <a:r>
              <a:rPr lang="en-US" sz="1600" baseline="-25000" dirty="0">
                <a:solidFill>
                  <a:schemeClr val="accent4">
                    <a:lumMod val="50000"/>
                  </a:schemeClr>
                </a:solidFill>
              </a:rPr>
              <a:t>4 </a:t>
            </a:r>
            <a:endParaRPr lang="en-US" sz="1600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for 1-5h.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5F30A8-B09A-E3F4-1619-C995BE06CA42}"/>
              </a:ext>
            </a:extLst>
          </p:cNvPr>
          <p:cNvSpPr txBox="1"/>
          <p:nvPr/>
        </p:nvSpPr>
        <p:spPr>
          <a:xfrm>
            <a:off x="8697156" y="3009576"/>
            <a:ext cx="109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Annealed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BE6A580A-0782-C61A-91A4-45BB148CFB3D}"/>
              </a:ext>
            </a:extLst>
          </p:cNvPr>
          <p:cNvSpPr/>
          <p:nvPr/>
        </p:nvSpPr>
        <p:spPr>
          <a:xfrm>
            <a:off x="8921808" y="3300315"/>
            <a:ext cx="646331" cy="39541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D5C817-44F4-52AF-34E2-8B0D7E567134}"/>
              </a:ext>
            </a:extLst>
          </p:cNvPr>
          <p:cNvSpPr txBox="1"/>
          <p:nvPr/>
        </p:nvSpPr>
        <p:spPr>
          <a:xfrm>
            <a:off x="109838" y="5469358"/>
            <a:ext cx="1979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Nickel Foam (NF)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ACE57A-597C-D821-78D0-B4969BEB09A7}"/>
              </a:ext>
            </a:extLst>
          </p:cNvPr>
          <p:cNvSpPr txBox="1"/>
          <p:nvPr/>
        </p:nvSpPr>
        <p:spPr>
          <a:xfrm>
            <a:off x="3406792" y="5485534"/>
            <a:ext cx="1573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DFBC00"/>
                </a:solidFill>
              </a:rPr>
              <a:t>NiMoO</a:t>
            </a:r>
            <a:r>
              <a:rPr lang="en-US" sz="2000" b="1" baseline="-25000" dirty="0">
                <a:solidFill>
                  <a:srgbClr val="DFBC00"/>
                </a:solidFill>
              </a:rPr>
              <a:t>4</a:t>
            </a:r>
            <a:r>
              <a:rPr lang="en-US" sz="2000" b="1" dirty="0">
                <a:solidFill>
                  <a:srgbClr val="DFBC00"/>
                </a:solidFill>
              </a:rPr>
              <a:t>/NF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F4F982-EBB6-7DF1-F522-8B12065CAC3B}"/>
              </a:ext>
            </a:extLst>
          </p:cNvPr>
          <p:cNvSpPr txBox="1"/>
          <p:nvPr/>
        </p:nvSpPr>
        <p:spPr>
          <a:xfrm>
            <a:off x="6592743" y="5469358"/>
            <a:ext cx="2508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NiFe LDH/NiMoO</a:t>
            </a:r>
            <a:r>
              <a:rPr lang="en-US" sz="2000" b="1" baseline="-25000" dirty="0">
                <a:solidFill>
                  <a:schemeClr val="accent4">
                    <a:lumMod val="50000"/>
                  </a:schemeClr>
                </a:solidFill>
              </a:rPr>
              <a:t>4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/NF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561941-DFFB-6EF5-14CF-45A8D765EC90}"/>
              </a:ext>
            </a:extLst>
          </p:cNvPr>
          <p:cNvSpPr txBox="1"/>
          <p:nvPr/>
        </p:nvSpPr>
        <p:spPr>
          <a:xfrm>
            <a:off x="8766573" y="3654018"/>
            <a:ext cx="95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 H</a:t>
            </a:r>
            <a:r>
              <a:rPr lang="en-US" b="1" baseline="-25000" dirty="0"/>
              <a:t>2</a:t>
            </a:r>
            <a:r>
              <a:rPr lang="en-US" b="1" dirty="0"/>
              <a:t>/Ar</a:t>
            </a:r>
            <a:endParaRPr lang="en-US" b="1" baseline="-25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4384D7-1135-A87C-7824-5B5723852BBA}"/>
              </a:ext>
            </a:extLst>
          </p:cNvPr>
          <p:cNvSpPr txBox="1"/>
          <p:nvPr/>
        </p:nvSpPr>
        <p:spPr>
          <a:xfrm>
            <a:off x="3599479" y="5876784"/>
            <a:ext cx="1188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DFBC00"/>
                </a:solidFill>
              </a:rPr>
              <a:t>precursor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BC4302-A096-12F6-39F8-A2098D664662}"/>
              </a:ext>
            </a:extLst>
          </p:cNvPr>
          <p:cNvSpPr txBox="1"/>
          <p:nvPr/>
        </p:nvSpPr>
        <p:spPr>
          <a:xfrm>
            <a:off x="2181786" y="3495454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DFBC00"/>
                </a:solidFill>
              </a:rPr>
              <a:t>NiMo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32C487-33A2-2FAF-DAC8-078703E54324}"/>
              </a:ext>
            </a:extLst>
          </p:cNvPr>
          <p:cNvSpPr txBox="1"/>
          <p:nvPr/>
        </p:nvSpPr>
        <p:spPr>
          <a:xfrm>
            <a:off x="5306149" y="3551403"/>
            <a:ext cx="1053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NiFe LDH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305C19-E4FA-B510-52A2-8B7E61C1EBD0}"/>
              </a:ext>
            </a:extLst>
          </p:cNvPr>
          <p:cNvSpPr txBox="1"/>
          <p:nvPr/>
        </p:nvSpPr>
        <p:spPr>
          <a:xfrm>
            <a:off x="3703935" y="1237104"/>
            <a:ext cx="846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DFBC00"/>
                </a:solidFill>
              </a:rPr>
              <a:t>Step 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1E0D828-6149-42E4-7176-7FDA5C141EE6}"/>
              </a:ext>
            </a:extLst>
          </p:cNvPr>
          <p:cNvSpPr txBox="1"/>
          <p:nvPr/>
        </p:nvSpPr>
        <p:spPr>
          <a:xfrm>
            <a:off x="343313" y="1188587"/>
            <a:ext cx="1193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Substrate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BBF86E-677C-391E-A85B-46D1D8430C92}"/>
              </a:ext>
            </a:extLst>
          </p:cNvPr>
          <p:cNvSpPr txBox="1"/>
          <p:nvPr/>
        </p:nvSpPr>
        <p:spPr>
          <a:xfrm>
            <a:off x="9359024" y="6581001"/>
            <a:ext cx="2860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u="sng" strike="noStrike" dirty="0">
                <a:effectLst/>
                <a:latin typeface="ElsevierSans"/>
                <a:hlinkClick r:id="rId4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10.1016/j.mtphys.2021.100419</a:t>
            </a:r>
            <a:r>
              <a:rPr lang="en-US" sz="1200" b="0" i="0" u="sng" strike="noStrike" dirty="0">
                <a:effectLst/>
                <a:latin typeface="ElsevierSans"/>
              </a:rPr>
              <a:t>, 2021 MTP</a:t>
            </a:r>
            <a:endParaRPr lang="en-US" sz="1200" u="sng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F7A5DD-D3E4-63D6-7EF1-95DC614E460E}"/>
              </a:ext>
            </a:extLst>
          </p:cNvPr>
          <p:cNvSpPr txBox="1"/>
          <p:nvPr/>
        </p:nvSpPr>
        <p:spPr>
          <a:xfrm>
            <a:off x="7394270" y="1183976"/>
            <a:ext cx="846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Step 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11137D-D5A3-456D-6047-DB29DCBBA6A4}"/>
              </a:ext>
            </a:extLst>
          </p:cNvPr>
          <p:cNvSpPr txBox="1"/>
          <p:nvPr/>
        </p:nvSpPr>
        <p:spPr>
          <a:xfrm>
            <a:off x="9807211" y="3310960"/>
            <a:ext cx="2325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NiFe/MoNi</a:t>
            </a:r>
            <a:r>
              <a:rPr lang="en-US" b="1" baseline="-25000" dirty="0"/>
              <a:t>4</a:t>
            </a:r>
            <a:r>
              <a:rPr lang="en-US" b="1" dirty="0"/>
              <a:t>/MoO</a:t>
            </a:r>
            <a:r>
              <a:rPr lang="en-US" b="1" baseline="-25000" dirty="0"/>
              <a:t>2</a:t>
            </a:r>
            <a:r>
              <a:rPr lang="en-US" b="1" dirty="0"/>
              <a:t>/NF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015824E-820C-04E7-1AA1-E559DC463C42}"/>
              </a:ext>
            </a:extLst>
          </p:cNvPr>
          <p:cNvSpPr txBox="1"/>
          <p:nvPr/>
        </p:nvSpPr>
        <p:spPr>
          <a:xfrm>
            <a:off x="7533417" y="5907562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OER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2038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CE143DA-8ABA-B8B6-068D-62A7DBF09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47153"/>
            <a:ext cx="3950894" cy="2963693"/>
          </a:xfrm>
          <a:prstGeom prst="rect">
            <a:avLst/>
          </a:prstGeom>
        </p:spPr>
      </p:pic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6C5EC60-31B2-11CE-F963-2197EBECF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9915" y="1947153"/>
            <a:ext cx="3949512" cy="29626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9F11E5-4A3C-7649-0AE8-0FF1F7410B50}"/>
              </a:ext>
            </a:extLst>
          </p:cNvPr>
          <p:cNvSpPr txBox="1"/>
          <p:nvPr/>
        </p:nvSpPr>
        <p:spPr>
          <a:xfrm>
            <a:off x="0" y="307390"/>
            <a:ext cx="6816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Optimizing Step 2 – OER layer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9D3A8B-5A3D-76EC-7592-21B6F31B1B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5317" y="1947152"/>
            <a:ext cx="3950894" cy="29636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13E730-6686-A285-5D9A-55C4A81F8FC6}"/>
              </a:ext>
            </a:extLst>
          </p:cNvPr>
          <p:cNvSpPr txBox="1"/>
          <p:nvPr/>
        </p:nvSpPr>
        <p:spPr>
          <a:xfrm>
            <a:off x="6211159" y="324381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323mV</a:t>
            </a:r>
            <a:endParaRPr lang="en-US" sz="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7402B3-DC4B-FFE7-B49F-0CD564E2B379}"/>
              </a:ext>
            </a:extLst>
          </p:cNvPr>
          <p:cNvSpPr txBox="1"/>
          <p:nvPr/>
        </p:nvSpPr>
        <p:spPr>
          <a:xfrm>
            <a:off x="6816436" y="3243814"/>
            <a:ext cx="609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431mV</a:t>
            </a:r>
            <a:endParaRPr lang="en-US" sz="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F6E100-0960-D37B-5CB9-7B51B877E453}"/>
              </a:ext>
            </a:extLst>
          </p:cNvPr>
          <p:cNvSpPr txBox="1"/>
          <p:nvPr/>
        </p:nvSpPr>
        <p:spPr>
          <a:xfrm>
            <a:off x="2602189" y="3243814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81mV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3AD1A5-BFDE-20DA-0286-FD6CE9254AE1}"/>
              </a:ext>
            </a:extLst>
          </p:cNvPr>
          <p:cNvSpPr txBox="1"/>
          <p:nvPr/>
        </p:nvSpPr>
        <p:spPr>
          <a:xfrm>
            <a:off x="1690753" y="324381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112mV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5CBDAF-8D60-2F8B-C75A-1FCD4EA76EF1}"/>
              </a:ext>
            </a:extLst>
          </p:cNvPr>
          <p:cNvSpPr txBox="1"/>
          <p:nvPr/>
        </p:nvSpPr>
        <p:spPr>
          <a:xfrm>
            <a:off x="9793996" y="4704835"/>
            <a:ext cx="80342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(V)</a:t>
            </a:r>
          </a:p>
        </p:txBody>
      </p:sp>
      <p:pic>
        <p:nvPicPr>
          <p:cNvPr id="11" name="Picture 10" descr="A diagram of a chemical reaction&#10;&#10;Description automatically generated with medium confidence">
            <a:extLst>
              <a:ext uri="{FF2B5EF4-FFF2-40B4-BE49-F238E27FC236}">
                <a16:creationId xmlns:a16="http://schemas.microsoft.com/office/drawing/2014/main" id="{ADE6162A-D3A2-18C2-F0CC-11F77B3F47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9211" y="4951056"/>
            <a:ext cx="2092993" cy="192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86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3291C-233C-A6E2-BEA9-DD615ECDB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4749"/>
            <a:ext cx="10515600" cy="53440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  <a:cs typeface="Tamil MN" pitchFamily="2" charset="0"/>
              </a:rPr>
              <a:t>Comparison</a:t>
            </a:r>
            <a:r>
              <a:rPr lang="en-US" sz="3200" dirty="0">
                <a:latin typeface="+mn-lt"/>
              </a:rPr>
              <a:t> with benchmarks</a:t>
            </a:r>
          </a:p>
        </p:txBody>
      </p:sp>
      <p:pic>
        <p:nvPicPr>
          <p:cNvPr id="6" name="Picture 5" descr="A graph of a number of red and yellow lines&#10;&#10;Description automatically generated">
            <a:extLst>
              <a:ext uri="{FF2B5EF4-FFF2-40B4-BE49-F238E27FC236}">
                <a16:creationId xmlns:a16="http://schemas.microsoft.com/office/drawing/2014/main" id="{C6C783EC-52A7-5491-162A-8BA1A17C9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35" y="1799936"/>
            <a:ext cx="3985012" cy="2989286"/>
          </a:xfrm>
          <a:prstGeom prst="rect">
            <a:avLst/>
          </a:prstGeom>
        </p:spPr>
      </p:pic>
      <p:pic>
        <p:nvPicPr>
          <p:cNvPr id="8" name="Picture 7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2C88CAE-3BFF-5F9D-6D2C-6B2C4C817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0953" y="1799936"/>
            <a:ext cx="3985011" cy="2989286"/>
          </a:xfrm>
          <a:prstGeom prst="rect">
            <a:avLst/>
          </a:prstGeom>
        </p:spPr>
      </p:pic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57714FD-CD8C-F4B1-8BD1-6D2730F7A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1046" y="1799938"/>
            <a:ext cx="3985012" cy="29892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893CC2-6813-4165-27DE-DDE2C0F728C3}"/>
              </a:ext>
            </a:extLst>
          </p:cNvPr>
          <p:cNvSpPr txBox="1"/>
          <p:nvPr/>
        </p:nvSpPr>
        <p:spPr>
          <a:xfrm>
            <a:off x="9897525" y="4558391"/>
            <a:ext cx="73930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(V)</a:t>
            </a:r>
          </a:p>
        </p:txBody>
      </p:sp>
    </p:spTree>
    <p:extLst>
      <p:ext uri="{BB962C8B-B14F-4D97-AF65-F5344CB8AC3E}">
        <p14:creationId xmlns:p14="http://schemas.microsoft.com/office/powerpoint/2010/main" val="97318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E95CE-AA55-196C-21A5-D8BA0B407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0655" y="344511"/>
            <a:ext cx="8458200" cy="53440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Tests under industrial conditions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E9E6B4-DE8B-2EFC-E4B1-349D528322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06056" y="1216813"/>
            <a:ext cx="5894011" cy="44212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9DF7E08-23AF-BC7B-9DEF-159D9A0D5ADF}"/>
              </a:ext>
            </a:extLst>
          </p:cNvPr>
          <p:cNvSpPr txBox="1"/>
          <p:nvPr/>
        </p:nvSpPr>
        <p:spPr>
          <a:xfrm>
            <a:off x="9888793" y="1651820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1.87V</a:t>
            </a:r>
          </a:p>
        </p:txBody>
      </p:sp>
      <p:pic>
        <p:nvPicPr>
          <p:cNvPr id="6" name="Picture 5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D0174CD6-81F7-AB20-DBC5-0FDC6AFD9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69" y="1204542"/>
            <a:ext cx="5899887" cy="44256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D5F528-2E66-CDBB-C1E0-DC0D2C23BA53}"/>
              </a:ext>
            </a:extLst>
          </p:cNvPr>
          <p:cNvSpPr txBox="1"/>
          <p:nvPr/>
        </p:nvSpPr>
        <p:spPr>
          <a:xfrm>
            <a:off x="10508226" y="456462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2x2cm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EC06C2-C281-F54C-5DD5-6A94E8181CAE}"/>
              </a:ext>
            </a:extLst>
          </p:cNvPr>
          <p:cNvSpPr txBox="1"/>
          <p:nvPr/>
        </p:nvSpPr>
        <p:spPr>
          <a:xfrm>
            <a:off x="2274981" y="5766961"/>
            <a:ext cx="1974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Beaker electrolyzer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67963E-11F7-EC77-F8F5-82C56F4F901E}"/>
              </a:ext>
            </a:extLst>
          </p:cNvPr>
          <p:cNvSpPr txBox="1"/>
          <p:nvPr/>
        </p:nvSpPr>
        <p:spPr>
          <a:xfrm>
            <a:off x="8550859" y="5766961"/>
            <a:ext cx="184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AEM electrolyzer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08B06A-7E84-5A44-5936-2E022381BFF5}"/>
              </a:ext>
            </a:extLst>
          </p:cNvPr>
          <p:cNvSpPr txBox="1"/>
          <p:nvPr/>
        </p:nvSpPr>
        <p:spPr>
          <a:xfrm>
            <a:off x="4496841" y="1713375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1.63V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5C6F0C-BD2A-2739-17D9-54DCE8D555EA}"/>
              </a:ext>
            </a:extLst>
          </p:cNvPr>
          <p:cNvSpPr txBox="1"/>
          <p:nvPr/>
        </p:nvSpPr>
        <p:spPr>
          <a:xfrm>
            <a:off x="2701218" y="5314903"/>
            <a:ext cx="130237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(V)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785AE6-BD42-0700-D118-56BF43676F5D}"/>
              </a:ext>
            </a:extLst>
          </p:cNvPr>
          <p:cNvSpPr txBox="1"/>
          <p:nvPr/>
        </p:nvSpPr>
        <p:spPr>
          <a:xfrm>
            <a:off x="2130807" y="6144157"/>
            <a:ext cx="2305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With IR compensation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08BD1C-6AB9-73AA-245D-19997F2532FB}"/>
              </a:ext>
            </a:extLst>
          </p:cNvPr>
          <p:cNvSpPr txBox="1"/>
          <p:nvPr/>
        </p:nvSpPr>
        <p:spPr>
          <a:xfrm>
            <a:off x="8183963" y="6144157"/>
            <a:ext cx="2632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Without IR compensation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762F1C-71EF-1097-D3C9-580EF1E764C4}"/>
              </a:ext>
            </a:extLst>
          </p:cNvPr>
          <p:cNvSpPr txBox="1"/>
          <p:nvPr/>
        </p:nvSpPr>
        <p:spPr>
          <a:xfrm>
            <a:off x="4215086" y="459668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0.5x0.5cm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18" name="Picture 17" descr="A diagram of a chemical reaction&#10;&#10;Description automatically generated with medium confidence">
            <a:extLst>
              <a:ext uri="{FF2B5EF4-FFF2-40B4-BE49-F238E27FC236}">
                <a16:creationId xmlns:a16="http://schemas.microsoft.com/office/drawing/2014/main" id="{77341D0F-7DBE-37D7-7076-87D3E909D2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277" y="5314903"/>
            <a:ext cx="1560746" cy="143886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8C9A38E-D6B4-15C4-76B7-EA393E0B76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r="17088"/>
          <a:stretch/>
        </p:blipFill>
        <p:spPr bwMode="auto">
          <a:xfrm>
            <a:off x="6796857" y="5371596"/>
            <a:ext cx="1250425" cy="120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51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565A1265-AC1A-385E-4E37-0F4F1E7064E0}"/>
              </a:ext>
            </a:extLst>
          </p:cNvPr>
          <p:cNvSpPr txBox="1"/>
          <p:nvPr/>
        </p:nvSpPr>
        <p:spPr>
          <a:xfrm>
            <a:off x="120068" y="221673"/>
            <a:ext cx="5754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Stability </a:t>
            </a:r>
          </a:p>
        </p:txBody>
      </p:sp>
      <p:pic>
        <p:nvPicPr>
          <p:cNvPr id="13" name="Picture 12" descr="A graph of a voltage&#10;&#10;Description automatically generated">
            <a:extLst>
              <a:ext uri="{FF2B5EF4-FFF2-40B4-BE49-F238E27FC236}">
                <a16:creationId xmlns:a16="http://schemas.microsoft.com/office/drawing/2014/main" id="{45A9B2F8-1B7E-B1C0-B41B-9D7F88AED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1286664"/>
            <a:ext cx="5779009" cy="43342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FF24D73-D710-2DA6-2745-4AFD7B1AB544}"/>
              </a:ext>
            </a:extLst>
          </p:cNvPr>
          <p:cNvSpPr txBox="1"/>
          <p:nvPr/>
        </p:nvSpPr>
        <p:spPr>
          <a:xfrm>
            <a:off x="9573714" y="3137253"/>
            <a:ext cx="7200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 = 30mV</a:t>
            </a:r>
          </a:p>
        </p:txBody>
      </p:sp>
      <p:pic>
        <p:nvPicPr>
          <p:cNvPr id="15" name="Picture 14" descr="A graph with a line&#10;&#10;Description automatically generated">
            <a:extLst>
              <a:ext uri="{FF2B5EF4-FFF2-40B4-BE49-F238E27FC236}">
                <a16:creationId xmlns:a16="http://schemas.microsoft.com/office/drawing/2014/main" id="{F5D2CD7B-EF3A-FB83-6806-27D8F6014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088" y="1286664"/>
            <a:ext cx="5777989" cy="433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875952"/>
      </p:ext>
    </p:extLst>
  </p:cSld>
  <p:clrMapOvr>
    <a:masterClrMapping/>
  </p:clrMapOvr>
</p:sld>
</file>

<file path=ppt/theme/theme1.xml><?xml version="1.0" encoding="utf-8"?>
<a:theme xmlns:a="http://schemas.openxmlformats.org/drawingml/2006/main" name="UH Brand 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H_Powerpoint Template_1 White" id="{D3DD0F6B-71A9-5C41-8116-FF4A202211F0}" vid="{7EF54D6F-DFA5-434C-BD34-CAFEB20BF0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H_Powerpoint Template_1 White" id="{D3DD0F6B-71A9-5C41-8116-FF4A202211F0}" vid="{B1FACFB0-4F63-FA4E-8B00-504CBBC697F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UH Brand Powerpoint</Template>
  <TotalTime>22077</TotalTime>
  <Words>394</Words>
  <Application>Microsoft Macintosh PowerPoint</Application>
  <PresentationFormat>Widescreen</PresentationFormat>
  <Paragraphs>115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Crimson Roman</vt:lpstr>
      <vt:lpstr>MiloOT-Bold</vt:lpstr>
      <vt:lpstr>Calibri</vt:lpstr>
      <vt:lpstr>AdvOT89719618</vt:lpstr>
      <vt:lpstr>ElsevierSans</vt:lpstr>
      <vt:lpstr>AdvOTea1a7398</vt:lpstr>
      <vt:lpstr>Aptos</vt:lpstr>
      <vt:lpstr>Arial</vt:lpstr>
      <vt:lpstr>AdvOT13119950</vt:lpstr>
      <vt:lpstr>Times New Roman</vt:lpstr>
      <vt:lpstr>Trebuchet MS</vt:lpstr>
      <vt:lpstr>UH Brand Powerpoint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with benchmarks</vt:lpstr>
      <vt:lpstr>Tests under industrial conditions</vt:lpstr>
      <vt:lpstr>PowerPoint Presentation</vt:lpstr>
      <vt:lpstr>PowerPoint Presentation</vt:lpstr>
      <vt:lpstr>Conclusions and further research</vt:lpstr>
      <vt:lpstr>Acknowledgements</vt:lpstr>
      <vt:lpstr>Supplementary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Naik, Navmi A</dc:creator>
  <cp:lastModifiedBy>Naik, Navmi A</cp:lastModifiedBy>
  <cp:revision>90</cp:revision>
  <dcterms:created xsi:type="dcterms:W3CDTF">2024-02-08T16:34:49Z</dcterms:created>
  <dcterms:modified xsi:type="dcterms:W3CDTF">2024-02-24T05:54:52Z</dcterms:modified>
</cp:coreProperties>
</file>