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1" r:id="rId2"/>
    <p:sldId id="288" r:id="rId3"/>
    <p:sldId id="343" r:id="rId4"/>
    <p:sldId id="338" r:id="rId5"/>
    <p:sldId id="339" r:id="rId6"/>
    <p:sldId id="340" r:id="rId7"/>
    <p:sldId id="275" r:id="rId8"/>
    <p:sldId id="344" r:id="rId9"/>
    <p:sldId id="319" r:id="rId10"/>
    <p:sldId id="342" r:id="rId11"/>
    <p:sldId id="346" r:id="rId12"/>
    <p:sldId id="345" r:id="rId13"/>
    <p:sldId id="337" r:id="rId14"/>
    <p:sldId id="310" r:id="rId15"/>
    <p:sldId id="349" r:id="rId16"/>
    <p:sldId id="351" r:id="rId17"/>
    <p:sldId id="350" r:id="rId18"/>
    <p:sldId id="332" r:id="rId19"/>
    <p:sldId id="352" r:id="rId20"/>
    <p:sldId id="347" r:id="rId21"/>
    <p:sldId id="321" r:id="rId22"/>
    <p:sldId id="295" r:id="rId23"/>
    <p:sldId id="323" r:id="rId24"/>
    <p:sldId id="353" r:id="rId2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3923" userDrawn="1">
          <p15:clr>
            <a:srgbClr val="A4A3A4"/>
          </p15:clr>
        </p15:guide>
        <p15:guide id="11" pos="272" userDrawn="1">
          <p15:clr>
            <a:srgbClr val="A4A3A4"/>
          </p15:clr>
        </p15:guide>
        <p15:guide id="12" pos="7408" userDrawn="1">
          <p15:clr>
            <a:srgbClr val="A4A3A4"/>
          </p15:clr>
        </p15:guide>
        <p15:guide id="14" pos="3961" userDrawn="1">
          <p15:clr>
            <a:srgbClr val="A4A3A4"/>
          </p15:clr>
        </p15:guide>
        <p15:guide id="15" pos="3719" userDrawn="1">
          <p15:clr>
            <a:srgbClr val="A4A3A4"/>
          </p15:clr>
        </p15:guide>
        <p15:guide id="17" orient="horz" pos="2309" userDrawn="1">
          <p15:clr>
            <a:srgbClr val="A4A3A4"/>
          </p15:clr>
        </p15:guide>
        <p15:guide id="18" orient="horz" pos="691" userDrawn="1">
          <p15:clr>
            <a:srgbClr val="A4A3A4"/>
          </p15:clr>
        </p15:guide>
        <p15:guide id="19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Gila" initials="MG" lastIdx="5" clrIdx="0">
    <p:extLst>
      <p:ext uri="{19B8F6BF-5375-455C-9EA6-DF929625EA0E}">
        <p15:presenceInfo xmlns:p15="http://schemas.microsoft.com/office/powerpoint/2012/main" userId="c9811862-bf09-4028-a34c-b75294d0a7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F1F"/>
    <a:srgbClr val="F6F5F5"/>
    <a:srgbClr val="FFFFFF"/>
    <a:srgbClr val="7B7B7B"/>
    <a:srgbClr val="A60B16"/>
    <a:srgbClr val="E2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4" autoAdjust="0"/>
    <p:restoredTop sz="79796" autoAdjust="0"/>
  </p:normalViewPr>
  <p:slideViewPr>
    <p:cSldViewPr showGuides="1">
      <p:cViewPr varScale="1">
        <p:scale>
          <a:sx n="101" d="100"/>
          <a:sy n="101" d="100"/>
        </p:scale>
        <p:origin x="776" y="184"/>
      </p:cViewPr>
      <p:guideLst>
        <p:guide orient="horz" pos="3923"/>
        <p:guide pos="272"/>
        <p:guide pos="7408"/>
        <p:guide pos="3961"/>
        <p:guide pos="3719"/>
        <p:guide orient="horz" pos="2309"/>
        <p:guide orient="horz" pos="69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0"/>
    </p:cViewPr>
  </p:sorterViewPr>
  <p:notesViewPr>
    <p:cSldViewPr>
      <p:cViewPr varScale="1">
        <p:scale>
          <a:sx n="171" d="100"/>
          <a:sy n="171" d="100"/>
        </p:scale>
        <p:origin x="20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38C09-52C8-E244-A6D3-4B20B6F647FD}" type="datetimeFigureOut">
              <a:rPr lang="en-US" smtClean="0"/>
              <a:t>4/18/24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10208-73B9-084D-BAEA-2C1EDCC0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136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0BB2D-473E-4001-AEF2-40B6F6C8E08C}" type="datetimeFigureOut">
              <a:rPr lang="de-CH" smtClean="0"/>
              <a:t>18.04.24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15CF0-5FCF-41C9-B381-1D3C8AC05A9A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2204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85173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56639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9029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CH" dirty="0"/>
              <a:t>irst of all we have to decide where to deploy.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48428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517773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With cilium service mesh enabled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Cilium is based on </a:t>
            </a:r>
            <a:r>
              <a:rPr lang="en-US" dirty="0" err="1"/>
              <a:t>eBPF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all the networking is done at kernel level without the need of sidecars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Cilium also come with a nice observability UI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Istio only for ingress gateway and in the future API gateway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IP assignment, DNS entry and Let’s Encrypt Certificates are automated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Triggered when a new association Istio GW </a:t>
            </a:r>
            <a:r>
              <a:rPr lang="en-US" dirty="0">
                <a:sym typeface="Wingdings" pitchFamily="2" charset="2"/>
              </a:rPr>
              <a:t> k8s Service is made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Using </a:t>
            </a:r>
            <a:r>
              <a:rPr lang="en-US" dirty="0" err="1">
                <a:sym typeface="Wingdings" pitchFamily="2" charset="2"/>
              </a:rPr>
              <a:t>ArgoCD</a:t>
            </a:r>
            <a:r>
              <a:rPr lang="en-US" dirty="0">
                <a:sym typeface="Wingdings" pitchFamily="2" charset="2"/>
              </a:rPr>
              <a:t> for </a:t>
            </a:r>
            <a:r>
              <a:rPr lang="en-US" dirty="0" err="1">
                <a:sym typeface="Wingdings" pitchFamily="2" charset="2"/>
              </a:rPr>
              <a:t>GitOps</a:t>
            </a:r>
            <a:r>
              <a:rPr lang="en-US" dirty="0">
                <a:sym typeface="Wingdings" pitchFamily="2" charset="2"/>
              </a:rPr>
              <a:t> automation. All new changes are pushed to a git repo and </a:t>
            </a:r>
            <a:r>
              <a:rPr lang="en-US" dirty="0" err="1">
                <a:sym typeface="Wingdings" pitchFamily="2" charset="2"/>
              </a:rPr>
              <a:t>ArgoCD</a:t>
            </a:r>
            <a:r>
              <a:rPr lang="en-US" dirty="0">
                <a:sym typeface="Wingdings" pitchFamily="2" charset="2"/>
              </a:rPr>
              <a:t> will apply them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External secret to interface </a:t>
            </a:r>
            <a:r>
              <a:rPr lang="en-US" dirty="0" err="1">
                <a:sym typeface="Wingdings" pitchFamily="2" charset="2"/>
              </a:rPr>
              <a:t>HashiCorp</a:t>
            </a:r>
            <a:r>
              <a:rPr lang="en-US" dirty="0">
                <a:sym typeface="Wingdings" pitchFamily="2" charset="2"/>
              </a:rPr>
              <a:t> Vault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143316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7313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06289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62908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93795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6942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Around 2018 we started our journey with </a:t>
            </a:r>
            <a:r>
              <a:rPr lang="en-US" dirty="0" err="1"/>
              <a:t>kubernetes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first  requirement was to have a big multi-</a:t>
            </a:r>
            <a:r>
              <a:rPr lang="en-US" dirty="0" err="1"/>
              <a:t>tenat</a:t>
            </a:r>
            <a:r>
              <a:rPr lang="en-US" dirty="0"/>
              <a:t> cluster to serve all users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We had a lot of challenges: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Multiple </a:t>
            </a:r>
            <a:r>
              <a:rPr lang="en-US" dirty="0" err="1"/>
              <a:t>vlans</a:t>
            </a:r>
            <a:r>
              <a:rPr lang="en-US" dirty="0"/>
              <a:t> isolation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Complex Ingress/egress based on </a:t>
            </a:r>
            <a:r>
              <a:rPr lang="en-US" dirty="0" err="1"/>
              <a:t>istio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Different workflows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Namespaces isolations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We quickly discovered that this is not sustainable and very difficult to scale and maintain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99446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9984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How the data is sent to Elasticsearch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/>
              <a:t>Almos everything via Elastic Beats: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Clients are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Metricbeat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Filebeat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Auditbeat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The clients ingestion options: 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Kafka (Preferred)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Logstash (depending on the requirements)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Application performance monitoring (</a:t>
            </a:r>
            <a:r>
              <a:rPr lang="en-GB" i="1" dirty="0"/>
              <a:t>APM</a:t>
            </a:r>
            <a:r>
              <a:rPr lang="en-GB" dirty="0"/>
              <a:t>)</a:t>
            </a:r>
            <a:r>
              <a:rPr lang="en-CH" dirty="0"/>
              <a:t> </a:t>
            </a:r>
            <a:r>
              <a:rPr lang="en-CH" dirty="0">
                <a:sym typeface="Wingdings" pitchFamily="2" charset="2"/>
              </a:rPr>
              <a:t> APM Server  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>
                <a:sym typeface="Wingdings" pitchFamily="2" charset="2"/>
              </a:rPr>
              <a:t>Once everything is on ES we cand do analysis with Grafana or Kibana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68128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How the data is sent to Elasticsearch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/>
              <a:t>Almos everything via Elastic Beats: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Clients are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Metricbeat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Filebeat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Auditbeat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The clients ingestion options: 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Kafka (Preferred)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Logstash (depending on the requirements)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Application performance monitoring (</a:t>
            </a:r>
            <a:r>
              <a:rPr lang="en-GB" i="1" dirty="0"/>
              <a:t>APM</a:t>
            </a:r>
            <a:r>
              <a:rPr lang="en-GB" dirty="0"/>
              <a:t>)</a:t>
            </a:r>
            <a:r>
              <a:rPr lang="en-CH" dirty="0"/>
              <a:t> </a:t>
            </a:r>
            <a:r>
              <a:rPr lang="en-CH" dirty="0">
                <a:sym typeface="Wingdings" pitchFamily="2" charset="2"/>
              </a:rPr>
              <a:t> APM Server  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>
                <a:sym typeface="Wingdings" pitchFamily="2" charset="2"/>
              </a:rPr>
              <a:t>Once everything is on ES we cand do analysis with Grafana or Kibana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745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65414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That uses Kubernetes as an orchestrator engine for </a:t>
            </a:r>
            <a:r>
              <a:rPr lang="en-GB" dirty="0" err="1"/>
              <a:t>kubeVIRT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564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CH" dirty="0"/>
              <a:t>t allows you to manage easily multiple kubernetes clusters</a:t>
            </a:r>
          </a:p>
          <a:p>
            <a:r>
              <a:rPr lang="en-GB" dirty="0"/>
              <a:t>I</a:t>
            </a:r>
            <a:r>
              <a:rPr lang="en-CH" dirty="0"/>
              <a:t>t helps you in provisioning and scaling</a:t>
            </a:r>
          </a:p>
          <a:p>
            <a:r>
              <a:rPr lang="en-GB" dirty="0"/>
              <a:t>A</a:t>
            </a:r>
            <a:r>
              <a:rPr lang="en-CH" dirty="0"/>
              <a:t>nd also have very nice security features, like role-based access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17780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8796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02363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/>
              <a:t>Direct deployment on Harvester and VMware, meaning Kubernetes nodes are </a:t>
            </a:r>
            <a:r>
              <a:rPr lang="en-GB" sz="1800" dirty="0" err="1"/>
              <a:t>spownedirectly</a:t>
            </a:r>
            <a:r>
              <a:rPr lang="en-GB" sz="1800" dirty="0"/>
              <a:t> when cluster creation is triggered.</a:t>
            </a:r>
          </a:p>
          <a:p>
            <a:endParaRPr lang="en-GB" sz="1800" dirty="0"/>
          </a:p>
          <a:p>
            <a:r>
              <a:rPr lang="en-GB" sz="1800" dirty="0"/>
              <a:t>Deployment on </a:t>
            </a:r>
            <a:r>
              <a:rPr lang="en-GB" sz="1800" dirty="0" err="1"/>
              <a:t>Baremetal</a:t>
            </a:r>
            <a:r>
              <a:rPr lang="en-GB" sz="1800" dirty="0"/>
              <a:t> and HPC, nodes must already be running.</a:t>
            </a:r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3269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So, now… lets talk about the Harvester architecture:</a:t>
            </a:r>
          </a:p>
          <a:p>
            <a:r>
              <a:rPr lang="en-CH" dirty="0"/>
              <a:t>harvester is a cluster of nodes (in our case, each nodes with… )</a:t>
            </a:r>
          </a:p>
          <a:p>
            <a:r>
              <a:rPr lang="en-GB" dirty="0"/>
              <a:t>O</a:t>
            </a:r>
            <a:r>
              <a:rPr lang="en-CH" dirty="0"/>
              <a:t>n top of those nodes we have a kubernetes cluster</a:t>
            </a:r>
          </a:p>
          <a:p>
            <a:r>
              <a:rPr lang="en-GB" dirty="0"/>
              <a:t>W</a:t>
            </a:r>
            <a:r>
              <a:rPr lang="en-CH" dirty="0"/>
              <a:t>ith longorn and kubevirt</a:t>
            </a:r>
          </a:p>
          <a:p>
            <a:r>
              <a:rPr lang="en-GB" dirty="0"/>
              <a:t>K</a:t>
            </a:r>
            <a:r>
              <a:rPr lang="en-CH" dirty="0"/>
              <a:t>ubevirt to spinup VMs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CSCS SETUP:</a:t>
            </a:r>
          </a:p>
          <a:p>
            <a:r>
              <a:rPr lang="en-CH" dirty="0"/>
              <a:t>8 nodes + 11 new</a:t>
            </a:r>
          </a:p>
          <a:p>
            <a:r>
              <a:rPr lang="en-CH" dirty="0"/>
              <a:t>25G for management net</a:t>
            </a:r>
          </a:p>
          <a:p>
            <a:r>
              <a:rPr lang="en-CH" dirty="0"/>
              <a:t>100G for VLAN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47207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pertinaAR20113stesa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018" b="41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7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3" b="20363"/>
          <a:stretch/>
        </p:blipFill>
        <p:spPr bwMode="auto">
          <a:xfrm>
            <a:off x="0" y="1236663"/>
            <a:ext cx="121920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1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4" b="170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2349500"/>
            <a:ext cx="11328400" cy="1079500"/>
          </a:xfrm>
        </p:spPr>
        <p:txBody>
          <a:bodyPr lIns="0" tIns="0" rIns="0" bIns="7200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 descr="CSCS_RG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9" descr="eth_logo_kurz_pos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809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0" y="1087439"/>
            <a:ext cx="11328400" cy="5140325"/>
          </a:xfrm>
        </p:spPr>
        <p:txBody>
          <a:bodyPr tIns="57600"/>
          <a:lstStyle>
            <a:lvl2pPr>
              <a:spcBef>
                <a:spcPts val="0"/>
              </a:spcBef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679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5471584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88617" y="1087438"/>
            <a:ext cx="5471583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57469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4311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11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56" b="7446"/>
          <a:stretch/>
        </p:blipFill>
        <p:spPr>
          <a:xfrm>
            <a:off x="0" y="1231900"/>
            <a:ext cx="12192000" cy="219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Thank you for your attention.</a:t>
            </a:r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59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  <a:prstGeom prst="rect">
            <a:avLst/>
          </a:prstGeom>
        </p:spPr>
        <p:txBody>
          <a:bodyPr vert="horz" lIns="0" tIns="45720" rIns="0" bIns="72000" rtlCol="0" anchor="b" anchorCtr="0">
            <a:norm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1087439"/>
            <a:ext cx="11328400" cy="500585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6096000" y="6456392"/>
            <a:ext cx="0" cy="14401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4" descr="eth_logo_kurz_pos.eps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8213" y="6458507"/>
            <a:ext cx="815851" cy="13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6" descr="CSCS_2_RGB.eps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83" y="6302962"/>
            <a:ext cx="1081257" cy="43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0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  <p:sldLayoutId id="2147483672" r:id="rId3"/>
    <p:sldLayoutId id="2147483662" r:id="rId4"/>
    <p:sldLayoutId id="2147483670" r:id="rId5"/>
    <p:sldLayoutId id="2147483652" r:id="rId6"/>
    <p:sldLayoutId id="2147483654" r:id="rId7"/>
    <p:sldLayoutId id="2147483655" r:id="rId8"/>
    <p:sldLayoutId id="2147483664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600"/>
        </a:spcAft>
        <a:buClr>
          <a:srgbClr val="A60B16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Clr>
          <a:srgbClr val="A60B16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/>
          <a:lstStyle/>
          <a:p>
            <a:r>
              <a:rPr lang="en-GB" dirty="0"/>
              <a:t>Hyperconverged Cloud Infrastructure at CSCS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Dino </a:t>
            </a:r>
            <a:r>
              <a:rPr lang="en-US" dirty="0" err="1"/>
              <a:t>Conciatore</a:t>
            </a:r>
            <a:r>
              <a:rPr lang="en-US" dirty="0"/>
              <a:t> – System Engineer</a:t>
            </a:r>
          </a:p>
          <a:p>
            <a:r>
              <a:rPr lang="en-GB" dirty="0"/>
              <a:t>Thursday, April 18th, 2024</a:t>
            </a:r>
          </a:p>
          <a:p>
            <a:endParaRPr lang="en-GB" dirty="0"/>
          </a:p>
          <a:p>
            <a:endParaRPr lang="en-US" dirty="0"/>
          </a:p>
          <a:p>
            <a:r>
              <a:rPr lang="en-US" dirty="0" err="1"/>
              <a:t>HEPiX</a:t>
            </a:r>
            <a:r>
              <a:rPr lang="en-US" dirty="0"/>
              <a:t> –  Paris, France</a:t>
            </a:r>
          </a:p>
        </p:txBody>
      </p:sp>
    </p:spTree>
    <p:extLst>
      <p:ext uri="{BB962C8B-B14F-4D97-AF65-F5344CB8AC3E}">
        <p14:creationId xmlns:p14="http://schemas.microsoft.com/office/powerpoint/2010/main" val="2656271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5E136-BEC0-3311-BA8D-5E27D0FD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CH" dirty="0"/>
              <a:t>Rancher cluster architecture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63A7F4F-1DFE-D0CE-B57B-DD93C86B1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087438"/>
            <a:ext cx="4780663" cy="5140325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RKE2 Cluster</a:t>
            </a:r>
          </a:p>
          <a:p>
            <a:r>
              <a:rPr lang="en-US" sz="2000" dirty="0"/>
              <a:t>3 nodes both master and worker</a:t>
            </a:r>
          </a:p>
          <a:p>
            <a:r>
              <a:rPr lang="en-US" sz="2000" dirty="0"/>
              <a:t>Each node is expected to have a Rancher pod</a:t>
            </a:r>
          </a:p>
          <a:p>
            <a:r>
              <a:rPr lang="en-US" sz="2000" dirty="0" err="1"/>
              <a:t>kube-vip</a:t>
            </a:r>
            <a:r>
              <a:rPr lang="en-US" sz="2000" dirty="0"/>
              <a:t> enables external access to the UI/API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200" b="1" dirty="0"/>
              <a:t>Node management:</a:t>
            </a:r>
          </a:p>
          <a:p>
            <a:r>
              <a:rPr lang="en-US" sz="2000" dirty="0"/>
              <a:t>Node lifecycle through MAAS</a:t>
            </a:r>
          </a:p>
          <a:p>
            <a:r>
              <a:rPr lang="en-US" sz="2000" dirty="0"/>
              <a:t>RKE2 installed and managed with Ansible</a:t>
            </a:r>
          </a:p>
          <a:p>
            <a:r>
              <a:rPr lang="en-US" sz="2000" dirty="0"/>
              <a:t>Rancher deployment managed with Helm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BB7B-882E-44FD-02CA-2DE42CB84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r>
              <a:rPr lang="en-US" noProof="0"/>
              <a:t>Hyperconverged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DB1428-CB93-8E9C-23D4-7340CBC6A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fld id="{69C859BB-BF0B-4BDC-BBD4-42B4A100F88B}" type="slidenum">
              <a:rPr lang="de-CH" smtClean="0"/>
              <a:pPr/>
              <a:t>10</a:t>
            </a:fld>
            <a:endParaRPr lang="de-CH"/>
          </a:p>
        </p:txBody>
      </p:sp>
      <p:pic>
        <p:nvPicPr>
          <p:cNvPr id="26" name="Picture 25" descr="A screenshot of a computer&#10;&#10;Description automatically generated">
            <a:extLst>
              <a:ext uri="{FF2B5EF4-FFF2-40B4-BE49-F238E27FC236}">
                <a16:creationId xmlns:a16="http://schemas.microsoft.com/office/drawing/2014/main" id="{01B29B4D-6803-5FDD-85EB-0755C7E7D4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257704"/>
            <a:ext cx="6220823" cy="634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411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Infrastructure as a code and </a:t>
            </a:r>
            <a:r>
              <a:rPr lang="en-GB" dirty="0" err="1"/>
              <a:t>GitOps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26088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2985ADA-4103-7F3A-4CFD-DEB972839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88088" y="764704"/>
            <a:ext cx="4872112" cy="569101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300" b="1" dirty="0"/>
              <a:t>Harvester (or VMware)</a:t>
            </a:r>
          </a:p>
          <a:p>
            <a:pPr lvl="1">
              <a:lnSpc>
                <a:spcPct val="120000"/>
              </a:lnSpc>
            </a:pPr>
            <a:r>
              <a:rPr lang="en-US" sz="2200" dirty="0"/>
              <a:t>Define the cluster and git push: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CPUs, Ram, Nodes, VLAN</a:t>
            </a:r>
            <a:endParaRPr lang="en-US" sz="2100" b="1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2100" dirty="0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$ t</a:t>
            </a:r>
            <a:r>
              <a:rPr lang="en-GB" sz="21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erraform apply</a:t>
            </a:r>
          </a:p>
          <a:p>
            <a:pPr lvl="1">
              <a:lnSpc>
                <a:spcPct val="120000"/>
              </a:lnSpc>
            </a:pPr>
            <a:r>
              <a:rPr lang="en-US" sz="2100" dirty="0"/>
              <a:t>Triggers the VMs creation (masters/</a:t>
            </a:r>
            <a:r>
              <a:rPr lang="en-US" sz="2100" dirty="0" err="1"/>
              <a:t>workes</a:t>
            </a:r>
            <a:r>
              <a:rPr lang="en-US" sz="2100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2100" dirty="0"/>
              <a:t>Rancher will run the cluster join command on the newly created VMs</a:t>
            </a:r>
          </a:p>
          <a:p>
            <a:pPr marL="857250" lvl="1" indent="-342900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sz="2300" b="1" dirty="0"/>
              <a:t>MAAS (Bare Metal nodes)</a:t>
            </a:r>
          </a:p>
          <a:p>
            <a:pPr lvl="1">
              <a:lnSpc>
                <a:spcPct val="120000"/>
              </a:lnSpc>
            </a:pPr>
            <a:r>
              <a:rPr lang="en-US" sz="2200" dirty="0"/>
              <a:t>Define the cluster and git push:</a:t>
            </a:r>
            <a:endParaRPr lang="en-US" sz="2300" b="1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2100" dirty="0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$ t</a:t>
            </a:r>
            <a:r>
              <a:rPr lang="en-GB" sz="21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erraform apply</a:t>
            </a:r>
          </a:p>
          <a:p>
            <a:pPr lvl="1">
              <a:lnSpc>
                <a:spcPct val="120000"/>
              </a:lnSpc>
            </a:pPr>
            <a:endParaRPr lang="en-US" sz="2100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2100" dirty="0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$ ansible-playbook deploy-rke2.yml</a:t>
            </a:r>
            <a:endParaRPr lang="en-GB" sz="2100" b="0" dirty="0">
              <a:solidFill>
                <a:srgbClr val="9CDCFE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>
              <a:lnSpc>
                <a:spcPct val="120000"/>
              </a:lnSpc>
            </a:pPr>
            <a:r>
              <a:rPr lang="en-US" sz="2100" dirty="0"/>
              <a:t>Nodes will join the cluster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sz="2300" b="1" dirty="0"/>
              <a:t>CSCS Alps (HPC)</a:t>
            </a:r>
            <a:endParaRPr lang="en-US" sz="2300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2100" dirty="0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$ t</a:t>
            </a:r>
            <a:r>
              <a:rPr lang="en-GB" sz="21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erraform apply</a:t>
            </a:r>
          </a:p>
          <a:p>
            <a:pPr lvl="1">
              <a:lnSpc>
                <a:spcPct val="120000"/>
              </a:lnSpc>
            </a:pPr>
            <a:r>
              <a:rPr lang="en-US" sz="2100" dirty="0"/>
              <a:t>Master nodes creation on Harvester</a:t>
            </a:r>
          </a:p>
          <a:p>
            <a:pPr lvl="2">
              <a:lnSpc>
                <a:spcPct val="120000"/>
              </a:lnSpc>
            </a:pPr>
            <a:r>
              <a:rPr lang="en-GB" dirty="0"/>
              <a:t>And join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1800" dirty="0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$ ./rancher-agent-</a:t>
            </a:r>
            <a:r>
              <a:rPr lang="en-GB" sz="1800" dirty="0" err="1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install.sh</a:t>
            </a:r>
            <a:endParaRPr lang="en-GB" dirty="0"/>
          </a:p>
          <a:p>
            <a:pPr lvl="1">
              <a:lnSpc>
                <a:spcPct val="120000"/>
              </a:lnSpc>
            </a:pPr>
            <a:r>
              <a:rPr lang="en-US" sz="2100" dirty="0"/>
              <a:t>Worker nodes will join the cluster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F1979-2412-AD9A-73BE-6AE47EBFC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Hyperconverged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064F0-65CF-59EF-53B4-1B5B335AA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12</a:t>
            </a:fld>
            <a:endParaRPr lang="de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809684-BBD8-F2B6-5FCE-68016E4DB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CH" dirty="0"/>
              <a:t>Infrastructure as a code</a:t>
            </a:r>
          </a:p>
        </p:txBody>
      </p:sp>
      <p:pic>
        <p:nvPicPr>
          <p:cNvPr id="10" name="Picture 9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96D21D54-1CFA-6BF3-E418-E402C1015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908051"/>
            <a:ext cx="6537007" cy="55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242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9E07367-CF42-9DF1-707E-E1440AB62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32104" y="1087438"/>
            <a:ext cx="4728096" cy="5140325"/>
          </a:xfrm>
        </p:spPr>
        <p:txBody>
          <a:bodyPr/>
          <a:lstStyle/>
          <a:p>
            <a:r>
              <a:rPr lang="en-US" b="1" dirty="0"/>
              <a:t>Application definitions</a:t>
            </a:r>
          </a:p>
          <a:p>
            <a:pPr lvl="1"/>
            <a:r>
              <a:rPr lang="en-US" dirty="0"/>
              <a:t>Each cluster has its own Git repo with all application manifests (HELM or pure k8s manifests)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 err="1"/>
              <a:t>ApplicationSet</a:t>
            </a:r>
            <a:endParaRPr lang="en-US" b="1" dirty="0"/>
          </a:p>
          <a:p>
            <a:pPr lvl="1"/>
            <a:r>
              <a:rPr lang="en-US" dirty="0"/>
              <a:t>Using </a:t>
            </a:r>
            <a:r>
              <a:rPr lang="en-US" dirty="0" err="1"/>
              <a:t>ArgoCD</a:t>
            </a:r>
            <a:r>
              <a:rPr lang="en-US" dirty="0"/>
              <a:t> Generators common applications can be deployed on all clusters or on clusters with specific labels</a:t>
            </a:r>
          </a:p>
          <a:p>
            <a:pPr lvl="1"/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 algn="ctr">
              <a:buNone/>
            </a:pPr>
            <a:r>
              <a:rPr lang="en-US" sz="1800" b="1" dirty="0"/>
              <a:t>Argo CD ensures that the state of apps matches the desired configuration.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F1979-2412-AD9A-73BE-6AE47EBFC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Hyperconverged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064F0-65CF-59EF-53B4-1B5B335AA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13</a:t>
            </a:fld>
            <a:endParaRPr lang="de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809684-BBD8-F2B6-5FCE-68016E4DB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CH" dirty="0"/>
              <a:t>GitOps with ArgoCD</a:t>
            </a:r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654F0F51-0A8B-4A2D-01CF-439FD961E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024971"/>
            <a:ext cx="6673067" cy="480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113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0FAB6-BDB4-93AE-3973-79BFEC49D1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1087438"/>
            <a:ext cx="11328400" cy="500585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H" dirty="0"/>
              <a:t>All clusters deployed have the following common services preconfigured: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CNI: Cilium</a:t>
            </a:r>
          </a:p>
          <a:p>
            <a:pPr lvl="1"/>
            <a:r>
              <a:rPr lang="en-CH" dirty="0"/>
              <a:t>Service mesh (eBPF)</a:t>
            </a:r>
          </a:p>
          <a:p>
            <a:pPr lvl="1"/>
            <a:r>
              <a:rPr lang="en-CH" dirty="0"/>
              <a:t>Hubble (observability UI)</a:t>
            </a:r>
          </a:p>
          <a:p>
            <a:r>
              <a:rPr lang="en-CH" dirty="0"/>
              <a:t>CSI:</a:t>
            </a:r>
          </a:p>
          <a:p>
            <a:pPr lvl="1"/>
            <a:r>
              <a:rPr lang="en-GB" dirty="0" err="1"/>
              <a:t>cephfs</a:t>
            </a:r>
            <a:endParaRPr lang="en-GB" dirty="0"/>
          </a:p>
          <a:p>
            <a:pPr lvl="1"/>
            <a:r>
              <a:rPr lang="en-GB" dirty="0" err="1"/>
              <a:t>ceph</a:t>
            </a:r>
            <a:r>
              <a:rPr lang="en-GB" dirty="0"/>
              <a:t> </a:t>
            </a:r>
            <a:r>
              <a:rPr lang="en-GB" dirty="0" err="1"/>
              <a:t>rbd</a:t>
            </a:r>
            <a:endParaRPr lang="en-CH" dirty="0"/>
          </a:p>
          <a:p>
            <a:r>
              <a:rPr lang="en-CH" dirty="0"/>
              <a:t>Istio (only Ingress Controller)</a:t>
            </a:r>
          </a:p>
          <a:p>
            <a:pPr lvl="1"/>
            <a:r>
              <a:rPr lang="en-CH" dirty="0"/>
              <a:t>No sidecars</a:t>
            </a:r>
          </a:p>
          <a:p>
            <a:pPr lvl="1"/>
            <a:r>
              <a:rPr lang="en-GB" dirty="0"/>
              <a:t>S</a:t>
            </a:r>
            <a:r>
              <a:rPr lang="en-CH" dirty="0"/>
              <a:t>tarted migration to new API Gateway</a:t>
            </a:r>
          </a:p>
          <a:p>
            <a:r>
              <a:rPr lang="en-CH" dirty="0"/>
              <a:t>MetalLB</a:t>
            </a:r>
          </a:p>
          <a:p>
            <a:pPr lvl="1"/>
            <a:r>
              <a:rPr lang="en-CH" dirty="0"/>
              <a:t>Currently still via ARP</a:t>
            </a:r>
          </a:p>
          <a:p>
            <a:pPr lvl="1"/>
            <a:r>
              <a:rPr lang="en-CH" dirty="0"/>
              <a:t>BGP in the future</a:t>
            </a:r>
          </a:p>
          <a:p>
            <a:r>
              <a:rPr lang="en-CH" dirty="0"/>
              <a:t>Automated DNS and Certs</a:t>
            </a:r>
          </a:p>
          <a:p>
            <a:r>
              <a:rPr lang="en-CH" dirty="0"/>
              <a:t>External Secret</a:t>
            </a:r>
          </a:p>
          <a:p>
            <a:pPr lvl="1"/>
            <a:r>
              <a:rPr lang="en-GB" dirty="0"/>
              <a:t>F</a:t>
            </a:r>
            <a:r>
              <a:rPr lang="en-CH" dirty="0"/>
              <a:t>or all Vault secrets</a:t>
            </a:r>
          </a:p>
          <a:p>
            <a:r>
              <a:rPr lang="en-CH" dirty="0"/>
              <a:t>Observability agents</a:t>
            </a:r>
          </a:p>
          <a:p>
            <a:pPr lvl="1"/>
            <a:r>
              <a:rPr lang="en-CH" dirty="0"/>
              <a:t>Filebeat and Metricbeat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4A854E-0758-9E49-99A9-36A9EF60B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F12BC6-F0FE-9547-8878-1762CE9419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9D1769-A2BC-0E48-8CC7-5573BE9A6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Kubernetes clusters common features</a:t>
            </a:r>
          </a:p>
        </p:txBody>
      </p:sp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7DA05553-F184-8F2F-BB8B-39583D61CF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940883"/>
            <a:ext cx="6649168" cy="565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425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E235A6-8177-1146-73C4-DEDC9C372F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11328400" cy="514032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All clusters come with automatically deployed logs and metrics collectors (</a:t>
            </a:r>
            <a:r>
              <a:rPr lang="en-GB" dirty="0" err="1"/>
              <a:t>ArgoCD</a:t>
            </a:r>
            <a:r>
              <a:rPr lang="en-GB" dirty="0"/>
              <a:t> </a:t>
            </a:r>
            <a:r>
              <a:rPr lang="en-GB" dirty="0" err="1"/>
              <a:t>ApplicationSet</a:t>
            </a:r>
            <a:r>
              <a:rPr lang="en-GB" dirty="0"/>
              <a:t>), which send everything to our central Observability Infrastructure.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Currently we are using Elastic Beats</a:t>
            </a:r>
            <a:endParaRPr lang="en-CH" dirty="0"/>
          </a:p>
          <a:p>
            <a:pPr>
              <a:lnSpc>
                <a:spcPct val="110000"/>
              </a:lnSpc>
            </a:pPr>
            <a:r>
              <a:rPr lang="en-GB" dirty="0"/>
              <a:t>A</a:t>
            </a:r>
            <a:r>
              <a:rPr lang="en-CH" dirty="0"/>
              <a:t>utodiscovery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Triggered on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CH" dirty="0"/>
              <a:t>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Modified</a:t>
            </a:r>
            <a:r>
              <a:rPr lang="en-CH" dirty="0"/>
              <a:t> and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Deleted</a:t>
            </a:r>
            <a:r>
              <a:rPr lang="en-CH" dirty="0"/>
              <a:t> pod</a:t>
            </a:r>
          </a:p>
          <a:p>
            <a:pPr>
              <a:lnSpc>
                <a:spcPct val="110000"/>
              </a:lnSpc>
            </a:pPr>
            <a:r>
              <a:rPr lang="en-CH" dirty="0"/>
              <a:t>Hint based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Configure Beat modules via pod Annotations: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1F5591-1BE0-A70A-D96B-CBA61A900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17F0A4-8372-C3BB-928B-0D1C87902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116C19-E1E5-3779-870E-C4DFAB762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Observability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BE2A4-693C-8062-A20E-0DF1ABCE0F4A}"/>
              </a:ext>
            </a:extLst>
          </p:cNvPr>
          <p:cNvSpPr txBox="1"/>
          <p:nvPr/>
        </p:nvSpPr>
        <p:spPr>
          <a:xfrm>
            <a:off x="1199456" y="3954680"/>
            <a:ext cx="8064896" cy="1600438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annotations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</a:t>
            </a: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/hosts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'"${</a:t>
            </a:r>
            <a:r>
              <a:rPr lang="en-GB" sz="14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data.host</a:t>
            </a:r>
            <a:r>
              <a:rPr lang="en-GB" sz="14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}:9404"'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</a:t>
            </a:r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metrics_path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/metrics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</a:t>
            </a:r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metricsets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collector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/module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prometheus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/processors.1.add_fields.fields.namespace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kafka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/processors.1.add_fields.target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data_stream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374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Operations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66085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3E8397-0644-88BD-9AC2-7C3D9D1EAB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11328400" cy="5140325"/>
          </a:xfrm>
        </p:spPr>
        <p:txBody>
          <a:bodyPr>
            <a:normAutofit/>
          </a:bodyPr>
          <a:lstStyle/>
          <a:p>
            <a:r>
              <a:rPr lang="en-CH" b="1" dirty="0"/>
              <a:t>Harvester</a:t>
            </a:r>
          </a:p>
          <a:p>
            <a:pPr lvl="1"/>
            <a:r>
              <a:rPr lang="en-GB" dirty="0"/>
              <a:t>Upgrade triggered automatically via the user interface.</a:t>
            </a:r>
          </a:p>
          <a:p>
            <a:pPr lvl="2"/>
            <a:r>
              <a:rPr lang="en-GB" dirty="0"/>
              <a:t>RKE2 upgrade</a:t>
            </a:r>
          </a:p>
          <a:p>
            <a:pPr lvl="2"/>
            <a:r>
              <a:rPr lang="en-GB" dirty="0"/>
              <a:t>Draining one host at a time</a:t>
            </a:r>
          </a:p>
          <a:p>
            <a:pPr lvl="3"/>
            <a:r>
              <a:rPr lang="en-GB" dirty="0"/>
              <a:t>VMs are live migrated</a:t>
            </a:r>
          </a:p>
          <a:p>
            <a:pPr lvl="2"/>
            <a:r>
              <a:rPr lang="en-GB" dirty="0"/>
              <a:t>OS Image replacement</a:t>
            </a:r>
          </a:p>
          <a:p>
            <a:r>
              <a:rPr lang="en-GB" b="1" dirty="0"/>
              <a:t>Rancher</a:t>
            </a:r>
          </a:p>
          <a:p>
            <a:pPr lvl="1"/>
            <a:r>
              <a:rPr lang="en-US" dirty="0"/>
              <a:t>Ansible managed nodes:</a:t>
            </a:r>
          </a:p>
          <a:p>
            <a:pPr lvl="2"/>
            <a:r>
              <a:rPr lang="en-US" dirty="0"/>
              <a:t>Drain Kubernetes nodes one by one.</a:t>
            </a:r>
          </a:p>
          <a:p>
            <a:pPr lvl="2"/>
            <a:r>
              <a:rPr lang="en-US" dirty="0"/>
              <a:t>Reinstall or upgrade the OS</a:t>
            </a:r>
          </a:p>
          <a:p>
            <a:pPr lvl="1"/>
            <a:r>
              <a:rPr lang="en-CH" dirty="0"/>
              <a:t>Rancher</a:t>
            </a:r>
          </a:p>
          <a:p>
            <a:pPr lvl="2"/>
            <a:r>
              <a:rPr lang="en-CH" dirty="0"/>
              <a:t>Upgrade done via Ansible (same playbook used for the installation)</a:t>
            </a:r>
          </a:p>
          <a:p>
            <a:pPr lvl="3"/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rke2_version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v1.26.9+rke2r1 </a:t>
            </a:r>
          </a:p>
          <a:p>
            <a:pPr lvl="3"/>
            <a:r>
              <a:rPr lang="en-CH" b="1" dirty="0"/>
              <a:t>NOTE: </a:t>
            </a:r>
            <a:r>
              <a:rPr lang="en-GB" dirty="0"/>
              <a:t>Don't skip intermediate minor versions when upgrading, </a:t>
            </a:r>
            <a:r>
              <a:rPr lang="en-GB" dirty="0" err="1"/>
              <a:t>eg.</a:t>
            </a:r>
            <a:r>
              <a:rPr lang="en-GB" dirty="0"/>
              <a:t> </a:t>
            </a:r>
            <a:r>
              <a:rPr lang="en-CH" dirty="0"/>
              <a:t>: </a:t>
            </a:r>
            <a:r>
              <a:rPr lang="en-CH" i="1" dirty="0"/>
              <a:t>v1.28.x </a:t>
            </a:r>
            <a:r>
              <a:rPr lang="en-CH" i="1" dirty="0">
                <a:sym typeface="Wingdings" pitchFamily="2" charset="2"/>
              </a:rPr>
              <a:t> 1.29.x</a:t>
            </a:r>
            <a:endParaRPr lang="en-CH" dirty="0"/>
          </a:p>
          <a:p>
            <a:r>
              <a:rPr lang="en-CH" b="1" dirty="0"/>
              <a:t>ArgoCD</a:t>
            </a:r>
          </a:p>
          <a:p>
            <a:pPr lvl="1"/>
            <a:r>
              <a:rPr lang="en-CH" dirty="0"/>
              <a:t>via Helm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956D22-EEFD-9D7C-DA9B-EC45E4D7E5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183744-ABF7-3A3B-43B3-51946A63B6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E6383A5-2AA0-09D4-BA52-45BBDD6FA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Infrastructure upgrade</a:t>
            </a:r>
          </a:p>
        </p:txBody>
      </p:sp>
    </p:spTree>
    <p:extLst>
      <p:ext uri="{BB962C8B-B14F-4D97-AF65-F5344CB8AC3E}">
        <p14:creationId xmlns:p14="http://schemas.microsoft.com/office/powerpoint/2010/main" val="4234677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DBE62-8BF2-67CF-2072-3A32903A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Downstream clusters </a:t>
            </a:r>
            <a:r>
              <a:rPr lang="en-CH" dirty="0"/>
              <a:t>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E9AE5-9A8A-7C0E-5D40-613516FD6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Kubernetes</a:t>
            </a:r>
            <a:endParaRPr lang="en-GB" dirty="0"/>
          </a:p>
          <a:p>
            <a:pPr lvl="1"/>
            <a:r>
              <a:rPr lang="en-GB" dirty="0"/>
              <a:t>Required RKE2 version can be changed using Terraform</a:t>
            </a:r>
          </a:p>
          <a:p>
            <a:pPr marL="914400" lvl="2" indent="0">
              <a:buNone/>
            </a:pPr>
            <a:r>
              <a:rPr lang="en-GB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kubernetes_version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=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"v1.29.2+rke2r1"</a:t>
            </a:r>
            <a:endParaRPr lang="en-GB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marL="914400" lvl="2" indent="0">
              <a:buNone/>
            </a:pPr>
            <a:r>
              <a:rPr lang="en-GB" dirty="0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$ t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erraform apply</a:t>
            </a:r>
          </a:p>
          <a:p>
            <a:pPr lvl="3"/>
            <a:r>
              <a:rPr lang="en-CH" b="1" dirty="0"/>
              <a:t>NOTE: </a:t>
            </a:r>
            <a:r>
              <a:rPr lang="en-GB" dirty="0"/>
              <a:t>Don't skip intermediate minor versions when upgrading, </a:t>
            </a:r>
            <a:r>
              <a:rPr lang="en-GB" dirty="0" err="1"/>
              <a:t>eg.</a:t>
            </a:r>
            <a:r>
              <a:rPr lang="en-GB" dirty="0"/>
              <a:t> </a:t>
            </a:r>
            <a:r>
              <a:rPr lang="en-CH" dirty="0"/>
              <a:t>: </a:t>
            </a:r>
            <a:r>
              <a:rPr lang="en-CH" i="1" dirty="0"/>
              <a:t>v1.28.x </a:t>
            </a:r>
            <a:r>
              <a:rPr lang="en-CH" i="1" dirty="0">
                <a:sym typeface="Wingdings" pitchFamily="2" charset="2"/>
              </a:rPr>
              <a:t> 1.29.x</a:t>
            </a:r>
          </a:p>
          <a:p>
            <a:pPr lvl="2"/>
            <a:r>
              <a:rPr lang="en-US" dirty="0"/>
              <a:t>Rancher will handle draining nodes and upgrading</a:t>
            </a:r>
          </a:p>
          <a:p>
            <a:r>
              <a:rPr lang="en-US" b="1" dirty="0"/>
              <a:t>OS Upgrades</a:t>
            </a:r>
          </a:p>
          <a:p>
            <a:pPr lvl="1"/>
            <a:r>
              <a:rPr lang="en-US" dirty="0"/>
              <a:t>Harvester nodes (VMs):</a:t>
            </a:r>
          </a:p>
          <a:p>
            <a:pPr lvl="2"/>
            <a:r>
              <a:rPr lang="en-GB" dirty="0"/>
              <a:t>Required OS can be changed using Terraform</a:t>
            </a:r>
          </a:p>
          <a:p>
            <a:pPr lvl="3"/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image </a:t>
            </a:r>
            <a:r>
              <a:rPr lang="en-GB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=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"default/ubuntu-jammy”</a:t>
            </a:r>
          </a:p>
          <a:p>
            <a:pPr lvl="3"/>
            <a:r>
              <a:rPr lang="en-GB" dirty="0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$ t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erraform apply</a:t>
            </a:r>
            <a:endParaRPr lang="en-US" dirty="0"/>
          </a:p>
          <a:p>
            <a:pPr lvl="1"/>
            <a:r>
              <a:rPr lang="en-US" dirty="0"/>
              <a:t>Ansible managed nodes:</a:t>
            </a:r>
          </a:p>
          <a:p>
            <a:pPr lvl="2"/>
            <a:r>
              <a:rPr lang="en-US" dirty="0"/>
              <a:t>Drain Kubernetes nodes one by one.</a:t>
            </a:r>
          </a:p>
          <a:p>
            <a:pPr lvl="2"/>
            <a:r>
              <a:rPr lang="en-US" dirty="0"/>
              <a:t>Reinstall or upgrade the OS based on your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C57F8-A111-30F2-B70D-8D1D1B67E7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B3CB4-5FD6-C2AE-1C84-BCE6E6A15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67356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Use cases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56942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Hyperconverged Cloud Infrastructure at CSCS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</a:t>
            </a:fld>
            <a:r>
              <a:rPr lang="de-CH" dirty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1800" y="908720"/>
            <a:ext cx="11496848" cy="5257253"/>
          </a:xfrm>
        </p:spPr>
        <p:txBody>
          <a:bodyPr>
            <a:normAutofit/>
          </a:bodyPr>
          <a:lstStyle/>
          <a:p>
            <a:r>
              <a:rPr lang="en-US" dirty="0"/>
              <a:t>Operating a </a:t>
            </a:r>
            <a:r>
              <a:rPr lang="en-US" b="1" dirty="0"/>
              <a:t>multi-tenant Kubernetes</a:t>
            </a:r>
            <a:r>
              <a:rPr lang="en-US" dirty="0"/>
              <a:t> cluster can be very complex</a:t>
            </a:r>
          </a:p>
          <a:p>
            <a:pPr lvl="1"/>
            <a:r>
              <a:rPr lang="en-US" dirty="0"/>
              <a:t>Based on past experience with a large multi-tenant cluster, with multiple VLANs and users with varying requirements and workflows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Improvements were necessary to ensure a </a:t>
            </a:r>
            <a:r>
              <a:rPr lang="en-GB" b="1" dirty="0"/>
              <a:t>greater user experience</a:t>
            </a:r>
          </a:p>
          <a:p>
            <a:endParaRPr lang="en-US" dirty="0"/>
          </a:p>
          <a:p>
            <a:r>
              <a:rPr lang="en-US" b="1" dirty="0"/>
              <a:t>Simplify the deployment</a:t>
            </a:r>
            <a:r>
              <a:rPr lang="en-US" dirty="0"/>
              <a:t> of CSCS internal services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Security and Isolation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network isolation should be implemented per cluster or purpose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245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E235A6-8177-1146-73C4-DEDC9C372F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2276872"/>
            <a:ext cx="5664200" cy="3950891"/>
          </a:xfrm>
        </p:spPr>
        <p:txBody>
          <a:bodyPr/>
          <a:lstStyle/>
          <a:p>
            <a:r>
              <a:rPr lang="en-CH" dirty="0"/>
              <a:t>dCahce  </a:t>
            </a:r>
            <a:r>
              <a:rPr lang="en-CH" sz="1800" i="1" dirty="0"/>
              <a:t>(presented at next HEPiX)</a:t>
            </a:r>
          </a:p>
          <a:p>
            <a:pPr lvl="1"/>
            <a:r>
              <a:rPr lang="en-CH" dirty="0"/>
              <a:t>16 </a:t>
            </a:r>
            <a:r>
              <a:rPr lang="en-US" dirty="0"/>
              <a:t>bare metal nodes</a:t>
            </a:r>
          </a:p>
          <a:p>
            <a:pPr lvl="1"/>
            <a:r>
              <a:rPr lang="en-CH" dirty="0"/>
              <a:t>~250 pools</a:t>
            </a:r>
          </a:p>
          <a:p>
            <a:pPr lvl="1"/>
            <a:r>
              <a:rPr lang="en-GB" dirty="0"/>
              <a:t>48TiB of PVCs via </a:t>
            </a:r>
            <a:r>
              <a:rPr lang="en-GB" dirty="0" err="1"/>
              <a:t>Ceph</a:t>
            </a:r>
            <a:r>
              <a:rPr lang="en-GB" dirty="0"/>
              <a:t> RBD (Total 12PB WLCG + CTA)</a:t>
            </a:r>
            <a:endParaRPr lang="en-CH" dirty="0"/>
          </a:p>
          <a:p>
            <a:endParaRPr lang="en-CH" dirty="0"/>
          </a:p>
          <a:p>
            <a:r>
              <a:rPr lang="en-CH" dirty="0"/>
              <a:t>WLCG Services</a:t>
            </a:r>
          </a:p>
          <a:p>
            <a:pPr lvl="1"/>
            <a:r>
              <a:rPr lang="en-GB" dirty="0"/>
              <a:t>Frontier Squid</a:t>
            </a:r>
          </a:p>
          <a:p>
            <a:pPr lvl="2"/>
            <a:r>
              <a:rPr lang="en-GB" dirty="0"/>
              <a:t>W</a:t>
            </a:r>
            <a:r>
              <a:rPr lang="en-CH" dirty="0"/>
              <a:t>ith multus and </a:t>
            </a:r>
            <a:r>
              <a:rPr lang="en-GB" dirty="0"/>
              <a:t>whereabouts (IPAM)</a:t>
            </a:r>
            <a:endParaRPr lang="en-CH" dirty="0"/>
          </a:p>
          <a:p>
            <a:pPr lvl="1"/>
            <a:r>
              <a:rPr lang="en-CH" dirty="0"/>
              <a:t>Nordugrid ARC CEs</a:t>
            </a:r>
          </a:p>
          <a:p>
            <a:pPr lvl="1"/>
            <a:r>
              <a:rPr lang="en-GB" dirty="0" err="1"/>
              <a:t>si</a:t>
            </a:r>
            <a:r>
              <a:rPr lang="en-CH" dirty="0"/>
              <a:t>te-bdii</a:t>
            </a:r>
          </a:p>
          <a:p>
            <a:pPr lvl="2"/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1F5591-1BE0-A70A-D96B-CBA61A900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17F0A4-8372-C3BB-928B-0D1C87902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116C19-E1E5-3779-870E-C4DFAB762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 and Usecases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EC901E4-DCF8-A45C-A542-748CDCD0191A}"/>
              </a:ext>
            </a:extLst>
          </p:cNvPr>
          <p:cNvSpPr txBox="1">
            <a:spLocks/>
          </p:cNvSpPr>
          <p:nvPr/>
        </p:nvSpPr>
        <p:spPr>
          <a:xfrm>
            <a:off x="6288021" y="2276872"/>
            <a:ext cx="5664200" cy="3953709"/>
          </a:xfrm>
          <a:prstGeom prst="rect">
            <a:avLst/>
          </a:prstGeom>
        </p:spPr>
        <p:txBody>
          <a:bodyPr vert="horz" lIns="0" tIns="7200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A60B1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Observability cluster</a:t>
            </a:r>
          </a:p>
          <a:p>
            <a:pPr lvl="1"/>
            <a:r>
              <a:rPr lang="en-US" dirty="0"/>
              <a:t>92 bare metal nodes</a:t>
            </a:r>
          </a:p>
          <a:p>
            <a:pPr lvl="1"/>
            <a:r>
              <a:rPr lang="en-US" dirty="0"/>
              <a:t>Local </a:t>
            </a:r>
            <a:r>
              <a:rPr lang="en-US" dirty="0" err="1"/>
              <a:t>NVMe</a:t>
            </a:r>
            <a:r>
              <a:rPr lang="en-US" dirty="0"/>
              <a:t> storage</a:t>
            </a:r>
          </a:p>
          <a:p>
            <a:pPr lvl="2"/>
            <a:r>
              <a:rPr lang="en-US" dirty="0"/>
              <a:t>Local Path for Elasticsearch data nodes</a:t>
            </a:r>
          </a:p>
          <a:p>
            <a:pPr lvl="2"/>
            <a:r>
              <a:rPr lang="en-US" dirty="0"/>
              <a:t>Longhorn for all other persistent services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Central CSCS services</a:t>
            </a:r>
          </a:p>
          <a:p>
            <a:pPr lvl="1"/>
            <a:r>
              <a:rPr lang="en-US" dirty="0"/>
              <a:t>Vault</a:t>
            </a:r>
          </a:p>
          <a:p>
            <a:pPr lvl="1"/>
            <a:r>
              <a:rPr lang="en-US" dirty="0" err="1"/>
              <a:t>Jfrog</a:t>
            </a:r>
            <a:endParaRPr lang="en-US" dirty="0"/>
          </a:p>
          <a:p>
            <a:pPr lvl="1"/>
            <a:r>
              <a:rPr lang="en-US" dirty="0"/>
              <a:t>Gitlab-runners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HCP Test</a:t>
            </a:r>
          </a:p>
          <a:p>
            <a:pPr lvl="1"/>
            <a:r>
              <a:rPr lang="en-US" dirty="0"/>
              <a:t>3 master on Harvester</a:t>
            </a:r>
          </a:p>
          <a:p>
            <a:pPr lvl="1"/>
            <a:r>
              <a:rPr lang="en-US" dirty="0"/>
              <a:t>4 worker on ALPS (1024 cores)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0F13390-B3E3-7BF3-EC50-D43AB03EAED7}"/>
              </a:ext>
            </a:extLst>
          </p:cNvPr>
          <p:cNvSpPr txBox="1">
            <a:spLocks/>
          </p:cNvSpPr>
          <p:nvPr/>
        </p:nvSpPr>
        <p:spPr>
          <a:xfrm>
            <a:off x="431799" y="908051"/>
            <a:ext cx="11520421" cy="1224805"/>
          </a:xfrm>
          <a:prstGeom prst="rect">
            <a:avLst/>
          </a:prstGeom>
        </p:spPr>
        <p:txBody>
          <a:bodyPr vert="horz" lIns="0" tIns="7200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A60B1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dirty="0"/>
              <a:t>We are running a total of ~35 downstream clusters, with ~200 VMs and ~100 bare metal nodes</a:t>
            </a:r>
          </a:p>
          <a:p>
            <a:pPr marL="57150" indent="0">
              <a:buNone/>
            </a:pPr>
            <a:r>
              <a:rPr lang="en-US" dirty="0"/>
              <a:t>Here are some of the Kubernetes clusters: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459768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152334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298088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9C5D-4C46-382C-D02E-1E75149B7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Backup slide: Elastic Stack flow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75CEC-D382-AAF9-C86F-DB00F08BB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3860E-F138-89ED-C9B4-58CE6194E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23</a:t>
            </a:fld>
            <a:endParaRPr lang="de-CH" dirty="0"/>
          </a:p>
        </p:txBody>
      </p:sp>
      <p:pic>
        <p:nvPicPr>
          <p:cNvPr id="15" name="Content Placeholder 1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4E41B33-68D3-6554-C3FF-203680E790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908051"/>
            <a:ext cx="11175867" cy="5427688"/>
          </a:xfrm>
        </p:spPr>
      </p:pic>
    </p:spTree>
    <p:extLst>
      <p:ext uri="{BB962C8B-B14F-4D97-AF65-F5344CB8AC3E}">
        <p14:creationId xmlns:p14="http://schemas.microsoft.com/office/powerpoint/2010/main" val="2808588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9C5D-4C46-382C-D02E-1E75149B7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Cilium tuning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75CEC-D382-AAF9-C86F-DB00F08BB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3860E-F138-89ED-C9B4-58CE6194E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24</a:t>
            </a:fld>
            <a:endParaRPr lang="de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A70C6E-3C2D-7A16-23A3-480C186E7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26004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Introducing Key Components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5798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1F98B-45CB-DD6F-7822-8F67E3F14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to Harvester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77C6B-F8F2-3FA3-1DA5-64DBF601D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Harvester is an open-source hyperconverged infrastructure solution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Kubernetes</a:t>
            </a:r>
            <a:r>
              <a:rPr lang="en-GB" dirty="0"/>
              <a:t> as orchestration engine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Based on </a:t>
            </a:r>
            <a:r>
              <a:rPr lang="en-GB" b="1" dirty="0"/>
              <a:t>KVM</a:t>
            </a:r>
            <a:r>
              <a:rPr lang="en-GB" dirty="0"/>
              <a:t> and </a:t>
            </a:r>
            <a:r>
              <a:rPr lang="en-GB" b="1" dirty="0" err="1"/>
              <a:t>KubeVirt</a:t>
            </a:r>
            <a:r>
              <a:rPr lang="en-GB" dirty="0"/>
              <a:t>, which enable virtualization and orchestration of VMs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Storage</a:t>
            </a:r>
            <a:r>
              <a:rPr lang="en-GB" dirty="0"/>
              <a:t> management through Longhorn to provide a persistent storage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b="1" dirty="0"/>
              <a:t>Networking</a:t>
            </a:r>
            <a:r>
              <a:rPr lang="en-GB" dirty="0"/>
              <a:t> based on </a:t>
            </a:r>
            <a:r>
              <a:rPr lang="en-GB" b="1" dirty="0" err="1"/>
              <a:t>Multus</a:t>
            </a:r>
            <a:r>
              <a:rPr lang="en-GB" dirty="0"/>
              <a:t> enables isolation on multiple VLANs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7EAF5-222D-4FB7-F51F-6F6300187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4CB156-5801-9DF0-063B-2370D0C6DC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5122" name="Picture 2" descr="Harvester HCI | SUSE Communities">
            <a:extLst>
              <a:ext uri="{FF2B5EF4-FFF2-40B4-BE49-F238E27FC236}">
                <a16:creationId xmlns:a16="http://schemas.microsoft.com/office/drawing/2014/main" id="{A0D98ABD-B036-F5E4-532A-C029EE4A3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496" y="188640"/>
            <a:ext cx="1378112" cy="113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950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DABA3-81F8-2136-6165-A85375389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Rancher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EAB74-5B51-6643-943B-8FD3C205F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Rancher is an open-source Kubernetes clusters manager.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Centrally manage </a:t>
            </a:r>
            <a:r>
              <a:rPr lang="en-GB" b="1" dirty="0"/>
              <a:t>multiple Kubernetes clusters</a:t>
            </a:r>
            <a:endParaRPr lang="en-GB" dirty="0"/>
          </a:p>
          <a:p>
            <a:endParaRPr lang="en-GB" dirty="0"/>
          </a:p>
          <a:p>
            <a:r>
              <a:rPr lang="en-GB" dirty="0"/>
              <a:t>Simplified </a:t>
            </a:r>
            <a:r>
              <a:rPr lang="en-GB" b="1" dirty="0"/>
              <a:t>provisioning and scaling</a:t>
            </a:r>
            <a:r>
              <a:rPr lang="en-GB" dirty="0"/>
              <a:t> of clusters, node management, and upgrades.</a:t>
            </a:r>
          </a:p>
          <a:p>
            <a:endParaRPr lang="en-GB" dirty="0"/>
          </a:p>
          <a:p>
            <a:r>
              <a:rPr lang="en-GB" dirty="0"/>
              <a:t>Strong </a:t>
            </a:r>
            <a:r>
              <a:rPr lang="en-GB" b="1" dirty="0"/>
              <a:t>security features</a:t>
            </a:r>
            <a:r>
              <a:rPr lang="en-GB" dirty="0"/>
              <a:t>, including role-based access control (RBAC), network policies and integration with identity providers to enhance security and compliance.</a:t>
            </a:r>
          </a:p>
          <a:p>
            <a:endParaRPr lang="en-GB" dirty="0"/>
          </a:p>
          <a:p>
            <a:r>
              <a:rPr lang="en-GB" dirty="0"/>
              <a:t>Rancher has its own Kubernetes distribution called RKE2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54BA7C-BEA1-026D-F3B3-690408D6B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7E5D71-344F-2F5B-A6BD-DF146A935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5</a:t>
            </a:fld>
            <a:endParaRPr lang="de-CH" dirty="0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85E94982-B50C-CBD2-9944-F2C7C721F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-322264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55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8DCE1-C7E3-9BDC-8379-5DD6146A6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to ArgoCD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D5294-C5EF-DFF3-271D-C7DD8CA02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Argo CD is an open-source continuous delivery tool specifically designed for Kubernetes that follows the </a:t>
            </a:r>
            <a:r>
              <a:rPr lang="en-GB" dirty="0" err="1"/>
              <a:t>GitOps</a:t>
            </a:r>
            <a:r>
              <a:rPr lang="en-GB" dirty="0"/>
              <a:t> methodology.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Application deployments</a:t>
            </a:r>
            <a:r>
              <a:rPr lang="en-GB" dirty="0"/>
              <a:t> are declared</a:t>
            </a:r>
            <a:r>
              <a:rPr lang="en-GB" b="1" dirty="0"/>
              <a:t> </a:t>
            </a:r>
            <a:r>
              <a:rPr lang="en-GB" dirty="0"/>
              <a:t>using Kubernetes manifests or Helm charts stored in Git repositories.</a:t>
            </a:r>
          </a:p>
          <a:p>
            <a:pPr lvl="1"/>
            <a:r>
              <a:rPr lang="en-GB" dirty="0"/>
              <a:t>Argo CD then ensures that the actual cluster state matches the desired configuration</a:t>
            </a:r>
          </a:p>
          <a:p>
            <a:endParaRPr lang="en-GB" dirty="0"/>
          </a:p>
          <a:p>
            <a:r>
              <a:rPr lang="en-GB" b="1" dirty="0"/>
              <a:t>Graphical UI </a:t>
            </a:r>
            <a:r>
              <a:rPr lang="en-GB" dirty="0"/>
              <a:t>for visualizing and managing application deployments status. Additionally, it offers a command-line interface (CLI) for scripting and automation.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3FFF78-18C1-7A08-3D67-57643894A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8E7EB-843F-5F68-1A99-F5D76F85F6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0654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Hyperconverged Cloud Infrastructure at CSCS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99615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9A2D9-3D2D-782B-1B83-93BD875FF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Where we run kubernetes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54BC4-E5D2-7A6A-4286-0E4BE560E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087439"/>
            <a:ext cx="5520184" cy="5140325"/>
          </a:xfrm>
        </p:spPr>
        <p:txBody>
          <a:bodyPr/>
          <a:lstStyle/>
          <a:p>
            <a:pPr marL="57150" indent="0">
              <a:buNone/>
            </a:pPr>
            <a:r>
              <a:rPr lang="en-GB" dirty="0"/>
              <a:t>Kubernetes clusters deployed on:</a:t>
            </a:r>
          </a:p>
          <a:p>
            <a:pPr marL="400050"/>
            <a:r>
              <a:rPr lang="en-GB" dirty="0"/>
              <a:t>Harvester</a:t>
            </a:r>
          </a:p>
          <a:p>
            <a:pPr marL="400050"/>
            <a:r>
              <a:rPr lang="en-GB" dirty="0"/>
              <a:t>VMware</a:t>
            </a:r>
          </a:p>
          <a:p>
            <a:pPr marL="400050"/>
            <a:r>
              <a:rPr lang="en-GB" dirty="0"/>
              <a:t>Bare metal</a:t>
            </a:r>
          </a:p>
          <a:p>
            <a:pPr marL="800100" lvl="1"/>
            <a:r>
              <a:rPr lang="en-GB" dirty="0">
                <a:effectLst/>
              </a:rPr>
              <a:t>Commodity Hardware</a:t>
            </a:r>
          </a:p>
          <a:p>
            <a:pPr marL="800100" lvl="1"/>
            <a:r>
              <a:rPr lang="en-GB" dirty="0"/>
              <a:t>HPC (CSCS Alps)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978757-880B-01FB-019F-2A83DA503E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CD69C-0AC1-79E9-3498-BE1C38ED4E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8</a:t>
            </a:fld>
            <a:endParaRPr lang="de-CH" dirty="0"/>
          </a:p>
        </p:txBody>
      </p:sp>
      <p:pic>
        <p:nvPicPr>
          <p:cNvPr id="13" name="Picture 12" descr="A diagram of a computer server&#10;&#10;Description automatically generated">
            <a:extLst>
              <a:ext uri="{FF2B5EF4-FFF2-40B4-BE49-F238E27FC236}">
                <a16:creationId xmlns:a16="http://schemas.microsoft.com/office/drawing/2014/main" id="{1A6CD7F6-18E1-86AA-68A2-4C5490D5C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908051"/>
            <a:ext cx="8496943" cy="569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87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125342-4037-4EF6-FB61-F56F06E945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Hyperconverged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CBD18-0A6A-B59B-25CD-49FF1A1A39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DCA5A1-5A0E-E6E2-4FA4-F2D058070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/>
          <a:lstStyle/>
          <a:p>
            <a:r>
              <a:rPr lang="en-CH" dirty="0"/>
              <a:t>Harvester </a:t>
            </a:r>
            <a:r>
              <a:rPr lang="en-GB" dirty="0"/>
              <a:t>a</a:t>
            </a:r>
            <a:r>
              <a:rPr lang="en-GB" b="1" dirty="0"/>
              <a:t>rchitecture</a:t>
            </a:r>
            <a:endParaRPr lang="en-CH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134202B5-06D5-E6E2-32C5-B60E06DD1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003003"/>
            <a:ext cx="3215928" cy="5140325"/>
          </a:xfrm>
        </p:spPr>
        <p:txBody>
          <a:bodyPr>
            <a:normAutofit fontScale="92500" lnSpcReduction="20000"/>
          </a:bodyPr>
          <a:lstStyle/>
          <a:p>
            <a:r>
              <a:rPr lang="en-CH" b="1" dirty="0"/>
              <a:t>Harvester host:</a:t>
            </a:r>
            <a:endParaRPr lang="en-CH" sz="1800" dirty="0"/>
          </a:p>
          <a:p>
            <a:pPr lvl="1"/>
            <a:r>
              <a:rPr lang="en-CH" sz="1900" dirty="0"/>
              <a:t>Management (25G)</a:t>
            </a:r>
          </a:p>
          <a:p>
            <a:pPr lvl="2"/>
            <a:r>
              <a:rPr lang="en-GB" i="1" dirty="0"/>
              <a:t>Kubernetes overlay</a:t>
            </a:r>
            <a:endParaRPr lang="en-CH" sz="1900" i="1" dirty="0"/>
          </a:p>
          <a:p>
            <a:pPr lvl="2"/>
            <a:r>
              <a:rPr lang="en-CH" sz="1700" i="1" dirty="0"/>
              <a:t>VMs Live migration</a:t>
            </a:r>
          </a:p>
          <a:p>
            <a:pPr lvl="2"/>
            <a:r>
              <a:rPr lang="en-GB" sz="1700" i="1" dirty="0"/>
              <a:t>Harvester </a:t>
            </a:r>
            <a:r>
              <a:rPr lang="en-GB" sz="1700" i="1" dirty="0" err="1"/>
              <a:t>StorageClass</a:t>
            </a:r>
            <a:endParaRPr lang="en-GB" sz="1700" i="1" dirty="0"/>
          </a:p>
          <a:p>
            <a:pPr marL="914400" lvl="2" indent="0">
              <a:buNone/>
            </a:pPr>
            <a:endParaRPr lang="en-CH" sz="1700" dirty="0"/>
          </a:p>
          <a:p>
            <a:pPr lvl="1"/>
            <a:r>
              <a:rPr lang="en-CH" sz="1900" dirty="0"/>
              <a:t>VLANs (100G)</a:t>
            </a:r>
          </a:p>
          <a:p>
            <a:pPr lvl="2"/>
            <a:r>
              <a:rPr lang="en-GB" sz="1700" i="1" dirty="0"/>
              <a:t>Downstream c</a:t>
            </a:r>
            <a:r>
              <a:rPr lang="en-CH" sz="1700" i="1" dirty="0"/>
              <a:t>lusters</a:t>
            </a:r>
          </a:p>
          <a:p>
            <a:pPr lvl="1"/>
            <a:r>
              <a:rPr lang="en-CH" sz="1900" dirty="0"/>
              <a:t>Local NVMEs</a:t>
            </a:r>
          </a:p>
          <a:p>
            <a:pPr lvl="1"/>
            <a:r>
              <a:rPr lang="en-CH" sz="1900" dirty="0"/>
              <a:t>512G ram</a:t>
            </a:r>
          </a:p>
          <a:p>
            <a:pPr lvl="1"/>
            <a:r>
              <a:rPr lang="en-GB" dirty="0"/>
              <a:t>64 Cores</a:t>
            </a:r>
          </a:p>
          <a:p>
            <a:pPr marL="457200" lvl="1" indent="0">
              <a:buNone/>
            </a:pPr>
            <a:endParaRPr lang="en-CH" dirty="0"/>
          </a:p>
          <a:p>
            <a:r>
              <a:rPr lang="en-CH" b="1" dirty="0"/>
              <a:t>Management node:</a:t>
            </a:r>
          </a:p>
          <a:p>
            <a:pPr lvl="1"/>
            <a:r>
              <a:rPr lang="en-CH" sz="1700" dirty="0"/>
              <a:t>DHCP Relay for VMs</a:t>
            </a:r>
          </a:p>
          <a:p>
            <a:pPr lvl="1"/>
            <a:r>
              <a:rPr lang="en-CH" sz="1700" dirty="0"/>
              <a:t>Hosts setup</a:t>
            </a:r>
          </a:p>
          <a:p>
            <a:pPr lvl="2"/>
            <a:r>
              <a:rPr lang="en-CH" sz="1700" dirty="0"/>
              <a:t>iPXE Boot</a:t>
            </a:r>
          </a:p>
          <a:p>
            <a:pPr lvl="2"/>
            <a:r>
              <a:rPr lang="en-CH" sz="1700" dirty="0"/>
              <a:t>ISO Repository</a:t>
            </a:r>
          </a:p>
          <a:p>
            <a:pPr lvl="2"/>
            <a:r>
              <a:rPr lang="en-GB" sz="1700" dirty="0"/>
              <a:t>H</a:t>
            </a:r>
            <a:r>
              <a:rPr lang="en-CH" sz="1700" dirty="0"/>
              <a:t>osts config</a:t>
            </a:r>
          </a:p>
        </p:txBody>
      </p:sp>
      <p:pic>
        <p:nvPicPr>
          <p:cNvPr id="20" name="Picture 19" descr="A screenshot of a computer&#10;&#10;Description automatically generated">
            <a:extLst>
              <a:ext uri="{FF2B5EF4-FFF2-40B4-BE49-F238E27FC236}">
                <a16:creationId xmlns:a16="http://schemas.microsoft.com/office/drawing/2014/main" id="{6E3253FD-C9BA-7D64-CF10-CE6E409A38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744" y="575495"/>
            <a:ext cx="8276456" cy="57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90075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 CSCS">
  <a:themeElements>
    <a:clrScheme name="CSCS_Renato">
      <a:dk1>
        <a:sysClr val="windowText" lastClr="000000"/>
      </a:dk1>
      <a:lt1>
        <a:sysClr val="window" lastClr="FFFFFF"/>
      </a:lt1>
      <a:dk2>
        <a:srgbClr val="1F407A"/>
      </a:dk2>
      <a:lt2>
        <a:srgbClr val="E2001A"/>
      </a:lt2>
      <a:accent1>
        <a:srgbClr val="72791C"/>
      </a:accent1>
      <a:accent2>
        <a:srgbClr val="007A96"/>
      </a:accent2>
      <a:accent3>
        <a:srgbClr val="974806"/>
      </a:accent3>
      <a:accent4>
        <a:srgbClr val="800080"/>
      </a:accent4>
      <a:accent5>
        <a:srgbClr val="A78720"/>
      </a:accent5>
      <a:accent6>
        <a:srgbClr val="A60B16"/>
      </a:accent6>
      <a:hlink>
        <a:srgbClr val="A60B16"/>
      </a:hlink>
      <a:folHlink>
        <a:srgbClr val="A60B16"/>
      </a:folHlink>
    </a:clrScheme>
    <a:fontScheme name="CS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_CSCS_E_vorlage_169_cscs2_v12.potx" id="{B1361C31-3486-4802-8FB1-ED9A73F0E5B5}" vid="{48833DF4-C07B-4928-B65C-E5B40020B3C7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CSCS PowerPoint Template 16to9 2015</Template>
  <TotalTime>190514</TotalTime>
  <Words>1593</Words>
  <Application>Microsoft Macintosh PowerPoint</Application>
  <PresentationFormat>Widescreen</PresentationFormat>
  <Paragraphs>325</Paragraphs>
  <Slides>24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Courier New</vt:lpstr>
      <vt:lpstr>Menlo</vt:lpstr>
      <vt:lpstr>Wingdings</vt:lpstr>
      <vt:lpstr>PPT Template CSCS</vt:lpstr>
      <vt:lpstr>Hyperconverged Cloud Infrastructure at CSCS</vt:lpstr>
      <vt:lpstr>Background</vt:lpstr>
      <vt:lpstr>Introducing Key Components</vt:lpstr>
      <vt:lpstr>Introduction to Harvester</vt:lpstr>
      <vt:lpstr>Introduction to Rancher</vt:lpstr>
      <vt:lpstr>Introduction to ArgoCD</vt:lpstr>
      <vt:lpstr>Hyperconverged Cloud Infrastructure at CSCS</vt:lpstr>
      <vt:lpstr>Where we run kubernetes</vt:lpstr>
      <vt:lpstr>Harvester architecture</vt:lpstr>
      <vt:lpstr>Rancher cluster architecture</vt:lpstr>
      <vt:lpstr>Infrastructure as a code and GitOps</vt:lpstr>
      <vt:lpstr>Infrastructure as a code</vt:lpstr>
      <vt:lpstr>GitOps with ArgoCD</vt:lpstr>
      <vt:lpstr>Kubernetes clusters common features</vt:lpstr>
      <vt:lpstr>Observability</vt:lpstr>
      <vt:lpstr>Operations</vt:lpstr>
      <vt:lpstr>Infrastructure upgrade</vt:lpstr>
      <vt:lpstr>Downstream clusters upgrade</vt:lpstr>
      <vt:lpstr>Use cases</vt:lpstr>
      <vt:lpstr>Conclusion and Usecases</vt:lpstr>
      <vt:lpstr>Questions?</vt:lpstr>
      <vt:lpstr>Thank you for your attention.</vt:lpstr>
      <vt:lpstr>Backup slide: Elastic Stack flow</vt:lpstr>
      <vt:lpstr>Cilium tuning</vt:lpstr>
    </vt:vector>
  </TitlesOfParts>
  <Manager/>
  <Company>CSCS Swiss National Supercomputing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 Logs and Metrics Collector</dc:title>
  <dc:subject/>
  <dc:creator>Dino Conciatore</dc:creator>
  <cp:keywords/>
  <dc:description/>
  <cp:lastModifiedBy>Conciatore  Dino</cp:lastModifiedBy>
  <cp:revision>476</cp:revision>
  <cp:lastPrinted>2021-09-30T09:36:02Z</cp:lastPrinted>
  <dcterms:created xsi:type="dcterms:W3CDTF">2015-08-06T09:30:01Z</dcterms:created>
  <dcterms:modified xsi:type="dcterms:W3CDTF">2024-04-18T08:52:19Z</dcterms:modified>
  <cp:category/>
</cp:coreProperties>
</file>