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25"/>
  </p:notesMasterIdLst>
  <p:handoutMasterIdLst>
    <p:handoutMasterId r:id="rId26"/>
  </p:handoutMasterIdLst>
  <p:sldIdLst>
    <p:sldId id="257" r:id="rId7"/>
    <p:sldId id="375" r:id="rId8"/>
    <p:sldId id="335" r:id="rId9"/>
    <p:sldId id="409" r:id="rId10"/>
    <p:sldId id="374" r:id="rId11"/>
    <p:sldId id="408" r:id="rId12"/>
    <p:sldId id="419" r:id="rId13"/>
    <p:sldId id="398" r:id="rId14"/>
    <p:sldId id="418" r:id="rId15"/>
    <p:sldId id="417" r:id="rId16"/>
    <p:sldId id="372" r:id="rId17"/>
    <p:sldId id="376" r:id="rId18"/>
    <p:sldId id="272" r:id="rId19"/>
    <p:sldId id="258" r:id="rId20"/>
    <p:sldId id="331" r:id="rId21"/>
    <p:sldId id="290" r:id="rId22"/>
    <p:sldId id="377" r:id="rId23"/>
    <p:sldId id="41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D1FF5A-EB01-81CB-A4A9-2A8C1C728653}" name="Philip Millard" initials="PM" userId="S::philip@rathernicedesign.onmicrosoft.com::02e4e643-84c9-4f55-b388-32b02516708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F1F2F3"/>
    <a:srgbClr val="F08900"/>
    <a:srgbClr val="0563C1"/>
    <a:srgbClr val="1E5DF8"/>
    <a:srgbClr val="003088"/>
    <a:srgbClr val="FF6900"/>
    <a:srgbClr val="626262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92" autoAdjust="0"/>
    <p:restoredTop sz="76308" autoAdjust="0"/>
  </p:normalViewPr>
  <p:slideViewPr>
    <p:cSldViewPr snapToGrid="0" snapToObjects="1">
      <p:cViewPr varScale="1">
        <p:scale>
          <a:sx n="66" d="100"/>
          <a:sy n="66" d="100"/>
        </p:scale>
        <p:origin x="1474" y="58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Asterix is possibly still the longest in Europe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4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179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6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EOS data caches</a:t>
            </a:r>
          </a:p>
          <a:p>
            <a:r>
              <a:rPr lang="en-GB" dirty="0"/>
              <a:t>RIP CASTOR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76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640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782" y="1847849"/>
            <a:ext cx="10515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55182" y="6356349"/>
            <a:ext cx="2743200" cy="365125"/>
          </a:xfrm>
        </p:spPr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782" y="6367315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1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rgbClr val="505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505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rgbClr val="505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505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505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RAL Site Report - HEPiX Spring 2024, Paris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72169" y="3189600"/>
            <a:ext cx="65448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 Site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72169" y="4586620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HEPiX Spring 2024, Paris</a:t>
            </a:r>
          </a:p>
          <a:p>
            <a:r>
              <a:rPr lang="en-GB" sz="2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Bly et al.</a:t>
            </a:r>
          </a:p>
          <a:p>
            <a:r>
              <a:rPr lang="en-GB" sz="2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Victoria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5257800" cy="48910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currently use </a:t>
            </a:r>
            <a:r>
              <a:rPr lang="en-US" dirty="0" err="1"/>
              <a:t>InfluxDB</a:t>
            </a:r>
            <a:r>
              <a:rPr lang="en-US" dirty="0"/>
              <a:t> for our time series monitoring.</a:t>
            </a:r>
          </a:p>
          <a:p>
            <a:pPr lvl="1"/>
            <a:r>
              <a:rPr lang="en-US" dirty="0"/>
              <a:t>Very old version – Security is OK because not publicly accessible.</a:t>
            </a:r>
          </a:p>
          <a:p>
            <a:r>
              <a:rPr lang="en-US" dirty="0"/>
              <a:t>We are running a (joint) project to replace it.</a:t>
            </a:r>
          </a:p>
          <a:p>
            <a:pPr lvl="1"/>
            <a:r>
              <a:rPr lang="en-US" dirty="0"/>
              <a:t>New service will be called Timon = </a:t>
            </a:r>
            <a:r>
              <a:rPr lang="en-US" dirty="0" err="1"/>
              <a:t>TIme</a:t>
            </a:r>
            <a:r>
              <a:rPr lang="en-US" dirty="0"/>
              <a:t> </a:t>
            </a:r>
            <a:r>
              <a:rPr lang="en-US" dirty="0" err="1"/>
              <a:t>MONitor</a:t>
            </a:r>
            <a:endParaRPr lang="en-US" dirty="0"/>
          </a:p>
          <a:p>
            <a:r>
              <a:rPr lang="en-US" dirty="0"/>
              <a:t>We currently plan to move to Victoria Metrics.</a:t>
            </a:r>
          </a:p>
          <a:p>
            <a:pPr lvl="1"/>
            <a:r>
              <a:rPr lang="en-US" dirty="0"/>
              <a:t>I am negotiating to get the Enterprise version for a 3 year contract at ~£20k per year for 0.5 million data points per second ingest.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pic>
        <p:nvPicPr>
          <p:cNvPr id="11" name="Picture 10" descr="A diagram of a server&#10;&#10;Description automatically generated">
            <a:extLst>
              <a:ext uri="{FF2B5EF4-FFF2-40B4-BE49-F238E27FC236}">
                <a16:creationId xmlns:a16="http://schemas.microsoft.com/office/drawing/2014/main" id="{EFE2B517-3E6E-AB85-1852-25C514373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85874"/>
            <a:ext cx="5491373" cy="452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54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RCC – R130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760FF5-9347-9364-832E-119CCDBBC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3740" y="1463675"/>
            <a:ext cx="9924519" cy="435133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4C6E0-9E62-7234-BB5F-D41A1A08F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CA697E-53FD-63D7-0926-FCE970DF1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39F81E-7781-4A6F-0776-E11E357C393B}"/>
              </a:ext>
            </a:extLst>
          </p:cNvPr>
          <p:cNvSpPr txBox="1"/>
          <p:nvPr/>
        </p:nvSpPr>
        <p:spPr>
          <a:xfrm rot="20676778">
            <a:off x="4692444" y="2946715"/>
            <a:ext cx="4231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rgbClr val="FF0000"/>
                </a:solidFill>
              </a:rPr>
              <a:t>On Hold</a:t>
            </a:r>
          </a:p>
        </p:txBody>
      </p:sp>
    </p:spTree>
    <p:extLst>
      <p:ext uri="{BB962C8B-B14F-4D97-AF65-F5344CB8AC3E}">
        <p14:creationId xmlns:p14="http://schemas.microsoft.com/office/powerpoint/2010/main" val="1350166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4037B-CA5D-C8A8-1014-B4579BDE5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While we wait… New DC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9C977-3B95-A71D-8815-E23D432CD5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54695"/>
            <a:ext cx="4219937" cy="4286348"/>
          </a:xfrm>
        </p:spPr>
        <p:txBody>
          <a:bodyPr>
            <a:normAutofit/>
          </a:bodyPr>
          <a:lstStyle/>
          <a:p>
            <a:r>
              <a:rPr lang="en-GB" dirty="0"/>
              <a:t>Converting one of the operations areas in the existing DC</a:t>
            </a:r>
          </a:p>
          <a:p>
            <a:pPr lvl="1"/>
            <a:r>
              <a:rPr lang="en-GB" dirty="0"/>
              <a:t>Progressing…</a:t>
            </a:r>
          </a:p>
          <a:p>
            <a:pPr lvl="1"/>
            <a:r>
              <a:rPr lang="en-GB" dirty="0"/>
              <a:t>16 x 750mm wide racks, water cooled doors, rack power depends on size of coolers  (~37kW rack)</a:t>
            </a:r>
          </a:p>
          <a:p>
            <a:pPr lvl="1"/>
            <a:r>
              <a:rPr lang="en-GB" dirty="0"/>
              <a:t>Services, power etc., - top feed</a:t>
            </a:r>
          </a:p>
          <a:p>
            <a:pPr lvl="1"/>
            <a:r>
              <a:rPr lang="en-GB" dirty="0"/>
              <a:t>No UPS, compute only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9B571-F5F9-4C4A-D747-82E722AD1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C0C15-E9AD-CCD1-5208-390A079E5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  <p:pic>
        <p:nvPicPr>
          <p:cNvPr id="12" name="Picture 11" descr="A group of people working on a large white container&#10;&#10;Description automatically generated">
            <a:extLst>
              <a:ext uri="{FF2B5EF4-FFF2-40B4-BE49-F238E27FC236}">
                <a16:creationId xmlns:a16="http://schemas.microsoft.com/office/drawing/2014/main" id="{B8C71FE3-7210-8160-0574-2E996838A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447" y="1454695"/>
            <a:ext cx="3112205" cy="1974305"/>
          </a:xfrm>
          <a:prstGeom prst="rect">
            <a:avLst/>
          </a:prstGeom>
        </p:spPr>
      </p:pic>
      <p:pic>
        <p:nvPicPr>
          <p:cNvPr id="14" name="Picture 13" descr="Pipes outside a building&#10;&#10;Description automatically generated">
            <a:extLst>
              <a:ext uri="{FF2B5EF4-FFF2-40B4-BE49-F238E27FC236}">
                <a16:creationId xmlns:a16="http://schemas.microsoft.com/office/drawing/2014/main" id="{6C8EB88C-0955-90B6-EE66-84EF8D5F0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1401" y="1454695"/>
            <a:ext cx="2850838" cy="2151576"/>
          </a:xfrm>
          <a:prstGeom prst="rect">
            <a:avLst/>
          </a:prstGeom>
        </p:spPr>
      </p:pic>
      <p:pic>
        <p:nvPicPr>
          <p:cNvPr id="16" name="Picture 15" descr="A close-up of a factory&#10;&#10;Description automatically generated">
            <a:extLst>
              <a:ext uri="{FF2B5EF4-FFF2-40B4-BE49-F238E27FC236}">
                <a16:creationId xmlns:a16="http://schemas.microsoft.com/office/drawing/2014/main" id="{00E43277-E15F-65D2-D67A-EEB32052B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081" y="3928734"/>
            <a:ext cx="3311968" cy="1805894"/>
          </a:xfrm>
          <a:prstGeom prst="rect">
            <a:avLst/>
          </a:prstGeom>
        </p:spPr>
      </p:pic>
      <p:pic>
        <p:nvPicPr>
          <p:cNvPr id="8" name="Content Placeholder 7" descr="A row of black cabinets&#10;&#10;Description automatically generated">
            <a:extLst>
              <a:ext uri="{FF2B5EF4-FFF2-40B4-BE49-F238E27FC236}">
                <a16:creationId xmlns:a16="http://schemas.microsoft.com/office/drawing/2014/main" id="{6484112D-B22D-771D-994A-99C11F2EC2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8875993" y="4105893"/>
            <a:ext cx="2524477" cy="1914792"/>
          </a:xfrm>
        </p:spPr>
      </p:pic>
    </p:spTree>
    <p:extLst>
      <p:ext uri="{BB962C8B-B14F-4D97-AF65-F5344CB8AC3E}">
        <p14:creationId xmlns:p14="http://schemas.microsoft.com/office/powerpoint/2010/main" val="365339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4771638" y="2600675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899893" y="2439217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47" name="Rectangle 46"/>
          <p:cNvSpPr>
            <a:spLocks noChangeAspect="1"/>
          </p:cNvSpPr>
          <p:nvPr/>
        </p:nvSpPr>
        <p:spPr>
          <a:xfrm>
            <a:off x="4859167" y="4235504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8" name="Rectangle 47"/>
          <p:cNvSpPr>
            <a:spLocks noChangeAspect="1"/>
          </p:cNvSpPr>
          <p:nvPr/>
        </p:nvSpPr>
        <p:spPr>
          <a:xfrm>
            <a:off x="4949167" y="4145504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746367" y="4379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47375" y="2471504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814767" y="4271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883167" y="4163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51446" y="2363440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2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Frontend/CTA CLI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037206" y="2295870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Tier-1 EOS 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57" name="Rectangle 56"/>
          <p:cNvSpPr>
            <a:spLocks noChangeAspect="1"/>
          </p:cNvSpPr>
          <p:nvPr/>
        </p:nvSpPr>
        <p:spPr>
          <a:xfrm>
            <a:off x="5037206" y="4055440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Tier-1 CTA 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58" name="Can 57"/>
          <p:cNvSpPr>
            <a:spLocks noChangeAspect="1"/>
          </p:cNvSpPr>
          <p:nvPr/>
        </p:nvSpPr>
        <p:spPr bwMode="auto">
          <a:xfrm>
            <a:off x="6908141" y="3058365"/>
            <a:ext cx="906625" cy="797013"/>
          </a:xfrm>
          <a:prstGeom prst="ca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1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CTA Catalogue 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9" name="Cloud 58"/>
          <p:cNvSpPr/>
          <p:nvPr/>
        </p:nvSpPr>
        <p:spPr>
          <a:xfrm>
            <a:off x="5063000" y="36700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0" name="Flowchart: Sequential Access Storage 59"/>
          <p:cNvSpPr>
            <a:spLocks noChangeAspect="1"/>
          </p:cNvSpPr>
          <p:nvPr/>
        </p:nvSpPr>
        <p:spPr bwMode="auto">
          <a:xfrm>
            <a:off x="5085071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 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951446" y="4055440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object store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693205" y="2418438"/>
            <a:ext cx="1260000" cy="551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5" idx="2"/>
            <a:endCxn id="61" idx="0"/>
          </p:cNvCxnSpPr>
          <p:nvPr/>
        </p:nvCxnSpPr>
        <p:spPr>
          <a:xfrm>
            <a:off x="8779446" y="2795440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89260" y="4136273"/>
            <a:ext cx="990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503518" y="2781040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57" idx="0"/>
          </p:cNvCxnSpPr>
          <p:nvPr/>
        </p:nvCxnSpPr>
        <p:spPr>
          <a:xfrm>
            <a:off x="5984932" y="2804373"/>
            <a:ext cx="18274" cy="125106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78" idx="0"/>
          </p:cNvCxnSpPr>
          <p:nvPr/>
        </p:nvCxnSpPr>
        <p:spPr>
          <a:xfrm>
            <a:off x="6165169" y="618287"/>
            <a:ext cx="972494" cy="494166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7" idx="0"/>
          </p:cNvCxnSpPr>
          <p:nvPr/>
        </p:nvCxnSpPr>
        <p:spPr>
          <a:xfrm flipV="1">
            <a:off x="6003206" y="3677089"/>
            <a:ext cx="927532" cy="37835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5" idx="2"/>
            <a:endCxn id="58" idx="4"/>
          </p:cNvCxnSpPr>
          <p:nvPr/>
        </p:nvCxnSpPr>
        <p:spPr>
          <a:xfrm flipH="1">
            <a:off x="7814766" y="2795440"/>
            <a:ext cx="964680" cy="66143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686300" y="4609906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372000" y="2880000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496871" y="4580300"/>
            <a:ext cx="507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x4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496871" y="2741785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33550" y="5995729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x20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65169" y="1242775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309663" y="111245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TPC proxies</a:t>
            </a:r>
            <a:endParaRPr lang="en-GB" sz="1400" b="1" dirty="0">
              <a:latin typeface="+mj-lt"/>
              <a:ea typeface="Times New Roman"/>
            </a:endParaRPr>
          </a:p>
        </p:txBody>
      </p:sp>
      <p:cxnSp>
        <p:nvCxnSpPr>
          <p:cNvPr id="79" name="Straight Arrow Connector 78"/>
          <p:cNvCxnSpPr>
            <a:stCxn id="77" idx="2"/>
          </p:cNvCxnSpPr>
          <p:nvPr/>
        </p:nvCxnSpPr>
        <p:spPr>
          <a:xfrm flipH="1">
            <a:off x="5944740" y="1674775"/>
            <a:ext cx="1048429" cy="606695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008" y="4894379"/>
            <a:ext cx="1749460" cy="1312095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9592986" y="5309795"/>
            <a:ext cx="1877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cs typeface="Arial" panose="020B0604020202020204" pitchFamily="34" charset="0"/>
              </a:rPr>
              <a:t>Tier-1 Spectra Logic</a:t>
            </a:r>
          </a:p>
          <a:p>
            <a:r>
              <a:rPr lang="en-GB" sz="1200" b="1" dirty="0" err="1">
                <a:cs typeface="Arial" panose="020B0604020202020204" pitchFamily="34" charset="0"/>
              </a:rPr>
              <a:t>Tfinity</a:t>
            </a:r>
            <a:r>
              <a:rPr lang="en-GB" sz="1200" b="1" dirty="0">
                <a:cs typeface="Arial" panose="020B0604020202020204" pitchFamily="34" charset="0"/>
              </a:rPr>
              <a:t> tape library</a:t>
            </a:r>
          </a:p>
        </p:txBody>
      </p:sp>
      <p:sp>
        <p:nvSpPr>
          <p:cNvPr id="82" name="Flowchart: Sequential Access Storage 81"/>
          <p:cNvSpPr>
            <a:spLocks noChangeAspect="1"/>
          </p:cNvSpPr>
          <p:nvPr/>
        </p:nvSpPr>
        <p:spPr bwMode="auto">
          <a:xfrm>
            <a:off x="6163845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LT09</a:t>
            </a:r>
          </a:p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32048" y="5986686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x14</a:t>
            </a:r>
          </a:p>
        </p:txBody>
      </p:sp>
      <p:sp>
        <p:nvSpPr>
          <p:cNvPr id="85" name="Left-Right Arrow 84"/>
          <p:cNvSpPr/>
          <p:nvPr/>
        </p:nvSpPr>
        <p:spPr>
          <a:xfrm rot="5400000">
            <a:off x="6511873" y="4848951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lowchart: Sequential Access Storage 85"/>
          <p:cNvSpPr>
            <a:spLocks noChangeAspect="1"/>
          </p:cNvSpPr>
          <p:nvPr/>
        </p:nvSpPr>
        <p:spPr bwMode="auto">
          <a:xfrm>
            <a:off x="2298879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LT08</a:t>
            </a:r>
          </a:p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705945" y="2601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2834200" y="2439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971513" y="2295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Facilities EOS 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320000" y="2880000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x9</a:t>
            </a:r>
          </a:p>
        </p:txBody>
      </p:sp>
      <p:sp>
        <p:nvSpPr>
          <p:cNvPr id="98" name="Left-Right Arrow 97"/>
          <p:cNvSpPr/>
          <p:nvPr/>
        </p:nvSpPr>
        <p:spPr>
          <a:xfrm rot="5400000">
            <a:off x="5442925" y="484744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567128" y="423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03" name="Rectangle 102"/>
          <p:cNvSpPr>
            <a:spLocks noChangeAspect="1"/>
          </p:cNvSpPr>
          <p:nvPr/>
        </p:nvSpPr>
        <p:spPr>
          <a:xfrm>
            <a:off x="2657128" y="414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04" name="Rectangle 103"/>
          <p:cNvSpPr>
            <a:spLocks noChangeAspect="1"/>
          </p:cNvSpPr>
          <p:nvPr/>
        </p:nvSpPr>
        <p:spPr>
          <a:xfrm>
            <a:off x="2745167" y="405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Facilities CTA 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3549141" y="2788592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919238" y="2811925"/>
            <a:ext cx="18274" cy="125106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651049" y="2669020"/>
            <a:ext cx="3204000" cy="551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4700610" y="4328358"/>
            <a:ext cx="3276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805311" y="619802"/>
            <a:ext cx="19856" cy="1692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9607446" y="1096450"/>
            <a:ext cx="2170233" cy="871156"/>
            <a:chOff x="9328061" y="1333281"/>
            <a:chExt cx="2170233" cy="871156"/>
          </a:xfrm>
        </p:grpSpPr>
        <p:cxnSp>
          <p:nvCxnSpPr>
            <p:cNvPr id="89" name="Straight Arrow Connector 88"/>
            <p:cNvCxnSpPr/>
            <p:nvPr/>
          </p:nvCxnSpPr>
          <p:spPr>
            <a:xfrm>
              <a:off x="9533610" y="1952942"/>
              <a:ext cx="669036" cy="5633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0402481" y="1446420"/>
              <a:ext cx="10958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Data</a:t>
              </a:r>
            </a:p>
            <a:p>
              <a:r>
                <a:rPr lang="en-GB" dirty="0"/>
                <a:t>Metadata</a:t>
              </a:r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 flipH="1" flipV="1">
              <a:off x="9434360" y="1632936"/>
              <a:ext cx="867537" cy="4704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>
            <a:xfrm>
              <a:off x="9328061" y="1333281"/>
              <a:ext cx="2170233" cy="8711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Left-Right Arrow 99"/>
          <p:cNvSpPr/>
          <p:nvPr/>
        </p:nvSpPr>
        <p:spPr>
          <a:xfrm rot="5400000">
            <a:off x="2616038" y="484877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7994585" y="1414567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x8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629886" y="5976679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x12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flipV="1">
            <a:off x="3976951" y="3241785"/>
            <a:ext cx="2903008" cy="77522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" y="4946603"/>
            <a:ext cx="1701905" cy="11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TextBox 106"/>
          <p:cNvSpPr txBox="1"/>
          <p:nvPr/>
        </p:nvSpPr>
        <p:spPr>
          <a:xfrm>
            <a:off x="11018" y="4257026"/>
            <a:ext cx="1317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Facilities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SpectraTfinity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tape library</a:t>
            </a:r>
          </a:p>
        </p:txBody>
      </p:sp>
      <p:sp>
        <p:nvSpPr>
          <p:cNvPr id="3" name="Right Brace 2"/>
          <p:cNvSpPr/>
          <p:nvPr/>
        </p:nvSpPr>
        <p:spPr>
          <a:xfrm>
            <a:off x="7206490" y="5076001"/>
            <a:ext cx="263556" cy="929254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ight Brace 109"/>
          <p:cNvSpPr/>
          <p:nvPr/>
        </p:nvSpPr>
        <p:spPr>
          <a:xfrm rot="10800000">
            <a:off x="1896444" y="5085799"/>
            <a:ext cx="263556" cy="929254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Cloud 110"/>
          <p:cNvSpPr/>
          <p:nvPr/>
        </p:nvSpPr>
        <p:spPr>
          <a:xfrm>
            <a:off x="3001591" y="36701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3743902" y="619803"/>
            <a:ext cx="19856" cy="1692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-2933" y="261049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800" dirty="0"/>
              <a:t>Antares:</a:t>
            </a:r>
          </a:p>
          <a:p>
            <a:r>
              <a:rPr lang="en-US" sz="3800" dirty="0"/>
              <a:t>Current setup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353676" y="4619431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x17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  <a:endParaRPr lang="en-US" dirty="0"/>
          </a:p>
        </p:txBody>
      </p:sp>
      <p:sp>
        <p:nvSpPr>
          <p:cNvPr id="118" name="Flowchart: Sequential Access Storage 117"/>
          <p:cNvSpPr>
            <a:spLocks noChangeAspect="1"/>
          </p:cNvSpPr>
          <p:nvPr/>
        </p:nvSpPr>
        <p:spPr bwMode="auto">
          <a:xfrm>
            <a:off x="1245015" y="3855378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</a:t>
            </a:r>
          </a:p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19" name="Left-Right Arrow 118"/>
          <p:cNvSpPr/>
          <p:nvPr/>
        </p:nvSpPr>
        <p:spPr>
          <a:xfrm rot="10800000">
            <a:off x="2242483" y="4333956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/>
          <p:cNvSpPr txBox="1"/>
          <p:nvPr/>
        </p:nvSpPr>
        <p:spPr>
          <a:xfrm>
            <a:off x="1641334" y="4711156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x28</a:t>
            </a:r>
          </a:p>
        </p:txBody>
      </p:sp>
      <p:sp>
        <p:nvSpPr>
          <p:cNvPr id="121" name="Flowchart: Sequential Access Storage 120"/>
          <p:cNvSpPr>
            <a:spLocks noChangeAspect="1"/>
          </p:cNvSpPr>
          <p:nvPr/>
        </p:nvSpPr>
        <p:spPr bwMode="auto">
          <a:xfrm>
            <a:off x="3472806" y="507328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LT09</a:t>
            </a:r>
          </a:p>
          <a:p>
            <a:pPr algn="ctr" eaLnBrk="0" fontAlgn="base" hangingPunct="0"/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22" name="Left-Right Arrow 121"/>
          <p:cNvSpPr/>
          <p:nvPr/>
        </p:nvSpPr>
        <p:spPr>
          <a:xfrm rot="5400000">
            <a:off x="3798511" y="484605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3852800" y="5973959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A8E78-8D1D-BC73-A355-8EEFE1657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</p:spTree>
    <p:extLst>
      <p:ext uri="{BB962C8B-B14F-4D97-AF65-F5344CB8AC3E}">
        <p14:creationId xmlns:p14="http://schemas.microsoft.com/office/powerpoint/2010/main" val="1311352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65C9-E521-3C69-48C0-4A2BDD3A2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566"/>
          </a:xfrm>
        </p:spPr>
        <p:txBody>
          <a:bodyPr>
            <a:normAutofit fontScale="90000"/>
          </a:bodyPr>
          <a:lstStyle/>
          <a:p>
            <a:r>
              <a:rPr lang="en-GB" dirty="0"/>
              <a:t>Rocky 8 Upgrade Progress – Echo Storage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F4F94-3382-AC0B-039F-E631C4D10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8346" y="5054743"/>
            <a:ext cx="6444553" cy="53102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400" dirty="0"/>
              <a:t>Credit to Maksim for the graph and much of the work.</a:t>
            </a:r>
          </a:p>
        </p:txBody>
      </p:sp>
      <p:pic>
        <p:nvPicPr>
          <p:cNvPr id="5" name="Picture 4" descr="A graph with red and green bars&#10;&#10;Description automatically generated">
            <a:extLst>
              <a:ext uri="{FF2B5EF4-FFF2-40B4-BE49-F238E27FC236}">
                <a16:creationId xmlns:a16="http://schemas.microsoft.com/office/drawing/2014/main" id="{9C052C8C-BCDC-678A-70EC-81FA4E5AD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55" y="1783817"/>
            <a:ext cx="6526645" cy="32851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7BA176-22F6-6EB5-E329-A627385F5E28}"/>
              </a:ext>
            </a:extLst>
          </p:cNvPr>
          <p:cNvSpPr txBox="1"/>
          <p:nvPr/>
        </p:nvSpPr>
        <p:spPr>
          <a:xfrm>
            <a:off x="729308" y="1492342"/>
            <a:ext cx="459903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OS upgrades to Echo storage nodes are automated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Working hours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Each storage generation has its own foibles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Development needed each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We intend to decommission 2017 before the SL7 EOL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If we can decommission 2018 as well, we will.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D2D17BA-DA59-9EC0-BB34-9C3B8E8D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</p:spTree>
    <p:extLst>
      <p:ext uri="{BB962C8B-B14F-4D97-AF65-F5344CB8AC3E}">
        <p14:creationId xmlns:p14="http://schemas.microsoft.com/office/powerpoint/2010/main" val="3874449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25D2-378F-20D6-5462-65B5FECC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Tier1 Batch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4DD04-A24E-2617-3F6A-7DB6BAE38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7760"/>
            <a:ext cx="10515600" cy="402878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1D1C1D"/>
                </a:solidFill>
                <a:latin typeface="Slack-Lato"/>
              </a:rPr>
              <a:t>Running HTCondor</a:t>
            </a:r>
          </a:p>
          <a:p>
            <a:pPr lvl="1"/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Condor 10 beginning of November</a:t>
            </a:r>
          </a:p>
          <a:p>
            <a:pPr lvl="2"/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This will give us continued LTS support for Condor</a:t>
            </a:r>
          </a:p>
          <a:p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Working on:</a:t>
            </a:r>
          </a:p>
          <a:p>
            <a:pPr lvl="1"/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Continued testing of Tokens through ARC-CE, most notably the testing of ARC-CE7 when available.</a:t>
            </a:r>
          </a:p>
          <a:p>
            <a:pPr lvl="1"/>
            <a:r>
              <a:rPr lang="en-GB" b="0" i="0" dirty="0" err="1">
                <a:solidFill>
                  <a:srgbClr val="1D1C1D"/>
                </a:solidFill>
                <a:effectLst/>
                <a:latin typeface="Slack-Lato"/>
              </a:rPr>
              <a:t>xrootd</a:t>
            </a:r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 container optimisation and architectural “re-imagining” of how the Docker </a:t>
            </a:r>
            <a:r>
              <a:rPr lang="en-GB" b="0" i="0" dirty="0" err="1">
                <a:solidFill>
                  <a:srgbClr val="1D1C1D"/>
                </a:solidFill>
                <a:effectLst/>
                <a:latin typeface="Slack-Lato"/>
              </a:rPr>
              <a:t>xrootd</a:t>
            </a:r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 containers will interact.</a:t>
            </a:r>
          </a:p>
          <a:p>
            <a:pPr lvl="1"/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Rocky 8 for the </a:t>
            </a:r>
            <a:r>
              <a:rPr lang="en-GB" b="0" i="0" dirty="0" err="1">
                <a:solidFill>
                  <a:srgbClr val="1D1C1D"/>
                </a:solidFill>
                <a:effectLst/>
                <a:latin typeface="Slack-Lato"/>
              </a:rPr>
              <a:t>ARc</a:t>
            </a:r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-CE’s</a:t>
            </a:r>
          </a:p>
          <a:p>
            <a:pPr lvl="2"/>
            <a:r>
              <a:rPr lang="en-GB" b="0" i="0" dirty="0">
                <a:solidFill>
                  <a:srgbClr val="1D1C1D"/>
                </a:solidFill>
                <a:effectLst/>
                <a:latin typeface="Slack-Lato"/>
              </a:rPr>
              <a:t>Likely will take the longest, lots of continued testing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87C4F-CC70-F8B7-82EE-EF2322D20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09717-549C-1043-0D9A-0F26070EA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</p:spTree>
    <p:extLst>
      <p:ext uri="{BB962C8B-B14F-4D97-AF65-F5344CB8AC3E}">
        <p14:creationId xmlns:p14="http://schemas.microsoft.com/office/powerpoint/2010/main" val="3858586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FAA3A-450F-B428-78A2-52681870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CTA Tape service (Antares)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345E2-6A43-B4CD-0B12-3078C3469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84048"/>
          </a:xfrm>
        </p:spPr>
        <p:txBody>
          <a:bodyPr/>
          <a:lstStyle/>
          <a:p>
            <a:r>
              <a:rPr lang="en-GB" dirty="0"/>
              <a:t>2 EOS clusters, Tier-1 and Facilities, against a single CTA instance</a:t>
            </a:r>
          </a:p>
          <a:p>
            <a:r>
              <a:rPr lang="en-GB" dirty="0"/>
              <a:t>EOS: 4.8.105-1, CTA: 4.8.7-1</a:t>
            </a:r>
          </a:p>
          <a:p>
            <a:r>
              <a:rPr lang="en-GB" dirty="0"/>
              <a:t>Tier-1 EOS cluster: 13 x 1.5TB SSD nodes</a:t>
            </a:r>
          </a:p>
          <a:p>
            <a:pPr lvl="1"/>
            <a:r>
              <a:rPr lang="en-GB" dirty="0"/>
              <a:t>Ingest space: 200TB, Retrieve space: 172TB</a:t>
            </a:r>
          </a:p>
          <a:p>
            <a:r>
              <a:rPr lang="en-GB" dirty="0"/>
              <a:t>Facilities EOS cluster: 2 x 3.5TB + 7 x 1.5TB  SSD nodes</a:t>
            </a:r>
          </a:p>
          <a:p>
            <a:pPr lvl="1"/>
            <a:r>
              <a:rPr lang="en-GB" dirty="0"/>
              <a:t>Ingest space: 190TB, Retrieve space: 265TB</a:t>
            </a:r>
          </a:p>
          <a:p>
            <a:r>
              <a:rPr lang="en-GB" dirty="0"/>
              <a:t>Migration of the last CASTOR instance completed in early June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59D2C-1FA2-AF43-6A60-F3B18296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B8718-58E3-D885-CF2C-24E1E1447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</p:spTree>
    <p:extLst>
      <p:ext uri="{BB962C8B-B14F-4D97-AF65-F5344CB8AC3E}">
        <p14:creationId xmlns:p14="http://schemas.microsoft.com/office/powerpoint/2010/main" val="4115293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Tier-1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7"/>
            <a:ext cx="10515600" cy="80194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For the last 3 years there has been significant working within RAL to upgrade the network.</a:t>
            </a:r>
          </a:p>
          <a:p>
            <a:pPr lvl="1"/>
            <a:r>
              <a:rPr lang="en-US" dirty="0"/>
              <a:t>Completely replace the Tier-1 network</a:t>
            </a:r>
          </a:p>
          <a:p>
            <a:pPr lvl="1"/>
            <a:r>
              <a:rPr lang="en-US" dirty="0"/>
              <a:t>Build a network Super Spine to link the various HPC projects.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1735C3-728F-6586-1A48-362A50D95B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2422" r="7353" b="2034"/>
          <a:stretch/>
        </p:blipFill>
        <p:spPr bwMode="auto">
          <a:xfrm>
            <a:off x="6604000" y="2614249"/>
            <a:ext cx="5168900" cy="359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24226F1-CCE4-6582-36DC-F422A201F421}"/>
              </a:ext>
            </a:extLst>
          </p:cNvPr>
          <p:cNvSpPr/>
          <p:nvPr/>
        </p:nvSpPr>
        <p:spPr>
          <a:xfrm>
            <a:off x="6986725" y="4669655"/>
            <a:ext cx="896645" cy="7190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89AABC4-750A-F80C-702B-2122965DB992}"/>
              </a:ext>
            </a:extLst>
          </p:cNvPr>
          <p:cNvCxnSpPr/>
          <p:nvPr/>
        </p:nvCxnSpPr>
        <p:spPr>
          <a:xfrm flipH="1" flipV="1">
            <a:off x="6533965" y="4793942"/>
            <a:ext cx="417251" cy="2663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Diagram of a diagram of a server&#10;&#10;Description automatically generated with medium confidence">
            <a:extLst>
              <a:ext uri="{FF2B5EF4-FFF2-40B4-BE49-F238E27FC236}">
                <a16:creationId xmlns:a16="http://schemas.microsoft.com/office/drawing/2014/main" id="{2F987B7D-A157-1969-2FF6-D3245DFBA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964" y="4129810"/>
            <a:ext cx="5588001" cy="156135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9A7C8E6-3005-4318-A28A-36BC8DC07D4B}"/>
              </a:ext>
            </a:extLst>
          </p:cNvPr>
          <p:cNvSpPr txBox="1">
            <a:spLocks/>
          </p:cNvSpPr>
          <p:nvPr/>
        </p:nvSpPr>
        <p:spPr>
          <a:xfrm>
            <a:off x="838200" y="2087824"/>
            <a:ext cx="6065219" cy="2066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+mj-lt"/>
              </a:rPr>
              <a:t>RAL Tier-1 is on LHCONE</a:t>
            </a:r>
          </a:p>
          <a:p>
            <a:pPr lvl="1"/>
            <a:r>
              <a:rPr lang="en-US" dirty="0">
                <a:latin typeface="+mj-lt"/>
              </a:rPr>
              <a:t>Recently announced </a:t>
            </a:r>
            <a:r>
              <a:rPr lang="en-GB" b="0" i="0" u="none" strike="noStrike" dirty="0">
                <a:effectLst/>
                <a:latin typeface="+mj-lt"/>
              </a:rPr>
              <a:t>2001:630:54::/52</a:t>
            </a:r>
            <a:endParaRPr lang="en-GB" dirty="0">
              <a:latin typeface="+mj-lt"/>
            </a:endParaRPr>
          </a:p>
          <a:p>
            <a:pPr lvl="1"/>
            <a:r>
              <a:rPr lang="en-GB" dirty="0">
                <a:latin typeface="+mj-lt"/>
              </a:rPr>
              <a:t>WN have been for several months (IPv4 only), storage (dual stack) is being migrated now.</a:t>
            </a:r>
          </a:p>
          <a:p>
            <a:r>
              <a:rPr lang="en-GB" dirty="0">
                <a:latin typeface="+mj-lt"/>
              </a:rPr>
              <a:t>Routing preference:</a:t>
            </a:r>
          </a:p>
          <a:p>
            <a:pPr lvl="1"/>
            <a:r>
              <a:rPr lang="en-GB" dirty="0">
                <a:latin typeface="+mj-lt"/>
              </a:rPr>
              <a:t>LHCOPN</a:t>
            </a:r>
          </a:p>
          <a:p>
            <a:pPr lvl="1"/>
            <a:r>
              <a:rPr lang="en-GB" dirty="0">
                <a:latin typeface="+mj-lt"/>
              </a:rPr>
              <a:t>LHCONE</a:t>
            </a:r>
          </a:p>
          <a:p>
            <a:pPr lvl="1"/>
            <a:r>
              <a:rPr lang="en-GB" dirty="0">
                <a:latin typeface="+mj-lt"/>
              </a:rPr>
              <a:t>JANET link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740CD-A3B3-45D4-C09D-35896FA8B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</p:spTree>
    <p:extLst>
      <p:ext uri="{BB962C8B-B14F-4D97-AF65-F5344CB8AC3E}">
        <p14:creationId xmlns:p14="http://schemas.microsoft.com/office/powerpoint/2010/main" val="3167793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081AD-CF93-D427-09D8-560650985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194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65F62-8D20-5B88-2470-85B9C9B7E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385" y="1253331"/>
            <a:ext cx="10515600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DC24</a:t>
            </a:r>
          </a:p>
          <a:p>
            <a:r>
              <a:rPr lang="en-GB" dirty="0"/>
              <a:t>Batch/Tape/Echo</a:t>
            </a:r>
          </a:p>
          <a:p>
            <a:r>
              <a:rPr lang="en-GB" dirty="0"/>
              <a:t>Procurement</a:t>
            </a:r>
          </a:p>
          <a:p>
            <a:r>
              <a:rPr lang="en-GB" dirty="0"/>
              <a:t>Time series data</a:t>
            </a:r>
          </a:p>
          <a:p>
            <a:r>
              <a:rPr lang="en-GB" dirty="0"/>
              <a:t>Space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Thanks to colleagues for their input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CCE99-3900-3C5C-4EE0-94EB00C2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3ED39-9781-DD41-AF18-76CC0EF9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RAL Site Report - HEPiX Spring 2024, Paris</a:t>
            </a:r>
          </a:p>
        </p:txBody>
      </p:sp>
    </p:spTree>
    <p:extLst>
      <p:ext uri="{BB962C8B-B14F-4D97-AF65-F5344CB8AC3E}">
        <p14:creationId xmlns:p14="http://schemas.microsoft.com/office/powerpoint/2010/main" val="391106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DC24 - Overview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202489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Overall DC24 was very successful for RAL.</a:t>
            </a:r>
          </a:p>
          <a:p>
            <a:pPr lvl="1"/>
            <a:r>
              <a:rPr lang="en-US" dirty="0"/>
              <a:t>Significant network problems at the start of challenge resulted in low initial throughput.</a:t>
            </a:r>
          </a:p>
          <a:p>
            <a:r>
              <a:rPr lang="en-US" dirty="0"/>
              <a:t>At the end, throughput was 2 – 3 times higher than we ever saw before:</a:t>
            </a:r>
          </a:p>
          <a:p>
            <a:pPr lvl="1"/>
            <a:r>
              <a:rPr lang="en-US" dirty="0"/>
              <a:t>We found a new set of bottlenecks well above Run 3 normal load that can be worked on over the next few years.</a:t>
            </a:r>
          </a:p>
          <a:p>
            <a:pPr lvl="1"/>
            <a:r>
              <a:rPr lang="en-US" dirty="0"/>
              <a:t>Fantastic effort from the Tier-1 to debug, fix/optimize in real time.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FCB5F8D3-46B3-5C60-0FF7-EAF07441E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86" y="3879263"/>
            <a:ext cx="5599430" cy="218690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8536FE3-5527-7FF4-45EB-58A0DAD6A963}"/>
              </a:ext>
            </a:extLst>
          </p:cNvPr>
          <p:cNvGrpSpPr/>
          <p:nvPr/>
        </p:nvGrpSpPr>
        <p:grpSpPr>
          <a:xfrm>
            <a:off x="6096000" y="3942629"/>
            <a:ext cx="5740615" cy="2060170"/>
            <a:chOff x="6280557" y="4005995"/>
            <a:chExt cx="5740615" cy="2060170"/>
          </a:xfrm>
        </p:grpSpPr>
        <p:pic>
          <p:nvPicPr>
            <p:cNvPr id="8" name="Picture 7" descr="A graph showing a green and yellow line&#10;&#10;Description automatically generated">
              <a:extLst>
                <a:ext uri="{FF2B5EF4-FFF2-40B4-BE49-F238E27FC236}">
                  <a16:creationId xmlns:a16="http://schemas.microsoft.com/office/drawing/2014/main" id="{28A2294F-8932-3EEB-7AF8-86076930F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0557" y="4005995"/>
              <a:ext cx="5740615" cy="2060170"/>
            </a:xfrm>
            <a:prstGeom prst="rect">
              <a:avLst/>
            </a:prstGeom>
          </p:spPr>
        </p:pic>
        <p:pic>
          <p:nvPicPr>
            <p:cNvPr id="9" name="Picture 8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6FD27EEC-10AE-B6E6-9CA2-8E581BDA9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7963" y="5631603"/>
              <a:ext cx="1215044" cy="23517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F3B0B16-245E-3C79-1D3C-B552CC7C3999}"/>
              </a:ext>
            </a:extLst>
          </p:cNvPr>
          <p:cNvSpPr txBox="1"/>
          <p:nvPr/>
        </p:nvSpPr>
        <p:spPr>
          <a:xfrm>
            <a:off x="355386" y="3438708"/>
            <a:ext cx="293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WLCG DC24 Monitoring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911AB3-4C7A-0232-F388-B9017EBB91EB}"/>
              </a:ext>
            </a:extLst>
          </p:cNvPr>
          <p:cNvSpPr txBox="1"/>
          <p:nvPr/>
        </p:nvSpPr>
        <p:spPr>
          <a:xfrm>
            <a:off x="6096000" y="3445353"/>
            <a:ext cx="293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Site Link Monitoring</a:t>
            </a:r>
          </a:p>
        </p:txBody>
      </p:sp>
    </p:spTree>
    <p:extLst>
      <p:ext uri="{BB962C8B-B14F-4D97-AF65-F5344CB8AC3E}">
        <p14:creationId xmlns:p14="http://schemas.microsoft.com/office/powerpoint/2010/main" val="302707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Batch Farm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291409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HTCondor</a:t>
            </a:r>
            <a:r>
              <a:rPr lang="en-US" dirty="0"/>
              <a:t> and ARC CEs continue to perform very well for the Tier-1.</a:t>
            </a:r>
          </a:p>
          <a:p>
            <a:pPr lvl="1"/>
            <a:r>
              <a:rPr lang="en-US" dirty="0"/>
              <a:t>The utilization of the resources very impressive when compared to other science areas.</a:t>
            </a:r>
          </a:p>
          <a:p>
            <a:r>
              <a:rPr lang="en-US" dirty="0"/>
              <a:t>The most frequent operational problem is with VOs not always receiving their desired </a:t>
            </a:r>
            <a:r>
              <a:rPr lang="en-US" dirty="0" err="1"/>
              <a:t>fairshare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This problem will become more complex as we add different architectures.</a:t>
            </a:r>
          </a:p>
          <a:p>
            <a:r>
              <a:rPr lang="en-US" dirty="0"/>
              <a:t>Tom Birkett has setup a pre-prod cluster (which runs actual work and is accounted, and can be used to test the latest patches).</a:t>
            </a:r>
          </a:p>
          <a:p>
            <a:pPr lvl="1"/>
            <a:r>
              <a:rPr lang="en-US" dirty="0"/>
              <a:t>We have a single node dual stack which is being tested.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6671A6D4-DC3D-8532-0233-4F96C28D6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1" y="4322556"/>
            <a:ext cx="5542197" cy="187691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DE643BC-668B-00FB-EE33-1A14EF08E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703" y="4496491"/>
            <a:ext cx="5542197" cy="15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6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69628-50CC-3F1E-9BB3-AA467DC2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Tape Libraries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6ACE6-21EC-F0C0-D2BA-412E59AA0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0945"/>
            <a:ext cx="10515600" cy="429491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DMF service now migrated to new server/storage hardware</a:t>
            </a:r>
          </a:p>
          <a:p>
            <a:pPr lvl="1"/>
            <a:r>
              <a:rPr lang="en-GB" dirty="0"/>
              <a:t>RHEL 8.8</a:t>
            </a:r>
          </a:p>
          <a:p>
            <a:pPr lvl="1"/>
            <a:r>
              <a:rPr lang="en-GB" dirty="0"/>
              <a:t>Service using Obelix Library</a:t>
            </a:r>
          </a:p>
          <a:p>
            <a:pPr lvl="1"/>
            <a:r>
              <a:rPr lang="en-GB" dirty="0"/>
              <a:t>Data on tape migrating From Oracle library to Obelix as service runs</a:t>
            </a:r>
          </a:p>
          <a:p>
            <a:r>
              <a:rPr lang="en-GB" dirty="0"/>
              <a:t>2 x </a:t>
            </a:r>
            <a:r>
              <a:rPr lang="en-GB" dirty="0" err="1"/>
              <a:t>SpectraLogic</a:t>
            </a:r>
            <a:r>
              <a:rPr lang="en-GB" dirty="0"/>
              <a:t> </a:t>
            </a:r>
            <a:r>
              <a:rPr lang="en-GB" dirty="0" err="1"/>
              <a:t>tFinity</a:t>
            </a:r>
            <a:r>
              <a:rPr lang="en-GB" dirty="0"/>
              <a:t> libraries</a:t>
            </a:r>
          </a:p>
          <a:p>
            <a:pPr lvl="1"/>
            <a:r>
              <a:rPr lang="en-GB" dirty="0"/>
              <a:t>Asterix (WLCG) – 15 Frames</a:t>
            </a:r>
          </a:p>
          <a:p>
            <a:pPr lvl="1"/>
            <a:r>
              <a:rPr lang="en-GB" dirty="0"/>
              <a:t>Obelix (Others) - 13 Frames</a:t>
            </a:r>
          </a:p>
          <a:p>
            <a:r>
              <a:rPr lang="en-GB" dirty="0"/>
              <a:t>1 x Oracle SL8500</a:t>
            </a:r>
          </a:p>
          <a:p>
            <a:pPr lvl="1"/>
            <a:r>
              <a:rPr lang="en-GB" dirty="0"/>
              <a:t>System backups</a:t>
            </a:r>
          </a:p>
          <a:p>
            <a:pPr lvl="1"/>
            <a:r>
              <a:rPr lang="en-GB" dirty="0"/>
              <a:t>To be phased out when system backups replacement solution identified.</a:t>
            </a:r>
          </a:p>
          <a:p>
            <a:pPr lvl="2"/>
            <a:endParaRPr lang="en-GB" dirty="0"/>
          </a:p>
          <a:p>
            <a:pPr marL="914400" lvl="2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989BC6-4B2E-D0B8-DC7F-2677ABD0C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399" y="179545"/>
            <a:ext cx="6536267" cy="132556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EB25D-D872-32E1-CB84-44D4FFD33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8EF77-D74B-0DA0-AE00-9EF03A6D9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RAL Site Report - HEPiX Spring 2024, Paris</a:t>
            </a:r>
          </a:p>
        </p:txBody>
      </p:sp>
    </p:spTree>
    <p:extLst>
      <p:ext uri="{BB962C8B-B14F-4D97-AF65-F5344CB8AC3E}">
        <p14:creationId xmlns:p14="http://schemas.microsoft.com/office/powerpoint/2010/main" val="242415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730"/>
          </a:xfrm>
        </p:spPr>
        <p:txBody>
          <a:bodyPr>
            <a:normAutofit/>
          </a:bodyPr>
          <a:lstStyle/>
          <a:p>
            <a:r>
              <a:rPr lang="en-US" dirty="0"/>
              <a:t>Echo status and plans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AC01AD-2258-92BB-E87E-5740986D3E19}"/>
              </a:ext>
            </a:extLst>
          </p:cNvPr>
          <p:cNvSpPr txBox="1">
            <a:spLocks/>
          </p:cNvSpPr>
          <p:nvPr/>
        </p:nvSpPr>
        <p:spPr>
          <a:xfrm>
            <a:off x="838201" y="1156138"/>
            <a:ext cx="10515599" cy="492935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Echo recently exceed 100PiB of raw capacity.</a:t>
            </a:r>
          </a:p>
          <a:p>
            <a:r>
              <a:rPr lang="en-GB" dirty="0"/>
              <a:t>Backend storage working very well.</a:t>
            </a:r>
          </a:p>
          <a:p>
            <a:pPr lvl="1"/>
            <a:r>
              <a:rPr lang="en-GB" dirty="0"/>
              <a:t>Many operational changes can be done transparently, and the team is trying to automate them where possible.</a:t>
            </a:r>
          </a:p>
          <a:p>
            <a:r>
              <a:rPr lang="en-GB" dirty="0"/>
              <a:t>2024 Q2:</a:t>
            </a:r>
          </a:p>
          <a:p>
            <a:pPr lvl="1"/>
            <a:r>
              <a:rPr lang="en-GB" dirty="0"/>
              <a:t>SL7 → Rocky 8</a:t>
            </a:r>
          </a:p>
          <a:p>
            <a:pPr lvl="1"/>
            <a:r>
              <a:rPr lang="en-GB" dirty="0"/>
              <a:t>Decommission 2017/18 generations of hardware</a:t>
            </a:r>
          </a:p>
          <a:p>
            <a:pPr lvl="1"/>
            <a:r>
              <a:rPr lang="en-GB" dirty="0"/>
              <a:t>Continue deployment/weighting up of 2022 hardware</a:t>
            </a:r>
          </a:p>
          <a:p>
            <a:r>
              <a:rPr lang="en-GB" dirty="0"/>
              <a:t>Q3</a:t>
            </a:r>
          </a:p>
          <a:p>
            <a:pPr lvl="1"/>
            <a:r>
              <a:rPr lang="en-GB" dirty="0"/>
              <a:t>Complete deployment and decommissioning</a:t>
            </a:r>
          </a:p>
          <a:p>
            <a:pPr lvl="1"/>
            <a:r>
              <a:rPr lang="en-GB" dirty="0"/>
              <a:t>Upgrade Ceph from Nautilus to Pacific</a:t>
            </a:r>
          </a:p>
          <a:p>
            <a:pPr lvl="1"/>
            <a:r>
              <a:rPr lang="en-GB" dirty="0"/>
              <a:t>Start deployment of 2023 Storage</a:t>
            </a:r>
          </a:p>
          <a:p>
            <a:r>
              <a:rPr lang="en-GB" dirty="0"/>
              <a:t>Longer term: </a:t>
            </a:r>
          </a:p>
          <a:p>
            <a:pPr lvl="1"/>
            <a:r>
              <a:rPr lang="en-GB" dirty="0"/>
              <a:t>implement rack-level failure domains</a:t>
            </a:r>
          </a:p>
          <a:p>
            <a:pPr lvl="1"/>
            <a:r>
              <a:rPr lang="en-GB" dirty="0"/>
              <a:t>Plan to upgrade Ceph Pacific -&gt; Reef in ~ April 2025  </a:t>
            </a:r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744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Ceph</a:t>
            </a:r>
            <a:r>
              <a:rPr lang="en-US" dirty="0"/>
              <a:t> release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5069840" cy="4891089"/>
          </a:xfrm>
        </p:spPr>
        <p:txBody>
          <a:bodyPr>
            <a:normAutofit/>
          </a:bodyPr>
          <a:lstStyle/>
          <a:p>
            <a:r>
              <a:rPr lang="en-US" dirty="0"/>
              <a:t>Our last major </a:t>
            </a:r>
            <a:r>
              <a:rPr lang="en-US" dirty="0" err="1"/>
              <a:t>Ceph</a:t>
            </a:r>
            <a:r>
              <a:rPr lang="en-US" dirty="0"/>
              <a:t> upgrade was in May 2020!</a:t>
            </a:r>
          </a:p>
          <a:p>
            <a:r>
              <a:rPr lang="en-US" dirty="0"/>
              <a:t>Currently we are on Nautilus.</a:t>
            </a:r>
          </a:p>
          <a:p>
            <a:r>
              <a:rPr lang="en-US" dirty="0"/>
              <a:t>Double upgrade to Pacific by September 2024.</a:t>
            </a:r>
          </a:p>
          <a:p>
            <a:r>
              <a:rPr lang="en-US" dirty="0"/>
              <a:t>Double upgrade to Reef for April 2025.</a:t>
            </a:r>
          </a:p>
          <a:p>
            <a:r>
              <a:rPr lang="en-US" dirty="0"/>
              <a:t>In GridPP7 want to aim to be looking to upgrade to latest release once it has been out for 6+ months.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26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pic>
        <p:nvPicPr>
          <p:cNvPr id="7" name="Picture 6" descr="A graph with text on it&#10;&#10;Description automatically generated">
            <a:extLst>
              <a:ext uri="{FF2B5EF4-FFF2-40B4-BE49-F238E27FC236}">
                <a16:creationId xmlns:a16="http://schemas.microsoft.com/office/drawing/2014/main" id="{4453B901-4A22-1AB0-3D6A-8BC01F6AF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729" y="1195386"/>
            <a:ext cx="5156200" cy="2590800"/>
          </a:xfrm>
          <a:prstGeom prst="rect">
            <a:avLst/>
          </a:prstGeom>
        </p:spPr>
      </p:pic>
      <p:pic>
        <p:nvPicPr>
          <p:cNvPr id="9" name="Picture 8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D751D8AD-3DF9-8057-242F-59D46B0D0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3876674"/>
            <a:ext cx="51435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0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AD07DACB-79FC-D75F-B077-D82341595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863" y="3279003"/>
            <a:ext cx="4954608" cy="2983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9706"/>
          </a:xfrm>
        </p:spPr>
        <p:txBody>
          <a:bodyPr>
            <a:normAutofit/>
          </a:bodyPr>
          <a:lstStyle/>
          <a:p>
            <a:r>
              <a:rPr lang="en-US" dirty="0"/>
              <a:t>CPU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43972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This year SCD did a joint CPU procurement for JASMIN, SCARF, Tier-1 and the STFC Cloud.</a:t>
            </a:r>
          </a:p>
          <a:p>
            <a:pPr lvl="1"/>
            <a:r>
              <a:rPr lang="en-US" dirty="0"/>
              <a:t>Compute, Memory and OS Disk were identical, differences in networking and local storage.</a:t>
            </a:r>
          </a:p>
          <a:p>
            <a:r>
              <a:rPr lang="en-US" dirty="0"/>
              <a:t>407 servers in total, 36 for Tier-1, with:</a:t>
            </a:r>
          </a:p>
          <a:p>
            <a:pPr lvl="1"/>
            <a:r>
              <a:rPr lang="en-US" dirty="0"/>
              <a:t>Dual AMD EPYC 9654</a:t>
            </a:r>
          </a:p>
          <a:p>
            <a:pPr lvl="2"/>
            <a:r>
              <a:rPr lang="en-US" dirty="0"/>
              <a:t>~ 6000 HS23 each).</a:t>
            </a:r>
          </a:p>
          <a:p>
            <a:pPr lvl="1"/>
            <a:r>
              <a:rPr lang="en-US" dirty="0"/>
              <a:t>24 x 64GB memory (= 1.5TiB memory).</a:t>
            </a:r>
          </a:p>
          <a:p>
            <a:pPr lvl="2"/>
            <a:r>
              <a:rPr lang="en-US" dirty="0"/>
              <a:t>JASMIN purchased some with 6TiB memory.</a:t>
            </a:r>
          </a:p>
          <a:p>
            <a:pPr lvl="1"/>
            <a:r>
              <a:rPr lang="en-US" dirty="0"/>
              <a:t>480GB SSD OS drive.</a:t>
            </a:r>
          </a:p>
          <a:p>
            <a:pPr lvl="1"/>
            <a:r>
              <a:rPr lang="en-US" dirty="0"/>
              <a:t>Mellanox ConnectX-6 25Gb/s NICs.</a:t>
            </a:r>
          </a:p>
          <a:p>
            <a:pPr lvl="2"/>
            <a:r>
              <a:rPr lang="en-US" dirty="0"/>
              <a:t>Bluefield version for the Cloud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569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Disk and other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782" y="1500608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We purchased 32 Dell Storage nodes for Echo T1 storage</a:t>
            </a:r>
          </a:p>
          <a:p>
            <a:pPr lvl="1"/>
            <a:r>
              <a:rPr lang="en-US" dirty="0"/>
              <a:t>28 x 22TB drives.</a:t>
            </a:r>
          </a:p>
          <a:p>
            <a:pPr lvl="1"/>
            <a:r>
              <a:rPr lang="en-US" dirty="0"/>
              <a:t>2 x 16C/32T CPUs</a:t>
            </a:r>
          </a:p>
          <a:p>
            <a:pPr lvl="1"/>
            <a:r>
              <a:rPr lang="en-US" dirty="0"/>
              <a:t>480GB SSD OS Disk</a:t>
            </a:r>
          </a:p>
          <a:p>
            <a:pPr lvl="1"/>
            <a:r>
              <a:rPr lang="en-US" dirty="0"/>
              <a:t>256GB memory</a:t>
            </a:r>
          </a:p>
          <a:p>
            <a:pPr lvl="1"/>
            <a:r>
              <a:rPr lang="en-US" dirty="0"/>
              <a:t>25Gb/s Mellanox NIC.</a:t>
            </a:r>
          </a:p>
          <a:p>
            <a:pPr lvl="1"/>
            <a:r>
              <a:rPr lang="en-US" dirty="0"/>
              <a:t>Installed, almost ready for handover to Storage Team</a:t>
            </a:r>
          </a:p>
          <a:p>
            <a:r>
              <a:rPr lang="en-US" dirty="0"/>
              <a:t>Echo gateways</a:t>
            </a:r>
          </a:p>
          <a:p>
            <a:pPr lvl="1"/>
            <a:r>
              <a:rPr lang="en-US" dirty="0"/>
              <a:t>4 with 25Gb/s NICs</a:t>
            </a:r>
          </a:p>
          <a:p>
            <a:pPr lvl="1"/>
            <a:r>
              <a:rPr lang="en-US" dirty="0"/>
              <a:t>1 with 100Gb/s NICs</a:t>
            </a:r>
          </a:p>
        </p:txBody>
      </p:sp>
    </p:spTree>
    <p:extLst>
      <p:ext uri="{BB962C8B-B14F-4D97-AF65-F5344CB8AC3E}">
        <p14:creationId xmlns:p14="http://schemas.microsoft.com/office/powerpoint/2010/main" val="2618805805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38DED1542C1943A1290884108DB0E9" ma:contentTypeVersion="2" ma:contentTypeDescription="Create a new document." ma:contentTypeScope="" ma:versionID="75948dd912159fd788ffcd9de450d66e">
  <xsd:schema xmlns:xsd="http://www.w3.org/2001/XMLSchema" xmlns:xs="http://www.w3.org/2001/XMLSchema" xmlns:p="http://schemas.microsoft.com/office/2006/metadata/properties" xmlns:ns2="84978530-c7a6-42d8-babd-8b8d2b751aa6" targetNamespace="http://schemas.microsoft.com/office/2006/metadata/properties" ma:root="true" ma:fieldsID="c49709bdc75a7754cac99811eaeb298a" ns2:_="">
    <xsd:import namespace="84978530-c7a6-42d8-babd-8b8d2b751a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978530-c7a6-42d8-babd-8b8d2b751a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85D74B-7724-4E07-BB0C-51E82A47A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978530-c7a6-42d8-babd-8b8d2b751a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F1C4F4-B514-46B5-BA53-F3136A038A55}">
  <ds:schemaRefs>
    <ds:schemaRef ds:uri="http://schemas.microsoft.com/office/2006/documentManagement/types"/>
    <ds:schemaRef ds:uri="e5ebcf68-ced2-4a98-b72f-28c94d1ed58b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e30df28-d906-45ca-99b3-b21bab123d7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15510</TotalTime>
  <Words>1237</Words>
  <Application>Microsoft Office PowerPoint</Application>
  <PresentationFormat>Widescreen</PresentationFormat>
  <Paragraphs>206</Paragraphs>
  <Slides>18</Slides>
  <Notes>7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Arial Regular</vt:lpstr>
      <vt:lpstr>Calibri</vt:lpstr>
      <vt:lpstr>Calibri Light</vt:lpstr>
      <vt:lpstr>Slack-Lato</vt:lpstr>
      <vt:lpstr>Wingdings</vt:lpstr>
      <vt:lpstr>Font and logo master</vt:lpstr>
      <vt:lpstr>Custom Design</vt:lpstr>
      <vt:lpstr>Font WITHOUT logo master</vt:lpstr>
      <vt:lpstr>PowerPoint Presentation</vt:lpstr>
      <vt:lpstr>Outline</vt:lpstr>
      <vt:lpstr>DC24 - Overview </vt:lpstr>
      <vt:lpstr>Batch Farm</vt:lpstr>
      <vt:lpstr>Tape Libraries</vt:lpstr>
      <vt:lpstr>Echo status and plans</vt:lpstr>
      <vt:lpstr>Ceph release schedule</vt:lpstr>
      <vt:lpstr>CPU procurement</vt:lpstr>
      <vt:lpstr>Disk and other procurement</vt:lpstr>
      <vt:lpstr>Victoria Metrics</vt:lpstr>
      <vt:lpstr>RCC – R130</vt:lpstr>
      <vt:lpstr>While we wait… New DC Update</vt:lpstr>
      <vt:lpstr>PowerPoint Presentation</vt:lpstr>
      <vt:lpstr>PowerPoint Presentation</vt:lpstr>
      <vt:lpstr>Rocky 8 Upgrade Progress – Echo Storage </vt:lpstr>
      <vt:lpstr>Tier1 Batch Service</vt:lpstr>
      <vt:lpstr>CTA Tape service (Antares)</vt:lpstr>
      <vt:lpstr>Tier-1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Bly, Martin (STFC,RAL,SC)</cp:lastModifiedBy>
  <cp:revision>277</cp:revision>
  <cp:lastPrinted>2019-10-02T08:27:37Z</cp:lastPrinted>
  <dcterms:created xsi:type="dcterms:W3CDTF">2019-09-17T08:04:08Z</dcterms:created>
  <dcterms:modified xsi:type="dcterms:W3CDTF">2024-04-15T08:23:50Z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0x0101005038DED1542C1943A1290884108DB0E9</vt:lpwstr>
  </property>
  <property fmtid="{D5CDD505-2E9C-101B-9397-08002B2CF9AE}" pid="3" name="_dlc_DocIdItemGuid">
    <vt:lpwstr>7d6dd9f8-2757-4d2f-b6c5-c8fdb553a0d1</vt:lpwstr>
  </property>
</Properties>
</file>