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96" r:id="rId2"/>
    <p:sldId id="339" r:id="rId3"/>
    <p:sldId id="315" r:id="rId4"/>
    <p:sldId id="300" r:id="rId5"/>
    <p:sldId id="314" r:id="rId6"/>
    <p:sldId id="341" r:id="rId7"/>
    <p:sldId id="302" r:id="rId8"/>
    <p:sldId id="316" r:id="rId9"/>
    <p:sldId id="317" r:id="rId10"/>
    <p:sldId id="318" r:id="rId11"/>
    <p:sldId id="311" r:id="rId12"/>
    <p:sldId id="299" r:id="rId13"/>
    <p:sldId id="303" r:id="rId14"/>
    <p:sldId id="342" r:id="rId15"/>
    <p:sldId id="305" r:id="rId16"/>
    <p:sldId id="319" r:id="rId17"/>
    <p:sldId id="338" r:id="rId18"/>
    <p:sldId id="326" r:id="rId19"/>
    <p:sldId id="324" r:id="rId20"/>
    <p:sldId id="323" r:id="rId21"/>
    <p:sldId id="304" r:id="rId22"/>
    <p:sldId id="340" r:id="rId23"/>
    <p:sldId id="335" r:id="rId24"/>
    <p:sldId id="330" r:id="rId2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4BAE0F-6DE4-F06F-0182-92CF5E8676CC}" name="Sebastien Dellabella" initials="SD" userId="S::sebastien.dellabella@cern.ch::0d3759ac-91dd-452e-bb70-5a1c6a5adb5a" providerId="AD"/>
  <p188:author id="{E4284470-AFA9-2A07-C8FD-A815794A434A}" name="Siavas Firoozbakht" initials="SF" userId="S::siavas.firoozbakht@cern.ch::b6dcaeb1-08f7-4af3-8fae-41f9caad629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1B67F5-2937-F34C-88D4-811BADB3FB88}" v="7619" dt="2024-04-13T16:33:19.322"/>
    <p1510:client id="{3EBDAC23-EE9A-FA4B-96B2-EACE49D62D25}" v="3215" dt="2024-04-10T09:26:16.179"/>
    <p1510:client id="{DF452085-DD44-46CA-B689-511C779C1FF1}" v="5942" dt="2024-04-12T09:55:14.3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778"/>
  </p:normalViewPr>
  <p:slideViewPr>
    <p:cSldViewPr snapToGrid="0">
      <p:cViewPr varScale="1">
        <p:scale>
          <a:sx n="103" d="100"/>
          <a:sy n="103" d="100"/>
        </p:scale>
        <p:origin x="6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FCD3DA-F33A-204C-BB02-3DA148F59646}" type="doc">
      <dgm:prSet loTypeId="urn:microsoft.com/office/officeart/2005/8/layout/targe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FFBD622-A810-8640-B204-CF34C297BA21}">
      <dgm:prSet phldrT="[Text]"/>
      <dgm:spPr/>
      <dgm:t>
        <a:bodyPr/>
        <a:lstStyle/>
        <a:p>
          <a:r>
            <a:rPr lang="en-GB"/>
            <a:t>Engineering + Accelerators and Technology sector</a:t>
          </a:r>
        </a:p>
      </dgm:t>
    </dgm:pt>
    <dgm:pt modelId="{3476A1ED-B3AA-F743-910E-E9B9662BBB12}" type="parTrans" cxnId="{502193CA-6220-454B-8FB8-008684CD7206}">
      <dgm:prSet/>
      <dgm:spPr/>
      <dgm:t>
        <a:bodyPr/>
        <a:lstStyle/>
        <a:p>
          <a:endParaRPr lang="en-GB"/>
        </a:p>
      </dgm:t>
    </dgm:pt>
    <dgm:pt modelId="{EC51FF6A-4FB1-D548-9A3A-3AE7664470D0}" type="sibTrans" cxnId="{502193CA-6220-454B-8FB8-008684CD7206}">
      <dgm:prSet/>
      <dgm:spPr/>
      <dgm:t>
        <a:bodyPr/>
        <a:lstStyle/>
        <a:p>
          <a:endParaRPr lang="en-GB"/>
        </a:p>
      </dgm:t>
    </dgm:pt>
    <dgm:pt modelId="{794C5010-A413-8C4B-814E-9DB35C392488}">
      <dgm:prSet phldrT="[Text]"/>
      <dgm:spPr/>
      <dgm:t>
        <a:bodyPr/>
        <a:lstStyle/>
        <a:p>
          <a:r>
            <a:rPr lang="en-GB"/>
            <a:t>Experimental Physics</a:t>
          </a:r>
        </a:p>
      </dgm:t>
    </dgm:pt>
    <dgm:pt modelId="{D27065C2-A70C-1A41-9246-A21B55F3C3E3}" type="parTrans" cxnId="{C70C4951-925E-E741-8E9F-FF986E46E3FB}">
      <dgm:prSet/>
      <dgm:spPr/>
      <dgm:t>
        <a:bodyPr/>
        <a:lstStyle/>
        <a:p>
          <a:endParaRPr lang="en-GB"/>
        </a:p>
      </dgm:t>
    </dgm:pt>
    <dgm:pt modelId="{9E50E003-90B2-0D44-89CD-E68947710DF4}" type="sibTrans" cxnId="{C70C4951-925E-E741-8E9F-FF986E46E3FB}">
      <dgm:prSet/>
      <dgm:spPr/>
      <dgm:t>
        <a:bodyPr/>
        <a:lstStyle/>
        <a:p>
          <a:endParaRPr lang="en-GB"/>
        </a:p>
      </dgm:t>
    </dgm:pt>
    <dgm:pt modelId="{0BD58D69-5759-B14D-9DBE-AA684814FFE3}">
      <dgm:prSet phldrT="[Text]"/>
      <dgm:spPr/>
      <dgm:t>
        <a:bodyPr/>
        <a:lstStyle/>
        <a:p>
          <a:r>
            <a:rPr lang="en-GB"/>
            <a:t>Administrative sector</a:t>
          </a:r>
        </a:p>
      </dgm:t>
    </dgm:pt>
    <dgm:pt modelId="{1D0FD788-A616-BE48-9BAF-7370E71CFBF5}" type="parTrans" cxnId="{18181386-60DF-C541-B86A-4F8401A25F9B}">
      <dgm:prSet/>
      <dgm:spPr/>
      <dgm:t>
        <a:bodyPr/>
        <a:lstStyle/>
        <a:p>
          <a:endParaRPr lang="en-GB"/>
        </a:p>
      </dgm:t>
    </dgm:pt>
    <dgm:pt modelId="{436C2390-E700-BF4D-B593-A6573D64462A}" type="sibTrans" cxnId="{18181386-60DF-C541-B86A-4F8401A25F9B}">
      <dgm:prSet/>
      <dgm:spPr/>
      <dgm:t>
        <a:bodyPr/>
        <a:lstStyle/>
        <a:p>
          <a:endParaRPr lang="en-GB"/>
        </a:p>
      </dgm:t>
    </dgm:pt>
    <dgm:pt modelId="{B8550AA3-B14D-4345-A163-66BE88E8FA55}">
      <dgm:prSet phldrT="[Text]"/>
      <dgm:spPr/>
      <dgm:t>
        <a:bodyPr/>
        <a:lstStyle/>
        <a:p>
          <a:r>
            <a:rPr lang="en-GB"/>
            <a:t>IT</a:t>
          </a:r>
        </a:p>
      </dgm:t>
    </dgm:pt>
    <dgm:pt modelId="{8F1EB5B8-4519-6C40-BE09-057E6B243A93}" type="parTrans" cxnId="{23F14538-904D-9C4B-89FC-19186CA3FD50}">
      <dgm:prSet/>
      <dgm:spPr/>
      <dgm:t>
        <a:bodyPr/>
        <a:lstStyle/>
        <a:p>
          <a:endParaRPr lang="en-GB"/>
        </a:p>
      </dgm:t>
    </dgm:pt>
    <dgm:pt modelId="{5C0707BF-AC0E-364A-8A98-F03B391A4E86}" type="sibTrans" cxnId="{23F14538-904D-9C4B-89FC-19186CA3FD50}">
      <dgm:prSet/>
      <dgm:spPr/>
      <dgm:t>
        <a:bodyPr/>
        <a:lstStyle/>
        <a:p>
          <a:endParaRPr lang="en-GB"/>
        </a:p>
      </dgm:t>
    </dgm:pt>
    <dgm:pt modelId="{3B8BC3AE-25BA-7940-BC92-FA601D15C7DD}">
      <dgm:prSet/>
      <dgm:spPr/>
      <dgm:t>
        <a:bodyPr/>
        <a:lstStyle/>
        <a:p>
          <a:r>
            <a:rPr lang="en-GB"/>
            <a:t>Theorical Physics, Beams and smaller sectors</a:t>
          </a:r>
        </a:p>
      </dgm:t>
    </dgm:pt>
    <dgm:pt modelId="{5F197D65-4CF2-414E-8645-FEBD67701850}" type="parTrans" cxnId="{F482E79B-A896-0942-9079-7390BB771A5F}">
      <dgm:prSet/>
      <dgm:spPr/>
      <dgm:t>
        <a:bodyPr/>
        <a:lstStyle/>
        <a:p>
          <a:endParaRPr lang="en-GB"/>
        </a:p>
      </dgm:t>
    </dgm:pt>
    <dgm:pt modelId="{966F36E7-2298-884F-9E1E-A0BC684BDA15}" type="sibTrans" cxnId="{F482E79B-A896-0942-9079-7390BB771A5F}">
      <dgm:prSet/>
      <dgm:spPr/>
      <dgm:t>
        <a:bodyPr/>
        <a:lstStyle/>
        <a:p>
          <a:endParaRPr lang="en-GB"/>
        </a:p>
      </dgm:t>
    </dgm:pt>
    <dgm:pt modelId="{9DB15308-AAD9-7542-BC8A-A542F552C609}" type="pres">
      <dgm:prSet presAssocID="{ADFCD3DA-F33A-204C-BB02-3DA148F59646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38B12A1C-7DFC-1442-A4BB-F322726D7BBB}" type="pres">
      <dgm:prSet presAssocID="{3B8BC3AE-25BA-7940-BC92-FA601D15C7DD}" presName="circle1" presStyleLbl="node1" presStyleIdx="0" presStyleCnt="5"/>
      <dgm:spPr/>
    </dgm:pt>
    <dgm:pt modelId="{893A1708-C2AF-064E-9361-6EB53CE18E18}" type="pres">
      <dgm:prSet presAssocID="{3B8BC3AE-25BA-7940-BC92-FA601D15C7DD}" presName="space" presStyleCnt="0"/>
      <dgm:spPr/>
    </dgm:pt>
    <dgm:pt modelId="{B2F9B689-A1C5-4447-ACF2-7B9586473240}" type="pres">
      <dgm:prSet presAssocID="{3B8BC3AE-25BA-7940-BC92-FA601D15C7DD}" presName="rect1" presStyleLbl="alignAcc1" presStyleIdx="0" presStyleCnt="5"/>
      <dgm:spPr/>
    </dgm:pt>
    <dgm:pt modelId="{922A9447-3FCD-8540-991B-518C3FC10B27}" type="pres">
      <dgm:prSet presAssocID="{7FFBD622-A810-8640-B204-CF34C297BA21}" presName="vertSpace2" presStyleLbl="node1" presStyleIdx="0" presStyleCnt="5"/>
      <dgm:spPr/>
    </dgm:pt>
    <dgm:pt modelId="{ACE3F418-6C0F-1946-A5DD-7DB81FFE854E}" type="pres">
      <dgm:prSet presAssocID="{7FFBD622-A810-8640-B204-CF34C297BA21}" presName="circle2" presStyleLbl="node1" presStyleIdx="1" presStyleCnt="5"/>
      <dgm:spPr/>
    </dgm:pt>
    <dgm:pt modelId="{38F37A6E-4329-0C43-8A6F-BF25DDAAC0BF}" type="pres">
      <dgm:prSet presAssocID="{7FFBD622-A810-8640-B204-CF34C297BA21}" presName="rect2" presStyleLbl="alignAcc1" presStyleIdx="1" presStyleCnt="5"/>
      <dgm:spPr/>
    </dgm:pt>
    <dgm:pt modelId="{20171CE8-F799-B840-9429-77108304AB13}" type="pres">
      <dgm:prSet presAssocID="{794C5010-A413-8C4B-814E-9DB35C392488}" presName="vertSpace3" presStyleLbl="node1" presStyleIdx="1" presStyleCnt="5"/>
      <dgm:spPr/>
    </dgm:pt>
    <dgm:pt modelId="{10EF8560-2474-B243-B9E4-4850BDA674E2}" type="pres">
      <dgm:prSet presAssocID="{794C5010-A413-8C4B-814E-9DB35C392488}" presName="circle3" presStyleLbl="node1" presStyleIdx="2" presStyleCnt="5"/>
      <dgm:spPr/>
    </dgm:pt>
    <dgm:pt modelId="{F9454326-C83E-164D-BB40-F62502DEB57A}" type="pres">
      <dgm:prSet presAssocID="{794C5010-A413-8C4B-814E-9DB35C392488}" presName="rect3" presStyleLbl="alignAcc1" presStyleIdx="2" presStyleCnt="5"/>
      <dgm:spPr/>
    </dgm:pt>
    <dgm:pt modelId="{AD09AE8C-1000-164C-A8AF-B15BCD816177}" type="pres">
      <dgm:prSet presAssocID="{0BD58D69-5759-B14D-9DBE-AA684814FFE3}" presName="vertSpace4" presStyleLbl="node1" presStyleIdx="2" presStyleCnt="5"/>
      <dgm:spPr/>
    </dgm:pt>
    <dgm:pt modelId="{21B3325E-7A9B-AD4D-BE62-786E76D2EB9D}" type="pres">
      <dgm:prSet presAssocID="{0BD58D69-5759-B14D-9DBE-AA684814FFE3}" presName="circle4" presStyleLbl="node1" presStyleIdx="3" presStyleCnt="5"/>
      <dgm:spPr/>
    </dgm:pt>
    <dgm:pt modelId="{882C1925-1556-E442-BA15-C38486916DB3}" type="pres">
      <dgm:prSet presAssocID="{0BD58D69-5759-B14D-9DBE-AA684814FFE3}" presName="rect4" presStyleLbl="alignAcc1" presStyleIdx="3" presStyleCnt="5"/>
      <dgm:spPr/>
    </dgm:pt>
    <dgm:pt modelId="{3D330644-87B8-D645-9537-42E7E396465A}" type="pres">
      <dgm:prSet presAssocID="{B8550AA3-B14D-4345-A163-66BE88E8FA55}" presName="vertSpace5" presStyleLbl="node1" presStyleIdx="3" presStyleCnt="5"/>
      <dgm:spPr/>
    </dgm:pt>
    <dgm:pt modelId="{9E28D51D-5381-074F-9C1D-E1BA70FFD424}" type="pres">
      <dgm:prSet presAssocID="{B8550AA3-B14D-4345-A163-66BE88E8FA55}" presName="circle5" presStyleLbl="node1" presStyleIdx="4" presStyleCnt="5"/>
      <dgm:spPr/>
    </dgm:pt>
    <dgm:pt modelId="{39C2ACD6-31C1-C244-828F-66149059AD92}" type="pres">
      <dgm:prSet presAssocID="{B8550AA3-B14D-4345-A163-66BE88E8FA55}" presName="rect5" presStyleLbl="alignAcc1" presStyleIdx="4" presStyleCnt="5"/>
      <dgm:spPr/>
    </dgm:pt>
    <dgm:pt modelId="{F8DB306F-22D8-FD45-8162-AFA8C40C937F}" type="pres">
      <dgm:prSet presAssocID="{3B8BC3AE-25BA-7940-BC92-FA601D15C7DD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39C8F25A-E147-7349-B156-FC4013E09FB4}" type="pres">
      <dgm:prSet presAssocID="{7FFBD622-A810-8640-B204-CF34C297BA21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F204A6F3-AE7F-8C48-AF79-2DD91615AD2D}" type="pres">
      <dgm:prSet presAssocID="{794C5010-A413-8C4B-814E-9DB35C392488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D58188FA-8F06-6C4C-8C15-F9413B922C3C}" type="pres">
      <dgm:prSet presAssocID="{0BD58D69-5759-B14D-9DBE-AA684814FFE3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F389EE5C-52E6-7B43-98A3-30DFA4D26981}" type="pres">
      <dgm:prSet presAssocID="{B8550AA3-B14D-4345-A163-66BE88E8FA55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3F08E803-85E7-EC4B-BE07-63F5A828ED0F}" type="presOf" srcId="{794C5010-A413-8C4B-814E-9DB35C392488}" destId="{F204A6F3-AE7F-8C48-AF79-2DD91615AD2D}" srcOrd="1" destOrd="0" presId="urn:microsoft.com/office/officeart/2005/8/layout/target3"/>
    <dgm:cxn modelId="{23F14538-904D-9C4B-89FC-19186CA3FD50}" srcId="{ADFCD3DA-F33A-204C-BB02-3DA148F59646}" destId="{B8550AA3-B14D-4345-A163-66BE88E8FA55}" srcOrd="4" destOrd="0" parTransId="{8F1EB5B8-4519-6C40-BE09-057E6B243A93}" sibTransId="{5C0707BF-AC0E-364A-8A98-F03B391A4E86}"/>
    <dgm:cxn modelId="{29C0F245-3EB0-C348-949D-9FDBB55F8609}" type="presOf" srcId="{0BD58D69-5759-B14D-9DBE-AA684814FFE3}" destId="{D58188FA-8F06-6C4C-8C15-F9413B922C3C}" srcOrd="1" destOrd="0" presId="urn:microsoft.com/office/officeart/2005/8/layout/target3"/>
    <dgm:cxn modelId="{C70C4951-925E-E741-8E9F-FF986E46E3FB}" srcId="{ADFCD3DA-F33A-204C-BB02-3DA148F59646}" destId="{794C5010-A413-8C4B-814E-9DB35C392488}" srcOrd="2" destOrd="0" parTransId="{D27065C2-A70C-1A41-9246-A21B55F3C3E3}" sibTransId="{9E50E003-90B2-0D44-89CD-E68947710DF4}"/>
    <dgm:cxn modelId="{1488BC54-8377-974B-B09B-3AC2FE59C2B6}" type="presOf" srcId="{B8550AA3-B14D-4345-A163-66BE88E8FA55}" destId="{39C2ACD6-31C1-C244-828F-66149059AD92}" srcOrd="0" destOrd="0" presId="urn:microsoft.com/office/officeart/2005/8/layout/target3"/>
    <dgm:cxn modelId="{18181386-60DF-C541-B86A-4F8401A25F9B}" srcId="{ADFCD3DA-F33A-204C-BB02-3DA148F59646}" destId="{0BD58D69-5759-B14D-9DBE-AA684814FFE3}" srcOrd="3" destOrd="0" parTransId="{1D0FD788-A616-BE48-9BAF-7370E71CFBF5}" sibTransId="{436C2390-E700-BF4D-B593-A6573D64462A}"/>
    <dgm:cxn modelId="{C001458B-5DBE-5544-8121-1093DA81BE13}" type="presOf" srcId="{0BD58D69-5759-B14D-9DBE-AA684814FFE3}" destId="{882C1925-1556-E442-BA15-C38486916DB3}" srcOrd="0" destOrd="0" presId="urn:microsoft.com/office/officeart/2005/8/layout/target3"/>
    <dgm:cxn modelId="{388F6993-F966-B242-8010-B20BF6EBC4FA}" type="presOf" srcId="{3B8BC3AE-25BA-7940-BC92-FA601D15C7DD}" destId="{F8DB306F-22D8-FD45-8162-AFA8C40C937F}" srcOrd="1" destOrd="0" presId="urn:microsoft.com/office/officeart/2005/8/layout/target3"/>
    <dgm:cxn modelId="{5875EB96-B7F8-6645-8435-37F482D9F5EF}" type="presOf" srcId="{794C5010-A413-8C4B-814E-9DB35C392488}" destId="{F9454326-C83E-164D-BB40-F62502DEB57A}" srcOrd="0" destOrd="0" presId="urn:microsoft.com/office/officeart/2005/8/layout/target3"/>
    <dgm:cxn modelId="{F482E79B-A896-0942-9079-7390BB771A5F}" srcId="{ADFCD3DA-F33A-204C-BB02-3DA148F59646}" destId="{3B8BC3AE-25BA-7940-BC92-FA601D15C7DD}" srcOrd="0" destOrd="0" parTransId="{5F197D65-4CF2-414E-8645-FEBD67701850}" sibTransId="{966F36E7-2298-884F-9E1E-A0BC684BDA15}"/>
    <dgm:cxn modelId="{414CEAA7-719A-DA47-96DA-14BFA7186954}" type="presOf" srcId="{B8550AA3-B14D-4345-A163-66BE88E8FA55}" destId="{F389EE5C-52E6-7B43-98A3-30DFA4D26981}" srcOrd="1" destOrd="0" presId="urn:microsoft.com/office/officeart/2005/8/layout/target3"/>
    <dgm:cxn modelId="{B4A2B8B3-7BB2-8144-9C49-6EECE1B60BE4}" type="presOf" srcId="{7FFBD622-A810-8640-B204-CF34C297BA21}" destId="{38F37A6E-4329-0C43-8A6F-BF25DDAAC0BF}" srcOrd="0" destOrd="0" presId="urn:microsoft.com/office/officeart/2005/8/layout/target3"/>
    <dgm:cxn modelId="{BC57ECC4-57FB-564B-883B-7158C7022FBA}" type="presOf" srcId="{3B8BC3AE-25BA-7940-BC92-FA601D15C7DD}" destId="{B2F9B689-A1C5-4447-ACF2-7B9586473240}" srcOrd="0" destOrd="0" presId="urn:microsoft.com/office/officeart/2005/8/layout/target3"/>
    <dgm:cxn modelId="{502193CA-6220-454B-8FB8-008684CD7206}" srcId="{ADFCD3DA-F33A-204C-BB02-3DA148F59646}" destId="{7FFBD622-A810-8640-B204-CF34C297BA21}" srcOrd="1" destOrd="0" parTransId="{3476A1ED-B3AA-F743-910E-E9B9662BBB12}" sibTransId="{EC51FF6A-4FB1-D548-9A3A-3AE7664470D0}"/>
    <dgm:cxn modelId="{8E8D3BCB-EF23-0647-9539-6592FE65ACF7}" type="presOf" srcId="{ADFCD3DA-F33A-204C-BB02-3DA148F59646}" destId="{9DB15308-AAD9-7542-BC8A-A542F552C609}" srcOrd="0" destOrd="0" presId="urn:microsoft.com/office/officeart/2005/8/layout/target3"/>
    <dgm:cxn modelId="{B758E2FF-74A1-CC47-A78D-644787A4555F}" type="presOf" srcId="{7FFBD622-A810-8640-B204-CF34C297BA21}" destId="{39C8F25A-E147-7349-B156-FC4013E09FB4}" srcOrd="1" destOrd="0" presId="urn:microsoft.com/office/officeart/2005/8/layout/target3"/>
    <dgm:cxn modelId="{EECAD6E7-5909-C046-AF3B-A7F01FD93F70}" type="presParOf" srcId="{9DB15308-AAD9-7542-BC8A-A542F552C609}" destId="{38B12A1C-7DFC-1442-A4BB-F322726D7BBB}" srcOrd="0" destOrd="0" presId="urn:microsoft.com/office/officeart/2005/8/layout/target3"/>
    <dgm:cxn modelId="{E485AF39-4255-8B4E-AAE0-BFA14071D976}" type="presParOf" srcId="{9DB15308-AAD9-7542-BC8A-A542F552C609}" destId="{893A1708-C2AF-064E-9361-6EB53CE18E18}" srcOrd="1" destOrd="0" presId="urn:microsoft.com/office/officeart/2005/8/layout/target3"/>
    <dgm:cxn modelId="{7FF1CD57-09EE-6B46-A414-F6A773B87E12}" type="presParOf" srcId="{9DB15308-AAD9-7542-BC8A-A542F552C609}" destId="{B2F9B689-A1C5-4447-ACF2-7B9586473240}" srcOrd="2" destOrd="0" presId="urn:microsoft.com/office/officeart/2005/8/layout/target3"/>
    <dgm:cxn modelId="{26E62903-31B8-574E-ADBA-D3F54F8A241C}" type="presParOf" srcId="{9DB15308-AAD9-7542-BC8A-A542F552C609}" destId="{922A9447-3FCD-8540-991B-518C3FC10B27}" srcOrd="3" destOrd="0" presId="urn:microsoft.com/office/officeart/2005/8/layout/target3"/>
    <dgm:cxn modelId="{1DADDE64-21CE-C440-B586-3D6DC452563E}" type="presParOf" srcId="{9DB15308-AAD9-7542-BC8A-A542F552C609}" destId="{ACE3F418-6C0F-1946-A5DD-7DB81FFE854E}" srcOrd="4" destOrd="0" presId="urn:microsoft.com/office/officeart/2005/8/layout/target3"/>
    <dgm:cxn modelId="{F5D34517-66D4-4948-8076-821E6A30EA07}" type="presParOf" srcId="{9DB15308-AAD9-7542-BC8A-A542F552C609}" destId="{38F37A6E-4329-0C43-8A6F-BF25DDAAC0BF}" srcOrd="5" destOrd="0" presId="urn:microsoft.com/office/officeart/2005/8/layout/target3"/>
    <dgm:cxn modelId="{33A3615A-8445-3E4C-9255-CE6B644FCC8C}" type="presParOf" srcId="{9DB15308-AAD9-7542-BC8A-A542F552C609}" destId="{20171CE8-F799-B840-9429-77108304AB13}" srcOrd="6" destOrd="0" presId="urn:microsoft.com/office/officeart/2005/8/layout/target3"/>
    <dgm:cxn modelId="{FE350202-3CC4-5545-BC6A-9AE85C050F73}" type="presParOf" srcId="{9DB15308-AAD9-7542-BC8A-A542F552C609}" destId="{10EF8560-2474-B243-B9E4-4850BDA674E2}" srcOrd="7" destOrd="0" presId="urn:microsoft.com/office/officeart/2005/8/layout/target3"/>
    <dgm:cxn modelId="{3BAC299B-C63B-764B-881E-C936931C1F32}" type="presParOf" srcId="{9DB15308-AAD9-7542-BC8A-A542F552C609}" destId="{F9454326-C83E-164D-BB40-F62502DEB57A}" srcOrd="8" destOrd="0" presId="urn:microsoft.com/office/officeart/2005/8/layout/target3"/>
    <dgm:cxn modelId="{7BC8C587-0161-B34B-951D-336323F8379C}" type="presParOf" srcId="{9DB15308-AAD9-7542-BC8A-A542F552C609}" destId="{AD09AE8C-1000-164C-A8AF-B15BCD816177}" srcOrd="9" destOrd="0" presId="urn:microsoft.com/office/officeart/2005/8/layout/target3"/>
    <dgm:cxn modelId="{DF2B2395-C1D9-4D4F-8C48-5904378EFF16}" type="presParOf" srcId="{9DB15308-AAD9-7542-BC8A-A542F552C609}" destId="{21B3325E-7A9B-AD4D-BE62-786E76D2EB9D}" srcOrd="10" destOrd="0" presId="urn:microsoft.com/office/officeart/2005/8/layout/target3"/>
    <dgm:cxn modelId="{4DAF7DAD-64B9-924F-8256-714ECA31D2E2}" type="presParOf" srcId="{9DB15308-AAD9-7542-BC8A-A542F552C609}" destId="{882C1925-1556-E442-BA15-C38486916DB3}" srcOrd="11" destOrd="0" presId="urn:microsoft.com/office/officeart/2005/8/layout/target3"/>
    <dgm:cxn modelId="{7B5236E8-5DF3-0B47-BE43-6133DDEAEDE1}" type="presParOf" srcId="{9DB15308-AAD9-7542-BC8A-A542F552C609}" destId="{3D330644-87B8-D645-9537-42E7E396465A}" srcOrd="12" destOrd="0" presId="urn:microsoft.com/office/officeart/2005/8/layout/target3"/>
    <dgm:cxn modelId="{1A6ED4BA-3E10-624B-965A-D1D0412E9B8A}" type="presParOf" srcId="{9DB15308-AAD9-7542-BC8A-A542F552C609}" destId="{9E28D51D-5381-074F-9C1D-E1BA70FFD424}" srcOrd="13" destOrd="0" presId="urn:microsoft.com/office/officeart/2005/8/layout/target3"/>
    <dgm:cxn modelId="{C7A4F189-BB3F-3C49-BA7C-8CA3C0F12320}" type="presParOf" srcId="{9DB15308-AAD9-7542-BC8A-A542F552C609}" destId="{39C2ACD6-31C1-C244-828F-66149059AD92}" srcOrd="14" destOrd="0" presId="urn:microsoft.com/office/officeart/2005/8/layout/target3"/>
    <dgm:cxn modelId="{CF078FD5-627F-6944-9997-771719C25CA2}" type="presParOf" srcId="{9DB15308-AAD9-7542-BC8A-A542F552C609}" destId="{F8DB306F-22D8-FD45-8162-AFA8C40C937F}" srcOrd="15" destOrd="0" presId="urn:microsoft.com/office/officeart/2005/8/layout/target3"/>
    <dgm:cxn modelId="{A0A5C962-452C-DF45-AEBB-D2A5128B7D62}" type="presParOf" srcId="{9DB15308-AAD9-7542-BC8A-A542F552C609}" destId="{39C8F25A-E147-7349-B156-FC4013E09FB4}" srcOrd="16" destOrd="0" presId="urn:microsoft.com/office/officeart/2005/8/layout/target3"/>
    <dgm:cxn modelId="{55D9711E-17A7-D742-8F8A-67C73F3B8FEE}" type="presParOf" srcId="{9DB15308-AAD9-7542-BC8A-A542F552C609}" destId="{F204A6F3-AE7F-8C48-AF79-2DD91615AD2D}" srcOrd="17" destOrd="0" presId="urn:microsoft.com/office/officeart/2005/8/layout/target3"/>
    <dgm:cxn modelId="{E1079F42-549D-714B-A28A-A7D6846A964F}" type="presParOf" srcId="{9DB15308-AAD9-7542-BC8A-A542F552C609}" destId="{D58188FA-8F06-6C4C-8C15-F9413B922C3C}" srcOrd="18" destOrd="0" presId="urn:microsoft.com/office/officeart/2005/8/layout/target3"/>
    <dgm:cxn modelId="{418A656A-36F6-934F-A78B-4652B4D16F36}" type="presParOf" srcId="{9DB15308-AAD9-7542-BC8A-A542F552C609}" destId="{F389EE5C-52E6-7B43-98A3-30DFA4D26981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B12A1C-7DFC-1442-A4BB-F322726D7BBB}">
      <dsp:nvSpPr>
        <dsp:cNvPr id="0" name=""/>
        <dsp:cNvSpPr/>
      </dsp:nvSpPr>
      <dsp:spPr>
        <a:xfrm>
          <a:off x="0" y="303785"/>
          <a:ext cx="4811096" cy="481109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F9B689-A1C5-4447-ACF2-7B9586473240}">
      <dsp:nvSpPr>
        <dsp:cNvPr id="0" name=""/>
        <dsp:cNvSpPr/>
      </dsp:nvSpPr>
      <dsp:spPr>
        <a:xfrm>
          <a:off x="2405548" y="303785"/>
          <a:ext cx="5612945" cy="48110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Theorical Physics, Beams and smaller sectors</a:t>
          </a:r>
        </a:p>
      </dsp:txBody>
      <dsp:txXfrm>
        <a:off x="2405548" y="303785"/>
        <a:ext cx="5612945" cy="769775"/>
      </dsp:txXfrm>
    </dsp:sp>
    <dsp:sp modelId="{ACE3F418-6C0F-1946-A5DD-7DB81FFE854E}">
      <dsp:nvSpPr>
        <dsp:cNvPr id="0" name=""/>
        <dsp:cNvSpPr/>
      </dsp:nvSpPr>
      <dsp:spPr>
        <a:xfrm>
          <a:off x="505165" y="1073560"/>
          <a:ext cx="3800766" cy="380076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37A6E-4329-0C43-8A6F-BF25DDAAC0BF}">
      <dsp:nvSpPr>
        <dsp:cNvPr id="0" name=""/>
        <dsp:cNvSpPr/>
      </dsp:nvSpPr>
      <dsp:spPr>
        <a:xfrm>
          <a:off x="2405548" y="1073560"/>
          <a:ext cx="5612945" cy="38007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Engineering + Accelerators and Technology sector</a:t>
          </a:r>
        </a:p>
      </dsp:txBody>
      <dsp:txXfrm>
        <a:off x="2405548" y="1073560"/>
        <a:ext cx="5612945" cy="769775"/>
      </dsp:txXfrm>
    </dsp:sp>
    <dsp:sp modelId="{10EF8560-2474-B243-B9E4-4850BDA674E2}">
      <dsp:nvSpPr>
        <dsp:cNvPr id="0" name=""/>
        <dsp:cNvSpPr/>
      </dsp:nvSpPr>
      <dsp:spPr>
        <a:xfrm>
          <a:off x="1010330" y="1843336"/>
          <a:ext cx="2790435" cy="279043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54326-C83E-164D-BB40-F62502DEB57A}">
      <dsp:nvSpPr>
        <dsp:cNvPr id="0" name=""/>
        <dsp:cNvSpPr/>
      </dsp:nvSpPr>
      <dsp:spPr>
        <a:xfrm>
          <a:off x="2405548" y="1843336"/>
          <a:ext cx="5612945" cy="27904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Experimental Physics</a:t>
          </a:r>
        </a:p>
      </dsp:txBody>
      <dsp:txXfrm>
        <a:off x="2405548" y="1843336"/>
        <a:ext cx="5612945" cy="769775"/>
      </dsp:txXfrm>
    </dsp:sp>
    <dsp:sp modelId="{21B3325E-7A9B-AD4D-BE62-786E76D2EB9D}">
      <dsp:nvSpPr>
        <dsp:cNvPr id="0" name=""/>
        <dsp:cNvSpPr/>
      </dsp:nvSpPr>
      <dsp:spPr>
        <a:xfrm>
          <a:off x="1515495" y="2613111"/>
          <a:ext cx="1780105" cy="17801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2C1925-1556-E442-BA15-C38486916DB3}">
      <dsp:nvSpPr>
        <dsp:cNvPr id="0" name=""/>
        <dsp:cNvSpPr/>
      </dsp:nvSpPr>
      <dsp:spPr>
        <a:xfrm>
          <a:off x="2405548" y="2613111"/>
          <a:ext cx="5612945" cy="17801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Administrative sector</a:t>
          </a:r>
        </a:p>
      </dsp:txBody>
      <dsp:txXfrm>
        <a:off x="2405548" y="2613111"/>
        <a:ext cx="5612945" cy="769775"/>
      </dsp:txXfrm>
    </dsp:sp>
    <dsp:sp modelId="{9E28D51D-5381-074F-9C1D-E1BA70FFD424}">
      <dsp:nvSpPr>
        <dsp:cNvPr id="0" name=""/>
        <dsp:cNvSpPr/>
      </dsp:nvSpPr>
      <dsp:spPr>
        <a:xfrm>
          <a:off x="2020660" y="3382886"/>
          <a:ext cx="769775" cy="76977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2ACD6-31C1-C244-828F-66149059AD92}">
      <dsp:nvSpPr>
        <dsp:cNvPr id="0" name=""/>
        <dsp:cNvSpPr/>
      </dsp:nvSpPr>
      <dsp:spPr>
        <a:xfrm>
          <a:off x="2405548" y="3382886"/>
          <a:ext cx="5612945" cy="769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IT</a:t>
          </a:r>
        </a:p>
      </dsp:txBody>
      <dsp:txXfrm>
        <a:off x="2405548" y="3382886"/>
        <a:ext cx="5612945" cy="769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63830-A488-473E-A95A-DAD221B53EAF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CAEED-EE65-4761-88E0-7C8A40788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016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CAEED-EE65-4761-88E0-7C8A4078884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95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CAEED-EE65-4761-88E0-7C8A407888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182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CAEED-EE65-4761-88E0-7C8A4078884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75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CAEED-EE65-4761-88E0-7C8A4078884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4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CAEED-EE65-4761-88E0-7C8A4078884F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654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CAEED-EE65-4761-88E0-7C8A4078884F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926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CAEED-EE65-4761-88E0-7C8A4078884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55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A2EF5-5DDF-1ED7-988F-586EED436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9A4FC2-CBA7-F9AE-6995-6B3DFC9750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4CC5B-6EBC-7347-3897-D8E6E4F7E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14341-C6C7-BA41-BD2B-7E16450FF11B}" type="datetime1">
              <a:rPr lang="de-CH" smtClean="0"/>
              <a:t>18.04.24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01346-582D-00C5-260A-D5171F6CC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09E92-7927-B27F-63D0-0DF5FF934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5479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B8AC0-F399-13BB-F7BC-23A9AE474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D1167E-144A-384D-33F1-F78506E74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AE079-BAB4-0D18-B560-82124A096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593E-5A3D-374B-9DB1-10F0EB527F32}" type="datetime1">
              <a:rPr lang="de-CH" smtClean="0"/>
              <a:t>18.04.24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AB0FE-7B48-1E8C-FA62-DDA7F49F9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F8418-817A-A400-4FD6-DF3A0A6F7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38057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C347EF-CC62-707E-09C5-18A5D401C0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EF31BE-65DD-560D-8089-39FA060090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E3ECC-B4AC-DFC1-03C1-9924C63E8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3256-AA3B-B04B-AF71-831E8F183BA7}" type="datetime1">
              <a:rPr lang="de-CH" smtClean="0"/>
              <a:t>18.04.24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36612-E3B8-2B98-0DC3-E1E2CCB21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40814-4BBA-C850-A41C-2B9061E68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2532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6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E84F-9DCC-2C42-A15A-A0640AEA764C}" type="datetime1">
              <a:rPr lang="de-CH" smtClean="0"/>
              <a:t>18.04.24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Ready for Windows 11 in your endpoint device park?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1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B854E-3249-AB72-AA32-C39DB4D8C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4E897-AE4A-E75F-3BDF-891449279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B8409-585D-DB7C-C329-21A36A53F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D819-70EB-884D-BEC8-01401E130DF8}" type="datetime1">
              <a:rPr lang="de-CH" smtClean="0"/>
              <a:t>18.04.24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F2E4D-192A-1390-5F73-38F85D976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1BD1E-C4FE-8552-45B4-4D9C3B690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538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2FC1D-6E73-7117-4CAA-4E29A45CB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8A58D-8C90-8565-F07B-DCE03529C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6797A-3CEA-B390-A1E0-15CF58A28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1F3A-8C6D-974D-84DB-7CF28FCDA498}" type="datetime1">
              <a:rPr lang="de-CH" smtClean="0"/>
              <a:t>18.04.24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86E54-65F9-DAF9-0473-819C1568C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1B63F-597F-ACC2-3B92-E708D982F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814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D909E-A548-00BE-0A83-84012573A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1156E-2B73-36CB-E5F5-683DCD75F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BC92D-9F41-6366-7A20-F6BF4D739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3C713A-94FC-A3F6-08F6-28DF1AB1E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851C-F67A-B748-96E4-394958ABE5EC}" type="datetime1">
              <a:rPr lang="de-CH" smtClean="0"/>
              <a:t>18.04.24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FCFC8-62DB-2951-DD48-3EEC0092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37339-1866-4897-6812-5EA4A0FA9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1386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A3876-4C99-B92F-6428-78F5B83AA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CAA9B-C6AB-B2B0-2D1A-5D5EDD6AF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551D9-187E-FD4C-2EDF-3169E7191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89ECFD-4531-4FD3-5733-46758A0D6A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A6114D-EB83-0E58-A68A-09953F9E9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2AE3C2-5AF5-D5FB-1068-5BA29833A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9DFB-7CC6-5742-AEF5-7A516F6E6D77}" type="datetime1">
              <a:rPr lang="de-CH" smtClean="0"/>
              <a:t>18.04.24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AA637D-0CBD-A508-AC02-BE54EAD49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76BA60-B25A-3D4A-0526-02333EAC9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269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32659-CF0B-92C1-ABEE-5DA732D4C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76C68C-9721-3F01-BEF4-7BB33FC65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B78F-9F18-8043-B05F-828DCE228B5F}" type="datetime1">
              <a:rPr lang="de-CH" smtClean="0"/>
              <a:t>18.04.24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2A463F-71AF-5984-887D-D6F869ADD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EA3EF5-9B8E-D243-FF6A-34C4C351A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694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86F80A-EC0B-B23C-F6CE-2E071800B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0211-2472-F746-91B8-4A17E441985C}" type="datetime1">
              <a:rPr lang="de-CH" smtClean="0"/>
              <a:t>18.04.24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8C7209-775F-1F24-4329-779F82F79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E9010-311F-2B04-7AD7-F3777388D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987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C5B9F-28B6-7FD6-B076-3514CFB46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4211E-A45E-B9A5-3DCF-7F9FFA88B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884CFB-1B8A-3AFE-4E48-57860DE00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EA3DC6-193E-A464-34AA-B13A89D9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0244-8325-B949-A964-7F6BA8E54679}" type="datetime1">
              <a:rPr lang="de-CH" smtClean="0"/>
              <a:t>18.04.24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0039B-20F2-62A8-0C55-48DAFDCA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679D8-692C-7609-6A92-93F20FA20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428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833E3-8EB6-19DF-1416-A0F2E4585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63EAB5-CF47-2776-B999-AEA0B0C316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D365E0-EF9A-00EE-812C-894CA321E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4636C-D8F5-BF61-9132-91D4375D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448E-1E04-EA46-83D1-56CD67FC804E}" type="datetime1">
              <a:rPr lang="de-CH" smtClean="0"/>
              <a:t>18.04.24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DD380-203D-0289-A0F2-319A7FA31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D82D8-6CF1-1633-2D9F-0718D500D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173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3D6FE3-FED7-9DEA-478B-122A92DF7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7ADA05-884C-8668-F374-DBDCAEC15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DB517-03D8-1C31-A697-87ACB9A58F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A919D-5FDD-1849-9308-0B62E0F028F4}" type="datetime1">
              <a:rPr lang="de-CH" smtClean="0"/>
              <a:t>18.04.24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A50D0-54FE-A18C-D21F-B272982A32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Ready for Windows 11 in your endpoint device park?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242ED-888E-0DBB-0C47-8317F4154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745C7-DE90-B941-B204-74493960D2B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146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windows/security/identity-protection/credential-guard/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Ready for Windows 11 in your endpoint device park?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06001"/>
            <a:ext cx="11376026" cy="77406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Sébastien Dellabella, </a:t>
            </a:r>
            <a:r>
              <a:rPr lang="en-GB" dirty="0" err="1"/>
              <a:t>Siavas</a:t>
            </a:r>
            <a:r>
              <a:rPr lang="en-GB" dirty="0"/>
              <a:t> </a:t>
            </a:r>
            <a:r>
              <a:rPr lang="en-GB" dirty="0" err="1"/>
              <a:t>Firoozbakht</a:t>
            </a:r>
            <a:r>
              <a:rPr lang="en-GB" dirty="0"/>
              <a:t>, </a:t>
            </a:r>
            <a:r>
              <a:rPr lang="en-GB" dirty="0" err="1"/>
              <a:t>Michał</a:t>
            </a:r>
            <a:r>
              <a:rPr lang="en-GB" dirty="0"/>
              <a:t> </a:t>
            </a:r>
            <a:r>
              <a:rPr lang="en-GB" dirty="0" err="1"/>
              <a:t>Kwiatek</a:t>
            </a:r>
            <a:endParaRPr lang="en-GB" dirty="0"/>
          </a:p>
          <a:p>
            <a:r>
              <a:rPr lang="en-GB" dirty="0" err="1"/>
              <a:t>HEPiX</a:t>
            </a:r>
            <a:r>
              <a:rPr lang="en-GB" dirty="0"/>
              <a:t> 2024 (Spring)</a:t>
            </a:r>
            <a:endParaRPr lang="en-GB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F6F04-6DDF-52B5-5DCC-A413DF8D4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9D34B6-C90F-09E5-A7AD-1214F0171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67615"/>
            <a:ext cx="4964111" cy="492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1000" lvl="1" indent="-285750"/>
            <a:r>
              <a:rPr lang="en-GB" sz="2800"/>
              <a:t>Windows Setup as a compatibility checker</a:t>
            </a:r>
          </a:p>
          <a:p>
            <a:pPr marL="705000" lvl="2" indent="-285750"/>
            <a:r>
              <a:rPr lang="en-GB"/>
              <a:t>The Windows Setup executable has a special parameter for that (/</a:t>
            </a:r>
            <a:r>
              <a:rPr lang="en-GB" err="1"/>
              <a:t>compat</a:t>
            </a:r>
            <a:r>
              <a:rPr lang="en-GB"/>
              <a:t>)</a:t>
            </a:r>
          </a:p>
          <a:p>
            <a:pPr marL="705000" lvl="2" indent="-285750"/>
            <a:r>
              <a:rPr lang="en-GB" b="0">
                <a:solidFill>
                  <a:srgbClr val="00B050"/>
                </a:solidFill>
              </a:rPr>
              <a:t>Advantage: </a:t>
            </a:r>
            <a:r>
              <a:rPr lang="en-GB">
                <a:solidFill>
                  <a:srgbClr val="00B050"/>
                </a:solidFill>
              </a:rPr>
              <a:t>O</a:t>
            </a:r>
            <a:r>
              <a:rPr lang="en-GB" b="0">
                <a:solidFill>
                  <a:srgbClr val="00B050"/>
                </a:solidFill>
              </a:rPr>
              <a:t>bsolescence of the PowerShell script is solved</a:t>
            </a:r>
          </a:p>
          <a:p>
            <a:pPr marL="705000" lvl="2" indent="-285750"/>
            <a:r>
              <a:rPr lang="en-GB" b="0">
                <a:solidFill>
                  <a:srgbClr val="FF0000"/>
                </a:solidFill>
              </a:rPr>
              <a:t>Cons: Process hanging and not yielding any results from time to time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46F832-61B6-3D6D-CE30-43A8D0EAB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>
                <a:latin typeface="+mj-lt"/>
              </a:rPr>
              <a:t>Establishing devices compatibility  3/4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0DDE5-2475-F7AA-4D91-93AD6F3DE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43C9C-E879-CA4A-8DFA-0C537D274219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3C1F1-3A6B-664F-2358-6AE4587EE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88810-DAC4-B8F0-973F-6EF37EFA1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 descr="Installing Windows 11 in UTM on macOS and Apple Mac M1 – Dariusz  Więckiewicz 🇬🇧">
            <a:extLst>
              <a:ext uri="{FF2B5EF4-FFF2-40B4-BE49-F238E27FC236}">
                <a16:creationId xmlns:a16="http://schemas.microsoft.com/office/drawing/2014/main" id="{A8705FD8-2983-A489-BBD7-C608D21509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 t="10114" r="9005" b="10255"/>
          <a:stretch/>
        </p:blipFill>
        <p:spPr bwMode="auto">
          <a:xfrm>
            <a:off x="5557839" y="1097280"/>
            <a:ext cx="6634162" cy="510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936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DAFF4-F4E5-8591-6C0C-1D02BD21C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D17548-A2C0-AAFD-830F-0D9690041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97" y="1164629"/>
            <a:ext cx="6107868" cy="50642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/>
            <a:r>
              <a:rPr lang="en-GB" sz="2800" dirty="0">
                <a:ea typeface="+mn-lt"/>
                <a:cs typeface="+mn-lt"/>
              </a:rPr>
              <a:t>Windows internal checker (Appraiser)</a:t>
            </a:r>
          </a:p>
          <a:p>
            <a:pPr marL="647700" lvl="2" indent="-323850">
              <a:buFont typeface="Wingdings" charset="0"/>
              <a:buChar char="§"/>
            </a:pPr>
            <a:r>
              <a:rPr lang="en-GB" dirty="0">
                <a:solidFill>
                  <a:srgbClr val="00B050"/>
                </a:solidFill>
                <a:ea typeface="+mn-lt"/>
                <a:cs typeface="+mn-lt"/>
              </a:rPr>
              <a:t>Advantage: dynamically updated by Windows</a:t>
            </a:r>
          </a:p>
          <a:p>
            <a:pPr marL="647700" lvl="2" indent="-323850">
              <a:buFont typeface="Wingdings" charset="0"/>
              <a:buChar char="§"/>
            </a:pPr>
            <a:r>
              <a:rPr lang="en-GB" dirty="0">
                <a:solidFill>
                  <a:srgbClr val="FF0000"/>
                </a:solidFill>
                <a:ea typeface="+mn-lt"/>
                <a:cs typeface="+mn-lt"/>
              </a:rPr>
              <a:t>Cons: not officially documented by Microsoft</a:t>
            </a:r>
          </a:p>
          <a:p>
            <a:pPr marL="647700" lvl="2" indent="-323850">
              <a:buFont typeface="Wingdings" charset="0"/>
              <a:buChar char="§"/>
            </a:pPr>
            <a:r>
              <a:rPr lang="en-GB" dirty="0">
                <a:solidFill>
                  <a:srgbClr val="0070C0"/>
                </a:solidFill>
                <a:ea typeface="+mn-lt"/>
                <a:cs typeface="+mn-lt"/>
              </a:rPr>
              <a:t>Final choice: reliable results for 94% </a:t>
            </a:r>
            <a:br>
              <a:rPr lang="en-GB" dirty="0">
                <a:solidFill>
                  <a:srgbClr val="0070C0"/>
                </a:solidFill>
                <a:ea typeface="+mn-lt"/>
                <a:cs typeface="+mn-lt"/>
              </a:rPr>
            </a:br>
            <a:r>
              <a:rPr lang="en-GB" dirty="0">
                <a:solidFill>
                  <a:srgbClr val="0070C0"/>
                </a:solidFill>
                <a:ea typeface="+mn-lt"/>
                <a:cs typeface="+mn-lt"/>
              </a:rPr>
              <a:t>of our Windows device park</a:t>
            </a:r>
            <a:endParaRPr lang="en-GB" dirty="0">
              <a:cs typeface="Calibri" panose="020F0502020204030204"/>
            </a:endParaRPr>
          </a:p>
          <a:p>
            <a:pPr marL="94615" lvl="1" indent="0">
              <a:buNone/>
            </a:pPr>
            <a:endParaRPr lang="en-GB" dirty="0">
              <a:solidFill>
                <a:srgbClr val="44546A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70758D-CC98-0186-E489-57209E37C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>
                <a:latin typeface="+mj-lt"/>
              </a:rPr>
              <a:t>Establishing device compatibility 4/4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9027A-BAD9-3E17-B74A-1D48966B6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D464-86F0-6643-B8F3-470A35D36463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9A1F2-99F2-ADE6-761F-A7BA5B804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9873F-C6E0-F2F7-0D01-432AFF2D6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D1113A-A4C3-838A-6E7B-C957E0648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360" y="1379472"/>
            <a:ext cx="4772487" cy="46248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A0D6C1-345E-06A1-9085-29AD8DF56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6012" y="1768345"/>
            <a:ext cx="4072981" cy="30544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B5ED3B-4CFD-DEDB-ECB9-15FA070C3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9336" y="3979559"/>
            <a:ext cx="3725955" cy="30544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0394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28725"/>
            <a:ext cx="10040070" cy="497205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Approximately </a:t>
            </a:r>
            <a:r>
              <a:rPr lang="en-GB" dirty="0"/>
              <a:t>10</a:t>
            </a:r>
            <a:r>
              <a:rPr lang="en-GB" b="0" dirty="0"/>
              <a:t>000 desktops in total are CERN-managed</a:t>
            </a:r>
          </a:p>
          <a:p>
            <a:pPr marL="4383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4831 of which are not compatible with Windows 11</a:t>
            </a:r>
          </a:p>
          <a:p>
            <a:pPr marL="762300" lvl="2" indent="-342900"/>
            <a:r>
              <a:rPr lang="en-GB" dirty="0"/>
              <a:t>3906 are physical devices, 925 are OpenStack VMs in the CERN Cloud</a:t>
            </a:r>
          </a:p>
          <a:p>
            <a:pPr marL="95400" lvl="1" indent="0">
              <a:buNone/>
            </a:pPr>
            <a:endParaRPr lang="en-GB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>
                <a:latin typeface="+mj-lt"/>
              </a:rPr>
              <a:t>Device compatibility</a:t>
            </a:r>
            <a:endParaRPr lang="en-US" b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D5FC-96CD-6146-8EF0-3C63591FD998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DC616046-689F-B3AD-E3CE-E3D75DE49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130" y="2399145"/>
            <a:ext cx="8821740" cy="389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12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8225"/>
            <a:ext cx="6862762" cy="507812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71350" lvl="1" indent="-457200">
              <a:buFont typeface="Wingdings" pitchFamily="2" charset="2"/>
              <a:buChar char="§"/>
            </a:pPr>
            <a:r>
              <a:rPr lang="en-GB" sz="2400" dirty="0">
                <a:cs typeface="Calibri"/>
              </a:rPr>
              <a:t>Windows 11 require</a:t>
            </a:r>
            <a:r>
              <a:rPr lang="pl-PL" sz="2400" dirty="0">
                <a:cs typeface="Calibri"/>
              </a:rPr>
              <a:t>s</a:t>
            </a:r>
            <a:r>
              <a:rPr lang="en-GB" sz="2400" dirty="0">
                <a:cs typeface="Calibri"/>
              </a:rPr>
              <a:t> TPM 2.0 </a:t>
            </a:r>
            <a:br>
              <a:rPr lang="pl-PL" sz="2400" dirty="0">
                <a:cs typeface="Calibri"/>
              </a:rPr>
            </a:br>
            <a:r>
              <a:rPr lang="en-GB" sz="2400" dirty="0">
                <a:cs typeface="Calibri"/>
              </a:rPr>
              <a:t>and a compatible CPU </a:t>
            </a:r>
            <a:r>
              <a:rPr lang="pl-PL" sz="2400" dirty="0">
                <a:cs typeface="Calibri"/>
              </a:rPr>
              <a:t>(&gt;= </a:t>
            </a:r>
            <a:r>
              <a:rPr lang="en-US" sz="2400" dirty="0">
                <a:cs typeface="Calibri"/>
              </a:rPr>
              <a:t>Intel Cascade Lake</a:t>
            </a:r>
            <a:r>
              <a:rPr lang="pl-PL" sz="2400" dirty="0">
                <a:cs typeface="Calibri"/>
              </a:rPr>
              <a:t>)</a:t>
            </a:r>
            <a:br>
              <a:rPr lang="pl-PL" sz="2400" dirty="0">
                <a:cs typeface="Calibri"/>
              </a:rPr>
            </a:br>
            <a:r>
              <a:rPr lang="en-GB" sz="2400" dirty="0">
                <a:cs typeface="Calibri"/>
              </a:rPr>
              <a:t>which </a:t>
            </a:r>
            <a:r>
              <a:rPr lang="pl-PL" sz="2400" dirty="0">
                <a:cs typeface="Calibri"/>
              </a:rPr>
              <a:t>in CERN </a:t>
            </a:r>
            <a:r>
              <a:rPr lang="en-GB" sz="2400" dirty="0">
                <a:cs typeface="Calibri"/>
              </a:rPr>
              <a:t>Open</a:t>
            </a:r>
            <a:r>
              <a:rPr lang="pl-PL" sz="2400" dirty="0">
                <a:cs typeface="Calibri"/>
              </a:rPr>
              <a:t>S</a:t>
            </a:r>
            <a:r>
              <a:rPr lang="en-GB" sz="2400" dirty="0">
                <a:cs typeface="Calibri"/>
              </a:rPr>
              <a:t>tack translate</a:t>
            </a:r>
            <a:r>
              <a:rPr lang="pl-PL" sz="2400" dirty="0">
                <a:cs typeface="Calibri"/>
              </a:rPr>
              <a:t>s</a:t>
            </a:r>
            <a:r>
              <a:rPr lang="en-GB" sz="2400" dirty="0">
                <a:cs typeface="Calibri"/>
              </a:rPr>
              <a:t> to:</a:t>
            </a:r>
            <a:endParaRPr lang="pl-PL" sz="2000" dirty="0">
              <a:solidFill>
                <a:schemeClr val="tx2"/>
              </a:solidFill>
              <a:cs typeface="Calibri"/>
            </a:endParaRP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solidFill>
                  <a:schemeClr val="tx2"/>
                </a:solidFill>
                <a:cs typeface="Calibri"/>
              </a:rPr>
              <a:t>Upgrading from Train (T) to Yoga (Y) </a:t>
            </a:r>
            <a:br>
              <a:rPr lang="pl-PL" sz="2000" dirty="0">
                <a:solidFill>
                  <a:schemeClr val="tx2"/>
                </a:solidFill>
                <a:cs typeface="Calibri"/>
              </a:rPr>
            </a:br>
            <a:r>
              <a:rPr lang="en-GB" sz="2000" dirty="0">
                <a:solidFill>
                  <a:schemeClr val="tx2"/>
                </a:solidFill>
                <a:cs typeface="Calibri"/>
              </a:rPr>
              <a:t>to enable </a:t>
            </a:r>
            <a:r>
              <a:rPr lang="en-GB" sz="2000" dirty="0" err="1">
                <a:solidFill>
                  <a:schemeClr val="tx2"/>
                </a:solidFill>
                <a:cs typeface="Calibri"/>
              </a:rPr>
              <a:t>vTPM</a:t>
            </a:r>
            <a:r>
              <a:rPr lang="en-GB" sz="2000" dirty="0">
                <a:solidFill>
                  <a:schemeClr val="tx2"/>
                </a:solidFill>
                <a:cs typeface="Calibri"/>
              </a:rPr>
              <a:t> support</a:t>
            </a:r>
            <a:r>
              <a:rPr lang="pl-PL" sz="2000" dirty="0">
                <a:solidFill>
                  <a:schemeClr val="tx2"/>
                </a:solidFill>
                <a:cs typeface="Calibri"/>
              </a:rPr>
              <a:t> on </a:t>
            </a:r>
            <a:r>
              <a:rPr lang="pl-PL" sz="2000" dirty="0" err="1">
                <a:solidFill>
                  <a:schemeClr val="tx2"/>
                </a:solidFill>
                <a:cs typeface="Calibri"/>
              </a:rPr>
              <a:t>compatible</a:t>
            </a:r>
            <a:r>
              <a:rPr lang="pl-PL" sz="2000" dirty="0">
                <a:solidFill>
                  <a:schemeClr val="tx2"/>
                </a:solidFill>
                <a:cs typeface="Calibri"/>
              </a:rPr>
              <a:t> hardware</a:t>
            </a:r>
            <a:endParaRPr lang="en-GB" sz="2000" dirty="0">
              <a:solidFill>
                <a:schemeClr val="tx2"/>
              </a:solidFill>
              <a:cs typeface="Calibri"/>
            </a:endParaRP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solidFill>
                  <a:schemeClr val="tx2"/>
                </a:solidFill>
                <a:cs typeface="Calibri"/>
              </a:rPr>
              <a:t>Hypervisor upgrade (cc7 to el8)</a:t>
            </a: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400" dirty="0">
                <a:solidFill>
                  <a:schemeClr val="accent6"/>
                </a:solidFill>
                <a:cs typeface="Calibri"/>
              </a:rPr>
              <a:t>Windows 1</a:t>
            </a:r>
            <a:r>
              <a:rPr lang="pl-PL" sz="2400" dirty="0">
                <a:solidFill>
                  <a:schemeClr val="accent6"/>
                </a:solidFill>
                <a:cs typeface="Calibri"/>
              </a:rPr>
              <a:t>1</a:t>
            </a:r>
            <a:r>
              <a:rPr lang="en-GB" sz="2400" dirty="0">
                <a:solidFill>
                  <a:schemeClr val="accent6"/>
                </a:solidFill>
                <a:cs typeface="Calibri"/>
              </a:rPr>
              <a:t> VMs </a:t>
            </a:r>
            <a:r>
              <a:rPr lang="pl-PL" sz="2400" dirty="0" err="1">
                <a:solidFill>
                  <a:schemeClr val="accent6"/>
                </a:solidFill>
                <a:cs typeface="Calibri"/>
              </a:rPr>
              <a:t>can</a:t>
            </a:r>
            <a:r>
              <a:rPr lang="pl-PL" sz="2400" dirty="0">
                <a:solidFill>
                  <a:schemeClr val="accent6"/>
                </a:solidFill>
                <a:cs typeface="Calibri"/>
              </a:rPr>
              <a:t> </a:t>
            </a:r>
            <a:r>
              <a:rPr lang="pl-PL" sz="2400" dirty="0" err="1">
                <a:solidFill>
                  <a:schemeClr val="accent6"/>
                </a:solidFill>
                <a:cs typeface="Calibri"/>
              </a:rPr>
              <a:t>now</a:t>
            </a:r>
            <a:r>
              <a:rPr lang="pl-PL" sz="2400" dirty="0">
                <a:solidFill>
                  <a:schemeClr val="accent6"/>
                </a:solidFill>
                <a:cs typeface="Calibri"/>
              </a:rPr>
              <a:t> be </a:t>
            </a:r>
            <a:r>
              <a:rPr lang="pl-PL" sz="2400" dirty="0" err="1">
                <a:solidFill>
                  <a:schemeClr val="accent6"/>
                </a:solidFill>
                <a:cs typeface="Calibri"/>
              </a:rPr>
              <a:t>installed</a:t>
            </a:r>
            <a:r>
              <a:rPr lang="pl-PL" sz="2400" dirty="0">
                <a:solidFill>
                  <a:schemeClr val="accent6"/>
                </a:solidFill>
                <a:cs typeface="Calibri"/>
              </a:rPr>
              <a:t> in CERN </a:t>
            </a:r>
            <a:r>
              <a:rPr lang="pl-PL" sz="2400" dirty="0" err="1">
                <a:solidFill>
                  <a:schemeClr val="accent6"/>
                </a:solidFill>
                <a:cs typeface="Calibri"/>
              </a:rPr>
              <a:t>OpenStack</a:t>
            </a:r>
            <a:endParaRPr lang="en-GB" sz="2400" dirty="0">
              <a:solidFill>
                <a:schemeClr val="accent6"/>
              </a:solidFill>
              <a:cs typeface="Calibri"/>
            </a:endParaRP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400" dirty="0">
                <a:solidFill>
                  <a:schemeClr val="accent2"/>
                </a:solidFill>
                <a:cs typeface="Calibri"/>
              </a:rPr>
              <a:t>Limitation: </a:t>
            </a:r>
            <a:r>
              <a:rPr lang="en-GB" sz="2400" dirty="0" err="1">
                <a:solidFill>
                  <a:schemeClr val="accent2"/>
                </a:solidFill>
                <a:cs typeface="Calibri"/>
              </a:rPr>
              <a:t>vTPM</a:t>
            </a:r>
            <a:r>
              <a:rPr lang="en-GB" sz="2400" dirty="0">
                <a:solidFill>
                  <a:schemeClr val="accent2"/>
                </a:solidFill>
                <a:cs typeface="Calibri"/>
              </a:rPr>
              <a:t> cannot be added on existing VMs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solidFill>
                  <a:schemeClr val="accent2"/>
                </a:solidFill>
                <a:cs typeface="Calibri"/>
              </a:rPr>
              <a:t>As a physical device attached to a VM, it prevents some operations like live-migrations and rebuild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solidFill>
                  <a:schemeClr val="accent2"/>
                </a:solidFill>
                <a:cs typeface="Calibri"/>
              </a:rPr>
              <a:t>Existing Windows 10 instances cannot be upgraded in-place to Windows 11</a:t>
            </a:r>
            <a:endParaRPr lang="en-GB" sz="2000" dirty="0">
              <a:cs typeface="Calibri"/>
            </a:endParaRPr>
          </a:p>
          <a:p>
            <a:pPr marL="762000" lvl="2" indent="-323850">
              <a:buFont typeface="Wingdings" panose="020B0604020202020204" pitchFamily="34" charset="0"/>
              <a:buChar char="§"/>
            </a:pPr>
            <a:endParaRPr lang="en-GB" sz="2800" dirty="0">
              <a:cs typeface="Calibri"/>
            </a:endParaRPr>
          </a:p>
          <a:p>
            <a:pPr marL="762000" lvl="2" indent="-323850">
              <a:buFont typeface="Wingdings" panose="020B0604020202020204" pitchFamily="34" charset="0"/>
              <a:buChar char="§"/>
            </a:pPr>
            <a:endParaRPr lang="en-GB" sz="2800" dirty="0">
              <a:cs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 dirty="0">
                <a:latin typeface="+mj-lt"/>
              </a:rPr>
              <a:t>Migration mechanics – OpenStack VMs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2084-87C8-7B4B-B76D-4F48014AFBDE}" type="datetime1">
              <a:rPr lang="de-CH" smtClean="0"/>
              <a:t>18.04.24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Ready for Windows 11 in your endpoint device park?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FEB91D-6A57-A500-BFE2-BB27C421006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355388" y="1278226"/>
            <a:ext cx="4836612" cy="4775639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774475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8226"/>
            <a:ext cx="11376024" cy="52606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Deployment via an in-place upgrade package in CMF with a tailored schedule over the first 6 months of 2024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Windows 11 has been proposed by Windows Updates automatically but would not be forced by MS until Windows 10 reach EOL (October 2025)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 dirty="0">
                <a:latin typeface="+mj-lt"/>
              </a:rPr>
              <a:t>Migration mechanics – Physical devices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2084-87C8-7B4B-B76D-4F48014AFBDE}" type="datetime1">
              <a:rPr lang="de-CH" smtClean="0"/>
              <a:t>18.04.24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Ready for Windows 11 in your endpoint device park?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E5C3FF8-8ACA-65C0-9085-C0264D436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252758"/>
            <a:ext cx="6823602" cy="294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672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6176"/>
            <a:ext cx="10040070" cy="46085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400" dirty="0">
                <a:cs typeface="Calibri"/>
              </a:rPr>
              <a:t>An in-place upgrade is not possible when the original OS language is different from the OS language of the upgrade package. 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cs typeface="Calibri"/>
              </a:rPr>
              <a:t>Impossible to install our proposed English International (UK) version on English US systems.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solidFill>
                  <a:schemeClr val="accent6"/>
                </a:solidFill>
                <a:cs typeface="Calibri"/>
              </a:rPr>
              <a:t>Solution: We remotely deployed and installed the language pack and changed the OS language on concerned systems prior to Windows 11 upgrade.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400" dirty="0">
                <a:cs typeface="Calibri"/>
              </a:rPr>
              <a:t>An in-place upgrade is not possible even with more than 20 GB of free disk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cs typeface="Calibri"/>
              </a:rPr>
              <a:t>Microsoft recommend at least 20 GB of free disk space in the official specifications, but sometimes up to 37 GB is requested.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000" dirty="0">
                <a:solidFill>
                  <a:schemeClr val="accent6"/>
                </a:solidFill>
                <a:cs typeface="Calibri"/>
              </a:rPr>
              <a:t>Solution: We implemented additional checks in the Windows package to ensure the system will have enough disk space to perform the upgrade after the setup is launched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E290D-C899-0C4B-923B-75620F1973C3}" type="datetime1">
              <a:rPr lang="de-CH" smtClean="0"/>
              <a:t>18.04.24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Ready for Windows 11 in your endpoint device park?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7510A8E6-A0AB-CFAF-1A2E-28E89A92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 dirty="0">
                <a:latin typeface="+mj-lt"/>
              </a:rPr>
              <a:t>Migration mechanics – Physical devices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0979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6176"/>
            <a:ext cx="10040070" cy="460851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600" dirty="0">
                <a:cs typeface="Calibri"/>
              </a:rPr>
              <a:t>The version of one of our main CAD software is currently not compatible with Windows 11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200" dirty="0">
                <a:cs typeface="Calibri"/>
              </a:rPr>
              <a:t>Impossible to migrate to Windows 11 until a compatible version has been deployed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200" dirty="0">
                <a:solidFill>
                  <a:schemeClr val="accent2"/>
                </a:solidFill>
                <a:cs typeface="Calibri"/>
              </a:rPr>
              <a:t>Mitigation: Additional dependencies in the CMF package to ensure migration is on hold until required version of the given software has been deployed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200" dirty="0">
                <a:solidFill>
                  <a:schemeClr val="accent6"/>
                </a:solidFill>
                <a:cs typeface="Calibri"/>
              </a:rPr>
              <a:t>Solution: engage with the CAD software support to establish a feasible migration timeline</a:t>
            </a: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600" dirty="0">
                <a:cs typeface="Calibri"/>
              </a:rPr>
              <a:t>New Windows 11 security features interfere with software widely used at CERN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200" dirty="0">
                <a:cs typeface="Calibri"/>
              </a:rPr>
              <a:t>Concretely: Credential delegation in PuTTY and </a:t>
            </a:r>
            <a:r>
              <a:rPr lang="en-GB" sz="2200" dirty="0" err="1">
                <a:cs typeface="Calibri"/>
              </a:rPr>
              <a:t>StarNet</a:t>
            </a:r>
            <a:r>
              <a:rPr lang="en-GB" sz="2200" dirty="0">
                <a:cs typeface="Calibri"/>
              </a:rPr>
              <a:t> X-Win32 does not work with Credentials Guard (a feature of Virtual Based Security on Windows 11), which allows isolation of secrets such that only privileged system software can access them.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200" dirty="0">
                <a:solidFill>
                  <a:schemeClr val="accent2"/>
                </a:solidFill>
                <a:cs typeface="Calibri"/>
              </a:rPr>
              <a:t>Workaround for Putty: disable credential delegation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200" dirty="0">
                <a:solidFill>
                  <a:schemeClr val="accent2"/>
                </a:solidFill>
                <a:cs typeface="Calibri"/>
              </a:rPr>
              <a:t>Solution for X-Win32: in preparation, feature request has been accepted by </a:t>
            </a:r>
            <a:r>
              <a:rPr lang="en-GB" sz="2200" dirty="0" err="1">
                <a:solidFill>
                  <a:schemeClr val="accent2"/>
                </a:solidFill>
                <a:cs typeface="Calibri"/>
              </a:rPr>
              <a:t>StarNet</a:t>
            </a:r>
            <a:endParaRPr lang="en-GB" sz="2200" dirty="0">
              <a:solidFill>
                <a:schemeClr val="accent2"/>
              </a:solidFill>
              <a:cs typeface="Calibri"/>
            </a:endParaRP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200" dirty="0">
                <a:cs typeface="Calibri"/>
              </a:rPr>
              <a:t>More information on Credential Guard and Virtual Based Security: </a:t>
            </a:r>
            <a:br>
              <a:rPr lang="en-GB" sz="2200" dirty="0">
                <a:cs typeface="Calibri"/>
              </a:rPr>
            </a:br>
            <a:r>
              <a:rPr lang="en-GB" sz="2200" dirty="0">
                <a:hlinkClick r:id="rId2"/>
              </a:rPr>
              <a:t>https://learn.microsoft.com/en-us/windows/security/identity-protection/credential-guard/</a:t>
            </a:r>
            <a:endParaRPr lang="en-GB" sz="2200" dirty="0"/>
          </a:p>
          <a:p>
            <a:pPr marL="762000" lvl="2" indent="-323850">
              <a:buFont typeface="Wingdings" panose="020B0604020202020204" pitchFamily="34" charset="0"/>
              <a:buChar char="§"/>
            </a:pP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/>
              <a:t>Software compatibility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F515-7FD3-1740-9714-7F6EF079C31E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18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6176"/>
            <a:ext cx="10040070" cy="460851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GB" sz="2600" dirty="0" err="1"/>
              <a:t>Copilot</a:t>
            </a:r>
            <a:r>
              <a:rPr lang="en-GB" sz="2600" dirty="0"/>
              <a:t> brand is used for a dynamic family of </a:t>
            </a:r>
            <a:r>
              <a:rPr lang="en-GB" sz="2600" dirty="0" err="1"/>
              <a:t>ChatGPT</a:t>
            </a:r>
            <a:r>
              <a:rPr lang="en-GB" sz="2600" dirty="0"/>
              <a:t>-like products that leverage the same LLM models (GPT-3, GPT-4 Turbo)</a:t>
            </a:r>
          </a:p>
          <a:p>
            <a:pPr>
              <a:buFont typeface="Wingdings" pitchFamily="2" charset="2"/>
              <a:buChar char="§"/>
            </a:pPr>
            <a:r>
              <a:rPr lang="en-GB" sz="2600" dirty="0"/>
              <a:t>Microsoft is aggressively extending the </a:t>
            </a:r>
            <a:r>
              <a:rPr lang="en-GB" sz="2600" dirty="0" err="1"/>
              <a:t>Copilot</a:t>
            </a:r>
            <a:r>
              <a:rPr lang="en-GB" sz="2600" dirty="0"/>
              <a:t> brand to a wide range of products, both old and new</a:t>
            </a:r>
          </a:p>
          <a:p>
            <a:pPr>
              <a:buFont typeface="Wingdings" pitchFamily="2" charset="2"/>
              <a:buChar char="§"/>
            </a:pPr>
            <a:r>
              <a:rPr lang="en-GB" sz="2600" dirty="0">
                <a:cs typeface="Calibri"/>
              </a:rPr>
              <a:t>Previous “Bing Chat Enterprise” (free of charge) is now </a:t>
            </a:r>
            <a:r>
              <a:rPr lang="en-GB" sz="2600" dirty="0"/>
              <a:t>”Microsoft </a:t>
            </a:r>
            <a:r>
              <a:rPr lang="en-GB" sz="2600" dirty="0" err="1"/>
              <a:t>Copilot</a:t>
            </a:r>
            <a:r>
              <a:rPr lang="en-GB" sz="2600" dirty="0"/>
              <a:t>”</a:t>
            </a:r>
          </a:p>
          <a:p>
            <a:pPr lvl="2">
              <a:buFont typeface="Wingdings" pitchFamily="2" charset="2"/>
              <a:buChar char="§"/>
            </a:pPr>
            <a:r>
              <a:rPr lang="en-GB" sz="2200" dirty="0"/>
              <a:t>Offers new feature for enterprise data privacy called ”Commercial data protection”</a:t>
            </a:r>
          </a:p>
          <a:p>
            <a:pPr lvl="2">
              <a:buFont typeface="Wingdings" pitchFamily="2" charset="2"/>
              <a:buChar char="§"/>
            </a:pPr>
            <a:r>
              <a:rPr lang="en-GB" sz="2200" dirty="0">
                <a:cs typeface="Calibri"/>
              </a:rPr>
              <a:t>Is a likely replacement for Cortana, the previous Windows assistant, whose standalone app was discontinued in June 2023.</a:t>
            </a:r>
            <a:endParaRPr lang="en-GB" sz="2200" dirty="0"/>
          </a:p>
          <a:p>
            <a:pPr lvl="2">
              <a:buFont typeface="Wingdings" pitchFamily="2" charset="2"/>
              <a:buChar char="§"/>
            </a:pPr>
            <a:r>
              <a:rPr lang="en-GB" sz="2200" dirty="0"/>
              <a:t>Is increasingly integrated with the operating system</a:t>
            </a:r>
          </a:p>
          <a:p>
            <a:pPr lvl="1">
              <a:buFont typeface="Wingdings" pitchFamily="2" charset="2"/>
              <a:buChar char="§"/>
            </a:pPr>
            <a:r>
              <a:rPr lang="en-GB" sz="2600" dirty="0"/>
              <a:t>Not to be confused with:</a:t>
            </a:r>
          </a:p>
          <a:p>
            <a:pPr lvl="2">
              <a:buFont typeface="Wingdings" pitchFamily="2" charset="2"/>
              <a:buChar char="§"/>
            </a:pPr>
            <a:r>
              <a:rPr lang="en-GB" sz="2200" dirty="0" err="1"/>
              <a:t>Copilot</a:t>
            </a:r>
            <a:r>
              <a:rPr lang="en-GB" sz="2200" dirty="0"/>
              <a:t> Pro</a:t>
            </a:r>
          </a:p>
          <a:p>
            <a:pPr lvl="2">
              <a:buFont typeface="Wingdings" pitchFamily="2" charset="2"/>
              <a:buChar char="§"/>
            </a:pPr>
            <a:r>
              <a:rPr lang="en-GB" sz="2200" dirty="0" err="1"/>
              <a:t>Copilot</a:t>
            </a:r>
            <a:r>
              <a:rPr lang="en-GB" sz="2200" dirty="0"/>
              <a:t> for Microsoft 365</a:t>
            </a:r>
          </a:p>
          <a:p>
            <a:pPr lvl="2">
              <a:buFont typeface="Wingdings" pitchFamily="2" charset="2"/>
              <a:buChar char="§"/>
            </a:pPr>
            <a:r>
              <a:rPr lang="en-GB" sz="2200" dirty="0"/>
              <a:t>GitHub </a:t>
            </a:r>
            <a:r>
              <a:rPr lang="en-GB" sz="2200" dirty="0" err="1"/>
              <a:t>Copilot</a:t>
            </a:r>
            <a:r>
              <a:rPr lang="en-GB" sz="2200" dirty="0"/>
              <a:t>, </a:t>
            </a:r>
            <a:r>
              <a:rPr lang="en-GB" sz="2200" dirty="0" err="1"/>
              <a:t>Copilot</a:t>
            </a:r>
            <a:r>
              <a:rPr lang="en-GB" sz="2200" dirty="0"/>
              <a:t> Studio, etc.</a:t>
            </a:r>
          </a:p>
          <a:p>
            <a:pPr lvl="2">
              <a:buFont typeface="Wingdings" pitchFamily="2" charset="2"/>
              <a:buChar char="§"/>
            </a:pPr>
            <a:endParaRPr lang="pl-PL" sz="2600" dirty="0"/>
          </a:p>
          <a:p>
            <a:pPr lvl="1">
              <a:buFont typeface="Wingdings" pitchFamily="2" charset="2"/>
              <a:buChar char="§"/>
            </a:pPr>
            <a:endParaRPr lang="pl-PL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/>
              <a:t>Data Privacy with Microsoft Copilot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51B6-5ACC-0E4C-AF0E-9DFF4551652B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24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6176"/>
            <a:ext cx="8551943" cy="460851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000" b="0"/>
              <a:t>What is </a:t>
            </a:r>
            <a:r>
              <a:rPr lang="en-GB" sz="3000" b="0" err="1"/>
              <a:t>Copilot</a:t>
            </a:r>
            <a:r>
              <a:rPr lang="en-GB" sz="3000" b="0"/>
              <a:t>…for us</a:t>
            </a:r>
          </a:p>
          <a:p>
            <a:pPr marL="762000" lvl="2" indent="-342900">
              <a:buFont typeface="Wingdings" panose="020B0604020202020204" pitchFamily="34" charset="0"/>
              <a:buChar char="§"/>
            </a:pPr>
            <a:r>
              <a:rPr lang="en-GB" sz="2200" err="1">
                <a:cs typeface="Calibri"/>
              </a:rPr>
              <a:t>Copilot</a:t>
            </a:r>
            <a:r>
              <a:rPr lang="en-GB" sz="2200">
                <a:cs typeface="Calibri"/>
              </a:rPr>
              <a:t> is the </a:t>
            </a:r>
            <a:r>
              <a:rPr lang="en-GB" sz="2200" err="1">
                <a:cs typeface="Calibri"/>
              </a:rPr>
              <a:t>ChatGPT</a:t>
            </a:r>
            <a:r>
              <a:rPr lang="en-GB" sz="2200">
                <a:cs typeface="Calibri"/>
              </a:rPr>
              <a:t>-like AI assistant by Microsoft released in February 2023.</a:t>
            </a:r>
          </a:p>
          <a:p>
            <a:pPr marL="0" algn="ctr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cs typeface="Calibri"/>
              </a:rPr>
              <a:t>Uses </a:t>
            </a:r>
            <a:r>
              <a:rPr lang="en-GB" err="1">
                <a:cs typeface="Calibri"/>
              </a:rPr>
              <a:t>the</a:t>
            </a:r>
            <a:r>
              <a:rPr lang="en-GB" sz="1800" b="1" i="0" u="none" strike="noStrike" kern="1200" err="1">
                <a:solidFill>
                  <a:srgbClr val="FFFFFF"/>
                </a:solidFill>
                <a:effectLst/>
                <a:highlight>
                  <a:srgbClr val="0033A0"/>
                </a:highlight>
                <a:latin typeface="Arial" panose="020B0604020202020204" pitchFamily="34" charset="0"/>
              </a:rPr>
              <a:t>Personal</a:t>
            </a:r>
            <a:r>
              <a:rPr lang="en-GB" sz="1800" b="1" i="0" u="none" strike="noStrike" kern="1200">
                <a:solidFill>
                  <a:srgbClr val="FFFFFF"/>
                </a:solidFill>
                <a:effectLst/>
                <a:highlight>
                  <a:srgbClr val="0033A0"/>
                </a:highlight>
                <a:latin typeface="Arial" panose="020B0604020202020204" pitchFamily="34" charset="0"/>
              </a:rPr>
              <a:t> account</a:t>
            </a:r>
            <a:endParaRPr lang="en-CH" sz="1800" b="0" i="0" u="none" strike="noStrike">
              <a:effectLst/>
              <a:highlight>
                <a:srgbClr val="0033A0"/>
              </a:highlight>
              <a:latin typeface="Arial" panose="020B0604020202020204" pitchFamily="34" charset="0"/>
            </a:endParaRPr>
          </a:p>
          <a:p>
            <a:pPr marL="0" algn="ctr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kern="1200">
                <a:solidFill>
                  <a:srgbClr val="FFFFFF"/>
                </a:solidFill>
                <a:effectLst/>
                <a:highlight>
                  <a:srgbClr val="0033A0"/>
                </a:highlight>
                <a:latin typeface="Arial" panose="020B0604020202020204" pitchFamily="34" charset="0"/>
              </a:rPr>
              <a:t>Work account</a:t>
            </a:r>
            <a:endParaRPr lang="en-CH" sz="1800" b="0" i="0" u="none" strike="noStrike">
              <a:effectLst/>
              <a:highlight>
                <a:srgbClr val="0033A0"/>
              </a:highlight>
              <a:latin typeface="Arial" panose="020B0604020202020204" pitchFamily="34" charset="0"/>
            </a:endParaRPr>
          </a:p>
          <a:p>
            <a:pPr marL="1086000" lvl="3" indent="-342900">
              <a:buFont typeface="Wingdings" panose="020B0604020202020204" pitchFamily="34" charset="0"/>
              <a:buChar char="§"/>
            </a:pPr>
            <a:r>
              <a:rPr lang="en-GB">
                <a:cs typeface="Calibri"/>
              </a:rPr>
              <a:t> same models as </a:t>
            </a:r>
            <a:r>
              <a:rPr lang="en-GB" err="1">
                <a:cs typeface="Calibri"/>
              </a:rPr>
              <a:t>ChatGPT</a:t>
            </a:r>
            <a:r>
              <a:rPr lang="en-GB">
                <a:cs typeface="Calibri"/>
              </a:rPr>
              <a:t>: GPT-3, GPT-4 Turbo.</a:t>
            </a:r>
          </a:p>
          <a:p>
            <a:pPr marL="1086000" lvl="3" indent="-342900">
              <a:buFont typeface="Wingdings" panose="020B0604020202020204" pitchFamily="34" charset="0"/>
              <a:buChar char="§"/>
            </a:pPr>
            <a:r>
              <a:rPr lang="en-GB">
                <a:cs typeface="Calibri"/>
              </a:rPr>
              <a:t>In addition, it can perform searches in Bing and in workplace files</a:t>
            </a:r>
          </a:p>
          <a:p>
            <a:pPr marL="762000" lvl="2" indent="-342900">
              <a:buFont typeface="Wingdings" panose="020B0604020202020204" pitchFamily="34" charset="0"/>
              <a:buChar char="§"/>
            </a:pPr>
            <a:r>
              <a:rPr lang="en-GB" sz="2200">
                <a:cs typeface="Calibri"/>
              </a:rPr>
              <a:t>Launched initially as Bing Chat Enterprise, renamed in November 2023 to Microsoft </a:t>
            </a:r>
            <a:r>
              <a:rPr lang="en-GB" sz="2200" err="1">
                <a:cs typeface="Calibri"/>
              </a:rPr>
              <a:t>Copilot</a:t>
            </a:r>
            <a:endParaRPr lang="en-GB">
              <a:cs typeface="Calibri"/>
            </a:endParaRPr>
          </a:p>
          <a:p>
            <a:pPr marL="762000" lvl="2" indent="-342900">
              <a:buFont typeface="Wingdings" panose="020B0604020202020204" pitchFamily="34" charset="0"/>
              <a:buChar char="§"/>
            </a:pPr>
            <a:r>
              <a:rPr lang="en-GB" sz="2200">
                <a:cs typeface="Calibri"/>
              </a:rPr>
              <a:t>It is intended as a replacement for Cortana, the Windows assistant, whose standalone app was discontinued in June 2023.</a:t>
            </a:r>
          </a:p>
          <a:p>
            <a:pPr marL="762000" lvl="2" indent="-342900">
              <a:buFont typeface="Wingdings" panose="020B0604020202020204" pitchFamily="34" charset="0"/>
              <a:buChar char="§"/>
            </a:pPr>
            <a:r>
              <a:rPr lang="en-GB" sz="2200">
                <a:cs typeface="Calibri"/>
              </a:rPr>
              <a:t>Multiple editions are available with different licensing conditions.</a:t>
            </a:r>
            <a:endParaRPr lang="en-GB">
              <a:cs typeface="Calibri"/>
            </a:endParaRPr>
          </a:p>
          <a:p>
            <a:pPr marL="1086000" lvl="3" indent="-342900">
              <a:buFont typeface="Wingdings" panose="020B0604020202020204" pitchFamily="34" charset="0"/>
              <a:buChar char="§"/>
            </a:pPr>
            <a:r>
              <a:rPr lang="en-GB">
                <a:cs typeface="Calibri"/>
              </a:rPr>
              <a:t>Available at https://</a:t>
            </a:r>
            <a:r>
              <a:rPr lang="en-GB" err="1">
                <a:cs typeface="Calibri"/>
              </a:rPr>
              <a:t>copilot.microsoft.com</a:t>
            </a:r>
            <a:r>
              <a:rPr lang="en-GB">
                <a:cs typeface="Calibri"/>
              </a:rPr>
              <a:t> and in various other places such as Windows, Edge browser, Office 365 apps depending to the edition.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pl-PL"/>
              <a:t>Clarifying Copilot confusion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2AFF-0FED-F64F-80A5-4B05FFAE0119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9181F33-278C-ACE3-F621-F6366CA17B21}"/>
              </a:ext>
            </a:extLst>
          </p:cNvPr>
          <p:cNvGraphicFramePr>
            <a:graphicFrameLocks noGrp="1"/>
          </p:cNvGraphicFramePr>
          <p:nvPr/>
        </p:nvGraphicFramePr>
        <p:xfrm>
          <a:off x="407987" y="1090505"/>
          <a:ext cx="11177878" cy="499654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588939">
                  <a:extLst>
                    <a:ext uri="{9D8B030D-6E8A-4147-A177-3AD203B41FA5}">
                      <a16:colId xmlns:a16="http://schemas.microsoft.com/office/drawing/2014/main" val="94571610"/>
                    </a:ext>
                  </a:extLst>
                </a:gridCol>
                <a:gridCol w="5588939">
                  <a:extLst>
                    <a:ext uri="{9D8B030D-6E8A-4147-A177-3AD203B41FA5}">
                      <a16:colId xmlns:a16="http://schemas.microsoft.com/office/drawing/2014/main" val="3811772041"/>
                    </a:ext>
                  </a:extLst>
                </a:gridCol>
              </a:tblGrid>
              <a:tr h="419834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Personal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Work account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744232"/>
                  </a:ext>
                </a:extLst>
              </a:tr>
              <a:tr h="4576715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3865933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AA678026-438C-238D-94D7-442544AFAA60}"/>
              </a:ext>
            </a:extLst>
          </p:cNvPr>
          <p:cNvGrpSpPr/>
          <p:nvPr/>
        </p:nvGrpSpPr>
        <p:grpSpPr>
          <a:xfrm>
            <a:off x="1838001" y="1721731"/>
            <a:ext cx="2701044" cy="2118384"/>
            <a:chOff x="290275" y="2035389"/>
            <a:chExt cx="2701044" cy="2118384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5C930D8B-46C3-789D-C61F-DFA7910FD6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631" y="2035389"/>
              <a:ext cx="1016333" cy="1016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5155E45-0EE0-E0DE-5C6E-F202FC1D7411}"/>
                </a:ext>
              </a:extLst>
            </p:cNvPr>
            <p:cNvSpPr txBox="1"/>
            <p:nvPr/>
          </p:nvSpPr>
          <p:spPr>
            <a:xfrm>
              <a:off x="290275" y="2984222"/>
              <a:ext cx="2701044" cy="11695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8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Copilot</a:t>
              </a:r>
            </a:p>
            <a:p>
              <a:pPr algn="ctr"/>
              <a:r>
                <a:rPr lang="en-GB" sz="1600" i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Free of charge</a:t>
              </a:r>
            </a:p>
            <a:p>
              <a:pPr algn="ctr"/>
              <a:r>
                <a:rPr lang="en-GB" sz="1600" i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Can also be used anonymously (limited)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B8D4B2-FE95-2450-76FA-EC2DA928E765}"/>
              </a:ext>
            </a:extLst>
          </p:cNvPr>
          <p:cNvGrpSpPr/>
          <p:nvPr/>
        </p:nvGrpSpPr>
        <p:grpSpPr>
          <a:xfrm>
            <a:off x="2414176" y="3999937"/>
            <a:ext cx="1735684" cy="1695356"/>
            <a:chOff x="2546756" y="3927620"/>
            <a:chExt cx="1735684" cy="169535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2DB5195-14F2-593A-6985-E5861808A6ED}"/>
                </a:ext>
              </a:extLst>
            </p:cNvPr>
            <p:cNvGrpSpPr/>
            <p:nvPr/>
          </p:nvGrpSpPr>
          <p:grpSpPr>
            <a:xfrm>
              <a:off x="2546756" y="3927620"/>
              <a:ext cx="1562415" cy="1695356"/>
              <a:chOff x="1075127" y="2028202"/>
              <a:chExt cx="1562415" cy="1695356"/>
            </a:xfrm>
          </p:grpSpPr>
          <p:pic>
            <p:nvPicPr>
              <p:cNvPr id="15" name="Picture 4">
                <a:extLst>
                  <a:ext uri="{FF2B5EF4-FFF2-40B4-BE49-F238E27FC236}">
                    <a16:creationId xmlns:a16="http://schemas.microsoft.com/office/drawing/2014/main" id="{FC05009F-1194-D3C8-4279-2CEF6B3EFE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7761" y="2028202"/>
                <a:ext cx="1016333" cy="10163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9F5265D-CCF2-0328-C6A8-CE7B6DF3703F}"/>
                  </a:ext>
                </a:extLst>
              </p:cNvPr>
              <p:cNvSpPr txBox="1"/>
              <p:nvPr/>
            </p:nvSpPr>
            <p:spPr>
              <a:xfrm>
                <a:off x="1075127" y="3015672"/>
                <a:ext cx="1562415" cy="7078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28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Copilot</a:t>
                </a:r>
              </a:p>
              <a:p>
                <a:pPr algn="ctr"/>
                <a:r>
                  <a:rPr lang="en-GB" i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$22/user/month</a:t>
                </a:r>
                <a:endParaRPr lang="en-GB" sz="1600" i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6CF328-85D7-B4A3-E9EA-6C1C01D47529}"/>
                </a:ext>
              </a:extLst>
            </p:cNvPr>
            <p:cNvSpPr txBox="1"/>
            <p:nvPr/>
          </p:nvSpPr>
          <p:spPr>
            <a:xfrm>
              <a:off x="3868962" y="4947763"/>
              <a:ext cx="413478" cy="184666"/>
            </a:xfrm>
            <a:prstGeom prst="rect">
              <a:avLst/>
            </a:prstGeom>
            <a:noFill/>
            <a:ln w="19050" cap="rnd">
              <a:rou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/>
                <a:t>PRO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63740DB-C6BE-7B62-E4C9-0B55AB1B3ECB}"/>
              </a:ext>
            </a:extLst>
          </p:cNvPr>
          <p:cNvGrpSpPr/>
          <p:nvPr/>
        </p:nvGrpSpPr>
        <p:grpSpPr>
          <a:xfrm>
            <a:off x="6962197" y="1721731"/>
            <a:ext cx="3613682" cy="1859648"/>
            <a:chOff x="-166045" y="2035389"/>
            <a:chExt cx="3613682" cy="1859648"/>
          </a:xfrm>
        </p:grpSpPr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29D3DC6C-C1E3-5DF1-1771-1148046B24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631" y="2035389"/>
              <a:ext cx="1016333" cy="1016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947308B-4B9C-F0D9-243B-F47466FDB6D5}"/>
                </a:ext>
              </a:extLst>
            </p:cNvPr>
            <p:cNvSpPr txBox="1"/>
            <p:nvPr/>
          </p:nvSpPr>
          <p:spPr>
            <a:xfrm>
              <a:off x="-166045" y="2971707"/>
              <a:ext cx="3613682" cy="923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28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Copilot</a:t>
              </a:r>
            </a:p>
            <a:p>
              <a:pPr algn="ctr"/>
              <a:r>
                <a:rPr lang="en-GB" sz="1600" i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optionally with Commercial data protection</a:t>
              </a:r>
            </a:p>
            <a:p>
              <a:pPr algn="ctr"/>
              <a:r>
                <a:rPr lang="en-GB" sz="1600" i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Included in A1/A5</a:t>
              </a:r>
              <a:endParaRPr lang="en-GB" sz="1400" i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5B34A8-D226-FAC7-B7AF-4BA11020104E}"/>
              </a:ext>
            </a:extLst>
          </p:cNvPr>
          <p:cNvGrpSpPr/>
          <p:nvPr/>
        </p:nvGrpSpPr>
        <p:grpSpPr>
          <a:xfrm>
            <a:off x="6938665" y="3985591"/>
            <a:ext cx="3660746" cy="1697251"/>
            <a:chOff x="-189576" y="2035389"/>
            <a:chExt cx="3660746" cy="1697251"/>
          </a:xfrm>
        </p:grpSpPr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34D75C32-3C06-ADB0-D662-67B98DCC0B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631" y="2035389"/>
              <a:ext cx="1016333" cy="1016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6A2F28D-C1A2-8F28-FEF4-710066122F46}"/>
                </a:ext>
              </a:extLst>
            </p:cNvPr>
            <p:cNvSpPr txBox="1"/>
            <p:nvPr/>
          </p:nvSpPr>
          <p:spPr>
            <a:xfrm>
              <a:off x="-189576" y="3024754"/>
              <a:ext cx="3660746" cy="70788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28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Copilot for Microsoft 365</a:t>
              </a:r>
            </a:p>
            <a:p>
              <a:pPr algn="ctr"/>
              <a:r>
                <a:rPr lang="en-GB" i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A5 + $30/user/month</a:t>
              </a:r>
              <a:endParaRPr lang="en-GB" sz="1600" i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C8E4AAD-EA53-65AB-D231-BCF1358120DF}"/>
              </a:ext>
            </a:extLst>
          </p:cNvPr>
          <p:cNvSpPr/>
          <p:nvPr/>
        </p:nvSpPr>
        <p:spPr>
          <a:xfrm>
            <a:off x="6841182" y="1678872"/>
            <a:ext cx="3855711" cy="2118384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AED5CE4-E279-5E0A-0DFF-D8614EDEB374}"/>
              </a:ext>
            </a:extLst>
          </p:cNvPr>
          <p:cNvCxnSpPr/>
          <p:nvPr/>
        </p:nvCxnSpPr>
        <p:spPr>
          <a:xfrm>
            <a:off x="4464050" y="2844800"/>
            <a:ext cx="2032000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FABFB73-DDCD-DE1F-DC4B-9CB443ECFDB0}"/>
              </a:ext>
            </a:extLst>
          </p:cNvPr>
          <p:cNvCxnSpPr/>
          <p:nvPr/>
        </p:nvCxnSpPr>
        <p:spPr>
          <a:xfrm>
            <a:off x="2152650" y="3999937"/>
            <a:ext cx="2386395" cy="15753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81DC251-CBBB-683E-72E1-659861E2FAB4}"/>
              </a:ext>
            </a:extLst>
          </p:cNvPr>
          <p:cNvCxnSpPr/>
          <p:nvPr/>
        </p:nvCxnSpPr>
        <p:spPr>
          <a:xfrm>
            <a:off x="7513046" y="3995428"/>
            <a:ext cx="2386395" cy="15753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EA7FBCC-8C6C-912F-DF47-A745A565A375}"/>
              </a:ext>
            </a:extLst>
          </p:cNvPr>
          <p:cNvSpPr txBox="1"/>
          <p:nvPr/>
        </p:nvSpPr>
        <p:spPr>
          <a:xfrm>
            <a:off x="4450969" y="4755498"/>
            <a:ext cx="262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>
                <a:solidFill>
                  <a:srgbClr val="FF0000"/>
                </a:solidFill>
              </a:rPr>
              <a:t>Out of scope</a:t>
            </a:r>
            <a:endParaRPr lang="LID4096" sz="360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BEB796-8878-2B52-FAF3-5DF2DFD5C35C}"/>
              </a:ext>
            </a:extLst>
          </p:cNvPr>
          <p:cNvSpPr txBox="1"/>
          <p:nvPr/>
        </p:nvSpPr>
        <p:spPr>
          <a:xfrm>
            <a:off x="3718244" y="3024872"/>
            <a:ext cx="2304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C000"/>
                </a:solidFill>
              </a:rPr>
              <a:t>(previously Bing Chat)</a:t>
            </a:r>
            <a:endParaRPr lang="LID4096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97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A screenshot of a computer&#10;&#10;Description automatically generated">
            <a:extLst>
              <a:ext uri="{FF2B5EF4-FFF2-40B4-BE49-F238E27FC236}">
                <a16:creationId xmlns:a16="http://schemas.microsoft.com/office/drawing/2014/main" id="{EE7ABE99-691D-8058-6517-DDC07F28716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373056" y="984960"/>
            <a:ext cx="5410955" cy="4062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4960"/>
            <a:ext cx="5688011" cy="5499447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95100" lvl="1" indent="0">
              <a:buNone/>
            </a:pPr>
            <a:r>
              <a:rPr lang="en-GB" sz="3600" b="0">
                <a:solidFill>
                  <a:schemeClr val="accent6"/>
                </a:solidFill>
              </a:rPr>
              <a:t>When the </a:t>
            </a:r>
            <a:r>
              <a:rPr lang="pl-PL" sz="3600" b="0">
                <a:solidFill>
                  <a:schemeClr val="accent6"/>
                </a:solidFill>
              </a:rPr>
              <a:t>user is logged on </a:t>
            </a:r>
            <a:r>
              <a:rPr lang="en-GB" sz="3600">
                <a:solidFill>
                  <a:schemeClr val="accent6"/>
                </a:solidFill>
              </a:rPr>
              <a:t>with an account that has </a:t>
            </a:r>
            <a:r>
              <a:rPr lang="en-GB" sz="3600" b="0">
                <a:solidFill>
                  <a:schemeClr val="accent6"/>
                </a:solidFill>
              </a:rPr>
              <a:t>an A1/A5 licence item “Commercial data protection for Microsoft Copilot” enabled</a:t>
            </a:r>
            <a:r>
              <a:rPr lang="pl-PL" sz="3600" b="0">
                <a:solidFill>
                  <a:schemeClr val="accent6"/>
                </a:solidFill>
              </a:rPr>
              <a:t>:</a:t>
            </a:r>
            <a:endParaRPr lang="en-GB" sz="3600" b="0">
              <a:solidFill>
                <a:schemeClr val="accent6"/>
              </a:solidFill>
            </a:endParaRPr>
          </a:p>
          <a:p>
            <a:pPr marL="438000" lvl="1" indent="-342900">
              <a:buFont typeface="Wingdings" panose="020B0604020202020204" pitchFamily="34" charset="0"/>
              <a:buChar char="§"/>
            </a:pPr>
            <a:r>
              <a:rPr lang="pl-PL" sz="2900">
                <a:cs typeface="Calibri"/>
              </a:rPr>
              <a:t>The free of charge </a:t>
            </a:r>
            <a:r>
              <a:rPr lang="en-GB" sz="2900">
                <a:cs typeface="Calibri"/>
              </a:rPr>
              <a:t>Microsoft Copilot</a:t>
            </a:r>
            <a:r>
              <a:rPr lang="pl-PL" sz="2900" baseline="30000">
                <a:cs typeface="Calibri"/>
              </a:rPr>
              <a:t>*)</a:t>
            </a:r>
            <a:r>
              <a:rPr lang="en-GB" sz="2900">
                <a:cs typeface="Calibri"/>
              </a:rPr>
              <a:t> does not access or use any organisational data other than the one directly provided in the chat as prompts.</a:t>
            </a:r>
            <a:r>
              <a:rPr lang="pl-PL" sz="2900">
                <a:cs typeface="Calibri"/>
              </a:rPr>
              <a:t> </a:t>
            </a:r>
            <a:r>
              <a:rPr lang="en-GB" sz="2900">
                <a:cs typeface="Calibri"/>
              </a:rPr>
              <a:t>Organisation and user information is removed from the chat data at the start of a session.</a:t>
            </a:r>
            <a:endParaRPr lang="pl-PL" sz="2900">
              <a:cs typeface="Calibri"/>
            </a:endParaRPr>
          </a:p>
          <a:p>
            <a:pPr marL="438000" lvl="1" indent="-342900">
              <a:buFont typeface="Wingdings" panose="020B0604020202020204" pitchFamily="34" charset="0"/>
              <a:buChar char="§"/>
            </a:pPr>
            <a:r>
              <a:rPr lang="en-GB" sz="2900">
                <a:cs typeface="Calibri"/>
              </a:rPr>
              <a:t>None of the data provided is used to train the underlying LLM model</a:t>
            </a:r>
            <a:endParaRPr lang="pl-PL" sz="2900">
              <a:cs typeface="Calibri"/>
            </a:endParaRPr>
          </a:p>
          <a:p>
            <a:pPr marL="438000" lvl="1" indent="-342900">
              <a:buFont typeface="Wingdings" panose="020B0604020202020204" pitchFamily="34" charset="0"/>
              <a:buChar char="§"/>
            </a:pPr>
            <a:r>
              <a:rPr lang="en-GB" sz="2900">
                <a:cs typeface="Calibri"/>
              </a:rPr>
              <a:t>Sessions are temporary and cannot be saved. The session is closed when the browser tab is closed or when the current login times out.</a:t>
            </a:r>
            <a:r>
              <a:rPr lang="pl-PL" sz="2900">
                <a:cs typeface="Calibri"/>
              </a:rPr>
              <a:t> </a:t>
            </a:r>
            <a:r>
              <a:rPr lang="en-GB" sz="2900">
                <a:cs typeface="Calibri"/>
              </a:rPr>
              <a:t>Chat history is not available.</a:t>
            </a:r>
          </a:p>
          <a:p>
            <a:pPr marL="438000" lvl="1" indent="-342900">
              <a:buFont typeface="Wingdings" panose="020B0604020202020204" pitchFamily="34" charset="0"/>
              <a:buChar char="§"/>
            </a:pPr>
            <a:r>
              <a:rPr lang="en-GB" sz="2900">
                <a:cs typeface="Calibri"/>
              </a:rPr>
              <a:t>Advertising in </a:t>
            </a:r>
            <a:r>
              <a:rPr lang="en-GB" sz="2900" err="1">
                <a:cs typeface="Calibri"/>
              </a:rPr>
              <a:t>Entra</a:t>
            </a:r>
            <a:r>
              <a:rPr lang="en-GB" sz="2900">
                <a:cs typeface="Calibri"/>
              </a:rPr>
              <a:t> ID is not based on chat history. In Copilot, however, advert</a:t>
            </a:r>
            <a:r>
              <a:rPr lang="pl-PL" sz="2900">
                <a:cs typeface="Calibri"/>
              </a:rPr>
              <a:t>isements</a:t>
            </a:r>
            <a:r>
              <a:rPr lang="en-GB" sz="2900">
                <a:cs typeface="Calibri"/>
              </a:rPr>
              <a:t> pertinent to the chat session may be shown.</a:t>
            </a:r>
          </a:p>
          <a:p>
            <a:pPr marL="438000" lvl="1" indent="-342900">
              <a:buFont typeface="Wingdings" panose="020B0604020202020204" pitchFamily="34" charset="0"/>
              <a:buChar char="§"/>
            </a:pPr>
            <a:r>
              <a:rPr lang="en-GB" sz="2900">
                <a:cs typeface="Calibri"/>
              </a:rPr>
              <a:t>No usage reports and auditing are available to administrators of the Organisation</a:t>
            </a:r>
          </a:p>
          <a:p>
            <a:pPr marL="438000" lvl="1" indent="-342900">
              <a:buFont typeface="Wingdings" panose="020B0604020202020204" pitchFamily="34" charset="0"/>
              <a:buChar char="§"/>
            </a:pPr>
            <a:r>
              <a:rPr lang="en-GB" sz="2900">
                <a:solidFill>
                  <a:schemeClr val="accent2"/>
                </a:solidFill>
                <a:cs typeface="Calibri"/>
              </a:rPr>
              <a:t>The data that is collected from prompts and responses lives as long as the session.</a:t>
            </a:r>
          </a:p>
          <a:p>
            <a:pPr marL="438000" lvl="1" indent="-342900">
              <a:buFont typeface="Wingdings" panose="020B0604020202020204" pitchFamily="34" charset="0"/>
              <a:buChar char="§"/>
            </a:pPr>
            <a:r>
              <a:rPr lang="en-GB" sz="2900">
                <a:solidFill>
                  <a:schemeClr val="accent2"/>
                </a:solidFill>
                <a:cs typeface="Calibri"/>
              </a:rPr>
              <a:t>To provide chat responses, Copilot uses global data centres for processing and may process data in the United States. Optional Bing-backed connected experiences don't fall under Microsoft's EU Data Boundary (EUDB) commitment.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/>
              <a:t>Data Privacy with Microsoft Copilot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AACFA-83CD-1A4A-9E09-6C826A172440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34991CE-3B1F-61FA-0F15-39A1B61B0A97}"/>
              </a:ext>
            </a:extLst>
          </p:cNvPr>
          <p:cNvSpPr/>
          <p:nvPr/>
        </p:nvSpPr>
        <p:spPr>
          <a:xfrm>
            <a:off x="10314957" y="1449106"/>
            <a:ext cx="1403269" cy="311528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6B0B77-076C-F299-B39F-C13596C3DBB2}"/>
              </a:ext>
            </a:extLst>
          </p:cNvPr>
          <p:cNvSpPr txBox="1"/>
          <p:nvPr/>
        </p:nvSpPr>
        <p:spPr>
          <a:xfrm>
            <a:off x="9606869" y="1827165"/>
            <a:ext cx="27173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FF0000"/>
                </a:solidFill>
                <a:cs typeface="Calibri"/>
              </a:rPr>
              <a:t>No </a:t>
            </a:r>
            <a:r>
              <a:rPr lang="pl-PL" dirty="0" err="1">
                <a:solidFill>
                  <a:srgbClr val="FF0000"/>
                </a:solidFill>
                <a:cs typeface="Calibri"/>
              </a:rPr>
              <a:t>enterprise</a:t>
            </a:r>
            <a:r>
              <a:rPr lang="pl-PL" dirty="0">
                <a:solidFill>
                  <a:srgbClr val="FF0000"/>
                </a:solidFill>
                <a:cs typeface="Calibri"/>
              </a:rPr>
              <a:t> data </a:t>
            </a:r>
            <a:r>
              <a:rPr lang="pl-PL" dirty="0" err="1">
                <a:solidFill>
                  <a:srgbClr val="FF0000"/>
                </a:solidFill>
                <a:cs typeface="Calibri"/>
              </a:rPr>
              <a:t>protection</a:t>
            </a:r>
            <a:r>
              <a:rPr lang="pl-PL" dirty="0">
                <a:solidFill>
                  <a:srgbClr val="FF0000"/>
                </a:solidFill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cs typeface="Calibri"/>
              </a:rPr>
              <a:t>if</a:t>
            </a:r>
            <a:r>
              <a:rPr lang="pl-PL" dirty="0">
                <a:solidFill>
                  <a:srgbClr val="FF0000"/>
                </a:solidFill>
                <a:cs typeface="Calibri"/>
              </a:rPr>
              <a:t> Microsoft </a:t>
            </a:r>
            <a:r>
              <a:rPr lang="en-GB" dirty="0" err="1">
                <a:solidFill>
                  <a:srgbClr val="FF0000"/>
                </a:solidFill>
                <a:cs typeface="Calibri"/>
              </a:rPr>
              <a:t>Copilot</a:t>
            </a:r>
            <a:r>
              <a:rPr lang="en-GB" dirty="0">
                <a:solidFill>
                  <a:srgbClr val="FF0000"/>
                </a:solidFill>
                <a:cs typeface="Calibri"/>
              </a:rPr>
              <a:t> is used anonymously</a:t>
            </a:r>
            <a:br>
              <a:rPr lang="pl-PL" dirty="0">
                <a:solidFill>
                  <a:srgbClr val="FF0000"/>
                </a:solidFill>
                <a:cs typeface="Calibri"/>
              </a:rPr>
            </a:br>
            <a:r>
              <a:rPr lang="en-GB" dirty="0">
                <a:solidFill>
                  <a:srgbClr val="FF0000"/>
                </a:solidFill>
                <a:cs typeface="Calibri"/>
              </a:rPr>
              <a:t>or with a </a:t>
            </a:r>
            <a:r>
              <a:rPr lang="pl-PL" dirty="0" err="1">
                <a:solidFill>
                  <a:srgbClr val="FF0000"/>
                </a:solidFill>
                <a:cs typeface="Calibri"/>
              </a:rPr>
              <a:t>private</a:t>
            </a:r>
            <a:r>
              <a:rPr lang="pl-PL" dirty="0">
                <a:solidFill>
                  <a:srgbClr val="FF0000"/>
                </a:solidFill>
                <a:cs typeface="Calibri"/>
              </a:rPr>
              <a:t> </a:t>
            </a:r>
            <a:br>
              <a:rPr lang="pl-PL" dirty="0">
                <a:solidFill>
                  <a:srgbClr val="FF0000"/>
                </a:solidFill>
                <a:cs typeface="Calibri"/>
              </a:rPr>
            </a:br>
            <a:r>
              <a:rPr lang="en-GB" dirty="0">
                <a:solidFill>
                  <a:srgbClr val="FF0000"/>
                </a:solidFill>
                <a:cs typeface="Calibri"/>
              </a:rPr>
              <a:t>account</a:t>
            </a:r>
            <a:endParaRPr lang="LID4096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4DFB0C-8511-3F88-D0ED-29FFC69EDC7F}"/>
              </a:ext>
            </a:extLst>
          </p:cNvPr>
          <p:cNvSpPr txBox="1"/>
          <p:nvPr/>
        </p:nvSpPr>
        <p:spPr>
          <a:xfrm>
            <a:off x="7701346" y="5426041"/>
            <a:ext cx="46783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aseline="30000">
                <a:cs typeface="Calibri"/>
              </a:rPr>
              <a:t>*) </a:t>
            </a:r>
            <a:r>
              <a:rPr lang="pl-PL" sz="1800">
                <a:cs typeface="Calibri"/>
              </a:rPr>
              <a:t>Other </a:t>
            </a:r>
            <a:r>
              <a:rPr lang="en-GB" sz="1800">
                <a:cs typeface="Calibri"/>
              </a:rPr>
              <a:t>Copilot </a:t>
            </a:r>
            <a:r>
              <a:rPr lang="pl-PL" sz="1800">
                <a:cs typeface="Calibri"/>
              </a:rPr>
              <a:t>flavours have different data  privacy challanges, out of scope of this talk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28441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8226"/>
            <a:ext cx="11376024" cy="52606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CERN-Managed device park overview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Past experiences with major Windows upgrades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Challenges of migration to Windows 11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600" dirty="0">
                <a:cs typeface="Calibri"/>
              </a:rPr>
              <a:t>Establishing device compatibility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600" dirty="0">
                <a:cs typeface="Calibri"/>
              </a:rPr>
              <a:t>Migration mechanics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600" dirty="0">
                <a:cs typeface="Calibri"/>
              </a:rPr>
              <a:t>Software compatibility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600" dirty="0">
                <a:cs typeface="Calibri"/>
              </a:rPr>
              <a:t>Data Privacy with Microsoft </a:t>
            </a:r>
            <a:r>
              <a:rPr lang="en-GB" sz="2600" dirty="0" err="1">
                <a:cs typeface="Calibri"/>
              </a:rPr>
              <a:t>Copilot</a:t>
            </a:r>
            <a:r>
              <a:rPr lang="en-GB" sz="2600" dirty="0">
                <a:cs typeface="Calibri"/>
              </a:rPr>
              <a:t> </a:t>
            </a:r>
          </a:p>
          <a:p>
            <a:pPr marL="1086000" lvl="3" indent="-323850">
              <a:buFont typeface="Wingdings" panose="020B0604020202020204" pitchFamily="34" charset="0"/>
              <a:buChar char="§"/>
            </a:pPr>
            <a:r>
              <a:rPr lang="en-GB" sz="2600" dirty="0">
                <a:cs typeface="Calibri"/>
              </a:rPr>
              <a:t>Migration planning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And what if you cannot migrate?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endParaRPr lang="en-GB" sz="2800" dirty="0">
              <a:cs typeface="Calibri"/>
            </a:endParaRPr>
          </a:p>
          <a:p>
            <a:pPr marL="762000" lvl="2" indent="-323850">
              <a:buFont typeface="Wingdings" panose="020B0604020202020204" pitchFamily="34" charset="0"/>
              <a:buChar char="§"/>
            </a:pPr>
            <a:endParaRPr lang="en-GB" sz="2800" dirty="0">
              <a:cs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 dirty="0">
                <a:latin typeface="+mj-lt"/>
              </a:rPr>
              <a:t>In this talk :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E2BF-67EC-9148-9CEF-0C3055386776}" type="datetime1">
              <a:rPr lang="de-CH" smtClean="0"/>
              <a:t>18.04.24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64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6176"/>
            <a:ext cx="8202611" cy="46085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0" dirty="0"/>
              <a:t>We expect </a:t>
            </a:r>
            <a:r>
              <a:rPr lang="en-GB" b="0"/>
              <a:t>Copilot</a:t>
            </a:r>
            <a:r>
              <a:rPr lang="en-GB" b="0" dirty="0"/>
              <a:t> to be integrated in Windows OS</a:t>
            </a:r>
            <a:br>
              <a:rPr lang="en-GB" b="0"/>
            </a:br>
            <a:r>
              <a:rPr lang="en-GB" b="0"/>
              <a:t>in the future</a:t>
            </a:r>
            <a:endParaRPr lang="en-GB" b="0" dirty="0"/>
          </a:p>
          <a:p>
            <a:pPr lvl="2"/>
            <a:r>
              <a:rPr lang="en-GB" dirty="0"/>
              <a:t>Foreseen for Windows 11 24H2 in Fall 2024</a:t>
            </a:r>
            <a:endParaRPr lang="en-GB"/>
          </a:p>
          <a:p>
            <a:r>
              <a:rPr lang="en-GB" dirty="0"/>
              <a:t>Also, in PC hardware (dedicated key on the keyboard)</a:t>
            </a:r>
          </a:p>
          <a:p>
            <a:r>
              <a:rPr lang="en-GB" dirty="0">
                <a:solidFill>
                  <a:schemeClr val="accent6"/>
                </a:solidFill>
              </a:rPr>
              <a:t>Our intention is to enable it in a way </a:t>
            </a:r>
            <a:br>
              <a:rPr lang="en-GB" dirty="0">
                <a:solidFill>
                  <a:schemeClr val="accent6"/>
                </a:solidFill>
              </a:rPr>
            </a:br>
            <a:r>
              <a:rPr lang="en-GB" dirty="0">
                <a:solidFill>
                  <a:schemeClr val="accent6"/>
                </a:solidFill>
              </a:rPr>
              <a:t>that ensures appropriate </a:t>
            </a:r>
            <a:br>
              <a:rPr lang="en-GB">
                <a:solidFill>
                  <a:schemeClr val="accent6"/>
                </a:solidFill>
              </a:rPr>
            </a:br>
            <a:r>
              <a:rPr lang="en-GB" dirty="0">
                <a:solidFill>
                  <a:schemeClr val="accent6"/>
                </a:solidFill>
              </a:rPr>
              <a:t>data privacy</a:t>
            </a:r>
          </a:p>
          <a:p>
            <a:pPr lvl="2"/>
            <a:r>
              <a:rPr lang="en-GB" sz="2400">
                <a:solidFill>
                  <a:schemeClr val="accent6"/>
                </a:solidFill>
              </a:rPr>
              <a:t>M365 A1/A5 licences</a:t>
            </a:r>
          </a:p>
          <a:p>
            <a:pPr lvl="2"/>
            <a:r>
              <a:rPr lang="en-GB" sz="2400">
                <a:solidFill>
                  <a:schemeClr val="accent6"/>
                </a:solidFill>
              </a:rPr>
              <a:t>GPOs</a:t>
            </a:r>
            <a:endParaRPr lang="en-GB">
              <a:solidFill>
                <a:schemeClr val="accent6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/>
              <a:t>Data Privacy with Microsoft Copilot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Picture Placeholder 9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6B185DA9-A5AA-8712-3F71-C573F69BE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024" y="1100990"/>
            <a:ext cx="2285109" cy="5078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How to Enable Copilot on Windows 11 (Easy Guide) | Beebom">
            <a:extLst>
              <a:ext uri="{FF2B5EF4-FFF2-40B4-BE49-F238E27FC236}">
                <a16:creationId xmlns:a16="http://schemas.microsoft.com/office/drawing/2014/main" id="{A9B7B73B-FFEC-3C4E-2A7D-02B748484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87" y="3348350"/>
            <a:ext cx="5814640" cy="2927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 descr="A close up of a keyboard&#10;&#10;Description automatically generated">
            <a:extLst>
              <a:ext uri="{FF2B5EF4-FFF2-40B4-BE49-F238E27FC236}">
                <a16:creationId xmlns:a16="http://schemas.microsoft.com/office/drawing/2014/main" id="{C34BCE1B-09A5-B897-7909-2A2B85C02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886191"/>
            <a:ext cx="4256467" cy="239328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43FA-0D61-934E-9E2A-330305187D7A}" type="datetime1">
              <a:rPr lang="de-CH" smtClean="0"/>
              <a:t>18.04.24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64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80673"/>
            <a:ext cx="6133488" cy="525823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400">
                <a:cs typeface="Calibri"/>
              </a:rPr>
              <a:t>At CERN, endpoint device purchasing is done per administrative units/experiments and there is no central purchasing plan</a:t>
            </a: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400">
                <a:cs typeface="Calibri"/>
              </a:rPr>
              <a:t>Communication around the migration started</a:t>
            </a:r>
            <a:br>
              <a:rPr lang="pl-PL" sz="2400">
                <a:cs typeface="Calibri"/>
              </a:rPr>
            </a:br>
            <a:r>
              <a:rPr lang="en-GB" sz="2400">
                <a:cs typeface="Calibri"/>
              </a:rPr>
              <a:t>2 years before the end-of-support date and includes: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600">
                <a:cs typeface="Calibri"/>
              </a:rPr>
              <a:t>Presentations to the IT representatives</a:t>
            </a:r>
            <a:br>
              <a:rPr lang="en-GB" sz="2600">
                <a:cs typeface="Calibri"/>
              </a:rPr>
            </a:br>
            <a:r>
              <a:rPr lang="en-GB" sz="2600">
                <a:cs typeface="Calibri"/>
              </a:rPr>
              <a:t>of user communities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600">
                <a:cs typeface="Calibri"/>
              </a:rPr>
              <a:t>Providing of up-to-date data regarding device compatibility in each department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600">
                <a:cs typeface="Calibri"/>
              </a:rPr>
              <a:t>Technical help to dedicated support teams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400">
                <a:cs typeface="Calibri"/>
              </a:rPr>
              <a:t>Monitoring the evolution of the migration across CERN user communities and follow-up</a:t>
            </a:r>
            <a:br>
              <a:rPr lang="en-GB" sz="2400">
                <a:cs typeface="Calibri"/>
              </a:rPr>
            </a:br>
            <a:r>
              <a:rPr lang="en-GB" sz="2400">
                <a:cs typeface="Calibri"/>
              </a:rPr>
              <a:t>with their representatives</a:t>
            </a:r>
          </a:p>
          <a:p>
            <a:pPr marL="438150" lvl="2" indent="0">
              <a:buNone/>
            </a:pPr>
            <a:endParaRPr lang="en-GB">
              <a:cs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US"/>
              <a:t>Migration planning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904B-19BB-0246-91FE-5D002DA0BB05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38007-57D0-5686-73FC-BA080E611F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267"/>
          <a:stretch/>
        </p:blipFill>
        <p:spPr>
          <a:xfrm>
            <a:off x="6998676" y="1012133"/>
            <a:ext cx="7772400" cy="525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436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61843-A22E-4464-C77C-3913E5FCB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ile with coins Royalty Free Vector Image - VectorStock">
            <a:extLst>
              <a:ext uri="{FF2B5EF4-FFF2-40B4-BE49-F238E27FC236}">
                <a16:creationId xmlns:a16="http://schemas.microsoft.com/office/drawing/2014/main" id="{63E3CE75-9639-5A68-0B05-423CB6E706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1" t="19828" r="20900" b="25301"/>
          <a:stretch/>
        </p:blipFill>
        <p:spPr bwMode="auto">
          <a:xfrm>
            <a:off x="9084907" y="841952"/>
            <a:ext cx="3024543" cy="306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B8C5F1-4F5E-8845-1658-D287EF4FD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71361"/>
            <a:ext cx="11376024" cy="541304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342900" indent="-342900"/>
            <a:r>
              <a:rPr lang="en-GB" sz="2600" b="0" dirty="0"/>
              <a:t>Extensive discussions with Microsoft have not been promising so far</a:t>
            </a:r>
          </a:p>
          <a:p>
            <a:pPr marL="762300" lvl="2" indent="-342900"/>
            <a:r>
              <a:rPr lang="en-GB" sz="1900" b="0" dirty="0"/>
              <a:t>Microsoft would not change </a:t>
            </a:r>
            <a:r>
              <a:rPr lang="en-GB" sz="1900" dirty="0"/>
              <a:t>hardware compatibility </a:t>
            </a:r>
            <a:r>
              <a:rPr lang="en-GB" sz="1900" b="0" dirty="0"/>
              <a:t>criteria</a:t>
            </a:r>
          </a:p>
          <a:p>
            <a:pPr marL="762300" lvl="2" indent="-342900"/>
            <a:r>
              <a:rPr lang="en-GB" sz="1900" dirty="0"/>
              <a:t>8</a:t>
            </a:r>
            <a:r>
              <a:rPr lang="en-GB" sz="1900" baseline="30000" dirty="0"/>
              <a:t>th</a:t>
            </a:r>
            <a:r>
              <a:rPr lang="en-GB" sz="1900" dirty="0"/>
              <a:t> Generation processor remains the minimum</a:t>
            </a:r>
          </a:p>
          <a:p>
            <a:pPr marL="762300" lvl="2" indent="-342900"/>
            <a:r>
              <a:rPr lang="en-GB" sz="1900" b="0" dirty="0"/>
              <a:t>Proposed alternative was to move end-user devices to the (</a:t>
            </a:r>
            <a:r>
              <a:rPr lang="en-GB" sz="1900" dirty="0"/>
              <a:t>Microsoft) </a:t>
            </a:r>
            <a:r>
              <a:rPr lang="en-GB" sz="1900" b="0" dirty="0"/>
              <a:t>cloud </a:t>
            </a:r>
            <a:br>
              <a:rPr lang="en-GB" sz="1900" b="0" dirty="0"/>
            </a:br>
            <a:r>
              <a:rPr lang="en-GB" sz="1900" b="0" dirty="0"/>
              <a:t>and replace current devices with thin</a:t>
            </a:r>
            <a:r>
              <a:rPr lang="en-GB" sz="1900" dirty="0"/>
              <a:t> clients</a:t>
            </a:r>
          </a:p>
          <a:p>
            <a:pPr marL="342900" indent="-342900"/>
            <a:r>
              <a:rPr lang="en-GB" sz="2600" dirty="0"/>
              <a:t>Possible a</a:t>
            </a:r>
            <a:r>
              <a:rPr lang="en-GB" sz="2600" b="0" dirty="0"/>
              <a:t>lternatives</a:t>
            </a:r>
          </a:p>
          <a:p>
            <a:pPr marL="438150" lvl="1" indent="-342900"/>
            <a:r>
              <a:rPr lang="en-GB" sz="2200" dirty="0">
                <a:cs typeface="Calibri"/>
              </a:rPr>
              <a:t>C</a:t>
            </a:r>
            <a:r>
              <a:rPr lang="en-GB" sz="2200" b="0" dirty="0">
                <a:cs typeface="Calibri"/>
              </a:rPr>
              <a:t>onsolidation: workloads from multiple devices combined into small number </a:t>
            </a:r>
            <a:br>
              <a:rPr lang="en-GB" sz="2200" b="0" dirty="0">
                <a:cs typeface="Calibri"/>
              </a:rPr>
            </a:br>
            <a:r>
              <a:rPr lang="en-GB" sz="2200" b="0" dirty="0">
                <a:cs typeface="Calibri"/>
              </a:rPr>
              <a:t>of newer devices </a:t>
            </a:r>
            <a:r>
              <a:rPr lang="en-GB" sz="2200" b="1" baseline="30000" dirty="0">
                <a:solidFill>
                  <a:schemeClr val="accent6"/>
                </a:solidFill>
                <a:latin typeface="Arial"/>
                <a:cs typeface="Calibri"/>
              </a:rPr>
              <a:t>COST—</a:t>
            </a:r>
          </a:p>
          <a:p>
            <a:pPr marL="437850" lvl="1" indent="-342900"/>
            <a:r>
              <a:rPr lang="en-GB" sz="2200" dirty="0">
                <a:cs typeface="Calibri"/>
              </a:rPr>
              <a:t>Recycling: devices could be used with another OS, ex.: Alma Linux </a:t>
            </a:r>
            <a:r>
              <a:rPr lang="pl-PL" sz="2200" dirty="0">
                <a:cs typeface="Calibri"/>
              </a:rPr>
              <a:t> </a:t>
            </a:r>
            <a:r>
              <a:rPr lang="pl-PL" sz="2200" dirty="0" err="1">
                <a:cs typeface="Calibri"/>
              </a:rPr>
              <a:t>or</a:t>
            </a:r>
            <a:r>
              <a:rPr lang="pl-PL" sz="2200" dirty="0">
                <a:cs typeface="Calibri"/>
              </a:rPr>
              <a:t> </a:t>
            </a:r>
            <a:r>
              <a:rPr lang="en-GB" sz="2200" dirty="0">
                <a:cs typeface="Calibri"/>
              </a:rPr>
              <a:t>RHEL9</a:t>
            </a:r>
            <a:endParaRPr lang="en-GB" sz="2200" dirty="0">
              <a:solidFill>
                <a:schemeClr val="accent2"/>
              </a:solidFill>
              <a:cs typeface="Calibri"/>
            </a:endParaRPr>
          </a:p>
          <a:p>
            <a:pPr marL="761850" lvl="2" indent="-342900"/>
            <a:r>
              <a:rPr lang="en-GB" sz="1900" dirty="0">
                <a:cs typeface="Calibri"/>
              </a:rPr>
              <a:t>Devices produced after 2014 support </a:t>
            </a:r>
            <a:r>
              <a:rPr lang="en-GB" sz="1900" dirty="0"/>
              <a:t>x86_64-v2</a:t>
            </a:r>
            <a:r>
              <a:rPr lang="en-GB" sz="1900" dirty="0">
                <a:cs typeface="Calibri"/>
              </a:rPr>
              <a:t> architecture which is the requirement for RHEL9 </a:t>
            </a:r>
            <a:r>
              <a:rPr lang="en-GB" sz="1900" b="1" baseline="30000" dirty="0">
                <a:solidFill>
                  <a:schemeClr val="accent6"/>
                </a:solidFill>
                <a:latin typeface="Arial"/>
                <a:cs typeface="Calibri"/>
              </a:rPr>
              <a:t>COST—</a:t>
            </a:r>
            <a:endParaRPr lang="en-GB" sz="1900" dirty="0">
              <a:cs typeface="Calibri"/>
            </a:endParaRPr>
          </a:p>
          <a:p>
            <a:pPr marL="761850" lvl="2" indent="-342900"/>
            <a:r>
              <a:rPr lang="en-GB" sz="1900" dirty="0">
                <a:cs typeface="Calibri"/>
              </a:rPr>
              <a:t>The cost of user training may be higher than the cost of replacing the hardware </a:t>
            </a:r>
            <a:r>
              <a:rPr lang="en-GB" sz="1900" b="1" baseline="30000" dirty="0">
                <a:solidFill>
                  <a:srgbClr val="FF0000"/>
                </a:solidFill>
                <a:latin typeface="Arial"/>
                <a:cs typeface="Calibri"/>
              </a:rPr>
              <a:t>COST++</a:t>
            </a:r>
            <a:endParaRPr lang="en-GB" sz="1900" dirty="0">
              <a:cs typeface="Calibri"/>
            </a:endParaRPr>
          </a:p>
          <a:p>
            <a:pPr marL="437850" lvl="1" indent="-342900"/>
            <a:r>
              <a:rPr lang="en-GB" sz="2200" dirty="0">
                <a:cs typeface="Calibri"/>
              </a:rPr>
              <a:t>Switching to Windows Server OS for specific workstations where supported</a:t>
            </a:r>
            <a:r>
              <a:rPr lang="en-GB" sz="2200" dirty="0">
                <a:ea typeface="+mn-lt"/>
                <a:cs typeface="+mn-lt"/>
              </a:rPr>
              <a:t> </a:t>
            </a:r>
            <a:r>
              <a:rPr lang="en-GB" sz="2200" b="1" baseline="30000" dirty="0">
                <a:solidFill>
                  <a:schemeClr val="accent2"/>
                </a:solidFill>
                <a:latin typeface="Arial"/>
                <a:cs typeface="Arial"/>
              </a:rPr>
              <a:t>COST+</a:t>
            </a:r>
            <a:endParaRPr lang="en-GB" sz="2200" i="1" dirty="0">
              <a:solidFill>
                <a:schemeClr val="accent2"/>
              </a:solidFill>
              <a:cs typeface="Calibri"/>
            </a:endParaRPr>
          </a:p>
          <a:p>
            <a:pPr marL="761665" lvl="2" indent="-342900"/>
            <a:r>
              <a:rPr lang="en-GB" sz="1900" dirty="0">
                <a:cs typeface="Calibri"/>
              </a:rPr>
              <a:t>For engineering workstations where hardware is planned to be replaced in 2-3 years</a:t>
            </a:r>
          </a:p>
          <a:p>
            <a:pPr marL="437850" lvl="1" indent="-342900"/>
            <a:r>
              <a:rPr lang="pl-PL" sz="2200" dirty="0">
                <a:cs typeface="Calibri"/>
              </a:rPr>
              <a:t>In </a:t>
            </a:r>
            <a:r>
              <a:rPr lang="pl-PL" sz="2200" dirty="0" err="1">
                <a:cs typeface="Calibri"/>
              </a:rPr>
              <a:t>specific</a:t>
            </a:r>
            <a:r>
              <a:rPr lang="pl-PL" sz="2200" dirty="0">
                <a:cs typeface="Calibri"/>
              </a:rPr>
              <a:t> </a:t>
            </a:r>
            <a:r>
              <a:rPr lang="pl-PL" sz="2200" dirty="0" err="1">
                <a:cs typeface="Calibri"/>
              </a:rPr>
              <a:t>scenarios</a:t>
            </a:r>
            <a:r>
              <a:rPr lang="pl-PL" sz="2200" dirty="0">
                <a:cs typeface="Calibri"/>
              </a:rPr>
              <a:t>, </a:t>
            </a:r>
            <a:r>
              <a:rPr lang="en-GB" sz="2200" dirty="0">
                <a:cs typeface="Calibri"/>
              </a:rPr>
              <a:t>switching to Windows 10 Ent. LTSC or IoT LTSC (support</a:t>
            </a:r>
            <a:r>
              <a:rPr lang="pl-PL" sz="2200" dirty="0" err="1">
                <a:cs typeface="Calibri"/>
              </a:rPr>
              <a:t>ed</a:t>
            </a:r>
            <a:r>
              <a:rPr lang="en-GB" sz="2200" dirty="0">
                <a:cs typeface="Calibri"/>
              </a:rPr>
              <a:t> until 2027/29) </a:t>
            </a:r>
            <a:r>
              <a:rPr lang="en-GB" sz="2200" b="1" baseline="30000" dirty="0">
                <a:solidFill>
                  <a:srgbClr val="FF0000"/>
                </a:solidFill>
                <a:latin typeface="Arial"/>
                <a:cs typeface="Calibri"/>
              </a:rPr>
              <a:t>COST++</a:t>
            </a:r>
          </a:p>
          <a:p>
            <a:pPr marL="761850" lvl="2" indent="-342900"/>
            <a:r>
              <a:rPr lang="en-GB" sz="1900" dirty="0">
                <a:cs typeface="Calibri"/>
              </a:rPr>
              <a:t>Only to be considered for computers where licenced software requires running Windows 10</a:t>
            </a:r>
            <a:br>
              <a:rPr lang="en-GB" sz="1900" dirty="0">
                <a:cs typeface="Calibri"/>
              </a:rPr>
            </a:br>
            <a:r>
              <a:rPr lang="en-GB" sz="1900" dirty="0">
                <a:cs typeface="Calibri"/>
              </a:rPr>
              <a:t>(e.g., workstations with engineering software or control equipment).</a:t>
            </a:r>
          </a:p>
          <a:p>
            <a:pPr marL="437850" lvl="1" indent="-342900"/>
            <a:r>
              <a:rPr lang="en-GB" sz="2200" dirty="0">
                <a:cs typeface="Calibri"/>
              </a:rPr>
              <a:t>Migrating to the latest build of Windows 11 late in 2025 overriding HW requirements  </a:t>
            </a:r>
            <a:r>
              <a:rPr lang="en-GB" sz="2200" b="1" baseline="30000" dirty="0">
                <a:solidFill>
                  <a:schemeClr val="accent6"/>
                </a:solidFill>
                <a:latin typeface="Arial"/>
                <a:cs typeface="Calibri"/>
              </a:rPr>
              <a:t>COST—</a:t>
            </a:r>
            <a:endParaRPr lang="en-GB" sz="2200" dirty="0">
              <a:cs typeface="Calibri"/>
            </a:endParaRPr>
          </a:p>
          <a:p>
            <a:pPr marL="761850" lvl="2" indent="-342900"/>
            <a:r>
              <a:rPr lang="en-GB" sz="1900" dirty="0">
                <a:cs typeface="Calibri"/>
              </a:rPr>
              <a:t>To extend HW lifetime by up to 12 months, assuming possible with W11b24H2 (TBC when released)</a:t>
            </a:r>
            <a:endParaRPr lang="en-GB" sz="1900" dirty="0"/>
          </a:p>
          <a:p>
            <a:pPr marL="742950" lvl="3" indent="0">
              <a:buNone/>
            </a:pPr>
            <a:endParaRPr lang="en-GB" dirty="0">
              <a:cs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3AE83A-987A-66FC-4770-37B9B0101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US" dirty="0"/>
              <a:t>And what if you cannot migrate?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B53AD-9CF3-34B5-9459-A5460DCF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854E-5EC6-B245-8D90-DA0B752051C3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3518D-5198-0148-253C-C08805D0B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A8096-1D58-C075-A173-AF844FB8F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4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8226"/>
            <a:ext cx="11376024" cy="52606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US" sz="2800" dirty="0">
                <a:cs typeface="Calibri"/>
              </a:rPr>
              <a:t>Windows 10 end-of-life is 23 October 2025</a:t>
            </a:r>
            <a:endParaRPr lang="en-GB" sz="2800" dirty="0">
              <a:cs typeface="Calibri"/>
            </a:endParaRP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Plan and communicate early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400" dirty="0">
                <a:cs typeface="Calibri"/>
              </a:rPr>
              <a:t>despite uncertainty caused by evolving HW requirements</a:t>
            </a:r>
          </a:p>
          <a:p>
            <a:pPr marL="762000" lvl="2" indent="-323850">
              <a:buFont typeface="Wingdings" panose="020B0604020202020204" pitchFamily="34" charset="0"/>
              <a:buChar char="§"/>
            </a:pPr>
            <a:r>
              <a:rPr lang="en-GB" sz="2400" dirty="0">
                <a:cs typeface="Calibri"/>
              </a:rPr>
              <a:t>it makes budget planning easier</a:t>
            </a: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Identifying (in)compatible devices may be a challenge</a:t>
            </a: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Consider data-privacy impact of </a:t>
            </a:r>
            <a:r>
              <a:rPr lang="en-GB" sz="2800" dirty="0" err="1">
                <a:cs typeface="Calibri"/>
              </a:rPr>
              <a:t>Copilot</a:t>
            </a:r>
            <a:endParaRPr lang="en-GB" sz="2800" dirty="0">
              <a:cs typeface="Calibri"/>
            </a:endParaRP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All alternatives to replacing old hardware come with its own cost</a:t>
            </a:r>
          </a:p>
          <a:p>
            <a:pPr marL="438000" lvl="1" indent="-323850">
              <a:buFont typeface="Wingdings" panose="020B0604020202020204" pitchFamily="34" charset="0"/>
              <a:buChar char="§"/>
            </a:pPr>
            <a:r>
              <a:rPr lang="en-GB" sz="2800" dirty="0">
                <a:cs typeface="Calibri"/>
              </a:rPr>
              <a:t>It is an opportunity to consolidate your device park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US" dirty="0"/>
              <a:t>To conclude :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BBE6-3A51-E14B-9F1A-2BDABF6F3BB4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8D26B3F-88A7-5CFD-9085-84745893D118}"/>
              </a:ext>
            </a:extLst>
          </p:cNvPr>
          <p:cNvGrpSpPr/>
          <p:nvPr/>
        </p:nvGrpSpPr>
        <p:grpSpPr>
          <a:xfrm>
            <a:off x="4038600" y="5028305"/>
            <a:ext cx="3377782" cy="1102937"/>
            <a:chOff x="7555523" y="1055076"/>
            <a:chExt cx="3661354" cy="110197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3CDE07D-E597-51B3-7DB1-CBC267F45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5523" y="1219200"/>
              <a:ext cx="762000" cy="762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12FAA5C-7485-9427-F78D-74F142C3A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55711" y="1055076"/>
              <a:ext cx="1461166" cy="1101970"/>
            </a:xfrm>
            <a:prstGeom prst="rect">
              <a:avLst/>
            </a:prstGeom>
          </p:spPr>
        </p:pic>
        <p:sp>
          <p:nvSpPr>
            <p:cNvPr id="11" name="Arrow: Chevron 13">
              <a:extLst>
                <a:ext uri="{FF2B5EF4-FFF2-40B4-BE49-F238E27FC236}">
                  <a16:creationId xmlns:a16="http://schemas.microsoft.com/office/drawing/2014/main" id="{FA65272B-4EE8-F7D8-41CB-7576E4023B45}"/>
                </a:ext>
              </a:extLst>
            </p:cNvPr>
            <p:cNvSpPr/>
            <p:nvPr/>
          </p:nvSpPr>
          <p:spPr>
            <a:xfrm>
              <a:off x="8982221" y="1362221"/>
              <a:ext cx="480646" cy="480646"/>
            </a:xfrm>
            <a:prstGeom prst="chevr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72554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57550"/>
            <a:ext cx="11376025" cy="2153265"/>
          </a:xfrm>
        </p:spPr>
        <p:txBody>
          <a:bodyPr>
            <a:normAutofit fontScale="90000"/>
          </a:bodyPr>
          <a:lstStyle/>
          <a:p>
            <a:pPr algn="ctr"/>
            <a:r>
              <a:rPr lang="en-GB"/>
              <a:t>Questions? Thoughts? Your own experience?</a:t>
            </a:r>
            <a:br>
              <a:rPr lang="en-GB"/>
            </a:br>
            <a:br>
              <a:rPr lang="en-GB" sz="2200"/>
            </a:br>
            <a:r>
              <a:rPr lang="en-GB"/>
              <a:t>Thank you for your attention !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DCB32D4-2485-E82B-9BCE-D8DF86B94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06001"/>
            <a:ext cx="11376026" cy="77406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Sébastien Dellabella, </a:t>
            </a:r>
            <a:r>
              <a:rPr lang="en-GB" dirty="0" err="1"/>
              <a:t>Siavas</a:t>
            </a:r>
            <a:r>
              <a:rPr lang="en-GB" dirty="0"/>
              <a:t> </a:t>
            </a:r>
            <a:r>
              <a:rPr lang="en-GB" dirty="0" err="1"/>
              <a:t>Firoozbakht</a:t>
            </a:r>
            <a:r>
              <a:rPr lang="en-GB" dirty="0"/>
              <a:t>, </a:t>
            </a:r>
            <a:r>
              <a:rPr lang="en-GB" dirty="0" err="1"/>
              <a:t>Michał</a:t>
            </a:r>
            <a:r>
              <a:rPr lang="en-GB" dirty="0"/>
              <a:t> </a:t>
            </a:r>
            <a:r>
              <a:rPr lang="en-GB" dirty="0" err="1"/>
              <a:t>Kwiatek</a:t>
            </a:r>
            <a:endParaRPr lang="en-GB" dirty="0"/>
          </a:p>
          <a:p>
            <a:r>
              <a:rPr lang="en-GB" dirty="0" err="1"/>
              <a:t>HEPiX</a:t>
            </a:r>
            <a:r>
              <a:rPr lang="en-GB" dirty="0"/>
              <a:t> 2024 (Spring)</a:t>
            </a:r>
            <a:endParaRPr lang="en-GB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6695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28725"/>
            <a:ext cx="3876932" cy="497205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/>
              <a:t>10000 CERN managed Windows endpoints</a:t>
            </a:r>
          </a:p>
          <a:p>
            <a:pPr marL="438300" lvl="1" indent="-342900"/>
            <a:r>
              <a:rPr lang="en-GB" sz="2000" b="0"/>
              <a:t>Deployment is staged in 5 rings which progressively include all CERN sectors</a:t>
            </a:r>
          </a:p>
          <a:p>
            <a:pPr marL="438300" lvl="1" indent="-342900"/>
            <a:r>
              <a:rPr lang="en-GB" sz="2000"/>
              <a:t>For a tailored schedule, </a:t>
            </a:r>
            <a:br>
              <a:rPr lang="en-GB" sz="2000"/>
            </a:br>
            <a:r>
              <a:rPr lang="en-GB" sz="2000"/>
              <a:t>we use different tools:</a:t>
            </a:r>
            <a:endParaRPr lang="en-GB" sz="1800"/>
          </a:p>
          <a:p>
            <a:pPr marL="762300" lvl="2" indent="-342900"/>
            <a:r>
              <a:rPr lang="en-GB" sz="1800"/>
              <a:t>Windows Update (GPOs)</a:t>
            </a:r>
          </a:p>
          <a:p>
            <a:pPr marL="762300" lvl="2" indent="-342900"/>
            <a:r>
              <a:rPr lang="en-GB" sz="1800"/>
              <a:t>CMF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US"/>
              <a:t>CERN-managed device park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3D96-962E-7547-9A9F-92AAACDF071F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EFE41848-12B1-008B-93AB-5312E4BAD8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4574947"/>
              </p:ext>
            </p:extLst>
          </p:nvPr>
        </p:nvGraphicFramePr>
        <p:xfrm>
          <a:off x="4148106" y="643756"/>
          <a:ext cx="801849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7714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14438"/>
            <a:ext cx="5460367" cy="4986337"/>
          </a:xfrm>
        </p:spPr>
        <p:txBody>
          <a:bodyPr>
            <a:normAutofit/>
          </a:bodyPr>
          <a:lstStyle/>
          <a:p>
            <a:r>
              <a:rPr lang="en-GB" b="0" dirty="0"/>
              <a:t>Tools we use</a:t>
            </a:r>
          </a:p>
          <a:p>
            <a:pPr marL="4383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CMF is a CERN proprietary software deployment tool (similar to System </a:t>
            </a:r>
            <a:r>
              <a:rPr lang="en-GB" sz="2400" dirty="0" err="1"/>
              <a:t>Center</a:t>
            </a:r>
            <a:r>
              <a:rPr lang="en-GB" sz="2400" dirty="0"/>
              <a:t> Configuration Manager from Microsoft)</a:t>
            </a:r>
          </a:p>
          <a:p>
            <a:pPr marL="762300" lvl="2" indent="-342900"/>
            <a:r>
              <a:rPr lang="en-GB" dirty="0"/>
              <a:t>Used mainly to deploy software and feature updates with a tailored schedule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b="0" dirty="0"/>
              <a:t>Past experiences with major Windows upgrades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42683-2AC4-154C-9AAF-FB41380950C7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AC84D8-706F-7F82-4FA5-C860DBFBB846}"/>
              </a:ext>
            </a:extLst>
          </p:cNvPr>
          <p:cNvGrpSpPr/>
          <p:nvPr/>
        </p:nvGrpSpPr>
        <p:grpSpPr>
          <a:xfrm>
            <a:off x="5975932" y="1050567"/>
            <a:ext cx="5918244" cy="5039729"/>
            <a:chOff x="5868356" y="1189894"/>
            <a:chExt cx="5918244" cy="503972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A1B69F9-4FEA-5261-C5E0-66400BB7C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3987" y="1189894"/>
              <a:ext cx="797169" cy="79716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39D9576-2779-E7FA-0B8B-E80C6259C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356" y="2098430"/>
              <a:ext cx="5918244" cy="41311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3013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109" y="1214684"/>
            <a:ext cx="5958851" cy="4608512"/>
          </a:xfrm>
        </p:spPr>
        <p:txBody>
          <a:bodyPr>
            <a:normAutofit/>
          </a:bodyPr>
          <a:lstStyle/>
          <a:p>
            <a:pPr marL="438300" lvl="1" indent="-342900"/>
            <a:r>
              <a:rPr lang="en-GB" sz="2800" dirty="0"/>
              <a:t>Tools we use</a:t>
            </a:r>
          </a:p>
          <a:p>
            <a:pPr marL="762300" lvl="2" indent="-342900"/>
            <a:r>
              <a:rPr lang="en-GB" sz="2400" dirty="0"/>
              <a:t>Windows Update is a built-in update mechanism provided by </a:t>
            </a:r>
            <a:r>
              <a:rPr lang="en-GB" sz="2400"/>
              <a:t>Microsoft</a:t>
            </a:r>
            <a:br>
              <a:rPr lang="en-GB" sz="2400"/>
            </a:br>
            <a:r>
              <a:rPr lang="en-GB" sz="2400" dirty="0"/>
              <a:t>on Windows.</a:t>
            </a:r>
          </a:p>
          <a:p>
            <a:pPr marL="1086300" lvl="3" indent="-342900"/>
            <a:r>
              <a:rPr lang="en-GB" sz="2000" dirty="0"/>
              <a:t>Used by default </a:t>
            </a:r>
            <a:r>
              <a:rPr lang="en-GB" sz="2000"/>
              <a:t>CERN-wide </a:t>
            </a:r>
            <a:r>
              <a:rPr lang="en-GB" sz="2000" dirty="0"/>
              <a:t>to deploy quality updates and </a:t>
            </a:r>
            <a:r>
              <a:rPr lang="en-GB" sz="2000"/>
              <a:t>feature</a:t>
            </a:r>
            <a:r>
              <a:rPr lang="en-GB" sz="2000" dirty="0"/>
              <a:t> updates with a flexible schedule</a:t>
            </a:r>
          </a:p>
          <a:p>
            <a:pPr marL="1086300" lvl="3" indent="-342900"/>
            <a:r>
              <a:rPr lang="en-GB" sz="2000" dirty="0">
                <a:solidFill>
                  <a:schemeClr val="accent1"/>
                </a:solidFill>
              </a:rPr>
              <a:t>Very useful when devices are not connected to the CERN Network</a:t>
            </a:r>
            <a:r>
              <a:rPr lang="en-GB" sz="2000">
                <a:solidFill>
                  <a:schemeClr val="accent1"/>
                </a:solidFill>
              </a:rPr>
              <a:t>; scheduling capabilities more </a:t>
            </a:r>
            <a:r>
              <a:rPr lang="en-GB" sz="2000" dirty="0">
                <a:solidFill>
                  <a:schemeClr val="accent1"/>
                </a:solidFill>
              </a:rPr>
              <a:t>limited </a:t>
            </a:r>
            <a:r>
              <a:rPr lang="en-GB" sz="2000">
                <a:solidFill>
                  <a:schemeClr val="accent1"/>
                </a:solidFill>
              </a:rPr>
              <a:t>than in CMF</a:t>
            </a:r>
            <a:endParaRPr lang="en-GB" sz="2000" dirty="0">
              <a:solidFill>
                <a:schemeClr val="accent1"/>
              </a:solidFill>
            </a:endParaRPr>
          </a:p>
          <a:p>
            <a:pPr marL="419400" lvl="2" indent="0">
              <a:buNone/>
            </a:pPr>
            <a:endParaRPr lang="en-GB" sz="3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b="0" dirty="0"/>
              <a:t>Past experiences with major Windows upgrades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85FC-EA5D-EC4C-A282-E0AEF8F04129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C9F7D7-72D9-C736-B194-76D82F763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563" y="1307054"/>
            <a:ext cx="5630866" cy="4678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4939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109" y="1214684"/>
            <a:ext cx="11376025" cy="2472896"/>
          </a:xfrm>
        </p:spPr>
        <p:txBody>
          <a:bodyPr>
            <a:normAutofit lnSpcReduction="10000"/>
          </a:bodyPr>
          <a:lstStyle/>
          <a:p>
            <a:pPr marL="438300" lvl="1" indent="-342900"/>
            <a:r>
              <a:rPr lang="en-GB" sz="2800" dirty="0"/>
              <a:t>Previous migrations</a:t>
            </a:r>
          </a:p>
          <a:p>
            <a:pPr marL="762300" lvl="2" indent="-342900"/>
            <a:r>
              <a:rPr lang="en-GB" sz="2400" dirty="0"/>
              <a:t>Upgrading from Windows 7 to Windows 10 was easier</a:t>
            </a:r>
          </a:p>
          <a:p>
            <a:pPr marL="1086300" lvl="3" indent="-342900"/>
            <a:r>
              <a:rPr lang="en-GB" sz="2000" dirty="0"/>
              <a:t>Windows 10 require a processor running at 1GHz minimum</a:t>
            </a:r>
          </a:p>
          <a:p>
            <a:pPr marL="1086300" lvl="3" indent="-342900"/>
            <a:r>
              <a:rPr lang="en-GB" sz="2000" dirty="0">
                <a:solidFill>
                  <a:schemeClr val="accent6"/>
                </a:solidFill>
              </a:rPr>
              <a:t>The first 1GHz Intel processor was the Pentium III released already in 1999, </a:t>
            </a:r>
            <a:r>
              <a:rPr lang="en-GB" sz="2000" b="1" dirty="0">
                <a:solidFill>
                  <a:schemeClr val="accent6"/>
                </a:solidFill>
              </a:rPr>
              <a:t>15 years before Windows 10.</a:t>
            </a:r>
          </a:p>
          <a:p>
            <a:pPr marL="762300" lvl="2" indent="-342900"/>
            <a:r>
              <a:rPr lang="en-GB" sz="2400" dirty="0"/>
              <a:t>Migrating from one Windows build to another was almost flawless using the tools mentioned before as requirements didn’t change over time.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b="0" dirty="0"/>
              <a:t>Past experiences with major Windows upgrades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9DF3-9A3F-9B4F-8DF0-365B91DA2A92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D7174C-79DF-6DD4-6A16-358F13202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383" y="3790522"/>
            <a:ext cx="7445233" cy="246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26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28725"/>
            <a:ext cx="11376024" cy="49720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1000" lvl="1" indent="-285750"/>
            <a:r>
              <a:rPr lang="en-GB" sz="2800">
                <a:ea typeface="Calibri" panose="020F0502020204030204"/>
                <a:cs typeface="Calibri" panose="020F0502020204030204"/>
              </a:rPr>
              <a:t>Windows 11 hardware requirements are more restrictive:</a:t>
            </a:r>
          </a:p>
          <a:p>
            <a:pPr marL="95250" lvl="1" indent="0">
              <a:buNone/>
            </a:pPr>
            <a:endParaRPr lang="en-GB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US"/>
              <a:t>Challenges of migration to Windows 11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DCEE-BEBC-9F40-A980-68778DD24E94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8BD5283-FE0A-95DC-8065-C6064B3F7A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923166"/>
              </p:ext>
            </p:extLst>
          </p:nvPr>
        </p:nvGraphicFramePr>
        <p:xfrm>
          <a:off x="838200" y="1776941"/>
          <a:ext cx="10945812" cy="502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8604">
                  <a:extLst>
                    <a:ext uri="{9D8B030D-6E8A-4147-A177-3AD203B41FA5}">
                      <a16:colId xmlns:a16="http://schemas.microsoft.com/office/drawing/2014/main" val="972189767"/>
                    </a:ext>
                  </a:extLst>
                </a:gridCol>
                <a:gridCol w="3648604">
                  <a:extLst>
                    <a:ext uri="{9D8B030D-6E8A-4147-A177-3AD203B41FA5}">
                      <a16:colId xmlns:a16="http://schemas.microsoft.com/office/drawing/2014/main" val="3451607912"/>
                    </a:ext>
                  </a:extLst>
                </a:gridCol>
                <a:gridCol w="3648604">
                  <a:extLst>
                    <a:ext uri="{9D8B030D-6E8A-4147-A177-3AD203B41FA5}">
                      <a16:colId xmlns:a16="http://schemas.microsoft.com/office/drawing/2014/main" val="2677250437"/>
                    </a:ext>
                  </a:extLst>
                </a:gridCol>
              </a:tblGrid>
              <a:tr h="63197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Windows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  <a:p>
                      <a:pPr algn="ctr"/>
                      <a:r>
                        <a:rPr lang="en-GB"/>
                        <a:t>Windows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424353"/>
                  </a:ext>
                </a:extLst>
              </a:tr>
              <a:tr h="631976"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  <a:p>
                      <a:pPr algn="r"/>
                      <a:r>
                        <a:rPr lang="en-GB"/>
                        <a:t>Processor Minimum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1GHz CPU or SOC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1GHz on a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CPU that is not older than 2017 (8</a:t>
                      </a:r>
                      <a:r>
                        <a:rPr lang="en-GB" baseline="30000" dirty="0">
                          <a:solidFill>
                            <a:srgbClr val="FF0000"/>
                          </a:solidFill>
                        </a:rPr>
                        <a:t>th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Gen) </a:t>
                      </a:r>
                      <a:r>
                        <a:rPr lang="en-GB" dirty="0"/>
                        <a:t>with at least 2 cores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03241"/>
                  </a:ext>
                </a:extLst>
              </a:tr>
              <a:tr h="631976"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  <a:p>
                      <a:pPr algn="r"/>
                      <a:r>
                        <a:rPr lang="en-GB"/>
                        <a:t>TPM 2.0 and UEFI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Not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>
                          <a:solidFill>
                            <a:srgbClr val="FF0000"/>
                          </a:solidFill>
                        </a:rPr>
                        <a:t>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235822"/>
                  </a:ext>
                </a:extLst>
              </a:tr>
              <a:tr h="631976"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  <a:p>
                      <a:pPr algn="r"/>
                      <a:r>
                        <a:rPr lang="en-GB"/>
                        <a:t>Storage for upgrade 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20Gb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64Gb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876671"/>
                  </a:ext>
                </a:extLst>
              </a:tr>
              <a:tr h="631976"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  <a:p>
                      <a:pPr algn="r"/>
                      <a:r>
                        <a:rPr lang="en-GB"/>
                        <a:t>RAM requirements for 32bits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1Gb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Not 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580166"/>
                  </a:ext>
                </a:extLst>
              </a:tr>
              <a:tr h="631976"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RAM requirements for 64bits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2Gb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4Gb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170055"/>
                  </a:ext>
                </a:extLst>
              </a:tr>
              <a:tr h="631976"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  <a:p>
                      <a:pPr algn="r"/>
                      <a:r>
                        <a:rPr lang="en-GB"/>
                        <a:t>Display Minimum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  <a:p>
                      <a:pPr algn="ctr"/>
                      <a:r>
                        <a:rPr lang="en-GB"/>
                        <a:t>Direct X 9 , WDDM 1.0 driver, 800x600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Direct X 12, WDDM 2.0 driver, 8bits / colour channel, HD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1445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719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3025"/>
            <a:ext cx="4964111" cy="48577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38150" lvl="1" indent="-342900"/>
            <a:r>
              <a:rPr lang="en-GB" sz="2800" b="0"/>
              <a:t>PC Health Check </a:t>
            </a:r>
          </a:p>
          <a:p>
            <a:pPr marL="705000" lvl="2" indent="-285750"/>
            <a:r>
              <a:rPr lang="en-GB" b="0"/>
              <a:t>Recommended by Microsoft</a:t>
            </a:r>
          </a:p>
          <a:p>
            <a:pPr marL="705000" lvl="2" indent="-285750"/>
            <a:r>
              <a:rPr lang="en-GB"/>
              <a:t>O</a:t>
            </a:r>
            <a:r>
              <a:rPr lang="en-GB" b="0"/>
              <a:t>nly works with individual PCs</a:t>
            </a:r>
          </a:p>
          <a:p>
            <a:pPr marL="705000" lvl="2" indent="-285750"/>
            <a:r>
              <a:rPr lang="en-GB"/>
              <a:t>Impossible</a:t>
            </a:r>
            <a:r>
              <a:rPr lang="en-GB" b="0"/>
              <a:t> to centralise results</a:t>
            </a:r>
          </a:p>
          <a:p>
            <a:pPr marL="705000" lvl="2" indent="-285750"/>
            <a:r>
              <a:rPr lang="en-GB" b="0">
                <a:solidFill>
                  <a:srgbClr val="FF0000"/>
                </a:solidFill>
              </a:rPr>
              <a:t>Not working on domain-joined devices</a:t>
            </a:r>
          </a:p>
          <a:p>
            <a:pPr marL="1086000" lvl="3" indent="-342900">
              <a:buFont typeface="Wingdings" panose="020B0604020202020204" pitchFamily="34" charset="0"/>
              <a:buChar char="§"/>
            </a:pPr>
            <a:endParaRPr lang="en-GB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pPr marL="381000" lvl="1" indent="-285750"/>
            <a:r>
              <a:rPr lang="en-GB" sz="4400" b="0">
                <a:latin typeface="+mj-lt"/>
              </a:rPr>
              <a:t>Establishing device compatibility 1/4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5465-AEA0-5542-AE42-EED2766F0A2C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0B4979-DB64-F6AE-D1CC-948DA629E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806" y="955036"/>
            <a:ext cx="5302800" cy="528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26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14538-D2FB-8BAB-62C0-73E71B842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5A10EA-AFA1-D9DB-C5EF-EDB99BE32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14608"/>
            <a:ext cx="4964111" cy="49707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1000" lvl="1" indent="-285750"/>
            <a:r>
              <a:rPr lang="en-GB" sz="2800"/>
              <a:t>Microsoft’s PowerShell readiness script</a:t>
            </a:r>
            <a:endParaRPr lang="en-GB" sz="2800" b="0"/>
          </a:p>
          <a:p>
            <a:pPr marL="705000" lvl="2" indent="-285750"/>
            <a:r>
              <a:rPr lang="en-GB" b="0"/>
              <a:t>Useful at first but became outdated quickly as Microsoft changed the list of supported CPUs over time.</a:t>
            </a:r>
          </a:p>
          <a:p>
            <a:pPr marL="705000" lvl="2" indent="-285750"/>
            <a:r>
              <a:rPr lang="en-GB">
                <a:solidFill>
                  <a:srgbClr val="FF0000"/>
                </a:solidFill>
              </a:rPr>
              <a:t>Impossible to keep the supported list of CPUs updated automatically, the script is not dynamic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954843-1703-75C4-F864-EAFA897D9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10921"/>
          </a:xfrm>
        </p:spPr>
        <p:txBody>
          <a:bodyPr>
            <a:normAutofit fontScale="90000"/>
          </a:bodyPr>
          <a:lstStyle/>
          <a:p>
            <a:r>
              <a:rPr lang="en-GB" sz="4400" b="0">
                <a:latin typeface="+mj-lt"/>
              </a:rPr>
              <a:t>Establishing devices compatibility 2/4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ADFD6-B8A6-CD30-35D3-7A2B2352D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928A-2DAD-6C4B-8774-B9E9A592F95D}" type="datetime1">
              <a:rPr lang="de-CH" smtClean="0"/>
              <a:t>18.04.24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9A3F3-FCE8-07F0-7F0A-B7DBBB892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Ready for Windows 11 in your endpoint device park?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2384D-4639-E4FB-6F70-A425E298E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C6B3AC41-D023-D379-57EB-A7A8DB9EF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363" y="1280159"/>
            <a:ext cx="6234648" cy="4746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F56CF5B5-745C-7731-92B2-87EAAA301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872" y="911670"/>
            <a:ext cx="6102521" cy="5366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7357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2297</Words>
  <Application>Microsoft Macintosh PowerPoint</Application>
  <PresentationFormat>Widescreen</PresentationFormat>
  <Paragraphs>296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Office Theme</vt:lpstr>
      <vt:lpstr>Ready for Windows 11 in your endpoint device park?</vt:lpstr>
      <vt:lpstr>In this talk :</vt:lpstr>
      <vt:lpstr>CERN-managed device park overview</vt:lpstr>
      <vt:lpstr>Past experiences with major Windows upgrades</vt:lpstr>
      <vt:lpstr>Past experiences with major Windows upgrades</vt:lpstr>
      <vt:lpstr>Past experiences with major Windows upgrades</vt:lpstr>
      <vt:lpstr>Challenges of migration to Windows 11</vt:lpstr>
      <vt:lpstr>Establishing device compatibility 1/4</vt:lpstr>
      <vt:lpstr>Establishing devices compatibility 2/4</vt:lpstr>
      <vt:lpstr>Establishing devices compatibility  3/4</vt:lpstr>
      <vt:lpstr>Establishing device compatibility 4/4</vt:lpstr>
      <vt:lpstr>Device compatibility</vt:lpstr>
      <vt:lpstr>Migration mechanics – OpenStack VMs</vt:lpstr>
      <vt:lpstr>Migration mechanics – Physical devices</vt:lpstr>
      <vt:lpstr>Migration mechanics – Physical devices</vt:lpstr>
      <vt:lpstr>Software compatibility</vt:lpstr>
      <vt:lpstr>Data Privacy with Microsoft Copilot</vt:lpstr>
      <vt:lpstr>Clarifying Copilot confusion</vt:lpstr>
      <vt:lpstr>Data Privacy with Microsoft Copilot</vt:lpstr>
      <vt:lpstr>Data Privacy with Microsoft Copilot</vt:lpstr>
      <vt:lpstr>Migration planning</vt:lpstr>
      <vt:lpstr>And what if you cannot migrate?</vt:lpstr>
      <vt:lpstr>To conclude : </vt:lpstr>
      <vt:lpstr>Questions? Thoughts? Your own experience?  Thank you for your attention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Ready for Windows 11 in your endpoint device park?</dc:title>
  <dc:creator>Sebastien Dellabella</dc:creator>
  <cp:lastModifiedBy>sebastien.dellabella@cern.ch</cp:lastModifiedBy>
  <cp:revision>3</cp:revision>
  <dcterms:created xsi:type="dcterms:W3CDTF">2024-04-02T14:31:20Z</dcterms:created>
  <dcterms:modified xsi:type="dcterms:W3CDTF">2024-04-18T08:57:25Z</dcterms:modified>
</cp:coreProperties>
</file>