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482" r:id="rId9"/>
    <p:sldId id="263" r:id="rId10"/>
    <p:sldId id="261" r:id="rId11"/>
    <p:sldId id="267" r:id="rId12"/>
    <p:sldId id="474" r:id="rId13"/>
    <p:sldId id="478" r:id="rId14"/>
    <p:sldId id="483" r:id="rId15"/>
    <p:sldId id="481" r:id="rId16"/>
    <p:sldId id="269" r:id="rId17"/>
    <p:sldId id="270" r:id="rId18"/>
  </p:sldIdLst>
  <p:sldSz cx="12192000" cy="6858000"/>
  <p:notesSz cx="6858000" cy="12192000"/>
  <p:defaultTextStyle>
    <a:defPPr>
      <a:defRPr lang="zh-CN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1" autoAdjust="0"/>
    <p:restoredTop sz="78636" autoAdjust="0"/>
  </p:normalViewPr>
  <p:slideViewPr>
    <p:cSldViewPr>
      <p:cViewPr varScale="1">
        <p:scale>
          <a:sx n="71" d="100"/>
          <a:sy n="71" d="100"/>
        </p:scale>
        <p:origin x="73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6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页眉占位符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5" name="日期占位符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76E72E-E794-4FCD-BF64-377A240A97C8}" type="datetimeFigureOut">
              <a:rPr lang="en-US" altLang="zh-CN"/>
              <a:t>4/19/2024</a:t>
            </a:fld>
            <a:endParaRPr lang="zh-CN"/>
          </a:p>
        </p:txBody>
      </p:sp>
      <p:sp>
        <p:nvSpPr>
          <p:cNvPr id="6" name="幻灯片图像占位符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zh-CN"/>
          </a:p>
        </p:txBody>
      </p:sp>
      <p:sp>
        <p:nvSpPr>
          <p:cNvPr id="7" name="备注占位符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3F70B3-B9B0-49CA-900E-431AA168B6CB}" type="slidenum">
              <a:rPr lang="en-US" altLang="zh-CN"/>
              <a:t>‹#›</a:t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</p:spPr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I’m yaosong , come from IHEP. I will talk about a </a:t>
            </a:r>
            <a:endParaRPr lang="zh-CN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/>
              <a:t>1</a:t>
            </a:fld>
            <a:endParaRPr 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Then this is the second part, which names Hardware performance monitoring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In the first part ,we only score the user’s process when the file system is healthy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But ,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 Once a certain m</a:t>
            </a:r>
            <a:r>
              <a:rPr lang="en-US" altLang="zh-CN" dirty="0"/>
              <a:t>etrics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 in here is abnormal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 smtClean="0"/>
              <a:t>10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214382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Next is control center</a:t>
            </a:r>
            <a:r>
              <a:rPr lang="zh-CN" altLang="en-US" sz="1200" dirty="0"/>
              <a:t>，</a:t>
            </a:r>
            <a:r>
              <a:rPr lang="en-US" altLang="zh-CN" sz="1200" dirty="0"/>
              <a:t>it manages all of nodes and jobs in our computing cluster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It will launch the </a:t>
            </a:r>
            <a:r>
              <a:rPr lang="en-US" altLang="zh-CN" sz="1200" u="sng" dirty="0"/>
              <a:t>analysis tool</a:t>
            </a:r>
            <a:r>
              <a:rPr lang="en-US" altLang="zh-CN" sz="1200" dirty="0"/>
              <a:t>, When it receive the alert from filesystem,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First,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946FACC8-8764-B933-D89A-4AD721A06F71}" type="slidenum">
              <a:rPr lang="en-US" altLang="zh-CN"/>
              <a:t>11</a:t>
            </a:fld>
            <a:endParaRPr 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Here is the third part </a:t>
            </a:r>
          </a:p>
          <a:p>
            <a:r>
              <a:rPr lang="en-US" altLang="zh-CN" dirty="0"/>
              <a:t>It aims to confirm whether the job is abnormal or not.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We use Falco to scrap job’s system calling and Filter by username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jobname, and also Upload to Elasticsearch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The sys calling is handled by the combination of Embedding and Encoding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 smtClean="0"/>
              <a:t>12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5364805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After the preparation, there is Job behavior analysis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We use </a:t>
            </a:r>
            <a:r>
              <a:rPr lang="en-US" altLang="zh-CN" b="1" dirty="0" err="1"/>
              <a:t>Autoformer</a:t>
            </a:r>
            <a:r>
              <a:rPr lang="en-US" altLang="zh-CN" b="1" dirty="0"/>
              <a:t> model </a:t>
            </a:r>
            <a:r>
              <a:rPr lang="en-US" altLang="zh-CN" dirty="0"/>
              <a:t>to learn normal job system calling relationships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We firstly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Which are used to Evaluate anomaly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 smtClean="0"/>
              <a:t>13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2158405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946FACC8-8764-B933-D89A-4AD721A06F71}" type="slidenum">
              <a:rPr lang="en-US" altLang="zh-CN"/>
              <a:t>14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179403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Here is the example to show the abnormal user was limited</a:t>
            </a:r>
          </a:p>
          <a:p>
            <a:endParaRPr lang="en-US" altLang="zh-CN" dirty="0"/>
          </a:p>
          <a:p>
            <a:r>
              <a:rPr lang="en-US" altLang="zh-CN" dirty="0"/>
              <a:t>A file server suffer a heavy CPU load </a:t>
            </a:r>
          </a:p>
          <a:p>
            <a:r>
              <a:rPr lang="en-US" altLang="zh-CN" dirty="0"/>
              <a:t>Abnormal detection system identify the abnormal user and his job, control center limited the running job like this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 smtClean="0"/>
              <a:t>15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341352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Now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In </a:t>
            </a:r>
            <a:r>
              <a:rPr lang="en-US" altLang="zh-CN" dirty="0" err="1"/>
              <a:t>theFuture</a:t>
            </a:r>
            <a:r>
              <a:rPr lang="en-US" altLang="zh-CN" dirty="0"/>
              <a:t> work</a:t>
            </a:r>
            <a:endParaRPr lang="en-US" altLang="zh-CN" dirty="0">
              <a:solidFill>
                <a:srgbClr val="24292F"/>
              </a:solidFill>
              <a:latin typeface="Noto Sans SC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 smtClean="0"/>
              <a:t>16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673387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A large HTC cluster at IHEP  includes about 35k </a:t>
            </a:r>
            <a:r>
              <a:rPr lang="en-US" altLang="zh-CN" dirty="0" err="1"/>
              <a:t>cpu</a:t>
            </a:r>
            <a:r>
              <a:rPr lang="en-US" altLang="zh-CN" dirty="0"/>
              <a:t> cores , 300 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active users, </a:t>
            </a:r>
            <a:r>
              <a:rPr lang="en-US" altLang="zh-CN" b="0" i="0" dirty="0" err="1">
                <a:solidFill>
                  <a:srgbClr val="24292F"/>
                </a:solidFill>
                <a:effectLst/>
                <a:latin typeface="Noto Sans SC"/>
              </a:rPr>
              <a:t>aboult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 500k jobs completed per 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day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But </a:t>
            </a:r>
            <a:r>
              <a:rPr lang="en-US" altLang="zh-CN" dirty="0"/>
              <a:t>Problems encountered during the operation, like 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High IO latency</a:t>
            </a:r>
            <a:r>
              <a:rPr lang="zh-CN" altLang="en-US" b="0" i="0" dirty="0">
                <a:solidFill>
                  <a:srgbClr val="24292F"/>
                </a:solidFill>
                <a:latin typeface="Noto Sans SC"/>
              </a:rPr>
              <a:t>，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Read-write failure,</a:t>
            </a:r>
            <a:r>
              <a:rPr lang="en-US" altLang="zh-CN" dirty="0"/>
              <a:t> Resource contention and so on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When the administrator get alerts, we need to  judge and analyze …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And then </a:t>
            </a:r>
            <a:r>
              <a:rPr lang="en-US" altLang="zh-CN" sz="1600" b="1" dirty="0">
                <a:latin typeface="Calibri"/>
                <a:ea typeface="微软雅黑"/>
                <a:cs typeface="Calibri"/>
              </a:rPr>
              <a:t>H</a:t>
            </a:r>
            <a:r>
              <a:rPr lang="en-US" altLang="zh-CN" sz="1200" dirty="0">
                <a:latin typeface="Calibri"/>
                <a:ea typeface="微软雅黑"/>
                <a:cs typeface="Calibri"/>
              </a:rPr>
              <a:t>ow to restore the service?</a:t>
            </a:r>
            <a:endParaRPr lang="en-US" altLang="zh-CN" dirty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it’s a time consuming and boring task</a:t>
            </a:r>
            <a:endParaRPr lang="en-US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/>
              <a:t>2</a:t>
            </a:fld>
            <a:endParaRPr 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So</a:t>
            </a:r>
            <a:r>
              <a:rPr lang="zh-CN" altLang="en-US" dirty="0"/>
              <a:t>，</a:t>
            </a:r>
            <a:r>
              <a:rPr lang="en-US" altLang="zh-CN" dirty="0"/>
              <a:t>in a word…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But </a:t>
            </a:r>
            <a:r>
              <a:rPr lang="en-US" altLang="zh-CN" b="1" dirty="0">
                <a:solidFill>
                  <a:srgbClr val="24292F"/>
                </a:solidFill>
                <a:latin typeface="Noto Sans SC"/>
              </a:rPr>
              <a:t>What is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 </a:t>
            </a:r>
            <a:r>
              <a:rPr lang="en-US" altLang="zh-CN" b="1" i="0" dirty="0">
                <a:solidFill>
                  <a:srgbClr val="24292F"/>
                </a:solidFill>
                <a:latin typeface="Noto Sans SC"/>
              </a:rPr>
              <a:t>the </a:t>
            </a:r>
            <a:r>
              <a:rPr lang="en-US" altLang="zh-CN" b="1" dirty="0">
                <a:solidFill>
                  <a:srgbClr val="24292F"/>
                </a:solidFill>
                <a:latin typeface="Noto Sans SC"/>
              </a:rPr>
              <a:t>‘</a:t>
            </a:r>
            <a:r>
              <a:rPr lang="en-US" altLang="zh-CN" b="1" i="0" dirty="0">
                <a:solidFill>
                  <a:srgbClr val="24292F"/>
                </a:solidFill>
                <a:latin typeface="Noto Sans SC"/>
              </a:rPr>
              <a:t>abnormal</a:t>
            </a:r>
            <a:r>
              <a:rPr lang="en-US" altLang="zh-CN" sz="1200" b="0" i="0" u="none" strike="noStrike" cap="none" spc="0" dirty="0">
                <a:solidFill>
                  <a:srgbClr val="24292F"/>
                </a:solidFill>
                <a:latin typeface="Noto Sans SC"/>
                <a:ea typeface="Noto Sans SC"/>
                <a:cs typeface="Noto Sans SC"/>
              </a:rPr>
              <a:t>’</a:t>
            </a:r>
            <a:r>
              <a:rPr lang="en-US" altLang="zh-CN" b="1" i="0" dirty="0">
                <a:solidFill>
                  <a:srgbClr val="24292F"/>
                </a:solidFill>
                <a:latin typeface="Noto Sans SC"/>
              </a:rPr>
              <a:t> jobs</a:t>
            </a:r>
            <a:r>
              <a:rPr lang="zh-CN" altLang="en-US" b="1" i="0" dirty="0">
                <a:solidFill>
                  <a:srgbClr val="24292F"/>
                </a:solidFill>
                <a:latin typeface="Noto Sans SC"/>
              </a:rPr>
              <a:t> </a:t>
            </a:r>
            <a:r>
              <a:rPr lang="en-US" altLang="zh-CN" dirty="0"/>
              <a:t>here</a:t>
            </a:r>
            <a:r>
              <a:rPr lang="zh-CN" altLang="en-US" dirty="0"/>
              <a:t>？</a:t>
            </a:r>
            <a:endParaRPr lang="en-US" altLang="zh-CN" dirty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We defined two kind of jobs are abnormal, the first type is that 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Storage resource </a:t>
            </a:r>
            <a:r>
              <a:rPr lang="en-US" altLang="zh-CN" sz="1200" b="0" i="0" u="none" strike="noStrike" cap="none" spc="0" dirty="0">
                <a:solidFill>
                  <a:srgbClr val="24292F"/>
                </a:solidFill>
                <a:latin typeface="Noto Sans SC"/>
                <a:ea typeface="Noto Sans SC"/>
                <a:cs typeface="Noto Sans SC"/>
              </a:rPr>
              <a:t>misusing by user, include …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u="none" strike="noStrike" cap="none" spc="0" dirty="0">
                <a:solidFill>
                  <a:srgbClr val="24292F"/>
                </a:solidFill>
                <a:latin typeface="Noto Sans SC"/>
              </a:rPr>
              <a:t>Second is 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Normal 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jobs</a:t>
            </a:r>
            <a:r>
              <a:rPr lang="en-US" altLang="zh-CN" dirty="0">
                <a:solidFill>
                  <a:schemeClr val="tx1"/>
                </a:solidFill>
                <a:latin typeface="+mn-lt"/>
              </a:rPr>
              <a:t> which is </a:t>
            </a:r>
            <a:r>
              <a:rPr lang="en-US" altLang="zh-CN" dirty="0">
                <a:solidFill>
                  <a:srgbClr val="24292F"/>
                </a:solidFill>
                <a:highlight>
                  <a:srgbClr val="FFFF00"/>
                </a:highlight>
                <a:latin typeface="Noto Sans SC"/>
              </a:rPr>
              <a:t>no problem for small number, but  a large number can cause heavy I/O burden</a:t>
            </a:r>
            <a:endParaRPr lang="en-US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b="0" i="0" dirty="0">
              <a:solidFill>
                <a:srgbClr val="24292F"/>
              </a:solidFill>
              <a:effectLst/>
              <a:latin typeface="Noto Sans SC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When abnormal jobs </a:t>
            </a:r>
            <a:r>
              <a:rPr lang="en-US" altLang="zh-CN" b="0" i="0" dirty="0" err="1">
                <a:solidFill>
                  <a:srgbClr val="24292F"/>
                </a:solidFill>
                <a:effectLst/>
                <a:latin typeface="Noto Sans SC"/>
              </a:rPr>
              <a:t>occurd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, the server may crash, and slow down everyone's access.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b="0" i="0" dirty="0">
              <a:solidFill>
                <a:srgbClr val="24292F"/>
              </a:solidFill>
              <a:effectLst/>
              <a:latin typeface="Noto Sans SC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For </a:t>
            </a:r>
            <a:r>
              <a:rPr lang="en-US" altLang="zh-CN" i="0" dirty="0">
                <a:solidFill>
                  <a:srgbClr val="24292F"/>
                </a:solidFill>
                <a:latin typeface="Noto Sans SC"/>
              </a:rPr>
              <a:t>administrators</a:t>
            </a:r>
            <a:r>
              <a:rPr lang="zh-CN" altLang="en-US" i="0" dirty="0">
                <a:solidFill>
                  <a:srgbClr val="24292F"/>
                </a:solidFill>
                <a:latin typeface="Noto Sans SC"/>
              </a:rPr>
              <a:t>，</a:t>
            </a:r>
            <a:r>
              <a:rPr lang="en-US" altLang="zh-CN" i="0" dirty="0">
                <a:solidFill>
                  <a:srgbClr val="24292F"/>
                </a:solidFill>
                <a:latin typeface="Noto Sans SC"/>
              </a:rPr>
              <a:t>the biggest problem is </a:t>
            </a:r>
            <a:endParaRPr lang="en-US" dirty="0"/>
          </a:p>
          <a:p>
            <a:pPr>
              <a:defRPr/>
            </a:pPr>
            <a:endParaRPr lang="zh-CN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/>
              <a:t>3</a:t>
            </a:fld>
            <a:endParaRPr 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dirty="0">
                <a:solidFill>
                  <a:srgbClr val="24292F"/>
                </a:solidFill>
                <a:latin typeface="Noto Sans SC"/>
              </a:rPr>
              <a:t>The 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Traditional solution is very </a:t>
            </a:r>
            <a:r>
              <a:rPr lang="en-US" altLang="zh-CN" dirty="0"/>
              <a:t>Depend on the experience of the administrator 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b="0" i="0" dirty="0">
                <a:solidFill>
                  <a:srgbClr val="24292F"/>
                </a:solidFill>
                <a:latin typeface="Noto Sans SC"/>
              </a:rPr>
              <a:t>When 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dirty="0">
                <a:solidFill>
                  <a:srgbClr val="24292F"/>
                </a:solidFill>
                <a:latin typeface="Noto Sans SC"/>
              </a:rPr>
              <a:t>It do need a long time  to fix problems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dirty="0">
                <a:solidFill>
                  <a:srgbClr val="24292F"/>
                </a:solidFill>
                <a:latin typeface="Noto Sans SC"/>
              </a:rPr>
              <a:t>Occasionally.it might </a:t>
            </a:r>
            <a:r>
              <a:rPr lang="en-US" sz="1200" b="0" i="0" dirty="0" err="1">
                <a:solidFill>
                  <a:srgbClr val="24292F"/>
                </a:solidFill>
                <a:latin typeface="Noto Sans SC"/>
              </a:rPr>
              <a:t>Faild</a:t>
            </a:r>
            <a:r>
              <a:rPr lang="en-US" sz="1200" b="0" i="0" dirty="0">
                <a:solidFill>
                  <a:srgbClr val="24292F"/>
                </a:solidFill>
                <a:latin typeface="Noto Sans SC"/>
              </a:rPr>
              <a:t> to identify the real cause or </a:t>
            </a:r>
            <a:r>
              <a:rPr lang="en-US" altLang="zh-CN" dirty="0"/>
              <a:t>mis-kill normal jobs</a:t>
            </a:r>
            <a:endParaRPr lang="en-US" sz="1200" b="0" i="0" dirty="0">
              <a:solidFill>
                <a:srgbClr val="24292F"/>
              </a:solidFill>
              <a:latin typeface="Noto Sans SC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i="0" dirty="0">
              <a:solidFill>
                <a:srgbClr val="24292F"/>
              </a:solidFill>
              <a:latin typeface="Noto Sans SC"/>
            </a:endParaRPr>
          </a:p>
          <a:p>
            <a:pPr>
              <a:defRPr/>
            </a:pPr>
            <a:endParaRPr lang="zh-CN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/>
              <a:t>4</a:t>
            </a:fld>
            <a:endParaRPr 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So ,we design and develop the …</a:t>
            </a:r>
          </a:p>
          <a:p>
            <a:pPr>
              <a:defRPr/>
            </a:pPr>
            <a:r>
              <a:rPr lang="en-US" altLang="zh-CN" dirty="0"/>
              <a:t>Focusing on the adjustment of </a:t>
            </a:r>
            <a:r>
              <a:rPr lang="en-US" altLang="zh-CN" sz="1200" dirty="0">
                <a:latin typeface="Calibri"/>
                <a:ea typeface="微软雅黑"/>
                <a:cs typeface="Calibri"/>
              </a:rPr>
              <a:t>the available resource scale for each user dynamically</a:t>
            </a:r>
          </a:p>
          <a:p>
            <a:pPr>
              <a:defRPr/>
            </a:pPr>
            <a:endParaRPr lang="en-US" altLang="zh-CN" sz="1200" dirty="0">
              <a:latin typeface="Calibri"/>
              <a:ea typeface="微软雅黑"/>
              <a:cs typeface="Calibri"/>
            </a:endParaRPr>
          </a:p>
          <a:p>
            <a:pPr>
              <a:defRPr/>
            </a:pPr>
            <a:r>
              <a:rPr lang="en-US" altLang="zh-CN" sz="1200" dirty="0">
                <a:latin typeface="Calibri"/>
                <a:ea typeface="微软雅黑"/>
                <a:cs typeface="Calibri"/>
              </a:rPr>
              <a:t>The first,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Second is Control Center, which identify …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The third,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Finally we return to the  Control Center to …s</a:t>
            </a:r>
          </a:p>
          <a:p>
            <a:pPr>
              <a:defRPr/>
            </a:pPr>
            <a:r>
              <a:rPr lang="en-US" altLang="zh-CN" dirty="0"/>
              <a:t>Next is the details</a:t>
            </a: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/>
              <a:t>5</a:t>
            </a:fld>
            <a:endParaRPr 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Abnormal detection at file servers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There are…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The first is about abnormal…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It works by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It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This </a:t>
            </a:r>
            <a:r>
              <a:rPr lang="en-US" altLang="zh-CN" dirty="0"/>
              <a:t>detection is helpful to 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Reduce the suspected scope of the cause of the anomaly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/>
              <a:t>6</a:t>
            </a:fld>
            <a:endParaRPr 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Now we running it with </a:t>
            </a:r>
            <a:r>
              <a:rPr lang="en-US" altLang="zh-CN" dirty="0" err="1"/>
              <a:t>lustre</a:t>
            </a:r>
            <a:r>
              <a:rPr lang="en-US" altLang="zh-CN" dirty="0"/>
              <a:t>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err="1"/>
              <a:t>Lustre</a:t>
            </a:r>
            <a:r>
              <a:rPr lang="en-US" altLang="zh-CN" dirty="0"/>
              <a:t> provides an open sourced </a:t>
            </a:r>
            <a:r>
              <a:rPr lang="en-US" altLang="zh-CN" dirty="0" err="1"/>
              <a:t>collectD</a:t>
            </a:r>
            <a:r>
              <a:rPr lang="en-US" altLang="zh-CN" dirty="0"/>
              <a:t> plugin for collection of performance metrics, which include those </a:t>
            </a:r>
            <a:r>
              <a:rPr lang="en-US" altLang="zh-CN" dirty="0" err="1"/>
              <a:t>jobstats</a:t>
            </a:r>
            <a:endParaRPr lang="en-US" altLang="zh-CN" dirty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These metrics are stored on </a:t>
            </a:r>
            <a:r>
              <a:rPr lang="en-US" altLang="zh-CN" dirty="0" err="1"/>
              <a:t>ElasticSearch</a:t>
            </a:r>
            <a:r>
              <a:rPr lang="en-US" altLang="zh-CN" dirty="0"/>
              <a:t> Database</a:t>
            </a:r>
            <a:endParaRPr lang="zh-CN" altLang="en-US" dirty="0"/>
          </a:p>
          <a:p>
            <a:pPr>
              <a:defRPr/>
            </a:pPr>
            <a:endParaRPr lang="zh-CN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/>
              <a:t>7</a:t>
            </a:fld>
            <a:endParaRPr 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lvl="1"/>
            <a:endParaRPr lang="zh-CN" altLang="en-US" dirty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Then we use the 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Isolation Forest algorithm for </a:t>
            </a:r>
            <a:r>
              <a:rPr lang="en-US" altLang="zh-CN" b="0" i="0" dirty="0" err="1">
                <a:solidFill>
                  <a:srgbClr val="24292F"/>
                </a:solidFill>
                <a:latin typeface="Noto Sans SC"/>
              </a:rPr>
              <a:t>abnomal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 detection,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Isolation Forest is very 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effective on large, high dimensional data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4292F"/>
              </a:solidFill>
              <a:effectLst/>
              <a:latin typeface="Noto Sans SC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In a data set, the more isolated a sample is, the higher score it will get . </a:t>
            </a:r>
          </a:p>
          <a:p>
            <a:pPr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That means, the feature of a process if very different from others, It's more likely to be considered an anomaly.</a:t>
            </a:r>
          </a:p>
          <a:p>
            <a:pPr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Then we</a:t>
            </a:r>
            <a:r>
              <a:rPr lang="zh-CN" altLang="en-US" b="0" i="0" dirty="0">
                <a:solidFill>
                  <a:srgbClr val="24292F"/>
                </a:solidFill>
                <a:effectLst/>
                <a:latin typeface="Noto Sans SC"/>
              </a:rPr>
              <a:t> 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design</a:t>
            </a:r>
            <a:r>
              <a:rPr lang="zh-CN" altLang="en-US" b="0" i="0" dirty="0">
                <a:solidFill>
                  <a:srgbClr val="24292F"/>
                </a:solidFill>
                <a:effectLst/>
                <a:latin typeface="Noto Sans SC"/>
              </a:rPr>
              <a:t> 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the</a:t>
            </a:r>
            <a:r>
              <a:rPr lang="zh-CN" altLang="en-US" b="0" i="0" dirty="0">
                <a:solidFill>
                  <a:srgbClr val="24292F"/>
                </a:solidFill>
                <a:effectLst/>
                <a:latin typeface="Noto Sans SC"/>
              </a:rPr>
              <a:t> 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sample data </a:t>
            </a:r>
          </a:p>
          <a:p>
            <a:pPr>
              <a:defRPr/>
            </a:pP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We </a:t>
            </a:r>
            <a:r>
              <a:rPr lang="en-US" altLang="zh-CN" b="0" i="0" dirty="0" err="1">
                <a:solidFill>
                  <a:srgbClr val="24292F"/>
                </a:solidFill>
                <a:latin typeface="Noto Sans SC"/>
              </a:rPr>
              <a:t>traind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 two ,,by the data of </a:t>
            </a:r>
          </a:p>
          <a:p>
            <a:pPr>
              <a:defRPr/>
            </a:pPr>
            <a:endParaRPr lang="zh-CN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/>
              <a:t>8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949336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This is the 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Interactive interface </a:t>
            </a:r>
          </a:p>
          <a:p>
            <a:endParaRPr lang="en-US" altLang="zh-CN" b="0" i="0" dirty="0">
              <a:solidFill>
                <a:srgbClr val="24292F"/>
              </a:solidFill>
              <a:latin typeface="Noto Sans SC"/>
            </a:endParaRPr>
          </a:p>
          <a:p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Web page</a:t>
            </a:r>
          </a:p>
          <a:p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optimize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3F70B3-B9B0-49CA-900E-431AA168B6CB}" type="slidenum">
              <a:rPr lang="en-US" altLang="zh-CN" smtClean="0"/>
              <a:t>9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512629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标题幻灯片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219200" y="1524000"/>
            <a:ext cx="10164232" cy="1752599"/>
          </a:xfrm>
        </p:spPr>
        <p:txBody>
          <a:bodyPr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641600" y="3962400"/>
            <a:ext cx="8737600" cy="1752599"/>
          </a:xfrm>
        </p:spPr>
        <p:txBody>
          <a:bodyPr/>
          <a:lstStyle>
            <a:lvl1pPr marL="0" indent="0">
              <a:buFont typeface="Wingdings"/>
              <a:buNone/>
              <a:defRPr sz="2800"/>
            </a:lvl1pPr>
          </a:lstStyle>
          <a:p>
            <a:pPr>
              <a:defRPr/>
            </a:pPr>
            <a:r>
              <a:rPr lang="zh-CN"/>
              <a:t>单击此处编辑母版副标题样式</a:t>
            </a:r>
            <a:endParaRPr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900AE661-7210-4670-AFCC-1EC18EA94BE8}" type="datetime1">
              <a:rPr lang="en-US" altLang="zh-CN"/>
              <a:t>4/19/2024</a:t>
            </a:fld>
            <a:endParaRPr 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3638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sp>
        <p:nvSpPr>
          <p:cNvPr id="9" name="Freeform 7"/>
          <p:cNvSpPr>
            <a:spLocks noChangeArrowheads="1"/>
          </p:cNvSpPr>
          <p:nvPr/>
        </p:nvSpPr>
        <p:spPr bwMode="auto">
          <a:xfrm>
            <a:off x="812800" y="1219200"/>
            <a:ext cx="105664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ap="flat" cmpd="sng">
            <a:gradFill>
              <a:gsLst>
                <a:gs pos="0">
                  <a:srgbClr val="0070C0"/>
                </a:gs>
                <a:gs pos="74000">
                  <a:srgbClr val="FF0000"/>
                </a:gs>
                <a:gs pos="83000">
                  <a:srgbClr val="FFC00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shape"/>
            </a:gra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sz="1800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641601" y="3962400"/>
            <a:ext cx="8682567" cy="0"/>
          </a:xfrm>
          <a:prstGeom prst="line">
            <a:avLst/>
          </a:prstGeom>
          <a:noFill/>
          <a:ln w="88900">
            <a:gradFill>
              <a:gsLst>
                <a:gs pos="0">
                  <a:srgbClr val="0070C0"/>
                </a:gs>
                <a:gs pos="74000">
                  <a:srgbClr val="FF0000"/>
                </a:gs>
                <a:gs pos="100000">
                  <a:srgbClr val="FFC000"/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path path="shape"/>
            </a:gra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图片与标题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图片占位符 2"/>
          <p:cNvSpPr>
            <a:spLocks noGrp="1"/>
          </p:cNvSpPr>
          <p:nvPr>
            <p:ph type="pic" idx="1"/>
          </p:nvPr>
        </p:nvSpPr>
        <p:spPr bwMode="auto"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zh-CN"/>
              <a:t>单击图标添加图片</a:t>
            </a:r>
            <a:endParaRPr/>
          </a:p>
        </p:txBody>
      </p:sp>
      <p:sp>
        <p:nvSpPr>
          <p:cNvPr id="6" name="文本占位符 3"/>
          <p:cNvSpPr>
            <a:spLocks noGrp="1"/>
          </p:cNvSpPr>
          <p:nvPr>
            <p:ph type="body" sz="half" idx="2"/>
          </p:nvPr>
        </p:nvSpPr>
        <p:spPr bwMode="auto"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B30AD30-7C8A-41D2-BA97-A5C4B32C40DD}" type="datetime1">
              <a:rPr lang="en-US" altLang="zh-CN"/>
              <a:t>4/19/2024</a:t>
            </a:fld>
            <a:endParaRPr lang="zh-CN"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11241749" y="71415"/>
            <a:ext cx="855043" cy="7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标题和竖排文字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竖排文字占位符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B2AFC46-5794-4489-A536-44A3501EE5EE}" type="datetime1">
              <a:rPr lang="en-US" altLang="zh-CN"/>
              <a:t>4/19/2024</a:t>
            </a:fld>
            <a:endParaRPr 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11241749" y="71415"/>
            <a:ext cx="855043" cy="7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垂直排列标题与文本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竖排标题 1"/>
          <p:cNvSpPr>
            <a:spLocks noGrp="1"/>
          </p:cNvSpPr>
          <p:nvPr>
            <p:ph type="title" orient="vert"/>
          </p:nvPr>
        </p:nvSpPr>
        <p:spPr bwMode="auto">
          <a:xfrm>
            <a:off x="8839200" y="277813"/>
            <a:ext cx="2743200" cy="5853112"/>
          </a:xfrm>
        </p:spPr>
        <p:txBody>
          <a:bodyPr vert="eaVert"/>
          <a:lstStyle/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竖排文字占位符 2"/>
          <p:cNvSpPr>
            <a:spLocks noGrp="1"/>
          </p:cNvSpPr>
          <p:nvPr>
            <p:ph type="body" orient="vert" idx="1"/>
          </p:nvPr>
        </p:nvSpPr>
        <p:spPr bwMode="auto">
          <a:xfrm>
            <a:off x="609600" y="277813"/>
            <a:ext cx="8026400" cy="5853112"/>
          </a:xfrm>
        </p:spPr>
        <p:txBody>
          <a:bodyPr vert="eaVert"/>
          <a:lstStyle/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289DE8-6FC7-4AE2-9877-7C91C1BF6B83}" type="datetime1">
              <a:rPr lang="en-US" altLang="zh-CN"/>
              <a:t>4/19/2024</a:t>
            </a:fld>
            <a:endParaRPr 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标题和内容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>
          <a:xfrm>
            <a:off x="369455" y="240871"/>
            <a:ext cx="11434618" cy="574058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369455" y="1151906"/>
            <a:ext cx="11434618" cy="4999510"/>
          </a:xfrm>
        </p:spPr>
        <p:txBody>
          <a:bodyPr/>
          <a:lstStyle>
            <a:lvl1pPr marL="342900" indent="-342900">
              <a:spcBef>
                <a:spcPts val="1440"/>
              </a:spcBef>
              <a:buClr>
                <a:srgbClr val="FF0000"/>
              </a:buClr>
              <a:buFont typeface="Wingdings"/>
              <a:buChar char=""/>
              <a:defRPr sz="2400">
                <a:latin typeface="Calibri"/>
                <a:ea typeface="微软雅黑"/>
                <a:cs typeface="Calibri"/>
              </a:defRPr>
            </a:lvl1pPr>
            <a:lvl2pPr marL="669925" indent="-325438">
              <a:spcBef>
                <a:spcPts val="1200"/>
              </a:spcBef>
              <a:buClr>
                <a:srgbClr val="0D03D3"/>
              </a:buClr>
              <a:buFont typeface="Wingdings"/>
              <a:buChar char="l"/>
              <a:defRPr sz="2000">
                <a:latin typeface="Calibri"/>
                <a:ea typeface="微软雅黑"/>
                <a:cs typeface="Calibri"/>
              </a:defRPr>
            </a:lvl2pPr>
            <a:lvl3pPr>
              <a:spcBef>
                <a:spcPts val="1000"/>
              </a:spcBef>
              <a:defRPr sz="1600">
                <a:latin typeface="Calibri"/>
                <a:ea typeface="微软雅黑"/>
                <a:cs typeface="Calibri"/>
              </a:defRPr>
            </a:lvl3pPr>
            <a:lvl4pPr>
              <a:defRPr>
                <a:latin typeface="Calibri"/>
                <a:ea typeface="微软雅黑"/>
                <a:cs typeface="Calibri"/>
              </a:defRPr>
            </a:lvl4pPr>
            <a:lvl5pPr>
              <a:defRPr>
                <a:latin typeface="Calibri"/>
                <a:ea typeface="微软雅黑"/>
                <a:cs typeface="Calibri"/>
              </a:defRPr>
            </a:lvl5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 bwMode="auto">
          <a:xfrm>
            <a:off x="609600" y="6299054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AA090-79F1-486E-A7E0-F0091416301D}" type="datetime1">
              <a:rPr lang="en-US" altLang="zh-CN"/>
              <a:t>4/19/2024</a:t>
            </a:fld>
            <a:endParaRPr 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 bwMode="auto">
          <a:xfrm>
            <a:off x="4165600" y="6303816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Xiaowei JIANG</a:t>
            </a:r>
            <a:endParaRPr 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8737600" y="6299054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标题和内容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>
          <a:xfrm>
            <a:off x="609600" y="277814"/>
            <a:ext cx="10972800" cy="771733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  <a:latin typeface="微软雅黑"/>
                <a:ea typeface="微软雅黑"/>
              </a:defRPr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609600" y="1151907"/>
            <a:ext cx="10972800" cy="4796458"/>
          </a:xfrm>
        </p:spPr>
        <p:txBody>
          <a:bodyPr/>
          <a:lstStyle>
            <a:lvl1pPr marL="342900" indent="-342900">
              <a:buClr>
                <a:srgbClr val="FF0000"/>
              </a:buClr>
              <a:buFont typeface="Wingdings"/>
              <a:buChar char=""/>
              <a:defRPr sz="2400">
                <a:latin typeface="微软雅黑"/>
                <a:ea typeface="微软雅黑"/>
              </a:defRPr>
            </a:lvl1pPr>
            <a:lvl2pPr marL="669925" indent="-325438">
              <a:buClr>
                <a:srgbClr val="0D03D3"/>
              </a:buClr>
              <a:buFont typeface="Wingdings"/>
              <a:buChar char="l"/>
              <a:defRPr sz="2000">
                <a:latin typeface="微软雅黑"/>
                <a:ea typeface="微软雅黑"/>
              </a:defRPr>
            </a:lvl2pPr>
            <a:lvl3pPr>
              <a:defRPr sz="1600">
                <a:latin typeface="微软雅黑"/>
                <a:ea typeface="微软雅黑"/>
              </a:defRPr>
            </a:lvl3pPr>
            <a:lvl4pPr>
              <a:defRPr>
                <a:latin typeface="微软雅黑"/>
                <a:ea typeface="微软雅黑"/>
              </a:defRPr>
            </a:lvl4pPr>
            <a:lvl5pPr>
              <a:defRPr>
                <a:latin typeface="微软雅黑"/>
                <a:ea typeface="微软雅黑"/>
              </a:defRPr>
            </a:lvl5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5BAA090-79F1-486E-A7E0-F0091416301D}" type="datetime1">
              <a:rPr lang="en-US" altLang="zh-CN"/>
              <a:t>4/19/2024</a:t>
            </a:fld>
            <a:endParaRPr 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Xiaowei JIANG</a:t>
            </a:r>
            <a:endParaRPr 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11336957" y="106265"/>
            <a:ext cx="855043" cy="7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节标题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C5FF0341-3FBD-4B97-8B1C-60A6AE67FB4B}" type="datetime1">
              <a:rPr lang="en-US" altLang="zh-CN"/>
              <a:t>4/19/2024</a:t>
            </a:fld>
            <a:endParaRPr 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11241749" y="71415"/>
            <a:ext cx="855043" cy="7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两栏内容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内容占位符 2"/>
          <p:cNvSpPr>
            <a:spLocks noGrp="1"/>
          </p:cNvSpPr>
          <p:nvPr>
            <p:ph sz="half" idx="1"/>
          </p:nvPr>
        </p:nvSpPr>
        <p:spPr bwMode="auto"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6" name="内容占位符 3"/>
          <p:cNvSpPr>
            <a:spLocks noGrp="1"/>
          </p:cNvSpPr>
          <p:nvPr>
            <p:ph sz="half" idx="2"/>
          </p:nvPr>
        </p:nvSpPr>
        <p:spPr bwMode="auto"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C2D30C8-1A7B-44D6-952C-0B9FCCE0FCC6}" type="datetime1">
              <a:rPr lang="en-US" altLang="zh-CN"/>
              <a:t>4/19/2024</a:t>
            </a:fld>
            <a:endParaRPr lang="zh-CN"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11241749" y="71415"/>
            <a:ext cx="855043" cy="7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比较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</p:txBody>
      </p:sp>
      <p:sp>
        <p:nvSpPr>
          <p:cNvPr id="6" name="内容占位符 3"/>
          <p:cNvSpPr>
            <a:spLocks noGrp="1"/>
          </p:cNvSpPr>
          <p:nvPr>
            <p:ph sz="half" idx="2"/>
          </p:nvPr>
        </p:nvSpPr>
        <p:spPr bwMode="auto"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7" name="文本占位符 4"/>
          <p:cNvSpPr>
            <a:spLocks noGrp="1"/>
          </p:cNvSpPr>
          <p:nvPr>
            <p:ph type="body" sz="quarter" idx="3"/>
          </p:nvPr>
        </p:nvSpPr>
        <p:spPr bwMode="auto"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</p:txBody>
      </p:sp>
      <p:sp>
        <p:nvSpPr>
          <p:cNvPr id="8" name="内容占位符 5"/>
          <p:cNvSpPr>
            <a:spLocks noGrp="1"/>
          </p:cNvSpPr>
          <p:nvPr>
            <p:ph sz="quarter" idx="4"/>
          </p:nvPr>
        </p:nvSpPr>
        <p:spPr bwMode="auto"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9" name="日期占位符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62A7E7A-6587-4F84-A54B-C51A2B83C689}" type="datetime1">
              <a:rPr lang="en-US" altLang="zh-CN"/>
              <a:t>4/19/2024</a:t>
            </a:fld>
            <a:endParaRPr lang="zh-CN"/>
          </a:p>
        </p:txBody>
      </p:sp>
      <p:sp>
        <p:nvSpPr>
          <p:cNvPr id="10" name="页脚占位符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11" name="灯片编号占位符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11241749" y="71415"/>
            <a:ext cx="855043" cy="7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仅标题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日期占位符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A7252AD-8C46-4CE6-996A-F4E9382AEB7B}" type="datetime1">
              <a:rPr lang="en-US" altLang="zh-CN"/>
              <a:t>4/19/2024</a:t>
            </a:fld>
            <a:endParaRPr lang="zh-CN"/>
          </a:p>
        </p:txBody>
      </p:sp>
      <p:sp>
        <p:nvSpPr>
          <p:cNvPr id="6" name="页脚占位符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11241749" y="71415"/>
            <a:ext cx="855043" cy="7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空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8F391C7A-5B79-4E2E-BD37-51CB49D08C2F}" type="datetime1">
              <a:rPr lang="en-US" altLang="zh-CN"/>
              <a:t>4/19/2024</a:t>
            </a:fld>
            <a:endParaRPr lang="zh-CN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11241749" y="71415"/>
            <a:ext cx="855043" cy="7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内容与标题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4766732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6" name="文本占位符 3"/>
          <p:cNvSpPr>
            <a:spLocks noGrp="1"/>
          </p:cNvSpPr>
          <p:nvPr>
            <p:ph type="body" sz="half" idx="2"/>
          </p:nvPr>
        </p:nvSpPr>
        <p:spPr bwMode="auto"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5C7EC85-AD58-4E25-9B28-4178DF9C6AEA}" type="datetime1">
              <a:rPr lang="en-US" altLang="zh-CN"/>
              <a:t>4/19/2024</a:t>
            </a:fld>
            <a:endParaRPr lang="zh-CN"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11241749" y="71415"/>
            <a:ext cx="855043" cy="7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5"/>
            <a:ext cx="10972800" cy="6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第二级</a:t>
            </a:r>
            <a:endParaRPr/>
          </a:p>
          <a:p>
            <a:pPr lvl="2">
              <a:defRPr/>
            </a:pPr>
            <a:r>
              <a:rPr lang="zh-CN"/>
              <a:t>第三级</a:t>
            </a:r>
            <a:endParaRPr/>
          </a:p>
          <a:p>
            <a:pPr lvl="3">
              <a:defRPr/>
            </a:pPr>
            <a:r>
              <a:rPr lang="zh-CN"/>
              <a:t>第四级</a:t>
            </a:r>
            <a:endParaRPr/>
          </a:p>
          <a:p>
            <a:pPr lvl="4">
              <a:defRPr/>
            </a:pPr>
            <a:r>
              <a:rPr lang="zh-CN"/>
              <a:t>第五级</a:t>
            </a:r>
            <a:endParaRPr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F0883399-0BE9-47C1-9434-2C1C6497654A}" type="datetime1">
              <a:rPr lang="en-US" altLang="zh-CN"/>
              <a:t>4/19/2024</a:t>
            </a:fld>
            <a:endParaRPr 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7E46DA2A-0A7F-49D5-B392-17A051B5A1AA}" type="slidenum">
              <a:rPr lang="en-US" altLang="zh-CN"/>
              <a:t>‹#›</a:t>
            </a:fld>
            <a:endParaRPr lang="zh-CN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0" y="1009914"/>
            <a:ext cx="12192000" cy="0"/>
          </a:xfrm>
          <a:prstGeom prst="line">
            <a:avLst/>
          </a:prstGeom>
          <a:noFill/>
          <a:ln w="88900">
            <a:gradFill>
              <a:gsLst>
                <a:gs pos="27000">
                  <a:srgbClr val="0070C0"/>
                </a:gs>
                <a:gs pos="66000">
                  <a:srgbClr val="FFC000"/>
                </a:gs>
                <a:gs pos="91000">
                  <a:srgbClr val="FF0000"/>
                </a:gs>
                <a:gs pos="100000">
                  <a:srgbClr val="FFC000"/>
                </a:gs>
              </a:gsLst>
              <a:path path="shape"/>
            </a:gra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>
        <a:spcBef>
          <a:spcPts val="0"/>
        </a:spcBef>
        <a:spcAft>
          <a:spcPts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>
        <a:spcBef>
          <a:spcPts val="0"/>
        </a:spcBef>
        <a:spcAft>
          <a:spcPts val="0"/>
        </a:spcAft>
        <a:defRPr sz="4200">
          <a:solidFill>
            <a:schemeClr val="tx2"/>
          </a:solidFill>
          <a:latin typeface="Garamond"/>
          <a:ea typeface="宋体"/>
        </a:defRPr>
      </a:lvl2pPr>
      <a:lvl3pPr algn="l">
        <a:spcBef>
          <a:spcPts val="0"/>
        </a:spcBef>
        <a:spcAft>
          <a:spcPts val="0"/>
        </a:spcAft>
        <a:defRPr sz="4200">
          <a:solidFill>
            <a:schemeClr val="tx2"/>
          </a:solidFill>
          <a:latin typeface="Garamond"/>
          <a:ea typeface="宋体"/>
        </a:defRPr>
      </a:lvl3pPr>
      <a:lvl4pPr algn="l">
        <a:spcBef>
          <a:spcPts val="0"/>
        </a:spcBef>
        <a:spcAft>
          <a:spcPts val="0"/>
        </a:spcAft>
        <a:defRPr sz="4200">
          <a:solidFill>
            <a:schemeClr val="tx2"/>
          </a:solidFill>
          <a:latin typeface="Garamond"/>
          <a:ea typeface="宋体"/>
        </a:defRPr>
      </a:lvl4pPr>
      <a:lvl5pPr algn="l">
        <a:spcBef>
          <a:spcPts val="0"/>
        </a:spcBef>
        <a:spcAft>
          <a:spcPts val="0"/>
        </a:spcAft>
        <a:defRPr sz="4200">
          <a:solidFill>
            <a:schemeClr val="tx2"/>
          </a:solidFill>
          <a:latin typeface="Garamond"/>
          <a:ea typeface="宋体"/>
        </a:defRPr>
      </a:lvl5pPr>
      <a:lvl6pPr marL="457200" algn="l">
        <a:spcBef>
          <a:spcPts val="0"/>
        </a:spcBef>
        <a:spcAft>
          <a:spcPts val="0"/>
        </a:spcAft>
        <a:defRPr sz="4200">
          <a:solidFill>
            <a:schemeClr val="tx2"/>
          </a:solidFill>
          <a:latin typeface="Garamond"/>
          <a:ea typeface="宋体"/>
        </a:defRPr>
      </a:lvl6pPr>
      <a:lvl7pPr marL="914400" algn="l">
        <a:spcBef>
          <a:spcPts val="0"/>
        </a:spcBef>
        <a:spcAft>
          <a:spcPts val="0"/>
        </a:spcAft>
        <a:defRPr sz="4200">
          <a:solidFill>
            <a:schemeClr val="tx2"/>
          </a:solidFill>
          <a:latin typeface="Garamond"/>
          <a:ea typeface="宋体"/>
        </a:defRPr>
      </a:lvl7pPr>
      <a:lvl8pPr marL="1371600" algn="l">
        <a:spcBef>
          <a:spcPts val="0"/>
        </a:spcBef>
        <a:spcAft>
          <a:spcPts val="0"/>
        </a:spcAft>
        <a:defRPr sz="4200">
          <a:solidFill>
            <a:schemeClr val="tx2"/>
          </a:solidFill>
          <a:latin typeface="Garamond"/>
          <a:ea typeface="宋体"/>
        </a:defRPr>
      </a:lvl8pPr>
      <a:lvl9pPr marL="1828800" algn="l">
        <a:spcBef>
          <a:spcPts val="0"/>
        </a:spcBef>
        <a:spcAft>
          <a:spcPts val="0"/>
        </a:spcAft>
        <a:defRPr sz="4200">
          <a:solidFill>
            <a:schemeClr val="tx2"/>
          </a:solidFill>
          <a:latin typeface="Garamond"/>
          <a:ea typeface="宋体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Clr>
          <a:schemeClr val="accent1"/>
        </a:buClr>
        <a:buSzPct val="65000"/>
        <a:buFont typeface="Wingdings"/>
        <a:buChar char="n"/>
        <a:defRPr lang="zh-CN" sz="2400">
          <a:solidFill>
            <a:schemeClr val="tx1"/>
          </a:solidFill>
          <a:latin typeface="微软雅黑"/>
          <a:ea typeface="微软雅黑"/>
          <a:cs typeface="+mn-cs"/>
        </a:defRPr>
      </a:lvl1pPr>
      <a:lvl2pPr marL="669925" indent="-325438" algn="l">
        <a:spcBef>
          <a:spcPts val="0"/>
        </a:spcBef>
        <a:spcAft>
          <a:spcPts val="0"/>
        </a:spcAft>
        <a:buClr>
          <a:schemeClr val="accent2"/>
        </a:buClr>
        <a:buSzPct val="60000"/>
        <a:buFont typeface="Wingdings"/>
        <a:buChar char="q"/>
        <a:defRPr lang="zh-CN" sz="2400">
          <a:solidFill>
            <a:schemeClr val="tx1"/>
          </a:solidFill>
          <a:latin typeface="微软雅黑"/>
          <a:ea typeface="微软雅黑"/>
          <a:cs typeface="+mn-cs"/>
        </a:defRPr>
      </a:lvl2pPr>
      <a:lvl3pPr marL="1022350" indent="-350838" algn="l">
        <a:spcBef>
          <a:spcPts val="0"/>
        </a:spcBef>
        <a:spcAft>
          <a:spcPts val="0"/>
        </a:spcAft>
        <a:buClr>
          <a:schemeClr val="accent1"/>
        </a:buClr>
        <a:buSzPct val="65000"/>
        <a:buFont typeface="Wingdings"/>
        <a:buChar char="n"/>
        <a:defRPr lang="zh-CN" sz="2400">
          <a:solidFill>
            <a:schemeClr val="tx1"/>
          </a:solidFill>
          <a:latin typeface="微软雅黑"/>
          <a:ea typeface="微软雅黑"/>
          <a:cs typeface="+mn-cs"/>
        </a:defRPr>
      </a:lvl3pPr>
      <a:lvl4pPr marL="1339850" indent="-315913" algn="l">
        <a:spcBef>
          <a:spcPts val="0"/>
        </a:spcBef>
        <a:spcAft>
          <a:spcPts val="0"/>
        </a:spcAft>
        <a:buClr>
          <a:schemeClr val="accent2"/>
        </a:buClr>
        <a:buSzPct val="70000"/>
        <a:buFont typeface="Wingdings"/>
        <a:buChar char="q"/>
        <a:defRPr sz="2000">
          <a:solidFill>
            <a:schemeClr val="tx1"/>
          </a:solidFill>
          <a:latin typeface="+mn-lt"/>
          <a:ea typeface="+mn-ea"/>
        </a:defRPr>
      </a:lvl4pPr>
      <a:lvl5pPr marL="1681163" indent="-339725" algn="l">
        <a:spcBef>
          <a:spcPts val="0"/>
        </a:spcBef>
        <a:spcAft>
          <a:spcPts val="0"/>
        </a:spcAft>
        <a:buClr>
          <a:schemeClr val="accent1"/>
        </a:buClr>
        <a:buSzPct val="75000"/>
        <a:buFont typeface="Wingdings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138363" indent="-339725" algn="l">
        <a:spcBef>
          <a:spcPts val="0"/>
        </a:spcBef>
        <a:spcAft>
          <a:spcPts val="0"/>
        </a:spcAft>
        <a:buClr>
          <a:schemeClr val="accent1"/>
        </a:buClr>
        <a:buSzPct val="75000"/>
        <a:buFont typeface="Wingdings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562" indent="-339725" algn="l">
        <a:spcBef>
          <a:spcPts val="0"/>
        </a:spcBef>
        <a:spcAft>
          <a:spcPts val="0"/>
        </a:spcAft>
        <a:buClr>
          <a:schemeClr val="accent1"/>
        </a:buClr>
        <a:buSzPct val="75000"/>
        <a:buFont typeface="Wingdings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2763" indent="-339725" algn="l">
        <a:spcBef>
          <a:spcPts val="0"/>
        </a:spcBef>
        <a:spcAft>
          <a:spcPts val="0"/>
        </a:spcAft>
        <a:buClr>
          <a:schemeClr val="accent1"/>
        </a:buClr>
        <a:buSzPct val="75000"/>
        <a:buFont typeface="Wingdings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09963" indent="-339725" algn="l">
        <a:spcBef>
          <a:spcPts val="0"/>
        </a:spcBef>
        <a:spcAft>
          <a:spcPts val="0"/>
        </a:spcAft>
        <a:buClr>
          <a:schemeClr val="accent1"/>
        </a:buClr>
        <a:buSzPct val="75000"/>
        <a:buFont typeface="Wingdings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LiXi-storage/barreley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 bwMode="auto">
          <a:xfrm>
            <a:off x="262759" y="1806515"/>
            <a:ext cx="11319641" cy="1752599"/>
          </a:xfrm>
        </p:spPr>
        <p:txBody>
          <a:bodyPr/>
          <a:lstStyle/>
          <a:p>
            <a:pPr algn="ctr">
              <a:defRPr/>
            </a:pPr>
            <a:r>
              <a:rPr lang="en-US" sz="4400" dirty="0">
                <a:latin typeface="Calibri"/>
                <a:ea typeface="Calibri"/>
                <a:cs typeface="Calibri"/>
              </a:rPr>
              <a:t>The intelligent operation and maintenance system of the IHEP computing platform</a:t>
            </a:r>
            <a:endParaRPr lang="zh-CN" sz="4400" dirty="0">
              <a:latin typeface="Calibri"/>
              <a:cs typeface="Calibri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 bwMode="auto">
          <a:xfrm>
            <a:off x="1967718" y="4233683"/>
            <a:ext cx="7909719" cy="2009955"/>
          </a:xfrm>
        </p:spPr>
        <p:txBody>
          <a:bodyPr/>
          <a:lstStyle/>
          <a:p>
            <a:pPr algn="ctr">
              <a:defRPr/>
            </a:pPr>
            <a:r>
              <a:rPr lang="en-US" sz="2400" dirty="0" err="1">
                <a:latin typeface="Calibri"/>
                <a:ea typeface="Calibri"/>
                <a:cs typeface="Calibri"/>
              </a:rPr>
              <a:t>Yaosong</a:t>
            </a:r>
            <a:r>
              <a:rPr lang="en-US" sz="2400" dirty="0">
                <a:latin typeface="Calibri"/>
                <a:ea typeface="Calibri"/>
                <a:cs typeface="Calibri"/>
              </a:rPr>
              <a:t> Cheng, IHEP</a:t>
            </a:r>
          </a:p>
          <a:p>
            <a:pPr algn="ctr">
              <a:defRPr/>
            </a:pPr>
            <a:r>
              <a:rPr lang="en-US" altLang="zh-CN" sz="2400" dirty="0">
                <a:latin typeface="Calibri"/>
                <a:ea typeface="Calibri"/>
                <a:cs typeface="Calibri"/>
              </a:rPr>
              <a:t>HEPIX 2024 Spring </a:t>
            </a:r>
          </a:p>
          <a:p>
            <a:pPr algn="ctr">
              <a:defRPr/>
            </a:pPr>
            <a:r>
              <a:rPr lang="en-US" altLang="zh-CN" sz="2400" dirty="0">
                <a:latin typeface="Calibri"/>
                <a:ea typeface="Calibri"/>
                <a:cs typeface="Calibri"/>
              </a:rPr>
              <a:t>Paris, 19.4.2024</a:t>
            </a:r>
            <a:endParaRPr dirty="0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1</a:t>
            </a:fld>
            <a:endParaRPr 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Abnormal detection at file servers (4/4) </a:t>
            </a:r>
            <a:br>
              <a:rPr lang="en-US" altLang="zh-CN" dirty="0"/>
            </a:br>
            <a:endParaRPr lang="zh-CN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365273" y="1628800"/>
            <a:ext cx="8340246" cy="3228863"/>
          </a:xfrm>
        </p:spPr>
        <p:txBody>
          <a:bodyPr/>
          <a:lstStyle/>
          <a:p>
            <a:pPr>
              <a:defRPr/>
            </a:pPr>
            <a:r>
              <a:rPr lang="en-US" b="1" dirty="0"/>
              <a:t>2</a:t>
            </a:r>
            <a:r>
              <a:rPr lang="en-US" b="1" baseline="30000" dirty="0"/>
              <a:t>nd</a:t>
            </a:r>
            <a:r>
              <a:rPr lang="en-US" dirty="0"/>
              <a:t>: Hardware performance monitoring</a:t>
            </a:r>
            <a:endParaRPr dirty="0"/>
          </a:p>
          <a:p>
            <a:pPr lvl="1">
              <a:defRPr/>
            </a:pPr>
            <a:r>
              <a:rPr lang="en-US" dirty="0"/>
              <a:t>Metrics: </a:t>
            </a:r>
            <a:r>
              <a:rPr lang="en-US" dirty="0" err="1"/>
              <a:t>CPU_load</a:t>
            </a:r>
            <a:r>
              <a:rPr lang="en-US" dirty="0"/>
              <a:t> / </a:t>
            </a:r>
            <a:r>
              <a:rPr lang="en-US" dirty="0" err="1"/>
              <a:t>IO_wait</a:t>
            </a:r>
            <a:r>
              <a:rPr lang="en-US"/>
              <a:t>, </a:t>
            </a:r>
            <a:r>
              <a:rPr lang="en-US" sz="1800"/>
              <a:t>etc</a:t>
            </a:r>
            <a:r>
              <a:rPr lang="en-US" sz="1800" dirty="0"/>
              <a:t>.</a:t>
            </a:r>
            <a:endParaRPr lang="en-US" sz="1800" b="0" i="0" u="none" strike="noStrike" dirty="0">
              <a:solidFill>
                <a:srgbClr val="000000"/>
              </a:solidFill>
              <a:latin typeface="Calibri"/>
            </a:endParaRPr>
          </a:p>
          <a:p>
            <a:pPr lvl="1">
              <a:defRPr/>
            </a:pPr>
            <a:r>
              <a:rPr lang="en-US" dirty="0"/>
              <a:t>A shell script that runs periodically in the background</a:t>
            </a:r>
          </a:p>
          <a:p>
            <a:pPr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Once a certain m</a:t>
            </a:r>
            <a:r>
              <a:rPr lang="en-US" altLang="zh-CN" dirty="0"/>
              <a:t>etrics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 is abnormal, the top scoring processes and their owners will be sent to the control center</a:t>
            </a:r>
            <a:endParaRPr dirty="0"/>
          </a:p>
          <a:p>
            <a:pPr lvl="1">
              <a:defRPr/>
            </a:pPr>
            <a:endParaRPr lang="en-US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10</a:t>
            </a:fld>
            <a:endParaRPr lang="zh-CN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F05FF2C-BD74-4A25-A451-DEEF716B7EB4}"/>
              </a:ext>
            </a:extLst>
          </p:cNvPr>
          <p:cNvGrpSpPr/>
          <p:nvPr/>
        </p:nvGrpSpPr>
        <p:grpSpPr>
          <a:xfrm>
            <a:off x="8577408" y="2276872"/>
            <a:ext cx="3327585" cy="3474156"/>
            <a:chOff x="8607321" y="2331108"/>
            <a:chExt cx="3327585" cy="3474156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432C5248-1DCE-4DCB-B8AB-39BCD62BA0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3698" y="2331108"/>
              <a:ext cx="3042942" cy="3228863"/>
            </a:xfrm>
            <a:prstGeom prst="rect">
              <a:avLst/>
            </a:prstGeom>
          </p:spPr>
        </p:pic>
        <p:sp>
          <p:nvSpPr>
            <p:cNvPr id="13" name="矩形 11">
              <a:extLst>
                <a:ext uri="{FF2B5EF4-FFF2-40B4-BE49-F238E27FC236}">
                  <a16:creationId xmlns:a16="http://schemas.microsoft.com/office/drawing/2014/main" id="{57623ED6-BE6D-4706-8A18-03C7E492E2B3}"/>
                </a:ext>
              </a:extLst>
            </p:cNvPr>
            <p:cNvSpPr/>
            <p:nvPr/>
          </p:nvSpPr>
          <p:spPr bwMode="auto">
            <a:xfrm>
              <a:off x="8607321" y="2331108"/>
              <a:ext cx="3327585" cy="347415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14" name="矩形 12">
              <a:extLst>
                <a:ext uri="{FF2B5EF4-FFF2-40B4-BE49-F238E27FC236}">
                  <a16:creationId xmlns:a16="http://schemas.microsoft.com/office/drawing/2014/main" id="{A756F051-C42A-461A-A9E9-C4E4EB935F05}"/>
                </a:ext>
              </a:extLst>
            </p:cNvPr>
            <p:cNvSpPr/>
            <p:nvPr/>
          </p:nvSpPr>
          <p:spPr bwMode="auto">
            <a:xfrm>
              <a:off x="8742595" y="2691148"/>
              <a:ext cx="1559782" cy="273630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Control </a:t>
            </a:r>
            <a:r>
              <a:rPr lang="en-US" dirty="0"/>
              <a:t>Center</a:t>
            </a:r>
            <a:endParaRPr lang="zh-CN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287009" y="1318749"/>
            <a:ext cx="6745096" cy="4918147"/>
          </a:xfrm>
        </p:spPr>
        <p:txBody>
          <a:bodyPr/>
          <a:lstStyle/>
          <a:p>
            <a:pPr>
              <a:spcBef>
                <a:spcPts val="599"/>
              </a:spcBef>
              <a:defRPr/>
            </a:pPr>
            <a:r>
              <a:rPr lang="en-US" b="1" dirty="0"/>
              <a:t>Node and Job Management</a:t>
            </a:r>
          </a:p>
          <a:p>
            <a:pPr>
              <a:spcBef>
                <a:spcPts val="599"/>
              </a:spcBef>
              <a:defRPr/>
            </a:pPr>
            <a:r>
              <a:rPr lang="en-US" dirty="0"/>
              <a:t>Receive </a:t>
            </a:r>
            <a:r>
              <a:rPr lang="en-US" altLang="zh-CN" dirty="0"/>
              <a:t>file</a:t>
            </a:r>
            <a:r>
              <a:rPr lang="en-US" dirty="0"/>
              <a:t> system anomaly detection alerts</a:t>
            </a:r>
            <a:endParaRPr dirty="0"/>
          </a:p>
          <a:p>
            <a:pPr lvl="1">
              <a:spcBef>
                <a:spcPts val="599"/>
              </a:spcBef>
              <a:defRPr/>
            </a:pPr>
            <a:r>
              <a:rPr lang="en-US" dirty="0"/>
              <a:t>Current load,</a:t>
            </a:r>
            <a:r>
              <a:rPr lang="zh-CN" dirty="0"/>
              <a:t> </a:t>
            </a:r>
            <a:r>
              <a:rPr lang="en-US" dirty="0"/>
              <a:t>user usage</a:t>
            </a:r>
            <a:endParaRPr dirty="0"/>
          </a:p>
          <a:p>
            <a:pPr>
              <a:spcBef>
                <a:spcPts val="599"/>
              </a:spcBef>
              <a:defRPr/>
            </a:pPr>
            <a:r>
              <a:rPr lang="en-US" dirty="0"/>
              <a:t>Control </a:t>
            </a:r>
            <a:r>
              <a:rPr lang="en-US" b="1" dirty="0"/>
              <a:t>the </a:t>
            </a:r>
            <a:r>
              <a:rPr lang="en-US" altLang="zh-CN" b="1" dirty="0"/>
              <a:t>Job behavior analysis</a:t>
            </a:r>
            <a:r>
              <a:rPr lang="en-US" b="1" dirty="0"/>
              <a:t> tool </a:t>
            </a:r>
            <a:r>
              <a:rPr lang="en-US" dirty="0"/>
              <a:t>start up on the worker node</a:t>
            </a:r>
            <a:endParaRPr dirty="0"/>
          </a:p>
          <a:p>
            <a:pPr lvl="1">
              <a:spcBef>
                <a:spcPts val="599"/>
              </a:spcBef>
              <a:defRPr/>
            </a:pPr>
            <a:r>
              <a:rPr lang="en-US" dirty="0"/>
              <a:t>Find the running worker nodes by </a:t>
            </a:r>
            <a:r>
              <a:rPr lang="en-US" altLang="zh-CN" dirty="0"/>
              <a:t>processes &amp; </a:t>
            </a:r>
            <a:r>
              <a:rPr lang="en-US" dirty="0"/>
              <a:t>UIDs </a:t>
            </a:r>
          </a:p>
          <a:p>
            <a:pPr lvl="1">
              <a:spcBef>
                <a:spcPts val="599"/>
              </a:spcBef>
              <a:defRPr/>
            </a:pPr>
            <a:r>
              <a:rPr lang="en-US" dirty="0"/>
              <a:t>Remot</a:t>
            </a:r>
            <a:r>
              <a:rPr lang="en-US" altLang="zh-CN" dirty="0"/>
              <a:t>e</a:t>
            </a:r>
            <a:r>
              <a:rPr lang="en-US" dirty="0"/>
              <a:t>ly start the tool with root privileges</a:t>
            </a:r>
          </a:p>
          <a:p>
            <a:pPr>
              <a:spcBef>
                <a:spcPts val="599"/>
              </a:spcBef>
              <a:defRPr/>
            </a:pPr>
            <a:endParaRPr lang="en-US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4F683F-0545-491D-5BDC-93EBA051769D}" type="slidenum">
              <a:rPr lang="en-US" altLang="zh-CN"/>
              <a:t>11</a:t>
            </a:fld>
            <a:endParaRPr lang="zh-CN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4934D78-07D1-4D09-8171-11E39357F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80" y="1926683"/>
            <a:ext cx="4820775" cy="3702277"/>
          </a:xfrm>
          <a:prstGeom prst="rect">
            <a:avLst/>
          </a:prstGeom>
        </p:spPr>
      </p:pic>
      <p:sp>
        <p:nvSpPr>
          <p:cNvPr id="7" name="矩形 12">
            <a:extLst>
              <a:ext uri="{FF2B5EF4-FFF2-40B4-BE49-F238E27FC236}">
                <a16:creationId xmlns:a16="http://schemas.microsoft.com/office/drawing/2014/main" id="{FE977CA4-30F6-4DD4-AE93-51805071D1A7}"/>
              </a:ext>
            </a:extLst>
          </p:cNvPr>
          <p:cNvSpPr/>
          <p:nvPr/>
        </p:nvSpPr>
        <p:spPr bwMode="auto">
          <a:xfrm>
            <a:off x="6958180" y="3501007"/>
            <a:ext cx="3335890" cy="203824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9370E7-336E-49AB-90D8-F7F3ACDED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Abnormal detection at worker node (1/2)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4A0679-5857-4A10-AC5C-A08FE969D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76" y="1208523"/>
            <a:ext cx="6442880" cy="3948669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altLang="zh-CN" dirty="0"/>
              <a:t>Scraping job’s system calling by ‘Falco’</a:t>
            </a:r>
          </a:p>
          <a:p>
            <a:pPr lvl="1">
              <a:spcBef>
                <a:spcPts val="600"/>
              </a:spcBef>
              <a:defRPr/>
            </a:pPr>
            <a:r>
              <a:rPr lang="en-US" altLang="zh-CN" dirty="0"/>
              <a:t>Filter by username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jobname </a:t>
            </a:r>
          </a:p>
          <a:p>
            <a:pPr lvl="1">
              <a:spcBef>
                <a:spcPts val="600"/>
              </a:spcBef>
              <a:defRPr/>
            </a:pPr>
            <a:r>
              <a:rPr lang="en-US" altLang="zh-CN" dirty="0"/>
              <a:t>Upload to Elasticsearch </a:t>
            </a:r>
          </a:p>
          <a:p>
            <a:r>
              <a:rPr lang="en-US" altLang="zh-CN" dirty="0"/>
              <a:t>Falco is a lightweight tool to scrap the system calling based on the Linux kernel</a:t>
            </a:r>
          </a:p>
          <a:p>
            <a:r>
              <a:rPr lang="en-US" altLang="zh-CN" dirty="0"/>
              <a:t>Data preprocessing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Combination of Embedding and Encoding handles the  system calling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The data is based on a time series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80B4F3F-5CD0-4B66-ACE9-6365DAFAF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3A93A52-A9E8-45BA-8862-54214DE6BC05}"/>
              </a:ext>
            </a:extLst>
          </p:cNvPr>
          <p:cNvSpPr txBox="1"/>
          <p:nvPr/>
        </p:nvSpPr>
        <p:spPr>
          <a:xfrm>
            <a:off x="385279" y="593741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spcBef>
                <a:spcPts val="600"/>
              </a:spcBef>
            </a:pPr>
            <a:endParaRPr lang="zh-CN" altLang="en-US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B92C39B5-AE24-4AB6-9C51-79FA16333A07}"/>
              </a:ext>
            </a:extLst>
          </p:cNvPr>
          <p:cNvGrpSpPr/>
          <p:nvPr/>
        </p:nvGrpSpPr>
        <p:grpSpPr>
          <a:xfrm>
            <a:off x="6463586" y="1196752"/>
            <a:ext cx="5681086" cy="2923360"/>
            <a:chOff x="2839012" y="995858"/>
            <a:chExt cx="6843034" cy="3307235"/>
          </a:xfrm>
        </p:grpSpPr>
        <p:sp>
          <p:nvSpPr>
            <p:cNvPr id="8" name="矩形: 圆角 5">
              <a:extLst>
                <a:ext uri="{FF2B5EF4-FFF2-40B4-BE49-F238E27FC236}">
                  <a16:creationId xmlns:a16="http://schemas.microsoft.com/office/drawing/2014/main" id="{F1E30296-4851-4BC6-B03F-7F998C838CEC}"/>
                </a:ext>
              </a:extLst>
            </p:cNvPr>
            <p:cNvSpPr/>
            <p:nvPr/>
          </p:nvSpPr>
          <p:spPr bwMode="auto">
            <a:xfrm>
              <a:off x="2839012" y="995858"/>
              <a:ext cx="6843034" cy="3307235"/>
            </a:xfrm>
            <a:prstGeom prst="roundRect">
              <a:avLst>
                <a:gd name="adj" fmla="val 4668"/>
              </a:avLst>
            </a:prstGeom>
            <a:solidFill>
              <a:schemeClr val="bg1"/>
            </a:solidFill>
            <a:ln>
              <a:noFill/>
            </a:ln>
            <a:effectLst>
              <a:outerShdw blurRad="2159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F317F8D1-D10D-461A-81BE-7BD3B5F93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5118" y="995858"/>
              <a:ext cx="6584990" cy="3307235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E08715DA-73BB-4721-A45E-9B20272695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44"/>
          <a:stretch/>
        </p:blipFill>
        <p:spPr>
          <a:xfrm>
            <a:off x="148566" y="4900336"/>
            <a:ext cx="11924098" cy="191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25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9370E7-336E-49AB-90D8-F7F3ACDED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Abnormal detection at worker node (2/2)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4A0679-5857-4A10-AC5C-A08FE969D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009" y="1318750"/>
            <a:ext cx="7681199" cy="4774546"/>
          </a:xfrm>
        </p:spPr>
        <p:txBody>
          <a:bodyPr/>
          <a:lstStyle/>
          <a:p>
            <a:r>
              <a:rPr lang="en-US" altLang="zh-CN" dirty="0"/>
              <a:t>Job behavior analysis</a:t>
            </a:r>
          </a:p>
          <a:p>
            <a:pPr>
              <a:spcBef>
                <a:spcPts val="600"/>
              </a:spcBef>
              <a:defRPr/>
            </a:pPr>
            <a:r>
              <a:rPr lang="en-US" altLang="zh-CN" dirty="0"/>
              <a:t>Using </a:t>
            </a:r>
            <a:r>
              <a:rPr lang="en-US" altLang="zh-CN" b="1" dirty="0" err="1"/>
              <a:t>Autoformer</a:t>
            </a:r>
            <a:r>
              <a:rPr lang="en-US" altLang="zh-CN" b="1" dirty="0"/>
              <a:t> model </a:t>
            </a:r>
            <a:r>
              <a:rPr lang="en-US" altLang="zh-CN" dirty="0"/>
              <a:t>to learn normal job system calling relationships</a:t>
            </a:r>
          </a:p>
          <a:p>
            <a:pPr>
              <a:spcBef>
                <a:spcPts val="600"/>
              </a:spcBef>
              <a:defRPr/>
            </a:pPr>
            <a:r>
              <a:rPr lang="en-US" altLang="zh-CN" dirty="0"/>
              <a:t>Using Perplexity metric to evaluate the system calling of jobs</a:t>
            </a:r>
          </a:p>
          <a:p>
            <a:pPr lvl="1">
              <a:spcBef>
                <a:spcPts val="600"/>
              </a:spcBef>
              <a:defRPr/>
            </a:pPr>
            <a:r>
              <a:rPr lang="en-US" altLang="zh-CN" dirty="0"/>
              <a:t>Obtain Perplexity metric based on normal job systems calling , as a threshold</a:t>
            </a:r>
          </a:p>
          <a:p>
            <a:pPr lvl="1"/>
            <a:r>
              <a:rPr lang="en-US" altLang="zh-CN" dirty="0"/>
              <a:t>Obtain Perplexity metric based on target job systems calling</a:t>
            </a:r>
          </a:p>
          <a:p>
            <a:pPr lvl="1"/>
            <a:r>
              <a:rPr lang="en-US" altLang="zh-CN" dirty="0"/>
              <a:t>Evaluate anomaly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80B4F3F-5CD0-4B66-ACE9-6365DAFAF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13</a:t>
            </a:fld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5C126D4-6F84-4196-8BF4-E169A87520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9" y="1379092"/>
            <a:ext cx="4368831" cy="491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65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Control </a:t>
            </a:r>
            <a:r>
              <a:rPr lang="en-US" dirty="0"/>
              <a:t>Center</a:t>
            </a:r>
            <a:endParaRPr lang="zh-CN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287009" y="1318749"/>
            <a:ext cx="6745096" cy="4918147"/>
          </a:xfrm>
        </p:spPr>
        <p:txBody>
          <a:bodyPr/>
          <a:lstStyle/>
          <a:p>
            <a:pPr>
              <a:spcBef>
                <a:spcPts val="599"/>
              </a:spcBef>
              <a:defRPr/>
            </a:pPr>
            <a:r>
              <a:rPr lang="en-US" b="1" dirty="0"/>
              <a:t>Node and Job Management</a:t>
            </a:r>
          </a:p>
          <a:p>
            <a:pPr>
              <a:spcBef>
                <a:spcPts val="599"/>
              </a:spcBef>
              <a:defRPr/>
            </a:pPr>
            <a:r>
              <a:rPr lang="en-US" dirty="0"/>
              <a:t>Receive </a:t>
            </a:r>
            <a:r>
              <a:rPr lang="en-US" altLang="zh-CN" dirty="0"/>
              <a:t>file</a:t>
            </a:r>
            <a:r>
              <a:rPr lang="en-US" dirty="0"/>
              <a:t> system anomaly detection alerts</a:t>
            </a:r>
            <a:endParaRPr dirty="0"/>
          </a:p>
          <a:p>
            <a:pPr lvl="1">
              <a:spcBef>
                <a:spcPts val="599"/>
              </a:spcBef>
              <a:defRPr/>
            </a:pPr>
            <a:r>
              <a:rPr lang="en-US" dirty="0"/>
              <a:t>Current load,</a:t>
            </a:r>
            <a:r>
              <a:rPr lang="zh-CN" dirty="0"/>
              <a:t> </a:t>
            </a:r>
            <a:r>
              <a:rPr lang="en-US" dirty="0"/>
              <a:t>user usage</a:t>
            </a:r>
            <a:endParaRPr dirty="0"/>
          </a:p>
          <a:p>
            <a:pPr>
              <a:spcBef>
                <a:spcPts val="599"/>
              </a:spcBef>
              <a:defRPr/>
            </a:pPr>
            <a:r>
              <a:rPr lang="en-US" dirty="0"/>
              <a:t>Control </a:t>
            </a:r>
            <a:r>
              <a:rPr lang="en-US" b="1" dirty="0"/>
              <a:t>the </a:t>
            </a:r>
            <a:r>
              <a:rPr lang="en-US" altLang="zh-CN" b="1" dirty="0"/>
              <a:t>Job behavior analysis</a:t>
            </a:r>
            <a:r>
              <a:rPr lang="en-US" b="1" dirty="0"/>
              <a:t> tool </a:t>
            </a:r>
            <a:r>
              <a:rPr lang="en-US" dirty="0"/>
              <a:t>start up on the worker node</a:t>
            </a:r>
            <a:endParaRPr dirty="0"/>
          </a:p>
          <a:p>
            <a:pPr lvl="1">
              <a:spcBef>
                <a:spcPts val="599"/>
              </a:spcBef>
              <a:defRPr/>
            </a:pPr>
            <a:r>
              <a:rPr lang="en-US" dirty="0"/>
              <a:t>Find the running worker nodes by </a:t>
            </a:r>
            <a:r>
              <a:rPr lang="en-US" altLang="zh-CN" dirty="0"/>
              <a:t>processes &amp; </a:t>
            </a:r>
            <a:r>
              <a:rPr lang="en-US" dirty="0"/>
              <a:t>UIDs </a:t>
            </a:r>
          </a:p>
          <a:p>
            <a:pPr lvl="1">
              <a:spcBef>
                <a:spcPts val="599"/>
              </a:spcBef>
              <a:defRPr/>
            </a:pPr>
            <a:r>
              <a:rPr lang="en-US" dirty="0"/>
              <a:t>Remote start the tool with super root privileges</a:t>
            </a:r>
          </a:p>
          <a:p>
            <a:pPr>
              <a:spcBef>
                <a:spcPts val="599"/>
              </a:spcBef>
              <a:defRPr/>
            </a:pPr>
            <a:endParaRPr lang="en-US" dirty="0"/>
          </a:p>
          <a:p>
            <a:pPr>
              <a:spcBef>
                <a:spcPts val="599"/>
              </a:spcBef>
              <a:defRPr/>
            </a:pPr>
            <a:r>
              <a:rPr lang="en-US" b="1" dirty="0"/>
              <a:t>Limit the maximum number of abnormal </a:t>
            </a:r>
            <a:r>
              <a:rPr lang="en-US" altLang="zh-CN" b="1" dirty="0"/>
              <a:t>user </a:t>
            </a:r>
            <a:r>
              <a:rPr lang="en-US" b="1" dirty="0"/>
              <a:t>job</a:t>
            </a:r>
          </a:p>
          <a:p>
            <a:pPr lvl="1">
              <a:spcBef>
                <a:spcPts val="599"/>
              </a:spcBef>
              <a:defRPr/>
            </a:pPr>
            <a:r>
              <a:rPr lang="en-US" altLang="zh-CN" i="0" dirty="0" err="1">
                <a:solidFill>
                  <a:srgbClr val="333333"/>
                </a:solidFill>
                <a:effectLst/>
                <a:latin typeface="Helvetica Neue"/>
              </a:rPr>
              <a:t>HepJob</a:t>
            </a:r>
            <a:r>
              <a:rPr lang="en-US" altLang="zh-CN" i="0" dirty="0">
                <a:solidFill>
                  <a:srgbClr val="333333"/>
                </a:solidFill>
                <a:effectLst/>
                <a:latin typeface="Helvetica Neue"/>
              </a:rPr>
              <a:t> tool set</a:t>
            </a:r>
          </a:p>
          <a:p>
            <a:pPr lvl="2"/>
            <a:r>
              <a:rPr lang="en-US" altLang="zh-CN" i="1" dirty="0" err="1">
                <a:solidFill>
                  <a:srgbClr val="333333"/>
                </a:solidFill>
                <a:effectLst/>
                <a:latin typeface="Helvetica Neue"/>
              </a:rPr>
              <a:t>hep_rm</a:t>
            </a:r>
            <a:r>
              <a:rPr lang="en-US" altLang="zh-CN" i="1" dirty="0">
                <a:solidFill>
                  <a:srgbClr val="333333"/>
                </a:solidFill>
                <a:effectLst/>
                <a:latin typeface="Helvetica Neue"/>
              </a:rPr>
              <a:t> username</a:t>
            </a:r>
          </a:p>
          <a:p>
            <a:pPr>
              <a:spcBef>
                <a:spcPts val="599"/>
              </a:spcBef>
              <a:defRPr/>
            </a:pPr>
            <a:endParaRPr lang="zh-CN" altLang="en-US" b="1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4F683F-0545-491D-5BDC-93EBA051769D}" type="slidenum">
              <a:rPr lang="en-US" altLang="zh-CN"/>
              <a:t>14</a:t>
            </a:fld>
            <a:endParaRPr lang="zh-CN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4934D78-07D1-4D09-8171-11E39357F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80" y="1926683"/>
            <a:ext cx="4820775" cy="3702277"/>
          </a:xfrm>
          <a:prstGeom prst="rect">
            <a:avLst/>
          </a:prstGeom>
        </p:spPr>
      </p:pic>
      <p:sp>
        <p:nvSpPr>
          <p:cNvPr id="7" name="矩形 12">
            <a:extLst>
              <a:ext uri="{FF2B5EF4-FFF2-40B4-BE49-F238E27FC236}">
                <a16:creationId xmlns:a16="http://schemas.microsoft.com/office/drawing/2014/main" id="{FE977CA4-30F6-4DD4-AE93-51805071D1A7}"/>
              </a:ext>
            </a:extLst>
          </p:cNvPr>
          <p:cNvSpPr/>
          <p:nvPr/>
        </p:nvSpPr>
        <p:spPr bwMode="auto">
          <a:xfrm>
            <a:off x="6958180" y="3501008"/>
            <a:ext cx="3314284" cy="194421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8677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9370E7-336E-49AB-90D8-F7F3ACDED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Control Center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80B4F3F-5CD0-4B66-ACE9-6365DAFAF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7561" y="6226231"/>
            <a:ext cx="2844800" cy="457200"/>
          </a:xfrm>
        </p:spPr>
        <p:txBody>
          <a:bodyPr/>
          <a:lstStyle/>
          <a:p>
            <a:fld id="{7E46DA2A-0A7F-49D5-B392-17A051B5A1AA}" type="slidenum">
              <a:rPr lang="zh-CN" altLang="en-US" smtClean="0"/>
              <a:t>15</a:t>
            </a:fld>
            <a:endParaRPr lang="zh-CN" altLang="en-US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8CE77A2E-64B6-466F-863C-E6175CDE19C0}"/>
              </a:ext>
            </a:extLst>
          </p:cNvPr>
          <p:cNvGrpSpPr/>
          <p:nvPr/>
        </p:nvGrpSpPr>
        <p:grpSpPr>
          <a:xfrm>
            <a:off x="1343472" y="2248173"/>
            <a:ext cx="9261039" cy="4206658"/>
            <a:chOff x="2523593" y="2348880"/>
            <a:chExt cx="9261039" cy="4206658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804B51FA-2956-4724-8430-7CBC9BF76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23593" y="4908646"/>
              <a:ext cx="3986572" cy="1646892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17E530FF-7049-4B13-8101-4A7B8B2A7F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58923" y="2348880"/>
              <a:ext cx="4389654" cy="1851728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288D19C8-7B8B-4856-9F57-B8D4DEB710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644"/>
            <a:stretch/>
          </p:blipFill>
          <p:spPr bwMode="auto">
            <a:xfrm>
              <a:off x="7924193" y="4908646"/>
              <a:ext cx="3860439" cy="1635660"/>
            </a:xfrm>
            <a:prstGeom prst="rect">
              <a:avLst/>
            </a:prstGeom>
          </p:spPr>
        </p:pic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B8891CE9-D2B0-4B7D-9140-CA1DE27213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01675" y="3068145"/>
              <a:ext cx="2266534" cy="194421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12E34F5D-2063-40D9-AD8E-2E407804AF80}"/>
                </a:ext>
              </a:extLst>
            </p:cNvPr>
            <p:cNvCxnSpPr>
              <a:cxnSpLocks/>
            </p:cNvCxnSpPr>
            <p:nvPr/>
          </p:nvCxnSpPr>
          <p:spPr>
            <a:xfrm>
              <a:off x="6628049" y="5778333"/>
              <a:ext cx="1152128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CE98B08-BAED-4714-BCA4-5E72503742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20337" y="3687199"/>
              <a:ext cx="1224136" cy="108232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54F8F149-E5BD-48AC-BBDF-313F4FEE7ECC}"/>
              </a:ext>
            </a:extLst>
          </p:cNvPr>
          <p:cNvSpPr txBox="1">
            <a:spLocks/>
          </p:cNvSpPr>
          <p:nvPr/>
        </p:nvSpPr>
        <p:spPr bwMode="auto">
          <a:xfrm>
            <a:off x="369455" y="1297963"/>
            <a:ext cx="6745096" cy="929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>
              <a:spcBef>
                <a:spcPts val="1440"/>
              </a:spcBef>
              <a:spcAft>
                <a:spcPts val="0"/>
              </a:spcAft>
              <a:buClr>
                <a:srgbClr val="FF0000"/>
              </a:buClr>
              <a:buSzPct val="65000"/>
              <a:buFont typeface="Wingdings"/>
              <a:buChar char=""/>
              <a:defRPr lang="zh-CN" sz="24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1pPr>
            <a:lvl2pPr marL="669925" indent="-325438" algn="l">
              <a:spcBef>
                <a:spcPts val="1200"/>
              </a:spcBef>
              <a:spcAft>
                <a:spcPts val="0"/>
              </a:spcAft>
              <a:buClr>
                <a:srgbClr val="0D03D3"/>
              </a:buClr>
              <a:buSzPct val="60000"/>
              <a:buFont typeface="Wingdings"/>
              <a:buChar char="l"/>
              <a:defRPr lang="zh-CN" sz="20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2pPr>
            <a:lvl3pPr marL="1022350" indent="-350838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/>
              <a:buChar char="n"/>
              <a:defRPr lang="zh-CN" sz="16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3pPr>
            <a:lvl4pPr marL="1339850" indent="-315913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q"/>
              <a:defRPr sz="20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4pPr>
            <a:lvl5pPr marL="1681163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5pPr>
            <a:lvl6pPr marL="2138363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95562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052763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509963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599"/>
              </a:spcBef>
              <a:defRPr/>
            </a:pPr>
            <a:r>
              <a:rPr lang="en-US" altLang="zh-CN" dirty="0"/>
              <a:t>Example: the abnormal user was limited</a:t>
            </a:r>
            <a:endParaRPr lang="en-US" b="1" dirty="0"/>
          </a:p>
          <a:p>
            <a:pPr>
              <a:spcBef>
                <a:spcPts val="599"/>
              </a:spcBef>
              <a:defRPr/>
            </a:pP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945189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Conclusion</a:t>
            </a:r>
            <a:r>
              <a:rPr lang="en-US" dirty="0"/>
              <a:t> and Future work</a:t>
            </a:r>
            <a:endParaRPr lang="zh-CN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551384" y="1318750"/>
            <a:ext cx="10081120" cy="4846554"/>
          </a:xfrm>
        </p:spPr>
        <p:txBody>
          <a:bodyPr/>
          <a:lstStyle/>
          <a:p>
            <a:pPr>
              <a:defRPr/>
            </a:pPr>
            <a:r>
              <a:rPr lang="en-US" altLang="zh-CN" sz="2400" dirty="0">
                <a:latin typeface="Calibri"/>
                <a:ea typeface="Calibri"/>
                <a:cs typeface="Calibri"/>
              </a:rPr>
              <a:t>An intelligent operation and maintenance system</a:t>
            </a:r>
            <a:r>
              <a:rPr lang="en-US" altLang="zh-CN" sz="2400" dirty="0">
                <a:solidFill>
                  <a:srgbClr val="24292F"/>
                </a:solidFill>
                <a:latin typeface="Noto Sans SC"/>
                <a:ea typeface="Calibri"/>
                <a:cs typeface="Calibri"/>
              </a:rPr>
              <a:t> is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 </a:t>
            </a:r>
            <a:r>
              <a:rPr lang="en-US" altLang="zh-CN" dirty="0"/>
              <a:t>still an ongoing project</a:t>
            </a:r>
          </a:p>
          <a:p>
            <a:pPr lvl="1">
              <a:defRPr/>
            </a:pPr>
            <a:r>
              <a:rPr lang="en-US" altLang="zh-CN" dirty="0"/>
              <a:t>The 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Isolation Forest algorithm </a:t>
            </a:r>
            <a:r>
              <a:rPr lang="en-US" altLang="zh-CN" dirty="0"/>
              <a:t>is used to score user processes</a:t>
            </a:r>
          </a:p>
          <a:p>
            <a:pPr lvl="1">
              <a:defRPr/>
            </a:pPr>
            <a:r>
              <a:rPr lang="en-US" altLang="zh-CN" dirty="0"/>
              <a:t>The </a:t>
            </a:r>
            <a:r>
              <a:rPr lang="en-US" altLang="zh-CN" dirty="0" err="1"/>
              <a:t>Autoformer</a:t>
            </a:r>
            <a:r>
              <a:rPr lang="en-US" altLang="zh-CN" dirty="0"/>
              <a:t> model is used to detect job behavior anomaly</a:t>
            </a:r>
          </a:p>
          <a:p>
            <a:pPr lvl="1"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Control center enables system automation</a:t>
            </a:r>
          </a:p>
          <a:p>
            <a:pPr lvl="1">
              <a:defRPr/>
            </a:pPr>
            <a:endParaRPr lang="en-US" altLang="zh-CN" b="0" i="0" dirty="0">
              <a:solidFill>
                <a:srgbClr val="24292F"/>
              </a:solidFill>
              <a:effectLst/>
              <a:latin typeface="Noto Sans SC"/>
            </a:endParaRPr>
          </a:p>
          <a:p>
            <a:pPr lvl="1">
              <a:defRPr/>
            </a:pPr>
            <a:endParaRPr lang="en-US" altLang="zh-CN" b="0" i="0" dirty="0">
              <a:solidFill>
                <a:srgbClr val="24292F"/>
              </a:solidFill>
              <a:effectLst/>
              <a:latin typeface="Noto Sans SC"/>
            </a:endParaRPr>
          </a:p>
          <a:p>
            <a:pPr>
              <a:defRPr/>
            </a:pPr>
            <a:r>
              <a:rPr lang="en-US" altLang="zh-CN" dirty="0"/>
              <a:t>Future work</a:t>
            </a:r>
            <a:endParaRPr lang="en-US" altLang="zh-CN" dirty="0">
              <a:solidFill>
                <a:srgbClr val="24292F"/>
              </a:solidFill>
              <a:latin typeface="Noto Sans SC"/>
            </a:endParaRPr>
          </a:p>
          <a:p>
            <a:pPr lvl="1">
              <a:defRPr/>
            </a:pP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The storage hardware performance monitor will be developed</a:t>
            </a:r>
          </a:p>
          <a:p>
            <a:pPr lvl="1"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Optimization on the accuracy of the ML </a:t>
            </a:r>
            <a:r>
              <a:rPr lang="en-US" altLang="zh-CN" dirty="0"/>
              <a:t>algorithm will be done </a:t>
            </a:r>
            <a:endParaRPr lang="en-US" altLang="zh-CN" b="0" i="0" dirty="0">
              <a:solidFill>
                <a:srgbClr val="24292F"/>
              </a:solidFill>
              <a:effectLst/>
              <a:latin typeface="Noto Sans SC"/>
            </a:endParaRPr>
          </a:p>
          <a:p>
            <a:pPr lvl="1">
              <a:defRPr/>
            </a:pP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O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ther file systems,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 like EOS, will be supported</a:t>
            </a:r>
            <a:endParaRPr lang="en-US" altLang="zh-CN" b="0" i="0" dirty="0">
              <a:solidFill>
                <a:srgbClr val="24292F"/>
              </a:solidFill>
              <a:effectLst/>
              <a:latin typeface="Noto Sans SC"/>
            </a:endParaRP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16</a:t>
            </a:fld>
            <a:endParaRPr lang="zh-C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 bwMode="auto">
          <a:xfrm>
            <a:off x="3566068" y="2204864"/>
            <a:ext cx="5059863" cy="1556658"/>
          </a:xfrm>
        </p:spPr>
        <p:txBody>
          <a:bodyPr/>
          <a:lstStyle/>
          <a:p>
            <a:pPr algn="ctr">
              <a:defRPr/>
            </a:pPr>
            <a:r>
              <a:rPr lang="en-US" dirty="0">
                <a:latin typeface="Comic Sans MS" panose="030F0702030302020204" pitchFamily="66" charset="0"/>
              </a:rPr>
              <a:t>Thanks!</a:t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>  Questions?</a:t>
            </a:r>
            <a:endParaRPr lang="zh-CN" dirty="0">
              <a:latin typeface="Comic Sans MS" panose="030F0702030302020204" pitchFamily="66" charset="0"/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17</a:t>
            </a:fld>
            <a:endParaRPr lang="zh-CN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DABAC38-74CB-4D24-B63F-3FAD711B61B7}"/>
              </a:ext>
            </a:extLst>
          </p:cNvPr>
          <p:cNvSpPr txBox="1"/>
          <p:nvPr/>
        </p:nvSpPr>
        <p:spPr>
          <a:xfrm>
            <a:off x="335360" y="6165304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omic Sans MS" panose="030F0702030302020204" pitchFamily="66" charset="0"/>
                <a:ea typeface="+mj-ea"/>
                <a:cs typeface="+mj-cs"/>
              </a:rPr>
              <a:t>chengys@ihep.ac.cn</a:t>
            </a:r>
            <a:endParaRPr lang="zh-CN" altLang="en-US" sz="2000" dirty="0">
              <a:latin typeface="Comic Sans MS" panose="030F0702030302020204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Background</a:t>
            </a:r>
            <a:endParaRPr lang="zh-CN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242672" y="1275457"/>
            <a:ext cx="11434618" cy="3346381"/>
          </a:xfrm>
        </p:spPr>
        <p:txBody>
          <a:bodyPr/>
          <a:lstStyle/>
          <a:p>
            <a:pPr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IHEP HTC cluster: ~35k </a:t>
            </a:r>
            <a:r>
              <a:rPr lang="en-US" altLang="zh-CN" b="0" i="0" dirty="0" err="1">
                <a:solidFill>
                  <a:srgbClr val="24292F"/>
                </a:solidFill>
                <a:effectLst/>
                <a:latin typeface="Noto Sans SC"/>
              </a:rPr>
              <a:t>cpu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 cores, ~300 active users, ~500k completed jobs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/day</a:t>
            </a:r>
            <a:endParaRPr lang="en-US" altLang="zh-CN" b="0" i="0" dirty="0">
              <a:solidFill>
                <a:srgbClr val="24292F"/>
              </a:solidFill>
              <a:effectLst/>
              <a:latin typeface="Noto Sans SC"/>
            </a:endParaRPr>
          </a:p>
          <a:p>
            <a:pPr>
              <a:defRPr/>
            </a:pPr>
            <a:r>
              <a:rPr lang="en-US" dirty="0"/>
              <a:t>Problems encountered during the operation</a:t>
            </a:r>
            <a:endParaRPr dirty="0"/>
          </a:p>
          <a:p>
            <a:pPr lvl="1">
              <a:defRPr/>
            </a:pPr>
            <a:r>
              <a:rPr lang="en-US" dirty="0">
                <a:solidFill>
                  <a:srgbClr val="24292F"/>
                </a:solidFill>
                <a:latin typeface="Noto Sans SC"/>
              </a:rPr>
              <a:t>High IO latency</a:t>
            </a:r>
            <a:endParaRPr lang="en-US" b="0" i="0" dirty="0">
              <a:solidFill>
                <a:srgbClr val="24292F"/>
              </a:solidFill>
              <a:latin typeface="Noto Sans SC"/>
            </a:endParaRPr>
          </a:p>
          <a:p>
            <a:pPr lvl="1"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Read-write failure</a:t>
            </a:r>
            <a:endParaRPr lang="en-US" dirty="0">
              <a:solidFill>
                <a:srgbClr val="24292F"/>
              </a:solidFill>
              <a:latin typeface="Noto Sans SC"/>
            </a:endParaRPr>
          </a:p>
          <a:p>
            <a:pPr lvl="1">
              <a:defRPr/>
            </a:pPr>
            <a:r>
              <a:rPr lang="en-US" dirty="0">
                <a:solidFill>
                  <a:srgbClr val="24292F"/>
                </a:solidFill>
                <a:latin typeface="Noto Sans SC"/>
              </a:rPr>
              <a:t>S</a:t>
            </a:r>
            <a:r>
              <a:rPr lang="en-US" b="0" i="0" dirty="0">
                <a:solidFill>
                  <a:srgbClr val="24292F"/>
                </a:solidFill>
                <a:latin typeface="Noto Sans SC"/>
              </a:rPr>
              <a:t>erver crash</a:t>
            </a:r>
            <a:endParaRPr dirty="0"/>
          </a:p>
          <a:p>
            <a:pPr lvl="1">
              <a:defRPr/>
            </a:pPr>
            <a:r>
              <a:rPr lang="en-US" dirty="0"/>
              <a:t>Performance bottlenecks</a:t>
            </a:r>
            <a:endParaRPr dirty="0"/>
          </a:p>
          <a:p>
            <a:pPr lvl="1">
              <a:defRPr/>
            </a:pPr>
            <a:r>
              <a:rPr lang="en-US" dirty="0"/>
              <a:t>Resource contention</a:t>
            </a:r>
            <a:endParaRPr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2</a:t>
            </a:fld>
            <a:endParaRPr lang="zh-CN"/>
          </a:p>
        </p:txBody>
      </p:sp>
      <p:pic>
        <p:nvPicPr>
          <p:cNvPr id="7" name="图片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16894" y="4598369"/>
            <a:ext cx="2015489" cy="215420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grpSp>
        <p:nvGrpSpPr>
          <p:cNvPr id="8" name="组合 5"/>
          <p:cNvGrpSpPr/>
          <p:nvPr/>
        </p:nvGrpSpPr>
        <p:grpSpPr bwMode="auto">
          <a:xfrm>
            <a:off x="6784435" y="2179360"/>
            <a:ext cx="5257718" cy="2745434"/>
            <a:chOff x="6479881" y="2567752"/>
            <a:chExt cx="5387768" cy="2745434"/>
          </a:xfrm>
        </p:grpSpPr>
        <p:sp>
          <p:nvSpPr>
            <p:cNvPr id="9" name="思想气泡: 云 4"/>
            <p:cNvSpPr/>
            <p:nvPr/>
          </p:nvSpPr>
          <p:spPr bwMode="auto">
            <a:xfrm>
              <a:off x="6479881" y="2567752"/>
              <a:ext cx="5387767" cy="2745434"/>
            </a:xfrm>
            <a:prstGeom prst="cloudCallout">
              <a:avLst>
                <a:gd name="adj1" fmla="val -53185"/>
                <a:gd name="adj2" fmla="val 48622"/>
              </a:avLst>
            </a:prstGeom>
            <a:gradFill>
              <a:gsLst>
                <a:gs pos="0">
                  <a:srgbClr val="61BBFF">
                    <a:tint val="66000"/>
                    <a:satMod val="160000"/>
                  </a:srgbClr>
                </a:gs>
                <a:gs pos="50000">
                  <a:srgbClr val="61BBFF">
                    <a:tint val="44500"/>
                    <a:satMod val="160000"/>
                  </a:srgbClr>
                </a:gs>
                <a:gs pos="100000">
                  <a:srgbClr val="61BBFF">
                    <a:tint val="23500"/>
                    <a:satMod val="16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dirty="0"/>
            </a:p>
          </p:txBody>
        </p:sp>
        <p:sp>
          <p:nvSpPr>
            <p:cNvPr id="10" name="矩形 17"/>
            <p:cNvSpPr/>
            <p:nvPr/>
          </p:nvSpPr>
          <p:spPr bwMode="auto">
            <a:xfrm>
              <a:off x="6959071" y="3078241"/>
              <a:ext cx="4908578" cy="181588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800" b="1" dirty="0">
                  <a:latin typeface="Calibri"/>
                  <a:ea typeface="微软雅黑"/>
                  <a:cs typeface="Calibri"/>
                </a:rPr>
                <a:t>W</a:t>
              </a:r>
              <a:r>
                <a:rPr lang="en-US" sz="2000" dirty="0">
                  <a:latin typeface="Calibri"/>
                  <a:ea typeface="微软雅黑"/>
                  <a:cs typeface="Calibri"/>
                </a:rPr>
                <a:t>hat issues are occurring with the server ?</a:t>
              </a:r>
              <a:endParaRPr lang="en-US" altLang="zh-CN" sz="2000" dirty="0">
                <a:latin typeface="Calibri"/>
                <a:ea typeface="微软雅黑"/>
                <a:cs typeface="Calibri"/>
              </a:endParaRPr>
            </a:p>
            <a:p>
              <a:pPr>
                <a:defRPr/>
              </a:pPr>
              <a:r>
                <a:rPr lang="en-US" altLang="zh-CN" sz="2800" b="1" dirty="0">
                  <a:latin typeface="Calibri"/>
                  <a:ea typeface="微软雅黑"/>
                  <a:cs typeface="Calibri"/>
                </a:rPr>
                <a:t>W</a:t>
              </a:r>
              <a:r>
                <a:rPr lang="en-US" altLang="zh-CN" sz="2000" dirty="0">
                  <a:latin typeface="Calibri"/>
                  <a:ea typeface="微软雅黑"/>
                  <a:cs typeface="Calibri"/>
                </a:rPr>
                <a:t>hich process is consuming resources ?</a:t>
              </a:r>
            </a:p>
            <a:p>
              <a:pPr>
                <a:defRPr/>
              </a:pPr>
              <a:r>
                <a:rPr lang="en-US" altLang="zh-CN" sz="2800" b="1" dirty="0">
                  <a:latin typeface="Calibri"/>
                  <a:ea typeface="微软雅黑"/>
                  <a:cs typeface="Calibri"/>
                </a:rPr>
                <a:t>W</a:t>
              </a:r>
              <a:r>
                <a:rPr lang="en-US" altLang="zh-CN" sz="2000" dirty="0">
                  <a:latin typeface="Calibri"/>
                  <a:ea typeface="微软雅黑"/>
                  <a:cs typeface="Calibri"/>
                </a:rPr>
                <a:t>hose jobs caused the exception ?</a:t>
              </a:r>
            </a:p>
            <a:p>
              <a:pPr>
                <a:defRPr/>
              </a:pPr>
              <a:r>
                <a:rPr lang="en-US" altLang="zh-CN" sz="2800" b="1" dirty="0">
                  <a:latin typeface="Calibri"/>
                  <a:ea typeface="微软雅黑"/>
                  <a:cs typeface="Calibri"/>
                </a:rPr>
                <a:t>H</a:t>
              </a:r>
              <a:r>
                <a:rPr lang="en-US" altLang="zh-CN" sz="2000" dirty="0">
                  <a:latin typeface="Calibri"/>
                  <a:ea typeface="微软雅黑"/>
                  <a:cs typeface="Calibri"/>
                </a:rPr>
                <a:t>ow to recover the service?</a:t>
              </a:r>
            </a:p>
          </p:txBody>
        </p:sp>
        <p:sp>
          <p:nvSpPr>
            <p:cNvPr id="11" name="矩形 18"/>
            <p:cNvSpPr/>
            <p:nvPr/>
          </p:nvSpPr>
          <p:spPr bwMode="auto">
            <a:xfrm>
              <a:off x="7103897" y="3485730"/>
              <a:ext cx="189300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zh-CN" dirty="0">
                <a:latin typeface="Calibri"/>
                <a:ea typeface="微软雅黑"/>
                <a:cs typeface="Calibri"/>
              </a:endParaRPr>
            </a:p>
          </p:txBody>
        </p:sp>
        <p:sp>
          <p:nvSpPr>
            <p:cNvPr id="12" name="矩形 19"/>
            <p:cNvSpPr/>
            <p:nvPr/>
          </p:nvSpPr>
          <p:spPr bwMode="auto">
            <a:xfrm>
              <a:off x="7101340" y="4036726"/>
              <a:ext cx="189300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zh-CN" dirty="0">
                <a:latin typeface="Calibri"/>
                <a:ea typeface="微软雅黑"/>
                <a:cs typeface="Calibri"/>
              </a:endParaRPr>
            </a:p>
          </p:txBody>
        </p:sp>
      </p:grpSp>
      <p:pic>
        <p:nvPicPr>
          <p:cNvPr id="14" name="图片 1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489308" y="5090836"/>
            <a:ext cx="1194334" cy="983411"/>
          </a:xfrm>
          <a:prstGeom prst="rect">
            <a:avLst/>
          </a:prstGeom>
        </p:spPr>
      </p:pic>
      <p:pic>
        <p:nvPicPr>
          <p:cNvPr id="15" name="图片 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401731" y="4078076"/>
            <a:ext cx="2475312" cy="24651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‘</a:t>
            </a:r>
            <a:r>
              <a:rPr lang="en-US" altLang="zh-CN" dirty="0"/>
              <a:t>Abnormal</a:t>
            </a:r>
            <a:r>
              <a:rPr lang="en-US" dirty="0"/>
              <a:t>’ job</a:t>
            </a:r>
            <a:br>
              <a:rPr lang="en-US" dirty="0">
                <a:solidFill>
                  <a:srgbClr val="FF0000"/>
                </a:solidFill>
              </a:rPr>
            </a:br>
            <a:endParaRPr lang="zh-CN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271946" y="1346590"/>
            <a:ext cx="11590051" cy="4602689"/>
          </a:xfrm>
        </p:spPr>
        <p:txBody>
          <a:bodyPr/>
          <a:lstStyle/>
          <a:p>
            <a:pPr>
              <a:lnSpc>
                <a:spcPts val="2000"/>
              </a:lnSpc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Apart from hardware issues, most problems are caused by </a:t>
            </a:r>
            <a:r>
              <a:rPr lang="en-US" dirty="0">
                <a:solidFill>
                  <a:srgbClr val="24292F"/>
                </a:solidFill>
                <a:latin typeface="Noto Sans SC"/>
              </a:rPr>
              <a:t>‘</a:t>
            </a:r>
            <a:r>
              <a:rPr lang="en-US" b="1" i="0" dirty="0">
                <a:solidFill>
                  <a:srgbClr val="24292F"/>
                </a:solidFill>
                <a:latin typeface="Noto Sans SC"/>
              </a:rPr>
              <a:t>abnormal</a:t>
            </a:r>
            <a:r>
              <a:rPr lang="en-US" sz="2400" b="0" i="0" u="none" strike="noStrike" cap="none" spc="0" dirty="0">
                <a:solidFill>
                  <a:srgbClr val="24292F"/>
                </a:solidFill>
                <a:latin typeface="Noto Sans SC"/>
                <a:ea typeface="Noto Sans SC"/>
                <a:cs typeface="Noto Sans SC"/>
              </a:rPr>
              <a:t>’</a:t>
            </a:r>
            <a:r>
              <a:rPr lang="en-US" b="1" i="0" dirty="0">
                <a:solidFill>
                  <a:srgbClr val="24292F"/>
                </a:solidFill>
                <a:latin typeface="Noto Sans SC"/>
              </a:rPr>
              <a:t> jobs</a:t>
            </a:r>
          </a:p>
          <a:p>
            <a:pPr>
              <a:lnSpc>
                <a:spcPts val="2000"/>
              </a:lnSpc>
              <a:defRPr/>
            </a:pPr>
            <a:r>
              <a:rPr lang="en-US" altLang="zh-CN" b="1" dirty="0">
                <a:solidFill>
                  <a:srgbClr val="24292F"/>
                </a:solidFill>
                <a:latin typeface="Noto Sans SC"/>
              </a:rPr>
              <a:t>What is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 </a:t>
            </a:r>
            <a:r>
              <a:rPr lang="en-US" altLang="zh-CN" b="1" i="0" dirty="0">
                <a:solidFill>
                  <a:srgbClr val="24292F"/>
                </a:solidFill>
                <a:latin typeface="Noto Sans SC"/>
              </a:rPr>
              <a:t>the </a:t>
            </a:r>
            <a:r>
              <a:rPr lang="en-US" altLang="zh-CN" b="1" dirty="0">
                <a:solidFill>
                  <a:srgbClr val="24292F"/>
                </a:solidFill>
                <a:latin typeface="Noto Sans SC"/>
              </a:rPr>
              <a:t>‘</a:t>
            </a:r>
            <a:r>
              <a:rPr lang="en-US" altLang="zh-CN" b="1" i="0" dirty="0">
                <a:solidFill>
                  <a:srgbClr val="24292F"/>
                </a:solidFill>
                <a:latin typeface="Noto Sans SC"/>
              </a:rPr>
              <a:t>abnormal</a:t>
            </a:r>
            <a:r>
              <a:rPr lang="en-US" altLang="zh-CN" sz="2400" b="0" i="0" u="none" strike="noStrike" cap="none" spc="0" dirty="0">
                <a:solidFill>
                  <a:srgbClr val="24292F"/>
                </a:solidFill>
                <a:latin typeface="Noto Sans SC"/>
                <a:ea typeface="Noto Sans SC"/>
                <a:cs typeface="Noto Sans SC"/>
              </a:rPr>
              <a:t>’</a:t>
            </a:r>
            <a:r>
              <a:rPr lang="en-US" altLang="zh-CN" b="1" i="0" dirty="0">
                <a:solidFill>
                  <a:srgbClr val="24292F"/>
                </a:solidFill>
                <a:latin typeface="Noto Sans SC"/>
              </a:rPr>
              <a:t> jobs</a:t>
            </a:r>
            <a:r>
              <a:rPr lang="zh-CN" altLang="en-US" b="1" i="0" dirty="0">
                <a:solidFill>
                  <a:srgbClr val="24292F"/>
                </a:solidFill>
                <a:latin typeface="Noto Sans SC"/>
              </a:rPr>
              <a:t>？</a:t>
            </a:r>
            <a:endParaRPr lang="en-US" b="0" i="0" dirty="0">
              <a:solidFill>
                <a:srgbClr val="24292F"/>
              </a:solidFill>
              <a:latin typeface="Noto Sans SC"/>
            </a:endParaRPr>
          </a:p>
          <a:p>
            <a:pPr lvl="1">
              <a:lnSpc>
                <a:spcPts val="2000"/>
              </a:lnSpc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Storage resource </a:t>
            </a:r>
            <a:r>
              <a:rPr lang="en-US" sz="2000" b="0" i="0" u="none" strike="noStrike" cap="none" spc="0" dirty="0">
                <a:solidFill>
                  <a:srgbClr val="24292F"/>
                </a:solidFill>
                <a:latin typeface="Noto Sans SC"/>
                <a:ea typeface="Noto Sans SC"/>
                <a:cs typeface="Noto Sans SC"/>
              </a:rPr>
              <a:t>misusing by user</a:t>
            </a:r>
          </a:p>
          <a:p>
            <a:pPr lvl="2">
              <a:lnSpc>
                <a:spcPts val="2000"/>
              </a:lnSpc>
              <a:defRPr/>
            </a:pPr>
            <a:r>
              <a:rPr lang="en-US" sz="1800" b="0" i="0" u="none" strike="noStrike" cap="none" spc="0" dirty="0">
                <a:solidFill>
                  <a:srgbClr val="24292F"/>
                </a:solidFill>
                <a:latin typeface="Noto Sans SC"/>
                <a:ea typeface="Noto Sans SC"/>
                <a:cs typeface="Noto Sans SC"/>
              </a:rPr>
              <a:t>massive access in short time </a:t>
            </a:r>
          </a:p>
          <a:p>
            <a:pPr lvl="2">
              <a:lnSpc>
                <a:spcPts val="2000"/>
              </a:lnSpc>
              <a:defRPr/>
            </a:pPr>
            <a:r>
              <a:rPr lang="en-US" altLang="zh-CN" sz="1800" b="0" i="0" u="none" strike="noStrike" cap="none" spc="0" dirty="0">
                <a:latin typeface="Noto Sans SC"/>
                <a:ea typeface="Noto Sans SC"/>
                <a:cs typeface="Noto Sans SC"/>
              </a:rPr>
              <a:t>The disk on the worker node has been exhausted</a:t>
            </a:r>
            <a:endParaRPr lang="en-US" sz="1800" dirty="0">
              <a:latin typeface="Noto Sans SC"/>
            </a:endParaRPr>
          </a:p>
          <a:p>
            <a:pPr lvl="1">
              <a:lnSpc>
                <a:spcPts val="2000"/>
              </a:lnSpc>
              <a:defRPr/>
            </a:pP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Normal 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jobs: no problem for small number, but  a large number can cause heavy I/O burden</a:t>
            </a:r>
            <a:endParaRPr lang="en-US" dirty="0">
              <a:solidFill>
                <a:srgbClr val="24292F"/>
              </a:solidFill>
              <a:latin typeface="Noto Sans SC"/>
            </a:endParaRPr>
          </a:p>
          <a:p>
            <a:pPr>
              <a:lnSpc>
                <a:spcPts val="2000"/>
              </a:lnSpc>
              <a:defRPr/>
            </a:pPr>
            <a:r>
              <a:rPr lang="en-US" dirty="0"/>
              <a:t>The impact of abnormal jobs on the cluster file system</a:t>
            </a:r>
            <a:endParaRPr dirty="0"/>
          </a:p>
          <a:p>
            <a:pPr lvl="1">
              <a:lnSpc>
                <a:spcPts val="2000"/>
              </a:lnSpc>
              <a:defRPr/>
            </a:pPr>
            <a:r>
              <a:rPr lang="zh-CN" altLang="zh-CN" dirty="0"/>
              <a:t>Server </a:t>
            </a:r>
            <a:r>
              <a:rPr lang="en-US" altLang="zh-CN" dirty="0"/>
              <a:t>Crashed</a:t>
            </a:r>
            <a:endParaRPr dirty="0"/>
          </a:p>
          <a:p>
            <a:pPr lvl="1">
              <a:lnSpc>
                <a:spcPts val="2000"/>
              </a:lnSpc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Everyone's access is very slow</a:t>
            </a:r>
            <a:endParaRPr lang="en-US" u="sng" dirty="0"/>
          </a:p>
          <a:p>
            <a:pPr>
              <a:lnSpc>
                <a:spcPts val="2000"/>
              </a:lnSpc>
              <a:defRPr/>
            </a:pPr>
            <a:r>
              <a:rPr lang="en-US" i="0" dirty="0">
                <a:solidFill>
                  <a:srgbClr val="24292F"/>
                </a:solidFill>
                <a:latin typeface="Noto Sans SC"/>
              </a:rPr>
              <a:t>For cluster administrators</a:t>
            </a:r>
            <a:endParaRPr lang="en-US" altLang="zh-CN" i="0" dirty="0">
              <a:solidFill>
                <a:srgbClr val="24292F"/>
              </a:solidFill>
              <a:latin typeface="Noto Sans SC"/>
            </a:endParaRPr>
          </a:p>
          <a:p>
            <a:pPr lvl="1">
              <a:lnSpc>
                <a:spcPts val="2000"/>
              </a:lnSpc>
              <a:defRPr/>
            </a:pPr>
            <a:r>
              <a:rPr lang="en-US" b="1" i="0" dirty="0">
                <a:solidFill>
                  <a:srgbClr val="24292F"/>
                </a:solidFill>
                <a:latin typeface="Noto Sans SC"/>
              </a:rPr>
              <a:t>Difficult to locate the source of abnormal jobs</a:t>
            </a:r>
            <a:endParaRPr lang="en-US" b="1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3</a:t>
            </a:fld>
            <a:endParaRPr lang="zh-CN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85F0D7D3-1F2E-46BE-985F-E0752E9849DF}"/>
              </a:ext>
            </a:extLst>
          </p:cNvPr>
          <p:cNvGrpSpPr/>
          <p:nvPr/>
        </p:nvGrpSpPr>
        <p:grpSpPr>
          <a:xfrm>
            <a:off x="7392144" y="4005064"/>
            <a:ext cx="4469853" cy="2681721"/>
            <a:chOff x="8194494" y="2930036"/>
            <a:chExt cx="3883408" cy="2257161"/>
          </a:xfrm>
        </p:grpSpPr>
        <p:pic>
          <p:nvPicPr>
            <p:cNvPr id="7" name="图片 4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8194494" y="3298358"/>
              <a:ext cx="3883408" cy="1448490"/>
            </a:xfrm>
            <a:prstGeom prst="rect">
              <a:avLst/>
            </a:prstGeom>
          </p:spPr>
        </p:pic>
        <p:sp>
          <p:nvSpPr>
            <p:cNvPr id="8" name="文本框 7"/>
            <p:cNvSpPr>
              <a:spLocks/>
            </p:cNvSpPr>
            <p:nvPr/>
          </p:nvSpPr>
          <p:spPr bwMode="auto">
            <a:xfrm>
              <a:off x="9766076" y="2930036"/>
              <a:ext cx="13790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dirty="0" err="1"/>
                <a:t>CPU_Load</a:t>
              </a:r>
              <a:endParaRPr lang="zh-CN" dirty="0"/>
            </a:p>
          </p:txBody>
        </p:sp>
        <p:sp>
          <p:nvSpPr>
            <p:cNvPr id="9" name="矩形 9"/>
            <p:cNvSpPr/>
            <p:nvPr/>
          </p:nvSpPr>
          <p:spPr bwMode="auto">
            <a:xfrm>
              <a:off x="9407029" y="4876336"/>
              <a:ext cx="2351889" cy="3108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dirty="0">
                  <a:solidFill>
                    <a:srgbClr val="FF0000"/>
                  </a:solidFill>
                </a:rPr>
                <a:t>File s</a:t>
              </a:r>
              <a:r>
                <a:rPr lang="zh-CN" dirty="0">
                  <a:solidFill>
                    <a:srgbClr val="FF0000"/>
                  </a:solidFill>
                </a:rPr>
                <a:t>erver </a:t>
              </a:r>
              <a:r>
                <a:rPr lang="en-US" altLang="zh-CN" dirty="0">
                  <a:solidFill>
                    <a:srgbClr val="FF0000"/>
                  </a:solidFill>
                </a:rPr>
                <a:t>c</a:t>
              </a:r>
              <a:r>
                <a:rPr lang="en-US" dirty="0">
                  <a:solidFill>
                    <a:srgbClr val="FF0000"/>
                  </a:solidFill>
                </a:rPr>
                <a:t>rashed!</a:t>
              </a:r>
              <a:endParaRPr lang="zh-CN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直接箭头连接符 14"/>
            <p:cNvCxnSpPr>
              <a:cxnSpLocks/>
            </p:cNvCxnSpPr>
            <p:nvPr/>
          </p:nvCxnSpPr>
          <p:spPr bwMode="auto">
            <a:xfrm flipV="1">
              <a:off x="10707943" y="4256134"/>
              <a:ext cx="874456" cy="73350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9"/>
            <p:cNvCxnSpPr>
              <a:cxnSpLocks/>
            </p:cNvCxnSpPr>
            <p:nvPr/>
          </p:nvCxnSpPr>
          <p:spPr bwMode="auto">
            <a:xfrm flipV="1">
              <a:off x="10600660" y="4256134"/>
              <a:ext cx="346028" cy="71898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Traditional solutions</a:t>
            </a:r>
            <a:endParaRPr lang="zh-CN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287010" y="1318750"/>
            <a:ext cx="9213190" cy="2361191"/>
          </a:xfrm>
        </p:spPr>
        <p:txBody>
          <a:bodyPr/>
          <a:lstStyle/>
          <a:p>
            <a:pPr>
              <a:defRPr/>
            </a:pPr>
            <a:r>
              <a:rPr lang="en-US" dirty="0"/>
              <a:t>Depend on the experience of the administrator </a:t>
            </a:r>
            <a:endParaRPr dirty="0"/>
          </a:p>
          <a:p>
            <a:pPr>
              <a:defRPr/>
            </a:pPr>
            <a:r>
              <a:rPr lang="en-US" dirty="0"/>
              <a:t>Take a long time to solve problems</a:t>
            </a:r>
          </a:p>
          <a:p>
            <a:pPr lvl="1">
              <a:defRPr/>
            </a:pPr>
            <a:r>
              <a:rPr lang="en-US" dirty="0"/>
              <a:t>Big MTTR (Mean Time to Restoration ), typically in unit of  hours</a:t>
            </a:r>
            <a:endParaRPr dirty="0"/>
          </a:p>
          <a:p>
            <a:pPr>
              <a:defRPr/>
            </a:pPr>
            <a:r>
              <a:rPr lang="en-US" dirty="0"/>
              <a:t>Probably </a:t>
            </a:r>
            <a:r>
              <a:rPr lang="en-US" b="1" dirty="0"/>
              <a:t>mis-kill</a:t>
            </a:r>
            <a:r>
              <a:rPr lang="en-US" dirty="0"/>
              <a:t> normal jobs</a:t>
            </a:r>
          </a:p>
          <a:p>
            <a:pPr>
              <a:defRPr/>
            </a:pPr>
            <a:r>
              <a:rPr lang="en-US" dirty="0"/>
              <a:t>Primary cause of the problem may ultimately not be found</a:t>
            </a:r>
            <a:endParaRPr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>
          <a:xfrm>
            <a:off x="8737600" y="6299054"/>
            <a:ext cx="2844800" cy="457200"/>
          </a:xfrm>
        </p:spPr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4</a:t>
            </a:fld>
            <a:endParaRPr lang="zh-CN"/>
          </a:p>
        </p:txBody>
      </p:sp>
      <p:grpSp>
        <p:nvGrpSpPr>
          <p:cNvPr id="7" name="组合 10"/>
          <p:cNvGrpSpPr/>
          <p:nvPr/>
        </p:nvGrpSpPr>
        <p:grpSpPr bwMode="auto">
          <a:xfrm>
            <a:off x="190244" y="3785892"/>
            <a:ext cx="11613828" cy="2513162"/>
            <a:chOff x="144370" y="3567598"/>
            <a:chExt cx="11613828" cy="2513162"/>
          </a:xfrm>
        </p:grpSpPr>
        <p:sp>
          <p:nvSpPr>
            <p:cNvPr id="8" name="矩形: 圆角 6"/>
            <p:cNvSpPr/>
            <p:nvPr/>
          </p:nvSpPr>
          <p:spPr bwMode="auto">
            <a:xfrm>
              <a:off x="448683" y="3891217"/>
              <a:ext cx="1801848" cy="8034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b="1" i="0">
                  <a:solidFill>
                    <a:schemeClr val="tx1"/>
                  </a:solidFill>
                  <a:latin typeface="Noto Sans SC"/>
                </a:rPr>
                <a:t>Received an alert or user feedback</a:t>
              </a:r>
              <a:endParaRPr lang="zh-CN" sz="1600" b="1">
                <a:solidFill>
                  <a:schemeClr val="tx1"/>
                </a:solidFill>
              </a:endParaRPr>
            </a:p>
          </p:txBody>
        </p:sp>
        <p:sp>
          <p:nvSpPr>
            <p:cNvPr id="9" name="矩形: 圆角 7"/>
            <p:cNvSpPr/>
            <p:nvPr/>
          </p:nvSpPr>
          <p:spPr bwMode="auto">
            <a:xfrm>
              <a:off x="448683" y="5277272"/>
              <a:ext cx="1801848" cy="8034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b="1">
                  <a:solidFill>
                    <a:srgbClr val="FF0000"/>
                  </a:solidFill>
                </a:rPr>
                <a:t>Check</a:t>
              </a:r>
              <a:r>
                <a:rPr lang="en-US" sz="1600">
                  <a:solidFill>
                    <a:schemeClr val="tx1"/>
                  </a:solidFill>
                </a:rPr>
                <a:t> the status of the storage</a:t>
              </a:r>
              <a:endParaRPr lang="zh-CN" sz="1600">
                <a:solidFill>
                  <a:schemeClr val="tx1"/>
                </a:solidFill>
              </a:endParaRPr>
            </a:p>
          </p:txBody>
        </p:sp>
        <p:pic>
          <p:nvPicPr>
            <p:cNvPr id="10" name="图形 9" descr="用户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5755164" y="4120731"/>
              <a:ext cx="621629" cy="621629"/>
            </a:xfrm>
            <a:prstGeom prst="rect">
              <a:avLst/>
            </a:prstGeom>
          </p:spPr>
        </p:pic>
        <p:pic>
          <p:nvPicPr>
            <p:cNvPr id="11" name="图形 13" descr="警笛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144370" y="3567598"/>
              <a:ext cx="457425" cy="457425"/>
            </a:xfrm>
            <a:prstGeom prst="rect">
              <a:avLst/>
            </a:prstGeom>
          </p:spPr>
        </p:pic>
        <p:sp>
          <p:nvSpPr>
            <p:cNvPr id="12" name="矩形: 圆角 14"/>
            <p:cNvSpPr/>
            <p:nvPr/>
          </p:nvSpPr>
          <p:spPr bwMode="auto">
            <a:xfrm>
              <a:off x="2806869" y="5249197"/>
              <a:ext cx="1801848" cy="80857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</a:rPr>
                <a:t>Query</a:t>
              </a:r>
              <a:r>
                <a:rPr lang="en-US" sz="1600" dirty="0">
                  <a:solidFill>
                    <a:schemeClr val="tx1"/>
                  </a:solidFill>
                </a:rPr>
                <a:t> the time of occurrence of the anomaly</a:t>
              </a:r>
              <a:endParaRPr lang="zh-CN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: 圆角 15"/>
            <p:cNvSpPr/>
            <p:nvPr/>
          </p:nvSpPr>
          <p:spPr bwMode="auto">
            <a:xfrm>
              <a:off x="5165055" y="5229600"/>
              <a:ext cx="1801848" cy="80607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</a:rPr>
                <a:t>Filter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</a:rPr>
                <a:t>jobs submitted before this point in time</a:t>
              </a:r>
              <a:endParaRPr lang="zh-CN" sz="1600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: 圆角 16"/>
            <p:cNvSpPr/>
            <p:nvPr/>
          </p:nvSpPr>
          <p:spPr bwMode="auto">
            <a:xfrm>
              <a:off x="9856979" y="5229600"/>
              <a:ext cx="1901220" cy="80348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b="1">
                  <a:solidFill>
                    <a:srgbClr val="FF0000"/>
                  </a:solidFill>
                </a:rPr>
                <a:t>Limit </a:t>
              </a:r>
              <a:r>
                <a:rPr lang="en-US" sz="1600">
                  <a:solidFill>
                    <a:schemeClr val="tx1"/>
                  </a:solidFill>
                </a:rPr>
                <a:t>potentially abnormal jobs</a:t>
              </a:r>
              <a:endParaRPr lang="zh-CN" sz="1600">
                <a:solidFill>
                  <a:schemeClr val="tx1"/>
                </a:solidFill>
              </a:endParaRPr>
            </a:p>
          </p:txBody>
        </p:sp>
        <p:sp>
          <p:nvSpPr>
            <p:cNvPr id="15" name="矩形: 圆角 17"/>
            <p:cNvSpPr/>
            <p:nvPr/>
          </p:nvSpPr>
          <p:spPr bwMode="auto">
            <a:xfrm>
              <a:off x="7523241" y="5229600"/>
              <a:ext cx="1777400" cy="8034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</a:rPr>
                <a:t>Analyze</a:t>
              </a:r>
              <a:r>
                <a:rPr lang="en-US" sz="1600" b="1" dirty="0">
                  <a:solidFill>
                    <a:schemeClr val="tx1"/>
                  </a:solidFill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</a:rPr>
                <a:t>programs based on experience</a:t>
              </a:r>
              <a:endParaRPr lang="zh-CN" sz="1600" dirty="0">
                <a:solidFill>
                  <a:schemeClr val="tx1"/>
                </a:solidFill>
              </a:endParaRPr>
            </a:p>
          </p:txBody>
        </p:sp>
        <p:sp>
          <p:nvSpPr>
            <p:cNvPr id="16" name="箭头: 右 4"/>
            <p:cNvSpPr/>
            <p:nvPr/>
          </p:nvSpPr>
          <p:spPr bwMode="auto">
            <a:xfrm>
              <a:off x="2251275" y="5576589"/>
              <a:ext cx="556338" cy="212409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17" name="箭头: 右 18"/>
            <p:cNvSpPr/>
            <p:nvPr/>
          </p:nvSpPr>
          <p:spPr bwMode="auto">
            <a:xfrm>
              <a:off x="4608717" y="5547279"/>
              <a:ext cx="556338" cy="212409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18" name="箭头: 右 19"/>
            <p:cNvSpPr/>
            <p:nvPr/>
          </p:nvSpPr>
          <p:spPr bwMode="auto">
            <a:xfrm>
              <a:off x="6973518" y="5525138"/>
              <a:ext cx="556338" cy="212409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19" name="箭头: 右 20"/>
            <p:cNvSpPr/>
            <p:nvPr/>
          </p:nvSpPr>
          <p:spPr bwMode="auto">
            <a:xfrm>
              <a:off x="9294026" y="5530097"/>
              <a:ext cx="556338" cy="212409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20" name="箭头: 右 22"/>
            <p:cNvSpPr/>
            <p:nvPr/>
          </p:nvSpPr>
          <p:spPr bwMode="auto">
            <a:xfrm rot="5400000">
              <a:off x="1071437" y="4892899"/>
              <a:ext cx="556338" cy="212409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21" name="左大括号 5"/>
            <p:cNvSpPr/>
            <p:nvPr/>
          </p:nvSpPr>
          <p:spPr bwMode="auto">
            <a:xfrm rot="5400000">
              <a:off x="6008125" y="321338"/>
              <a:ext cx="380700" cy="9338442"/>
            </a:xfrm>
            <a:prstGeom prst="leftBrace">
              <a:avLst>
                <a:gd name="adj1" fmla="val 85635"/>
                <a:gd name="adj2" fmla="val 51463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22" name="文本框 23"/>
            <p:cNvSpPr>
              <a:spLocks/>
            </p:cNvSpPr>
            <p:nvPr/>
          </p:nvSpPr>
          <p:spPr bwMode="auto">
            <a:xfrm>
              <a:off x="6396359" y="4250967"/>
              <a:ext cx="229536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b="1" i="0">
                  <a:solidFill>
                    <a:srgbClr val="24292F"/>
                  </a:solidFill>
                  <a:latin typeface="Calibri"/>
                  <a:ea typeface="Calibri"/>
                  <a:cs typeface="Calibri"/>
                </a:rPr>
                <a:t>manual operation</a:t>
              </a:r>
              <a:endParaRPr lang="zh-CN" sz="2000" b="1"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intelligent operation and maintenance system</a:t>
            </a:r>
            <a:endParaRPr lang="zh-CN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185491" y="2069604"/>
            <a:ext cx="6518633" cy="3816424"/>
          </a:xfrm>
        </p:spPr>
        <p:txBody>
          <a:bodyPr/>
          <a:lstStyle/>
          <a:p>
            <a:pPr>
              <a:defRPr/>
            </a:pPr>
            <a:r>
              <a:rPr lang="en-US" dirty="0"/>
              <a:t>The system running on three parts</a:t>
            </a:r>
            <a:endParaRPr dirty="0"/>
          </a:p>
          <a:p>
            <a:pPr lvl="1">
              <a:defRPr/>
            </a:pPr>
            <a:r>
              <a:rPr lang="en-US" dirty="0"/>
              <a:t>Abnormal detection at file servers</a:t>
            </a:r>
          </a:p>
          <a:p>
            <a:pPr lvl="2">
              <a:defRPr/>
            </a:pPr>
            <a:r>
              <a:rPr lang="en-US" sz="1800" dirty="0"/>
              <a:t>Find </a:t>
            </a:r>
            <a:r>
              <a:rPr lang="en-US" altLang="zh-CN" sz="1800" b="1" i="0" dirty="0">
                <a:solidFill>
                  <a:srgbClr val="24292F"/>
                </a:solidFill>
                <a:effectLst/>
                <a:latin typeface="Noto Sans SC"/>
              </a:rPr>
              <a:t>potentially</a:t>
            </a:r>
            <a:r>
              <a:rPr lang="en-US" altLang="zh-CN" sz="1800" b="0" i="0" dirty="0">
                <a:solidFill>
                  <a:srgbClr val="24292F"/>
                </a:solidFill>
                <a:effectLst/>
                <a:latin typeface="Noto Sans SC"/>
              </a:rPr>
              <a:t> </a:t>
            </a:r>
            <a:r>
              <a:rPr lang="en-US" sz="1800" dirty="0"/>
              <a:t>abnormal </a:t>
            </a:r>
            <a:r>
              <a:rPr lang="en-US" sz="1800" b="1" dirty="0"/>
              <a:t>processes &amp; users</a:t>
            </a:r>
            <a:endParaRPr sz="1800" b="1" dirty="0"/>
          </a:p>
          <a:p>
            <a:pPr lvl="1">
              <a:defRPr/>
            </a:pPr>
            <a:r>
              <a:rPr lang="en-US" dirty="0"/>
              <a:t>Control Center</a:t>
            </a:r>
          </a:p>
          <a:p>
            <a:pPr lvl="2">
              <a:defRPr/>
            </a:pPr>
            <a:r>
              <a:rPr lang="en-US" sz="1800" dirty="0"/>
              <a:t>Identify the </a:t>
            </a:r>
            <a:r>
              <a:rPr lang="en-US" altLang="zh-CN" sz="1800" i="0" dirty="0">
                <a:solidFill>
                  <a:srgbClr val="24292F"/>
                </a:solidFill>
                <a:effectLst/>
                <a:latin typeface="Noto Sans SC"/>
              </a:rPr>
              <a:t>potentially </a:t>
            </a:r>
            <a:r>
              <a:rPr lang="en-US" altLang="zh-CN" sz="1800" dirty="0"/>
              <a:t>abnormal  </a:t>
            </a:r>
            <a:r>
              <a:rPr lang="en-US" altLang="zh-CN" sz="1800" b="1" i="0" dirty="0">
                <a:solidFill>
                  <a:srgbClr val="24292F"/>
                </a:solidFill>
                <a:effectLst/>
                <a:latin typeface="Noto Sans SC"/>
              </a:rPr>
              <a:t>worker nodes</a:t>
            </a:r>
            <a:endParaRPr lang="en-US" sz="1800" dirty="0"/>
          </a:p>
          <a:p>
            <a:pPr lvl="2">
              <a:defRPr/>
            </a:pPr>
            <a:r>
              <a:rPr lang="en-US" sz="1800" dirty="0"/>
              <a:t>Limit resource usage of abnormal user</a:t>
            </a:r>
          </a:p>
          <a:p>
            <a:pPr lvl="1">
              <a:defRPr/>
            </a:pPr>
            <a:r>
              <a:rPr lang="en-US" altLang="zh-CN" dirty="0"/>
              <a:t>Abnormal detection at worker node</a:t>
            </a:r>
          </a:p>
          <a:p>
            <a:pPr lvl="2">
              <a:defRPr/>
            </a:pPr>
            <a:r>
              <a:rPr lang="en-US" altLang="zh-CN" sz="1800" dirty="0"/>
              <a:t>Identify the </a:t>
            </a:r>
            <a:r>
              <a:rPr lang="en-US" altLang="zh-CN" sz="1800" b="1" dirty="0"/>
              <a:t>abnormal job </a:t>
            </a:r>
            <a:r>
              <a:rPr lang="en-US" altLang="zh-CN" sz="1800" dirty="0"/>
              <a:t>inside </a:t>
            </a:r>
            <a:r>
              <a:rPr lang="en-US" altLang="zh-CN" sz="1800" i="0" dirty="0">
                <a:solidFill>
                  <a:srgbClr val="24292F"/>
                </a:solidFill>
                <a:effectLst/>
                <a:latin typeface="Noto Sans SC"/>
              </a:rPr>
              <a:t>potentially </a:t>
            </a:r>
            <a:r>
              <a:rPr lang="en-US" altLang="zh-CN" sz="1800" dirty="0"/>
              <a:t>abnormal  </a:t>
            </a:r>
            <a:r>
              <a:rPr lang="en-US" altLang="zh-CN" sz="1800" i="0" dirty="0">
                <a:solidFill>
                  <a:srgbClr val="24292F"/>
                </a:solidFill>
                <a:effectLst/>
                <a:latin typeface="Noto Sans SC"/>
              </a:rPr>
              <a:t>worker nodes</a:t>
            </a:r>
            <a:endParaRPr lang="zh-CN" altLang="en-US" sz="1800" dirty="0">
              <a:highlight>
                <a:srgbClr val="FFFF00"/>
              </a:highlight>
            </a:endParaRP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5</a:t>
            </a:fld>
            <a:endParaRPr lang="zh-CN"/>
          </a:p>
        </p:txBody>
      </p:sp>
      <p:sp>
        <p:nvSpPr>
          <p:cNvPr id="17" name="箭头: 环形 16">
            <a:extLst>
              <a:ext uri="{FF2B5EF4-FFF2-40B4-BE49-F238E27FC236}">
                <a16:creationId xmlns:a16="http://schemas.microsoft.com/office/drawing/2014/main" id="{BDCDECB0-1F6F-4867-A9B6-50ADF27AB417}"/>
              </a:ext>
            </a:extLst>
          </p:cNvPr>
          <p:cNvSpPr/>
          <p:nvPr/>
        </p:nvSpPr>
        <p:spPr bwMode="auto">
          <a:xfrm rot="16655615">
            <a:off x="337417" y="4364012"/>
            <a:ext cx="942085" cy="1244477"/>
          </a:xfrm>
          <a:prstGeom prst="circularArrow">
            <a:avLst>
              <a:gd name="adj1" fmla="val 0"/>
              <a:gd name="adj2" fmla="val 862893"/>
              <a:gd name="adj3" fmla="val 20704776"/>
              <a:gd name="adj4" fmla="val 9881796"/>
              <a:gd name="adj5" fmla="val 7363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81448F75-E1DE-4BAD-808E-9033BFCB84FC}"/>
              </a:ext>
            </a:extLst>
          </p:cNvPr>
          <p:cNvSpPr txBox="1">
            <a:spLocks/>
          </p:cNvSpPr>
          <p:nvPr/>
        </p:nvSpPr>
        <p:spPr bwMode="auto">
          <a:xfrm>
            <a:off x="185491" y="1501891"/>
            <a:ext cx="9512470" cy="574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>
              <a:spcBef>
                <a:spcPts val="1440"/>
              </a:spcBef>
              <a:spcAft>
                <a:spcPts val="0"/>
              </a:spcAft>
              <a:buClr>
                <a:srgbClr val="FF0000"/>
              </a:buClr>
              <a:buSzPct val="65000"/>
              <a:buFont typeface="Wingdings"/>
              <a:buChar char=""/>
              <a:defRPr lang="zh-CN" sz="24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1pPr>
            <a:lvl2pPr marL="669925" indent="-325438" algn="l">
              <a:spcBef>
                <a:spcPts val="1200"/>
              </a:spcBef>
              <a:spcAft>
                <a:spcPts val="0"/>
              </a:spcAft>
              <a:buClr>
                <a:srgbClr val="0D03D3"/>
              </a:buClr>
              <a:buSzPct val="60000"/>
              <a:buFont typeface="Wingdings"/>
              <a:buChar char="l"/>
              <a:defRPr lang="zh-CN" sz="20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2pPr>
            <a:lvl3pPr marL="1022350" indent="-350838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/>
              <a:buChar char="n"/>
              <a:defRPr lang="zh-CN" sz="16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3pPr>
            <a:lvl4pPr marL="1339850" indent="-315913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q"/>
              <a:defRPr sz="20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4pPr>
            <a:lvl5pPr marL="1681163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Calibri"/>
                <a:ea typeface="微软雅黑"/>
                <a:cs typeface="Calibri"/>
              </a:defRPr>
            </a:lvl5pPr>
            <a:lvl6pPr marL="2138363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95562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052763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509963" indent="-339725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CN" sz="2400" dirty="0">
                <a:latin typeface="Calibri"/>
                <a:ea typeface="微软雅黑"/>
                <a:cs typeface="Calibri"/>
              </a:rPr>
              <a:t>Adjust the available resource scale for each user dynamically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BC292863-F989-4CF9-B698-C89298B800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2350034"/>
            <a:ext cx="6187302" cy="2877638"/>
          </a:xfrm>
          <a:prstGeom prst="rect">
            <a:avLst/>
          </a:prstGeom>
        </p:spPr>
      </p:pic>
      <p:sp>
        <p:nvSpPr>
          <p:cNvPr id="8" name="矩形 12">
            <a:extLst>
              <a:ext uri="{FF2B5EF4-FFF2-40B4-BE49-F238E27FC236}">
                <a16:creationId xmlns:a16="http://schemas.microsoft.com/office/drawing/2014/main" id="{2347799C-81EC-40F3-B4D1-5EC10F54E22D}"/>
              </a:ext>
            </a:extLst>
          </p:cNvPr>
          <p:cNvSpPr/>
          <p:nvPr/>
        </p:nvSpPr>
        <p:spPr bwMode="auto">
          <a:xfrm>
            <a:off x="5951984" y="2492896"/>
            <a:ext cx="2592288" cy="259228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id="{292A1663-235E-4A6E-9C4B-2C3E0B4D35EA}"/>
              </a:ext>
            </a:extLst>
          </p:cNvPr>
          <p:cNvSpPr/>
          <p:nvPr/>
        </p:nvSpPr>
        <p:spPr bwMode="auto">
          <a:xfrm>
            <a:off x="8544272" y="3562750"/>
            <a:ext cx="1512168" cy="166645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  <p:sp>
        <p:nvSpPr>
          <p:cNvPr id="11" name="矩形 12">
            <a:extLst>
              <a:ext uri="{FF2B5EF4-FFF2-40B4-BE49-F238E27FC236}">
                <a16:creationId xmlns:a16="http://schemas.microsoft.com/office/drawing/2014/main" id="{74E4A758-9A1D-482E-88E9-D7725130D86A}"/>
              </a:ext>
            </a:extLst>
          </p:cNvPr>
          <p:cNvSpPr/>
          <p:nvPr/>
        </p:nvSpPr>
        <p:spPr bwMode="auto">
          <a:xfrm>
            <a:off x="11136560" y="2852936"/>
            <a:ext cx="1002726" cy="18002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  <p:sp>
        <p:nvSpPr>
          <p:cNvPr id="12" name="矩形 12">
            <a:extLst>
              <a:ext uri="{FF2B5EF4-FFF2-40B4-BE49-F238E27FC236}">
                <a16:creationId xmlns:a16="http://schemas.microsoft.com/office/drawing/2014/main" id="{EC1B4F77-3000-49D8-87DC-077051C2A9B0}"/>
              </a:ext>
            </a:extLst>
          </p:cNvPr>
          <p:cNvSpPr/>
          <p:nvPr/>
        </p:nvSpPr>
        <p:spPr bwMode="auto">
          <a:xfrm>
            <a:off x="10056439" y="3562751"/>
            <a:ext cx="936105" cy="166645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11" grpId="0" animBg="1"/>
      <p:bldP spid="11" grpId="1" animBg="1"/>
      <p:bldP spid="11" grpId="2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Abnormal detection at file servers (1/4)</a:t>
            </a:r>
            <a:endParaRPr lang="zh-CN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287007" y="1318750"/>
            <a:ext cx="8041241" cy="5232926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Two types of detection </a:t>
            </a:r>
            <a:r>
              <a:rPr lang="en-US" altLang="zh-CN" b="1" dirty="0"/>
              <a:t>running in the background</a:t>
            </a:r>
            <a:endParaRPr lang="en-US" b="1" dirty="0"/>
          </a:p>
          <a:p>
            <a:pPr>
              <a:defRPr/>
            </a:pPr>
            <a:r>
              <a:rPr lang="en-US" b="1" dirty="0"/>
              <a:t>1</a:t>
            </a:r>
            <a:r>
              <a:rPr lang="en-US" b="1" baseline="30000" dirty="0"/>
              <a:t>st</a:t>
            </a:r>
            <a:r>
              <a:rPr lang="en-US" dirty="0"/>
              <a:t>: Detect abnormal I/O behavior of user processes in the file system</a:t>
            </a:r>
            <a:endParaRPr lang="en-US" altLang="zh-CN" dirty="0"/>
          </a:p>
          <a:p>
            <a:pPr lvl="1">
              <a:defRPr/>
            </a:pPr>
            <a:r>
              <a:rPr lang="en-US" dirty="0"/>
              <a:t>Near real-time statistics of the file system resources consumed by user processes</a:t>
            </a:r>
            <a:endParaRPr dirty="0"/>
          </a:p>
          <a:p>
            <a:pPr lvl="1">
              <a:defRPr/>
            </a:pPr>
            <a:r>
              <a:rPr lang="en-US" altLang="zh-CN" dirty="0"/>
              <a:t>Score and rank the user’s I/O behaviors</a:t>
            </a:r>
          </a:p>
          <a:p>
            <a:pPr lvl="2">
              <a:defRPr/>
            </a:pPr>
            <a:r>
              <a:rPr lang="en-US" altLang="zh-CN" dirty="0"/>
              <a:t>Using unsupervised machine learning algorithm</a:t>
            </a:r>
          </a:p>
          <a:p>
            <a:pPr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Reduce the suspected scope</a:t>
            </a:r>
            <a:endParaRPr dirty="0"/>
          </a:p>
          <a:p>
            <a:pPr lvl="1">
              <a:defRPr/>
            </a:pPr>
            <a:r>
              <a:rPr lang="en-US" dirty="0"/>
              <a:t>Conducive to further inspection</a:t>
            </a:r>
            <a:endParaRPr lang="en-US" b="0" i="0" u="none" strike="noStrike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6</a:t>
            </a:fld>
            <a:endParaRPr lang="zh-CN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CE36EC6F-BDBA-491D-8F30-DF17A9A3CC2D}"/>
              </a:ext>
            </a:extLst>
          </p:cNvPr>
          <p:cNvGrpSpPr/>
          <p:nvPr/>
        </p:nvGrpSpPr>
        <p:grpSpPr>
          <a:xfrm>
            <a:off x="8577408" y="2276872"/>
            <a:ext cx="3327585" cy="3474156"/>
            <a:chOff x="8607321" y="2331108"/>
            <a:chExt cx="3327585" cy="347415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FF3C7254-2252-4B7C-81C9-9344D3E8C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3698" y="2331108"/>
              <a:ext cx="3042942" cy="3228863"/>
            </a:xfrm>
            <a:prstGeom prst="rect">
              <a:avLst/>
            </a:prstGeom>
          </p:spPr>
        </p:pic>
        <p:sp>
          <p:nvSpPr>
            <p:cNvPr id="9" name="矩形 11"/>
            <p:cNvSpPr/>
            <p:nvPr/>
          </p:nvSpPr>
          <p:spPr bwMode="auto">
            <a:xfrm>
              <a:off x="8607321" y="2331108"/>
              <a:ext cx="3327585" cy="347415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10" name="矩形 12"/>
            <p:cNvSpPr/>
            <p:nvPr/>
          </p:nvSpPr>
          <p:spPr bwMode="auto">
            <a:xfrm>
              <a:off x="10578115" y="3655468"/>
              <a:ext cx="1271750" cy="200855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Abnormal detection at file servers (2/4)</a:t>
            </a:r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7</a:t>
            </a:fld>
            <a:endParaRPr lang="zh-CN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 bwMode="auto">
          <a:xfrm>
            <a:off x="583150" y="5045695"/>
            <a:ext cx="1122092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Bef>
                <a:spcPts val="600"/>
              </a:spcBef>
              <a:defRPr/>
            </a:pPr>
            <a:r>
              <a:rPr lang="en-US" dirty="0">
                <a:solidFill>
                  <a:srgbClr val="24292F"/>
                </a:solidFill>
                <a:latin typeface="Noto Sans SC"/>
              </a:rPr>
              <a:t>Data collection</a:t>
            </a:r>
            <a:endParaRPr dirty="0"/>
          </a:p>
          <a:p>
            <a:pPr lvl="1">
              <a:lnSpc>
                <a:spcPts val="2000"/>
              </a:lnSpc>
              <a:spcBef>
                <a:spcPts val="600"/>
              </a:spcBef>
              <a:defRPr/>
            </a:pPr>
            <a:r>
              <a:rPr lang="en-US" altLang="zh-CN" dirty="0" err="1"/>
              <a:t>Lustre</a:t>
            </a:r>
            <a:r>
              <a:rPr lang="en-US" altLang="zh-CN" dirty="0"/>
              <a:t> provides an open sourced </a:t>
            </a:r>
            <a:r>
              <a:rPr lang="en-US" altLang="zh-CN" b="1" dirty="0" err="1"/>
              <a:t>collectD</a:t>
            </a:r>
            <a:r>
              <a:rPr lang="en-US" altLang="zh-CN" b="1" dirty="0"/>
              <a:t> plugin</a:t>
            </a:r>
            <a:r>
              <a:rPr lang="en-US" altLang="zh-CN" dirty="0"/>
              <a:t> for collection of performance metrics, which include those </a:t>
            </a:r>
            <a:r>
              <a:rPr lang="en-US" altLang="zh-CN" dirty="0" err="1"/>
              <a:t>jobstats</a:t>
            </a:r>
            <a:endParaRPr lang="en-US" altLang="zh-CN" dirty="0"/>
          </a:p>
          <a:p>
            <a:pPr>
              <a:spcBef>
                <a:spcPts val="600"/>
              </a:spcBef>
            </a:pPr>
            <a:r>
              <a:rPr lang="en-US" altLang="zh-CN" dirty="0"/>
              <a:t>These metrics are saved on </a:t>
            </a:r>
            <a:r>
              <a:rPr lang="en-US" altLang="zh-CN" dirty="0" err="1"/>
              <a:t>ElasticSearch</a:t>
            </a:r>
            <a:endParaRPr lang="zh-CN" altLang="en-US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3FB77D07-6D09-48BE-91C7-D5F796649774}"/>
              </a:ext>
            </a:extLst>
          </p:cNvPr>
          <p:cNvGrpSpPr/>
          <p:nvPr/>
        </p:nvGrpSpPr>
        <p:grpSpPr>
          <a:xfrm>
            <a:off x="3431704" y="1196752"/>
            <a:ext cx="8144685" cy="3384376"/>
            <a:chOff x="1775102" y="1326395"/>
            <a:chExt cx="8571177" cy="3361375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B8279750-EF17-4FFE-A25C-D8073D85A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75102" y="1326395"/>
              <a:ext cx="8571177" cy="3361375"/>
            </a:xfrm>
            <a:prstGeom prst="rect">
              <a:avLst/>
            </a:prstGeom>
          </p:spPr>
        </p:pic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EBFC9534-091B-471A-AB1C-4D1BAD72AD1A}"/>
                </a:ext>
              </a:extLst>
            </p:cNvPr>
            <p:cNvSpPr/>
            <p:nvPr/>
          </p:nvSpPr>
          <p:spPr bwMode="auto">
            <a:xfrm>
              <a:off x="7742490" y="4360998"/>
              <a:ext cx="1305838" cy="220130"/>
            </a:xfrm>
            <a:prstGeom prst="rect">
              <a:avLst/>
            </a:prstGeom>
            <a:solidFill>
              <a:srgbClr val="DAE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b="1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 Control center)</a:t>
              </a:r>
              <a:endParaRPr lang="zh-CN" altLang="en-US" sz="1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DAA7D0E8-90F4-4209-BE73-5AF81FFA16D8}"/>
              </a:ext>
            </a:extLst>
          </p:cNvPr>
          <p:cNvSpPr txBox="1"/>
          <p:nvPr/>
        </p:nvSpPr>
        <p:spPr>
          <a:xfrm>
            <a:off x="-96688" y="3693589"/>
            <a:ext cx="31120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altLang="zh-CN" sz="1400" i="1" dirty="0">
                <a:hlinkClick r:id="rId4"/>
              </a:rPr>
              <a:t>GitHub - </a:t>
            </a:r>
            <a:r>
              <a:rPr lang="en-US" altLang="zh-CN" sz="1400" i="1" dirty="0" err="1">
                <a:hlinkClick r:id="rId4"/>
              </a:rPr>
              <a:t>LiXi</a:t>
            </a:r>
            <a:r>
              <a:rPr lang="en-US" altLang="zh-CN" sz="1400" i="1" dirty="0">
                <a:hlinkClick r:id="rId4"/>
              </a:rPr>
              <a:t>-storage/barreleye: </a:t>
            </a:r>
            <a:r>
              <a:rPr lang="en-US" altLang="zh-CN" sz="1400" i="1" dirty="0" err="1">
                <a:hlinkClick r:id="rId4"/>
              </a:rPr>
              <a:t>Lustre</a:t>
            </a:r>
            <a:r>
              <a:rPr lang="en-US" altLang="zh-CN" sz="1400" i="1" dirty="0">
                <a:hlinkClick r:id="rId4"/>
              </a:rPr>
              <a:t> Monitoring System</a:t>
            </a:r>
            <a:endParaRPr lang="en-US" altLang="zh-CN" sz="14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Abnormal detection at file servers (3/4)</a:t>
            </a:r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8</a:t>
            </a:fld>
            <a:endParaRPr lang="zh-CN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 bwMode="auto">
          <a:xfrm>
            <a:off x="93152" y="1268760"/>
            <a:ext cx="10971400" cy="44832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Using Isolation Forest algorithm </a:t>
            </a:r>
          </a:p>
          <a:p>
            <a:pPr lvl="1">
              <a:defRPr/>
            </a:pP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The more isolated a sample is ,</a:t>
            </a:r>
            <a:r>
              <a:rPr lang="zh-CN" altLang="en-US" dirty="0">
                <a:solidFill>
                  <a:srgbClr val="24292F"/>
                </a:solidFill>
                <a:latin typeface="Noto Sans SC"/>
              </a:rPr>
              <a:t> 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the higher anomaly score 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it will get </a:t>
            </a:r>
            <a:endParaRPr lang="en-US" altLang="zh-CN" dirty="0">
              <a:solidFill>
                <a:srgbClr val="24292F"/>
              </a:solidFill>
              <a:latin typeface="Noto Sans SC"/>
            </a:endParaRPr>
          </a:p>
          <a:p>
            <a:pPr lvl="1">
              <a:defRPr/>
            </a:pP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The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 sample data is aggregated from the operations of filesystem by a user process within 10 minute</a:t>
            </a:r>
            <a:endParaRPr lang="en-US" altLang="zh-CN" dirty="0">
              <a:solidFill>
                <a:srgbClr val="24292F"/>
              </a:solidFill>
              <a:latin typeface="Noto Sans SC"/>
            </a:endParaRPr>
          </a:p>
          <a:p>
            <a:pPr lvl="1">
              <a:defRPr/>
            </a:pP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T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wo models: last day and last week </a:t>
            </a:r>
          </a:p>
          <a:p>
            <a:pPr lvl="1"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New samples will be scored separately 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by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 the two models</a:t>
            </a:r>
          </a:p>
          <a:p>
            <a:pPr lvl="1"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The scores from the model of last day will be sorted, and the scores from the model of last week will be used as a reference</a:t>
            </a:r>
            <a:endParaRPr lang="en-US" altLang="zh-CN" dirty="0">
              <a:solidFill>
                <a:srgbClr val="24292F"/>
              </a:solidFill>
              <a:latin typeface="Noto Sans SC"/>
            </a:endParaRPr>
          </a:p>
          <a:p>
            <a:pPr>
              <a:defRPr/>
            </a:pP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Very effective on large, high dimensional data</a:t>
            </a:r>
          </a:p>
          <a:p>
            <a:pPr>
              <a:defRPr/>
            </a:pP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Recommended by scikit-learn package</a:t>
            </a:r>
          </a:p>
        </p:txBody>
      </p:sp>
      <p:pic>
        <p:nvPicPr>
          <p:cNvPr id="1026" name="Picture 2" descr="图片">
            <a:extLst>
              <a:ext uri="{FF2B5EF4-FFF2-40B4-BE49-F238E27FC236}">
                <a16:creationId xmlns:a16="http://schemas.microsoft.com/office/drawing/2014/main" id="{FE20192A-A040-4CBC-9480-1FCF8933C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209" y="4315188"/>
            <a:ext cx="5073665" cy="230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12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Interactive interface</a:t>
            </a:r>
            <a:endParaRPr lang="zh-CN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287009" y="1318751"/>
            <a:ext cx="11517064" cy="2607904"/>
          </a:xfrm>
        </p:spPr>
        <p:txBody>
          <a:bodyPr/>
          <a:lstStyle/>
          <a:p>
            <a:pPr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Support for multiple file system instances</a:t>
            </a:r>
          </a:p>
          <a:p>
            <a:pPr>
              <a:defRPr/>
            </a:pP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Sort by the abnormal scores of the processes</a:t>
            </a:r>
            <a:endParaRPr dirty="0"/>
          </a:p>
          <a:p>
            <a:pPr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Support viewing various </a:t>
            </a:r>
            <a:r>
              <a:rPr lang="en-US" b="1" i="0" dirty="0">
                <a:solidFill>
                  <a:srgbClr val="24292F"/>
                </a:solidFill>
                <a:latin typeface="Noto Sans SC"/>
              </a:rPr>
              <a:t>metadata operation </a:t>
            </a:r>
            <a:r>
              <a:rPr lang="en-US" b="0" i="0" dirty="0">
                <a:solidFill>
                  <a:srgbClr val="24292F"/>
                </a:solidFill>
                <a:latin typeface="Noto Sans SC"/>
              </a:rPr>
              <a:t>statistics 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(</a:t>
            </a:r>
            <a:r>
              <a:rPr lang="en-US" altLang="zh-CN" b="0" i="1" dirty="0" err="1">
                <a:solidFill>
                  <a:srgbClr val="24292F"/>
                </a:solidFill>
                <a:latin typeface="Noto Sans SC"/>
              </a:rPr>
              <a:t>Lustre</a:t>
            </a:r>
            <a:r>
              <a:rPr lang="en-US" altLang="zh-CN" b="0" i="1" dirty="0">
                <a:solidFill>
                  <a:srgbClr val="24292F"/>
                </a:solidFill>
                <a:latin typeface="Noto Sans SC"/>
              </a:rPr>
              <a:t> MDTs</a:t>
            </a:r>
            <a:r>
              <a:rPr lang="en-US" altLang="zh-CN" b="0" i="0" dirty="0">
                <a:solidFill>
                  <a:srgbClr val="24292F"/>
                </a:solidFill>
                <a:latin typeface="Noto Sans SC"/>
              </a:rPr>
              <a:t>)</a:t>
            </a:r>
            <a:endParaRPr dirty="0"/>
          </a:p>
          <a:p>
            <a:pPr>
              <a:defRPr/>
            </a:pPr>
            <a:r>
              <a:rPr lang="en-US" b="0" i="0" dirty="0">
                <a:solidFill>
                  <a:srgbClr val="24292F"/>
                </a:solidFill>
                <a:latin typeface="Noto Sans SC"/>
              </a:rPr>
              <a:t>Support for </a:t>
            </a:r>
            <a:r>
              <a:rPr lang="en-US" dirty="0">
                <a:solidFill>
                  <a:srgbClr val="24292F"/>
                </a:solidFill>
                <a:latin typeface="Noto Sans SC"/>
              </a:rPr>
              <a:t>manual marking</a:t>
            </a:r>
            <a:endParaRPr dirty="0"/>
          </a:p>
          <a:p>
            <a:pPr>
              <a:defRPr/>
            </a:pPr>
            <a:endParaRPr lang="en-US" dirty="0">
              <a:solidFill>
                <a:srgbClr val="24292F"/>
              </a:solidFill>
              <a:latin typeface="Noto Sans SC"/>
            </a:endParaRP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E46DA2A-0A7F-49D5-B392-17A051B5A1AA}" type="slidenum">
              <a:rPr lang="en-US" altLang="zh-CN"/>
              <a:t>9</a:t>
            </a:fld>
            <a:endParaRPr lang="zh-CN"/>
          </a:p>
        </p:txBody>
      </p:sp>
      <p:grpSp>
        <p:nvGrpSpPr>
          <p:cNvPr id="7" name="组合 40"/>
          <p:cNvGrpSpPr/>
          <p:nvPr/>
        </p:nvGrpSpPr>
        <p:grpSpPr bwMode="auto">
          <a:xfrm>
            <a:off x="112815" y="3909060"/>
            <a:ext cx="11966369" cy="2451336"/>
            <a:chOff x="0" y="4153322"/>
            <a:chExt cx="12192000" cy="2374331"/>
          </a:xfrm>
        </p:grpSpPr>
        <p:pic>
          <p:nvPicPr>
            <p:cNvPr id="8" name="图片 6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0" y="4153322"/>
              <a:ext cx="12192000" cy="2374331"/>
            </a:xfrm>
            <a:prstGeom prst="rect">
              <a:avLst/>
            </a:prstGeom>
          </p:spPr>
        </p:pic>
        <p:sp>
          <p:nvSpPr>
            <p:cNvPr id="9" name="矩形 7"/>
            <p:cNvSpPr/>
            <p:nvPr/>
          </p:nvSpPr>
          <p:spPr bwMode="auto">
            <a:xfrm>
              <a:off x="7446169" y="4648718"/>
              <a:ext cx="512762" cy="144738"/>
            </a:xfrm>
            <a:prstGeom prst="rect">
              <a:avLst/>
            </a:prstGeom>
            <a:solidFill>
              <a:srgbClr val="189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700"/>
                <a:t>update</a:t>
              </a:r>
              <a:endParaRPr lang="zh-CN" sz="700"/>
            </a:p>
          </p:txBody>
        </p:sp>
        <p:sp>
          <p:nvSpPr>
            <p:cNvPr id="10" name="矩形 8"/>
            <p:cNvSpPr/>
            <p:nvPr/>
          </p:nvSpPr>
          <p:spPr bwMode="auto">
            <a:xfrm>
              <a:off x="8134350" y="5539250"/>
              <a:ext cx="558800" cy="199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800">
                  <a:solidFill>
                    <a:schemeClr val="tx1"/>
                  </a:solidFill>
                </a:rPr>
                <a:t>Normal</a:t>
              </a:r>
              <a:endParaRPr lang="zh-CN" sz="800">
                <a:solidFill>
                  <a:schemeClr val="tx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 bwMode="auto">
            <a:xfrm>
              <a:off x="8134351" y="5254803"/>
              <a:ext cx="678656" cy="16976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600">
                  <a:solidFill>
                    <a:schemeClr val="accent3">
                      <a:lumMod val="75000"/>
                    </a:schemeClr>
                  </a:solidFill>
                </a:rPr>
                <a:t>please select </a:t>
              </a:r>
              <a:endParaRPr lang="zh-CN" sz="60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grpSp>
          <p:nvGrpSpPr>
            <p:cNvPr id="12" name="组合 14"/>
            <p:cNvGrpSpPr/>
            <p:nvPr/>
          </p:nvGrpSpPr>
          <p:grpSpPr bwMode="auto">
            <a:xfrm>
              <a:off x="10468017" y="5252421"/>
              <a:ext cx="678656" cy="169761"/>
              <a:chOff x="10468017" y="5252421"/>
              <a:chExt cx="678656" cy="169761"/>
            </a:xfrm>
          </p:grpSpPr>
          <p:sp>
            <p:nvSpPr>
              <p:cNvPr id="13" name="矩形 11"/>
              <p:cNvSpPr/>
              <p:nvPr/>
            </p:nvSpPr>
            <p:spPr bwMode="auto">
              <a:xfrm>
                <a:off x="10468017" y="5252421"/>
                <a:ext cx="678656" cy="1697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en-US" sz="600">
                    <a:solidFill>
                      <a:schemeClr val="accent3">
                        <a:lumMod val="75000"/>
                      </a:schemeClr>
                    </a:solidFill>
                  </a:rPr>
                  <a:t>please select </a:t>
                </a:r>
                <a:endParaRPr lang="zh-CN" sz="60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半闭框 13"/>
              <p:cNvSpPr/>
              <p:nvPr/>
            </p:nvSpPr>
            <p:spPr bwMode="auto">
              <a:xfrm rot="13367032">
                <a:off x="11077069" y="5304697"/>
                <a:ext cx="45719" cy="46158"/>
              </a:xfrm>
              <a:prstGeom prst="halfFrame">
                <a:avLst>
                  <a:gd name="adj1" fmla="val 0"/>
                  <a:gd name="adj2" fmla="val 0"/>
                </a:avLst>
              </a:prstGeom>
              <a:noFill/>
              <a:ln w="3175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组合 15"/>
            <p:cNvGrpSpPr/>
            <p:nvPr/>
          </p:nvGrpSpPr>
          <p:grpSpPr bwMode="auto">
            <a:xfrm>
              <a:off x="10468017" y="5569054"/>
              <a:ext cx="678656" cy="169761"/>
              <a:chOff x="10468017" y="5252421"/>
              <a:chExt cx="678656" cy="169761"/>
            </a:xfrm>
          </p:grpSpPr>
          <p:sp>
            <p:nvSpPr>
              <p:cNvPr id="16" name="矩形 16"/>
              <p:cNvSpPr/>
              <p:nvPr/>
            </p:nvSpPr>
            <p:spPr bwMode="auto">
              <a:xfrm>
                <a:off x="10468017" y="5252421"/>
                <a:ext cx="678656" cy="1697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en-US" sz="600">
                    <a:solidFill>
                      <a:schemeClr val="accent3">
                        <a:lumMod val="75000"/>
                      </a:schemeClr>
                    </a:solidFill>
                  </a:rPr>
                  <a:t>please select </a:t>
                </a:r>
                <a:endParaRPr lang="zh-CN" sz="60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" name="半闭框 17"/>
              <p:cNvSpPr/>
              <p:nvPr/>
            </p:nvSpPr>
            <p:spPr bwMode="auto">
              <a:xfrm rot="13367032">
                <a:off x="11077069" y="5304697"/>
                <a:ext cx="45719" cy="46158"/>
              </a:xfrm>
              <a:prstGeom prst="halfFrame">
                <a:avLst>
                  <a:gd name="adj1" fmla="val 0"/>
                  <a:gd name="adj2" fmla="val 0"/>
                </a:avLst>
              </a:prstGeom>
              <a:noFill/>
              <a:ln w="3175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组合 18"/>
            <p:cNvGrpSpPr/>
            <p:nvPr/>
          </p:nvGrpSpPr>
          <p:grpSpPr bwMode="auto">
            <a:xfrm>
              <a:off x="10468017" y="5887873"/>
              <a:ext cx="678656" cy="169761"/>
              <a:chOff x="10468017" y="5252421"/>
              <a:chExt cx="678656" cy="169761"/>
            </a:xfrm>
          </p:grpSpPr>
          <p:sp>
            <p:nvSpPr>
              <p:cNvPr id="19" name="矩形 19"/>
              <p:cNvSpPr/>
              <p:nvPr/>
            </p:nvSpPr>
            <p:spPr bwMode="auto">
              <a:xfrm>
                <a:off x="10468017" y="5252421"/>
                <a:ext cx="678656" cy="1697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en-US" sz="600">
                    <a:solidFill>
                      <a:schemeClr val="accent3">
                        <a:lumMod val="75000"/>
                      </a:schemeClr>
                    </a:solidFill>
                  </a:rPr>
                  <a:t>please select </a:t>
                </a:r>
                <a:endParaRPr lang="zh-CN" sz="60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半闭框 20"/>
              <p:cNvSpPr/>
              <p:nvPr/>
            </p:nvSpPr>
            <p:spPr bwMode="auto">
              <a:xfrm rot="13367032">
                <a:off x="11077069" y="5304697"/>
                <a:ext cx="45719" cy="46158"/>
              </a:xfrm>
              <a:prstGeom prst="halfFrame">
                <a:avLst>
                  <a:gd name="adj1" fmla="val 0"/>
                  <a:gd name="adj2" fmla="val 0"/>
                </a:avLst>
              </a:prstGeom>
              <a:noFill/>
              <a:ln w="3175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组合 21"/>
            <p:cNvGrpSpPr/>
            <p:nvPr/>
          </p:nvGrpSpPr>
          <p:grpSpPr bwMode="auto">
            <a:xfrm>
              <a:off x="10468017" y="6212416"/>
              <a:ext cx="678656" cy="169761"/>
              <a:chOff x="10468017" y="5252421"/>
              <a:chExt cx="678656" cy="169761"/>
            </a:xfrm>
          </p:grpSpPr>
          <p:sp>
            <p:nvSpPr>
              <p:cNvPr id="22" name="矩形 22"/>
              <p:cNvSpPr/>
              <p:nvPr/>
            </p:nvSpPr>
            <p:spPr bwMode="auto">
              <a:xfrm>
                <a:off x="10468017" y="5252421"/>
                <a:ext cx="678656" cy="1697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en-US" sz="600">
                    <a:solidFill>
                      <a:schemeClr val="accent3">
                        <a:lumMod val="75000"/>
                      </a:schemeClr>
                    </a:solidFill>
                  </a:rPr>
                  <a:t>please select </a:t>
                </a:r>
                <a:endParaRPr lang="zh-CN" sz="60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半闭框 23"/>
              <p:cNvSpPr/>
              <p:nvPr/>
            </p:nvSpPr>
            <p:spPr bwMode="auto">
              <a:xfrm rot="13367032">
                <a:off x="11077069" y="5304697"/>
                <a:ext cx="45719" cy="46158"/>
              </a:xfrm>
              <a:prstGeom prst="halfFrame">
                <a:avLst>
                  <a:gd name="adj1" fmla="val 0"/>
                  <a:gd name="adj2" fmla="val 0"/>
                </a:avLst>
              </a:prstGeom>
              <a:noFill/>
              <a:ln w="3175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组合 30"/>
            <p:cNvGrpSpPr/>
            <p:nvPr/>
          </p:nvGrpSpPr>
          <p:grpSpPr bwMode="auto">
            <a:xfrm>
              <a:off x="11491273" y="5244968"/>
              <a:ext cx="624452" cy="200055"/>
              <a:chOff x="10604500" y="4643373"/>
              <a:chExt cx="472755" cy="200055"/>
            </a:xfrm>
          </p:grpSpPr>
          <p:sp>
            <p:nvSpPr>
              <p:cNvPr id="25" name="矩形 29"/>
              <p:cNvSpPr/>
              <p:nvPr/>
            </p:nvSpPr>
            <p:spPr bwMode="auto">
              <a:xfrm>
                <a:off x="10604500" y="4672208"/>
                <a:ext cx="371475" cy="121248"/>
              </a:xfrm>
              <a:prstGeom prst="rect">
                <a:avLst/>
              </a:prstGeom>
              <a:solidFill>
                <a:srgbClr val="E8F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sz="2400" b="1"/>
              </a:p>
            </p:txBody>
          </p:sp>
          <p:sp>
            <p:nvSpPr>
              <p:cNvPr id="26" name="文本框 28"/>
              <p:cNvSpPr>
                <a:spLocks/>
              </p:cNvSpPr>
              <p:nvPr/>
            </p:nvSpPr>
            <p:spPr bwMode="auto">
              <a:xfrm>
                <a:off x="10613438" y="4643373"/>
                <a:ext cx="463817" cy="2000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700" b="1" i="0">
                    <a:solidFill>
                      <a:srgbClr val="0074FF"/>
                    </a:solidFill>
                    <a:latin typeface="Noto Sans SC"/>
                  </a:rPr>
                  <a:t>submit</a:t>
                </a:r>
                <a:endParaRPr lang="zh-CN" sz="700" b="1">
                  <a:solidFill>
                    <a:srgbClr val="0074FF"/>
                  </a:solidFill>
                </a:endParaRPr>
              </a:p>
            </p:txBody>
          </p:sp>
        </p:grpSp>
        <p:grpSp>
          <p:nvGrpSpPr>
            <p:cNvPr id="27" name="组合 31"/>
            <p:cNvGrpSpPr/>
            <p:nvPr/>
          </p:nvGrpSpPr>
          <p:grpSpPr bwMode="auto">
            <a:xfrm>
              <a:off x="11491273" y="5561601"/>
              <a:ext cx="624452" cy="200055"/>
              <a:chOff x="10604500" y="4643373"/>
              <a:chExt cx="472755" cy="200055"/>
            </a:xfrm>
          </p:grpSpPr>
          <p:sp>
            <p:nvSpPr>
              <p:cNvPr id="28" name="矩形 32"/>
              <p:cNvSpPr/>
              <p:nvPr/>
            </p:nvSpPr>
            <p:spPr bwMode="auto">
              <a:xfrm>
                <a:off x="10604500" y="4672208"/>
                <a:ext cx="371475" cy="121248"/>
              </a:xfrm>
              <a:prstGeom prst="rect">
                <a:avLst/>
              </a:prstGeom>
              <a:solidFill>
                <a:srgbClr val="E8F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sz="2400" b="1"/>
              </a:p>
            </p:txBody>
          </p:sp>
          <p:sp>
            <p:nvSpPr>
              <p:cNvPr id="29" name="文本框 33"/>
              <p:cNvSpPr>
                <a:spLocks/>
              </p:cNvSpPr>
              <p:nvPr/>
            </p:nvSpPr>
            <p:spPr bwMode="auto">
              <a:xfrm>
                <a:off x="10613438" y="4643373"/>
                <a:ext cx="463817" cy="2000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700" b="1" i="0">
                    <a:solidFill>
                      <a:srgbClr val="0074FF"/>
                    </a:solidFill>
                    <a:latin typeface="Noto Sans SC"/>
                  </a:rPr>
                  <a:t>submit</a:t>
                </a:r>
                <a:endParaRPr lang="zh-CN" sz="700" b="1">
                  <a:solidFill>
                    <a:srgbClr val="0074FF"/>
                  </a:solidFill>
                </a:endParaRPr>
              </a:p>
            </p:txBody>
          </p:sp>
        </p:grpSp>
        <p:grpSp>
          <p:nvGrpSpPr>
            <p:cNvPr id="30" name="组合 34"/>
            <p:cNvGrpSpPr/>
            <p:nvPr/>
          </p:nvGrpSpPr>
          <p:grpSpPr bwMode="auto">
            <a:xfrm>
              <a:off x="11491275" y="5885788"/>
              <a:ext cx="619685" cy="200055"/>
              <a:chOff x="10604500" y="4643373"/>
              <a:chExt cx="469146" cy="200055"/>
            </a:xfrm>
          </p:grpSpPr>
          <p:sp>
            <p:nvSpPr>
              <p:cNvPr id="31" name="矩形 35"/>
              <p:cNvSpPr/>
              <p:nvPr/>
            </p:nvSpPr>
            <p:spPr bwMode="auto">
              <a:xfrm>
                <a:off x="10604500" y="4672208"/>
                <a:ext cx="371475" cy="121248"/>
              </a:xfrm>
              <a:prstGeom prst="rect">
                <a:avLst/>
              </a:prstGeom>
              <a:solidFill>
                <a:srgbClr val="E8F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sz="2400" b="1"/>
              </a:p>
            </p:txBody>
          </p:sp>
          <p:sp>
            <p:nvSpPr>
              <p:cNvPr id="32" name="文本框 36"/>
              <p:cNvSpPr>
                <a:spLocks/>
              </p:cNvSpPr>
              <p:nvPr/>
            </p:nvSpPr>
            <p:spPr bwMode="auto">
              <a:xfrm>
                <a:off x="10609829" y="4643373"/>
                <a:ext cx="463817" cy="2000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700" b="1" i="0">
                    <a:solidFill>
                      <a:srgbClr val="0074FF"/>
                    </a:solidFill>
                    <a:latin typeface="Noto Sans SC"/>
                  </a:rPr>
                  <a:t>submit</a:t>
                </a:r>
                <a:endParaRPr lang="zh-CN" sz="700" b="1">
                  <a:solidFill>
                    <a:srgbClr val="0074FF"/>
                  </a:solidFill>
                </a:endParaRPr>
              </a:p>
            </p:txBody>
          </p:sp>
        </p:grpSp>
        <p:grpSp>
          <p:nvGrpSpPr>
            <p:cNvPr id="33" name="组合 37"/>
            <p:cNvGrpSpPr/>
            <p:nvPr/>
          </p:nvGrpSpPr>
          <p:grpSpPr bwMode="auto">
            <a:xfrm>
              <a:off x="11493445" y="6206721"/>
              <a:ext cx="619685" cy="200055"/>
              <a:chOff x="10604500" y="4643373"/>
              <a:chExt cx="469146" cy="200055"/>
            </a:xfrm>
          </p:grpSpPr>
          <p:sp>
            <p:nvSpPr>
              <p:cNvPr id="34" name="矩形 38"/>
              <p:cNvSpPr/>
              <p:nvPr/>
            </p:nvSpPr>
            <p:spPr bwMode="auto">
              <a:xfrm>
                <a:off x="10604500" y="4672208"/>
                <a:ext cx="371475" cy="121248"/>
              </a:xfrm>
              <a:prstGeom prst="rect">
                <a:avLst/>
              </a:prstGeom>
              <a:solidFill>
                <a:srgbClr val="E8F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sz="2400" b="1"/>
              </a:p>
            </p:txBody>
          </p:sp>
          <p:sp>
            <p:nvSpPr>
              <p:cNvPr id="35" name="文本框 39"/>
              <p:cNvSpPr>
                <a:spLocks/>
              </p:cNvSpPr>
              <p:nvPr/>
            </p:nvSpPr>
            <p:spPr bwMode="auto">
              <a:xfrm>
                <a:off x="10609829" y="4643373"/>
                <a:ext cx="463817" cy="2000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700" b="1" i="0">
                    <a:solidFill>
                      <a:srgbClr val="0074FF"/>
                    </a:solidFill>
                    <a:latin typeface="Noto Sans SC"/>
                  </a:rPr>
                  <a:t>submit</a:t>
                </a:r>
                <a:endParaRPr lang="zh-CN" sz="700" b="1">
                  <a:solidFill>
                    <a:srgbClr val="0074FF"/>
                  </a:solidFill>
                </a:endParaRPr>
              </a:p>
            </p:txBody>
          </p:sp>
        </p:grpSp>
      </p:grpSp>
      <p:sp>
        <p:nvSpPr>
          <p:cNvPr id="36" name="文本框 41"/>
          <p:cNvSpPr>
            <a:spLocks/>
          </p:cNvSpPr>
          <p:nvPr/>
        </p:nvSpPr>
        <p:spPr bwMode="auto">
          <a:xfrm>
            <a:off x="0" y="3559269"/>
            <a:ext cx="15272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24292F"/>
                </a:solidFill>
                <a:latin typeface="Calibri"/>
                <a:ea typeface="Calibri"/>
                <a:cs typeface="Calibri"/>
              </a:rPr>
              <a:t>F</a:t>
            </a:r>
            <a:r>
              <a:rPr lang="en-US" sz="1200" b="1" i="0">
                <a:solidFill>
                  <a:srgbClr val="24292F"/>
                </a:solidFill>
                <a:latin typeface="Calibri"/>
                <a:ea typeface="Calibri"/>
                <a:cs typeface="Calibri"/>
              </a:rPr>
              <a:t>ile system instance</a:t>
            </a:r>
            <a:endParaRPr lang="zh-CN" sz="1200" b="1">
              <a:latin typeface="Calibri"/>
              <a:cs typeface="Calibri"/>
            </a:endParaRPr>
          </a:p>
        </p:txBody>
      </p:sp>
      <p:sp>
        <p:nvSpPr>
          <p:cNvPr id="37" name="矩形 42"/>
          <p:cNvSpPr/>
          <p:nvPr/>
        </p:nvSpPr>
        <p:spPr bwMode="auto">
          <a:xfrm>
            <a:off x="89604" y="3877310"/>
            <a:ext cx="1201634" cy="249578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  <p:sp>
        <p:nvSpPr>
          <p:cNvPr id="38" name="文本框 43"/>
          <p:cNvSpPr>
            <a:spLocks/>
          </p:cNvSpPr>
          <p:nvPr/>
        </p:nvSpPr>
        <p:spPr bwMode="auto">
          <a:xfrm>
            <a:off x="1216731" y="6367564"/>
            <a:ext cx="18100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i="0">
                <a:solidFill>
                  <a:srgbClr val="24292F"/>
                </a:solidFill>
                <a:latin typeface="Calibri"/>
                <a:ea typeface="Calibri"/>
                <a:cs typeface="Calibri"/>
              </a:rPr>
              <a:t>Users and job processes</a:t>
            </a:r>
            <a:endParaRPr lang="zh-CN" sz="1200" b="1">
              <a:latin typeface="Calibri"/>
              <a:cs typeface="Calibri"/>
            </a:endParaRPr>
          </a:p>
        </p:txBody>
      </p:sp>
      <p:sp>
        <p:nvSpPr>
          <p:cNvPr id="39" name="矩形 44"/>
          <p:cNvSpPr/>
          <p:nvPr/>
        </p:nvSpPr>
        <p:spPr bwMode="auto">
          <a:xfrm>
            <a:off x="1327922" y="4734560"/>
            <a:ext cx="1587699" cy="1638536"/>
          </a:xfrm>
          <a:prstGeom prst="rect">
            <a:avLst/>
          </a:prstGeom>
          <a:noFill/>
          <a:ln w="95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  <p:sp>
        <p:nvSpPr>
          <p:cNvPr id="40" name="文本框 45"/>
          <p:cNvSpPr>
            <a:spLocks/>
          </p:cNvSpPr>
          <p:nvPr/>
        </p:nvSpPr>
        <p:spPr bwMode="auto">
          <a:xfrm>
            <a:off x="2864821" y="6392146"/>
            <a:ext cx="2473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i="0">
                <a:solidFill>
                  <a:srgbClr val="24292F"/>
                </a:solidFill>
                <a:latin typeface="Calibri"/>
                <a:ea typeface="Calibri"/>
                <a:cs typeface="Calibri"/>
              </a:rPr>
              <a:t>Metadata operations &amp; frequency</a:t>
            </a:r>
            <a:endParaRPr lang="zh-CN" sz="1200" b="1">
              <a:latin typeface="Calibri"/>
              <a:cs typeface="Calibri"/>
            </a:endParaRPr>
          </a:p>
        </p:txBody>
      </p:sp>
      <p:sp>
        <p:nvSpPr>
          <p:cNvPr id="41" name="矩形 46"/>
          <p:cNvSpPr/>
          <p:nvPr/>
        </p:nvSpPr>
        <p:spPr bwMode="auto">
          <a:xfrm>
            <a:off x="2952304" y="4734560"/>
            <a:ext cx="1975295" cy="163853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  <p:sp>
        <p:nvSpPr>
          <p:cNvPr id="42" name="矩形 47"/>
          <p:cNvSpPr/>
          <p:nvPr/>
        </p:nvSpPr>
        <p:spPr bwMode="auto">
          <a:xfrm>
            <a:off x="8075593" y="6044691"/>
            <a:ext cx="666096" cy="17526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600">
                <a:solidFill>
                  <a:schemeClr val="accent3">
                    <a:lumMod val="75000"/>
                  </a:schemeClr>
                </a:solidFill>
              </a:rPr>
              <a:t>please select </a:t>
            </a:r>
            <a:endParaRPr lang="zh-CN" sz="60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3" name="矩形 49"/>
          <p:cNvSpPr/>
          <p:nvPr/>
        </p:nvSpPr>
        <p:spPr bwMode="auto">
          <a:xfrm>
            <a:off x="8096627" y="5530093"/>
            <a:ext cx="666096" cy="206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800">
                <a:solidFill>
                  <a:schemeClr val="tx1"/>
                </a:solidFill>
              </a:rPr>
              <a:t>Abnormal</a:t>
            </a:r>
            <a:endParaRPr lang="zh-CN" sz="800">
              <a:solidFill>
                <a:schemeClr val="tx1"/>
              </a:solidFill>
            </a:endParaRPr>
          </a:p>
        </p:txBody>
      </p:sp>
      <p:sp>
        <p:nvSpPr>
          <p:cNvPr id="44" name="矩形 50"/>
          <p:cNvSpPr/>
          <p:nvPr/>
        </p:nvSpPr>
        <p:spPr bwMode="auto">
          <a:xfrm>
            <a:off x="6718300" y="4734560"/>
            <a:ext cx="5360884" cy="1638536"/>
          </a:xfrm>
          <a:prstGeom prst="rect">
            <a:avLst/>
          </a:prstGeom>
          <a:noFill/>
          <a:ln w="952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  <p:sp>
        <p:nvSpPr>
          <p:cNvPr id="45" name="文本框 51"/>
          <p:cNvSpPr>
            <a:spLocks/>
          </p:cNvSpPr>
          <p:nvPr/>
        </p:nvSpPr>
        <p:spPr bwMode="auto">
          <a:xfrm>
            <a:off x="8052542" y="6404658"/>
            <a:ext cx="2692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i="0">
                <a:solidFill>
                  <a:srgbClr val="24292F"/>
                </a:solidFill>
                <a:latin typeface="Calibri"/>
                <a:ea typeface="Calibri"/>
                <a:cs typeface="Calibri"/>
              </a:rPr>
              <a:t>Abnormal value and manual marking</a:t>
            </a:r>
            <a:endParaRPr/>
          </a:p>
        </p:txBody>
      </p:sp>
      <p:sp>
        <p:nvSpPr>
          <p:cNvPr id="46" name="矩形 52"/>
          <p:cNvSpPr/>
          <p:nvPr/>
        </p:nvSpPr>
        <p:spPr bwMode="auto">
          <a:xfrm>
            <a:off x="1331640" y="4558455"/>
            <a:ext cx="7634560" cy="151523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  <p:sp>
        <p:nvSpPr>
          <p:cNvPr id="47" name="文本框 53"/>
          <p:cNvSpPr>
            <a:spLocks/>
          </p:cNvSpPr>
          <p:nvPr/>
        </p:nvSpPr>
        <p:spPr bwMode="auto">
          <a:xfrm>
            <a:off x="3939952" y="4281456"/>
            <a:ext cx="2473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i="0">
                <a:solidFill>
                  <a:srgbClr val="24292F"/>
                </a:solidFill>
                <a:latin typeface="Calibri"/>
                <a:ea typeface="Calibri"/>
                <a:cs typeface="Calibri"/>
              </a:rPr>
              <a:t>More metadata operations</a:t>
            </a:r>
            <a:endParaRPr lang="zh-CN" sz="1200" b="1">
              <a:latin typeface="Calibri"/>
              <a:cs typeface="Calibri"/>
            </a:endParaRPr>
          </a:p>
        </p:txBody>
      </p:sp>
      <p:sp>
        <p:nvSpPr>
          <p:cNvPr id="48" name="文本框 54"/>
          <p:cNvSpPr>
            <a:spLocks/>
          </p:cNvSpPr>
          <p:nvPr/>
        </p:nvSpPr>
        <p:spPr bwMode="auto">
          <a:xfrm>
            <a:off x="4271691" y="3503891"/>
            <a:ext cx="47879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i="0" dirty="0">
                <a:solidFill>
                  <a:srgbClr val="24292F"/>
                </a:solidFill>
                <a:latin typeface="Calibri"/>
                <a:ea typeface="Calibri"/>
                <a:cs typeface="Calibri"/>
              </a:rPr>
              <a:t>Metadata operation anomaly detection</a:t>
            </a:r>
            <a:endParaRPr lang="zh-CN" sz="2000" b="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zoujh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zoujh</Template>
  <TotalTime>3178</TotalTime>
  <Words>1603</Words>
  <Application>Microsoft Office PowerPoint</Application>
  <DocSecurity>0</DocSecurity>
  <PresentationFormat>宽屏</PresentationFormat>
  <Paragraphs>255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Helvetica Neue</vt:lpstr>
      <vt:lpstr>Noto Sans SC</vt:lpstr>
      <vt:lpstr>微软雅黑</vt:lpstr>
      <vt:lpstr>Arial</vt:lpstr>
      <vt:lpstr>Calibri</vt:lpstr>
      <vt:lpstr>Comic Sans MS</vt:lpstr>
      <vt:lpstr>Garamond</vt:lpstr>
      <vt:lpstr>Wingdings</vt:lpstr>
      <vt:lpstr>zoujh</vt:lpstr>
      <vt:lpstr>The intelligent operation and maintenance system of the IHEP computing platform</vt:lpstr>
      <vt:lpstr>Background</vt:lpstr>
      <vt:lpstr>‘Abnormal’ job </vt:lpstr>
      <vt:lpstr>Traditional solutions</vt:lpstr>
      <vt:lpstr>The intelligent operation and maintenance system</vt:lpstr>
      <vt:lpstr>Abnormal detection at file servers (1/4)</vt:lpstr>
      <vt:lpstr>Abnormal detection at file servers (2/4)</vt:lpstr>
      <vt:lpstr>Abnormal detection at file servers (3/4)</vt:lpstr>
      <vt:lpstr>Interactive interface</vt:lpstr>
      <vt:lpstr>Abnormal detection at file servers (4/4)  </vt:lpstr>
      <vt:lpstr>Control Center</vt:lpstr>
      <vt:lpstr>Abnormal detection at worker node (1/2)</vt:lpstr>
      <vt:lpstr>Abnormal detection at worker node (2/2)</vt:lpstr>
      <vt:lpstr>Control Center</vt:lpstr>
      <vt:lpstr>Control Center</vt:lpstr>
      <vt:lpstr>Conclusion and Future work</vt:lpstr>
      <vt:lpstr>Thanks!   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jiangxw</dc:creator>
  <cp:keywords/>
  <dc:description/>
  <cp:lastModifiedBy>程垚松</cp:lastModifiedBy>
  <cp:revision>1884</cp:revision>
  <dcterms:created xsi:type="dcterms:W3CDTF">2017-03-02T03:44:35Z</dcterms:created>
  <dcterms:modified xsi:type="dcterms:W3CDTF">2024-04-19T05:46:57Z</dcterms:modified>
  <cp:category/>
  <dc:identifier/>
  <cp:contentStatus/>
  <dc:language/>
  <cp:version/>
</cp:coreProperties>
</file>