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slide" Target="slides/slide18.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2ccc4694898_0_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Multifactor authentication means having multiple steps for authenticating and something extra than just a password. You can have five-factor authentication too, but we will stick to two-factor.</a:t>
            </a:r>
            <a:endParaRPr/>
          </a:p>
          <a:p>
            <a:pPr indent="0" lvl="0" marL="0" rtl="0" algn="l">
              <a:spcBef>
                <a:spcPts val="0"/>
              </a:spcBef>
              <a:spcAft>
                <a:spcPts val="0"/>
              </a:spcAft>
              <a:buClr>
                <a:schemeClr val="dk1"/>
              </a:buClr>
              <a:buSzPts val="1100"/>
              <a:buFont typeface="Arial"/>
              <a:buNone/>
            </a:pPr>
            <a:r>
              <a:rPr lang="en-US"/>
              <a:t>There are different ways to implement 2FA, and when picking, we recommend going for something that is tied to a device directly, like a Yubikey or other WebAuthn enabled solution. For example, Macbook fingerprint.</a:t>
            </a:r>
            <a:endParaRPr/>
          </a:p>
          <a:p>
            <a:pPr indent="0" lvl="0" marL="0" rtl="0" algn="l">
              <a:spcBef>
                <a:spcPts val="0"/>
              </a:spcBef>
              <a:spcAft>
                <a:spcPts val="0"/>
              </a:spcAft>
              <a:buNone/>
            </a:pPr>
            <a:r>
              <a:rPr lang="en-US"/>
              <a:t>2FA SMS confirmations are phished for. In this example is depicted case we had at CERN where someone tried to get the confirmation code for user's Microsoft account.</a:t>
            </a:r>
            <a:endParaRPr/>
          </a:p>
        </p:txBody>
      </p:sp>
      <p:sp>
        <p:nvSpPr>
          <p:cNvPr id="266" name="Google Shape;266;g2ccc4694898_0_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2cce40eef2e_0_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mail security, especially relevant starting from February this year for everyone.</a:t>
            </a:r>
            <a:endParaRPr/>
          </a:p>
        </p:txBody>
      </p:sp>
      <p:sp>
        <p:nvSpPr>
          <p:cNvPr id="277" name="Google Shape;277;g2cce40eef2e_0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ccc4694898_0_4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DMARC - Domain-based Message Authentication, Reporting &amp; Conformance - Policy that ties together two authentication protocols for emails SPF and DKIM.</a:t>
            </a:r>
            <a:endParaRPr/>
          </a:p>
          <a:p>
            <a:pPr indent="0" lvl="0" marL="0" rtl="0" algn="l">
              <a:spcBef>
                <a:spcPts val="0"/>
              </a:spcBef>
              <a:spcAft>
                <a:spcPts val="0"/>
              </a:spcAft>
              <a:buClr>
                <a:schemeClr val="dk1"/>
              </a:buClr>
              <a:buSzPts val="1100"/>
              <a:buFont typeface="Arial"/>
              <a:buNone/>
            </a:pPr>
            <a:r>
              <a:rPr lang="en-US"/>
              <a:t>SPF - Sender Policy Framework. SPF can prevent domain spoofing. It enables your mail server to determine when a message came from the domain that it uses.</a:t>
            </a:r>
            <a:endParaRPr/>
          </a:p>
          <a:p>
            <a:pPr indent="0" lvl="0" marL="0" rtl="0" algn="l">
              <a:spcBef>
                <a:spcPts val="0"/>
              </a:spcBef>
              <a:spcAft>
                <a:spcPts val="0"/>
              </a:spcAft>
              <a:buClr>
                <a:schemeClr val="dk1"/>
              </a:buClr>
              <a:buSzPts val="1100"/>
              <a:buFont typeface="Arial"/>
              <a:buNone/>
            </a:pPr>
            <a:r>
              <a:rPr lang="en-US"/>
              <a:t>DKIM - DomainKeys Identified Mail. This ensures that the content of your emails remains trusted and hasn’t been tampered with or compromised. DKIM employs digital signatures to validate email.</a:t>
            </a:r>
            <a:endParaRPr/>
          </a:p>
          <a:p>
            <a:pPr indent="0" lvl="0" marL="0" rtl="0" algn="l">
              <a:spcBef>
                <a:spcPts val="0"/>
              </a:spcBef>
              <a:spcAft>
                <a:spcPts val="0"/>
              </a:spcAft>
              <a:buClr>
                <a:schemeClr val="dk1"/>
              </a:buClr>
              <a:buSzPts val="1100"/>
              <a:buFont typeface="Arial"/>
              <a:buNone/>
            </a:pPr>
            <a:r>
              <a:rPr lang="en-US"/>
              <a:t>CERN enforced DMARC last year.</a:t>
            </a:r>
            <a:endParaRPr/>
          </a:p>
          <a:p>
            <a:pPr indent="0" lvl="0" marL="0" rtl="0" algn="l">
              <a:spcBef>
                <a:spcPts val="0"/>
              </a:spcBef>
              <a:spcAft>
                <a:spcPts val="0"/>
              </a:spcAft>
              <a:buClr>
                <a:schemeClr val="dk1"/>
              </a:buClr>
              <a:buSzPts val="1100"/>
              <a:buFont typeface="Arial"/>
              <a:buNone/>
            </a:pPr>
            <a:r>
              <a:rPr lang="en-US"/>
              <a:t>This created noticeable problems for end-users due to quarantining legit, but badly configured emails, mostly coming down to spoofing problem:</a:t>
            </a:r>
            <a:endParaRPr/>
          </a:p>
          <a:p>
            <a:pPr indent="0" lvl="0" marL="0" rtl="0" algn="l">
              <a:spcBef>
                <a:spcPts val="0"/>
              </a:spcBef>
              <a:spcAft>
                <a:spcPts val="0"/>
              </a:spcAft>
              <a:buClr>
                <a:schemeClr val="dk1"/>
              </a:buClr>
              <a:buSzPts val="1100"/>
              <a:buFont typeface="Arial"/>
              <a:buNone/>
            </a:pPr>
            <a:r>
              <a:rPr lang="en-US"/>
              <a:t>- Users sending emails on behalf on @cern.ch, but from GMAIL, Yahoo or other 3rd party infrastructure.</a:t>
            </a:r>
            <a:endParaRPr/>
          </a:p>
          <a:p>
            <a:pPr indent="0" lvl="0" marL="0" rtl="0" algn="l">
              <a:spcBef>
                <a:spcPts val="0"/>
              </a:spcBef>
              <a:spcAft>
                <a:spcPts val="0"/>
              </a:spcAft>
              <a:buClr>
                <a:schemeClr val="dk1"/>
              </a:buClr>
              <a:buSzPts val="1100"/>
              <a:buFont typeface="Arial"/>
              <a:buNone/>
            </a:pPr>
            <a:r>
              <a:rPr lang="en-US"/>
              <a:t>- Many university mailing lists impersonate senders when distributing emails.</a:t>
            </a:r>
            <a:endParaRPr/>
          </a:p>
          <a:p>
            <a:pPr indent="0" lvl="0" marL="0" rtl="0" algn="l">
              <a:spcBef>
                <a:spcPts val="0"/>
              </a:spcBef>
              <a:spcAft>
                <a:spcPts val="0"/>
              </a:spcAft>
              <a:buClr>
                <a:schemeClr val="dk1"/>
              </a:buClr>
              <a:buSzPts val="1100"/>
              <a:buFont typeface="Arial"/>
              <a:buNone/>
            </a:pPr>
            <a:r>
              <a:rPr lang="en-US"/>
              <a:t>- A lot of forwarding set up from university email accounts to CERN. Some of them during forwarding modify emails header/footer which breaks DKIM.</a:t>
            </a:r>
            <a:endParaRPr/>
          </a:p>
          <a:p>
            <a:pPr indent="0" lvl="0" marL="0" rtl="0" algn="l">
              <a:spcBef>
                <a:spcPts val="0"/>
              </a:spcBef>
              <a:spcAft>
                <a:spcPts val="0"/>
              </a:spcAft>
              <a:buClr>
                <a:schemeClr val="dk1"/>
              </a:buClr>
              <a:buSzPts val="1100"/>
              <a:buFont typeface="Arial"/>
              <a:buNone/>
            </a:pPr>
            <a:r>
              <a:rPr lang="en-US"/>
              <a:t>- Some email configuration just badly set up (non-functioning SPF i.e).</a:t>
            </a:r>
            <a:endParaRPr/>
          </a:p>
          <a:p>
            <a:pPr indent="0" lvl="0" marL="0" rtl="0" algn="l">
              <a:spcBef>
                <a:spcPts val="0"/>
              </a:spcBef>
              <a:spcAft>
                <a:spcPts val="0"/>
              </a:spcAft>
              <a:buClr>
                <a:schemeClr val="dk1"/>
              </a:buClr>
              <a:buSzPts val="1100"/>
              <a:buFont typeface="Arial"/>
              <a:buNone/>
            </a:pPr>
            <a:r>
              <a:rPr lang="en-US"/>
              <a:t>- CERN allows to use emails for personal business and there are all sorts of DMARC non-compliance.</a:t>
            </a:r>
            <a:endParaRPr/>
          </a:p>
          <a:p>
            <a:pPr indent="0" lvl="0" marL="0" rtl="0" algn="l">
              <a:spcBef>
                <a:spcPts val="0"/>
              </a:spcBef>
              <a:spcAft>
                <a:spcPts val="0"/>
              </a:spcAft>
              <a:buClr>
                <a:schemeClr val="dk1"/>
              </a:buClr>
              <a:buSzPts val="1100"/>
              <a:buFont typeface="Arial"/>
              <a:buNone/>
            </a:pPr>
            <a:r>
              <a:rPr lang="en-US"/>
              <a:t>An example</a:t>
            </a:r>
            <a:endParaRPr/>
          </a:p>
          <a:p>
            <a:pPr indent="0" lvl="0" marL="0" rtl="0" algn="l">
              <a:spcBef>
                <a:spcPts val="0"/>
              </a:spcBef>
              <a:spcAft>
                <a:spcPts val="0"/>
              </a:spcAft>
              <a:buNone/>
            </a:pPr>
            <a:r>
              <a:rPr lang="en-US"/>
              <a:t>But from February this year, DMARC is also enforced by Google and Yahoo and wider audience must adapt too. So email security is becoming stronger overall and it is a good thing.</a:t>
            </a:r>
            <a:endParaRPr/>
          </a:p>
        </p:txBody>
      </p:sp>
      <p:sp>
        <p:nvSpPr>
          <p:cNvPr id="288" name="Google Shape;288;g2ccc4694898_0_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cce40eef2e_0_4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g2cce40eef2e_0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2ccc4694898_0_8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4" name="Google Shape;314;g2ccc4694898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2cd076ac480_0_2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2cd076ac480_0_2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 it all started with stolen credentials. What could have prevented it? You won't believe it, 2FA!</a:t>
            </a:r>
            <a:endParaRPr/>
          </a:p>
          <a:p>
            <a:pPr indent="0" lvl="0" marL="0" rtl="0" algn="l">
              <a:spcBef>
                <a:spcPts val="0"/>
              </a:spcBef>
              <a:spcAft>
                <a:spcPts val="0"/>
              </a:spcAft>
              <a:buNone/>
            </a:pPr>
            <a:r>
              <a:t/>
            </a:r>
            <a:endParaRPr/>
          </a:p>
        </p:txBody>
      </p:sp>
      <p:sp>
        <p:nvSpPr>
          <p:cNvPr id="324" name="Google Shape;324;g2cd076ac480_0_23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2ccc4694898_0_9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MICI-BICA incident. Considerable attack against R&amp;E industry. It also started with a compromised account.</a:t>
            </a:r>
            <a:endParaRPr/>
          </a:p>
          <a:p>
            <a:pPr indent="0" lvl="0" marL="0" rtl="0" algn="l">
              <a:spcBef>
                <a:spcPts val="0"/>
              </a:spcBef>
              <a:spcAft>
                <a:spcPts val="0"/>
              </a:spcAft>
              <a:buClr>
                <a:schemeClr val="dk1"/>
              </a:buClr>
              <a:buSzPts val="1100"/>
              <a:buFont typeface="Arial"/>
              <a:buNone/>
            </a:pPr>
            <a:r>
              <a:rPr lang="en-US"/>
              <a:t>This criminal group deliberately targeted R&amp;E sector. They managed to operate for at least 3 years before they were noticed.</a:t>
            </a:r>
            <a:endParaRPr/>
          </a:p>
          <a:p>
            <a:pPr indent="0" lvl="0" marL="0" rtl="0" algn="l">
              <a:spcBef>
                <a:spcPts val="0"/>
              </a:spcBef>
              <a:spcAft>
                <a:spcPts val="0"/>
              </a:spcAft>
              <a:buNone/>
            </a:pPr>
            <a:r>
              <a:rPr lang="en-US"/>
              <a:t>TTP or tactics, techniques &amp; procedures are old</a:t>
            </a:r>
            <a:endParaRPr/>
          </a:p>
        </p:txBody>
      </p:sp>
      <p:sp>
        <p:nvSpPr>
          <p:cNvPr id="333" name="Google Shape;333;g2ccc4694898_0_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2ccc4694898_0_10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I would like us all to time travel for a second back into 2004. HEPiX presentation by Bob Cowles. Twenty years ago we were told that multifactor authentication is our future... and in 2024 here we are, saying that it would have prevented the type of cybercrime that was already existing in 2000s.</a:t>
            </a:r>
            <a:endParaRPr/>
          </a:p>
          <a:p>
            <a:pPr indent="0" lvl="0" marL="0" rtl="0" algn="l">
              <a:spcBef>
                <a:spcPts val="0"/>
              </a:spcBef>
              <a:spcAft>
                <a:spcPts val="0"/>
              </a:spcAft>
              <a:buNone/>
            </a:pPr>
            <a:r>
              <a:t/>
            </a:r>
            <a:endParaRPr/>
          </a:p>
        </p:txBody>
      </p:sp>
      <p:sp>
        <p:nvSpPr>
          <p:cNvPr id="345" name="Google Shape;345;g2ccc4694898_0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2ccc4694898_0_1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I would like to wrap up this presentation by stressing that we are a community. We do not have financial capabilities of commercial companies to buy expensive professional security solutions. But we have each other, we must share knowledge, expertise, threat intelligence.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US"/>
              <a:t>At CERN Computer Security Team we are involved in multiple collaborations, some of them are listed here, not all:</a:t>
            </a:r>
            <a:endParaRPr/>
          </a:p>
          <a:p>
            <a:pPr indent="0" lvl="0" marL="0" rtl="0" algn="l">
              <a:spcBef>
                <a:spcPts val="0"/>
              </a:spcBef>
              <a:spcAft>
                <a:spcPts val="0"/>
              </a:spcAft>
              <a:buClr>
                <a:schemeClr val="dk1"/>
              </a:buClr>
              <a:buSzPts val="1100"/>
              <a:buFont typeface="Arial"/>
              <a:buNone/>
            </a:pPr>
            <a:r>
              <a:rPr lang="en-US"/>
              <a:t>- SAFER - Community of security experts to help universities in need</a:t>
            </a:r>
            <a:endParaRPr/>
          </a:p>
          <a:p>
            <a:pPr indent="0" lvl="0" marL="0" rtl="0" algn="l">
              <a:spcBef>
                <a:spcPts val="0"/>
              </a:spcBef>
              <a:spcAft>
                <a:spcPts val="0"/>
              </a:spcAft>
              <a:buClr>
                <a:schemeClr val="dk1"/>
              </a:buClr>
              <a:buSzPts val="1100"/>
              <a:buFont typeface="Arial"/>
              <a:buNone/>
            </a:pPr>
            <a:r>
              <a:rPr lang="en-US"/>
              <a:t>- Project "SICURA-LAC" under orchestration of RedCLARA (https://www.redclara.net). A project aimed at enhancing cooperation between R&amp;E networks in Latin America and the Caribbean with CERN bringing expertise and coordination.</a:t>
            </a:r>
            <a:endParaRPr/>
          </a:p>
          <a:p>
            <a:pPr indent="0" lvl="0" marL="0" rtl="0" algn="l">
              <a:spcBef>
                <a:spcPts val="0"/>
              </a:spcBef>
              <a:spcAft>
                <a:spcPts val="0"/>
              </a:spcAft>
              <a:buClr>
                <a:schemeClr val="dk1"/>
              </a:buClr>
              <a:buSzPts val="1100"/>
              <a:buFont typeface="Arial"/>
              <a:buNone/>
            </a:pPr>
            <a:r>
              <a:rPr lang="en-US"/>
              <a:t>- WLCG sites willing to collaborate on creating helpful materials on establishing SOC at your own site. Also exchanging standards and experience to share threat intelligence with each other to protect our infrastructures from possible threats.</a:t>
            </a:r>
            <a:endParaRPr/>
          </a:p>
          <a:p>
            <a:pPr indent="0" lvl="0" marL="0" rtl="0" algn="l">
              <a:spcBef>
                <a:spcPts val="0"/>
              </a:spcBef>
              <a:spcAft>
                <a:spcPts val="0"/>
              </a:spcAft>
              <a:buClr>
                <a:schemeClr val="dk1"/>
              </a:buClr>
              <a:buSzPts val="1100"/>
              <a:buFont typeface="Arial"/>
              <a:buNone/>
            </a:pPr>
            <a:r>
              <a:rPr lang="en-US"/>
              <a:t>- REN-ISAC, five eyes - five eyes are Australia, Canada, New Zealand, the UK and the US</a:t>
            </a:r>
            <a:endParaRPr/>
          </a:p>
          <a:p>
            <a:pPr indent="0" lvl="0" marL="0" rtl="0" algn="l">
              <a:spcBef>
                <a:spcPts val="0"/>
              </a:spcBef>
              <a:spcAft>
                <a:spcPts val="0"/>
              </a:spcAft>
              <a:buClr>
                <a:schemeClr val="dk1"/>
              </a:buClr>
              <a:buSzPts val="1100"/>
              <a:buFont typeface="Arial"/>
              <a:buNone/>
            </a:pPr>
            <a:r>
              <a:rPr lang="en-US"/>
              <a:t>- EGI CSIRT (Computer Security Incident Response Team)</a:t>
            </a:r>
            <a:endParaRPr/>
          </a:p>
          <a:p>
            <a:pPr indent="0" lvl="0" marL="0" rtl="0" algn="l">
              <a:spcBef>
                <a:spcPts val="0"/>
              </a:spcBef>
              <a:spcAft>
                <a:spcPts val="0"/>
              </a:spcAft>
              <a:buClr>
                <a:schemeClr val="dk1"/>
              </a:buClr>
              <a:buSzPts val="1100"/>
              <a:buFont typeface="Arial"/>
              <a:buNone/>
            </a:pPr>
            <a:r>
              <a:rPr lang="en-US"/>
              <a:t>- pDNSSOC - Community driven project, so called poor man's SOC</a:t>
            </a:r>
            <a:endParaRPr/>
          </a:p>
          <a:p>
            <a:pPr indent="0" lvl="0" marL="0" rtl="0" algn="l">
              <a:spcBef>
                <a:spcPts val="0"/>
              </a:spcBef>
              <a:spcAft>
                <a:spcPts val="0"/>
              </a:spcAft>
              <a:buClr>
                <a:schemeClr val="dk1"/>
              </a:buClr>
              <a:buSzPts val="1100"/>
              <a:buFont typeface="Arial"/>
              <a:buNone/>
            </a:pPr>
            <a:r>
              <a:rPr lang="en-US"/>
              <a:t>- Collaboration with French health sector in fight against cybercrimes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US"/>
              <a:t>If you would like to know more, some of these initiatives have their own website that are linked in this presentation. Criminal groups also have tendency to target specific sectors, us included. As research institutions we can only efficiently protect ourselves if we timely share information. Building trust groups, relationships, and cooperation are the keys. Thank you.</a:t>
            </a:r>
            <a:endParaRPr/>
          </a:p>
        </p:txBody>
      </p:sp>
      <p:sp>
        <p:nvSpPr>
          <p:cNvPr id="354" name="Google Shape;354;g2ccc4694898_0_1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6" name="Google Shape;366;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cce40eef2e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g2cce40eef2e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ccc4694898_0_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Very recent (end of March) discovery compromise of xz-utils. xz-utils is an open source data compression utility available on almost all installations of Linux and other Unix-like operating systems. Package is commonly used for compressing release tarballs, software packages, kernel images, and initramfs images. It is very widely distributed.</a:t>
            </a:r>
            <a:endParaRPr/>
          </a:p>
          <a:p>
            <a:pPr indent="0" lvl="0" marL="0" rtl="0" algn="l">
              <a:spcBef>
                <a:spcPts val="0"/>
              </a:spcBef>
              <a:spcAft>
                <a:spcPts val="0"/>
              </a:spcAft>
              <a:buClr>
                <a:schemeClr val="dk1"/>
              </a:buClr>
              <a:buSzPts val="1100"/>
              <a:buFont typeface="Arial"/>
              <a:buNone/>
            </a:pPr>
            <a:r>
              <a:rPr lang="en-US"/>
              <a:t>xz-utils is an open source project and has been for a long time maintained by one person. Few years ago another user started contributing to this project, among other open source projects. It can also be said that he social engineered his way into getting commit rights. Other accounts also pressured main developer into giving maintaining rights to at least one more user. This user programmed a backdoor into this library.</a:t>
            </a:r>
            <a:endParaRPr/>
          </a:p>
          <a:p>
            <a:pPr indent="0" lvl="0" marL="0" rtl="0" algn="l">
              <a:spcBef>
                <a:spcPts val="0"/>
              </a:spcBef>
              <a:spcAft>
                <a:spcPts val="0"/>
              </a:spcAft>
              <a:buClr>
                <a:schemeClr val="dk1"/>
              </a:buClr>
              <a:buSzPts val="1100"/>
              <a:buFont typeface="Arial"/>
              <a:buNone/>
            </a:pPr>
            <a:r>
              <a:rPr lang="en-US"/>
              <a:t>This backdoor is complex and very indirect, only versions 5.6.0 &amp; 5.6.1 are affected. It is only exploitable when a few _known_ specific criteria are met. However, this backdoor is _at least_ triggerable by remote unprivileged systems connecting to public SSH ports. The backdoor manipulated sshd, the executable file used to make remote SSH connections. Anyone in possession of a predetermined encryption key could stash any code of their choice in an SSH login certificate, upload it, and execute it on the backdoored device.</a:t>
            </a:r>
            <a:endParaRPr/>
          </a:p>
          <a:p>
            <a:pPr indent="0" lvl="0" marL="0" rtl="0" algn="l">
              <a:spcBef>
                <a:spcPts val="0"/>
              </a:spcBef>
              <a:spcAft>
                <a:spcPts val="0"/>
              </a:spcAft>
              <a:buClr>
                <a:schemeClr val="dk1"/>
              </a:buClr>
              <a:buSzPts val="1100"/>
              <a:buFont typeface="Arial"/>
              <a:buNone/>
            </a:pPr>
            <a:r>
              <a:rPr lang="en-US"/>
              <a:t>Thanks to the discovery, only people vulnerable would realistically be the ones that have rolling versions of OS. This particular attack was sophisticated and we got lucky that it got discovered before it was merged into stable releases.</a:t>
            </a:r>
            <a:endParaRPr/>
          </a:p>
          <a:p>
            <a:pPr indent="0" lvl="0" marL="0" rtl="0" algn="l">
              <a:spcBef>
                <a:spcPts val="0"/>
              </a:spcBef>
              <a:spcAft>
                <a:spcPts val="0"/>
              </a:spcAft>
              <a:buNone/>
            </a:pPr>
            <a:r>
              <a:rPr lang="en-US"/>
              <a:t>There are scripts available that let you check if your device is vulnerable, but long story short - if you run one of the affected library versions, upgrade immediately.</a:t>
            </a:r>
            <a:endParaRPr/>
          </a:p>
        </p:txBody>
      </p:sp>
      <p:sp>
        <p:nvSpPr>
          <p:cNvPr id="195" name="Google Shape;195;g2ccc4694898_0_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2ccc4694898_0_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PyPiIhas more than 800,000 users, yet it always had supply chain attack type security issues.</a:t>
            </a:r>
            <a:endParaRPr/>
          </a:p>
          <a:p>
            <a:pPr indent="0" lvl="0" marL="0" rtl="0" algn="l">
              <a:spcBef>
                <a:spcPts val="0"/>
              </a:spcBef>
              <a:spcAft>
                <a:spcPts val="0"/>
              </a:spcAft>
              <a:buNone/>
            </a:pPr>
            <a:r>
              <a:rPr lang="en-US"/>
              <a:t>Typosquatting still very actual with freshest malicious packages upload campaign happened at the end of March 2024. 500 malicious packages were uploaded to PyPI posing as legitimate tools. Moreover, during this campaign there was one malicious package per one account, not one account spamming many malicious packages.</a:t>
            </a:r>
            <a:endParaRPr/>
          </a:p>
        </p:txBody>
      </p:sp>
      <p:sp>
        <p:nvSpPr>
          <p:cNvPr id="207" name="Google Shape;207;g2ccc4694898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ccc4694898_0_1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GitHub can also be risky, according to recent discoveries by security researchers, it contains over 100 thousand infected repositories while even a year ago there were many less. Amount of malicious repos grows exponentially. What malicious actors did in this case... (follow the chart).</a:t>
            </a:r>
            <a:endParaRPr/>
          </a:p>
          <a:p>
            <a:pPr indent="0" lvl="0" marL="0" rtl="0" algn="l">
              <a:spcBef>
                <a:spcPts val="0"/>
              </a:spcBef>
              <a:spcAft>
                <a:spcPts val="0"/>
              </a:spcAft>
              <a:buNone/>
            </a:pPr>
            <a:r>
              <a:rPr lang="en-US"/>
              <a:t>This supply chain attack relies on human error, that instead of a legitimate repo, developers will download the malicious one. Although, to their defense, GitHub tries to remove malicious repositories fast, but their systems are not perfect.</a:t>
            </a:r>
            <a:endParaRPr/>
          </a:p>
        </p:txBody>
      </p:sp>
      <p:sp>
        <p:nvSpPr>
          <p:cNvPr id="218" name="Google Shape;218;g2ccc4694898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2ccc4694898_0_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ServiceNow, a big digital platform supplier had vulnerability for years that allowed unauthenticated users to extract internal data. Problem lies in the misconfiguration of a widget in ServiceNow's system.</a:t>
            </a:r>
            <a:endParaRPr/>
          </a:p>
          <a:p>
            <a:pPr indent="0" lvl="0" marL="0" rtl="0" algn="l">
              <a:spcBef>
                <a:spcPts val="0"/>
              </a:spcBef>
              <a:spcAft>
                <a:spcPts val="0"/>
              </a:spcAft>
              <a:buNone/>
            </a:pPr>
            <a:r>
              <a:rPr lang="en-US"/>
              <a:t>According to the security researcher who discovered the vulnerability last year, he gave the company 6 months to react before publishing the info. ServiceNow didn't do anything. And even after publishing, ServiceNow neither denied nor confirmed the vulnerability. And they didn't warn their clients. We, at CERN, as clients of ServiceNow did not get any warning or advisory from them, we did our own patch.</a:t>
            </a:r>
            <a:endParaRPr/>
          </a:p>
        </p:txBody>
      </p:sp>
      <p:sp>
        <p:nvSpPr>
          <p:cNvPr id="230" name="Google Shape;230;g2ccc4694898_0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2ccc4694898_0_3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There is no silver bullet for supply chain of attacks, but there are combination of approaches you can use to become more secure. SBOM is definitely one of them. The document, which creation should be automated  has list of all the libraries and dependencies used in a project.</a:t>
            </a:r>
            <a:endParaRPr/>
          </a:p>
        </p:txBody>
      </p:sp>
      <p:sp>
        <p:nvSpPr>
          <p:cNvPr id="242" name="Google Shape;242;g2ccc4694898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2cce40eef2e_0_1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Now let's talk about 2FA for a bit, precisely about different approaches to 2FA</a:t>
            </a:r>
            <a:endParaRPr/>
          </a:p>
        </p:txBody>
      </p:sp>
      <p:sp>
        <p:nvSpPr>
          <p:cNvPr id="255" name="Google Shape;255;g2cce40eef2e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7" name="Shape 17"/>
        <p:cNvGrpSpPr/>
        <p:nvPr/>
      </p:nvGrpSpPr>
      <p:grpSpPr>
        <a:xfrm>
          <a:off x="0" y="0"/>
          <a:ext cx="0" cy="0"/>
          <a:chOff x="0" y="0"/>
          <a:chExt cx="0" cy="0"/>
        </a:xfrm>
      </p:grpSpPr>
      <p:pic>
        <p:nvPicPr>
          <p:cNvPr descr="logooutline.eps" id="18" name="Google Shape;18;p2"/>
          <p:cNvPicPr preferRelativeResize="0"/>
          <p:nvPr/>
        </p:nvPicPr>
        <p:blipFill rotWithShape="1">
          <a:blip r:embed="rId2">
            <a:alphaModFix/>
          </a:blip>
          <a:srcRect b="0" l="0" r="0" t="0"/>
          <a:stretch/>
        </p:blipFill>
        <p:spPr>
          <a:xfrm>
            <a:off x="5106130" y="710117"/>
            <a:ext cx="1990424" cy="1970420"/>
          </a:xfrm>
          <a:prstGeom prst="rect">
            <a:avLst/>
          </a:prstGeom>
          <a:noFill/>
          <a:ln>
            <a:noFill/>
          </a:ln>
        </p:spPr>
      </p:pic>
      <p:sp>
        <p:nvSpPr>
          <p:cNvPr id="19" name="Google Shape;19;p2"/>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5000"/>
              <a:buFont typeface="Arial"/>
              <a:buNone/>
              <a:defRPr sz="500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 name="Google Shape;20;p2"/>
          <p:cNvSpPr txBox="1"/>
          <p:nvPr>
            <p:ph idx="1" type="subTitle"/>
          </p:nvPr>
        </p:nvSpPr>
        <p:spPr>
          <a:xfrm>
            <a:off x="407988" y="5650824"/>
            <a:ext cx="11376026" cy="549951"/>
          </a:xfrm>
          <a:prstGeom prst="rect">
            <a:avLst/>
          </a:prstGeom>
          <a:noFill/>
          <a:ln>
            <a:noFill/>
          </a:ln>
        </p:spPr>
        <p:txBody>
          <a:bodyPr anchorCtr="0" anchor="t" bIns="0" lIns="0" spcFirstLastPara="1" rIns="0" wrap="square" tIns="0">
            <a:noAutofit/>
          </a:bodyPr>
          <a:lstStyle>
            <a:lvl1pPr lvl="0" algn="l">
              <a:lnSpc>
                <a:spcPct val="90000"/>
              </a:lnSpc>
              <a:spcBef>
                <a:spcPts val="1000"/>
              </a:spcBef>
              <a:spcAft>
                <a:spcPts val="0"/>
              </a:spcAft>
              <a:buClr>
                <a:schemeClr val="dk2"/>
              </a:buClr>
              <a:buSzPts val="1700"/>
              <a:buNone/>
              <a:defRPr b="1" sz="1700">
                <a:solidFill>
                  <a:schemeClr val="dk2"/>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21" name="Google Shape;21;p2"/>
          <p:cNvPicPr preferRelativeResize="0"/>
          <p:nvPr/>
        </p:nvPicPr>
        <p:blipFill rotWithShape="1">
          <a:blip r:embed="rId3">
            <a:alphaModFix/>
          </a:blip>
          <a:srcRect b="0" l="0" r="0" t="0"/>
          <a:stretch/>
        </p:blipFill>
        <p:spPr>
          <a:xfrm>
            <a:off x="5052224" y="714489"/>
            <a:ext cx="2059046" cy="2059046"/>
          </a:xfrm>
          <a:prstGeom prst="rect">
            <a:avLst/>
          </a:prstGeom>
          <a:noFill/>
          <a:ln>
            <a:noFill/>
          </a:ln>
        </p:spPr>
      </p:pic>
    </p:spTree>
  </p:cSld>
  <p:clrMapOvr>
    <a:masterClrMapping/>
  </p:clrMapOvr>
  <p:extLst>
    <p:ext uri="{DCECCB84-F9BA-43D5-87BE-67443E8EF086}">
      <p15:sldGuideLst>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77" name="Shape 77"/>
        <p:cNvGrpSpPr/>
        <p:nvPr/>
      </p:nvGrpSpPr>
      <p:grpSpPr>
        <a:xfrm>
          <a:off x="0" y="0"/>
          <a:ext cx="0" cy="0"/>
          <a:chOff x="0" y="0"/>
          <a:chExt cx="0" cy="0"/>
        </a:xfrm>
      </p:grpSpPr>
      <p:sp>
        <p:nvSpPr>
          <p:cNvPr id="78" name="Google Shape;78;p11"/>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9" name="Google Shape;79;p11"/>
          <p:cNvSpPr txBox="1"/>
          <p:nvPr>
            <p:ph idx="1" type="body"/>
          </p:nvPr>
        </p:nvSpPr>
        <p:spPr>
          <a:xfrm>
            <a:off x="407987" y="1592263"/>
            <a:ext cx="5616575" cy="66833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0" name="Google Shape;80;p11"/>
          <p:cNvSpPr txBox="1"/>
          <p:nvPr>
            <p:ph idx="2" type="body"/>
          </p:nvPr>
        </p:nvSpPr>
        <p:spPr>
          <a:xfrm>
            <a:off x="6172200" y="1604966"/>
            <a:ext cx="5616600" cy="65563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1" name="Google Shape;81;p11"/>
          <p:cNvSpPr/>
          <p:nvPr>
            <p:ph idx="3" type="pic"/>
          </p:nvPr>
        </p:nvSpPr>
        <p:spPr>
          <a:xfrm>
            <a:off x="407988" y="2429405"/>
            <a:ext cx="5616575" cy="3779837"/>
          </a:xfrm>
          <a:prstGeom prst="rect">
            <a:avLst/>
          </a:prstGeom>
          <a:solidFill>
            <a:schemeClr val="lt1"/>
          </a:solidFill>
          <a:ln>
            <a:noFill/>
          </a:ln>
        </p:spPr>
      </p:sp>
      <p:sp>
        <p:nvSpPr>
          <p:cNvPr id="82" name="Google Shape;82;p11"/>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1"/>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1"/>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5" name="Google Shape;85;p11"/>
          <p:cNvSpPr/>
          <p:nvPr>
            <p:ph idx="4" type="pic"/>
          </p:nvPr>
        </p:nvSpPr>
        <p:spPr>
          <a:xfrm>
            <a:off x="6172200" y="2420938"/>
            <a:ext cx="5616575" cy="3779837"/>
          </a:xfrm>
          <a:prstGeom prst="rect">
            <a:avLst/>
          </a:prstGeom>
          <a:solidFill>
            <a:schemeClr val="lt1"/>
          </a:solidFill>
          <a:ln>
            <a:noFill/>
          </a:ln>
        </p:spPr>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86" name="Shape 86"/>
        <p:cNvGrpSpPr/>
        <p:nvPr/>
      </p:nvGrpSpPr>
      <p:grpSpPr>
        <a:xfrm>
          <a:off x="0" y="0"/>
          <a:ext cx="0" cy="0"/>
          <a:chOff x="0" y="0"/>
          <a:chExt cx="0" cy="0"/>
        </a:xfrm>
      </p:grpSpPr>
      <p:sp>
        <p:nvSpPr>
          <p:cNvPr id="87" name="Google Shape;87;p12"/>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8" name="Google Shape;88;p12"/>
          <p:cNvSpPr txBox="1"/>
          <p:nvPr>
            <p:ph idx="1" type="body"/>
          </p:nvPr>
        </p:nvSpPr>
        <p:spPr>
          <a:xfrm>
            <a:off x="407987" y="1598658"/>
            <a:ext cx="3708401"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2100"/>
              <a:buNone/>
              <a:defRPr>
                <a:solidFill>
                  <a:srgbClr val="171717"/>
                </a:solidFill>
              </a:defRPr>
            </a:lvl1pPr>
            <a:lvl2pPr indent="-342900" lvl="1" marL="914400" algn="l">
              <a:lnSpc>
                <a:spcPct val="12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9" name="Google Shape;89;p12"/>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12"/>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2"/>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92" name="Google Shape;92;p12"/>
          <p:cNvSpPr/>
          <p:nvPr>
            <p:ph idx="2" type="pic"/>
          </p:nvPr>
        </p:nvSpPr>
        <p:spPr>
          <a:xfrm>
            <a:off x="8075613" y="1592263"/>
            <a:ext cx="3708400" cy="2232025"/>
          </a:xfrm>
          <a:prstGeom prst="rect">
            <a:avLst/>
          </a:prstGeom>
          <a:solidFill>
            <a:schemeClr val="lt1"/>
          </a:solidFill>
          <a:ln>
            <a:noFill/>
          </a:ln>
        </p:spPr>
      </p:sp>
      <p:sp>
        <p:nvSpPr>
          <p:cNvPr id="93" name="Google Shape;93;p12"/>
          <p:cNvSpPr/>
          <p:nvPr>
            <p:ph idx="3" type="pic"/>
          </p:nvPr>
        </p:nvSpPr>
        <p:spPr>
          <a:xfrm>
            <a:off x="8124681" y="3969703"/>
            <a:ext cx="3659332" cy="2232025"/>
          </a:xfrm>
          <a:prstGeom prst="rect">
            <a:avLst/>
          </a:prstGeom>
          <a:solidFill>
            <a:schemeClr val="lt1"/>
          </a:solidFill>
          <a:ln>
            <a:noFill/>
          </a:ln>
        </p:spPr>
      </p:sp>
      <p:sp>
        <p:nvSpPr>
          <p:cNvPr id="94" name="Google Shape;94;p12"/>
          <p:cNvSpPr/>
          <p:nvPr>
            <p:ph idx="4" type="pic"/>
          </p:nvPr>
        </p:nvSpPr>
        <p:spPr>
          <a:xfrm>
            <a:off x="4259263" y="1592263"/>
            <a:ext cx="3659332" cy="2232025"/>
          </a:xfrm>
          <a:prstGeom prst="rect">
            <a:avLst/>
          </a:prstGeom>
          <a:solidFill>
            <a:schemeClr val="lt1"/>
          </a:solidFill>
          <a:ln>
            <a:noFill/>
          </a:ln>
        </p:spPr>
      </p:sp>
      <p:sp>
        <p:nvSpPr>
          <p:cNvPr id="95" name="Google Shape;95;p12"/>
          <p:cNvSpPr/>
          <p:nvPr>
            <p:ph idx="5" type="pic"/>
          </p:nvPr>
        </p:nvSpPr>
        <p:spPr>
          <a:xfrm>
            <a:off x="4259263" y="3978015"/>
            <a:ext cx="3659332" cy="2232025"/>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6" name="Shape 96"/>
        <p:cNvGrpSpPr/>
        <p:nvPr/>
      </p:nvGrpSpPr>
      <p:grpSpPr>
        <a:xfrm>
          <a:off x="0" y="0"/>
          <a:ext cx="0" cy="0"/>
          <a:chOff x="0" y="0"/>
          <a:chExt cx="0" cy="0"/>
        </a:xfrm>
      </p:grpSpPr>
      <p:sp>
        <p:nvSpPr>
          <p:cNvPr id="97" name="Google Shape;97;p13"/>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13"/>
          <p:cNvSpPr txBox="1"/>
          <p:nvPr>
            <p:ph idx="1" type="body"/>
          </p:nvPr>
        </p:nvSpPr>
        <p:spPr>
          <a:xfrm>
            <a:off x="407987" y="1592263"/>
            <a:ext cx="3708401" cy="668337"/>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9" name="Google Shape;99;p13"/>
          <p:cNvSpPr txBox="1"/>
          <p:nvPr>
            <p:ph idx="2" type="body"/>
          </p:nvPr>
        </p:nvSpPr>
        <p:spPr>
          <a:xfrm>
            <a:off x="8075612" y="1604966"/>
            <a:ext cx="3713187" cy="65563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4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0" name="Google Shape;100;p13"/>
          <p:cNvSpPr/>
          <p:nvPr>
            <p:ph idx="3" type="pic"/>
          </p:nvPr>
        </p:nvSpPr>
        <p:spPr>
          <a:xfrm>
            <a:off x="407989" y="2420938"/>
            <a:ext cx="3708400" cy="3779837"/>
          </a:xfrm>
          <a:prstGeom prst="rect">
            <a:avLst/>
          </a:prstGeom>
          <a:solidFill>
            <a:schemeClr val="lt1"/>
          </a:solidFill>
          <a:ln>
            <a:noFill/>
          </a:ln>
        </p:spPr>
      </p:sp>
      <p:sp>
        <p:nvSpPr>
          <p:cNvPr id="101" name="Google Shape;101;p13"/>
          <p:cNvSpPr/>
          <p:nvPr>
            <p:ph idx="4" type="pic"/>
          </p:nvPr>
        </p:nvSpPr>
        <p:spPr>
          <a:xfrm>
            <a:off x="8075613" y="2416175"/>
            <a:ext cx="3713187" cy="3779837"/>
          </a:xfrm>
          <a:prstGeom prst="rect">
            <a:avLst/>
          </a:prstGeom>
          <a:solidFill>
            <a:schemeClr val="lt1"/>
          </a:solidFill>
          <a:ln>
            <a:noFill/>
          </a:ln>
        </p:spPr>
      </p:sp>
      <p:sp>
        <p:nvSpPr>
          <p:cNvPr id="102" name="Google Shape;102;p13"/>
          <p:cNvSpPr txBox="1"/>
          <p:nvPr>
            <p:ph idx="5" type="body"/>
          </p:nvPr>
        </p:nvSpPr>
        <p:spPr>
          <a:xfrm>
            <a:off x="4253846" y="1601227"/>
            <a:ext cx="3708401" cy="66833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3" name="Google Shape;103;p13"/>
          <p:cNvSpPr/>
          <p:nvPr>
            <p:ph idx="6" type="pic"/>
          </p:nvPr>
        </p:nvSpPr>
        <p:spPr>
          <a:xfrm>
            <a:off x="4253848" y="2429902"/>
            <a:ext cx="3708400" cy="3779837"/>
          </a:xfrm>
          <a:prstGeom prst="rect">
            <a:avLst/>
          </a:prstGeom>
          <a:solidFill>
            <a:schemeClr val="lt1"/>
          </a:solidFill>
          <a:ln>
            <a:noFill/>
          </a:ln>
        </p:spPr>
      </p:sp>
      <p:sp>
        <p:nvSpPr>
          <p:cNvPr id="104" name="Google Shape;104;p13"/>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13"/>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3"/>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07" name="Shape 107"/>
        <p:cNvGrpSpPr/>
        <p:nvPr/>
      </p:nvGrpSpPr>
      <p:grpSpPr>
        <a:xfrm>
          <a:off x="0" y="0"/>
          <a:ext cx="0" cy="0"/>
          <a:chOff x="0" y="0"/>
          <a:chExt cx="0" cy="0"/>
        </a:xfrm>
      </p:grpSpPr>
      <p:sp>
        <p:nvSpPr>
          <p:cNvPr id="108" name="Google Shape;108;p14"/>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9" name="Google Shape;109;p14"/>
          <p:cNvSpPr txBox="1"/>
          <p:nvPr>
            <p:ph idx="1" type="body"/>
          </p:nvPr>
        </p:nvSpPr>
        <p:spPr>
          <a:xfrm>
            <a:off x="4116386" y="1601376"/>
            <a:ext cx="3960000" cy="1131215"/>
          </a:xfrm>
          <a:prstGeom prst="rect">
            <a:avLst/>
          </a:prstGeom>
          <a:solidFill>
            <a:schemeClr val="dk1"/>
          </a:solidFill>
          <a:ln>
            <a:noFill/>
          </a:ln>
        </p:spPr>
        <p:txBody>
          <a:bodyPr anchorCtr="0" anchor="ctr" bIns="36000" lIns="36000" spcFirstLastPara="1" rIns="36000" wrap="square" tIns="36000">
            <a:norm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0" name="Google Shape;110;p14"/>
          <p:cNvSpPr/>
          <p:nvPr>
            <p:ph idx="2" type="pic"/>
          </p:nvPr>
        </p:nvSpPr>
        <p:spPr>
          <a:xfrm>
            <a:off x="4116386" y="2732442"/>
            <a:ext cx="3959225" cy="3477297"/>
          </a:xfrm>
          <a:prstGeom prst="rect">
            <a:avLst/>
          </a:prstGeom>
          <a:solidFill>
            <a:schemeClr val="lt1"/>
          </a:solidFill>
          <a:ln>
            <a:noFill/>
          </a:ln>
        </p:spPr>
      </p:sp>
      <p:sp>
        <p:nvSpPr>
          <p:cNvPr id="111" name="Google Shape;111;p14"/>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2" name="Google Shape;112;p14"/>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14"/>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14" name="Google Shape;114;p14"/>
          <p:cNvSpPr txBox="1"/>
          <p:nvPr>
            <p:ph idx="3" type="body"/>
          </p:nvPr>
        </p:nvSpPr>
        <p:spPr>
          <a:xfrm>
            <a:off x="3275" y="5078524"/>
            <a:ext cx="3960000" cy="1131215"/>
          </a:xfrm>
          <a:prstGeom prst="rect">
            <a:avLst/>
          </a:prstGeom>
          <a:solidFill>
            <a:schemeClr val="dk1"/>
          </a:solidFill>
          <a:ln>
            <a:noFill/>
          </a:ln>
        </p:spPr>
        <p:txBody>
          <a:bodyPr anchorCtr="0" anchor="ctr" bIns="36000" lIns="36000" spcFirstLastPara="1" rIns="36000" wrap="square" tIns="36000">
            <a:norm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5" name="Google Shape;115;p14"/>
          <p:cNvSpPr/>
          <p:nvPr>
            <p:ph idx="4" type="pic"/>
          </p:nvPr>
        </p:nvSpPr>
        <p:spPr>
          <a:xfrm>
            <a:off x="4050" y="1601376"/>
            <a:ext cx="3959225" cy="3477297"/>
          </a:xfrm>
          <a:prstGeom prst="rect">
            <a:avLst/>
          </a:prstGeom>
          <a:solidFill>
            <a:schemeClr val="lt1"/>
          </a:solidFill>
          <a:ln>
            <a:noFill/>
          </a:ln>
        </p:spPr>
      </p:sp>
      <p:sp>
        <p:nvSpPr>
          <p:cNvPr id="116" name="Google Shape;116;p14"/>
          <p:cNvSpPr txBox="1"/>
          <p:nvPr>
            <p:ph idx="5" type="body"/>
          </p:nvPr>
        </p:nvSpPr>
        <p:spPr>
          <a:xfrm>
            <a:off x="8232388" y="5078524"/>
            <a:ext cx="3960000" cy="1131215"/>
          </a:xfrm>
          <a:prstGeom prst="rect">
            <a:avLst/>
          </a:prstGeom>
          <a:solidFill>
            <a:schemeClr val="dk1"/>
          </a:solidFill>
          <a:ln>
            <a:noFill/>
          </a:ln>
        </p:spPr>
        <p:txBody>
          <a:bodyPr anchorCtr="0" anchor="ctr" bIns="36000" lIns="36000" spcFirstLastPara="1" rIns="36000" wrap="square" tIns="36000">
            <a:norm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7" name="Google Shape;117;p14"/>
          <p:cNvSpPr/>
          <p:nvPr>
            <p:ph idx="6" type="pic"/>
          </p:nvPr>
        </p:nvSpPr>
        <p:spPr>
          <a:xfrm>
            <a:off x="8232388" y="1601376"/>
            <a:ext cx="3959225" cy="3477297"/>
          </a:xfrm>
          <a:prstGeom prst="rect">
            <a:avLst/>
          </a:prstGeom>
          <a:solidFill>
            <a:schemeClr val="lt1"/>
          </a:solidFill>
          <a:ln>
            <a:noFill/>
          </a:ln>
        </p:spPr>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18" name="Shape 118"/>
        <p:cNvGrpSpPr/>
        <p:nvPr/>
      </p:nvGrpSpPr>
      <p:grpSpPr>
        <a:xfrm>
          <a:off x="0" y="0"/>
          <a:ext cx="0" cy="0"/>
          <a:chOff x="0" y="0"/>
          <a:chExt cx="0" cy="0"/>
        </a:xfrm>
      </p:grpSpPr>
      <p:sp>
        <p:nvSpPr>
          <p:cNvPr id="119" name="Google Shape;119;p15"/>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0" name="Google Shape;120;p15"/>
          <p:cNvSpPr/>
          <p:nvPr>
            <p:ph idx="2" type="pic"/>
          </p:nvPr>
        </p:nvSpPr>
        <p:spPr>
          <a:xfrm>
            <a:off x="412776" y="1592263"/>
            <a:ext cx="11376024" cy="2563906"/>
          </a:xfrm>
          <a:prstGeom prst="rect">
            <a:avLst/>
          </a:prstGeom>
          <a:solidFill>
            <a:schemeClr val="lt1"/>
          </a:solidFill>
          <a:ln>
            <a:noFill/>
          </a:ln>
        </p:spPr>
      </p:sp>
      <p:sp>
        <p:nvSpPr>
          <p:cNvPr id="121" name="Google Shape;121;p15"/>
          <p:cNvSpPr txBox="1"/>
          <p:nvPr>
            <p:ph idx="1" type="body"/>
          </p:nvPr>
        </p:nvSpPr>
        <p:spPr>
          <a:xfrm>
            <a:off x="407989" y="4294188"/>
            <a:ext cx="3708400" cy="19065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2" name="Google Shape;122;p15"/>
          <p:cNvSpPr txBox="1"/>
          <p:nvPr>
            <p:ph idx="3" type="body"/>
          </p:nvPr>
        </p:nvSpPr>
        <p:spPr>
          <a:xfrm>
            <a:off x="4267201" y="4294188"/>
            <a:ext cx="3665537" cy="19065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3" name="Google Shape;123;p15"/>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4" name="Google Shape;124;p15"/>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5" name="Google Shape;125;p15"/>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26" name="Google Shape;126;p15"/>
          <p:cNvSpPr txBox="1"/>
          <p:nvPr>
            <p:ph idx="4" type="body"/>
          </p:nvPr>
        </p:nvSpPr>
        <p:spPr>
          <a:xfrm>
            <a:off x="8085668" y="4294188"/>
            <a:ext cx="3703132" cy="19065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27" name="Shape 127"/>
        <p:cNvGrpSpPr/>
        <p:nvPr/>
      </p:nvGrpSpPr>
      <p:grpSpPr>
        <a:xfrm>
          <a:off x="0" y="0"/>
          <a:ext cx="0" cy="0"/>
          <a:chOff x="0" y="0"/>
          <a:chExt cx="0" cy="0"/>
        </a:xfrm>
      </p:grpSpPr>
      <p:sp>
        <p:nvSpPr>
          <p:cNvPr id="128" name="Google Shape;128;p16"/>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9" name="Google Shape;129;p16"/>
          <p:cNvSpPr/>
          <p:nvPr>
            <p:ph idx="2" type="pic"/>
          </p:nvPr>
        </p:nvSpPr>
        <p:spPr>
          <a:xfrm>
            <a:off x="0" y="1592263"/>
            <a:ext cx="12192000" cy="2945870"/>
          </a:xfrm>
          <a:prstGeom prst="rect">
            <a:avLst/>
          </a:prstGeom>
          <a:solidFill>
            <a:schemeClr val="lt1"/>
          </a:solidFill>
          <a:ln>
            <a:noFill/>
          </a:ln>
        </p:spPr>
      </p:sp>
      <p:sp>
        <p:nvSpPr>
          <p:cNvPr id="130" name="Google Shape;130;p16"/>
          <p:cNvSpPr txBox="1"/>
          <p:nvPr>
            <p:ph idx="1" type="body"/>
          </p:nvPr>
        </p:nvSpPr>
        <p:spPr>
          <a:xfrm>
            <a:off x="407989" y="4294188"/>
            <a:ext cx="3708400" cy="1906587"/>
          </a:xfrm>
          <a:prstGeom prst="rect">
            <a:avLst/>
          </a:prstGeom>
          <a:solidFill>
            <a:schemeClr val="dk1"/>
          </a:solidFill>
          <a:ln>
            <a:noFill/>
          </a:ln>
        </p:spPr>
        <p:txBody>
          <a:bodyPr anchorCtr="0" anchor="t" bIns="0" lIns="0" spcFirstLastPara="1" rIns="0" wrap="square" tIns="72000">
            <a:normAutofit/>
          </a:bodyPr>
          <a:lstStyle>
            <a:lvl1pPr indent="-228600" lvl="0" marL="457200" algn="ctr">
              <a:lnSpc>
                <a:spcPct val="90000"/>
              </a:lnSpc>
              <a:spcBef>
                <a:spcPts val="10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16"/>
          <p:cNvSpPr txBox="1"/>
          <p:nvPr>
            <p:ph idx="3" type="body"/>
          </p:nvPr>
        </p:nvSpPr>
        <p:spPr>
          <a:xfrm>
            <a:off x="4267201" y="4294188"/>
            <a:ext cx="3665537" cy="1906587"/>
          </a:xfrm>
          <a:prstGeom prst="rect">
            <a:avLst/>
          </a:prstGeom>
          <a:solidFill>
            <a:schemeClr val="dk1"/>
          </a:solidFill>
          <a:ln>
            <a:noFill/>
          </a:ln>
        </p:spPr>
        <p:txBody>
          <a:bodyPr anchorCtr="0" anchor="t" bIns="0" lIns="0" spcFirstLastPara="1" rIns="0" wrap="square" tIns="72000">
            <a:normAutofit/>
          </a:bodyPr>
          <a:lstStyle>
            <a:lvl1pPr indent="-228600" lvl="0" marL="457200" algn="ctr">
              <a:lnSpc>
                <a:spcPct val="90000"/>
              </a:lnSpc>
              <a:spcBef>
                <a:spcPts val="10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2" name="Google Shape;132;p16"/>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16"/>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16"/>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35" name="Google Shape;135;p16"/>
          <p:cNvSpPr txBox="1"/>
          <p:nvPr>
            <p:ph idx="4" type="body"/>
          </p:nvPr>
        </p:nvSpPr>
        <p:spPr>
          <a:xfrm>
            <a:off x="8085668" y="4294188"/>
            <a:ext cx="3703132" cy="1906587"/>
          </a:xfrm>
          <a:prstGeom prst="rect">
            <a:avLst/>
          </a:prstGeom>
          <a:solidFill>
            <a:schemeClr val="dk1"/>
          </a:solidFill>
          <a:ln>
            <a:noFill/>
          </a:ln>
        </p:spPr>
        <p:txBody>
          <a:bodyPr anchorCtr="0" anchor="t" bIns="0" lIns="0" spcFirstLastPara="1" rIns="0" wrap="square" tIns="72000">
            <a:normAutofit/>
          </a:bodyPr>
          <a:lstStyle>
            <a:lvl1pPr indent="-228600" lvl="0" marL="457200" algn="ctr">
              <a:lnSpc>
                <a:spcPct val="90000"/>
              </a:lnSpc>
              <a:spcBef>
                <a:spcPts val="10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36" name="Shape 136"/>
        <p:cNvGrpSpPr/>
        <p:nvPr/>
      </p:nvGrpSpPr>
      <p:grpSpPr>
        <a:xfrm>
          <a:off x="0" y="0"/>
          <a:ext cx="0" cy="0"/>
          <a:chOff x="0" y="0"/>
          <a:chExt cx="0" cy="0"/>
        </a:xfrm>
      </p:grpSpPr>
      <p:sp>
        <p:nvSpPr>
          <p:cNvPr id="137" name="Google Shape;137;p17"/>
          <p:cNvSpPr txBox="1"/>
          <p:nvPr>
            <p:ph type="title"/>
          </p:nvPr>
        </p:nvSpPr>
        <p:spPr>
          <a:xfrm>
            <a:off x="407987" y="1709738"/>
            <a:ext cx="11376025" cy="2852737"/>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5000"/>
              <a:buFont typeface="Arial"/>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17"/>
          <p:cNvSpPr txBox="1"/>
          <p:nvPr>
            <p:ph idx="1" type="body"/>
          </p:nvPr>
        </p:nvSpPr>
        <p:spPr>
          <a:xfrm>
            <a:off x="407987" y="4589463"/>
            <a:ext cx="11376026" cy="150018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sz="2400">
                <a:solidFill>
                  <a:schemeClr val="accent2"/>
                </a:solidFill>
              </a:defRPr>
            </a:lvl1pPr>
            <a:lvl2pPr indent="-228600" lvl="1" marL="914400" algn="l">
              <a:lnSpc>
                <a:spcPct val="100000"/>
              </a:lnSpc>
              <a:spcBef>
                <a:spcPts val="500"/>
              </a:spcBef>
              <a:spcAft>
                <a:spcPts val="0"/>
              </a:spcAft>
              <a:buClr>
                <a:srgbClr val="888DBD"/>
              </a:buClr>
              <a:buSzPts val="2000"/>
              <a:buNone/>
              <a:defRPr sz="2000">
                <a:solidFill>
                  <a:srgbClr val="888DBD"/>
                </a:solidFill>
              </a:defRPr>
            </a:lvl2pPr>
            <a:lvl3pPr indent="-228600" lvl="2" marL="1371600" algn="l">
              <a:lnSpc>
                <a:spcPct val="100000"/>
              </a:lnSpc>
              <a:spcBef>
                <a:spcPts val="500"/>
              </a:spcBef>
              <a:spcAft>
                <a:spcPts val="0"/>
              </a:spcAft>
              <a:buClr>
                <a:srgbClr val="888DBD"/>
              </a:buClr>
              <a:buSzPts val="1800"/>
              <a:buNone/>
              <a:defRPr sz="1800">
                <a:solidFill>
                  <a:srgbClr val="888DBD"/>
                </a:solidFill>
              </a:defRPr>
            </a:lvl3pPr>
            <a:lvl4pPr indent="-228600" lvl="3" marL="1828800" algn="l">
              <a:lnSpc>
                <a:spcPct val="100000"/>
              </a:lnSpc>
              <a:spcBef>
                <a:spcPts val="500"/>
              </a:spcBef>
              <a:spcAft>
                <a:spcPts val="0"/>
              </a:spcAft>
              <a:buClr>
                <a:srgbClr val="888DBD"/>
              </a:buClr>
              <a:buSzPts val="1600"/>
              <a:buNone/>
              <a:defRPr sz="1600">
                <a:solidFill>
                  <a:srgbClr val="888DBD"/>
                </a:solidFill>
              </a:defRPr>
            </a:lvl4pPr>
            <a:lvl5pPr indent="-228600" lvl="4" marL="2286000" algn="l">
              <a:lnSpc>
                <a:spcPct val="90000"/>
              </a:lnSpc>
              <a:spcBef>
                <a:spcPts val="500"/>
              </a:spcBef>
              <a:spcAft>
                <a:spcPts val="0"/>
              </a:spcAft>
              <a:buClr>
                <a:srgbClr val="888DBD"/>
              </a:buClr>
              <a:buSzPts val="1600"/>
              <a:buNone/>
              <a:defRPr sz="1600">
                <a:solidFill>
                  <a:srgbClr val="888DBD"/>
                </a:solidFill>
              </a:defRPr>
            </a:lvl5pPr>
            <a:lvl6pPr indent="-228600" lvl="5" marL="2743200" algn="l">
              <a:lnSpc>
                <a:spcPct val="90000"/>
              </a:lnSpc>
              <a:spcBef>
                <a:spcPts val="500"/>
              </a:spcBef>
              <a:spcAft>
                <a:spcPts val="0"/>
              </a:spcAft>
              <a:buClr>
                <a:srgbClr val="888DBD"/>
              </a:buClr>
              <a:buSzPts val="1600"/>
              <a:buNone/>
              <a:defRPr sz="1600">
                <a:solidFill>
                  <a:srgbClr val="888DBD"/>
                </a:solidFill>
              </a:defRPr>
            </a:lvl6pPr>
            <a:lvl7pPr indent="-228600" lvl="6" marL="3200400" algn="l">
              <a:lnSpc>
                <a:spcPct val="90000"/>
              </a:lnSpc>
              <a:spcBef>
                <a:spcPts val="500"/>
              </a:spcBef>
              <a:spcAft>
                <a:spcPts val="0"/>
              </a:spcAft>
              <a:buClr>
                <a:srgbClr val="888DBD"/>
              </a:buClr>
              <a:buSzPts val="1600"/>
              <a:buNone/>
              <a:defRPr sz="1600">
                <a:solidFill>
                  <a:srgbClr val="888DBD"/>
                </a:solidFill>
              </a:defRPr>
            </a:lvl7pPr>
            <a:lvl8pPr indent="-228600" lvl="7" marL="3657600" algn="l">
              <a:lnSpc>
                <a:spcPct val="90000"/>
              </a:lnSpc>
              <a:spcBef>
                <a:spcPts val="500"/>
              </a:spcBef>
              <a:spcAft>
                <a:spcPts val="0"/>
              </a:spcAft>
              <a:buClr>
                <a:srgbClr val="888DBD"/>
              </a:buClr>
              <a:buSzPts val="1600"/>
              <a:buNone/>
              <a:defRPr sz="1600">
                <a:solidFill>
                  <a:srgbClr val="888DBD"/>
                </a:solidFill>
              </a:defRPr>
            </a:lvl8pPr>
            <a:lvl9pPr indent="-228600" lvl="8" marL="4114800" algn="l">
              <a:lnSpc>
                <a:spcPct val="90000"/>
              </a:lnSpc>
              <a:spcBef>
                <a:spcPts val="500"/>
              </a:spcBef>
              <a:spcAft>
                <a:spcPts val="0"/>
              </a:spcAft>
              <a:buClr>
                <a:srgbClr val="888DBD"/>
              </a:buClr>
              <a:buSzPts val="1600"/>
              <a:buNone/>
              <a:defRPr sz="1600">
                <a:solidFill>
                  <a:srgbClr val="888DBD"/>
                </a:solidFill>
              </a:defRPr>
            </a:lvl9pPr>
          </a:lstStyle>
          <a:p/>
        </p:txBody>
      </p:sp>
      <p:sp>
        <p:nvSpPr>
          <p:cNvPr id="139" name="Google Shape;139;p17"/>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0" name="Google Shape;140;p17"/>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17"/>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type="blank">
  <p:cSld name="BLANK">
    <p:spTree>
      <p:nvGrpSpPr>
        <p:cNvPr id="142" name="Shape 142"/>
        <p:cNvGrpSpPr/>
        <p:nvPr/>
      </p:nvGrpSpPr>
      <p:grpSpPr>
        <a:xfrm>
          <a:off x="0" y="0"/>
          <a:ext cx="0" cy="0"/>
          <a:chOff x="0" y="0"/>
          <a:chExt cx="0" cy="0"/>
        </a:xfrm>
      </p:grpSpPr>
      <p:sp>
        <p:nvSpPr>
          <p:cNvPr id="143" name="Google Shape;143;p18"/>
          <p:cNvSpPr txBox="1"/>
          <p:nvPr/>
        </p:nvSpPr>
        <p:spPr>
          <a:xfrm>
            <a:off x="407988" y="6196406"/>
            <a:ext cx="113760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chemeClr val="dk1"/>
                </a:solidFill>
                <a:latin typeface="Arial"/>
                <a:ea typeface="Arial"/>
                <a:cs typeface="Arial"/>
                <a:sym typeface="Arial"/>
              </a:rPr>
              <a:t>home.cern</a:t>
            </a:r>
            <a:endParaRPr sz="1800">
              <a:solidFill>
                <a:schemeClr val="dk1"/>
              </a:solidFill>
              <a:latin typeface="Arial"/>
              <a:ea typeface="Arial"/>
              <a:cs typeface="Arial"/>
              <a:sym typeface="Arial"/>
            </a:endParaRPr>
          </a:p>
        </p:txBody>
      </p:sp>
      <p:pic>
        <p:nvPicPr>
          <p:cNvPr id="144" name="Google Shape;144;p18"/>
          <p:cNvPicPr preferRelativeResize="0"/>
          <p:nvPr/>
        </p:nvPicPr>
        <p:blipFill rotWithShape="1">
          <a:blip r:embed="rId2">
            <a:alphaModFix/>
          </a:blip>
          <a:srcRect b="0" l="0" r="0" t="0"/>
          <a:stretch/>
        </p:blipFill>
        <p:spPr>
          <a:xfrm>
            <a:off x="5558632" y="4869770"/>
            <a:ext cx="1074737" cy="1074737"/>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spTree>
      <p:nvGrpSpPr>
        <p:cNvPr id="145" name="Shape 145"/>
        <p:cNvGrpSpPr/>
        <p:nvPr/>
      </p:nvGrpSpPr>
      <p:grpSpPr>
        <a:xfrm>
          <a:off x="0" y="0"/>
          <a:ext cx="0" cy="0"/>
          <a:chOff x="0" y="0"/>
          <a:chExt cx="0" cy="0"/>
        </a:xfrm>
      </p:grpSpPr>
      <p:pic>
        <p:nvPicPr>
          <p:cNvPr id="146" name="Google Shape;146;p19"/>
          <p:cNvPicPr preferRelativeResize="0"/>
          <p:nvPr/>
        </p:nvPicPr>
        <p:blipFill rotWithShape="1">
          <a:blip r:embed="rId2">
            <a:alphaModFix/>
          </a:blip>
          <a:srcRect b="0" l="0" r="0" t="0"/>
          <a:stretch/>
        </p:blipFill>
        <p:spPr>
          <a:xfrm>
            <a:off x="4742542" y="2075542"/>
            <a:ext cx="2706915" cy="2706915"/>
          </a:xfrm>
          <a:prstGeom prst="rect">
            <a:avLst/>
          </a:prstGeom>
          <a:noFill/>
          <a:ln>
            <a:noFill/>
          </a:ln>
        </p:spPr>
      </p:pic>
    </p:spTree>
  </p:cSld>
  <p:clrMapOvr>
    <a:masterClrMapping/>
  </p:clrMapOvr>
  <p:extLst>
    <p:ext uri="{DCECCB84-F9BA-43D5-87BE-67443E8EF086}">
      <p15:sldGuideLst>
        <p15:guide id="1" orient="horz" pos="21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47" name="Shape 147"/>
        <p:cNvGrpSpPr/>
        <p:nvPr/>
      </p:nvGrpSpPr>
      <p:grpSpPr>
        <a:xfrm>
          <a:off x="0" y="0"/>
          <a:ext cx="0" cy="0"/>
          <a:chOff x="0" y="0"/>
          <a:chExt cx="0" cy="0"/>
        </a:xfrm>
      </p:grpSpPr>
      <p:sp>
        <p:nvSpPr>
          <p:cNvPr id="148" name="Google Shape;148;p20"/>
          <p:cNvSpPr txBox="1"/>
          <p:nvPr>
            <p:ph type="ctrTitle"/>
          </p:nvPr>
        </p:nvSpPr>
        <p:spPr>
          <a:xfrm>
            <a:off x="1524000" y="1046163"/>
            <a:ext cx="9144000" cy="23876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9" name="Google Shape;149;p20"/>
          <p:cNvSpPr txBox="1"/>
          <p:nvPr>
            <p:ph idx="1" type="subTitle"/>
          </p:nvPr>
        </p:nvSpPr>
        <p:spPr>
          <a:xfrm>
            <a:off x="1524000" y="3602038"/>
            <a:ext cx="9144000" cy="1655762"/>
          </a:xfrm>
          <a:prstGeom prst="rect">
            <a:avLst/>
          </a:prstGeom>
          <a:noFill/>
          <a:ln>
            <a:noFill/>
          </a:ln>
        </p:spPr>
        <p:txBody>
          <a:bodyPr anchorCtr="0" anchor="t" bIns="0" lIns="0" spcFirstLastPara="1" rIns="0" wrap="square" tIns="0">
            <a:noAutofit/>
          </a:bodyPr>
          <a:lstStyle>
            <a:lvl1pPr lvl="0" algn="ctr">
              <a:lnSpc>
                <a:spcPct val="90000"/>
              </a:lnSpc>
              <a:spcBef>
                <a:spcPts val="10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50" name="Google Shape;150;p20"/>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0"/>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2" name="Google Shape;152;p20"/>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22" name="Shape 22"/>
        <p:cNvGrpSpPr/>
        <p:nvPr/>
      </p:nvGrpSpPr>
      <p:grpSpPr>
        <a:xfrm>
          <a:off x="0" y="0"/>
          <a:ext cx="0" cy="0"/>
          <a:chOff x="0" y="0"/>
          <a:chExt cx="0" cy="0"/>
        </a:xfrm>
      </p:grpSpPr>
      <p:sp>
        <p:nvSpPr>
          <p:cNvPr id="23" name="Google Shape;23;p3"/>
          <p:cNvSpPr txBox="1"/>
          <p:nvPr>
            <p:ph idx="1" type="body"/>
          </p:nvPr>
        </p:nvSpPr>
        <p:spPr>
          <a:xfrm>
            <a:off x="407989" y="1592263"/>
            <a:ext cx="11376024"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dk2"/>
              </a:buClr>
              <a:buSzPts val="2100"/>
              <a:buNone/>
              <a:defRPr>
                <a:solidFill>
                  <a:schemeClr val="dk2"/>
                </a:solidFill>
              </a:defRPr>
            </a:lvl1pPr>
            <a:lvl2pPr indent="-342900" lvl="1" marL="914400" algn="l">
              <a:lnSpc>
                <a:spcPct val="100000"/>
              </a:lnSpc>
              <a:spcBef>
                <a:spcPts val="500"/>
              </a:spcBef>
              <a:spcAft>
                <a:spcPts val="0"/>
              </a:spcAft>
              <a:buClr>
                <a:schemeClr val="dk2"/>
              </a:buClr>
              <a:buSzPts val="1800"/>
              <a:buFont typeface="Arial"/>
              <a:buChar char="•"/>
              <a:defRPr sz="1800">
                <a:solidFill>
                  <a:schemeClr val="dk2"/>
                </a:solidFill>
              </a:defRPr>
            </a:lvl2pPr>
            <a:lvl3pPr indent="-336550" lvl="2" marL="1371600" algn="l">
              <a:lnSpc>
                <a:spcPct val="100000"/>
              </a:lnSpc>
              <a:spcBef>
                <a:spcPts val="500"/>
              </a:spcBef>
              <a:spcAft>
                <a:spcPts val="0"/>
              </a:spcAft>
              <a:buClr>
                <a:schemeClr val="dk2"/>
              </a:buClr>
              <a:buSzPts val="1700"/>
              <a:buFont typeface="Arial"/>
              <a:buChar char="•"/>
              <a:defRPr>
                <a:solidFill>
                  <a:schemeClr val="dk2"/>
                </a:solidFill>
              </a:defRPr>
            </a:lvl3pPr>
            <a:lvl4pPr indent="-330200" lvl="3" marL="1828800" algn="l">
              <a:lnSpc>
                <a:spcPct val="100000"/>
              </a:lnSpc>
              <a:spcBef>
                <a:spcPts val="500"/>
              </a:spcBef>
              <a:spcAft>
                <a:spcPts val="0"/>
              </a:spcAft>
              <a:buClr>
                <a:schemeClr val="dk2"/>
              </a:buClr>
              <a:buSzPts val="1600"/>
              <a:buFont typeface="Arial"/>
              <a:buChar char="•"/>
              <a:defRPr>
                <a:solidFill>
                  <a:schemeClr val="dk2"/>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3"/>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1" type="ftr"/>
          </p:nvPr>
        </p:nvSpPr>
        <p:spPr>
          <a:xfrm>
            <a:off x="1145352" y="6424993"/>
            <a:ext cx="6787386" cy="365125"/>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53" name="Shape 153"/>
        <p:cNvGrpSpPr/>
        <p:nvPr/>
      </p:nvGrpSpPr>
      <p:grpSpPr>
        <a:xfrm>
          <a:off x="0" y="0"/>
          <a:ext cx="0" cy="0"/>
          <a:chOff x="0" y="0"/>
          <a:chExt cx="0" cy="0"/>
        </a:xfrm>
      </p:grpSpPr>
      <p:sp>
        <p:nvSpPr>
          <p:cNvPr id="154" name="Google Shape;154;p21"/>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5" name="Google Shape;155;p21"/>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6" name="Google Shape;156;p21"/>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7" name="Google Shape;157;p21"/>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158" name="Shape 158"/>
        <p:cNvGrpSpPr/>
        <p:nvPr/>
      </p:nvGrpSpPr>
      <p:grpSpPr>
        <a:xfrm>
          <a:off x="0" y="0"/>
          <a:ext cx="0" cy="0"/>
          <a:chOff x="0" y="0"/>
          <a:chExt cx="0" cy="0"/>
        </a:xfrm>
      </p:grpSpPr>
      <p:sp>
        <p:nvSpPr>
          <p:cNvPr id="159" name="Google Shape;159;p22"/>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0" name="Google Shape;160;p22"/>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22"/>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Vide">
  <p:cSld name="1_Vide">
    <p:spTree>
      <p:nvGrpSpPr>
        <p:cNvPr id="162" name="Shape 162"/>
        <p:cNvGrpSpPr/>
        <p:nvPr/>
      </p:nvGrpSpPr>
      <p:grpSpPr>
        <a:xfrm>
          <a:off x="0" y="0"/>
          <a:ext cx="0" cy="0"/>
          <a:chOff x="0" y="0"/>
          <a:chExt cx="0" cy="0"/>
        </a:xfrm>
      </p:grpSpPr>
      <p:sp>
        <p:nvSpPr>
          <p:cNvPr id="163" name="Google Shape;163;p23"/>
          <p:cNvSpPr txBox="1"/>
          <p:nvPr>
            <p:ph type="title"/>
          </p:nvPr>
        </p:nvSpPr>
        <p:spPr>
          <a:xfrm>
            <a:off x="3115735" y="6163200"/>
            <a:ext cx="9076500" cy="694800"/>
          </a:xfrm>
          <a:prstGeom prst="rect">
            <a:avLst/>
          </a:prstGeom>
          <a:noFill/>
          <a:ln>
            <a:noFill/>
          </a:ln>
        </p:spPr>
        <p:txBody>
          <a:bodyPr anchorCtr="0" anchor="ctr" bIns="60925" lIns="60925" spcFirstLastPara="1" rIns="60925" wrap="square" tIns="60925">
            <a:normAutofit/>
          </a:bodyPr>
          <a:lstStyle>
            <a:lvl1pPr lvl="0" rtl="0" algn="r">
              <a:spcBef>
                <a:spcPts val="0"/>
              </a:spcBef>
              <a:spcAft>
                <a:spcPts val="0"/>
              </a:spcAft>
              <a:buClr>
                <a:schemeClr val="lt1"/>
              </a:buClr>
              <a:buSzPts val="3700"/>
              <a:buFont typeface="Arial"/>
              <a:buNone/>
              <a:defRPr b="1" sz="3700">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64" name="Google Shape;164;p23"/>
          <p:cNvSpPr txBox="1"/>
          <p:nvPr/>
        </p:nvSpPr>
        <p:spPr>
          <a:xfrm>
            <a:off x="602561" y="6171048"/>
            <a:ext cx="4364100" cy="702000"/>
          </a:xfrm>
          <a:prstGeom prst="rect">
            <a:avLst/>
          </a:prstGeom>
          <a:noFill/>
          <a:ln>
            <a:noFill/>
          </a:ln>
        </p:spPr>
        <p:txBody>
          <a:bodyPr anchorCtr="0" anchor="ctr" bIns="60925" lIns="121900" spcFirstLastPara="1" rIns="121900" wrap="square" tIns="60925">
            <a:noAutofit/>
          </a:bodyPr>
          <a:lstStyle/>
          <a:p>
            <a:pPr indent="0" lvl="0" marL="0" marR="0" rtl="0" algn="l">
              <a:spcBef>
                <a:spcPts val="0"/>
              </a:spcBef>
              <a:spcAft>
                <a:spcPts val="0"/>
              </a:spcAft>
              <a:buNone/>
            </a:pPr>
            <a:r>
              <a:rPr b="0" i="0" lang="en-US" sz="1200" u="none" cap="none" strike="noStrike">
                <a:solidFill>
                  <a:schemeClr val="lt1"/>
                </a:solidFill>
                <a:latin typeface="Arial"/>
                <a:ea typeface="Arial"/>
                <a:cs typeface="Arial"/>
                <a:sym typeface="Arial"/>
              </a:rPr>
              <a:t>Abuse, Blunder &amp; Fun</a:t>
            </a:r>
            <a:br>
              <a:rPr b="0" i="0" lang="en-US" sz="1200" u="none" cap="none" strike="noStrike">
                <a:solidFill>
                  <a:schemeClr val="lt1"/>
                </a:solidFill>
                <a:latin typeface="Arial"/>
                <a:ea typeface="Arial"/>
                <a:cs typeface="Arial"/>
                <a:sym typeface="Arial"/>
              </a:rPr>
            </a:br>
            <a:r>
              <a:rPr b="1" i="0" lang="en-US" sz="1200" u="none" cap="none" strike="noStrike">
                <a:solidFill>
                  <a:schemeClr val="lt1"/>
                </a:solidFill>
                <a:latin typeface="Arial"/>
                <a:ea typeface="Arial"/>
                <a:cs typeface="Arial"/>
                <a:sym typeface="Arial"/>
              </a:rPr>
              <a:t>Computer.Security@cern.ch</a:t>
            </a:r>
            <a:endParaRPr sz="1900"/>
          </a:p>
          <a:p>
            <a:pPr indent="0" lvl="0" marL="0" marR="0" rtl="0" algn="l">
              <a:spcBef>
                <a:spcPts val="0"/>
              </a:spcBef>
              <a:spcAft>
                <a:spcPts val="0"/>
              </a:spcAft>
              <a:buNone/>
            </a:pPr>
            <a:r>
              <a:rPr b="0" i="0" lang="en-US" sz="1200" u="none" cap="none" strike="noStrike">
                <a:solidFill>
                  <a:schemeClr val="lt1"/>
                </a:solidFill>
                <a:latin typeface="Arial"/>
                <a:ea typeface="Arial"/>
                <a:cs typeface="Arial"/>
                <a:sym typeface="Arial"/>
              </a:rPr>
              <a:t>Computing Seminar/ITTF, 2024/1/30</a:t>
            </a:r>
            <a:endParaRPr sz="1900"/>
          </a:p>
        </p:txBody>
      </p:sp>
      <p:sp>
        <p:nvSpPr>
          <p:cNvPr id="165" name="Google Shape;165;p23"/>
          <p:cNvSpPr txBox="1"/>
          <p:nvPr/>
        </p:nvSpPr>
        <p:spPr>
          <a:xfrm rot="-5400000">
            <a:off x="9495507" y="3518921"/>
            <a:ext cx="5059500" cy="323100"/>
          </a:xfrm>
          <a:prstGeom prst="rect">
            <a:avLst/>
          </a:prstGeom>
          <a:noFill/>
          <a:ln>
            <a:noFill/>
          </a:ln>
        </p:spPr>
        <p:txBody>
          <a:bodyPr anchorCtr="0" anchor="t" bIns="60925" lIns="121900" spcFirstLastPara="1" rIns="121900" wrap="square" tIns="60925">
            <a:spAutoFit/>
          </a:bodyPr>
          <a:lstStyle/>
          <a:p>
            <a:pPr indent="0" lvl="0" marL="0" marR="0" rtl="0" algn="l">
              <a:spcBef>
                <a:spcPts val="0"/>
              </a:spcBef>
              <a:spcAft>
                <a:spcPts val="0"/>
              </a:spcAft>
              <a:buNone/>
            </a:pPr>
            <a:r>
              <a:rPr b="0" i="0" lang="en-US" sz="1300" u="none" cap="none" strike="noStrike">
                <a:solidFill>
                  <a:schemeClr val="dk2"/>
                </a:solidFill>
                <a:latin typeface="Arial"/>
                <a:ea typeface="Arial"/>
                <a:cs typeface="Arial"/>
                <a:sym typeface="Arial"/>
              </a:rPr>
              <a:t>SL V1.1 202401230 / ©CERN 2023 / DPP “Restricted to CERN”</a:t>
            </a:r>
            <a:endParaRPr sz="19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28" name="Shape 28"/>
        <p:cNvGrpSpPr/>
        <p:nvPr/>
      </p:nvGrpSpPr>
      <p:grpSpPr>
        <a:xfrm>
          <a:off x="0" y="0"/>
          <a:ext cx="0" cy="0"/>
          <a:chOff x="0" y="0"/>
          <a:chExt cx="0" cy="0"/>
        </a:xfrm>
      </p:grpSpPr>
      <p:sp>
        <p:nvSpPr>
          <p:cNvPr id="29" name="Google Shape;29;p4"/>
          <p:cNvSpPr txBox="1"/>
          <p:nvPr>
            <p:ph idx="1" type="body"/>
          </p:nvPr>
        </p:nvSpPr>
        <p:spPr>
          <a:xfrm>
            <a:off x="407989" y="1592263"/>
            <a:ext cx="11376024" cy="4608512"/>
          </a:xfrm>
          <a:prstGeom prst="rect">
            <a:avLst/>
          </a:prstGeom>
          <a:noFill/>
          <a:ln>
            <a:noFill/>
          </a:ln>
        </p:spPr>
        <p:txBody>
          <a:bodyPr anchorCtr="0" anchor="t" bIns="0" lIns="0" spcFirstLastPara="1" rIns="0" wrap="square" tIns="0">
            <a:normAutofit/>
          </a:bodyPr>
          <a:lstStyle>
            <a:lvl1pPr indent="-361950" lvl="0" marL="457200" algn="l">
              <a:lnSpc>
                <a:spcPct val="90000"/>
              </a:lnSpc>
              <a:spcBef>
                <a:spcPts val="1000"/>
              </a:spcBef>
              <a:spcAft>
                <a:spcPts val="0"/>
              </a:spcAft>
              <a:buClr>
                <a:srgbClr val="171717"/>
              </a:buClr>
              <a:buSzPts val="2100"/>
              <a:buFont typeface="Arial"/>
              <a:buChar char="•"/>
              <a:defRPr>
                <a:solidFill>
                  <a:srgbClr val="171717"/>
                </a:solidFill>
              </a:defRPr>
            </a:lvl1pPr>
            <a:lvl2pPr indent="-342900" lvl="1" marL="914400" algn="l">
              <a:lnSpc>
                <a:spcPct val="100000"/>
              </a:lnSpc>
              <a:spcBef>
                <a:spcPts val="500"/>
              </a:spcBef>
              <a:spcAft>
                <a:spcPts val="0"/>
              </a:spcAft>
              <a:buClr>
                <a:srgbClr val="171717"/>
              </a:buClr>
              <a:buSzPts val="1800"/>
              <a:buFont typeface="Arial"/>
              <a:buChar char="•"/>
              <a:defRPr sz="1800">
                <a:solidFill>
                  <a:srgbClr val="171717"/>
                </a:solidFill>
              </a:defRPr>
            </a:lvl2pPr>
            <a:lvl3pPr indent="-342900" lvl="2" marL="1371600" algn="l">
              <a:lnSpc>
                <a:spcPct val="100000"/>
              </a:lnSpc>
              <a:spcBef>
                <a:spcPts val="500"/>
              </a:spcBef>
              <a:spcAft>
                <a:spcPts val="0"/>
              </a:spcAft>
              <a:buClr>
                <a:srgbClr val="171717"/>
              </a:buClr>
              <a:buSzPts val="1800"/>
              <a:buFont typeface="Arial"/>
              <a:buChar char="•"/>
              <a:defRPr sz="1800">
                <a:solidFill>
                  <a:srgbClr val="171717"/>
                </a:solidFill>
              </a:defRPr>
            </a:lvl3pPr>
            <a:lvl4pPr indent="-330200" lvl="3" marL="1828800" algn="l">
              <a:lnSpc>
                <a:spcPct val="100000"/>
              </a:lnSpc>
              <a:spcBef>
                <a:spcPts val="500"/>
              </a:spcBef>
              <a:spcAft>
                <a:spcPts val="0"/>
              </a:spcAft>
              <a:buClr>
                <a:srgbClr val="171717"/>
              </a:buClr>
              <a:buSzPts val="1600"/>
              <a:buFont typeface="Arial"/>
              <a:buChar char="•"/>
              <a:defRPr sz="1600">
                <a:solidFill>
                  <a:srgbClr val="171717"/>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 name="Google Shape;30;p4"/>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4"/>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4"/>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34" name="Shape 34"/>
        <p:cNvGrpSpPr/>
        <p:nvPr/>
      </p:nvGrpSpPr>
      <p:grpSpPr>
        <a:xfrm>
          <a:off x="0" y="0"/>
          <a:ext cx="0" cy="0"/>
          <a:chOff x="0" y="0"/>
          <a:chExt cx="0" cy="0"/>
        </a:xfrm>
      </p:grpSpPr>
      <p:sp>
        <p:nvSpPr>
          <p:cNvPr id="35" name="Google Shape;35;p5"/>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5"/>
          <p:cNvSpPr txBox="1"/>
          <p:nvPr>
            <p:ph idx="1" type="body"/>
          </p:nvPr>
        </p:nvSpPr>
        <p:spPr>
          <a:xfrm>
            <a:off x="407987" y="1592263"/>
            <a:ext cx="5616575" cy="66833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7" name="Google Shape;37;p5"/>
          <p:cNvSpPr txBox="1"/>
          <p:nvPr>
            <p:ph idx="2" type="body"/>
          </p:nvPr>
        </p:nvSpPr>
        <p:spPr>
          <a:xfrm>
            <a:off x="407987" y="2427287"/>
            <a:ext cx="5616575" cy="3762376"/>
          </a:xfrm>
          <a:prstGeom prst="rect">
            <a:avLst/>
          </a:prstGeom>
          <a:noFill/>
          <a:ln>
            <a:noFill/>
          </a:ln>
        </p:spPr>
        <p:txBody>
          <a:bodyPr anchorCtr="0" anchor="t" bIns="0" lIns="0" spcFirstLastPara="1" rIns="0" wrap="square" tIns="0">
            <a:normAutofit/>
          </a:bodyPr>
          <a:lstStyle>
            <a:lvl1pPr indent="-361950" lvl="0" marL="457200" algn="l">
              <a:lnSpc>
                <a:spcPct val="90000"/>
              </a:lnSpc>
              <a:spcBef>
                <a:spcPts val="10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5"/>
          <p:cNvSpPr txBox="1"/>
          <p:nvPr>
            <p:ph idx="3" type="body"/>
          </p:nvPr>
        </p:nvSpPr>
        <p:spPr>
          <a:xfrm>
            <a:off x="6172200" y="1604966"/>
            <a:ext cx="5616600" cy="655634"/>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5"/>
          <p:cNvSpPr txBox="1"/>
          <p:nvPr>
            <p:ph idx="4" type="body"/>
          </p:nvPr>
        </p:nvSpPr>
        <p:spPr>
          <a:xfrm>
            <a:off x="6172200" y="2427287"/>
            <a:ext cx="5611813" cy="3762376"/>
          </a:xfrm>
          <a:prstGeom prst="rect">
            <a:avLst/>
          </a:prstGeom>
          <a:noFill/>
          <a:ln>
            <a:noFill/>
          </a:ln>
        </p:spPr>
        <p:txBody>
          <a:bodyPr anchorCtr="0" anchor="t" bIns="0" lIns="0" spcFirstLastPara="1" rIns="0" wrap="square" tIns="0">
            <a:normAutofit/>
          </a:bodyPr>
          <a:lstStyle>
            <a:lvl1pPr indent="-361950" lvl="0" marL="457200" algn="l">
              <a:lnSpc>
                <a:spcPct val="90000"/>
              </a:lnSpc>
              <a:spcBef>
                <a:spcPts val="10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5"/>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5"/>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5"/>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43" name="Shape 43"/>
        <p:cNvGrpSpPr/>
        <p:nvPr/>
      </p:nvGrpSpPr>
      <p:grpSpPr>
        <a:xfrm>
          <a:off x="0" y="0"/>
          <a:ext cx="0" cy="0"/>
          <a:chOff x="0" y="0"/>
          <a:chExt cx="0" cy="0"/>
        </a:xfrm>
      </p:grpSpPr>
      <p:sp>
        <p:nvSpPr>
          <p:cNvPr id="44" name="Google Shape;44;p6"/>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6"/>
          <p:cNvSpPr txBox="1"/>
          <p:nvPr>
            <p:ph idx="1" type="body"/>
          </p:nvPr>
        </p:nvSpPr>
        <p:spPr>
          <a:xfrm>
            <a:off x="407987" y="1592264"/>
            <a:ext cx="5616575"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6"/>
          <p:cNvSpPr txBox="1"/>
          <p:nvPr>
            <p:ph idx="2" type="body"/>
          </p:nvPr>
        </p:nvSpPr>
        <p:spPr>
          <a:xfrm>
            <a:off x="6172199" y="1592264"/>
            <a:ext cx="5611813" cy="4608511"/>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7" name="Google Shape;47;p6"/>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6"/>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50" name="Shape 50"/>
        <p:cNvGrpSpPr/>
        <p:nvPr/>
      </p:nvGrpSpPr>
      <p:grpSpPr>
        <a:xfrm>
          <a:off x="0" y="0"/>
          <a:ext cx="0" cy="0"/>
          <a:chOff x="0" y="0"/>
          <a:chExt cx="0" cy="0"/>
        </a:xfrm>
      </p:grpSpPr>
      <p:sp>
        <p:nvSpPr>
          <p:cNvPr id="51" name="Google Shape;51;p7"/>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7"/>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7"/>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7"/>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5" name="Google Shape;55;p7"/>
          <p:cNvSpPr/>
          <p:nvPr>
            <p:ph idx="2" type="pic"/>
          </p:nvPr>
        </p:nvSpPr>
        <p:spPr>
          <a:xfrm>
            <a:off x="407988" y="1439863"/>
            <a:ext cx="11376025" cy="4760912"/>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6" name="Shape 56"/>
        <p:cNvGrpSpPr/>
        <p:nvPr/>
      </p:nvGrpSpPr>
      <p:grpSpPr>
        <a:xfrm>
          <a:off x="0" y="0"/>
          <a:ext cx="0" cy="0"/>
          <a:chOff x="0" y="0"/>
          <a:chExt cx="0" cy="0"/>
        </a:xfrm>
      </p:grpSpPr>
      <p:sp>
        <p:nvSpPr>
          <p:cNvPr id="57" name="Google Shape;57;p8"/>
          <p:cNvSpPr/>
          <p:nvPr>
            <p:ph idx="2" type="pic"/>
          </p:nvPr>
        </p:nvSpPr>
        <p:spPr>
          <a:xfrm>
            <a:off x="0" y="3200"/>
            <a:ext cx="12192000" cy="6373323"/>
          </a:xfrm>
          <a:prstGeom prst="rect">
            <a:avLst/>
          </a:prstGeom>
          <a:solidFill>
            <a:schemeClr val="lt1"/>
          </a:solidFill>
          <a:ln>
            <a:noFill/>
          </a:ln>
        </p:spPr>
      </p:sp>
      <p:sp>
        <p:nvSpPr>
          <p:cNvPr id="58" name="Google Shape;58;p8"/>
          <p:cNvSpPr txBox="1"/>
          <p:nvPr>
            <p:ph idx="1" type="body"/>
          </p:nvPr>
        </p:nvSpPr>
        <p:spPr>
          <a:xfrm>
            <a:off x="8075612" y="-18162"/>
            <a:ext cx="4116387" cy="6394685"/>
          </a:xfrm>
          <a:prstGeom prst="rect">
            <a:avLst/>
          </a:prstGeom>
          <a:solidFill>
            <a:schemeClr val="dk1">
              <a:alpha val="80000"/>
            </a:schemeClr>
          </a:solidFill>
          <a:ln>
            <a:noFill/>
          </a:ln>
        </p:spPr>
        <p:txBody>
          <a:bodyPr anchorCtr="0" anchor="t" bIns="180000" lIns="180000" spcFirstLastPara="1" rIns="180000" wrap="square" tIns="180000">
            <a:normAutofit/>
          </a:bodyPr>
          <a:lstStyle>
            <a:lvl1pPr indent="-228600" lvl="0" marL="457200" algn="l">
              <a:lnSpc>
                <a:spcPct val="90000"/>
              </a:lnSpc>
              <a:spcBef>
                <a:spcPts val="1000"/>
              </a:spcBef>
              <a:spcAft>
                <a:spcPts val="0"/>
              </a:spcAft>
              <a:buClr>
                <a:schemeClr val="lt1"/>
              </a:buClr>
              <a:buSzPts val="2800"/>
              <a:buNone/>
              <a:defRPr sz="2800">
                <a:solidFill>
                  <a:schemeClr val="lt1"/>
                </a:solidFill>
              </a:defRPr>
            </a:lvl1pPr>
            <a:lvl2pPr indent="-361950" lvl="1" marL="914400" algn="l">
              <a:lnSpc>
                <a:spcPct val="100000"/>
              </a:lnSpc>
              <a:spcBef>
                <a:spcPts val="500"/>
              </a:spcBef>
              <a:spcAft>
                <a:spcPts val="0"/>
              </a:spcAft>
              <a:buClr>
                <a:schemeClr val="lt1"/>
              </a:buClr>
              <a:buSzPts val="2100"/>
              <a:buFont typeface="Arial"/>
              <a:buChar char="•"/>
              <a:defRPr sz="2100">
                <a:solidFill>
                  <a:schemeClr val="lt1"/>
                </a:solidFill>
              </a:defRPr>
            </a:lvl2pPr>
            <a:lvl3pPr indent="-342900" lvl="2" marL="1371600" algn="l">
              <a:lnSpc>
                <a:spcPct val="100000"/>
              </a:lnSpc>
              <a:spcBef>
                <a:spcPts val="500"/>
              </a:spcBef>
              <a:spcAft>
                <a:spcPts val="0"/>
              </a:spcAft>
              <a:buClr>
                <a:schemeClr val="lt1"/>
              </a:buClr>
              <a:buSzPts val="1800"/>
              <a:buFont typeface="Arial"/>
              <a:buChar char="•"/>
              <a:defRPr sz="1800">
                <a:solidFill>
                  <a:schemeClr val="lt1"/>
                </a:solidFill>
              </a:defRPr>
            </a:lvl3pPr>
            <a:lvl4pPr indent="-330200" lvl="3" marL="1828800" algn="l">
              <a:lnSpc>
                <a:spcPct val="100000"/>
              </a:lnSpc>
              <a:spcBef>
                <a:spcPts val="500"/>
              </a:spcBef>
              <a:spcAft>
                <a:spcPts val="0"/>
              </a:spcAft>
              <a:buClr>
                <a:schemeClr val="lt1"/>
              </a:buClr>
              <a:buSzPts val="1600"/>
              <a:buFont typeface="Arial"/>
              <a:buChar char="•"/>
              <a:defRPr>
                <a:solidFill>
                  <a:schemeClr val="lt1"/>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8"/>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8"/>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8"/>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62" name="Shape 62"/>
        <p:cNvGrpSpPr/>
        <p:nvPr/>
      </p:nvGrpSpPr>
      <p:grpSpPr>
        <a:xfrm>
          <a:off x="0" y="0"/>
          <a:ext cx="0" cy="0"/>
          <a:chOff x="0" y="0"/>
          <a:chExt cx="0" cy="0"/>
        </a:xfrm>
      </p:grpSpPr>
      <p:sp>
        <p:nvSpPr>
          <p:cNvPr id="63" name="Google Shape;63;p9"/>
          <p:cNvSpPr txBox="1"/>
          <p:nvPr>
            <p:ph type="title"/>
          </p:nvPr>
        </p:nvSpPr>
        <p:spPr>
          <a:xfrm>
            <a:off x="407989" y="373593"/>
            <a:ext cx="561657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4" name="Google Shape;64;p9"/>
          <p:cNvSpPr txBox="1"/>
          <p:nvPr>
            <p:ph idx="1" type="body"/>
          </p:nvPr>
        </p:nvSpPr>
        <p:spPr>
          <a:xfrm>
            <a:off x="407987" y="1598658"/>
            <a:ext cx="5616575" cy="4602117"/>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9"/>
          <p:cNvSpPr/>
          <p:nvPr>
            <p:ph idx="2" type="pic"/>
          </p:nvPr>
        </p:nvSpPr>
        <p:spPr>
          <a:xfrm>
            <a:off x="6167438" y="-1"/>
            <a:ext cx="6024562" cy="6366933"/>
          </a:xfrm>
          <a:prstGeom prst="rect">
            <a:avLst/>
          </a:prstGeom>
          <a:solidFill>
            <a:schemeClr val="lt1"/>
          </a:solidFill>
          <a:ln>
            <a:noFill/>
          </a:ln>
        </p:spPr>
      </p:sp>
      <p:sp>
        <p:nvSpPr>
          <p:cNvPr id="66" name="Google Shape;66;p9"/>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9"/>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9"/>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69" name="Shape 69"/>
        <p:cNvGrpSpPr/>
        <p:nvPr/>
      </p:nvGrpSpPr>
      <p:grpSpPr>
        <a:xfrm>
          <a:off x="0" y="0"/>
          <a:ext cx="0" cy="0"/>
          <a:chOff x="0" y="0"/>
          <a:chExt cx="0" cy="0"/>
        </a:xfrm>
      </p:grpSpPr>
      <p:sp>
        <p:nvSpPr>
          <p:cNvPr id="70" name="Google Shape;70;p10"/>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1" name="Google Shape;71;p10"/>
          <p:cNvSpPr txBox="1"/>
          <p:nvPr>
            <p:ph idx="1" type="body"/>
          </p:nvPr>
        </p:nvSpPr>
        <p:spPr>
          <a:xfrm>
            <a:off x="407987" y="1598658"/>
            <a:ext cx="5616575" cy="4608512"/>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0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 name="Google Shape;72;p10"/>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0"/>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0"/>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10"/>
          <p:cNvSpPr/>
          <p:nvPr>
            <p:ph idx="2" type="pic"/>
          </p:nvPr>
        </p:nvSpPr>
        <p:spPr>
          <a:xfrm>
            <a:off x="6167438" y="1592263"/>
            <a:ext cx="5616575" cy="2232025"/>
          </a:xfrm>
          <a:prstGeom prst="rect">
            <a:avLst/>
          </a:prstGeom>
          <a:solidFill>
            <a:schemeClr val="lt1"/>
          </a:solidFill>
          <a:ln>
            <a:noFill/>
          </a:ln>
        </p:spPr>
      </p:sp>
      <p:sp>
        <p:nvSpPr>
          <p:cNvPr id="76" name="Google Shape;76;p10"/>
          <p:cNvSpPr/>
          <p:nvPr>
            <p:ph idx="3" type="pic"/>
          </p:nvPr>
        </p:nvSpPr>
        <p:spPr>
          <a:xfrm>
            <a:off x="6167438" y="3969703"/>
            <a:ext cx="5616575" cy="2232025"/>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11" Type="http://schemas.openxmlformats.org/officeDocument/2006/relationships/slideLayout" Target="../slideLayouts/slideLayout10.xml"/><Relationship Id="rId22" Type="http://schemas.openxmlformats.org/officeDocument/2006/relationships/slideLayout" Target="../slideLayouts/slideLayout21.xml"/><Relationship Id="rId10" Type="http://schemas.openxmlformats.org/officeDocument/2006/relationships/slideLayout" Target="../slideLayouts/slideLayout9.xml"/><Relationship Id="rId21" Type="http://schemas.openxmlformats.org/officeDocument/2006/relationships/slideLayout" Target="../slideLayouts/slideLayout20.xml"/><Relationship Id="rId13" Type="http://schemas.openxmlformats.org/officeDocument/2006/relationships/slideLayout" Target="../slideLayouts/slideLayout12.xml"/><Relationship Id="rId24" Type="http://schemas.openxmlformats.org/officeDocument/2006/relationships/theme" Target="../theme/theme1.xml"/><Relationship Id="rId12" Type="http://schemas.openxmlformats.org/officeDocument/2006/relationships/slideLayout" Target="../slideLayouts/slideLayout11.xml"/><Relationship Id="rId23" Type="http://schemas.openxmlformats.org/officeDocument/2006/relationships/slideLayout" Target="../slideLayouts/slideLayout22.xml"/><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3600"/>
              <a:buFont typeface="Arial"/>
              <a:buNone/>
              <a:defRPr b="1" i="0" sz="36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407989" y="1592263"/>
            <a:ext cx="11376024" cy="4608512"/>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1000"/>
              </a:spcBef>
              <a:spcAft>
                <a:spcPts val="0"/>
              </a:spcAft>
              <a:buClr>
                <a:srgbClr val="171717"/>
              </a:buClr>
              <a:buSzPts val="2100"/>
              <a:buFont typeface="Arial"/>
              <a:buNone/>
              <a:defRPr b="1" i="0" sz="2100" u="none" cap="none" strike="noStrike">
                <a:solidFill>
                  <a:srgbClr val="171717"/>
                </a:solidFill>
                <a:latin typeface="Arial"/>
                <a:ea typeface="Arial"/>
                <a:cs typeface="Arial"/>
                <a:sym typeface="Arial"/>
              </a:defRPr>
            </a:lvl1pPr>
            <a:lvl2pPr indent="-342900" lvl="1" marL="914400" marR="0" rtl="0" algn="l">
              <a:lnSpc>
                <a:spcPct val="100000"/>
              </a:lnSpc>
              <a:spcBef>
                <a:spcPts val="500"/>
              </a:spcBef>
              <a:spcAft>
                <a:spcPts val="0"/>
              </a:spcAft>
              <a:buClr>
                <a:srgbClr val="171717"/>
              </a:buClr>
              <a:buSzPts val="1800"/>
              <a:buFont typeface="Arial"/>
              <a:buChar char="•"/>
              <a:defRPr b="0" i="0" sz="1800" u="none" cap="none" strike="noStrike">
                <a:solidFill>
                  <a:srgbClr val="171717"/>
                </a:solidFill>
                <a:latin typeface="Arial"/>
                <a:ea typeface="Arial"/>
                <a:cs typeface="Arial"/>
                <a:sym typeface="Arial"/>
              </a:defRPr>
            </a:lvl2pPr>
            <a:lvl3pPr indent="-336550" lvl="2" marL="1371600" marR="0" rtl="0" algn="l">
              <a:lnSpc>
                <a:spcPct val="100000"/>
              </a:lnSpc>
              <a:spcBef>
                <a:spcPts val="500"/>
              </a:spcBef>
              <a:spcAft>
                <a:spcPts val="0"/>
              </a:spcAft>
              <a:buClr>
                <a:srgbClr val="171717"/>
              </a:buClr>
              <a:buSzPts val="1700"/>
              <a:buFont typeface="Arial"/>
              <a:buChar char="•"/>
              <a:defRPr b="0" i="0" sz="1700" u="none" cap="none" strike="noStrike">
                <a:solidFill>
                  <a:srgbClr val="171717"/>
                </a:solidFill>
                <a:latin typeface="Arial"/>
                <a:ea typeface="Arial"/>
                <a:cs typeface="Arial"/>
                <a:sym typeface="Arial"/>
              </a:defRPr>
            </a:lvl3pPr>
            <a:lvl4pPr indent="-330200" lvl="3" marL="1828800" marR="0" rtl="0" algn="l">
              <a:lnSpc>
                <a:spcPct val="100000"/>
              </a:lnSpc>
              <a:spcBef>
                <a:spcPts val="500"/>
              </a:spcBef>
              <a:spcAft>
                <a:spcPts val="0"/>
              </a:spcAft>
              <a:buClr>
                <a:srgbClr val="171717"/>
              </a:buClr>
              <a:buSzPts val="1600"/>
              <a:buFont typeface="Arial"/>
              <a:buChar char="•"/>
              <a:defRPr b="0" i="0" sz="1600" u="none" cap="none" strike="noStrike">
                <a:solidFill>
                  <a:srgbClr val="171717"/>
                </a:solidFill>
                <a:latin typeface="Arial"/>
                <a:ea typeface="Arial"/>
                <a:cs typeface="Arial"/>
                <a:sym typeface="Arial"/>
              </a:defRPr>
            </a:lvl4pPr>
            <a:lvl5pPr indent="-330200" lvl="4" marL="2286000" marR="0" rtl="0" algn="l">
              <a:lnSpc>
                <a:spcPct val="90000"/>
              </a:lnSpc>
              <a:spcBef>
                <a:spcPts val="500"/>
              </a:spcBef>
              <a:spcAft>
                <a:spcPts val="0"/>
              </a:spcAft>
              <a:buClr>
                <a:schemeClr val="accent6"/>
              </a:buClr>
              <a:buSzPts val="1600"/>
              <a:buFont typeface="Arial"/>
              <a:buChar char="•"/>
              <a:defRPr b="0" i="0" sz="1600" u="none" cap="none" strike="noStrike">
                <a:solidFill>
                  <a:schemeClr val="accent6"/>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1"/>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85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1"/>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1" i="0" sz="850" u="none" cap="none" strike="noStrike">
                <a:solidFill>
                  <a:schemeClr val="dk1"/>
                </a:solidFill>
                <a:latin typeface="Arial"/>
                <a:ea typeface="Arial"/>
                <a:cs typeface="Arial"/>
                <a:sym typeface="Arial"/>
              </a:defRPr>
            </a:lvl1pPr>
            <a:lvl2pPr indent="0" lvl="1" marL="0" marR="0" rtl="0" algn="r">
              <a:spcBef>
                <a:spcPts val="0"/>
              </a:spcBef>
              <a:buNone/>
              <a:defRPr b="1" i="0" sz="850" u="none" cap="none" strike="noStrike">
                <a:solidFill>
                  <a:schemeClr val="dk1"/>
                </a:solidFill>
                <a:latin typeface="Arial"/>
                <a:ea typeface="Arial"/>
                <a:cs typeface="Arial"/>
                <a:sym typeface="Arial"/>
              </a:defRPr>
            </a:lvl2pPr>
            <a:lvl3pPr indent="0" lvl="2" marL="0" marR="0" rtl="0" algn="r">
              <a:spcBef>
                <a:spcPts val="0"/>
              </a:spcBef>
              <a:buNone/>
              <a:defRPr b="1" i="0" sz="850" u="none" cap="none" strike="noStrike">
                <a:solidFill>
                  <a:schemeClr val="dk1"/>
                </a:solidFill>
                <a:latin typeface="Arial"/>
                <a:ea typeface="Arial"/>
                <a:cs typeface="Arial"/>
                <a:sym typeface="Arial"/>
              </a:defRPr>
            </a:lvl3pPr>
            <a:lvl4pPr indent="0" lvl="3" marL="0" marR="0" rtl="0" algn="r">
              <a:spcBef>
                <a:spcPts val="0"/>
              </a:spcBef>
              <a:buNone/>
              <a:defRPr b="1" i="0" sz="850" u="none" cap="none" strike="noStrike">
                <a:solidFill>
                  <a:schemeClr val="dk1"/>
                </a:solidFill>
                <a:latin typeface="Arial"/>
                <a:ea typeface="Arial"/>
                <a:cs typeface="Arial"/>
                <a:sym typeface="Arial"/>
              </a:defRPr>
            </a:lvl4pPr>
            <a:lvl5pPr indent="0" lvl="4" marL="0" marR="0" rtl="0" algn="r">
              <a:spcBef>
                <a:spcPts val="0"/>
              </a:spcBef>
              <a:buNone/>
              <a:defRPr b="1" i="0" sz="850" u="none" cap="none" strike="noStrike">
                <a:solidFill>
                  <a:schemeClr val="dk1"/>
                </a:solidFill>
                <a:latin typeface="Arial"/>
                <a:ea typeface="Arial"/>
                <a:cs typeface="Arial"/>
                <a:sym typeface="Arial"/>
              </a:defRPr>
            </a:lvl5pPr>
            <a:lvl6pPr indent="0" lvl="5" marL="0" marR="0" rtl="0" algn="r">
              <a:spcBef>
                <a:spcPts val="0"/>
              </a:spcBef>
              <a:buNone/>
              <a:defRPr b="1" i="0" sz="850" u="none" cap="none" strike="noStrike">
                <a:solidFill>
                  <a:schemeClr val="dk1"/>
                </a:solidFill>
                <a:latin typeface="Arial"/>
                <a:ea typeface="Arial"/>
                <a:cs typeface="Arial"/>
                <a:sym typeface="Arial"/>
              </a:defRPr>
            </a:lvl6pPr>
            <a:lvl7pPr indent="0" lvl="6" marL="0" marR="0" rtl="0" algn="r">
              <a:spcBef>
                <a:spcPts val="0"/>
              </a:spcBef>
              <a:buNone/>
              <a:defRPr b="1" i="0" sz="850" u="none" cap="none" strike="noStrike">
                <a:solidFill>
                  <a:schemeClr val="dk1"/>
                </a:solidFill>
                <a:latin typeface="Arial"/>
                <a:ea typeface="Arial"/>
                <a:cs typeface="Arial"/>
                <a:sym typeface="Arial"/>
              </a:defRPr>
            </a:lvl7pPr>
            <a:lvl8pPr indent="0" lvl="7" marL="0" marR="0" rtl="0" algn="r">
              <a:spcBef>
                <a:spcPts val="0"/>
              </a:spcBef>
              <a:buNone/>
              <a:defRPr b="1" i="0" sz="850" u="none" cap="none" strike="noStrike">
                <a:solidFill>
                  <a:schemeClr val="dk1"/>
                </a:solidFill>
                <a:latin typeface="Arial"/>
                <a:ea typeface="Arial"/>
                <a:cs typeface="Arial"/>
                <a:sym typeface="Arial"/>
              </a:defRPr>
            </a:lvl8pPr>
            <a:lvl9pPr indent="0" lvl="8" marL="0" marR="0" rtl="0" algn="r">
              <a:spcBef>
                <a:spcPts val="0"/>
              </a:spcBef>
              <a:buNone/>
              <a:defRPr b="1" i="0" sz="85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r>
              <a:rPr lang="en-US"/>
              <a:t>Slide </a:t>
            </a:r>
            <a:fld id="{00000000-1234-1234-1234-123412341234}" type="slidenum">
              <a:rPr lang="en-US"/>
              <a:t>‹#›</a:t>
            </a:fld>
            <a:endParaRPr/>
          </a:p>
        </p:txBody>
      </p:sp>
      <p:sp>
        <p:nvSpPr>
          <p:cNvPr id="14" name="Google Shape;14;p1"/>
          <p:cNvSpPr txBox="1"/>
          <p:nvPr>
            <p:ph idx="11" type="ftr"/>
          </p:nvPr>
        </p:nvSpPr>
        <p:spPr>
          <a:xfrm>
            <a:off x="1145352" y="6424993"/>
            <a:ext cx="6787386" cy="365125"/>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85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cxnSp>
        <p:nvCxnSpPr>
          <p:cNvPr id="15" name="Google Shape;15;p1"/>
          <p:cNvCxnSpPr/>
          <p:nvPr/>
        </p:nvCxnSpPr>
        <p:spPr>
          <a:xfrm>
            <a:off x="404070" y="6370802"/>
            <a:ext cx="11379943" cy="0"/>
          </a:xfrm>
          <a:prstGeom prst="straightConnector1">
            <a:avLst/>
          </a:prstGeom>
          <a:noFill/>
          <a:ln cap="flat" cmpd="sng" w="9525">
            <a:solidFill>
              <a:schemeClr val="accent1"/>
            </a:solidFill>
            <a:prstDash val="solid"/>
            <a:miter lim="800000"/>
            <a:headEnd len="sm" w="sm" type="none"/>
            <a:tailEnd len="sm" w="sm" type="none"/>
          </a:ln>
        </p:spPr>
      </p:cxnSp>
      <p:pic>
        <p:nvPicPr>
          <p:cNvPr id="16" name="Google Shape;16;p1"/>
          <p:cNvPicPr preferRelativeResize="0"/>
          <p:nvPr/>
        </p:nvPicPr>
        <p:blipFill rotWithShape="1">
          <a:blip r:embed="rId1">
            <a:alphaModFix/>
          </a:blip>
          <a:srcRect b="0" l="0" r="0" t="0"/>
          <a:stretch/>
        </p:blipFill>
        <p:spPr>
          <a:xfrm>
            <a:off x="404070" y="6439074"/>
            <a:ext cx="352448" cy="347431"/>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2500">
          <p15:clr>
            <a:srgbClr val="F26B43"/>
          </p15:clr>
        </p15:guide>
        <p15:guide id="16" pos="6312">
          <p15:clr>
            <a:srgbClr val="F26B43"/>
          </p15:clr>
        </p15:guide>
        <p15:guide id="17"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www.proofpoint.com/us/blog/email-and-cloud-threats/google-and-yahoo-set-new-email-authentication-requirements" TargetMode="Externa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3.png"/></Relationships>
</file>

<file path=ppt/slides/_rels/slide18.xml.rels><?xml version="1.0" encoding="UTF-8" standalone="yes"?><Relationships xmlns="http://schemas.openxmlformats.org/package/2006/relationships"><Relationship Id="rId10"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safer-trust.org" TargetMode="External"/><Relationship Id="rId4" Type="http://schemas.openxmlformats.org/officeDocument/2006/relationships/hyperlink" Target="https://wlcg-soc-wg.web.cern.ch/" TargetMode="External"/><Relationship Id="rId9" Type="http://schemas.openxmlformats.org/officeDocument/2006/relationships/image" Target="../media/image21.png"/><Relationship Id="rId5" Type="http://schemas.openxmlformats.org/officeDocument/2006/relationships/hyperlink" Target="https://www.ren-isac.net/index.html" TargetMode="External"/><Relationship Id="rId6" Type="http://schemas.openxmlformats.org/officeDocument/2006/relationships/hyperlink" Target="https://csirt.egi.eu/" TargetMode="External"/><Relationship Id="rId7" Type="http://schemas.openxmlformats.org/officeDocument/2006/relationships/hyperlink" Target="https://github.com/CERN-CERT/pDNSSOC" TargetMode="External"/><Relationship Id="rId8"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xml"/><Relationship Id="rId3"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6.png"/><Relationship Id="rId5" Type="http://schemas.openxmlformats.org/officeDocument/2006/relationships/hyperlink" Target="https://arstechnica.com/security/2024/04/what-we-know-about-the-xz-utils-backdoor-that-almost-infected-the-world/" TargetMode="External"/><Relationship Id="rId6" Type="http://schemas.openxmlformats.org/officeDocument/2006/relationships/hyperlink" Target="https://gist.github.com/thesamesam/223949d5a074ebc3dce9ee78baad9e27" TargetMode="External"/><Relationship Id="rId7" Type="http://schemas.openxmlformats.org/officeDocument/2006/relationships/hyperlink" Target="https://www.sentinelone.com/blog/xz-utils-backdoor-threat-actor-planned-to-inject-further-vulnerabilities/" TargetMode="External"/><Relationship Id="rId8" Type="http://schemas.openxmlformats.org/officeDocument/2006/relationships/hyperlink" Target="https://tukaani.org/xz-backdoo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hyperlink" Target="https://blog.dachary.org/2020/08/29/pypi-is-responsible-for-distributing-malware/" TargetMode="External"/><Relationship Id="rId5" Type="http://schemas.openxmlformats.org/officeDocument/2006/relationships/hyperlink" Target="https://www.techtarget.com/searchsecurity/news/366577455/Typosquatting-campaign-malicious-packages-slam-PyPi"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2.png"/><Relationship Id="rId5" Type="http://schemas.openxmlformats.org/officeDocument/2006/relationships/hyperlink" Target="https://www.developer-tech.com/news/2024/feb/29/github-suffers-over-100k-infected-repo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hyperlink" Target="https://www.enumerated.ie/index/servicenow-data-exposure" TargetMode="External"/><Relationship Id="rId6" Type="http://schemas.openxmlformats.org/officeDocument/2006/relationships/hyperlink" Target="https://cybernews.com/news/servicenow-leak-thousands-companies-risk/"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hyperlink" Target="https://scribesecurity.com/fr/sbom/#definition-of-software-bill-of-materials" TargetMode="External"/><Relationship Id="rId5" Type="http://schemas.openxmlformats.org/officeDocument/2006/relationships/image" Target="../media/image17.png"/><Relationship Id="rId6" Type="http://schemas.openxmlformats.org/officeDocument/2006/relationships/hyperlink" Target="https://media.defense.gov/2022/Sep/01/2003068942/-1/-1/0/ESF_SECURING_THE_SOFTWARE_SUPPLY_CHAIN_DEVELOPERS.PDF?utm_source=the+new+stack&amp;utm_medium=referral&amp;utm_content=inline-mention&amp;utm_campaign=tns+platfor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4"/>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5000"/>
              <a:buFont typeface="Arial"/>
              <a:buNone/>
            </a:pPr>
            <a:r>
              <a:rPr lang="en-US"/>
              <a:t>Computer Security Update</a:t>
            </a:r>
            <a:endParaRPr/>
          </a:p>
        </p:txBody>
      </p:sp>
      <p:sp>
        <p:nvSpPr>
          <p:cNvPr id="171" name="Google Shape;171;p24"/>
          <p:cNvSpPr txBox="1"/>
          <p:nvPr>
            <p:ph idx="1" type="subTitle"/>
          </p:nvPr>
        </p:nvSpPr>
        <p:spPr>
          <a:xfrm>
            <a:off x="408000" y="5650826"/>
            <a:ext cx="11376000" cy="8928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2"/>
              </a:buClr>
              <a:buSzPts val="1700"/>
              <a:buNone/>
            </a:pPr>
            <a:r>
              <a:rPr lang="en-US"/>
              <a:t>Roman Sumailov 															      roman.sumailov[@]cern.ch</a:t>
            </a:r>
            <a:endParaRPr/>
          </a:p>
          <a:p>
            <a:pPr indent="0" lvl="0" marL="0" rtl="0" algn="l">
              <a:lnSpc>
                <a:spcPct val="90000"/>
              </a:lnSpc>
              <a:spcBef>
                <a:spcPts val="0"/>
              </a:spcBef>
              <a:spcAft>
                <a:spcPts val="0"/>
              </a:spcAft>
              <a:buClr>
                <a:schemeClr val="dk2"/>
              </a:buClr>
              <a:buSzPts val="1700"/>
              <a:buNone/>
            </a:pPr>
            <a:r>
              <a:rPr lang="en-US"/>
              <a:t>CERN Computer Security Team</a:t>
            </a:r>
            <a:endParaRPr/>
          </a:p>
          <a:p>
            <a:pPr indent="0" lvl="0" marL="0" rtl="0" algn="l">
              <a:lnSpc>
                <a:spcPct val="90000"/>
              </a:lnSpc>
              <a:spcBef>
                <a:spcPts val="1000"/>
              </a:spcBef>
              <a:spcAft>
                <a:spcPts val="0"/>
              </a:spcAft>
              <a:buClr>
                <a:schemeClr val="dk2"/>
              </a:buClr>
              <a:buSzPts val="1700"/>
              <a:buNone/>
            </a:pPr>
            <a:r>
              <a:rPr b="0" lang="en-US"/>
              <a:t>HEPiX Spring 2024, 17.04.2024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3"/>
          <p:cNvSpPr txBox="1"/>
          <p:nvPr>
            <p:ph idx="1" type="body"/>
          </p:nvPr>
        </p:nvSpPr>
        <p:spPr>
          <a:xfrm>
            <a:off x="407989" y="1592263"/>
            <a:ext cx="5688000" cy="4608600"/>
          </a:xfrm>
          <a:prstGeom prst="rect">
            <a:avLst/>
          </a:prstGeom>
          <a:noFill/>
          <a:ln>
            <a:noFill/>
          </a:ln>
        </p:spPr>
        <p:txBody>
          <a:bodyPr anchorCtr="0" anchor="t" bIns="0" lIns="0" spcFirstLastPara="1" rIns="0" wrap="square" tIns="0">
            <a:normAutofit/>
          </a:bodyPr>
          <a:lstStyle/>
          <a:p>
            <a:pPr indent="-342900" lvl="0" marL="457200" rtl="0" algn="l">
              <a:spcBef>
                <a:spcPts val="800"/>
              </a:spcBef>
              <a:spcAft>
                <a:spcPts val="0"/>
              </a:spcAft>
              <a:buSzPts val="1800"/>
              <a:buChar char="●"/>
            </a:pPr>
            <a:r>
              <a:rPr b="0" lang="en-US" sz="1800"/>
              <a:t>If possible, better to have 2FA as something tied to device, something you HAVE (TOTP, WebAuthn like Yubikey)</a:t>
            </a:r>
            <a:endParaRPr b="0" sz="1800"/>
          </a:p>
          <a:p>
            <a:pPr indent="-342900" lvl="0" marL="457200" rtl="0" algn="l">
              <a:spcBef>
                <a:spcPts val="0"/>
              </a:spcBef>
              <a:spcAft>
                <a:spcPts val="0"/>
              </a:spcAft>
              <a:buSzPts val="1800"/>
              <a:buChar char="●"/>
            </a:pPr>
            <a:r>
              <a:rPr b="0" lang="en-US" sz="1800"/>
              <a:t>SMS codes are phished for</a:t>
            </a:r>
            <a:endParaRPr b="0" sz="1800"/>
          </a:p>
          <a:p>
            <a:pPr indent="-342900" lvl="0" marL="457200" rtl="0" algn="l">
              <a:lnSpc>
                <a:spcPct val="100000"/>
              </a:lnSpc>
              <a:spcBef>
                <a:spcPts val="0"/>
              </a:spcBef>
              <a:spcAft>
                <a:spcPts val="0"/>
              </a:spcAft>
              <a:buSzPts val="1800"/>
              <a:buChar char="●"/>
            </a:pPr>
            <a:r>
              <a:rPr b="0" lang="en-US" sz="1800"/>
              <a:t>CERN users were phished for WhatsApp confirmation 2FA SMS codes</a:t>
            </a:r>
            <a:endParaRPr b="0" sz="1800"/>
          </a:p>
        </p:txBody>
      </p:sp>
      <p:sp>
        <p:nvSpPr>
          <p:cNvPr id="269" name="Google Shape;269;p33"/>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Two-</a:t>
            </a:r>
            <a:r>
              <a:rPr lang="en-US"/>
              <a:t>Factor Authentication – SMS confirmation phishing</a:t>
            </a:r>
            <a:endParaRPr/>
          </a:p>
        </p:txBody>
      </p:sp>
      <p:sp>
        <p:nvSpPr>
          <p:cNvPr id="270" name="Google Shape;270;p33"/>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271" name="Google Shape;271;p33"/>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272" name="Google Shape;272;p33"/>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273" name="Google Shape;273;p33"/>
          <p:cNvPicPr preferRelativeResize="0"/>
          <p:nvPr/>
        </p:nvPicPr>
        <p:blipFill>
          <a:blip r:embed="rId3">
            <a:alphaModFix/>
          </a:blip>
          <a:stretch>
            <a:fillRect/>
          </a:stretch>
        </p:blipFill>
        <p:spPr>
          <a:xfrm>
            <a:off x="3384826" y="3173872"/>
            <a:ext cx="2463101" cy="2904600"/>
          </a:xfrm>
          <a:prstGeom prst="rect">
            <a:avLst/>
          </a:prstGeom>
          <a:noFill/>
          <a:ln>
            <a:noFill/>
          </a:ln>
        </p:spPr>
      </p:pic>
      <p:pic>
        <p:nvPicPr>
          <p:cNvPr id="274" name="Google Shape;274;p33"/>
          <p:cNvPicPr preferRelativeResize="0"/>
          <p:nvPr/>
        </p:nvPicPr>
        <p:blipFill>
          <a:blip r:embed="rId4">
            <a:alphaModFix/>
          </a:blip>
          <a:stretch>
            <a:fillRect/>
          </a:stretch>
        </p:blipFill>
        <p:spPr>
          <a:xfrm>
            <a:off x="6248389" y="1591593"/>
            <a:ext cx="5667375" cy="295275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34"/>
          <p:cNvSpPr txBox="1"/>
          <p:nvPr>
            <p:ph idx="1" type="body"/>
          </p:nvPr>
        </p:nvSpPr>
        <p:spPr>
          <a:xfrm>
            <a:off x="408007" y="1592275"/>
            <a:ext cx="9335400" cy="4608600"/>
          </a:xfrm>
          <a:prstGeom prst="rect">
            <a:avLst/>
          </a:prstGeom>
          <a:noFill/>
          <a:ln>
            <a:noFill/>
          </a:ln>
        </p:spPr>
        <p:txBody>
          <a:bodyPr anchorCtr="0" anchor="t" bIns="0" lIns="0" spcFirstLastPara="1" rIns="0" wrap="square" tIns="0">
            <a:normAutofit/>
          </a:bodyPr>
          <a:lstStyle/>
          <a:p>
            <a:pPr indent="-406400" lvl="0" marL="457200" rtl="0" algn="l">
              <a:lnSpc>
                <a:spcPct val="100000"/>
              </a:lnSpc>
              <a:spcBef>
                <a:spcPts val="800"/>
              </a:spcBef>
              <a:spcAft>
                <a:spcPts val="0"/>
              </a:spcAft>
              <a:buSzPts val="2800"/>
              <a:buAutoNum type="arabicPeriod"/>
            </a:pPr>
            <a:r>
              <a:rPr b="0" lang="en-US" sz="2800"/>
              <a:t>Supply-chain problems</a:t>
            </a:r>
            <a:endParaRPr b="0" sz="2800"/>
          </a:p>
          <a:p>
            <a:pPr indent="-406400" lvl="0" marL="457200" rtl="0" algn="l">
              <a:lnSpc>
                <a:spcPct val="100000"/>
              </a:lnSpc>
              <a:spcBef>
                <a:spcPts val="0"/>
              </a:spcBef>
              <a:spcAft>
                <a:spcPts val="0"/>
              </a:spcAft>
              <a:buSzPts val="2800"/>
              <a:buAutoNum type="arabicPeriod"/>
            </a:pPr>
            <a:r>
              <a:rPr b="0" lang="en-US" sz="2800"/>
              <a:t>Phishing for 2FA		 Less secure &amp; more secure 2FA</a:t>
            </a:r>
            <a:endParaRPr b="0" sz="2800"/>
          </a:p>
          <a:p>
            <a:pPr indent="-406400" lvl="0" marL="457200" rtl="0" algn="l">
              <a:lnSpc>
                <a:spcPct val="100000"/>
              </a:lnSpc>
              <a:spcBef>
                <a:spcPts val="0"/>
              </a:spcBef>
              <a:spcAft>
                <a:spcPts val="0"/>
              </a:spcAft>
              <a:buSzPts val="2800"/>
              <a:buAutoNum type="arabicPeriod"/>
            </a:pPr>
            <a:r>
              <a:rPr lang="en-US" sz="2800"/>
              <a:t>Email security</a:t>
            </a:r>
            <a:endParaRPr sz="2800"/>
          </a:p>
          <a:p>
            <a:pPr indent="-406400" lvl="0" marL="457200" rtl="0" algn="l">
              <a:lnSpc>
                <a:spcPct val="100000"/>
              </a:lnSpc>
              <a:spcBef>
                <a:spcPts val="0"/>
              </a:spcBef>
              <a:spcAft>
                <a:spcPts val="0"/>
              </a:spcAft>
              <a:buSzPts val="2800"/>
              <a:buAutoNum type="arabicPeriod"/>
            </a:pPr>
            <a:r>
              <a:rPr b="0" lang="en-US" sz="2800"/>
              <a:t>R&amp;E community security</a:t>
            </a:r>
            <a:endParaRPr b="0" sz="2800"/>
          </a:p>
        </p:txBody>
      </p:sp>
      <p:sp>
        <p:nvSpPr>
          <p:cNvPr id="280" name="Google Shape;280;p34"/>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Content</a:t>
            </a:r>
            <a:endParaRPr/>
          </a:p>
        </p:txBody>
      </p:sp>
      <p:sp>
        <p:nvSpPr>
          <p:cNvPr id="281" name="Google Shape;281;p34"/>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282" name="Google Shape;282;p34"/>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283" name="Google Shape;283;p34"/>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
        <p:nvSpPr>
          <p:cNvPr id="284" name="Google Shape;284;p34"/>
          <p:cNvSpPr/>
          <p:nvPr/>
        </p:nvSpPr>
        <p:spPr>
          <a:xfrm>
            <a:off x="3494550" y="2407750"/>
            <a:ext cx="1036800" cy="507900"/>
          </a:xfrm>
          <a:prstGeom prst="left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00"/>
              </a:solidFill>
              <a:highlight>
                <a:srgbClr val="FF0000"/>
              </a:highlight>
            </a:endParaRPr>
          </a:p>
        </p:txBody>
      </p:sp>
      <p:cxnSp>
        <p:nvCxnSpPr>
          <p:cNvPr id="285" name="Google Shape;285;p34"/>
          <p:cNvCxnSpPr/>
          <p:nvPr/>
        </p:nvCxnSpPr>
        <p:spPr>
          <a:xfrm>
            <a:off x="3566550" y="2220500"/>
            <a:ext cx="402900" cy="0"/>
          </a:xfrm>
          <a:prstGeom prst="straightConnector1">
            <a:avLst/>
          </a:prstGeom>
          <a:noFill/>
          <a:ln cap="flat" cmpd="sng" w="38100">
            <a:solidFill>
              <a:schemeClr val="dk2"/>
            </a:solidFill>
            <a:prstDash val="solid"/>
            <a:round/>
            <a:headEnd len="med" w="med" type="none"/>
            <a:tailEnd len="med" w="med"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5"/>
          <p:cNvSpPr txBox="1"/>
          <p:nvPr>
            <p:ph idx="1" type="body"/>
          </p:nvPr>
        </p:nvSpPr>
        <p:spPr>
          <a:xfrm>
            <a:off x="408002" y="1592275"/>
            <a:ext cx="6577800" cy="4608600"/>
          </a:xfrm>
          <a:prstGeom prst="rect">
            <a:avLst/>
          </a:prstGeom>
          <a:noFill/>
          <a:ln>
            <a:noFill/>
          </a:ln>
        </p:spPr>
        <p:txBody>
          <a:bodyPr anchorCtr="0" anchor="t" bIns="0" lIns="0" spcFirstLastPara="1" rIns="0" wrap="square" tIns="0">
            <a:normAutofit/>
          </a:bodyPr>
          <a:lstStyle/>
          <a:p>
            <a:pPr indent="-361950" lvl="0" marL="457200" rtl="0" algn="l">
              <a:spcBef>
                <a:spcPts val="800"/>
              </a:spcBef>
              <a:spcAft>
                <a:spcPts val="0"/>
              </a:spcAft>
              <a:buSzPts val="2100"/>
              <a:buChar char="●"/>
            </a:pPr>
            <a:r>
              <a:rPr b="0" lang="en-US"/>
              <a:t>DMARC </a:t>
            </a:r>
            <a:r>
              <a:rPr b="0" lang="en-US" sz="1800"/>
              <a:t>–</a:t>
            </a:r>
            <a:r>
              <a:rPr b="0" lang="en-US"/>
              <a:t> Domain-based Message Authentication, Reporting &amp; Conformance - Policy that ties together two </a:t>
            </a:r>
            <a:r>
              <a:rPr b="0" lang="en-US"/>
              <a:t>emails</a:t>
            </a:r>
            <a:r>
              <a:rPr b="0" lang="en-US"/>
              <a:t> authentication protocols SPF and DKIM</a:t>
            </a:r>
            <a:endParaRPr b="0"/>
          </a:p>
          <a:p>
            <a:pPr indent="-361950" lvl="0" marL="457200" rtl="0" algn="l">
              <a:spcBef>
                <a:spcPts val="0"/>
              </a:spcBef>
              <a:spcAft>
                <a:spcPts val="0"/>
              </a:spcAft>
              <a:buSzPts val="2100"/>
              <a:buChar char="●"/>
            </a:pPr>
            <a:r>
              <a:rPr b="0" lang="en-US"/>
              <a:t>CERN enforced DMARC in 2023</a:t>
            </a:r>
            <a:endParaRPr b="0"/>
          </a:p>
          <a:p>
            <a:pPr indent="-361950" lvl="0" marL="457200" rtl="0" algn="l">
              <a:spcBef>
                <a:spcPts val="0"/>
              </a:spcBef>
              <a:spcAft>
                <a:spcPts val="0"/>
              </a:spcAft>
              <a:buSzPts val="2100"/>
              <a:buChar char="●"/>
            </a:pPr>
            <a:r>
              <a:rPr b="0" lang="en-US"/>
              <a:t>Google &amp; Yahoo enforcing DMARC since Feb 2024 so most admins must adjust</a:t>
            </a:r>
            <a:endParaRPr b="0"/>
          </a:p>
          <a:p>
            <a:pPr indent="-361950" lvl="0" marL="457200" rtl="0" algn="l">
              <a:spcBef>
                <a:spcPts val="0"/>
              </a:spcBef>
              <a:spcAft>
                <a:spcPts val="0"/>
              </a:spcAft>
              <a:buSzPts val="2100"/>
              <a:buChar char="●"/>
            </a:pPr>
            <a:r>
              <a:rPr b="0" lang="en-US"/>
              <a:t>DMARC enforcement caused lots of problems for users mostly due to spoofing:</a:t>
            </a:r>
            <a:endParaRPr b="0"/>
          </a:p>
          <a:p>
            <a:pPr indent="-342900" lvl="1" marL="1371600" rtl="0" algn="l">
              <a:spcBef>
                <a:spcPts val="0"/>
              </a:spcBef>
              <a:spcAft>
                <a:spcPts val="0"/>
              </a:spcAft>
              <a:buSzPts val="1800"/>
              <a:buAutoNum type="alphaLcPeriod"/>
            </a:pPr>
            <a:r>
              <a:rPr lang="en-US"/>
              <a:t>Users spoofing themselves via 3rd party, i.e gmail</a:t>
            </a:r>
            <a:endParaRPr/>
          </a:p>
          <a:p>
            <a:pPr indent="-342900" lvl="1" marL="1371600" rtl="0" algn="l">
              <a:spcBef>
                <a:spcPts val="0"/>
              </a:spcBef>
              <a:spcAft>
                <a:spcPts val="0"/>
              </a:spcAft>
              <a:buSzPts val="1800"/>
              <a:buAutoNum type="alphaLcPeriod"/>
            </a:pPr>
            <a:r>
              <a:rPr b="0" lang="en-US"/>
              <a:t>Many problems come due to personal use of professional emails</a:t>
            </a:r>
            <a:endParaRPr b="0"/>
          </a:p>
          <a:p>
            <a:pPr indent="-342900" lvl="1" marL="1371600" rtl="0" algn="l">
              <a:spcBef>
                <a:spcPts val="0"/>
              </a:spcBef>
              <a:spcAft>
                <a:spcPts val="0"/>
              </a:spcAft>
              <a:buSzPts val="1800"/>
              <a:buAutoNum type="alphaLcPeriod"/>
            </a:pPr>
            <a:r>
              <a:rPr b="0" lang="en-US"/>
              <a:t>Forwarding sometimes makes email auth impossible (breaking DKIM signature, failing SPF)</a:t>
            </a:r>
            <a:endParaRPr b="0"/>
          </a:p>
          <a:p>
            <a:pPr indent="-342900" lvl="1" marL="1371600" rtl="0" algn="l">
              <a:spcBef>
                <a:spcPts val="0"/>
              </a:spcBef>
              <a:spcAft>
                <a:spcPts val="0"/>
              </a:spcAft>
              <a:buSzPts val="1800"/>
              <a:buAutoNum type="alphaLcPeriod"/>
            </a:pPr>
            <a:r>
              <a:rPr b="0" lang="en-US"/>
              <a:t>Mailing lists spoofing senders</a:t>
            </a:r>
            <a:endParaRPr b="0"/>
          </a:p>
        </p:txBody>
      </p:sp>
      <p:sp>
        <p:nvSpPr>
          <p:cNvPr id="291" name="Google Shape;291;p35"/>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Email security DMARC/DKIM/SPF</a:t>
            </a:r>
            <a:endParaRPr/>
          </a:p>
        </p:txBody>
      </p:sp>
      <p:sp>
        <p:nvSpPr>
          <p:cNvPr id="292" name="Google Shape;292;p35"/>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293" name="Google Shape;293;p35"/>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294" name="Google Shape;294;p35"/>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
        <p:nvSpPr>
          <p:cNvPr id="295" name="Google Shape;295;p35"/>
          <p:cNvSpPr txBox="1"/>
          <p:nvPr/>
        </p:nvSpPr>
        <p:spPr>
          <a:xfrm>
            <a:off x="2485775" y="5816525"/>
            <a:ext cx="78699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1100" u="sng">
                <a:solidFill>
                  <a:schemeClr val="hlink"/>
                </a:solidFill>
                <a:hlinkClick r:id="rId3"/>
              </a:rPr>
              <a:t>https://www.proofpoint.com/us/blog/email-and-cloud-threats/google-and-yahoo-set-new-email-authentication-requirements</a:t>
            </a:r>
            <a:r>
              <a:rPr i="1" lang="en-US" sz="1100">
                <a:solidFill>
                  <a:srgbClr val="171717"/>
                </a:solidFill>
              </a:rPr>
              <a:t> </a:t>
            </a:r>
            <a:endParaRPr i="1" sz="1100">
              <a:solidFill>
                <a:srgbClr val="171717"/>
              </a:solidFill>
            </a:endParaRPr>
          </a:p>
        </p:txBody>
      </p:sp>
      <p:pic>
        <p:nvPicPr>
          <p:cNvPr id="296" name="Google Shape;296;p35"/>
          <p:cNvPicPr preferRelativeResize="0"/>
          <p:nvPr/>
        </p:nvPicPr>
        <p:blipFill>
          <a:blip r:embed="rId4">
            <a:alphaModFix/>
          </a:blip>
          <a:stretch>
            <a:fillRect/>
          </a:stretch>
        </p:blipFill>
        <p:spPr>
          <a:xfrm>
            <a:off x="7270227" y="1008551"/>
            <a:ext cx="3999300" cy="4840899"/>
          </a:xfrm>
          <a:prstGeom prst="rect">
            <a:avLst/>
          </a:prstGeom>
          <a:noFill/>
          <a:ln>
            <a:noFill/>
          </a:ln>
        </p:spPr>
      </p:pic>
      <p:sp>
        <p:nvSpPr>
          <p:cNvPr id="297" name="Google Shape;297;p35"/>
          <p:cNvSpPr/>
          <p:nvPr/>
        </p:nvSpPr>
        <p:spPr>
          <a:xfrm>
            <a:off x="7526125" y="3438825"/>
            <a:ext cx="3507600" cy="3540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98" name="Google Shape;298;p35"/>
          <p:cNvSpPr/>
          <p:nvPr/>
        </p:nvSpPr>
        <p:spPr>
          <a:xfrm>
            <a:off x="7526125" y="5330300"/>
            <a:ext cx="2638200" cy="3540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299" name="Google Shape;299;p35"/>
          <p:cNvCxnSpPr/>
          <p:nvPr/>
        </p:nvCxnSpPr>
        <p:spPr>
          <a:xfrm>
            <a:off x="9697475" y="2554550"/>
            <a:ext cx="334200" cy="746700"/>
          </a:xfrm>
          <a:prstGeom prst="straightConnector1">
            <a:avLst/>
          </a:prstGeom>
          <a:noFill/>
          <a:ln cap="flat" cmpd="sng" w="9525">
            <a:solidFill>
              <a:srgbClr val="FF0000"/>
            </a:solidFill>
            <a:prstDash val="solid"/>
            <a:round/>
            <a:headEnd len="med" w="med" type="none"/>
            <a:tailEnd len="med" w="med" type="triangle"/>
          </a:ln>
        </p:spPr>
      </p:cxnSp>
      <p:cxnSp>
        <p:nvCxnSpPr>
          <p:cNvPr id="300" name="Google Shape;300;p35"/>
          <p:cNvCxnSpPr/>
          <p:nvPr/>
        </p:nvCxnSpPr>
        <p:spPr>
          <a:xfrm>
            <a:off x="8557750" y="4716100"/>
            <a:ext cx="516300" cy="482100"/>
          </a:xfrm>
          <a:prstGeom prst="straightConnector1">
            <a:avLst/>
          </a:prstGeom>
          <a:noFill/>
          <a:ln cap="flat" cmpd="sng" w="9525">
            <a:solidFill>
              <a:srgbClr val="FF0000"/>
            </a:solidFill>
            <a:prstDash val="solid"/>
            <a:round/>
            <a:headEnd len="med" w="med" type="none"/>
            <a:tailEnd len="med" w="med" type="triangl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36"/>
          <p:cNvSpPr txBox="1"/>
          <p:nvPr>
            <p:ph idx="1" type="body"/>
          </p:nvPr>
        </p:nvSpPr>
        <p:spPr>
          <a:xfrm>
            <a:off x="408007" y="1592275"/>
            <a:ext cx="9335400" cy="4608600"/>
          </a:xfrm>
          <a:prstGeom prst="rect">
            <a:avLst/>
          </a:prstGeom>
          <a:noFill/>
          <a:ln>
            <a:noFill/>
          </a:ln>
        </p:spPr>
        <p:txBody>
          <a:bodyPr anchorCtr="0" anchor="t" bIns="0" lIns="0" spcFirstLastPara="1" rIns="0" wrap="square" tIns="0">
            <a:normAutofit/>
          </a:bodyPr>
          <a:lstStyle/>
          <a:p>
            <a:pPr indent="-406400" lvl="0" marL="457200" rtl="0" algn="l">
              <a:lnSpc>
                <a:spcPct val="100000"/>
              </a:lnSpc>
              <a:spcBef>
                <a:spcPts val="800"/>
              </a:spcBef>
              <a:spcAft>
                <a:spcPts val="0"/>
              </a:spcAft>
              <a:buSzPts val="2800"/>
              <a:buAutoNum type="arabicPeriod"/>
            </a:pPr>
            <a:r>
              <a:rPr b="0" lang="en-US" sz="2800"/>
              <a:t>Supply-chain problems</a:t>
            </a:r>
            <a:endParaRPr b="0" sz="2800"/>
          </a:p>
          <a:p>
            <a:pPr indent="-406400" lvl="0" marL="457200" rtl="0" algn="l">
              <a:lnSpc>
                <a:spcPct val="100000"/>
              </a:lnSpc>
              <a:spcBef>
                <a:spcPts val="0"/>
              </a:spcBef>
              <a:spcAft>
                <a:spcPts val="0"/>
              </a:spcAft>
              <a:buSzPts val="2800"/>
              <a:buAutoNum type="arabicPeriod"/>
            </a:pPr>
            <a:r>
              <a:rPr b="0" lang="en-US" sz="2800"/>
              <a:t>Phishing for 2FA		 Less secure &amp; more secure 2FA</a:t>
            </a:r>
            <a:endParaRPr b="0" sz="2800"/>
          </a:p>
          <a:p>
            <a:pPr indent="-406400" lvl="0" marL="457200" rtl="0" algn="l">
              <a:lnSpc>
                <a:spcPct val="100000"/>
              </a:lnSpc>
              <a:spcBef>
                <a:spcPts val="0"/>
              </a:spcBef>
              <a:spcAft>
                <a:spcPts val="0"/>
              </a:spcAft>
              <a:buSzPts val="2800"/>
              <a:buAutoNum type="arabicPeriod"/>
            </a:pPr>
            <a:r>
              <a:rPr b="0" lang="en-US" sz="2800"/>
              <a:t>Email security</a:t>
            </a:r>
            <a:endParaRPr b="0" sz="2800"/>
          </a:p>
          <a:p>
            <a:pPr indent="-406400" lvl="0" marL="457200" rtl="0" algn="l">
              <a:lnSpc>
                <a:spcPct val="100000"/>
              </a:lnSpc>
              <a:spcBef>
                <a:spcPts val="0"/>
              </a:spcBef>
              <a:spcAft>
                <a:spcPts val="0"/>
              </a:spcAft>
              <a:buSzPts val="2800"/>
              <a:buAutoNum type="arabicPeriod"/>
            </a:pPr>
            <a:r>
              <a:rPr lang="en-US" sz="2800"/>
              <a:t>R&amp;E community security</a:t>
            </a:r>
            <a:endParaRPr sz="2800"/>
          </a:p>
        </p:txBody>
      </p:sp>
      <p:sp>
        <p:nvSpPr>
          <p:cNvPr id="306" name="Google Shape;306;p36"/>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Content</a:t>
            </a:r>
            <a:endParaRPr/>
          </a:p>
        </p:txBody>
      </p:sp>
      <p:sp>
        <p:nvSpPr>
          <p:cNvPr id="307" name="Google Shape;307;p36"/>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308" name="Google Shape;308;p36"/>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309" name="Google Shape;309;p36"/>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
        <p:nvSpPr>
          <p:cNvPr id="310" name="Google Shape;310;p36"/>
          <p:cNvSpPr/>
          <p:nvPr/>
        </p:nvSpPr>
        <p:spPr>
          <a:xfrm>
            <a:off x="5213950" y="2849900"/>
            <a:ext cx="1036800" cy="507900"/>
          </a:xfrm>
          <a:prstGeom prst="left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00"/>
              </a:solidFill>
              <a:highlight>
                <a:srgbClr val="FF0000"/>
              </a:highlight>
            </a:endParaRPr>
          </a:p>
        </p:txBody>
      </p:sp>
      <p:cxnSp>
        <p:nvCxnSpPr>
          <p:cNvPr id="311" name="Google Shape;311;p36"/>
          <p:cNvCxnSpPr/>
          <p:nvPr/>
        </p:nvCxnSpPr>
        <p:spPr>
          <a:xfrm>
            <a:off x="3566550" y="2220500"/>
            <a:ext cx="402900" cy="0"/>
          </a:xfrm>
          <a:prstGeom prst="straightConnector1">
            <a:avLst/>
          </a:prstGeom>
          <a:noFill/>
          <a:ln cap="flat" cmpd="sng" w="38100">
            <a:solidFill>
              <a:schemeClr val="dk2"/>
            </a:solidFill>
            <a:prstDash val="solid"/>
            <a:round/>
            <a:headEnd len="med" w="med" type="none"/>
            <a:tailEnd len="med" w="med" type="triangl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37"/>
          <p:cNvSpPr txBox="1"/>
          <p:nvPr>
            <p:ph idx="1" type="body"/>
          </p:nvPr>
        </p:nvSpPr>
        <p:spPr>
          <a:xfrm>
            <a:off x="408006" y="1592275"/>
            <a:ext cx="8616300" cy="4608600"/>
          </a:xfrm>
          <a:prstGeom prst="rect">
            <a:avLst/>
          </a:prstGeom>
          <a:noFill/>
          <a:ln>
            <a:noFill/>
          </a:ln>
        </p:spPr>
        <p:txBody>
          <a:bodyPr anchorCtr="0" anchor="t" bIns="0" lIns="0" spcFirstLastPara="1" rIns="0" wrap="square" tIns="0">
            <a:normAutofit/>
          </a:bodyPr>
          <a:lstStyle/>
          <a:p>
            <a:pPr indent="-361950" lvl="0" marL="457200" rtl="0" algn="l">
              <a:spcBef>
                <a:spcPts val="800"/>
              </a:spcBef>
              <a:spcAft>
                <a:spcPts val="0"/>
              </a:spcAft>
              <a:buSzPts val="2100"/>
              <a:buChar char="●"/>
            </a:pPr>
            <a:r>
              <a:rPr b="0" lang="en-US"/>
              <a:t>Account was discovered scanning CERN servers</a:t>
            </a:r>
            <a:endParaRPr b="0"/>
          </a:p>
          <a:p>
            <a:pPr indent="-361950" lvl="0" marL="457200" rtl="0" algn="l">
              <a:spcBef>
                <a:spcPts val="0"/>
              </a:spcBef>
              <a:spcAft>
                <a:spcPts val="0"/>
              </a:spcAft>
              <a:buSzPts val="2100"/>
              <a:buChar char="●"/>
            </a:pPr>
            <a:r>
              <a:rPr b="0" lang="en-US"/>
              <a:t>Turned out compromised account at Tier-3 site</a:t>
            </a:r>
            <a:endParaRPr b="0"/>
          </a:p>
          <a:p>
            <a:pPr indent="-361950" lvl="0" marL="457200" rtl="0" algn="l">
              <a:spcBef>
                <a:spcPts val="0"/>
              </a:spcBef>
              <a:spcAft>
                <a:spcPts val="0"/>
              </a:spcAft>
              <a:buSzPts val="2100"/>
              <a:buChar char="●"/>
            </a:pPr>
            <a:r>
              <a:rPr b="0" lang="en-US"/>
              <a:t>Attacker performed lateral movement infecting other servers in Tier-3</a:t>
            </a:r>
            <a:endParaRPr b="0">
              <a:highlight>
                <a:srgbClr val="FFFF00"/>
              </a:highlight>
            </a:endParaRPr>
          </a:p>
        </p:txBody>
      </p:sp>
      <p:sp>
        <p:nvSpPr>
          <p:cNvPr id="317" name="Google Shape;317;p37"/>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Tier-3 compromise in Asia (summer 2023)</a:t>
            </a:r>
            <a:endParaRPr/>
          </a:p>
        </p:txBody>
      </p:sp>
      <p:sp>
        <p:nvSpPr>
          <p:cNvPr id="318" name="Google Shape;318;p37"/>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319" name="Google Shape;319;p37"/>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320" name="Google Shape;320;p37"/>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8"/>
          <p:cNvSpPr txBox="1"/>
          <p:nvPr>
            <p:ph idx="1" type="body"/>
          </p:nvPr>
        </p:nvSpPr>
        <p:spPr>
          <a:xfrm>
            <a:off x="407989" y="1592263"/>
            <a:ext cx="11376000" cy="4608600"/>
          </a:xfrm>
          <a:prstGeom prst="rect">
            <a:avLst/>
          </a:prstGeom>
        </p:spPr>
        <p:txBody>
          <a:bodyPr anchorCtr="0" anchor="t" bIns="0" lIns="0" spcFirstLastPara="1" rIns="0" wrap="square" tIns="0">
            <a:normAutofit/>
          </a:bodyPr>
          <a:lstStyle/>
          <a:p>
            <a:pPr indent="-361950" lvl="0" marL="457200" rtl="0" algn="l">
              <a:spcBef>
                <a:spcPts val="800"/>
              </a:spcBef>
              <a:spcAft>
                <a:spcPts val="0"/>
              </a:spcAft>
              <a:buSzPts val="2100"/>
              <a:buChar char="●"/>
            </a:pPr>
            <a:r>
              <a:rPr b="0" lang="en-US"/>
              <a:t>Servers were lacking updates due to ‘</a:t>
            </a:r>
            <a:r>
              <a:rPr i="1" lang="en-US"/>
              <a:t>yum update</a:t>
            </a:r>
            <a:r>
              <a:rPr b="0" lang="en-US"/>
              <a:t>’ failing to run</a:t>
            </a:r>
            <a:endParaRPr b="0"/>
          </a:p>
          <a:p>
            <a:pPr indent="-361950" lvl="0" marL="457200" rtl="0" algn="l">
              <a:spcBef>
                <a:spcPts val="0"/>
              </a:spcBef>
              <a:spcAft>
                <a:spcPts val="0"/>
              </a:spcAft>
              <a:buSzPts val="2100"/>
              <a:buChar char="●"/>
            </a:pPr>
            <a:r>
              <a:rPr b="0" lang="en-US"/>
              <a:t>‘</a:t>
            </a:r>
            <a:r>
              <a:rPr i="1" lang="en-US"/>
              <a:t>pkexec</a:t>
            </a:r>
            <a:r>
              <a:rPr b="0" lang="en-US"/>
              <a:t>’ exploit was used to escalate privileges to ‘</a:t>
            </a:r>
            <a:r>
              <a:rPr i="1" lang="en-US"/>
              <a:t>root</a:t>
            </a:r>
            <a:r>
              <a:rPr b="0" lang="en-US"/>
              <a:t>’</a:t>
            </a:r>
            <a:endParaRPr b="0"/>
          </a:p>
          <a:p>
            <a:pPr indent="-361950" lvl="0" marL="457200" rtl="0" algn="l">
              <a:lnSpc>
                <a:spcPct val="100000"/>
              </a:lnSpc>
              <a:spcBef>
                <a:spcPts val="0"/>
              </a:spcBef>
              <a:spcAft>
                <a:spcPts val="0"/>
              </a:spcAft>
              <a:buSzPts val="2100"/>
              <a:buChar char="●"/>
            </a:pPr>
            <a:r>
              <a:rPr b="0" lang="en-US"/>
              <a:t>Site had to reinstall all servers involved</a:t>
            </a:r>
            <a:endParaRPr/>
          </a:p>
        </p:txBody>
      </p:sp>
      <p:sp>
        <p:nvSpPr>
          <p:cNvPr id="327" name="Google Shape;327;p38"/>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Clr>
                <a:schemeClr val="dk1"/>
              </a:buClr>
              <a:buSzPts val="3600"/>
              <a:buFont typeface="Arial"/>
              <a:buNone/>
            </a:pPr>
            <a:r>
              <a:rPr lang="en-US"/>
              <a:t>Tier-3 compromise in Asia (summer 2023)</a:t>
            </a:r>
            <a:endParaRPr/>
          </a:p>
          <a:p>
            <a:pPr indent="0" lvl="0" marL="0" rtl="0" algn="l">
              <a:spcBef>
                <a:spcPts val="0"/>
              </a:spcBef>
              <a:spcAft>
                <a:spcPts val="0"/>
              </a:spcAft>
              <a:buNone/>
            </a:pPr>
            <a:r>
              <a:t/>
            </a:r>
            <a:endParaRPr/>
          </a:p>
        </p:txBody>
      </p:sp>
      <p:sp>
        <p:nvSpPr>
          <p:cNvPr id="328" name="Google Shape;328;p38"/>
          <p:cNvSpPr txBox="1"/>
          <p:nvPr>
            <p:ph idx="12" type="sldNum"/>
          </p:nvPr>
        </p:nvSpPr>
        <p:spPr>
          <a:xfrm>
            <a:off x="11107546" y="6424993"/>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
        <p:nvSpPr>
          <p:cNvPr id="329" name="Google Shape;329;p38"/>
          <p:cNvSpPr/>
          <p:nvPr/>
        </p:nvSpPr>
        <p:spPr>
          <a:xfrm>
            <a:off x="3993450" y="2616500"/>
            <a:ext cx="4205100" cy="1207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3800">
                <a:solidFill>
                  <a:srgbClr val="FF0000"/>
                </a:solidFill>
              </a:rPr>
              <a:t>PREVENTION?</a:t>
            </a:r>
            <a:endParaRPr b="1" sz="3800">
              <a:solidFill>
                <a:srgbClr val="FF0000"/>
              </a:solidFill>
            </a:endParaRPr>
          </a:p>
        </p:txBody>
      </p:sp>
      <p:sp>
        <p:nvSpPr>
          <p:cNvPr id="330" name="Google Shape;330;p38"/>
          <p:cNvSpPr/>
          <p:nvPr/>
        </p:nvSpPr>
        <p:spPr>
          <a:xfrm>
            <a:off x="2481826" y="571987"/>
            <a:ext cx="8157348" cy="4844826"/>
          </a:xfrm>
          <a:prstGeom prst="irregularSeal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900">
                <a:solidFill>
                  <a:srgbClr val="0000FF"/>
                </a:solidFill>
              </a:rPr>
              <a:t>MULTI-FACTOR AUTHENTICATION</a:t>
            </a:r>
            <a:endParaRPr b="1" sz="2900">
              <a:solidFill>
                <a:srgbClr val="0000F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39"/>
          <p:cNvSpPr txBox="1"/>
          <p:nvPr>
            <p:ph idx="1" type="body"/>
          </p:nvPr>
        </p:nvSpPr>
        <p:spPr>
          <a:xfrm>
            <a:off x="408002" y="1592275"/>
            <a:ext cx="6518700" cy="4608600"/>
          </a:xfrm>
          <a:prstGeom prst="rect">
            <a:avLst/>
          </a:prstGeom>
          <a:noFill/>
          <a:ln>
            <a:noFill/>
          </a:ln>
        </p:spPr>
        <p:txBody>
          <a:bodyPr anchorCtr="0" anchor="t" bIns="0" lIns="0" spcFirstLastPara="1" rIns="0" wrap="square" tIns="0">
            <a:normAutofit/>
          </a:bodyPr>
          <a:lstStyle/>
          <a:p>
            <a:pPr indent="-361950" lvl="0" marL="457200" rtl="0" algn="l">
              <a:spcBef>
                <a:spcPts val="800"/>
              </a:spcBef>
              <a:spcAft>
                <a:spcPts val="0"/>
              </a:spcAft>
              <a:buSzPts val="2100"/>
              <a:buChar char="●"/>
            </a:pPr>
            <a:r>
              <a:rPr b="0" lang="en-US"/>
              <a:t>200+ servers compromised/25+ impacted organisations</a:t>
            </a:r>
            <a:endParaRPr b="0"/>
          </a:p>
          <a:p>
            <a:pPr indent="-361950" lvl="0" marL="457200" rtl="0" algn="l">
              <a:spcBef>
                <a:spcPts val="0"/>
              </a:spcBef>
              <a:spcAft>
                <a:spcPts val="0"/>
              </a:spcAft>
              <a:buSzPts val="2100"/>
              <a:buChar char="●"/>
            </a:pPr>
            <a:r>
              <a:rPr b="0" lang="en-US"/>
              <a:t>Infected hosts botnetted/used for cryptomining</a:t>
            </a:r>
            <a:endParaRPr b="0"/>
          </a:p>
          <a:p>
            <a:pPr indent="-361950" lvl="0" marL="457200" rtl="0" algn="l">
              <a:spcBef>
                <a:spcPts val="0"/>
              </a:spcBef>
              <a:spcAft>
                <a:spcPts val="0"/>
              </a:spcAft>
              <a:buSzPts val="2100"/>
              <a:buChar char="●"/>
            </a:pPr>
            <a:r>
              <a:rPr b="0" lang="en-US"/>
              <a:t>Operating for 3 years</a:t>
            </a:r>
            <a:endParaRPr b="0"/>
          </a:p>
          <a:p>
            <a:pPr indent="-361950" lvl="0" marL="457200" rtl="0" algn="l">
              <a:spcBef>
                <a:spcPts val="0"/>
              </a:spcBef>
              <a:spcAft>
                <a:spcPts val="0"/>
              </a:spcAft>
              <a:buSzPts val="2100"/>
              <a:buChar char="●"/>
            </a:pPr>
            <a:r>
              <a:rPr b="0" lang="en-US"/>
              <a:t>Directed at Research &amp; Education!</a:t>
            </a:r>
            <a:endParaRPr b="0"/>
          </a:p>
          <a:p>
            <a:pPr indent="-361950" lvl="0" marL="457200" rtl="0" algn="l">
              <a:spcBef>
                <a:spcPts val="0"/>
              </a:spcBef>
              <a:spcAft>
                <a:spcPts val="0"/>
              </a:spcAft>
              <a:buSzPts val="2100"/>
              <a:buChar char="●"/>
            </a:pPr>
            <a:r>
              <a:rPr b="0" lang="en-US"/>
              <a:t>Initial access:</a:t>
            </a:r>
            <a:endParaRPr b="0"/>
          </a:p>
          <a:p>
            <a:pPr indent="-342900" lvl="1" marL="1371600" rtl="0" algn="l">
              <a:spcBef>
                <a:spcPts val="0"/>
              </a:spcBef>
              <a:spcAft>
                <a:spcPts val="0"/>
              </a:spcAft>
              <a:buSzPts val="1800"/>
              <a:buChar char="○"/>
            </a:pPr>
            <a:r>
              <a:rPr b="0" lang="en-US"/>
              <a:t>Password spraying: Using a list of passwords against different accounts</a:t>
            </a:r>
            <a:endParaRPr/>
          </a:p>
          <a:p>
            <a:pPr indent="-342900" lvl="1" marL="1371600" rtl="0" algn="l">
              <a:spcBef>
                <a:spcPts val="0"/>
              </a:spcBef>
              <a:spcAft>
                <a:spcPts val="0"/>
              </a:spcAft>
              <a:buSzPts val="1800"/>
              <a:buChar char="○"/>
            </a:pPr>
            <a:r>
              <a:rPr b="0" lang="en-US"/>
              <a:t>Credential stuffing: Reusing credentials from one account to another one</a:t>
            </a:r>
            <a:endParaRPr b="0"/>
          </a:p>
          <a:p>
            <a:pPr indent="-361950" lvl="0" marL="457200" rtl="0" algn="l">
              <a:spcBef>
                <a:spcPts val="0"/>
              </a:spcBef>
              <a:spcAft>
                <a:spcPts val="0"/>
              </a:spcAft>
              <a:buSzPts val="2100"/>
              <a:buChar char="●"/>
            </a:pPr>
            <a:r>
              <a:rPr b="0" lang="en-US"/>
              <a:t>TTP old &amp; not sophisticated:</a:t>
            </a:r>
            <a:endParaRPr b="0"/>
          </a:p>
          <a:p>
            <a:pPr indent="-342900" lvl="1" marL="1371600" rtl="0" algn="l">
              <a:spcBef>
                <a:spcPts val="0"/>
              </a:spcBef>
              <a:spcAft>
                <a:spcPts val="0"/>
              </a:spcAft>
              <a:buSzPts val="1800"/>
              <a:buChar char="○"/>
            </a:pPr>
            <a:r>
              <a:rPr b="0" lang="en-US"/>
              <a:t>IRC for bot control, bash scripting for malware orchestration</a:t>
            </a:r>
            <a:endParaRPr b="0"/>
          </a:p>
          <a:p>
            <a:pPr indent="-342900" lvl="1" marL="1371600" rtl="0" algn="l">
              <a:lnSpc>
                <a:spcPct val="100000"/>
              </a:lnSpc>
              <a:spcBef>
                <a:spcPts val="0"/>
              </a:spcBef>
              <a:spcAft>
                <a:spcPts val="0"/>
              </a:spcAft>
              <a:buSzPts val="1800"/>
              <a:buChar char="○"/>
            </a:pPr>
            <a:r>
              <a:rPr b="0" lang="en-US"/>
              <a:t>Vanilla bruteforce SSH scanners, open source cryptominers…</a:t>
            </a:r>
            <a:endParaRPr b="0">
              <a:highlight>
                <a:srgbClr val="FFFF00"/>
              </a:highlight>
            </a:endParaRPr>
          </a:p>
        </p:txBody>
      </p:sp>
      <p:sp>
        <p:nvSpPr>
          <p:cNvPr id="336" name="Google Shape;336;p39"/>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MICI-BICA case (summer 2023)</a:t>
            </a:r>
            <a:endParaRPr/>
          </a:p>
        </p:txBody>
      </p:sp>
      <p:sp>
        <p:nvSpPr>
          <p:cNvPr id="337" name="Google Shape;337;p39"/>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338" name="Google Shape;338;p39"/>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339" name="Google Shape;339;p39"/>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340" name="Google Shape;340;p39"/>
          <p:cNvPicPr preferRelativeResize="0"/>
          <p:nvPr/>
        </p:nvPicPr>
        <p:blipFill>
          <a:blip r:embed="rId3">
            <a:alphaModFix/>
          </a:blip>
          <a:stretch>
            <a:fillRect/>
          </a:stretch>
        </p:blipFill>
        <p:spPr>
          <a:xfrm>
            <a:off x="7080389" y="1591593"/>
            <a:ext cx="4708454" cy="4681000"/>
          </a:xfrm>
          <a:prstGeom prst="rect">
            <a:avLst/>
          </a:prstGeom>
          <a:noFill/>
          <a:ln>
            <a:noFill/>
          </a:ln>
          <a:effectLst>
            <a:outerShdw blurRad="57150" rotWithShape="0" algn="bl" dir="5400000" dist="19050">
              <a:srgbClr val="000000">
                <a:alpha val="50000"/>
              </a:srgbClr>
            </a:outerShdw>
          </a:effectLst>
        </p:spPr>
      </p:pic>
      <p:sp>
        <p:nvSpPr>
          <p:cNvPr id="341" name="Google Shape;341;p39"/>
          <p:cNvSpPr/>
          <p:nvPr/>
        </p:nvSpPr>
        <p:spPr>
          <a:xfrm>
            <a:off x="3993450" y="2616500"/>
            <a:ext cx="4205100" cy="12078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3800">
                <a:solidFill>
                  <a:srgbClr val="FF0000"/>
                </a:solidFill>
              </a:rPr>
              <a:t>PREVENTION?</a:t>
            </a:r>
            <a:endParaRPr b="1" sz="3800">
              <a:solidFill>
                <a:srgbClr val="FF0000"/>
              </a:solidFill>
            </a:endParaRPr>
          </a:p>
        </p:txBody>
      </p:sp>
      <p:sp>
        <p:nvSpPr>
          <p:cNvPr id="342" name="Google Shape;342;p39"/>
          <p:cNvSpPr/>
          <p:nvPr/>
        </p:nvSpPr>
        <p:spPr>
          <a:xfrm>
            <a:off x="2088776" y="727662"/>
            <a:ext cx="8157348" cy="4844826"/>
          </a:xfrm>
          <a:prstGeom prst="irregularSeal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sz="2900">
                <a:solidFill>
                  <a:srgbClr val="0000FF"/>
                </a:solidFill>
              </a:rPr>
              <a:t>MULTI-FACTOR AUTHENTICATION</a:t>
            </a:r>
            <a:endParaRPr b="1" sz="2900">
              <a:solidFill>
                <a:srgbClr val="0000FF"/>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40"/>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20 years later we talk about 2FA…</a:t>
            </a:r>
            <a:endParaRPr/>
          </a:p>
        </p:txBody>
      </p:sp>
      <p:sp>
        <p:nvSpPr>
          <p:cNvPr id="348" name="Google Shape;348;p40"/>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349" name="Google Shape;349;p40"/>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350" name="Google Shape;350;p40"/>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351" name="Google Shape;351;p40"/>
          <p:cNvPicPr preferRelativeResize="0"/>
          <p:nvPr/>
        </p:nvPicPr>
        <p:blipFill>
          <a:blip r:embed="rId3">
            <a:alphaModFix/>
          </a:blip>
          <a:stretch>
            <a:fillRect/>
          </a:stretch>
        </p:blipFill>
        <p:spPr>
          <a:xfrm>
            <a:off x="1617300" y="1264850"/>
            <a:ext cx="8711025" cy="48999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41"/>
          <p:cNvSpPr txBox="1"/>
          <p:nvPr>
            <p:ph idx="1" type="body"/>
          </p:nvPr>
        </p:nvSpPr>
        <p:spPr>
          <a:xfrm>
            <a:off x="408002" y="1592275"/>
            <a:ext cx="6594600" cy="4608600"/>
          </a:xfrm>
          <a:prstGeom prst="rect">
            <a:avLst/>
          </a:prstGeom>
          <a:noFill/>
          <a:ln>
            <a:noFill/>
          </a:ln>
        </p:spPr>
        <p:txBody>
          <a:bodyPr anchorCtr="0" anchor="t" bIns="0" lIns="0" spcFirstLastPara="1" rIns="0" wrap="square" tIns="0">
            <a:normAutofit/>
          </a:bodyPr>
          <a:lstStyle/>
          <a:p>
            <a:pPr indent="-342900" lvl="0" marL="457200" rtl="0" algn="l">
              <a:lnSpc>
                <a:spcPct val="100000"/>
              </a:lnSpc>
              <a:spcBef>
                <a:spcPts val="800"/>
              </a:spcBef>
              <a:spcAft>
                <a:spcPts val="0"/>
              </a:spcAft>
              <a:buSzPts val="1800"/>
              <a:buChar char="●"/>
            </a:pPr>
            <a:r>
              <a:rPr b="0" lang="en-US" sz="1800" u="sng">
                <a:solidFill>
                  <a:schemeClr val="hlink"/>
                </a:solidFill>
                <a:hlinkClick r:id="rId3"/>
              </a:rPr>
              <a:t>SAFER</a:t>
            </a:r>
            <a:r>
              <a:rPr b="0" lang="en-US" sz="1800"/>
              <a:t> – Security Assistance For Education &amp; Research Trust Group</a:t>
            </a:r>
            <a:endParaRPr b="0" sz="1800"/>
          </a:p>
          <a:p>
            <a:pPr indent="-342900" lvl="0" marL="457200" rtl="0" algn="l">
              <a:lnSpc>
                <a:spcPct val="100000"/>
              </a:lnSpc>
              <a:spcBef>
                <a:spcPts val="0"/>
              </a:spcBef>
              <a:spcAft>
                <a:spcPts val="0"/>
              </a:spcAft>
              <a:buSzPts val="1800"/>
              <a:buChar char="●"/>
            </a:pPr>
            <a:r>
              <a:rPr b="0" lang="en-US" sz="1800"/>
              <a:t>SICURA-LAC – Collaboration with 2000+ South American universities for cybersecurity initiatives</a:t>
            </a:r>
            <a:endParaRPr b="0" sz="1800"/>
          </a:p>
          <a:p>
            <a:pPr indent="-342900" lvl="0" marL="457200" rtl="0" algn="l">
              <a:lnSpc>
                <a:spcPct val="100000"/>
              </a:lnSpc>
              <a:spcBef>
                <a:spcPts val="0"/>
              </a:spcBef>
              <a:spcAft>
                <a:spcPts val="0"/>
              </a:spcAft>
              <a:buSzPts val="1800"/>
              <a:buChar char="●"/>
            </a:pPr>
            <a:r>
              <a:rPr b="0" lang="en-US" sz="1800" u="sng">
                <a:solidFill>
                  <a:schemeClr val="hlink"/>
                </a:solidFill>
                <a:hlinkClick r:id="rId4"/>
              </a:rPr>
              <a:t>WLCG SOC Working Group</a:t>
            </a:r>
            <a:r>
              <a:rPr b="0" lang="en-US" sz="1800"/>
              <a:t> – Cooperation to establish SOC building guidelines for WLCG sites</a:t>
            </a:r>
            <a:endParaRPr b="0" sz="1800"/>
          </a:p>
          <a:p>
            <a:pPr indent="-342900" lvl="0" marL="457200" rtl="0" algn="l">
              <a:lnSpc>
                <a:spcPct val="100000"/>
              </a:lnSpc>
              <a:spcBef>
                <a:spcPts val="0"/>
              </a:spcBef>
              <a:spcAft>
                <a:spcPts val="0"/>
              </a:spcAft>
              <a:buSzPts val="1800"/>
              <a:buChar char="●"/>
            </a:pPr>
            <a:r>
              <a:rPr b="0" lang="en-US" sz="1800" u="sng">
                <a:solidFill>
                  <a:schemeClr val="hlink"/>
                </a:solidFill>
                <a:hlinkClick r:id="rId5"/>
              </a:rPr>
              <a:t>REN-ISAC</a:t>
            </a:r>
            <a:r>
              <a:rPr b="0" lang="en-US" sz="1800"/>
              <a:t> – Cybersecurity collaboration for five-eyes</a:t>
            </a:r>
            <a:endParaRPr b="0" sz="1800"/>
          </a:p>
          <a:p>
            <a:pPr indent="-342900" lvl="0" marL="457200" rtl="0" algn="l">
              <a:lnSpc>
                <a:spcPct val="100000"/>
              </a:lnSpc>
              <a:spcBef>
                <a:spcPts val="0"/>
              </a:spcBef>
              <a:spcAft>
                <a:spcPts val="0"/>
              </a:spcAft>
              <a:buSzPts val="1800"/>
              <a:buChar char="●"/>
            </a:pPr>
            <a:r>
              <a:rPr b="0" lang="en-US" sz="1800" u="sng">
                <a:solidFill>
                  <a:schemeClr val="hlink"/>
                </a:solidFill>
                <a:hlinkClick r:id="rId6"/>
              </a:rPr>
              <a:t>EGI</a:t>
            </a:r>
            <a:r>
              <a:rPr b="0" lang="en-US" sz="1800"/>
              <a:t> – Computing security for EGI infrastructure (Europe)</a:t>
            </a:r>
            <a:endParaRPr b="0" sz="1800"/>
          </a:p>
          <a:p>
            <a:pPr indent="-342900" lvl="0" marL="457200" rtl="0" algn="l">
              <a:lnSpc>
                <a:spcPct val="100000"/>
              </a:lnSpc>
              <a:spcBef>
                <a:spcPts val="0"/>
              </a:spcBef>
              <a:spcAft>
                <a:spcPts val="0"/>
              </a:spcAft>
              <a:buSzPts val="1800"/>
              <a:buChar char="●"/>
            </a:pPr>
            <a:r>
              <a:rPr b="0" lang="en-US" sz="1800"/>
              <a:t>China IHEP security</a:t>
            </a:r>
            <a:endParaRPr b="0" sz="1800"/>
          </a:p>
          <a:p>
            <a:pPr indent="-342900" lvl="0" marL="457200" rtl="0" algn="l">
              <a:lnSpc>
                <a:spcPct val="100000"/>
              </a:lnSpc>
              <a:spcBef>
                <a:spcPts val="0"/>
              </a:spcBef>
              <a:spcAft>
                <a:spcPts val="0"/>
              </a:spcAft>
              <a:buSzPts val="1800"/>
              <a:buChar char="●"/>
            </a:pPr>
            <a:r>
              <a:rPr b="0" lang="en-US" sz="1800" u="sng">
                <a:solidFill>
                  <a:schemeClr val="hlink"/>
                </a:solidFill>
                <a:hlinkClick r:id="rId7"/>
              </a:rPr>
              <a:t>pDNSSOC</a:t>
            </a:r>
            <a:endParaRPr b="0" sz="1800"/>
          </a:p>
          <a:p>
            <a:pPr indent="-342900" lvl="0" marL="457200" rtl="0" algn="l">
              <a:lnSpc>
                <a:spcPct val="100000"/>
              </a:lnSpc>
              <a:spcBef>
                <a:spcPts val="0"/>
              </a:spcBef>
              <a:spcAft>
                <a:spcPts val="0"/>
              </a:spcAft>
              <a:buSzPts val="1800"/>
              <a:buChar char="●"/>
            </a:pPr>
            <a:r>
              <a:rPr b="0" lang="en-US" sz="1800"/>
              <a:t>Cooperation with French hospitals cybersecurity teams</a:t>
            </a:r>
            <a:endParaRPr b="0" sz="1800"/>
          </a:p>
        </p:txBody>
      </p:sp>
      <p:sp>
        <p:nvSpPr>
          <p:cNvPr id="357" name="Google Shape;357;p41"/>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Collaboration in R&amp;E</a:t>
            </a:r>
            <a:endParaRPr/>
          </a:p>
        </p:txBody>
      </p:sp>
      <p:sp>
        <p:nvSpPr>
          <p:cNvPr id="358" name="Google Shape;358;p41"/>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359" name="Google Shape;359;p41"/>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360" name="Google Shape;360;p41"/>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361" name="Google Shape;361;p41"/>
          <p:cNvPicPr preferRelativeResize="0"/>
          <p:nvPr/>
        </p:nvPicPr>
        <p:blipFill>
          <a:blip r:embed="rId8">
            <a:alphaModFix/>
          </a:blip>
          <a:stretch>
            <a:fillRect/>
          </a:stretch>
        </p:blipFill>
        <p:spPr>
          <a:xfrm>
            <a:off x="8161831" y="177734"/>
            <a:ext cx="1654077" cy="1654077"/>
          </a:xfrm>
          <a:prstGeom prst="rect">
            <a:avLst/>
          </a:prstGeom>
          <a:noFill/>
          <a:ln>
            <a:noFill/>
          </a:ln>
        </p:spPr>
      </p:pic>
      <p:pic>
        <p:nvPicPr>
          <p:cNvPr id="362" name="Google Shape;362;p41"/>
          <p:cNvPicPr preferRelativeResize="0"/>
          <p:nvPr/>
        </p:nvPicPr>
        <p:blipFill>
          <a:blip r:embed="rId9">
            <a:alphaModFix/>
          </a:blip>
          <a:stretch>
            <a:fillRect/>
          </a:stretch>
        </p:blipFill>
        <p:spPr>
          <a:xfrm>
            <a:off x="9912414" y="177736"/>
            <a:ext cx="1876425" cy="1457325"/>
          </a:xfrm>
          <a:prstGeom prst="rect">
            <a:avLst/>
          </a:prstGeom>
          <a:noFill/>
          <a:ln>
            <a:noFill/>
          </a:ln>
        </p:spPr>
      </p:pic>
      <p:pic>
        <p:nvPicPr>
          <p:cNvPr id="363" name="Google Shape;363;p41"/>
          <p:cNvPicPr preferRelativeResize="0"/>
          <p:nvPr/>
        </p:nvPicPr>
        <p:blipFill>
          <a:blip r:embed="rId10">
            <a:alphaModFix/>
          </a:blip>
          <a:stretch>
            <a:fillRect/>
          </a:stretch>
        </p:blipFill>
        <p:spPr>
          <a:xfrm>
            <a:off x="7002714" y="1885836"/>
            <a:ext cx="4781298" cy="438675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pic>
        <p:nvPicPr>
          <p:cNvPr id="368" name="Google Shape;368;p42"/>
          <p:cNvPicPr preferRelativeResize="0"/>
          <p:nvPr/>
        </p:nvPicPr>
        <p:blipFill>
          <a:blip r:embed="rId3">
            <a:alphaModFix/>
          </a:blip>
          <a:stretch>
            <a:fillRect/>
          </a:stretch>
        </p:blipFill>
        <p:spPr>
          <a:xfrm>
            <a:off x="5227500" y="4684000"/>
            <a:ext cx="1737025" cy="1436675"/>
          </a:xfrm>
          <a:prstGeom prst="rect">
            <a:avLst/>
          </a:prstGeom>
          <a:noFill/>
          <a:ln>
            <a:noFill/>
          </a:ln>
        </p:spPr>
      </p:pic>
      <p:sp>
        <p:nvSpPr>
          <p:cNvPr id="369" name="Google Shape;369;p42"/>
          <p:cNvSpPr txBox="1"/>
          <p:nvPr>
            <p:ph idx="4294967295" type="title"/>
          </p:nvPr>
        </p:nvSpPr>
        <p:spPr>
          <a:xfrm>
            <a:off x="4165961" y="3118200"/>
            <a:ext cx="3860100" cy="621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Merci beaucoup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5"/>
          <p:cNvSpPr txBox="1"/>
          <p:nvPr>
            <p:ph idx="1" type="body"/>
          </p:nvPr>
        </p:nvSpPr>
        <p:spPr>
          <a:xfrm>
            <a:off x="408007" y="1592275"/>
            <a:ext cx="9335400" cy="4608600"/>
          </a:xfrm>
          <a:prstGeom prst="rect">
            <a:avLst/>
          </a:prstGeom>
          <a:noFill/>
          <a:ln>
            <a:noFill/>
          </a:ln>
        </p:spPr>
        <p:txBody>
          <a:bodyPr anchorCtr="0" anchor="t" bIns="0" lIns="0" spcFirstLastPara="1" rIns="0" wrap="square" tIns="0">
            <a:normAutofit/>
          </a:bodyPr>
          <a:lstStyle/>
          <a:p>
            <a:pPr indent="-406400" lvl="0" marL="457200" rtl="0" algn="l">
              <a:lnSpc>
                <a:spcPct val="100000"/>
              </a:lnSpc>
              <a:spcBef>
                <a:spcPts val="800"/>
              </a:spcBef>
              <a:spcAft>
                <a:spcPts val="0"/>
              </a:spcAft>
              <a:buSzPts val="2800"/>
              <a:buAutoNum type="arabicPeriod"/>
            </a:pPr>
            <a:r>
              <a:rPr b="0" lang="en-US" sz="2800"/>
              <a:t>Supply-chain problems</a:t>
            </a:r>
            <a:endParaRPr b="0" sz="2800"/>
          </a:p>
          <a:p>
            <a:pPr indent="-406400" lvl="0" marL="457200" rtl="0" algn="l">
              <a:lnSpc>
                <a:spcPct val="100000"/>
              </a:lnSpc>
              <a:spcBef>
                <a:spcPts val="0"/>
              </a:spcBef>
              <a:spcAft>
                <a:spcPts val="0"/>
              </a:spcAft>
              <a:buSzPts val="2800"/>
              <a:buAutoNum type="arabicPeriod"/>
            </a:pPr>
            <a:r>
              <a:rPr b="0" lang="en-US" sz="2800"/>
              <a:t>Phishing for 2FA		Less secure &amp; more secure 2FA</a:t>
            </a:r>
            <a:endParaRPr b="0" sz="2800"/>
          </a:p>
          <a:p>
            <a:pPr indent="-406400" lvl="0" marL="457200" rtl="0" algn="l">
              <a:lnSpc>
                <a:spcPct val="100000"/>
              </a:lnSpc>
              <a:spcBef>
                <a:spcPts val="0"/>
              </a:spcBef>
              <a:spcAft>
                <a:spcPts val="0"/>
              </a:spcAft>
              <a:buSzPts val="2800"/>
              <a:buAutoNum type="arabicPeriod"/>
            </a:pPr>
            <a:r>
              <a:rPr b="0" lang="en-US" sz="2800"/>
              <a:t>Email security</a:t>
            </a:r>
            <a:endParaRPr b="0" sz="2800"/>
          </a:p>
          <a:p>
            <a:pPr indent="-406400" lvl="0" marL="457200" rtl="0" algn="l">
              <a:lnSpc>
                <a:spcPct val="100000"/>
              </a:lnSpc>
              <a:spcBef>
                <a:spcPts val="0"/>
              </a:spcBef>
              <a:spcAft>
                <a:spcPts val="0"/>
              </a:spcAft>
              <a:buSzPts val="2800"/>
              <a:buAutoNum type="arabicPeriod"/>
            </a:pPr>
            <a:r>
              <a:rPr b="0" lang="en-US" sz="2800"/>
              <a:t>R&amp;E community security</a:t>
            </a:r>
            <a:endParaRPr b="0" sz="2800"/>
          </a:p>
        </p:txBody>
      </p:sp>
      <p:sp>
        <p:nvSpPr>
          <p:cNvPr id="177" name="Google Shape;177;p25"/>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Content</a:t>
            </a:r>
            <a:endParaRPr/>
          </a:p>
        </p:txBody>
      </p:sp>
      <p:sp>
        <p:nvSpPr>
          <p:cNvPr id="178" name="Google Shape;178;p25"/>
          <p:cNvSpPr txBox="1"/>
          <p:nvPr>
            <p:ph idx="10" type="dt"/>
          </p:nvPr>
        </p:nvSpPr>
        <p:spPr>
          <a:xfrm>
            <a:off x="8101915" y="6424993"/>
            <a:ext cx="1773923" cy="365125"/>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179" name="Google Shape;179;p25"/>
          <p:cNvSpPr txBox="1"/>
          <p:nvPr>
            <p:ph idx="11" type="ftr"/>
          </p:nvPr>
        </p:nvSpPr>
        <p:spPr>
          <a:xfrm>
            <a:off x="1145352" y="6424993"/>
            <a:ext cx="6787386" cy="365125"/>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180" name="Google Shape;180;p25"/>
          <p:cNvSpPr txBox="1"/>
          <p:nvPr>
            <p:ph idx="12" type="sldNum"/>
          </p:nvPr>
        </p:nvSpPr>
        <p:spPr>
          <a:xfrm>
            <a:off x="11107546" y="6424993"/>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cxnSp>
        <p:nvCxnSpPr>
          <p:cNvPr id="181" name="Google Shape;181;p25"/>
          <p:cNvCxnSpPr/>
          <p:nvPr/>
        </p:nvCxnSpPr>
        <p:spPr>
          <a:xfrm>
            <a:off x="3566550" y="2220500"/>
            <a:ext cx="402900" cy="0"/>
          </a:xfrm>
          <a:prstGeom prst="straightConnector1">
            <a:avLst/>
          </a:prstGeom>
          <a:noFill/>
          <a:ln cap="flat" cmpd="sng" w="38100">
            <a:solidFill>
              <a:schemeClr val="dk2"/>
            </a:solidFill>
            <a:prstDash val="solid"/>
            <a:round/>
            <a:headEnd len="med" w="med" type="none"/>
            <a:tailEnd len="med" w="med"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6"/>
          <p:cNvSpPr txBox="1"/>
          <p:nvPr>
            <p:ph idx="1" type="body"/>
          </p:nvPr>
        </p:nvSpPr>
        <p:spPr>
          <a:xfrm>
            <a:off x="408007" y="1592275"/>
            <a:ext cx="9335400" cy="4608600"/>
          </a:xfrm>
          <a:prstGeom prst="rect">
            <a:avLst/>
          </a:prstGeom>
          <a:noFill/>
          <a:ln>
            <a:noFill/>
          </a:ln>
        </p:spPr>
        <p:txBody>
          <a:bodyPr anchorCtr="0" anchor="t" bIns="0" lIns="0" spcFirstLastPara="1" rIns="0" wrap="square" tIns="0">
            <a:normAutofit/>
          </a:bodyPr>
          <a:lstStyle/>
          <a:p>
            <a:pPr indent="-406400" lvl="0" marL="457200" rtl="0" algn="l">
              <a:lnSpc>
                <a:spcPct val="100000"/>
              </a:lnSpc>
              <a:spcBef>
                <a:spcPts val="800"/>
              </a:spcBef>
              <a:spcAft>
                <a:spcPts val="0"/>
              </a:spcAft>
              <a:buSzPts val="2800"/>
              <a:buAutoNum type="arabicPeriod"/>
            </a:pPr>
            <a:r>
              <a:rPr lang="en-US" sz="2800"/>
              <a:t>Supply-chain problems</a:t>
            </a:r>
            <a:endParaRPr sz="2800"/>
          </a:p>
          <a:p>
            <a:pPr indent="-406400" lvl="0" marL="457200" rtl="0" algn="l">
              <a:lnSpc>
                <a:spcPct val="100000"/>
              </a:lnSpc>
              <a:spcBef>
                <a:spcPts val="0"/>
              </a:spcBef>
              <a:spcAft>
                <a:spcPts val="0"/>
              </a:spcAft>
              <a:buSzPts val="2800"/>
              <a:buAutoNum type="arabicPeriod"/>
            </a:pPr>
            <a:r>
              <a:rPr b="0" lang="en-US" sz="2800"/>
              <a:t>Phishing for 2FA		Less secure &amp; more secure 2FA</a:t>
            </a:r>
            <a:endParaRPr b="0" sz="2800"/>
          </a:p>
          <a:p>
            <a:pPr indent="-406400" lvl="0" marL="457200" rtl="0" algn="l">
              <a:lnSpc>
                <a:spcPct val="100000"/>
              </a:lnSpc>
              <a:spcBef>
                <a:spcPts val="0"/>
              </a:spcBef>
              <a:spcAft>
                <a:spcPts val="0"/>
              </a:spcAft>
              <a:buSzPts val="2800"/>
              <a:buAutoNum type="arabicPeriod"/>
            </a:pPr>
            <a:r>
              <a:rPr b="0" lang="en-US" sz="2800"/>
              <a:t>Email security</a:t>
            </a:r>
            <a:endParaRPr b="0" sz="2800"/>
          </a:p>
          <a:p>
            <a:pPr indent="-406400" lvl="0" marL="457200" rtl="0" algn="l">
              <a:lnSpc>
                <a:spcPct val="100000"/>
              </a:lnSpc>
              <a:spcBef>
                <a:spcPts val="0"/>
              </a:spcBef>
              <a:spcAft>
                <a:spcPts val="0"/>
              </a:spcAft>
              <a:buSzPts val="2800"/>
              <a:buAutoNum type="arabicPeriod"/>
            </a:pPr>
            <a:r>
              <a:rPr b="0" lang="en-US" sz="2800"/>
              <a:t>R&amp;E community security</a:t>
            </a:r>
            <a:endParaRPr b="0" sz="2800"/>
          </a:p>
        </p:txBody>
      </p:sp>
      <p:sp>
        <p:nvSpPr>
          <p:cNvPr id="187" name="Google Shape;187;p26"/>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Content</a:t>
            </a:r>
            <a:endParaRPr/>
          </a:p>
        </p:txBody>
      </p:sp>
      <p:sp>
        <p:nvSpPr>
          <p:cNvPr id="188" name="Google Shape;188;p26"/>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189" name="Google Shape;189;p26"/>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190" name="Google Shape;190;p26"/>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
        <p:nvSpPr>
          <p:cNvPr id="191" name="Google Shape;191;p26"/>
          <p:cNvSpPr/>
          <p:nvPr/>
        </p:nvSpPr>
        <p:spPr>
          <a:xfrm>
            <a:off x="4889525" y="1592275"/>
            <a:ext cx="1036800" cy="507900"/>
          </a:xfrm>
          <a:prstGeom prst="left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00"/>
              </a:solidFill>
              <a:highlight>
                <a:srgbClr val="FF0000"/>
              </a:highlight>
            </a:endParaRPr>
          </a:p>
        </p:txBody>
      </p:sp>
      <p:cxnSp>
        <p:nvCxnSpPr>
          <p:cNvPr id="192" name="Google Shape;192;p26"/>
          <p:cNvCxnSpPr/>
          <p:nvPr/>
        </p:nvCxnSpPr>
        <p:spPr>
          <a:xfrm>
            <a:off x="3566550" y="2220500"/>
            <a:ext cx="402900" cy="0"/>
          </a:xfrm>
          <a:prstGeom prst="straightConnector1">
            <a:avLst/>
          </a:prstGeom>
          <a:noFill/>
          <a:ln cap="flat" cmpd="sng" w="38100">
            <a:solidFill>
              <a:schemeClr val="dk2"/>
            </a:solidFill>
            <a:prstDash val="solid"/>
            <a:round/>
            <a:headEnd len="med" w="med" type="none"/>
            <a:tailEnd len="med" w="med" type="triangl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7"/>
          <p:cNvSpPr txBox="1"/>
          <p:nvPr>
            <p:ph idx="1" type="body"/>
          </p:nvPr>
        </p:nvSpPr>
        <p:spPr>
          <a:xfrm>
            <a:off x="408000" y="1592275"/>
            <a:ext cx="6116100" cy="3762600"/>
          </a:xfrm>
          <a:prstGeom prst="rect">
            <a:avLst/>
          </a:prstGeom>
          <a:noFill/>
          <a:ln>
            <a:noFill/>
          </a:ln>
        </p:spPr>
        <p:txBody>
          <a:bodyPr anchorCtr="0" anchor="t" bIns="0" lIns="0" spcFirstLastPara="1" rIns="0" wrap="square" tIns="0">
            <a:normAutofit lnSpcReduction="10000"/>
          </a:bodyPr>
          <a:lstStyle/>
          <a:p>
            <a:pPr indent="-342900" lvl="0" marL="457200" rtl="0" algn="l">
              <a:lnSpc>
                <a:spcPct val="100000"/>
              </a:lnSpc>
              <a:spcBef>
                <a:spcPts val="800"/>
              </a:spcBef>
              <a:spcAft>
                <a:spcPts val="0"/>
              </a:spcAft>
              <a:buSzPts val="1800"/>
              <a:buChar char="●"/>
            </a:pPr>
            <a:r>
              <a:rPr b="0" lang="en-US" sz="1800"/>
              <a:t>Is an open source data-compression utility available almost in every Linux distro (.deb, .rpm…)</a:t>
            </a:r>
            <a:endParaRPr b="0" sz="1800"/>
          </a:p>
          <a:p>
            <a:pPr indent="-342900" lvl="0" marL="457200" rtl="0" algn="l">
              <a:lnSpc>
                <a:spcPct val="100000"/>
              </a:lnSpc>
              <a:spcBef>
                <a:spcPts val="0"/>
              </a:spcBef>
              <a:spcAft>
                <a:spcPts val="0"/>
              </a:spcAft>
              <a:buSzPts val="1800"/>
              <a:buChar char="●"/>
            </a:pPr>
            <a:r>
              <a:rPr b="0" lang="en-US" sz="1800"/>
              <a:t>Exploitable under certain conditions:</a:t>
            </a:r>
            <a:endParaRPr b="0" sz="1800"/>
          </a:p>
          <a:p>
            <a:pPr indent="-342900" lvl="1" marL="914400" rtl="0" algn="l">
              <a:lnSpc>
                <a:spcPct val="100000"/>
              </a:lnSpc>
              <a:spcBef>
                <a:spcPts val="0"/>
              </a:spcBef>
              <a:spcAft>
                <a:spcPts val="0"/>
              </a:spcAft>
              <a:buSzPts val="1800"/>
              <a:buChar char="○"/>
            </a:pPr>
            <a:r>
              <a:rPr b="0" lang="en-US" sz="1800"/>
              <a:t>Sophistically backdoored versions 5.6.0 &amp; 5.6.1</a:t>
            </a:r>
            <a:endParaRPr b="0" sz="1800"/>
          </a:p>
          <a:p>
            <a:pPr indent="-342900" lvl="1" marL="914400" rtl="0" algn="l">
              <a:lnSpc>
                <a:spcPct val="100000"/>
              </a:lnSpc>
              <a:spcBef>
                <a:spcPts val="0"/>
              </a:spcBef>
              <a:spcAft>
                <a:spcPts val="0"/>
              </a:spcAft>
              <a:buSzPts val="1800"/>
              <a:buChar char="○"/>
            </a:pPr>
            <a:r>
              <a:rPr b="0" lang="en-US" sz="1800"/>
              <a:t>Distro needs to run </a:t>
            </a:r>
            <a:r>
              <a:rPr b="0" i="1" lang="en-US" sz="1800"/>
              <a:t>glibc</a:t>
            </a:r>
            <a:endParaRPr b="0" i="1" sz="1800"/>
          </a:p>
          <a:p>
            <a:pPr indent="-342900" lvl="1" marL="914400" rtl="0" algn="l">
              <a:lnSpc>
                <a:spcPct val="100000"/>
              </a:lnSpc>
              <a:spcBef>
                <a:spcPts val="0"/>
              </a:spcBef>
              <a:spcAft>
                <a:spcPts val="0"/>
              </a:spcAft>
              <a:buSzPts val="1800"/>
              <a:buChar char="○"/>
            </a:pPr>
            <a:r>
              <a:rPr lang="en-US"/>
              <a:t>More conditions for backdoor to run </a:t>
            </a:r>
            <a:endParaRPr/>
          </a:p>
          <a:p>
            <a:pPr indent="-342900" lvl="1" marL="914400" rtl="0" algn="l">
              <a:lnSpc>
                <a:spcPct val="100000"/>
              </a:lnSpc>
              <a:spcBef>
                <a:spcPts val="0"/>
              </a:spcBef>
              <a:spcAft>
                <a:spcPts val="0"/>
              </a:spcAft>
              <a:buSzPts val="1800"/>
              <a:buChar char="○"/>
            </a:pPr>
            <a:r>
              <a:rPr lang="en-US"/>
              <a:t>Rolling-release distros are vulnerable</a:t>
            </a:r>
            <a:endParaRPr/>
          </a:p>
          <a:p>
            <a:pPr indent="-342900" lvl="0" marL="457200" rtl="0" algn="l">
              <a:lnSpc>
                <a:spcPct val="100000"/>
              </a:lnSpc>
              <a:spcBef>
                <a:spcPts val="0"/>
              </a:spcBef>
              <a:spcAft>
                <a:spcPts val="0"/>
              </a:spcAft>
              <a:buSzPts val="1800"/>
              <a:buChar char="●"/>
            </a:pPr>
            <a:r>
              <a:rPr b="0" lang="en-US" sz="1800"/>
              <a:t>Backdoor discovered on the March 29th</a:t>
            </a:r>
            <a:endParaRPr b="0" sz="1800"/>
          </a:p>
          <a:p>
            <a:pPr indent="-342900" lvl="0" marL="457200" rtl="0" algn="l">
              <a:lnSpc>
                <a:spcPct val="100000"/>
              </a:lnSpc>
              <a:spcBef>
                <a:spcPts val="0"/>
              </a:spcBef>
              <a:spcAft>
                <a:spcPts val="0"/>
              </a:spcAft>
              <a:buSzPts val="1800"/>
              <a:buChar char="●"/>
            </a:pPr>
            <a:r>
              <a:rPr b="0" lang="en-US" sz="1800"/>
              <a:t>Took at least 3 years to prepare with social engineering</a:t>
            </a:r>
            <a:endParaRPr b="0" sz="1800"/>
          </a:p>
          <a:p>
            <a:pPr indent="0" lvl="0" marL="0" rtl="0" algn="l">
              <a:lnSpc>
                <a:spcPct val="100000"/>
              </a:lnSpc>
              <a:spcBef>
                <a:spcPts val="800"/>
              </a:spcBef>
              <a:spcAft>
                <a:spcPts val="0"/>
              </a:spcAft>
              <a:buNone/>
            </a:pPr>
            <a:r>
              <a:rPr i="1" lang="en-US" sz="1800"/>
              <a:t>“In a nutshell, it allows someone with the right private key to hijack sshd, the executable file responsible for making SSH connections, and from there to execute malicious commands.”</a:t>
            </a:r>
            <a:endParaRPr i="1" sz="1800"/>
          </a:p>
          <a:p>
            <a:pPr indent="0" lvl="0" marL="0" rtl="0" algn="l">
              <a:lnSpc>
                <a:spcPct val="100000"/>
              </a:lnSpc>
              <a:spcBef>
                <a:spcPts val="0"/>
              </a:spcBef>
              <a:spcAft>
                <a:spcPts val="0"/>
              </a:spcAft>
              <a:buNone/>
            </a:pPr>
            <a:r>
              <a:t/>
            </a:r>
            <a:endParaRPr b="0" i="1" sz="1100">
              <a:solidFill>
                <a:srgbClr val="000000"/>
              </a:solidFill>
            </a:endParaRPr>
          </a:p>
        </p:txBody>
      </p:sp>
      <p:sp>
        <p:nvSpPr>
          <p:cNvPr id="198" name="Google Shape;198;p27"/>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xz-utils (CVE-2024-3094)</a:t>
            </a:r>
            <a:endParaRPr/>
          </a:p>
        </p:txBody>
      </p:sp>
      <p:sp>
        <p:nvSpPr>
          <p:cNvPr id="199" name="Google Shape;199;p27"/>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200" name="Google Shape;200;p27"/>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201" name="Google Shape;201;p27"/>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202" name="Google Shape;202;p27"/>
          <p:cNvPicPr preferRelativeResize="0"/>
          <p:nvPr/>
        </p:nvPicPr>
        <p:blipFill>
          <a:blip r:embed="rId3">
            <a:alphaModFix/>
          </a:blip>
          <a:stretch>
            <a:fillRect/>
          </a:stretch>
        </p:blipFill>
        <p:spPr>
          <a:xfrm>
            <a:off x="6597627" y="255674"/>
            <a:ext cx="5191224" cy="1638100"/>
          </a:xfrm>
          <a:prstGeom prst="rect">
            <a:avLst/>
          </a:prstGeom>
          <a:noFill/>
          <a:ln>
            <a:noFill/>
          </a:ln>
          <a:effectLst>
            <a:outerShdw blurRad="57150" rotWithShape="0" algn="bl" dir="5400000" dist="19050">
              <a:srgbClr val="000000">
                <a:alpha val="50000"/>
              </a:srgbClr>
            </a:outerShdw>
          </a:effectLst>
        </p:spPr>
      </p:pic>
      <p:pic>
        <p:nvPicPr>
          <p:cNvPr id="203" name="Google Shape;203;p27"/>
          <p:cNvPicPr preferRelativeResize="0"/>
          <p:nvPr/>
        </p:nvPicPr>
        <p:blipFill>
          <a:blip r:embed="rId4">
            <a:alphaModFix/>
          </a:blip>
          <a:stretch>
            <a:fillRect/>
          </a:stretch>
        </p:blipFill>
        <p:spPr>
          <a:xfrm>
            <a:off x="8764825" y="1974449"/>
            <a:ext cx="3019164" cy="4226417"/>
          </a:xfrm>
          <a:prstGeom prst="rect">
            <a:avLst/>
          </a:prstGeom>
          <a:noFill/>
          <a:ln>
            <a:noFill/>
          </a:ln>
        </p:spPr>
      </p:pic>
      <p:sp>
        <p:nvSpPr>
          <p:cNvPr id="204" name="Google Shape;204;p27"/>
          <p:cNvSpPr txBox="1"/>
          <p:nvPr/>
        </p:nvSpPr>
        <p:spPr>
          <a:xfrm>
            <a:off x="408000" y="5285975"/>
            <a:ext cx="7972800" cy="861900"/>
          </a:xfrm>
          <a:prstGeom prst="rect">
            <a:avLst/>
          </a:prstGeom>
          <a:noFill/>
          <a:ln>
            <a:noFill/>
          </a:ln>
        </p:spPr>
        <p:txBody>
          <a:bodyPr anchorCtr="0" anchor="t" bIns="91425" lIns="91425" spcFirstLastPara="1" rIns="91425" wrap="square" tIns="91425">
            <a:spAutoFit/>
          </a:bodyPr>
          <a:lstStyle/>
          <a:p>
            <a:pPr indent="0" lvl="0" marL="0" rtl="0" algn="l">
              <a:spcBef>
                <a:spcPts val="800"/>
              </a:spcBef>
              <a:spcAft>
                <a:spcPts val="0"/>
              </a:spcAft>
              <a:buNone/>
            </a:pPr>
            <a:r>
              <a:rPr i="1" lang="en-US" sz="1100" u="sng">
                <a:solidFill>
                  <a:schemeClr val="hlink"/>
                </a:solidFill>
                <a:hlinkClick r:id="rId5"/>
              </a:rPr>
              <a:t>https://arstechnica.com/security/2024/04/what-we-know-about-the-xz-utils-backdoor-that-almost-infected-the-world/</a:t>
            </a:r>
            <a:r>
              <a:rPr i="1" lang="en-US" sz="1100">
                <a:solidFill>
                  <a:schemeClr val="dk2"/>
                </a:solidFill>
              </a:rPr>
              <a:t> </a:t>
            </a:r>
            <a:endParaRPr i="1" sz="1100">
              <a:solidFill>
                <a:schemeClr val="dk2"/>
              </a:solidFill>
            </a:endParaRPr>
          </a:p>
          <a:p>
            <a:pPr indent="0" lvl="0" marL="0" rtl="0" algn="l">
              <a:spcBef>
                <a:spcPts val="0"/>
              </a:spcBef>
              <a:spcAft>
                <a:spcPts val="0"/>
              </a:spcAft>
              <a:buNone/>
            </a:pPr>
            <a:r>
              <a:rPr i="1" lang="en-US" sz="1100" u="sng">
                <a:solidFill>
                  <a:schemeClr val="hlink"/>
                </a:solidFill>
                <a:hlinkClick r:id="rId6"/>
              </a:rPr>
              <a:t>https://gist.github.com/thesamesam/223949d5a074ebc3dce9ee78baad9e27</a:t>
            </a:r>
            <a:endParaRPr i="1" sz="1100"/>
          </a:p>
          <a:p>
            <a:pPr indent="0" lvl="0" marL="0" rtl="0" algn="l">
              <a:spcBef>
                <a:spcPts val="0"/>
              </a:spcBef>
              <a:spcAft>
                <a:spcPts val="0"/>
              </a:spcAft>
              <a:buNone/>
            </a:pPr>
            <a:r>
              <a:rPr i="1" lang="en-US" sz="1100" u="sng">
                <a:solidFill>
                  <a:schemeClr val="hlink"/>
                </a:solidFill>
                <a:hlinkClick r:id="rId7"/>
              </a:rPr>
              <a:t>https://www.sentinelone.com/blog/xz-utils-backdoor-threat-actor-planned-to-inject-further-vulnerabilities/</a:t>
            </a:r>
            <a:r>
              <a:rPr i="1" lang="en-US" sz="1100"/>
              <a:t> </a:t>
            </a:r>
            <a:endParaRPr i="1" sz="1100"/>
          </a:p>
          <a:p>
            <a:pPr indent="0" lvl="0" marL="0" rtl="0" algn="l">
              <a:spcBef>
                <a:spcPts val="0"/>
              </a:spcBef>
              <a:spcAft>
                <a:spcPts val="0"/>
              </a:spcAft>
              <a:buNone/>
            </a:pPr>
            <a:r>
              <a:rPr i="1" lang="en-US" sz="1100" u="sng">
                <a:solidFill>
                  <a:schemeClr val="hlink"/>
                </a:solidFill>
                <a:hlinkClick r:id="rId8"/>
              </a:rPr>
              <a:t>https://tukaani.org/xz-backdoor/</a:t>
            </a:r>
            <a:r>
              <a:rPr i="1" lang="en-US" sz="1100"/>
              <a:t> </a:t>
            </a:r>
            <a:endParaRPr sz="2100">
              <a:solidFill>
                <a:srgbClr val="171717"/>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8"/>
          <p:cNvSpPr txBox="1"/>
          <p:nvPr>
            <p:ph idx="1" type="body"/>
          </p:nvPr>
        </p:nvSpPr>
        <p:spPr>
          <a:xfrm>
            <a:off x="407999" y="1592275"/>
            <a:ext cx="10699500" cy="4608600"/>
          </a:xfrm>
          <a:prstGeom prst="rect">
            <a:avLst/>
          </a:prstGeom>
          <a:noFill/>
          <a:ln>
            <a:noFill/>
          </a:ln>
        </p:spPr>
        <p:txBody>
          <a:bodyPr anchorCtr="0" anchor="t" bIns="0" lIns="0" spcFirstLastPara="1" rIns="0" wrap="square" tIns="0">
            <a:normAutofit/>
          </a:bodyPr>
          <a:lstStyle/>
          <a:p>
            <a:pPr indent="-342900" lvl="0" marL="457200" rtl="0" algn="l">
              <a:lnSpc>
                <a:spcPct val="100000"/>
              </a:lnSpc>
              <a:spcBef>
                <a:spcPts val="800"/>
              </a:spcBef>
              <a:spcAft>
                <a:spcPts val="0"/>
              </a:spcAft>
              <a:buSzPts val="1800"/>
              <a:buChar char="●"/>
            </a:pPr>
            <a:r>
              <a:rPr b="0" lang="en-US" sz="1800"/>
              <a:t>Always had problems with malicious packages</a:t>
            </a:r>
            <a:endParaRPr b="0" sz="1800"/>
          </a:p>
          <a:p>
            <a:pPr indent="-342900" lvl="0" marL="457200" rtl="0" algn="l">
              <a:lnSpc>
                <a:spcPct val="100000"/>
              </a:lnSpc>
              <a:spcBef>
                <a:spcPts val="0"/>
              </a:spcBef>
              <a:spcAft>
                <a:spcPts val="0"/>
              </a:spcAft>
              <a:buSzPts val="1800"/>
              <a:buChar char="●"/>
            </a:pPr>
            <a:r>
              <a:rPr b="0" lang="en-US" sz="1800"/>
              <a:t>In the last campaign 500 malicious packages uploaded to PyPI posing as legitimate popular tools (March 2024)</a:t>
            </a:r>
            <a:endParaRPr b="0" sz="1800"/>
          </a:p>
          <a:p>
            <a:pPr indent="-342900" lvl="0" marL="457200" rtl="0" algn="l">
              <a:lnSpc>
                <a:spcPct val="100000"/>
              </a:lnSpc>
              <a:spcBef>
                <a:spcPts val="0"/>
              </a:spcBef>
              <a:spcAft>
                <a:spcPts val="0"/>
              </a:spcAft>
              <a:buSzPts val="1800"/>
              <a:buChar char="●"/>
            </a:pPr>
            <a:r>
              <a:rPr b="0" lang="en-US" sz="1800"/>
              <a:t>One account per one malicious package</a:t>
            </a:r>
            <a:endParaRPr b="0" sz="1800"/>
          </a:p>
        </p:txBody>
      </p:sp>
      <p:sp>
        <p:nvSpPr>
          <p:cNvPr id="210" name="Google Shape;210;p28"/>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PyPI and typosquatting – still a thing</a:t>
            </a:r>
            <a:endParaRPr/>
          </a:p>
        </p:txBody>
      </p:sp>
      <p:sp>
        <p:nvSpPr>
          <p:cNvPr id="211" name="Google Shape;211;p28"/>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212" name="Google Shape;212;p28"/>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213" name="Google Shape;213;p28"/>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214" name="Google Shape;214;p28"/>
          <p:cNvPicPr preferRelativeResize="0"/>
          <p:nvPr/>
        </p:nvPicPr>
        <p:blipFill>
          <a:blip r:embed="rId3">
            <a:alphaModFix/>
          </a:blip>
          <a:stretch>
            <a:fillRect/>
          </a:stretch>
        </p:blipFill>
        <p:spPr>
          <a:xfrm>
            <a:off x="1283188" y="2803313"/>
            <a:ext cx="10791825" cy="2638425"/>
          </a:xfrm>
          <a:prstGeom prst="rect">
            <a:avLst/>
          </a:prstGeom>
          <a:noFill/>
          <a:ln>
            <a:noFill/>
          </a:ln>
          <a:effectLst>
            <a:outerShdw blurRad="57150" rotWithShape="0" algn="bl" dir="5400000" dist="19050">
              <a:srgbClr val="000000">
                <a:alpha val="50000"/>
              </a:srgbClr>
            </a:outerShdw>
          </a:effectLst>
        </p:spPr>
      </p:pic>
      <p:sp>
        <p:nvSpPr>
          <p:cNvPr id="215" name="Google Shape;215;p28"/>
          <p:cNvSpPr txBox="1"/>
          <p:nvPr/>
        </p:nvSpPr>
        <p:spPr>
          <a:xfrm>
            <a:off x="2796425" y="5610200"/>
            <a:ext cx="7608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1100" u="sng">
                <a:solidFill>
                  <a:schemeClr val="hlink"/>
                </a:solidFill>
                <a:hlinkClick r:id="rId4"/>
              </a:rPr>
              <a:t>https://blog.dachary.org/2020/08/29/pypi-is-responsible-for-distributing-malware/</a:t>
            </a:r>
            <a:r>
              <a:rPr i="1" lang="en-US" sz="1100"/>
              <a:t> </a:t>
            </a:r>
            <a:endParaRPr i="1" sz="1100"/>
          </a:p>
          <a:p>
            <a:pPr indent="0" lvl="0" marL="0" rtl="0" algn="l">
              <a:spcBef>
                <a:spcPts val="0"/>
              </a:spcBef>
              <a:spcAft>
                <a:spcPts val="0"/>
              </a:spcAft>
              <a:buNone/>
            </a:pPr>
            <a:r>
              <a:rPr i="1" lang="en-US" sz="1100" u="sng">
                <a:solidFill>
                  <a:schemeClr val="hlink"/>
                </a:solidFill>
                <a:hlinkClick r:id="rId5"/>
              </a:rPr>
              <a:t>https://www.techtarget.com/searchsecurity/news/366577455/Typosquatting-campaign-malicious-packages-slam-PyPi</a:t>
            </a:r>
            <a:r>
              <a:rPr i="1" lang="en-US" sz="1100"/>
              <a:t> </a:t>
            </a:r>
            <a:endParaRPr i="1"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9"/>
          <p:cNvSpPr txBox="1"/>
          <p:nvPr>
            <p:ph idx="1" type="body"/>
          </p:nvPr>
        </p:nvSpPr>
        <p:spPr>
          <a:xfrm>
            <a:off x="408001" y="1592275"/>
            <a:ext cx="6075000" cy="4608600"/>
          </a:xfrm>
          <a:prstGeom prst="rect">
            <a:avLst/>
          </a:prstGeom>
          <a:noFill/>
          <a:ln>
            <a:noFill/>
          </a:ln>
        </p:spPr>
        <p:txBody>
          <a:bodyPr anchorCtr="0" anchor="t" bIns="0" lIns="0" spcFirstLastPara="1" rIns="0" wrap="square" tIns="0">
            <a:normAutofit/>
          </a:bodyPr>
          <a:lstStyle/>
          <a:p>
            <a:pPr indent="-342900" lvl="0" marL="457200" rtl="0" algn="l">
              <a:lnSpc>
                <a:spcPct val="100000"/>
              </a:lnSpc>
              <a:spcBef>
                <a:spcPts val="800"/>
              </a:spcBef>
              <a:spcAft>
                <a:spcPts val="0"/>
              </a:spcAft>
              <a:buSzPts val="1800"/>
              <a:buChar char="●"/>
            </a:pPr>
            <a:r>
              <a:rPr b="0" lang="en-US" sz="1800"/>
              <a:t>Over 100k infected repositories (discovered Feb 2024)</a:t>
            </a:r>
            <a:endParaRPr b="0" sz="1800"/>
          </a:p>
          <a:p>
            <a:pPr indent="-342900" lvl="0" marL="457200" rtl="0" algn="l">
              <a:lnSpc>
                <a:spcPct val="100000"/>
              </a:lnSpc>
              <a:spcBef>
                <a:spcPts val="0"/>
              </a:spcBef>
              <a:spcAft>
                <a:spcPts val="0"/>
              </a:spcAft>
              <a:buSzPts val="1800"/>
              <a:buChar char="●"/>
            </a:pPr>
            <a:r>
              <a:rPr b="0" lang="en-US" sz="1800"/>
              <a:t>Repository confusion attack that relies on human error</a:t>
            </a:r>
            <a:endParaRPr b="0" sz="1800"/>
          </a:p>
          <a:p>
            <a:pPr indent="0" lvl="0" marL="0" rtl="0" algn="l">
              <a:lnSpc>
                <a:spcPct val="100000"/>
              </a:lnSpc>
              <a:spcBef>
                <a:spcPts val="800"/>
              </a:spcBef>
              <a:spcAft>
                <a:spcPts val="0"/>
              </a:spcAft>
              <a:buNone/>
            </a:pPr>
            <a:r>
              <a:t/>
            </a:r>
            <a:endParaRPr sz="1800"/>
          </a:p>
          <a:p>
            <a:pPr indent="0" lvl="0" marL="0" rtl="0" algn="l">
              <a:lnSpc>
                <a:spcPct val="100000"/>
              </a:lnSpc>
              <a:spcBef>
                <a:spcPts val="800"/>
              </a:spcBef>
              <a:spcAft>
                <a:spcPts val="0"/>
              </a:spcAft>
              <a:buNone/>
            </a:pPr>
            <a:r>
              <a:t/>
            </a:r>
            <a:endParaRPr sz="1800"/>
          </a:p>
          <a:p>
            <a:pPr indent="0" lvl="0" marL="0" rtl="0" algn="l">
              <a:lnSpc>
                <a:spcPct val="100000"/>
              </a:lnSpc>
              <a:spcBef>
                <a:spcPts val="800"/>
              </a:spcBef>
              <a:spcAft>
                <a:spcPts val="0"/>
              </a:spcAft>
              <a:buNone/>
            </a:pPr>
            <a:r>
              <a:t/>
            </a:r>
            <a:endParaRPr sz="1800"/>
          </a:p>
          <a:p>
            <a:pPr indent="0" lvl="0" marL="0" rtl="0" algn="l">
              <a:lnSpc>
                <a:spcPct val="100000"/>
              </a:lnSpc>
              <a:spcBef>
                <a:spcPts val="800"/>
              </a:spcBef>
              <a:spcAft>
                <a:spcPts val="0"/>
              </a:spcAft>
              <a:buNone/>
            </a:pPr>
            <a:r>
              <a:t/>
            </a:r>
            <a:endParaRPr sz="1800"/>
          </a:p>
          <a:p>
            <a:pPr indent="0" lvl="0" marL="0" rtl="0" algn="l">
              <a:lnSpc>
                <a:spcPct val="100000"/>
              </a:lnSpc>
              <a:spcBef>
                <a:spcPts val="800"/>
              </a:spcBef>
              <a:spcAft>
                <a:spcPts val="0"/>
              </a:spcAft>
              <a:buNone/>
            </a:pPr>
            <a:r>
              <a:t/>
            </a:r>
            <a:endParaRPr sz="1800"/>
          </a:p>
        </p:txBody>
      </p:sp>
      <p:sp>
        <p:nvSpPr>
          <p:cNvPr id="221" name="Google Shape;221;p29"/>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Malicious GitHub repositories</a:t>
            </a:r>
            <a:endParaRPr/>
          </a:p>
        </p:txBody>
      </p:sp>
      <p:sp>
        <p:nvSpPr>
          <p:cNvPr id="222" name="Google Shape;222;p29"/>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223" name="Google Shape;223;p29"/>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224" name="Google Shape;224;p29"/>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225" name="Google Shape;225;p29"/>
          <p:cNvPicPr preferRelativeResize="0"/>
          <p:nvPr/>
        </p:nvPicPr>
        <p:blipFill>
          <a:blip r:embed="rId3">
            <a:alphaModFix/>
          </a:blip>
          <a:stretch>
            <a:fillRect/>
          </a:stretch>
        </p:blipFill>
        <p:spPr>
          <a:xfrm>
            <a:off x="6850039" y="1439193"/>
            <a:ext cx="4933950" cy="1343025"/>
          </a:xfrm>
          <a:prstGeom prst="rect">
            <a:avLst/>
          </a:prstGeom>
          <a:noFill/>
          <a:ln>
            <a:noFill/>
          </a:ln>
        </p:spPr>
      </p:pic>
      <p:pic>
        <p:nvPicPr>
          <p:cNvPr id="226" name="Google Shape;226;p29"/>
          <p:cNvPicPr preferRelativeResize="0"/>
          <p:nvPr/>
        </p:nvPicPr>
        <p:blipFill>
          <a:blip r:embed="rId4">
            <a:alphaModFix/>
          </a:blip>
          <a:stretch>
            <a:fillRect/>
          </a:stretch>
        </p:blipFill>
        <p:spPr>
          <a:xfrm>
            <a:off x="3393901" y="2995855"/>
            <a:ext cx="5404200" cy="2678145"/>
          </a:xfrm>
          <a:prstGeom prst="rect">
            <a:avLst/>
          </a:prstGeom>
          <a:noFill/>
          <a:ln>
            <a:noFill/>
          </a:ln>
          <a:effectLst>
            <a:outerShdw blurRad="57150" rotWithShape="0" algn="bl" dir="5400000" dist="19050">
              <a:srgbClr val="000000">
                <a:alpha val="50000"/>
              </a:srgbClr>
            </a:outerShdw>
          </a:effectLst>
        </p:spPr>
      </p:pic>
      <p:sp>
        <p:nvSpPr>
          <p:cNvPr id="227" name="Google Shape;227;p29"/>
          <p:cNvSpPr txBox="1"/>
          <p:nvPr/>
        </p:nvSpPr>
        <p:spPr>
          <a:xfrm>
            <a:off x="3221900" y="5872500"/>
            <a:ext cx="58911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1100" u="sng">
                <a:solidFill>
                  <a:schemeClr val="hlink"/>
                </a:solidFill>
                <a:hlinkClick r:id="rId5"/>
              </a:rPr>
              <a:t>https://www.developer-tech.com/news/2024/feb/29/github-suffers-over-100k-infected-repos/</a:t>
            </a:r>
            <a:r>
              <a:rPr i="1" lang="en-US" sz="1100"/>
              <a:t> </a:t>
            </a:r>
            <a:endParaRPr i="1" sz="1100">
              <a:solidFill>
                <a:srgbClr val="171717"/>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0"/>
          <p:cNvSpPr txBox="1"/>
          <p:nvPr>
            <p:ph idx="1" type="body"/>
          </p:nvPr>
        </p:nvSpPr>
        <p:spPr>
          <a:xfrm>
            <a:off x="408000" y="1592275"/>
            <a:ext cx="8965200" cy="4608600"/>
          </a:xfrm>
          <a:prstGeom prst="rect">
            <a:avLst/>
          </a:prstGeom>
          <a:noFill/>
          <a:ln>
            <a:noFill/>
          </a:ln>
        </p:spPr>
        <p:txBody>
          <a:bodyPr anchorCtr="0" anchor="t" bIns="0" lIns="0" spcFirstLastPara="1" rIns="0" wrap="square" tIns="0">
            <a:normAutofit/>
          </a:bodyPr>
          <a:lstStyle/>
          <a:p>
            <a:pPr indent="-342900" lvl="0" marL="457200" rtl="0" algn="l">
              <a:lnSpc>
                <a:spcPct val="100000"/>
              </a:lnSpc>
              <a:spcBef>
                <a:spcPts val="800"/>
              </a:spcBef>
              <a:spcAft>
                <a:spcPts val="0"/>
              </a:spcAft>
              <a:buSzPts val="1800"/>
              <a:buChar char="●"/>
            </a:pPr>
            <a:r>
              <a:rPr b="0" lang="en-US" sz="1800"/>
              <a:t>Vulnerability existing since 2015</a:t>
            </a:r>
            <a:endParaRPr b="0" sz="1800"/>
          </a:p>
          <a:p>
            <a:pPr indent="-342900" lvl="0" marL="457200" rtl="0" algn="l">
              <a:lnSpc>
                <a:spcPct val="100000"/>
              </a:lnSpc>
              <a:spcBef>
                <a:spcPts val="0"/>
              </a:spcBef>
              <a:spcAft>
                <a:spcPts val="0"/>
              </a:spcAft>
              <a:buSzPts val="1800"/>
              <a:buChar char="●"/>
            </a:pPr>
            <a:r>
              <a:rPr b="0" lang="en-US" sz="1800"/>
              <a:t>Allows unauthenticated users to access confidential records</a:t>
            </a:r>
            <a:endParaRPr b="0" sz="1800"/>
          </a:p>
          <a:p>
            <a:pPr indent="-342900" lvl="0" marL="457200" rtl="0" algn="l">
              <a:lnSpc>
                <a:spcPct val="100000"/>
              </a:lnSpc>
              <a:spcBef>
                <a:spcPts val="0"/>
              </a:spcBef>
              <a:spcAft>
                <a:spcPts val="0"/>
              </a:spcAft>
              <a:buSzPts val="1800"/>
              <a:buChar char="●"/>
            </a:pPr>
            <a:r>
              <a:rPr b="0" lang="en-US" sz="1800"/>
              <a:t>ServiceNow was given by researcher 6 months to react</a:t>
            </a:r>
            <a:endParaRPr b="0" sz="1800"/>
          </a:p>
          <a:p>
            <a:pPr indent="-342900" lvl="0" marL="457200" rtl="0" algn="l">
              <a:lnSpc>
                <a:spcPct val="100000"/>
              </a:lnSpc>
              <a:spcBef>
                <a:spcPts val="0"/>
              </a:spcBef>
              <a:spcAft>
                <a:spcPts val="0"/>
              </a:spcAft>
              <a:buSzPts val="1800"/>
              <a:buChar char="●"/>
            </a:pPr>
            <a:r>
              <a:rPr b="0" lang="en-US" sz="1800"/>
              <a:t>Vulnerability published in Oct 2023</a:t>
            </a:r>
            <a:endParaRPr b="0" sz="1800"/>
          </a:p>
          <a:p>
            <a:pPr indent="-342900" lvl="0" marL="457200" rtl="0" algn="l">
              <a:lnSpc>
                <a:spcPct val="100000"/>
              </a:lnSpc>
              <a:spcBef>
                <a:spcPts val="0"/>
              </a:spcBef>
              <a:spcAft>
                <a:spcPts val="0"/>
              </a:spcAft>
              <a:buSzPts val="1800"/>
              <a:buChar char="●"/>
            </a:pPr>
            <a:r>
              <a:rPr b="0" lang="en-US" sz="1800"/>
              <a:t>ServiceNow did not deny/confirm or warn customers (CERN was not warned either)</a:t>
            </a:r>
            <a:endParaRPr b="0" sz="1800"/>
          </a:p>
        </p:txBody>
      </p:sp>
      <p:sp>
        <p:nvSpPr>
          <p:cNvPr id="233" name="Google Shape;233;p30"/>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Commercial suppliers</a:t>
            </a:r>
            <a:endParaRPr/>
          </a:p>
        </p:txBody>
      </p:sp>
      <p:sp>
        <p:nvSpPr>
          <p:cNvPr id="234" name="Google Shape;234;p30"/>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235" name="Google Shape;235;p30"/>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236" name="Google Shape;236;p30"/>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237" name="Google Shape;237;p30"/>
          <p:cNvPicPr preferRelativeResize="0"/>
          <p:nvPr/>
        </p:nvPicPr>
        <p:blipFill>
          <a:blip r:embed="rId3">
            <a:alphaModFix/>
          </a:blip>
          <a:stretch>
            <a:fillRect/>
          </a:stretch>
        </p:blipFill>
        <p:spPr>
          <a:xfrm>
            <a:off x="6483644" y="143107"/>
            <a:ext cx="5305201" cy="1526575"/>
          </a:xfrm>
          <a:prstGeom prst="rect">
            <a:avLst/>
          </a:prstGeom>
          <a:noFill/>
          <a:ln>
            <a:noFill/>
          </a:ln>
        </p:spPr>
      </p:pic>
      <p:pic>
        <p:nvPicPr>
          <p:cNvPr id="238" name="Google Shape;238;p30"/>
          <p:cNvPicPr preferRelativeResize="0"/>
          <p:nvPr/>
        </p:nvPicPr>
        <p:blipFill>
          <a:blip r:embed="rId4">
            <a:alphaModFix/>
          </a:blip>
          <a:stretch>
            <a:fillRect/>
          </a:stretch>
        </p:blipFill>
        <p:spPr>
          <a:xfrm>
            <a:off x="2242260" y="3225125"/>
            <a:ext cx="7564626" cy="1972425"/>
          </a:xfrm>
          <a:prstGeom prst="rect">
            <a:avLst/>
          </a:prstGeom>
          <a:noFill/>
          <a:ln>
            <a:noFill/>
          </a:ln>
          <a:effectLst>
            <a:outerShdw blurRad="57150" rotWithShape="0" algn="bl" dir="5400000" dist="19050">
              <a:srgbClr val="000000">
                <a:alpha val="50000"/>
              </a:srgbClr>
            </a:outerShdw>
          </a:effectLst>
        </p:spPr>
      </p:pic>
      <p:sp>
        <p:nvSpPr>
          <p:cNvPr id="239" name="Google Shape;239;p30"/>
          <p:cNvSpPr txBox="1"/>
          <p:nvPr/>
        </p:nvSpPr>
        <p:spPr>
          <a:xfrm>
            <a:off x="3642713" y="5295800"/>
            <a:ext cx="47637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1100" u="sng">
                <a:solidFill>
                  <a:schemeClr val="hlink"/>
                </a:solidFill>
                <a:hlinkClick r:id="rId5"/>
              </a:rPr>
              <a:t>https://www.enumerated.ie/index/servicenow-data-exposure</a:t>
            </a:r>
            <a:endParaRPr i="1" sz="1100"/>
          </a:p>
          <a:p>
            <a:pPr indent="0" lvl="0" marL="0" rtl="0" algn="l">
              <a:spcBef>
                <a:spcPts val="0"/>
              </a:spcBef>
              <a:spcAft>
                <a:spcPts val="0"/>
              </a:spcAft>
              <a:buNone/>
            </a:pPr>
            <a:r>
              <a:rPr i="1" lang="en-US" sz="1100" u="sng">
                <a:solidFill>
                  <a:schemeClr val="hlink"/>
                </a:solidFill>
                <a:hlinkClick r:id="rId6"/>
              </a:rPr>
              <a:t>https://cybernews.com/news/servicenow-leak-thousands-companies-risk/</a:t>
            </a:r>
            <a:r>
              <a:rPr i="1" lang="en-US" sz="1100"/>
              <a:t>  </a:t>
            </a:r>
            <a:endParaRPr i="1" sz="1100">
              <a:solidFill>
                <a:srgbClr val="171717"/>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1"/>
          <p:cNvSpPr txBox="1"/>
          <p:nvPr>
            <p:ph idx="1" type="body"/>
          </p:nvPr>
        </p:nvSpPr>
        <p:spPr>
          <a:xfrm>
            <a:off x="407989" y="1592263"/>
            <a:ext cx="5688000" cy="4608600"/>
          </a:xfrm>
          <a:prstGeom prst="rect">
            <a:avLst/>
          </a:prstGeom>
          <a:noFill/>
          <a:ln>
            <a:noFill/>
          </a:ln>
        </p:spPr>
        <p:txBody>
          <a:bodyPr anchorCtr="0" anchor="t" bIns="0" lIns="0" spcFirstLastPara="1" rIns="0" wrap="square" tIns="0">
            <a:normAutofit/>
          </a:bodyPr>
          <a:lstStyle/>
          <a:p>
            <a:pPr indent="-342900" lvl="0" marL="457200" rtl="0" algn="l">
              <a:lnSpc>
                <a:spcPct val="100000"/>
              </a:lnSpc>
              <a:spcBef>
                <a:spcPts val="800"/>
              </a:spcBef>
              <a:spcAft>
                <a:spcPts val="0"/>
              </a:spcAft>
              <a:buSzPts val="1800"/>
              <a:buChar char="●"/>
            </a:pPr>
            <a:r>
              <a:rPr b="0" lang="en-US" sz="1800"/>
              <a:t>As usual – no silver bullet, but things like SBOM  (Software Bill of Materials) can help</a:t>
            </a:r>
            <a:endParaRPr b="0" sz="1800"/>
          </a:p>
          <a:p>
            <a:pPr indent="-342900" lvl="0" marL="457200" rtl="0" algn="l">
              <a:lnSpc>
                <a:spcPct val="100000"/>
              </a:lnSpc>
              <a:spcBef>
                <a:spcPts val="0"/>
              </a:spcBef>
              <a:spcAft>
                <a:spcPts val="0"/>
              </a:spcAft>
              <a:buSzPts val="1800"/>
              <a:buChar char="●"/>
            </a:pPr>
            <a:r>
              <a:rPr b="0" lang="en-US" sz="1800"/>
              <a:t>SBOM is a document providing list of libraries and dependencies used in a project</a:t>
            </a:r>
            <a:endParaRPr b="0" sz="1800"/>
          </a:p>
          <a:p>
            <a:pPr indent="0" lvl="0" marL="0" rtl="0" algn="l">
              <a:lnSpc>
                <a:spcPct val="100000"/>
              </a:lnSpc>
              <a:spcBef>
                <a:spcPts val="800"/>
              </a:spcBef>
              <a:spcAft>
                <a:spcPts val="0"/>
              </a:spcAft>
              <a:buNone/>
            </a:pPr>
            <a:r>
              <a:t/>
            </a:r>
            <a:endParaRPr sz="1800"/>
          </a:p>
        </p:txBody>
      </p:sp>
      <p:sp>
        <p:nvSpPr>
          <p:cNvPr id="245" name="Google Shape;245;p31"/>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Solutions</a:t>
            </a:r>
            <a:endParaRPr/>
          </a:p>
        </p:txBody>
      </p:sp>
      <p:sp>
        <p:nvSpPr>
          <p:cNvPr id="246" name="Google Shape;246;p31"/>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247" name="Google Shape;247;p31"/>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248" name="Google Shape;248;p31"/>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249" name="Google Shape;249;p31"/>
          <p:cNvPicPr preferRelativeResize="0"/>
          <p:nvPr/>
        </p:nvPicPr>
        <p:blipFill>
          <a:blip r:embed="rId3">
            <a:alphaModFix/>
          </a:blip>
          <a:stretch>
            <a:fillRect/>
          </a:stretch>
        </p:blipFill>
        <p:spPr>
          <a:xfrm>
            <a:off x="944863" y="2909002"/>
            <a:ext cx="4614275" cy="2709675"/>
          </a:xfrm>
          <a:prstGeom prst="rect">
            <a:avLst/>
          </a:prstGeom>
          <a:noFill/>
          <a:ln>
            <a:noFill/>
          </a:ln>
          <a:effectLst>
            <a:outerShdw blurRad="57150" rotWithShape="0" algn="bl" dir="5400000" dist="19050">
              <a:srgbClr val="000000">
                <a:alpha val="50000"/>
              </a:srgbClr>
            </a:outerShdw>
          </a:effectLst>
        </p:spPr>
      </p:pic>
      <p:sp>
        <p:nvSpPr>
          <p:cNvPr id="250" name="Google Shape;250;p31"/>
          <p:cNvSpPr txBox="1"/>
          <p:nvPr/>
        </p:nvSpPr>
        <p:spPr>
          <a:xfrm>
            <a:off x="944875" y="5722750"/>
            <a:ext cx="47145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1100" u="sng">
                <a:solidFill>
                  <a:schemeClr val="hlink"/>
                </a:solidFill>
                <a:hlinkClick r:id="rId4"/>
              </a:rPr>
              <a:t>https://scribesecurity.com/fr/sbom/#definition-of-software-bill-of-materials</a:t>
            </a:r>
            <a:r>
              <a:rPr i="1" lang="en-US" sz="1100">
                <a:solidFill>
                  <a:srgbClr val="171717"/>
                </a:solidFill>
              </a:rPr>
              <a:t> </a:t>
            </a:r>
            <a:endParaRPr i="1" sz="1100">
              <a:solidFill>
                <a:srgbClr val="171717"/>
              </a:solidFill>
            </a:endParaRPr>
          </a:p>
        </p:txBody>
      </p:sp>
      <p:pic>
        <p:nvPicPr>
          <p:cNvPr id="251" name="Google Shape;251;p31"/>
          <p:cNvPicPr preferRelativeResize="0"/>
          <p:nvPr/>
        </p:nvPicPr>
        <p:blipFill>
          <a:blip r:embed="rId5">
            <a:alphaModFix/>
          </a:blip>
          <a:stretch>
            <a:fillRect/>
          </a:stretch>
        </p:blipFill>
        <p:spPr>
          <a:xfrm>
            <a:off x="6301614" y="417418"/>
            <a:ext cx="5140982" cy="4680999"/>
          </a:xfrm>
          <a:prstGeom prst="rect">
            <a:avLst/>
          </a:prstGeom>
          <a:noFill/>
          <a:ln>
            <a:noFill/>
          </a:ln>
          <a:effectLst>
            <a:outerShdw blurRad="57150" rotWithShape="0" algn="bl" dir="5400000" dist="19050">
              <a:srgbClr val="000000">
                <a:alpha val="50000"/>
              </a:srgbClr>
            </a:outerShdw>
          </a:effectLst>
        </p:spPr>
      </p:pic>
      <p:sp>
        <p:nvSpPr>
          <p:cNvPr id="252" name="Google Shape;252;p31"/>
          <p:cNvSpPr txBox="1"/>
          <p:nvPr/>
        </p:nvSpPr>
        <p:spPr>
          <a:xfrm>
            <a:off x="5955350" y="5180275"/>
            <a:ext cx="58335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US" sz="1100" u="sng">
                <a:solidFill>
                  <a:schemeClr val="hlink"/>
                </a:solidFill>
                <a:hlinkClick r:id="rId6"/>
              </a:rPr>
              <a:t>https://media.defense.gov/2022/Sep/01/2003068942/-1/-1/0/ESF_SECURING_THE_SOFTWARE_SUPPLY_CHAIN_DEVELOPERS.PDF?utm_source=the+new+stack&amp;utm_medium=referral&amp;utm_content=inline-mention&amp;utm_campaign=tns+platform</a:t>
            </a:r>
            <a:r>
              <a:rPr i="1" lang="en-US" sz="1100">
                <a:solidFill>
                  <a:srgbClr val="171717"/>
                </a:solidFill>
              </a:rPr>
              <a:t> </a:t>
            </a:r>
            <a:endParaRPr i="1" sz="1100">
              <a:solidFill>
                <a:srgbClr val="171717"/>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2"/>
          <p:cNvSpPr txBox="1"/>
          <p:nvPr>
            <p:ph idx="1" type="body"/>
          </p:nvPr>
        </p:nvSpPr>
        <p:spPr>
          <a:xfrm>
            <a:off x="408007" y="1592275"/>
            <a:ext cx="9335400" cy="4608600"/>
          </a:xfrm>
          <a:prstGeom prst="rect">
            <a:avLst/>
          </a:prstGeom>
          <a:noFill/>
          <a:ln>
            <a:noFill/>
          </a:ln>
        </p:spPr>
        <p:txBody>
          <a:bodyPr anchorCtr="0" anchor="t" bIns="0" lIns="0" spcFirstLastPara="1" rIns="0" wrap="square" tIns="0">
            <a:normAutofit/>
          </a:bodyPr>
          <a:lstStyle/>
          <a:p>
            <a:pPr indent="-406400" lvl="0" marL="457200" rtl="0" algn="l">
              <a:lnSpc>
                <a:spcPct val="100000"/>
              </a:lnSpc>
              <a:spcBef>
                <a:spcPts val="800"/>
              </a:spcBef>
              <a:spcAft>
                <a:spcPts val="0"/>
              </a:spcAft>
              <a:buSzPts val="2800"/>
              <a:buAutoNum type="arabicPeriod"/>
            </a:pPr>
            <a:r>
              <a:rPr b="0" lang="en-US" sz="2800"/>
              <a:t>Supply-chain problems</a:t>
            </a:r>
            <a:endParaRPr b="0" sz="2800"/>
          </a:p>
          <a:p>
            <a:pPr indent="-406400" lvl="0" marL="457200" rtl="0" algn="l">
              <a:lnSpc>
                <a:spcPct val="100000"/>
              </a:lnSpc>
              <a:spcBef>
                <a:spcPts val="0"/>
              </a:spcBef>
              <a:spcAft>
                <a:spcPts val="0"/>
              </a:spcAft>
              <a:buSzPts val="2800"/>
              <a:buAutoNum type="arabicPeriod"/>
            </a:pPr>
            <a:r>
              <a:rPr lang="en-US" sz="2800"/>
              <a:t>Phishing for 2</a:t>
            </a:r>
            <a:r>
              <a:rPr lang="en-US" sz="2800"/>
              <a:t>FA     </a:t>
            </a:r>
            <a:r>
              <a:rPr lang="en-US" sz="2800"/>
              <a:t>Less secure &amp; more secure 2FA</a:t>
            </a:r>
            <a:endParaRPr sz="2800"/>
          </a:p>
          <a:p>
            <a:pPr indent="-406400" lvl="0" marL="457200" rtl="0" algn="l">
              <a:lnSpc>
                <a:spcPct val="100000"/>
              </a:lnSpc>
              <a:spcBef>
                <a:spcPts val="0"/>
              </a:spcBef>
              <a:spcAft>
                <a:spcPts val="0"/>
              </a:spcAft>
              <a:buSzPts val="2800"/>
              <a:buAutoNum type="arabicPeriod"/>
            </a:pPr>
            <a:r>
              <a:rPr b="0" lang="en-US" sz="2800"/>
              <a:t>Email security</a:t>
            </a:r>
            <a:endParaRPr b="0" sz="2800"/>
          </a:p>
          <a:p>
            <a:pPr indent="-406400" lvl="0" marL="457200" rtl="0" algn="l">
              <a:lnSpc>
                <a:spcPct val="100000"/>
              </a:lnSpc>
              <a:spcBef>
                <a:spcPts val="0"/>
              </a:spcBef>
              <a:spcAft>
                <a:spcPts val="0"/>
              </a:spcAft>
              <a:buSzPts val="2800"/>
              <a:buAutoNum type="arabicPeriod"/>
            </a:pPr>
            <a:r>
              <a:rPr b="0" lang="en-US" sz="2800"/>
              <a:t>R&amp;E community security</a:t>
            </a:r>
            <a:endParaRPr b="0" sz="2800"/>
          </a:p>
        </p:txBody>
      </p:sp>
      <p:sp>
        <p:nvSpPr>
          <p:cNvPr id="258" name="Google Shape;258;p32"/>
          <p:cNvSpPr txBox="1"/>
          <p:nvPr>
            <p:ph type="title"/>
          </p:nvPr>
        </p:nvSpPr>
        <p:spPr>
          <a:xfrm>
            <a:off x="407988" y="3735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Content</a:t>
            </a:r>
            <a:endParaRPr/>
          </a:p>
        </p:txBody>
      </p:sp>
      <p:sp>
        <p:nvSpPr>
          <p:cNvPr id="259" name="Google Shape;259;p32"/>
          <p:cNvSpPr txBox="1"/>
          <p:nvPr>
            <p:ph idx="10" type="dt"/>
          </p:nvPr>
        </p:nvSpPr>
        <p:spPr>
          <a:xfrm>
            <a:off x="8101915" y="6424993"/>
            <a:ext cx="1773900" cy="3651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US"/>
              <a:t>17 April 2024</a:t>
            </a:r>
            <a:endParaRPr/>
          </a:p>
        </p:txBody>
      </p:sp>
      <p:sp>
        <p:nvSpPr>
          <p:cNvPr id="260" name="Google Shape;260;p32"/>
          <p:cNvSpPr txBox="1"/>
          <p:nvPr>
            <p:ph idx="11" type="ftr"/>
          </p:nvPr>
        </p:nvSpPr>
        <p:spPr>
          <a:xfrm>
            <a:off x="1145352" y="6424993"/>
            <a:ext cx="6787500" cy="365100"/>
          </a:xfrm>
          <a:prstGeom prst="rect">
            <a:avLst/>
          </a:prstGeom>
          <a:noFill/>
          <a:ln>
            <a:noFill/>
          </a:ln>
        </p:spPr>
        <p:txBody>
          <a:bodyPr anchorCtr="0" anchor="ctr" bIns="0" lIns="0" spcFirstLastPara="1" rIns="0" wrap="square" tIns="0">
            <a:normAutofit/>
          </a:bodyPr>
          <a:lstStyle/>
          <a:p>
            <a:pPr indent="0" lvl="0" marL="0" rtl="0" algn="l">
              <a:spcBef>
                <a:spcPts val="0"/>
              </a:spcBef>
              <a:spcAft>
                <a:spcPts val="0"/>
              </a:spcAft>
              <a:buNone/>
            </a:pPr>
            <a:r>
              <a:rPr lang="en-US"/>
              <a:t>Roman Sumailov  |  HEPiX Spring 2024</a:t>
            </a:r>
            <a:endParaRPr/>
          </a:p>
        </p:txBody>
      </p:sp>
      <p:sp>
        <p:nvSpPr>
          <p:cNvPr id="261" name="Google Shape;261;p32"/>
          <p:cNvSpPr txBox="1"/>
          <p:nvPr>
            <p:ph idx="12" type="sldNum"/>
          </p:nvPr>
        </p:nvSpPr>
        <p:spPr>
          <a:xfrm>
            <a:off x="11107546" y="6424993"/>
            <a:ext cx="681300" cy="365100"/>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
        <p:nvSpPr>
          <p:cNvPr id="262" name="Google Shape;262;p32"/>
          <p:cNvSpPr/>
          <p:nvPr/>
        </p:nvSpPr>
        <p:spPr>
          <a:xfrm>
            <a:off x="9743400" y="1965625"/>
            <a:ext cx="1036800" cy="507900"/>
          </a:xfrm>
          <a:prstGeom prst="left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FF0000"/>
              </a:solidFill>
              <a:highlight>
                <a:srgbClr val="FF0000"/>
              </a:highlight>
            </a:endParaRPr>
          </a:p>
        </p:txBody>
      </p:sp>
      <p:cxnSp>
        <p:nvCxnSpPr>
          <p:cNvPr id="263" name="Google Shape;263;p32"/>
          <p:cNvCxnSpPr/>
          <p:nvPr/>
        </p:nvCxnSpPr>
        <p:spPr>
          <a:xfrm>
            <a:off x="3713500" y="2219575"/>
            <a:ext cx="402900" cy="0"/>
          </a:xfrm>
          <a:prstGeom prst="straightConnector1">
            <a:avLst/>
          </a:prstGeom>
          <a:noFill/>
          <a:ln cap="flat" cmpd="sng" w="38100">
            <a:solidFill>
              <a:schemeClr val="dk2"/>
            </a:solidFill>
            <a:prstDash val="solid"/>
            <a:round/>
            <a:headEnd len="med" w="med"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