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300" r:id="rId3"/>
    <p:sldId id="327" r:id="rId4"/>
    <p:sldId id="335" r:id="rId5"/>
    <p:sldId id="303" r:id="rId6"/>
    <p:sldId id="304" r:id="rId7"/>
    <p:sldId id="267" r:id="rId8"/>
    <p:sldId id="316" r:id="rId9"/>
    <p:sldId id="333" r:id="rId10"/>
    <p:sldId id="271" r:id="rId11"/>
    <p:sldId id="288" r:id="rId12"/>
    <p:sldId id="328" r:id="rId13"/>
    <p:sldId id="311" r:id="rId14"/>
    <p:sldId id="269" r:id="rId15"/>
    <p:sldId id="302" r:id="rId16"/>
    <p:sldId id="279" r:id="rId17"/>
    <p:sldId id="278" r:id="rId18"/>
    <p:sldId id="343" r:id="rId19"/>
    <p:sldId id="336" r:id="rId20"/>
    <p:sldId id="301" r:id="rId21"/>
    <p:sldId id="314" r:id="rId22"/>
    <p:sldId id="337" r:id="rId23"/>
    <p:sldId id="270" r:id="rId24"/>
    <p:sldId id="305" r:id="rId25"/>
    <p:sldId id="281" r:id="rId26"/>
    <p:sldId id="282" r:id="rId27"/>
    <p:sldId id="283" r:id="rId28"/>
    <p:sldId id="315" r:id="rId29"/>
    <p:sldId id="309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6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55" y="7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BHoeft\cisco-wartung\didata-smartnet-komponenten.202212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9EA-4B22-9212-567E490A81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9EA-4B22-9212-567E490A8181}"/>
              </c:ext>
            </c:extLst>
          </c:dPt>
          <c:cat>
            <c:strRef>
              <c:f>Tabelle1!$AG$114:$AH$114</c:f>
              <c:strCache>
                <c:ptCount val="2"/>
                <c:pt idx="0">
                  <c:v>IPv4</c:v>
                </c:pt>
                <c:pt idx="1">
                  <c:v>IPv6</c:v>
                </c:pt>
              </c:strCache>
            </c:strRef>
          </c:cat>
          <c:val>
            <c:numRef>
              <c:f>Tabelle1!$AG$115:$AH$115</c:f>
              <c:numCache>
                <c:formatCode>#,##0</c:formatCode>
                <c:ptCount val="2"/>
                <c:pt idx="0">
                  <c:v>42774565</c:v>
                </c:pt>
                <c:pt idx="1">
                  <c:v>85676171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EA-4B22-9212-567E490A81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95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863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42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79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091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8572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438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0381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7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084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10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1665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630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7623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940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4059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64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871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68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708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8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91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65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540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2" hidden="1"/>
          <p:cNvSpPr/>
          <p:nvPr/>
        </p:nvSpPr>
        <p:spPr>
          <a:xfrm>
            <a:off x="2267040" y="6329726"/>
            <a:ext cx="490704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Upgrade DFN Regelanschluss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" name="CustomShape 3" hidden="1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155520" y="3618563"/>
            <a:ext cx="11904000" cy="2705885"/>
          </a:xfrm>
          <a:prstGeom prst="round2DiagRect">
            <a:avLst>
              <a:gd name="adj1" fmla="val 0"/>
              <a:gd name="adj2" fmla="val 7878"/>
            </a:avLst>
          </a:prstGeom>
          <a:blipFill rotWithShape="0">
            <a:blip r:embed="rId15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155520" y="6525505"/>
            <a:ext cx="4807680" cy="17017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6" b="0" strike="noStrike" spc="-1">
                <a:solidFill>
                  <a:srgbClr val="000000"/>
                </a:solidFill>
                <a:latin typeface="Arial"/>
                <a:ea typeface="DejaVu Sans"/>
              </a:rPr>
              <a:t>KIT – The Research University in the Helmholtz Association</a:t>
            </a:r>
            <a:endParaRPr lang="en-US" sz="1106" b="0" strike="noStrike" spc="-1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9757920" y="6432895"/>
            <a:ext cx="2301600" cy="3282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2133" b="1" strike="noStrike" spc="-1">
                <a:solidFill>
                  <a:srgbClr val="000000"/>
                </a:solidFill>
                <a:latin typeface="Arial"/>
                <a:ea typeface="DejaVu Sans"/>
              </a:rPr>
              <a:t>www.kit.edu</a:t>
            </a:r>
            <a:endParaRPr lang="en-US" sz="2133" b="0" strike="noStrike" spc="-1">
              <a:latin typeface="Arial"/>
            </a:endParaRPr>
          </a:p>
        </p:txBody>
      </p:sp>
      <p:pic>
        <p:nvPicPr>
          <p:cNvPr id="7" name="Grafik 11"/>
          <p:cNvPicPr/>
          <p:nvPr/>
        </p:nvPicPr>
        <p:blipFill>
          <a:blip r:embed="rId16"/>
          <a:stretch/>
        </p:blipFill>
        <p:spPr>
          <a:xfrm>
            <a:off x="528000" y="479852"/>
            <a:ext cx="2160480" cy="1000011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153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195072" y="6329726"/>
            <a:ext cx="9063802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IPv4 </a:t>
            </a:r>
            <a:r>
              <a:rPr lang="de-DE" sz="1200" dirty="0" err="1"/>
              <a:t>to</a:t>
            </a:r>
            <a:r>
              <a:rPr lang="de-DE" sz="1200" dirty="0"/>
              <a:t> IPv6(-</a:t>
            </a:r>
            <a:r>
              <a:rPr lang="de-DE" sz="1200" dirty="0" err="1"/>
              <a:t>only</a:t>
            </a:r>
            <a:r>
              <a:rPr lang="de-DE" sz="1200" dirty="0"/>
              <a:t>) in </a:t>
            </a:r>
            <a:r>
              <a:rPr lang="de-DE" sz="1200" dirty="0" err="1"/>
              <a:t>the</a:t>
            </a:r>
            <a:r>
              <a:rPr lang="de-DE" sz="1200" dirty="0"/>
              <a:t> German Tier-1 Data Center of </a:t>
            </a:r>
            <a:r>
              <a:rPr lang="de-DE" sz="1200" dirty="0" err="1"/>
              <a:t>the</a:t>
            </a:r>
            <a:r>
              <a:rPr lang="de-DE" sz="1200" dirty="0"/>
              <a:t> CERN Large Hadron Collider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de-DE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HEPiX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2024 Spring –  April 18, 2024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9585158" y="6329726"/>
            <a:ext cx="2080762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Scientific Computing Center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28043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>
            <a:extLst>
              <a:ext uri="{FF2B5EF4-FFF2-40B4-BE49-F238E27FC236}">
                <a16:creationId xmlns:a16="http://schemas.microsoft.com/office/drawing/2014/main" id="{C58F057F-E5EC-4A5D-AE4D-2927D037FE92}"/>
              </a:ext>
            </a:extLst>
          </p:cNvPr>
          <p:cNvSpPr txBox="1">
            <a:spLocks/>
          </p:cNvSpPr>
          <p:nvPr/>
        </p:nvSpPr>
        <p:spPr>
          <a:xfrm>
            <a:off x="664222" y="2848062"/>
            <a:ext cx="11394951" cy="724193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2400" dirty="0"/>
              <a:t>Bruno Hoeft, Matthias Schnepf, Max Fischer, Andreas Petzold</a:t>
            </a:r>
            <a:br>
              <a:rPr lang="de-DE" sz="2400" dirty="0"/>
            </a:br>
            <a:r>
              <a:rPr lang="de-DE" sz="1400" b="1" dirty="0"/>
              <a:t>Karlsruhe Institute </a:t>
            </a:r>
            <a:r>
              <a:rPr lang="de-DE" sz="1400" b="1" dirty="0" err="1"/>
              <a:t>of</a:t>
            </a:r>
            <a:r>
              <a:rPr lang="de-DE" sz="1400" b="1" dirty="0"/>
              <a:t> Technology, Hermann-von-Helmholtz-Platz 1, 76344 Eggenstein-Leopoldshafen, {first-.</a:t>
            </a:r>
            <a:r>
              <a:rPr lang="de-DE" sz="1400" b="1" dirty="0" err="1"/>
              <a:t>familyname</a:t>
            </a:r>
            <a:r>
              <a:rPr lang="de-DE" sz="1400" b="1" dirty="0"/>
              <a:t>}@kit.edu</a:t>
            </a:r>
          </a:p>
          <a:p>
            <a:pPr marL="143953" indent="0">
              <a:buNone/>
            </a:pPr>
            <a:endParaRPr lang="de-DE" sz="2400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4129F02F-ED26-4881-BE4F-62A00FAE1CC9}"/>
              </a:ext>
            </a:extLst>
          </p:cNvPr>
          <p:cNvSpPr txBox="1">
            <a:spLocks/>
          </p:cNvSpPr>
          <p:nvPr/>
        </p:nvSpPr>
        <p:spPr>
          <a:xfrm>
            <a:off x="664222" y="1502727"/>
            <a:ext cx="11194535" cy="1214055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4000" dirty="0"/>
              <a:t>IPv4 </a:t>
            </a:r>
            <a:r>
              <a:rPr lang="de-DE" sz="4000" dirty="0" err="1"/>
              <a:t>to</a:t>
            </a:r>
            <a:r>
              <a:rPr lang="de-DE" sz="4000" dirty="0"/>
              <a:t> IPv6(-</a:t>
            </a:r>
            <a:r>
              <a:rPr lang="de-DE" sz="4000" dirty="0" err="1"/>
              <a:t>only</a:t>
            </a:r>
            <a:r>
              <a:rPr lang="de-DE" sz="4000" dirty="0"/>
              <a:t>) in </a:t>
            </a:r>
            <a:r>
              <a:rPr lang="de-DE" sz="4000" dirty="0" err="1"/>
              <a:t>the</a:t>
            </a:r>
            <a:r>
              <a:rPr lang="de-DE" sz="4000" dirty="0"/>
              <a:t> German Tier-1 Data Center of </a:t>
            </a:r>
            <a:r>
              <a:rPr lang="de-DE" sz="4000" dirty="0" err="1"/>
              <a:t>the</a:t>
            </a:r>
            <a:r>
              <a:rPr lang="de-DE" sz="4000" dirty="0"/>
              <a:t> CERN Large Hadron Collider</a:t>
            </a:r>
          </a:p>
        </p:txBody>
      </p:sp>
    </p:spTree>
    <p:extLst>
      <p:ext uri="{BB962C8B-B14F-4D97-AF65-F5344CB8AC3E}">
        <p14:creationId xmlns:p14="http://schemas.microsoft.com/office/powerpoint/2010/main" val="3531765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471DF-24A8-4681-B3E5-7388E27B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Logstash</a:t>
            </a:r>
            <a:r>
              <a:rPr lang="de-DE" dirty="0"/>
              <a:t> 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now</a:t>
            </a:r>
            <a:r>
              <a:rPr lang="de-DE" dirty="0">
                <a:sym typeface="Wingdings" panose="05000000000000000000" pitchFamily="2" charset="2"/>
              </a:rPr>
              <a:t> IPv6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647EDB7-AC52-47D7-9D12-2BAB840FAF4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828801"/>
            <a:ext cx="10972320" cy="561251"/>
          </a:xfrm>
        </p:spPr>
        <p:txBody>
          <a:bodyPr anchor="t" anchorCtr="0"/>
          <a:lstStyle/>
          <a:p>
            <a:r>
              <a:rPr lang="de-DE" sz="3600"/>
              <a:t>Logstash</a:t>
            </a:r>
            <a:r>
              <a:rPr lang="de-DE" sz="3600" dirty="0"/>
              <a:t> (</a:t>
            </a:r>
            <a:r>
              <a:rPr lang="de-DE" sz="3600" dirty="0" err="1"/>
              <a:t>port</a:t>
            </a:r>
            <a:r>
              <a:rPr lang="de-DE" sz="3600" dirty="0"/>
              <a:t> 5047) </a:t>
            </a:r>
            <a:r>
              <a:rPr lang="de-DE" sz="3600" dirty="0">
                <a:sym typeface="Wingdings" panose="05000000000000000000" pitchFamily="2" charset="2"/>
              </a:rPr>
              <a:t> dual-</a:t>
            </a:r>
            <a:r>
              <a:rPr lang="de-DE" sz="3600" dirty="0" err="1">
                <a:sym typeface="Wingdings" panose="05000000000000000000" pitchFamily="2" charset="2"/>
              </a:rPr>
              <a:t>stack</a:t>
            </a:r>
            <a:r>
              <a:rPr lang="de-DE" sz="3600" dirty="0">
                <a:sym typeface="Wingdings" panose="05000000000000000000" pitchFamily="2" charset="2"/>
              </a:rPr>
              <a:t> </a:t>
            </a:r>
            <a:r>
              <a:rPr lang="de-DE" sz="3600" dirty="0" err="1">
                <a:sym typeface="Wingdings" panose="05000000000000000000" pitchFamily="2" charset="2"/>
              </a:rPr>
              <a:t>deeployed</a:t>
            </a:r>
            <a:endParaRPr lang="de-DE" sz="3600" dirty="0">
              <a:sym typeface="Wingdings" panose="05000000000000000000" pitchFamily="2" charset="2"/>
            </a:endParaRP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CE179412-DB58-4C51-80CB-E25C298819D8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61101" y="3153104"/>
            <a:ext cx="10972320" cy="2175642"/>
          </a:xfrm>
        </p:spPr>
        <p:txBody>
          <a:bodyPr anchor="t" anchorCtr="0">
            <a:normAutofit fontScale="62500" lnSpcReduction="20000"/>
          </a:bodyPr>
          <a:lstStyle/>
          <a:p>
            <a:r>
              <a:rPr lang="de-DE" sz="3600" dirty="0" err="1">
                <a:sym typeface="Wingdings" panose="05000000000000000000" pitchFamily="2" charset="2"/>
              </a:rPr>
              <a:t>statistic</a:t>
            </a:r>
            <a:r>
              <a:rPr lang="de-DE" sz="3600" dirty="0">
                <a:sym typeface="Wingdings" panose="05000000000000000000" pitchFamily="2" charset="2"/>
              </a:rPr>
              <a:t>:</a:t>
            </a:r>
          </a:p>
          <a:p>
            <a:r>
              <a:rPr lang="de-DE" sz="3600" dirty="0"/>
              <a:t> </a:t>
            </a:r>
          </a:p>
          <a:p>
            <a:r>
              <a:rPr lang="de-DE" sz="3600" dirty="0">
                <a:sym typeface="Wingdings" panose="05000000000000000000" pitchFamily="2" charset="2"/>
              </a:rPr>
              <a:t>28-07-2022  </a:t>
            </a:r>
            <a:r>
              <a:rPr lang="de-DE" sz="3600" dirty="0"/>
              <a:t>IPv4 385k – IPv6 1,41 M</a:t>
            </a:r>
          </a:p>
          <a:p>
            <a:r>
              <a:rPr lang="de-DE" sz="1800" dirty="0"/>
              <a:t> </a:t>
            </a:r>
          </a:p>
          <a:p>
            <a:r>
              <a:rPr lang="de-DE" sz="3600" dirty="0">
                <a:sym typeface="Wingdings" panose="05000000000000000000" pitchFamily="2" charset="2"/>
              </a:rPr>
              <a:t>23-10-2022  </a:t>
            </a:r>
            <a:r>
              <a:rPr lang="de-DE" sz="3600" dirty="0"/>
              <a:t>IPv4 476k – IPv6 1,39 M </a:t>
            </a:r>
          </a:p>
          <a:p>
            <a:r>
              <a:rPr lang="de-DE" sz="2000" dirty="0"/>
              <a:t> </a:t>
            </a:r>
          </a:p>
          <a:p>
            <a:r>
              <a:rPr lang="de-DE" sz="3600" dirty="0">
                <a:sym typeface="Wingdings" panose="05000000000000000000" pitchFamily="2" charset="2"/>
              </a:rPr>
              <a:t>23-12-2022  </a:t>
            </a:r>
            <a:r>
              <a:rPr lang="de-DE" sz="3600" dirty="0"/>
              <a:t>IPv4 227k – IPv6 450k </a:t>
            </a:r>
          </a:p>
          <a:p>
            <a:r>
              <a:rPr lang="de-DE" sz="1800" dirty="0"/>
              <a:t> </a:t>
            </a:r>
          </a:p>
          <a:p>
            <a:r>
              <a:rPr lang="de-DE" sz="3700" dirty="0">
                <a:sym typeface="Wingdings" panose="05000000000000000000" pitchFamily="2" charset="2"/>
              </a:rPr>
              <a:t>30-10-2023  </a:t>
            </a:r>
            <a:r>
              <a:rPr lang="de-DE" sz="3700" dirty="0"/>
              <a:t>IPv4 906k – IPv6 864k</a:t>
            </a:r>
          </a:p>
          <a:p>
            <a:pPr>
              <a:spcBef>
                <a:spcPts val="600"/>
              </a:spcBef>
            </a:pPr>
            <a:r>
              <a:rPr lang="de-DE" sz="3600" dirty="0">
                <a:sym typeface="Wingdings" panose="05000000000000000000" pitchFamily="2" charset="2"/>
              </a:rPr>
              <a:t>04-04-2024  </a:t>
            </a:r>
            <a:r>
              <a:rPr lang="de-DE" sz="3600" dirty="0"/>
              <a:t>IPv4 1,0 M – IPv6 1,0 M </a:t>
            </a:r>
          </a:p>
          <a:p>
            <a:endParaRPr lang="de-DE" sz="3600" dirty="0"/>
          </a:p>
          <a:p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2273918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CE976A2B-D931-455F-937D-A5DD4AFCF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Closer </a:t>
            </a:r>
            <a:r>
              <a:rPr lang="de-DE" dirty="0" err="1"/>
              <a:t>look</a:t>
            </a:r>
            <a:r>
              <a:rPr lang="de-DE" dirty="0"/>
              <a:t> at DNS 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5F7A371E-0BA0-472E-AE3A-CBDEA9D7B6AE}"/>
              </a:ext>
            </a:extLst>
          </p:cNvPr>
          <p:cNvSpPr txBox="1">
            <a:spLocks/>
          </p:cNvSpPr>
          <p:nvPr/>
        </p:nvSpPr>
        <p:spPr>
          <a:xfrm>
            <a:off x="3670885" y="1692897"/>
            <a:ext cx="8122702" cy="146277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GridKa</a:t>
            </a:r>
            <a:r>
              <a:rPr lang="de-DE" dirty="0"/>
              <a:t> DNS:</a:t>
            </a:r>
          </a:p>
          <a:p>
            <a:pPr lvl="1"/>
            <a:r>
              <a:rPr lang="de-DE" dirty="0"/>
              <a:t>IPv4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count</a:t>
            </a:r>
            <a:r>
              <a:rPr lang="de-DE" dirty="0"/>
              <a:t> : 9,412,871 (24 </a:t>
            </a:r>
            <a:r>
              <a:rPr lang="de-DE" dirty="0" err="1"/>
              <a:t>hours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DNS (Bind) Server and WN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dual-</a:t>
            </a:r>
            <a:r>
              <a:rPr lang="de-DE" dirty="0" err="1"/>
              <a:t>stack</a:t>
            </a:r>
            <a:endParaRPr lang="de-DE" dirty="0"/>
          </a:p>
          <a:p>
            <a:pPr marL="609402" lvl="1" indent="0">
              <a:buNone/>
            </a:pPr>
            <a:endParaRPr lang="de-DE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AA19681-C02A-40B5-B2ED-916B61B4C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463" y="6036638"/>
            <a:ext cx="1114876" cy="161837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DA6FF0A-ACFC-4442-8E00-5D78EB7C0352}"/>
              </a:ext>
            </a:extLst>
          </p:cNvPr>
          <p:cNvSpPr txBox="1">
            <a:spLocks/>
          </p:cNvSpPr>
          <p:nvPr/>
        </p:nvSpPr>
        <p:spPr>
          <a:xfrm>
            <a:off x="3790904" y="3224810"/>
            <a:ext cx="8122702" cy="86983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IPv6 DNS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addresses</a:t>
            </a:r>
            <a:r>
              <a:rPr lang="de-DE" dirty="0"/>
              <a:t> </a:t>
            </a:r>
            <a:r>
              <a:rPr lang="de-DE" dirty="0" err="1"/>
              <a:t>listed</a:t>
            </a:r>
            <a:r>
              <a:rPr lang="de-DE" dirty="0"/>
              <a:t> and</a:t>
            </a:r>
          </a:p>
          <a:p>
            <a:pPr lvl="2"/>
            <a:r>
              <a:rPr lang="de-DE" dirty="0" err="1"/>
              <a:t>place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IPv4</a:t>
            </a:r>
          </a:p>
          <a:p>
            <a:pPr marL="1828206" lvl="3" indent="0">
              <a:buNone/>
            </a:pPr>
            <a:endParaRPr lang="de-DE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7E08D71-0F4E-4A83-AF1E-5E0A62BFD8DC}"/>
              </a:ext>
            </a:extLst>
          </p:cNvPr>
          <p:cNvSpPr txBox="1">
            <a:spLocks/>
          </p:cNvSpPr>
          <p:nvPr/>
        </p:nvSpPr>
        <p:spPr>
          <a:xfrm>
            <a:off x="3661695" y="2424285"/>
            <a:ext cx="8122702" cy="86983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endParaRPr lang="de-DE" dirty="0"/>
          </a:p>
          <a:p>
            <a:pPr lvl="1"/>
            <a:r>
              <a:rPr lang="de-DE" dirty="0"/>
              <a:t>at WN </a:t>
            </a:r>
            <a:r>
              <a:rPr lang="de-DE" dirty="0" err="1"/>
              <a:t>resolve.conf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IPv4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5F55B37-4C89-4534-9FD6-70B8544A29B6}"/>
              </a:ext>
            </a:extLst>
          </p:cNvPr>
          <p:cNvSpPr txBox="1">
            <a:spLocks/>
          </p:cNvSpPr>
          <p:nvPr/>
        </p:nvSpPr>
        <p:spPr>
          <a:xfrm>
            <a:off x="4981061" y="3929440"/>
            <a:ext cx="6803336" cy="1798558"/>
          </a:xfrm>
          <a:prstGeom prst="rect">
            <a:avLst/>
          </a:prstGeom>
        </p:spPr>
        <p:txBody>
          <a:bodyPr lIns="108000">
            <a:normAutofit fontScale="92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>
              <a:spcBef>
                <a:spcPts val="300"/>
              </a:spcBef>
            </a:pPr>
            <a:r>
              <a:rPr lang="de-DE" sz="2700" dirty="0" err="1">
                <a:sym typeface="Wingdings" panose="05000000000000000000" pitchFamily="2" charset="2"/>
              </a:rPr>
              <a:t>every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new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deployed</a:t>
            </a:r>
            <a:r>
              <a:rPr lang="de-DE" sz="2700" dirty="0">
                <a:sym typeface="Wingdings" panose="05000000000000000000" pitchFamily="2" charset="2"/>
              </a:rPr>
              <a:t> host: </a:t>
            </a:r>
            <a:br>
              <a:rPr lang="de-DE" sz="2700" dirty="0">
                <a:sym typeface="Wingdings" panose="05000000000000000000" pitchFamily="2" charset="2"/>
              </a:rPr>
            </a:br>
            <a:r>
              <a:rPr lang="de-DE" sz="2700" dirty="0" err="1">
                <a:sym typeface="Wingdings" panose="05000000000000000000" pitchFamily="2" charset="2"/>
              </a:rPr>
              <a:t>the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first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lines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are</a:t>
            </a:r>
            <a:r>
              <a:rPr lang="de-DE" sz="2700" dirty="0">
                <a:sym typeface="Wingdings" panose="05000000000000000000" pitchFamily="2" charset="2"/>
              </a:rPr>
              <a:t> IPv6 </a:t>
            </a:r>
            <a:r>
              <a:rPr lang="de-DE" sz="2700" dirty="0" err="1">
                <a:sym typeface="Wingdings" panose="05000000000000000000" pitchFamily="2" charset="2"/>
              </a:rPr>
              <a:t>resolver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addresses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of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the</a:t>
            </a:r>
            <a:r>
              <a:rPr lang="de-DE" sz="2700" dirty="0">
                <a:sym typeface="Wingdings" panose="05000000000000000000" pitchFamily="2" charset="2"/>
              </a:rPr>
              <a:t> </a:t>
            </a:r>
            <a:r>
              <a:rPr lang="de-DE" sz="3000" b="1" dirty="0" err="1">
                <a:sym typeface="Wingdings" panose="05000000000000000000" pitchFamily="2" charset="2"/>
              </a:rPr>
              <a:t>resolve.conf</a:t>
            </a:r>
            <a:r>
              <a:rPr lang="de-DE" sz="3000" b="1" dirty="0">
                <a:sym typeface="Wingdings" panose="05000000000000000000" pitchFamily="2" charset="2"/>
              </a:rPr>
              <a:t> </a:t>
            </a:r>
            <a:r>
              <a:rPr lang="de-DE" sz="2700" dirty="0" err="1">
                <a:sym typeface="Wingdings" panose="05000000000000000000" pitchFamily="2" charset="2"/>
              </a:rPr>
              <a:t>file</a:t>
            </a:r>
            <a:r>
              <a:rPr lang="de-DE" sz="3000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followed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by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the</a:t>
            </a:r>
            <a:r>
              <a:rPr lang="de-DE" sz="1400" b="1" dirty="0">
                <a:sym typeface="Wingdings" panose="05000000000000000000" pitchFamily="2" charset="2"/>
              </a:rPr>
              <a:t> IPv4 </a:t>
            </a:r>
            <a:r>
              <a:rPr lang="de-DE" sz="1400" b="1" dirty="0" err="1">
                <a:sym typeface="Wingdings" panose="05000000000000000000" pitchFamily="2" charset="2"/>
              </a:rPr>
              <a:t>addresses</a:t>
            </a:r>
            <a:endParaRPr lang="de-DE" sz="1400" b="1" dirty="0">
              <a:sym typeface="Wingdings" panose="05000000000000000000" pitchFamily="2" charset="2"/>
            </a:endParaRP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nameserver</a:t>
            </a:r>
            <a:r>
              <a:rPr lang="de-DE" sz="1467" b="1" dirty="0">
                <a:latin typeface="Courier New" panose="02070309020205020404" pitchFamily="49" charset="0"/>
                <a:cs typeface="Courier New" panose="02070309020205020404" pitchFamily="49" charset="0"/>
              </a:rPr>
              <a:t> 2a00:139c:address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nameserver</a:t>
            </a:r>
            <a:r>
              <a:rPr lang="de-DE" sz="1467" b="1" dirty="0">
                <a:latin typeface="Courier New" panose="02070309020205020404" pitchFamily="49" charset="0"/>
                <a:cs typeface="Courier New" panose="02070309020205020404" pitchFamily="49" charset="0"/>
              </a:rPr>
              <a:t> 2a00:139c:address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nameserver</a:t>
            </a:r>
            <a:r>
              <a:rPr lang="de-DE" sz="1467" b="1" dirty="0">
                <a:latin typeface="Courier New" panose="02070309020205020404" pitchFamily="49" charset="0"/>
                <a:cs typeface="Courier New" panose="02070309020205020404" pitchFamily="49" charset="0"/>
              </a:rPr>
              <a:t> 10.privat-address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nameserver</a:t>
            </a:r>
            <a:r>
              <a:rPr lang="de-DE" sz="1467" b="1" dirty="0">
                <a:latin typeface="Courier New" panose="02070309020205020404" pitchFamily="49" charset="0"/>
                <a:cs typeface="Courier New" panose="02070309020205020404" pitchFamily="49" charset="0"/>
              </a:rPr>
              <a:t> 10.privat-address</a:t>
            </a:r>
            <a:endParaRPr lang="de-DE" sz="1467" dirty="0">
              <a:latin typeface="Courier New" panose="02070309020205020404" pitchFamily="49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1828206" lvl="3" indent="0">
              <a:buNone/>
            </a:pPr>
            <a:endParaRPr lang="de-DE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78DEC8B-4931-4B6E-8739-F1647F147DCE}"/>
              </a:ext>
            </a:extLst>
          </p:cNvPr>
          <p:cNvSpPr txBox="1"/>
          <p:nvPr/>
        </p:nvSpPr>
        <p:spPr>
          <a:xfrm>
            <a:off x="3236083" y="6017948"/>
            <a:ext cx="392596" cy="258417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de-DE" b="1" dirty="0"/>
              <a:t>53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2F7830-4AF9-483C-B02F-6391ED6F9BE8}"/>
              </a:ext>
            </a:extLst>
          </p:cNvPr>
          <p:cNvSpPr txBox="1"/>
          <p:nvPr/>
        </p:nvSpPr>
        <p:spPr>
          <a:xfrm>
            <a:off x="5480801" y="5648616"/>
            <a:ext cx="5463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ym typeface="Wingdings" panose="05000000000000000000" pitchFamily="2" charset="2"/>
              </a:rPr>
              <a:t> </a:t>
            </a:r>
            <a:r>
              <a:rPr lang="de-DE" b="1" dirty="0" err="1"/>
              <a:t>Resolve.conf</a:t>
            </a:r>
            <a:r>
              <a:rPr lang="de-DE" b="1" dirty="0"/>
              <a:t> update: </a:t>
            </a:r>
            <a:r>
              <a:rPr lang="de-DE" b="1" dirty="0" err="1"/>
              <a:t>reprovisioning</a:t>
            </a:r>
            <a:r>
              <a:rPr lang="de-DE" b="1" dirty="0"/>
              <a:t> </a:t>
            </a:r>
            <a:r>
              <a:rPr lang="de-DE" b="1" dirty="0" err="1"/>
              <a:t>required</a:t>
            </a:r>
            <a:endParaRPr lang="en-US" b="1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FE48EC5C-6C82-4FF4-9DE8-24790F06B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71" y="1649596"/>
            <a:ext cx="3369113" cy="4409931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F02C7BE-7212-4C20-80E7-B4041B9A453B}"/>
              </a:ext>
            </a:extLst>
          </p:cNvPr>
          <p:cNvGrpSpPr/>
          <p:nvPr/>
        </p:nvGrpSpPr>
        <p:grpSpPr>
          <a:xfrm>
            <a:off x="376535" y="2150521"/>
            <a:ext cx="3562481" cy="4125844"/>
            <a:chOff x="376535" y="2150521"/>
            <a:chExt cx="3562481" cy="4125844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9FC5CFB1-D13A-4FD5-87CA-105A0F730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8463" y="6036638"/>
              <a:ext cx="1114876" cy="161837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EE8EA3B-2934-473E-8D14-5472FFC7CB98}"/>
                </a:ext>
              </a:extLst>
            </p:cNvPr>
            <p:cNvSpPr txBox="1"/>
            <p:nvPr/>
          </p:nvSpPr>
          <p:spPr>
            <a:xfrm>
              <a:off x="3236083" y="6017948"/>
              <a:ext cx="392596" cy="258417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/>
            <a:p>
              <a:r>
                <a:rPr lang="de-DE" b="1" dirty="0"/>
                <a:t>53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98092D7B-3DD4-4596-9965-2B0B297DBFC9}"/>
                </a:ext>
              </a:extLst>
            </p:cNvPr>
            <p:cNvSpPr txBox="1"/>
            <p:nvPr/>
          </p:nvSpPr>
          <p:spPr>
            <a:xfrm rot="16200000">
              <a:off x="133360" y="3761711"/>
              <a:ext cx="948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Count</a:t>
              </a:r>
              <a:endParaRPr lang="en-US" sz="2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7A20474E-94F2-4D48-B763-E3F4B50C0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8524" y="2654913"/>
              <a:ext cx="1226035" cy="3363035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98674A41-EE52-4325-8646-36EB0B96F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32774" y="2654912"/>
              <a:ext cx="2006242" cy="3303835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856AA90-DE6E-4884-82B5-6E5FFB60E598}"/>
                </a:ext>
              </a:extLst>
            </p:cNvPr>
            <p:cNvSpPr txBox="1"/>
            <p:nvPr/>
          </p:nvSpPr>
          <p:spPr>
            <a:xfrm>
              <a:off x="2986343" y="2417440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latin typeface="Calibri" panose="020F0502020204030204" pitchFamily="34" charset="0"/>
                  <a:cs typeface="Calibri" panose="020F0502020204030204" pitchFamily="34" charset="0"/>
                </a:rPr>
                <a:t>40 Mio.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19FFC294-B08C-4589-8584-F233B8EF0EA3}"/>
                </a:ext>
              </a:extLst>
            </p:cNvPr>
            <p:cNvSpPr txBox="1"/>
            <p:nvPr/>
          </p:nvSpPr>
          <p:spPr>
            <a:xfrm>
              <a:off x="1980149" y="5116954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latin typeface="Calibri" panose="020F0502020204030204" pitchFamily="34" charset="0"/>
                  <a:cs typeface="Calibri" panose="020F0502020204030204" pitchFamily="34" charset="0"/>
                </a:rPr>
                <a:t>6,4 Mio.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F5B52F1-4814-4DF8-813A-666F19EB9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9701" y="2150521"/>
              <a:ext cx="1920227" cy="287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797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15241E18-15CA-449A-B33D-AF5B5E9E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</p:spPr>
        <p:txBody>
          <a:bodyPr/>
          <a:lstStyle/>
          <a:p>
            <a:r>
              <a:rPr lang="de-DE" dirty="0"/>
              <a:t>WN – </a:t>
            </a:r>
            <a:r>
              <a:rPr lang="de-DE" dirty="0" err="1"/>
              <a:t>deployment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F02A659-D8F4-468A-84C2-127286B268BA}"/>
              </a:ext>
            </a:extLst>
          </p:cNvPr>
          <p:cNvSpPr txBox="1">
            <a:spLocks/>
          </p:cNvSpPr>
          <p:nvPr/>
        </p:nvSpPr>
        <p:spPr>
          <a:xfrm>
            <a:off x="538747" y="1417962"/>
            <a:ext cx="10515600" cy="49079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 err="1"/>
              <a:t>Redhat</a:t>
            </a:r>
            <a:r>
              <a:rPr lang="de-DE" sz="4000" dirty="0"/>
              <a:t> </a:t>
            </a:r>
            <a:r>
              <a:rPr lang="de-DE" sz="4000" dirty="0" err="1"/>
              <a:t>Satellite</a:t>
            </a:r>
            <a:r>
              <a:rPr lang="de-DE" sz="4000" dirty="0"/>
              <a:t> Server (</a:t>
            </a:r>
            <a:r>
              <a:rPr lang="de-DE" sz="4000" dirty="0" err="1"/>
              <a:t>foreman</a:t>
            </a:r>
            <a:r>
              <a:rPr lang="de-DE" sz="4000" dirty="0"/>
              <a:t>) </a:t>
            </a:r>
          </a:p>
          <a:p>
            <a:pPr lvl="1"/>
            <a:r>
              <a:rPr lang="en-US" sz="3300" dirty="0"/>
              <a:t>Used for management of most </a:t>
            </a:r>
            <a:r>
              <a:rPr lang="en-US" sz="3300" dirty="0" err="1"/>
              <a:t>GridKa</a:t>
            </a:r>
            <a:r>
              <a:rPr lang="en-US" sz="3300" dirty="0"/>
              <a:t> hosts:</a:t>
            </a:r>
          </a:p>
          <a:p>
            <a:pPr lvl="2"/>
            <a:r>
              <a:rPr lang="en-US" dirty="0"/>
              <a:t>Manages </a:t>
            </a:r>
            <a:r>
              <a:rPr lang="en-US" dirty="0" err="1"/>
              <a:t>redhat</a:t>
            </a:r>
            <a:r>
              <a:rPr lang="en-US" dirty="0"/>
              <a:t> Subscriptions </a:t>
            </a:r>
          </a:p>
          <a:p>
            <a:pPr lvl="2"/>
            <a:r>
              <a:rPr lang="en-US" dirty="0" err="1"/>
              <a:t>Controlls</a:t>
            </a:r>
            <a:r>
              <a:rPr lang="en-US" dirty="0"/>
              <a:t> kickstart installations (DHCP / PXE)</a:t>
            </a:r>
          </a:p>
          <a:p>
            <a:pPr lvl="2"/>
            <a:r>
              <a:rPr lang="en-US" dirty="0"/>
              <a:t>Provides yum repos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Provides CA (certificate authority) and ENC (</a:t>
            </a:r>
            <a:r>
              <a:rPr lang="en-US" dirty="0" err="1"/>
              <a:t>encryptor</a:t>
            </a:r>
            <a:r>
              <a:rPr lang="en-US" dirty="0"/>
              <a:t>) functionalities for puppet</a:t>
            </a:r>
          </a:p>
          <a:p>
            <a:pPr lvl="1"/>
            <a:r>
              <a:rPr lang="en-US" dirty="0"/>
              <a:t>Uses modular architecture. Additional functionalities can be added via so called capsules</a:t>
            </a:r>
          </a:p>
          <a:p>
            <a:pPr lvl="2"/>
            <a:r>
              <a:rPr lang="en-US" dirty="0"/>
              <a:t>TFTP server (IPv6 ready - dual-stack)</a:t>
            </a:r>
          </a:p>
          <a:p>
            <a:pPr lvl="2"/>
            <a:r>
              <a:rPr lang="en-US" dirty="0" err="1"/>
              <a:t>Puppetmaster</a:t>
            </a:r>
            <a:r>
              <a:rPr lang="en-US" dirty="0"/>
              <a:t> (IPv6 ready - dual-stack)</a:t>
            </a:r>
          </a:p>
          <a:p>
            <a:pPr lvl="2"/>
            <a:r>
              <a:rPr lang="en-US" dirty="0"/>
              <a:t>Pulp  (software repository management (IPv6 ready - dual-stack)) </a:t>
            </a:r>
          </a:p>
          <a:p>
            <a:pPr lvl="2"/>
            <a:r>
              <a:rPr lang="en-US" dirty="0"/>
              <a:t>DNS (IPv6 ready - dual-stack)</a:t>
            </a:r>
          </a:p>
          <a:p>
            <a:pPr lvl="2"/>
            <a:r>
              <a:rPr lang="en-US" dirty="0"/>
              <a:t>DHCP (currently DHCPv6 capsule not available)</a:t>
            </a:r>
          </a:p>
        </p:txBody>
      </p:sp>
    </p:spTree>
    <p:extLst>
      <p:ext uri="{BB962C8B-B14F-4D97-AF65-F5344CB8AC3E}">
        <p14:creationId xmlns:p14="http://schemas.microsoft.com/office/powerpoint/2010/main" val="596659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76FBF0FF-154B-447F-BB2D-9AC114BE5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Details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Squid</a:t>
            </a:r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A3C4942-269F-49E4-8276-DBAA059B6505}"/>
              </a:ext>
            </a:extLst>
          </p:cNvPr>
          <p:cNvSpPr txBox="1">
            <a:spLocks/>
          </p:cNvSpPr>
          <p:nvPr/>
        </p:nvSpPr>
        <p:spPr>
          <a:xfrm>
            <a:off x="838200" y="2067635"/>
            <a:ext cx="10515600" cy="35425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SQUIDS (Proxyserver and Web-Cache):</a:t>
            </a:r>
          </a:p>
          <a:p>
            <a:pPr lvl="1"/>
            <a:r>
              <a:rPr lang="de-DE" dirty="0" err="1"/>
              <a:t>some</a:t>
            </a:r>
            <a:r>
              <a:rPr lang="de-DE" dirty="0"/>
              <a:t> SQUIDS still IPv4 </a:t>
            </a:r>
            <a:r>
              <a:rPr lang="de-DE" dirty="0" err="1"/>
              <a:t>only</a:t>
            </a:r>
            <a:r>
              <a:rPr lang="de-DE" dirty="0"/>
              <a:t> (</a:t>
            </a:r>
            <a:r>
              <a:rPr lang="de-DE" sz="1900" b="1" dirty="0" err="1"/>
              <a:t>migration</a:t>
            </a:r>
            <a:r>
              <a:rPr lang="de-DE" sz="1900" b="1" dirty="0"/>
              <a:t> </a:t>
            </a:r>
            <a:r>
              <a:rPr lang="de-DE" sz="1900" b="1" dirty="0" err="1"/>
              <a:t>to</a:t>
            </a:r>
            <a:r>
              <a:rPr lang="de-DE" sz="1900" b="1" dirty="0"/>
              <a:t> </a:t>
            </a:r>
            <a:r>
              <a:rPr lang="de-DE" sz="1900" b="1" dirty="0" err="1"/>
              <a:t>dualstack</a:t>
            </a:r>
            <a:r>
              <a:rPr lang="de-DE" sz="1900" b="1" dirty="0"/>
              <a:t> in </a:t>
            </a:r>
            <a:r>
              <a:rPr lang="de-DE" sz="1900" b="1" dirty="0" err="1"/>
              <a:t>proccess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connections</a:t>
            </a:r>
            <a:r>
              <a:rPr lang="de-DE" dirty="0"/>
              <a:t> via </a:t>
            </a:r>
            <a:r>
              <a:rPr lang="de-DE" dirty="0" err="1"/>
              <a:t>public</a:t>
            </a:r>
            <a:r>
              <a:rPr lang="de-DE" dirty="0"/>
              <a:t> IPv4</a:t>
            </a:r>
          </a:p>
          <a:p>
            <a:pPr lvl="1"/>
            <a:r>
              <a:rPr lang="de-DE" dirty="0"/>
              <a:t>=&gt; </a:t>
            </a:r>
            <a:r>
              <a:rPr lang="de-DE" dirty="0" err="1"/>
              <a:t>to</a:t>
            </a:r>
            <a:r>
              <a:rPr lang="de-DE" dirty="0"/>
              <a:t> check:  </a:t>
            </a:r>
            <a:r>
              <a:rPr lang="de-DE" dirty="0" err="1"/>
              <a:t>if</a:t>
            </a:r>
            <a:r>
              <a:rPr lang="de-DE" dirty="0"/>
              <a:t> CVMFS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prefer</a:t>
            </a:r>
            <a:r>
              <a:rPr lang="de-DE" dirty="0"/>
              <a:t> IPv6?</a:t>
            </a:r>
            <a:br>
              <a:rPr lang="de-DE" dirty="0"/>
            </a:br>
            <a:r>
              <a:rPr lang="de-DE" sz="1700" b="1" dirty="0"/>
              <a:t>(CVMFS </a:t>
            </a:r>
            <a:r>
              <a:rPr lang="de-DE" sz="1700" b="1" dirty="0">
                <a:sym typeface="Wingdings" panose="05000000000000000000" pitchFamily="2" charset="2"/>
              </a:rPr>
              <a:t> </a:t>
            </a:r>
            <a:r>
              <a:rPr lang="de-DE" sz="1700" b="1" dirty="0" err="1">
                <a:sym typeface="Wingdings" panose="05000000000000000000" pitchFamily="2" charset="2"/>
              </a:rPr>
              <a:t>CernVM</a:t>
            </a:r>
            <a:r>
              <a:rPr lang="de-DE" sz="1700" b="1" dirty="0">
                <a:sym typeface="Wingdings" panose="05000000000000000000" pitchFamily="2" charset="2"/>
              </a:rPr>
              <a:t>-File-System)</a:t>
            </a:r>
            <a:endParaRPr lang="de-DE" sz="1700" b="1" dirty="0"/>
          </a:p>
          <a:p>
            <a:pPr lvl="2"/>
            <a:r>
              <a:rPr lang="de-DE" dirty="0"/>
              <a:t>CVMFS </a:t>
            </a:r>
            <a:r>
              <a:rPr lang="de-DE" dirty="0" err="1"/>
              <a:t>sending</a:t>
            </a:r>
            <a:r>
              <a:rPr lang="de-DE" dirty="0"/>
              <a:t> via http </a:t>
            </a:r>
            <a:r>
              <a:rPr lang="de-DE" dirty="0" err="1"/>
              <a:t>request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squid</a:t>
            </a:r>
            <a:endParaRPr lang="de-DE" dirty="0"/>
          </a:p>
          <a:p>
            <a:pPr lvl="2"/>
            <a:r>
              <a:rPr lang="de-DE" dirty="0"/>
              <a:t>CVMFS </a:t>
            </a:r>
            <a:r>
              <a:rPr lang="de-DE" dirty="0" err="1"/>
              <a:t>has</a:t>
            </a:r>
            <a:r>
              <a:rPr lang="de-DE" dirty="0"/>
              <a:t> DN </a:t>
            </a:r>
            <a:r>
              <a:rPr lang="de-DE" dirty="0" err="1"/>
              <a:t>configuriert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resolved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 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chooses</a:t>
            </a:r>
            <a:r>
              <a:rPr lang="de-DE" dirty="0"/>
              <a:t> IPv4 </a:t>
            </a:r>
            <a:r>
              <a:rPr lang="de-DE" dirty="0" err="1"/>
              <a:t>address</a:t>
            </a:r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0172787-E5F1-4881-867F-15AF807A0501}"/>
              </a:ext>
            </a:extLst>
          </p:cNvPr>
          <p:cNvSpPr txBox="1">
            <a:spLocks/>
          </p:cNvSpPr>
          <p:nvPr/>
        </p:nvSpPr>
        <p:spPr>
          <a:xfrm>
            <a:off x="838200" y="5624315"/>
            <a:ext cx="10515600" cy="36285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b="1" dirty="0"/>
              <a:t>Solution </a:t>
            </a:r>
            <a:r>
              <a:rPr lang="de-DE" dirty="0"/>
              <a:t>=&gt; </a:t>
            </a:r>
            <a:r>
              <a:rPr lang="de-DE" dirty="0" err="1"/>
              <a:t>cvmfs_ipfamily_prefer</a:t>
            </a:r>
            <a:r>
              <a:rPr lang="de-DE" dirty="0"/>
              <a:t>=6</a:t>
            </a:r>
            <a:endParaRPr lang="de-DE" sz="2800" b="1" baseline="50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5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0ECF4B-4D53-4801-AD6C-B3BFF4D61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0178"/>
            <a:ext cx="11440332" cy="1144447"/>
          </a:xfrm>
        </p:spPr>
        <p:txBody>
          <a:bodyPr/>
          <a:lstStyle/>
          <a:p>
            <a:r>
              <a:rPr lang="de-DE" sz="4800" dirty="0"/>
              <a:t>SQUIDS </a:t>
            </a:r>
            <a:r>
              <a:rPr lang="de-DE" sz="4800" dirty="0" err="1"/>
              <a:t>migrated</a:t>
            </a:r>
            <a:r>
              <a:rPr lang="de-DE" sz="4800" dirty="0"/>
              <a:t> all </a:t>
            </a:r>
            <a:r>
              <a:rPr lang="de-DE" sz="4800" dirty="0" err="1"/>
              <a:t>to</a:t>
            </a:r>
            <a:r>
              <a:rPr lang="de-DE" sz="4800" dirty="0"/>
              <a:t> dual-</a:t>
            </a:r>
            <a:r>
              <a:rPr lang="de-DE" sz="4800" dirty="0" err="1"/>
              <a:t>stack</a:t>
            </a:r>
            <a:r>
              <a:rPr lang="de-DE" sz="4800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6124AE-9B2B-4FFA-987A-DBE78F80FA11}"/>
              </a:ext>
            </a:extLst>
          </p:cNvPr>
          <p:cNvSpPr txBox="1"/>
          <p:nvPr/>
        </p:nvSpPr>
        <p:spPr>
          <a:xfrm>
            <a:off x="657225" y="3368049"/>
            <a:ext cx="589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- but </a:t>
            </a:r>
            <a:r>
              <a:rPr lang="de-DE" dirty="0" err="1"/>
              <a:t>switching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IPv4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froniters</a:t>
            </a:r>
            <a:r>
              <a:rPr lang="de-DE" dirty="0">
                <a:sym typeface="Wingdings" panose="05000000000000000000" pitchFamily="2" charset="2"/>
              </a:rPr>
              <a:t> will </a:t>
            </a:r>
            <a:r>
              <a:rPr lang="de-DE" dirty="0" err="1">
                <a:sym typeface="Wingdings" panose="05000000000000000000" pitchFamily="2" charset="2"/>
              </a:rPr>
              <a:t>operate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over</a:t>
            </a:r>
            <a:r>
              <a:rPr lang="de-DE" dirty="0">
                <a:sym typeface="Wingdings" panose="05000000000000000000" pitchFamily="2" charset="2"/>
              </a:rPr>
              <a:t> IPv6</a:t>
            </a:r>
            <a:endParaRPr lang="de-DE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77333499-2BEA-491E-B288-818FCF2D0CD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51668" y="1761437"/>
            <a:ext cx="11440332" cy="1926986"/>
          </a:xfrm>
        </p:spPr>
        <p:txBody>
          <a:bodyPr anchor="t" anchorCtr="0"/>
          <a:lstStyle/>
          <a:p>
            <a:pPr lvl="1"/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half </a:t>
            </a:r>
            <a:r>
              <a:rPr lang="de-DE" dirty="0" err="1"/>
              <a:t>of</a:t>
            </a:r>
            <a:r>
              <a:rPr lang="de-DE" dirty="0"/>
              <a:t> 2022 all SQUIDS </a:t>
            </a:r>
            <a:r>
              <a:rPr lang="de-DE" dirty="0" err="1"/>
              <a:t>migrated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dual-</a:t>
            </a:r>
            <a:r>
              <a:rPr lang="de-DE" dirty="0" err="1"/>
              <a:t>stack</a:t>
            </a:r>
            <a:r>
              <a:rPr lang="de-DE" dirty="0"/>
              <a:t> </a:t>
            </a:r>
            <a:r>
              <a:rPr lang="de-DE" dirty="0" err="1"/>
              <a:t>deployment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CVMFS </a:t>
            </a:r>
            <a:r>
              <a:rPr lang="de-DE" dirty="0" err="1"/>
              <a:t>now</a:t>
            </a:r>
            <a:endParaRPr lang="de-DE" dirty="0"/>
          </a:p>
          <a:p>
            <a:pPr lvl="1"/>
            <a:r>
              <a:rPr lang="de-DE" dirty="0">
                <a:sym typeface="Wingdings" panose="05000000000000000000" pitchFamily="2" charset="2"/>
              </a:rPr>
              <a:t>- </a:t>
            </a:r>
            <a:r>
              <a:rPr lang="de-DE" dirty="0" err="1">
                <a:sym typeface="Wingdings" panose="05000000000000000000" pitchFamily="2" charset="2"/>
              </a:rPr>
              <a:t>manly</a:t>
            </a:r>
            <a:r>
              <a:rPr lang="de-DE" dirty="0">
                <a:sym typeface="Wingdings" panose="05000000000000000000" pitchFamily="2" charset="2"/>
              </a:rPr>
              <a:t> IPv6 but: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- on </a:t>
            </a:r>
            <a:r>
              <a:rPr lang="de-DE" dirty="0" err="1">
                <a:sym typeface="Wingdings" panose="05000000000000000000" pitchFamily="2" charset="2"/>
              </a:rPr>
              <a:t>WorkerNodes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uses</a:t>
            </a:r>
            <a:r>
              <a:rPr lang="de-DE" dirty="0">
                <a:sym typeface="Wingdings" panose="05000000000000000000" pitchFamily="2" charset="2"/>
              </a:rPr>
              <a:t> IPv6 (</a:t>
            </a:r>
            <a:r>
              <a:rPr lang="de-DE" dirty="0" err="1">
                <a:sym typeface="Wingdings" panose="05000000000000000000" pitchFamily="2" charset="2"/>
              </a:rPr>
              <a:t>with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deployed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flag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/>
              <a:t>CVMFS_IPFAMILY_PREFER=6 )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r>
              <a:rPr lang="de-DE" dirty="0">
                <a:sym typeface="Wingdings" panose="05000000000000000000" pitchFamily="2" charset="2"/>
              </a:rPr>
              <a:t>- CVMFS </a:t>
            </a:r>
            <a:r>
              <a:rPr lang="de-DE" dirty="0" err="1"/>
              <a:t>frontier</a:t>
            </a:r>
            <a:r>
              <a:rPr lang="de-DE" dirty="0"/>
              <a:t> </a:t>
            </a:r>
            <a:r>
              <a:rPr lang="de-DE" dirty="0" err="1"/>
              <a:t>uses</a:t>
            </a:r>
            <a:r>
              <a:rPr lang="de-DE" dirty="0"/>
              <a:t> still IPv4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dual-</a:t>
            </a:r>
            <a:r>
              <a:rPr lang="de-DE" dirty="0" err="1"/>
              <a:t>stack</a:t>
            </a:r>
            <a:endParaRPr lang="de-DE" dirty="0"/>
          </a:p>
          <a:p>
            <a:pPr lvl="2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CB4A927-30AA-4891-97F3-D833F43F9DB3}"/>
              </a:ext>
            </a:extLst>
          </p:cNvPr>
          <p:cNvSpPr txBox="1"/>
          <p:nvPr/>
        </p:nvSpPr>
        <p:spPr>
          <a:xfrm>
            <a:off x="8183174" y="3725296"/>
            <a:ext cx="27126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&lt;frontier-connect&gt;  </a:t>
            </a:r>
          </a:p>
          <a:p>
            <a:r>
              <a:rPr lang="en-US" sz="1200" b="1" dirty="0"/>
              <a:t>...</a:t>
            </a:r>
          </a:p>
          <a:p>
            <a:r>
              <a:rPr lang="en-US" sz="1200" b="1" dirty="0"/>
              <a:t>	&lt;prefer </a:t>
            </a:r>
            <a:r>
              <a:rPr lang="en-US" sz="1200" b="1" dirty="0" err="1"/>
              <a:t>ipfamily</a:t>
            </a:r>
            <a:r>
              <a:rPr lang="en-US" sz="1200" b="1" dirty="0"/>
              <a:t>="6"/&gt;</a:t>
            </a:r>
          </a:p>
          <a:p>
            <a:r>
              <a:rPr lang="en-US" sz="1200" b="1" dirty="0"/>
              <a:t>... </a:t>
            </a:r>
          </a:p>
          <a:p>
            <a:r>
              <a:rPr lang="en-US" sz="1200" b="1" dirty="0"/>
              <a:t>&lt;/frontier-connect&gt;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2BD07221-144E-438A-804F-3AAA8C57622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51668" y="3696474"/>
            <a:ext cx="11440332" cy="272301"/>
          </a:xfrm>
        </p:spPr>
        <p:txBody>
          <a:bodyPr anchor="t" anchorCtr="0"/>
          <a:lstStyle/>
          <a:p>
            <a:pPr lvl="1"/>
            <a:r>
              <a:rPr lang="de-DE" dirty="0"/>
              <a:t>- </a:t>
            </a:r>
            <a:r>
              <a:rPr lang="de-DE" dirty="0" err="1"/>
              <a:t>the</a:t>
            </a:r>
            <a:r>
              <a:rPr lang="de-DE" dirty="0"/>
              <a:t> CMS CVMFS </a:t>
            </a:r>
            <a:r>
              <a:rPr lang="de-DE" dirty="0" err="1"/>
              <a:t>frontiers</a:t>
            </a:r>
            <a:r>
              <a:rPr lang="de-DE" dirty="0"/>
              <a:t> </a:t>
            </a:r>
            <a:r>
              <a:rPr lang="de-DE" dirty="0" err="1"/>
              <a:t>offers</a:t>
            </a:r>
            <a:r>
              <a:rPr lang="de-DE" dirty="0"/>
              <a:t> in site-local-config.xml </a:t>
            </a:r>
            <a:r>
              <a:rPr lang="de-DE" dirty="0" err="1"/>
              <a:t>the</a:t>
            </a:r>
            <a:r>
              <a:rPr lang="de-DE" dirty="0"/>
              <a:t> Option: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5A461CEA-6AB7-446B-B6B4-D9884005A15B}"/>
              </a:ext>
            </a:extLst>
          </p:cNvPr>
          <p:cNvGrpSpPr/>
          <p:nvPr/>
        </p:nvGrpSpPr>
        <p:grpSpPr>
          <a:xfrm>
            <a:off x="609600" y="4138865"/>
            <a:ext cx="2324675" cy="1983101"/>
            <a:chOff x="609600" y="4138865"/>
            <a:chExt cx="2324675" cy="1983101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6767B9D4-5AFB-49C5-9192-A3AE7D919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2113" y="4913718"/>
              <a:ext cx="1186543" cy="1208248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C6D2C42-1699-4AF0-9DD2-6C7CCD14B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2113" y="4735030"/>
              <a:ext cx="1186543" cy="184035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41524081-41FD-49CE-8663-0DF8A3FE86DF}"/>
                </a:ext>
              </a:extLst>
            </p:cNvPr>
            <p:cNvSpPr txBox="1"/>
            <p:nvPr/>
          </p:nvSpPr>
          <p:spPr>
            <a:xfrm>
              <a:off x="990600" y="4138865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26-07-2022</a:t>
              </a:r>
              <a:endParaRPr lang="en-US" b="1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3322AAF9-EA6A-44EF-9306-8260C1561E57}"/>
                </a:ext>
              </a:extLst>
            </p:cNvPr>
            <p:cNvSpPr txBox="1"/>
            <p:nvPr/>
          </p:nvSpPr>
          <p:spPr>
            <a:xfrm>
              <a:off x="609600" y="4419217"/>
              <a:ext cx="23246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IPv4 : 1,25 mio. IPv6: 9,6 mio.</a:t>
              </a:r>
              <a:endParaRPr lang="en-US" sz="1200" b="1" dirty="0"/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AFD4B381-EF11-4847-AA49-AFB0AE844E7C}"/>
              </a:ext>
            </a:extLst>
          </p:cNvPr>
          <p:cNvGrpSpPr/>
          <p:nvPr/>
        </p:nvGrpSpPr>
        <p:grpSpPr>
          <a:xfrm>
            <a:off x="3004456" y="4149747"/>
            <a:ext cx="2281394" cy="1951724"/>
            <a:chOff x="3004456" y="4149747"/>
            <a:chExt cx="2281394" cy="1951724"/>
          </a:xfrm>
        </p:grpSpPr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EED95CCC-8338-4A14-838D-4657CBDD6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6969" y="4745912"/>
              <a:ext cx="1186543" cy="184035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26B0A732-1E61-4AF6-8119-AEBBB3C4A8F8}"/>
                </a:ext>
              </a:extLst>
            </p:cNvPr>
            <p:cNvSpPr txBox="1"/>
            <p:nvPr/>
          </p:nvSpPr>
          <p:spPr>
            <a:xfrm>
              <a:off x="3385456" y="4149747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23-10-2022</a:t>
              </a:r>
              <a:endParaRPr lang="en-US" b="1" dirty="0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C0B8AB29-772F-4EC9-9F77-D25E54DB3A1A}"/>
                </a:ext>
              </a:extLst>
            </p:cNvPr>
            <p:cNvSpPr txBox="1"/>
            <p:nvPr/>
          </p:nvSpPr>
          <p:spPr>
            <a:xfrm>
              <a:off x="3004456" y="4430099"/>
              <a:ext cx="2281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IPv4 : 4,44 mio. IPv6: 18 mio.</a:t>
              </a:r>
              <a:endParaRPr lang="en-US" sz="1200" b="1" dirty="0"/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1108555-388B-497B-8C23-B40950560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26969" y="4929947"/>
              <a:ext cx="1186543" cy="1171524"/>
            </a:xfrm>
            <a:prstGeom prst="rect">
              <a:avLst/>
            </a:prstGeom>
          </p:spPr>
        </p:pic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B244492F-B48D-4B86-AE29-58BB19FA26C8}"/>
              </a:ext>
            </a:extLst>
          </p:cNvPr>
          <p:cNvGrpSpPr/>
          <p:nvPr/>
        </p:nvGrpSpPr>
        <p:grpSpPr>
          <a:xfrm>
            <a:off x="5519058" y="4149743"/>
            <a:ext cx="2093843" cy="1961765"/>
            <a:chOff x="5519058" y="4149743"/>
            <a:chExt cx="2093843" cy="1961765"/>
          </a:xfrm>
        </p:grpSpPr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F9F47A97-747A-4E3C-9752-91A58F444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63325" y="4932200"/>
              <a:ext cx="1186543" cy="1179308"/>
            </a:xfrm>
            <a:prstGeom prst="rect">
              <a:avLst/>
            </a:prstGeom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717621C4-3DC9-4E09-99AA-52AB110BC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1571" y="4745908"/>
              <a:ext cx="1186543" cy="184035"/>
            </a:xfrm>
            <a:prstGeom prst="rect">
              <a:avLst/>
            </a:prstGeom>
          </p:spPr>
        </p:pic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7DEC71F0-E5F0-4B5B-AF34-264E0C01DBA4}"/>
                </a:ext>
              </a:extLst>
            </p:cNvPr>
            <p:cNvSpPr txBox="1"/>
            <p:nvPr/>
          </p:nvSpPr>
          <p:spPr>
            <a:xfrm>
              <a:off x="5900058" y="4149743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25-10-2023</a:t>
              </a:r>
              <a:endParaRPr lang="en-US" b="1" dirty="0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36AEF1EB-D242-4181-908C-F56E0A7248BA}"/>
                </a:ext>
              </a:extLst>
            </p:cNvPr>
            <p:cNvSpPr txBox="1"/>
            <p:nvPr/>
          </p:nvSpPr>
          <p:spPr>
            <a:xfrm>
              <a:off x="5519058" y="4430095"/>
              <a:ext cx="20938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IPv4 :   64 k   IPv6: 22 mio.</a:t>
              </a:r>
              <a:endParaRPr 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4176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7FB515-DCA2-4B11-BEBC-7C5BC538CB9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de-DE" dirty="0"/>
              <a:t>Batch-Processing -- LRMS </a:t>
            </a:r>
            <a:br>
              <a:rPr lang="de-DE" dirty="0"/>
            </a:br>
            <a:r>
              <a:rPr lang="de-DE" dirty="0"/>
              <a:t>(HT-Condor) all dual-</a:t>
            </a:r>
            <a:r>
              <a:rPr lang="de-DE" dirty="0" err="1"/>
              <a:t>stack</a:t>
            </a:r>
            <a:r>
              <a:rPr lang="de-DE" dirty="0"/>
              <a:t> </a:t>
            </a:r>
            <a:endParaRPr lang="de-DE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185416-E334-4490-9F7E-BD73E99B701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0156" y="3333008"/>
            <a:ext cx="11363325" cy="1501125"/>
          </a:xfrm>
        </p:spPr>
        <p:txBody>
          <a:bodyPr>
            <a:normAutofit fontScale="85000" lnSpcReduction="20000"/>
          </a:bodyPr>
          <a:lstStyle/>
          <a:p>
            <a:pPr marL="609402" lvl="1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lvl="2"/>
            <a:r>
              <a:rPr lang="de-DE" dirty="0" err="1">
                <a:sym typeface="Wingdings" panose="05000000000000000000" pitchFamily="2" charset="2"/>
              </a:rPr>
              <a:t>percentage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increased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toward</a:t>
            </a:r>
            <a:r>
              <a:rPr lang="de-DE" dirty="0">
                <a:sym typeface="Wingdings" panose="05000000000000000000" pitchFamily="2" charset="2"/>
              </a:rPr>
              <a:t> IPv6 at 28-06-2022 IPv4: </a:t>
            </a:r>
            <a:r>
              <a:rPr lang="de-DE" sz="2100" b="1" dirty="0">
                <a:sym typeface="Wingdings" panose="05000000000000000000" pitchFamily="2" charset="2"/>
              </a:rPr>
              <a:t>895k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IPv6: </a:t>
            </a:r>
            <a:r>
              <a:rPr lang="de-DE" b="1" dirty="0"/>
              <a:t>255k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1,2% IPv4    28-07-2022  IPv4: 27k,  IPv6: 2,17 mio.</a:t>
            </a:r>
            <a:endParaRPr lang="de-DE" sz="1800" dirty="0">
              <a:sym typeface="Wingdings" panose="05000000000000000000" pitchFamily="2" charset="2"/>
            </a:endParaRPr>
          </a:p>
          <a:p>
            <a:pPr lvl="2"/>
            <a:r>
              <a:rPr lang="de-DE" sz="2700" b="1" dirty="0">
                <a:sym typeface="Wingdings" panose="05000000000000000000" pitchFamily="2" charset="2"/>
              </a:rPr>
              <a:t>11% </a:t>
            </a:r>
            <a:r>
              <a:rPr lang="de-DE" sz="2700" dirty="0">
                <a:sym typeface="Wingdings" panose="05000000000000000000" pitchFamily="2" charset="2"/>
              </a:rPr>
              <a:t> IPv4    </a:t>
            </a:r>
            <a:r>
              <a:rPr lang="de-DE" dirty="0">
                <a:sym typeface="Wingdings" panose="05000000000000000000" pitchFamily="2" charset="2"/>
              </a:rPr>
              <a:t>02-01-2023  IPv4: 287k,  IPv6: 2,28 mio.</a:t>
            </a:r>
          </a:p>
          <a:p>
            <a:pPr lvl="2"/>
            <a:r>
              <a:rPr lang="de-DE" sz="2700" b="1" dirty="0">
                <a:sym typeface="Wingdings" panose="05000000000000000000" pitchFamily="2" charset="2"/>
              </a:rPr>
              <a:t>4,3%</a:t>
            </a:r>
            <a:r>
              <a:rPr lang="de-DE" sz="2700" dirty="0">
                <a:sym typeface="Wingdings" panose="05000000000000000000" pitchFamily="2" charset="2"/>
              </a:rPr>
              <a:t>  IPv4    04-40-2023  IPv4: 767k,  IPv6: 17,8 mio.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CFD4531-0119-4C8F-876B-D3E54429BFDA}"/>
              </a:ext>
            </a:extLst>
          </p:cNvPr>
          <p:cNvSpPr txBox="1">
            <a:spLocks/>
          </p:cNvSpPr>
          <p:nvPr/>
        </p:nvSpPr>
        <p:spPr>
          <a:xfrm>
            <a:off x="590550" y="1836599"/>
            <a:ext cx="11918732" cy="1501125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402" lvl="1" indent="0">
              <a:buFont typeface="Arial" panose="020B0604020202020204" pitchFamily="34" charset="0"/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lvl="1"/>
            <a:r>
              <a:rPr lang="de-DE" dirty="0"/>
              <a:t>LRMS (</a:t>
            </a:r>
            <a:r>
              <a:rPr lang="de-DE" b="1" dirty="0" err="1"/>
              <a:t>Local</a:t>
            </a:r>
            <a:r>
              <a:rPr lang="de-DE" b="1" dirty="0"/>
              <a:t> </a:t>
            </a:r>
            <a:r>
              <a:rPr lang="de-DE" b="1" dirty="0" err="1"/>
              <a:t>Resource</a:t>
            </a:r>
            <a:r>
              <a:rPr lang="de-DE" b="1" dirty="0"/>
              <a:t> Management System</a:t>
            </a:r>
            <a:r>
              <a:rPr lang="de-DE" dirty="0"/>
              <a:t>) </a:t>
            </a:r>
            <a:br>
              <a:rPr lang="de-DE" dirty="0"/>
            </a:br>
            <a:r>
              <a:rPr lang="de-DE" dirty="0" err="1"/>
              <a:t>HTCondor</a:t>
            </a:r>
            <a:r>
              <a:rPr lang="de-DE" dirty="0"/>
              <a:t> at </a:t>
            </a:r>
            <a:r>
              <a:rPr lang="de-DE" dirty="0" err="1"/>
              <a:t>GridKa</a:t>
            </a:r>
            <a:r>
              <a:rPr lang="de-DE" dirty="0"/>
              <a:t> (all dual-</a:t>
            </a:r>
            <a:r>
              <a:rPr lang="de-DE" dirty="0" err="1"/>
              <a:t>stack</a:t>
            </a:r>
            <a:r>
              <a:rPr lang="de-DE" dirty="0"/>
              <a:t> and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dirty="0" err="1"/>
              <a:t>prefer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protocoll</a:t>
            </a:r>
            <a:r>
              <a:rPr lang="de-DE" dirty="0"/>
              <a:t> </a:t>
            </a:r>
            <a:r>
              <a:rPr lang="de-DE" b="1" dirty="0"/>
              <a:t>IPv6</a:t>
            </a:r>
            <a:r>
              <a:rPr lang="de-DE" dirty="0"/>
              <a:t> </a:t>
            </a:r>
            <a:r>
              <a:rPr lang="de-DE" sz="1600" dirty="0"/>
              <a:t>(Port 9618/9)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DFE728A-2150-4A12-907D-8F6CEE9AD524}"/>
              </a:ext>
            </a:extLst>
          </p:cNvPr>
          <p:cNvSpPr txBox="1">
            <a:spLocks/>
          </p:cNvSpPr>
          <p:nvPr/>
        </p:nvSpPr>
        <p:spPr>
          <a:xfrm>
            <a:off x="136634" y="4984760"/>
            <a:ext cx="11918732" cy="946535"/>
          </a:xfrm>
          <a:prstGeom prst="rect">
            <a:avLst/>
          </a:prstGeom>
        </p:spPr>
        <p:txBody>
          <a:bodyPr lIns="0" tIns="0" rIns="0" bIns="0"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40000"/>
              </a:lnSpc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de-DE" sz="3200" dirty="0">
                <a:sym typeface="Wingdings" panose="05000000000000000000" pitchFamily="2" charset="2"/>
              </a:rPr>
              <a:t>   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Less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then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50%</a:t>
            </a:r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 IPv4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internal</a:t>
            </a: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traffic</a:t>
            </a:r>
            <a:br>
              <a:rPr lang="de-DE" sz="2400" b="1" dirty="0">
                <a:sym typeface="Wingdings" panose="05000000000000000000" pitchFamily="2" charset="2"/>
              </a:rPr>
            </a:br>
            <a:r>
              <a:rPr lang="de-DE" sz="2400" b="1" dirty="0">
                <a:sym typeface="Wingdings" panose="05000000000000000000" pitchFamily="2" charset="2"/>
              </a:rPr>
              <a:t>      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communication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with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home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LRMS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demons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protocol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of Home-Institution)</a:t>
            </a: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61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37138-7CCE-40F7-AF20-C7E4B1FD4D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statistics</a:t>
            </a:r>
            <a:endParaRPr lang="de-DE" sz="28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849B99-621E-4483-8309-86D48769AF2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6081597" cy="4351338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15-04-2022:</a:t>
            </a:r>
          </a:p>
          <a:p>
            <a:pPr lvl="1"/>
            <a:r>
              <a:rPr lang="de-DE" dirty="0"/>
              <a:t>IPv4: </a:t>
            </a:r>
            <a:r>
              <a:rPr lang="de-DE" dirty="0">
                <a:sym typeface="Wingdings" panose="05000000000000000000" pitchFamily="2" charset="2"/>
              </a:rPr>
              <a:t> 80 mio.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IPv6:  31 mio.</a:t>
            </a:r>
            <a:endParaRPr lang="de-DE" dirty="0"/>
          </a:p>
          <a:p>
            <a:r>
              <a:rPr lang="de-DE" dirty="0"/>
              <a:t>26-07-2022:</a:t>
            </a:r>
          </a:p>
          <a:p>
            <a:pPr lvl="1"/>
            <a:r>
              <a:rPr lang="de-DE" dirty="0"/>
              <a:t>Ipv4 </a:t>
            </a:r>
            <a:r>
              <a:rPr lang="de-DE" dirty="0">
                <a:sym typeface="Wingdings" panose="05000000000000000000" pitchFamily="2" charset="2"/>
              </a:rPr>
              <a:t> 44 mio.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Ipv6  50 mio.</a:t>
            </a:r>
          </a:p>
          <a:p>
            <a:r>
              <a:rPr lang="de-DE" dirty="0">
                <a:sym typeface="Wingdings" panose="05000000000000000000" pitchFamily="2" charset="2"/>
              </a:rPr>
              <a:t>23-10-2023: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IPv4  122 mio.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IPv6  144 mio.</a:t>
            </a:r>
          </a:p>
          <a:p>
            <a:pPr lvl="2"/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9040367-6002-4C6B-85CF-65C75F2473BF}"/>
              </a:ext>
            </a:extLst>
          </p:cNvPr>
          <p:cNvSpPr txBox="1"/>
          <p:nvPr/>
        </p:nvSpPr>
        <p:spPr>
          <a:xfrm rot="1513693">
            <a:off x="6039437" y="4255901"/>
            <a:ext cx="6780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(</a:t>
            </a:r>
            <a:r>
              <a:rPr lang="de-DE" sz="2800" dirty="0" err="1"/>
              <a:t>packets</a:t>
            </a:r>
            <a:r>
              <a:rPr lang="de-DE" sz="2800" dirty="0"/>
              <a:t> in 24 </a:t>
            </a:r>
            <a:r>
              <a:rPr lang="de-DE" sz="2800" dirty="0" err="1"/>
              <a:t>hours</a:t>
            </a:r>
            <a:r>
              <a:rPr lang="de-DE" sz="2800" dirty="0"/>
              <a:t>)</a:t>
            </a:r>
          </a:p>
          <a:p>
            <a:pPr algn="ctr"/>
            <a:r>
              <a:rPr lang="de-DE" sz="2000" dirty="0"/>
              <a:t>#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W</a:t>
            </a:r>
            <a:r>
              <a:rPr lang="de-DE" sz="2000" b="1" dirty="0" err="1"/>
              <a:t>orker</a:t>
            </a:r>
            <a:r>
              <a:rPr lang="de-DE" sz="2000" dirty="0" err="1"/>
              <a:t>N</a:t>
            </a:r>
            <a:r>
              <a:rPr lang="de-DE" sz="2000" b="1" dirty="0" err="1"/>
              <a:t>odes</a:t>
            </a:r>
            <a:r>
              <a:rPr lang="de-DE" sz="2000" dirty="0"/>
              <a:t> </a:t>
            </a:r>
            <a:r>
              <a:rPr lang="de-DE" sz="2000" dirty="0" err="1"/>
              <a:t>included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statistic</a:t>
            </a:r>
            <a:r>
              <a:rPr lang="de-DE" sz="2000" dirty="0"/>
              <a:t> </a:t>
            </a:r>
            <a:r>
              <a:rPr lang="de-DE" sz="2000" dirty="0" err="1"/>
              <a:t>expanded</a:t>
            </a:r>
            <a:endParaRPr lang="de-DE" sz="20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8036B7-49CA-49D7-BD98-A5FB0AA4C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385" y="2046223"/>
            <a:ext cx="1268993" cy="125303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6AB8462-C1CF-479D-80BF-F92F21E99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78" y="1825346"/>
            <a:ext cx="533400" cy="1714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25CC8EF-36B6-4209-93F7-765B090BB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385" y="1830108"/>
            <a:ext cx="533400" cy="1619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FF69BA2-75B7-4B90-A2C3-52B7D14B9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353" y="3311611"/>
            <a:ext cx="1268990" cy="12689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5CD2B3E-B7D8-4195-840E-380BA0FD13B9}"/>
              </a:ext>
            </a:extLst>
          </p:cNvPr>
          <p:cNvSpPr txBox="1"/>
          <p:nvPr/>
        </p:nvSpPr>
        <p:spPr>
          <a:xfrm>
            <a:off x="6185715" y="1561171"/>
            <a:ext cx="4370107" cy="1463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500" dirty="0"/>
              <a:t>04-04-2024:</a:t>
            </a:r>
          </a:p>
          <a:p>
            <a:pPr marL="914103" lvl="1" indent="-304701" defTabSz="1218804">
              <a:lnSpc>
                <a:spcPct val="70000"/>
              </a:lnSpc>
              <a:spcBef>
                <a:spcPts val="666"/>
              </a:spcBef>
              <a:buFont typeface="Arial" panose="020B0604020202020204" pitchFamily="34" charset="0"/>
              <a:buChar char="•"/>
            </a:pPr>
            <a:r>
              <a:rPr lang="de-DE" sz="3000" dirty="0"/>
              <a:t>IPv4: </a:t>
            </a:r>
            <a:r>
              <a:rPr lang="de-DE" sz="3000" dirty="0">
                <a:sym typeface="Wingdings" panose="05000000000000000000" pitchFamily="2" charset="2"/>
              </a:rPr>
              <a:t> 99,4 mio.</a:t>
            </a:r>
          </a:p>
          <a:p>
            <a:pPr marL="914103" lvl="1" indent="-304701" defTabSz="1218804">
              <a:lnSpc>
                <a:spcPct val="70000"/>
              </a:lnSpc>
              <a:spcBef>
                <a:spcPts val="666"/>
              </a:spcBef>
              <a:buFont typeface="Arial" panose="020B0604020202020204" pitchFamily="34" charset="0"/>
              <a:buChar char="•"/>
            </a:pPr>
            <a:r>
              <a:rPr lang="de-DE" sz="3000" dirty="0">
                <a:sym typeface="Wingdings" panose="05000000000000000000" pitchFamily="2" charset="2"/>
              </a:rPr>
              <a:t>IPv6:  210,6 mio.</a:t>
            </a:r>
            <a:endParaRPr lang="de-DE" sz="3000" dirty="0"/>
          </a:p>
        </p:txBody>
      </p:sp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E2B0439-A961-47CE-99AD-FE1C5BDB34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102484"/>
              </p:ext>
            </p:extLst>
          </p:nvPr>
        </p:nvGraphicFramePr>
        <p:xfrm>
          <a:off x="9664014" y="1825346"/>
          <a:ext cx="2786853" cy="1546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5" name="Grafik 14">
            <a:extLst>
              <a:ext uri="{FF2B5EF4-FFF2-40B4-BE49-F238E27FC236}">
                <a16:creationId xmlns:a16="http://schemas.microsoft.com/office/drawing/2014/main" id="{B3066D5B-72D8-46AE-8D7F-8D95AA9BB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9017" y="1730993"/>
            <a:ext cx="533400" cy="1714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2FD572E2-F7EC-483E-BC76-CD4BF2142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3424" y="1735755"/>
            <a:ext cx="533400" cy="1619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FEED0CD-0B0C-48AC-9B95-3A8F33795797}"/>
              </a:ext>
            </a:extLst>
          </p:cNvPr>
          <p:cNvSpPr txBox="1"/>
          <p:nvPr/>
        </p:nvSpPr>
        <p:spPr>
          <a:xfrm>
            <a:off x="10595480" y="2398106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IPv6 67%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7471523-4B0B-463E-BDA1-3C47126E9DEA}"/>
              </a:ext>
            </a:extLst>
          </p:cNvPr>
          <p:cNvGrpSpPr/>
          <p:nvPr/>
        </p:nvGrpSpPr>
        <p:grpSpPr>
          <a:xfrm>
            <a:off x="4515079" y="4671400"/>
            <a:ext cx="1266299" cy="1250857"/>
            <a:chOff x="10246603" y="3350030"/>
            <a:chExt cx="1266299" cy="125085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6295A8E-A877-45F9-84FB-195F9E66E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46603" y="3350030"/>
              <a:ext cx="1266299" cy="1250857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88AD849-7372-4022-A755-60A47739B87C}"/>
                </a:ext>
              </a:extLst>
            </p:cNvPr>
            <p:cNvSpPr txBox="1"/>
            <p:nvPr/>
          </p:nvSpPr>
          <p:spPr>
            <a:xfrm>
              <a:off x="10387606" y="3845621"/>
              <a:ext cx="9541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IPv6 54%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27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72AAC-D558-4CC5-ACB8-9B7A1F7C3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IPv6 @ LHCB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38C26F3-58EA-40B0-804C-4587F40C1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11567"/>
            <a:ext cx="10973751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92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598CA318-9836-4766-90AA-588D7CABE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33" y="1492976"/>
            <a:ext cx="8394920" cy="482519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29602F0-0CFE-442E-A968-8F41C2FC9DC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301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195"/>
            <a:ext cx="10648060" cy="60982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C29037B-6F28-4DBA-A3C8-A40246A9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F00DC41-554A-421F-A7C7-945CF905D9DA}"/>
              </a:ext>
            </a:extLst>
          </p:cNvPr>
          <p:cNvSpPr txBox="1">
            <a:spLocks/>
          </p:cNvSpPr>
          <p:nvPr/>
        </p:nvSpPr>
        <p:spPr>
          <a:xfrm>
            <a:off x="838200" y="2063438"/>
            <a:ext cx="11099800" cy="52891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Narrow down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still IPv4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communication</a:t>
            </a:r>
            <a:endParaRPr lang="de-DE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274B612-DEF7-4EE1-80B2-34B9FD2F779D}"/>
              </a:ext>
            </a:extLst>
          </p:cNvPr>
          <p:cNvSpPr txBox="1">
            <a:spLocks/>
          </p:cNvSpPr>
          <p:nvPr/>
        </p:nvSpPr>
        <p:spPr>
          <a:xfrm>
            <a:off x="838200" y="1417962"/>
            <a:ext cx="11099800" cy="6080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Rackmanager</a:t>
            </a: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</a:t>
            </a:r>
            <a:endParaRPr lang="de-DE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21054D45-6E1F-4F85-942E-E1E2031315D9}"/>
              </a:ext>
            </a:extLst>
          </p:cNvPr>
          <p:cNvSpPr txBox="1">
            <a:spLocks/>
          </p:cNvSpPr>
          <p:nvPr/>
        </p:nvSpPr>
        <p:spPr>
          <a:xfrm>
            <a:off x="802340" y="2548395"/>
            <a:ext cx="11099800" cy="43030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packet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configured</a:t>
            </a:r>
            <a:endParaRPr lang="de-DE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DB8B34D-7D02-49C5-BA91-559ED057CF17}"/>
              </a:ext>
            </a:extLst>
          </p:cNvPr>
          <p:cNvSpPr txBox="1">
            <a:spLocks/>
          </p:cNvSpPr>
          <p:nvPr/>
        </p:nvSpPr>
        <p:spPr>
          <a:xfrm>
            <a:off x="820270" y="3005606"/>
            <a:ext cx="11099800" cy="38099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list all </a:t>
            </a:r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unhandled</a:t>
            </a: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packets</a:t>
            </a:r>
            <a:endParaRPr lang="de-DE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2FCF5D3B-518E-4F88-85A2-AC54E54ADB9B}"/>
              </a:ext>
            </a:extLst>
          </p:cNvPr>
          <p:cNvSpPr txBox="1">
            <a:spLocks/>
          </p:cNvSpPr>
          <p:nvPr/>
        </p:nvSpPr>
        <p:spPr>
          <a:xfrm>
            <a:off x="838200" y="3380261"/>
            <a:ext cx="11099800" cy="38099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8884     – Alice: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report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BFC1119-2D25-4DB1-A8D3-2560DF3E5563}"/>
              </a:ext>
            </a:extLst>
          </p:cNvPr>
          <p:cNvSpPr txBox="1">
            <a:spLocks/>
          </p:cNvSpPr>
          <p:nvPr/>
        </p:nvSpPr>
        <p:spPr>
          <a:xfrm>
            <a:off x="837719" y="3775863"/>
            <a:ext cx="11099800" cy="38099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2049     – NFS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C8F6D8B5-4726-49BE-AD32-DBF7D9D64B02}"/>
              </a:ext>
            </a:extLst>
          </p:cNvPr>
          <p:cNvSpPr txBox="1">
            <a:spLocks/>
          </p:cNvSpPr>
          <p:nvPr/>
        </p:nvSpPr>
        <p:spPr>
          <a:xfrm>
            <a:off x="841028" y="4200211"/>
            <a:ext cx="11099800" cy="38099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1094     –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XrootD</a:t>
            </a:r>
            <a:endParaRPr lang="de-DE" sz="2933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807C5D88-746F-4E09-93FD-13635FFF294A}"/>
              </a:ext>
            </a:extLst>
          </p:cNvPr>
          <p:cNvSpPr txBox="1">
            <a:spLocks/>
          </p:cNvSpPr>
          <p:nvPr/>
        </p:nvSpPr>
        <p:spPr>
          <a:xfrm>
            <a:off x="856130" y="5868683"/>
            <a:ext cx="11099800" cy="5425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service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IPv6 </a:t>
            </a:r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tasks</a:t>
            </a:r>
            <a:r>
              <a:rPr lang="de-DE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5A7D2148-0920-48A8-AC0C-09CEBB73EAA5}"/>
              </a:ext>
            </a:extLst>
          </p:cNvPr>
          <p:cNvSpPr txBox="1">
            <a:spLocks/>
          </p:cNvSpPr>
          <p:nvPr/>
        </p:nvSpPr>
        <p:spPr>
          <a:xfrm>
            <a:off x="856130" y="5582669"/>
            <a:ext cx="11099800" cy="43030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PXE – Boot + DHCPv6 (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boot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addr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Distribution)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04E145A-05CA-4AF9-ABEF-AB298E0ECA93}"/>
              </a:ext>
            </a:extLst>
          </p:cNvPr>
          <p:cNvSpPr txBox="1">
            <a:spLocks/>
          </p:cNvSpPr>
          <p:nvPr/>
        </p:nvSpPr>
        <p:spPr>
          <a:xfrm>
            <a:off x="837719" y="4625403"/>
            <a:ext cx="11099800" cy="60416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961[89] – LRMS (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50%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internal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WN-Farm)</a:t>
            </a:r>
            <a:b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aware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dependency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on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other</a:t>
            </a:r>
            <a:r>
              <a:rPr lang="de-DE" sz="293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93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sites</a:t>
            </a:r>
            <a:endParaRPr lang="de-DE" sz="2933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79C28F-8678-481F-B556-5BD809354BC5}"/>
              </a:ext>
            </a:extLst>
          </p:cNvPr>
          <p:cNvSpPr/>
          <p:nvPr/>
        </p:nvSpPr>
        <p:spPr>
          <a:xfrm>
            <a:off x="7566208" y="1228165"/>
            <a:ext cx="1586753" cy="126402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AF4F15E-C9C1-47A8-808E-415916B8467B}"/>
              </a:ext>
            </a:extLst>
          </p:cNvPr>
          <p:cNvSpPr/>
          <p:nvPr/>
        </p:nvSpPr>
        <p:spPr>
          <a:xfrm>
            <a:off x="7171759" y="2492189"/>
            <a:ext cx="2545977" cy="394600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IPv4</a:t>
            </a:r>
            <a:br>
              <a:rPr lang="de-DE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8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Adresses</a:t>
            </a:r>
            <a:endParaRPr lang="de-DE" sz="2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4F64470C-0E07-499B-9961-41056F0300C5}"/>
              </a:ext>
            </a:extLst>
          </p:cNvPr>
          <p:cNvSpPr txBox="1">
            <a:spLocks/>
          </p:cNvSpPr>
          <p:nvPr/>
        </p:nvSpPr>
        <p:spPr>
          <a:xfrm>
            <a:off x="868371" y="5214473"/>
            <a:ext cx="11099800" cy="43030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IPv6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linux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internals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resolve.conf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cvmfs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e-DE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cvmfs-frontier</a:t>
            </a: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4032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9" grpId="0"/>
      <p:bldP spid="3" grpId="0" animBg="1"/>
      <p:bldP spid="3" grpId="1" animBg="1"/>
      <p:bldP spid="6" grpId="0" animBg="1"/>
      <p:bldP spid="6" grpId="1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B645B8-424D-48B1-B89F-98A8AB95C71D}"/>
              </a:ext>
            </a:extLst>
          </p:cNvPr>
          <p:cNvSpPr txBox="1">
            <a:spLocks/>
          </p:cNvSpPr>
          <p:nvPr/>
        </p:nvSpPr>
        <p:spPr>
          <a:xfrm>
            <a:off x="1683392" y="2001648"/>
            <a:ext cx="10972320" cy="1144447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7200" dirty="0" err="1"/>
              <a:t>Thx</a:t>
            </a:r>
            <a:r>
              <a:rPr lang="de-DE" sz="7200" dirty="0"/>
              <a:t> for </a:t>
            </a:r>
            <a:r>
              <a:rPr lang="de-DE" sz="7200" dirty="0" err="1"/>
              <a:t>your</a:t>
            </a:r>
            <a:r>
              <a:rPr lang="de-DE" sz="7200" dirty="0"/>
              <a:t> </a:t>
            </a:r>
            <a:r>
              <a:rPr lang="de-DE" sz="7200" dirty="0" err="1"/>
              <a:t>attention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158116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159726-E6EA-40D4-98CA-C64C09D51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/>
              <a:t>raw</a:t>
            </a:r>
            <a:r>
              <a:rPr lang="de-DE" sz="3600" dirty="0"/>
              <a:t> </a:t>
            </a:r>
            <a:r>
              <a:rPr lang="de-DE" sz="3600" dirty="0" err="1"/>
              <a:t>data</a:t>
            </a:r>
            <a:r>
              <a:rPr lang="de-DE" sz="3600" dirty="0"/>
              <a:t> </a:t>
            </a:r>
            <a:r>
              <a:rPr lang="de-DE" sz="3600" dirty="0" err="1"/>
              <a:t>calculation</a:t>
            </a:r>
            <a:r>
              <a:rPr lang="de-DE" sz="3600" dirty="0"/>
              <a:t> and </a:t>
            </a:r>
            <a:r>
              <a:rPr lang="de-DE" sz="3600" dirty="0" err="1"/>
              <a:t>tape</a:t>
            </a:r>
            <a:r>
              <a:rPr lang="de-DE" sz="3600" dirty="0"/>
              <a:t> </a:t>
            </a:r>
            <a:r>
              <a:rPr lang="de-DE" sz="3600" dirty="0" err="1"/>
              <a:t>storage</a:t>
            </a:r>
            <a:r>
              <a:rPr lang="de-DE" sz="3600" dirty="0"/>
              <a:t> </a:t>
            </a:r>
            <a:r>
              <a:rPr lang="de-DE" sz="3600" dirty="0" err="1"/>
              <a:t>centres</a:t>
            </a:r>
            <a:endParaRPr lang="en-US" sz="36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ACD6848-39C9-44C4-B2D2-05312992857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807713" y="2784743"/>
            <a:ext cx="3156850" cy="2204609"/>
          </a:xfrm>
        </p:spPr>
        <p:txBody>
          <a:bodyPr>
            <a:normAutofit fontScale="77500" lnSpcReduction="20000"/>
          </a:bodyPr>
          <a:lstStyle/>
          <a:p>
            <a:pPr marL="143953" indent="0">
              <a:buNone/>
            </a:pPr>
            <a:r>
              <a:rPr lang="en-US" dirty="0"/>
              <a:t>Tier0 to Tier1s network</a:t>
            </a:r>
          </a:p>
          <a:p>
            <a:pPr lvl="1"/>
            <a:r>
              <a:rPr lang="en-US" dirty="0"/>
              <a:t>Dedicated 10/100/400Gbps links</a:t>
            </a:r>
          </a:p>
          <a:p>
            <a:pPr lvl="1"/>
            <a:r>
              <a:rPr lang="en-US" dirty="0"/>
              <a:t>16 Tier1s + 1 Tier0</a:t>
            </a:r>
          </a:p>
          <a:p>
            <a:pPr lvl="1"/>
            <a:r>
              <a:rPr lang="en-US" dirty="0"/>
              <a:t>12 countries in 3 continents</a:t>
            </a:r>
          </a:p>
          <a:p>
            <a:pPr lvl="1"/>
            <a:r>
              <a:rPr lang="en-US" dirty="0"/>
              <a:t>2.1 </a:t>
            </a:r>
            <a:r>
              <a:rPr lang="en-US" dirty="0" err="1"/>
              <a:t>Tbps</a:t>
            </a:r>
            <a:r>
              <a:rPr lang="en-US" dirty="0"/>
              <a:t> to the Tier0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81EED90-64A4-4AD0-8B4A-E9386042E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27" y="1475232"/>
            <a:ext cx="8274186" cy="482363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828C23BB-1F00-49D8-865A-5D7721DA2882}"/>
              </a:ext>
            </a:extLst>
          </p:cNvPr>
          <p:cNvSpPr/>
          <p:nvPr/>
        </p:nvSpPr>
        <p:spPr>
          <a:xfrm>
            <a:off x="7415736" y="3602460"/>
            <a:ext cx="1512829" cy="588158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2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39A10FD-6EE1-4184-9339-53DC2AD0D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backup</a:t>
            </a:r>
            <a:r>
              <a:rPr lang="de-DE" dirty="0"/>
              <a:t> </a:t>
            </a:r>
            <a:r>
              <a:rPr lang="de-DE" dirty="0" err="1"/>
              <a:t>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3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743DA-6EEE-4068-B5F8-2DED66F6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LHCONE</a:t>
            </a: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D3DA574-6EB9-4E8F-B113-3D8372FD0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52939"/>
            <a:ext cx="11058939" cy="516834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3A00AA6-17BB-40ED-AA0E-72D38FCB5CCF}"/>
              </a:ext>
            </a:extLst>
          </p:cNvPr>
          <p:cNvSpPr txBox="1"/>
          <p:nvPr/>
        </p:nvSpPr>
        <p:spPr>
          <a:xfrm>
            <a:off x="4442492" y="845738"/>
            <a:ext cx="493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William E Johnston &lt;johnstonwe@gmail.com&gt;</a:t>
            </a:r>
          </a:p>
        </p:txBody>
      </p:sp>
    </p:spTree>
    <p:extLst>
      <p:ext uri="{BB962C8B-B14F-4D97-AF65-F5344CB8AC3E}">
        <p14:creationId xmlns:p14="http://schemas.microsoft.com/office/powerpoint/2010/main" val="740908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B0DB2B8B-7190-4024-A0D2-AE64DB2D8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Details </a:t>
            </a:r>
            <a:r>
              <a:rPr lang="de-DE" dirty="0" err="1"/>
              <a:t>of</a:t>
            </a:r>
            <a:r>
              <a:rPr lang="de-DE" dirty="0"/>
              <a:t> Alice </a:t>
            </a:r>
            <a:r>
              <a:rPr lang="de-DE" dirty="0" err="1"/>
              <a:t>VOBoxes</a:t>
            </a:r>
            <a:r>
              <a:rPr lang="de-DE" dirty="0"/>
              <a:t>: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8A0F73F-C451-4266-AA37-C0BAD21D468A}"/>
              </a:ext>
            </a:extLst>
          </p:cNvPr>
          <p:cNvSpPr txBox="1">
            <a:spLocks/>
          </p:cNvSpPr>
          <p:nvPr/>
        </p:nvSpPr>
        <p:spPr>
          <a:xfrm>
            <a:off x="838200" y="1854654"/>
            <a:ext cx="11099800" cy="435133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ALICE </a:t>
            </a:r>
            <a:r>
              <a:rPr lang="de-DE" dirty="0" err="1"/>
              <a:t>VOBoxes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Client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VOBox</a:t>
            </a:r>
            <a:r>
              <a:rPr lang="de-DE" dirty="0"/>
              <a:t> </a:t>
            </a:r>
            <a:r>
              <a:rPr lang="de-DE" dirty="0" err="1"/>
              <a:t>prefers</a:t>
            </a:r>
            <a:r>
              <a:rPr lang="de-DE" dirty="0"/>
              <a:t> IPv4 (ALICE Monitoring </a:t>
            </a:r>
            <a:r>
              <a:rPr lang="de-DE" sz="2000" dirty="0"/>
              <a:t>(UDP)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=&gt; </a:t>
            </a:r>
            <a:r>
              <a:rPr lang="de-DE" dirty="0" err="1"/>
              <a:t>to</a:t>
            </a:r>
            <a:r>
              <a:rPr lang="de-DE" dirty="0"/>
              <a:t> 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IPv6 </a:t>
            </a:r>
            <a:r>
              <a:rPr lang="de-DE" dirty="0" err="1"/>
              <a:t>migration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ALICE (still </a:t>
            </a:r>
            <a:r>
              <a:rPr lang="de-DE" dirty="0" err="1"/>
              <a:t>ongoing</a:t>
            </a:r>
            <a:r>
              <a:rPr lang="de-DE" dirty="0"/>
              <a:t>)</a:t>
            </a:r>
          </a:p>
          <a:p>
            <a:pPr lvl="2"/>
            <a:r>
              <a:rPr lang="de-DE" dirty="0"/>
              <a:t>dual-</a:t>
            </a:r>
            <a:r>
              <a:rPr lang="de-DE" dirty="0" err="1"/>
              <a:t>stack</a:t>
            </a:r>
            <a:r>
              <a:rPr lang="de-DE" dirty="0"/>
              <a:t> </a:t>
            </a:r>
            <a:r>
              <a:rPr lang="de-DE" dirty="0" err="1"/>
              <a:t>enabling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 and</a:t>
            </a:r>
          </a:p>
          <a:p>
            <a:pPr lvl="2"/>
            <a:r>
              <a:rPr lang="de-DE" dirty="0" err="1"/>
              <a:t>if</a:t>
            </a:r>
            <a:r>
              <a:rPr lang="de-DE" dirty="0"/>
              <a:t> Preference </a:t>
            </a:r>
            <a:r>
              <a:rPr lang="de-DE" dirty="0" err="1"/>
              <a:t>towards</a:t>
            </a:r>
            <a:r>
              <a:rPr lang="de-DE" dirty="0"/>
              <a:t> IPv6 </a:t>
            </a:r>
            <a:r>
              <a:rPr lang="de-DE" dirty="0" err="1"/>
              <a:t>is</a:t>
            </a:r>
            <a:r>
              <a:rPr lang="de-DE" dirty="0"/>
              <a:t> possible</a:t>
            </a:r>
          </a:p>
          <a:p>
            <a:pPr lvl="2"/>
            <a:r>
              <a:rPr lang="de-DE" dirty="0"/>
              <a:t>ALICE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constrained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IPv6 </a:t>
            </a:r>
            <a:r>
              <a:rPr lang="de-DE" dirty="0" err="1"/>
              <a:t>unavailability</a:t>
            </a:r>
            <a:r>
              <a:rPr lang="de-DE" dirty="0"/>
              <a:t> on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sites</a:t>
            </a:r>
            <a:endParaRPr lang="de-DE" dirty="0"/>
          </a:p>
          <a:p>
            <a:pPr lvl="1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advice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Alice : switch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IPv4 at VO-BOX (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none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monitoring</a:t>
            </a:r>
            <a:r>
              <a:rPr lang="de-DE" dirty="0">
                <a:sym typeface="Wingdings" panose="05000000000000000000" pitchFamily="2" charset="2"/>
              </a:rPr>
              <a:t> VO-BOX)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Timing still </a:t>
            </a:r>
            <a:r>
              <a:rPr lang="de-DE" dirty="0" err="1">
                <a:sym typeface="Wingdings" panose="05000000000000000000" pitchFamily="2" charset="2"/>
              </a:rPr>
              <a:t>under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discussion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/>
              <a:t>Monitoring (</a:t>
            </a:r>
            <a:r>
              <a:rPr lang="de-DE" dirty="0" err="1"/>
              <a:t>port</a:t>
            </a:r>
            <a:r>
              <a:rPr lang="de-DE" dirty="0"/>
              <a:t> 8884 / IPv4 </a:t>
            </a:r>
            <a:r>
              <a:rPr lang="de-DE" dirty="0" err="1"/>
              <a:t>only</a:t>
            </a:r>
            <a:r>
              <a:rPr lang="de-DE" dirty="0"/>
              <a:t>) </a:t>
            </a:r>
            <a:r>
              <a:rPr lang="de-DE" dirty="0">
                <a:sym typeface="Wingdings" panose="05000000000000000000" pitchFamily="2" charset="2"/>
              </a:rPr>
              <a:t> 11 Mio. (/24 </a:t>
            </a:r>
            <a:r>
              <a:rPr lang="de-DE" dirty="0" err="1">
                <a:sym typeface="Wingdings" panose="05000000000000000000" pitchFamily="2" charset="2"/>
              </a:rPr>
              <a:t>hours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de-DE" dirty="0"/>
          </a:p>
          <a:p>
            <a:r>
              <a:rPr lang="de-DE" dirty="0" err="1"/>
              <a:t>XRootD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via </a:t>
            </a:r>
            <a:r>
              <a:rPr lang="de-DE" dirty="0" err="1"/>
              <a:t>public</a:t>
            </a:r>
            <a:r>
              <a:rPr lang="de-DE" dirty="0"/>
              <a:t> IPv4 (ALICE)</a:t>
            </a:r>
          </a:p>
          <a:p>
            <a:pPr lvl="1"/>
            <a:r>
              <a:rPr lang="de-DE" dirty="0"/>
              <a:t>All ALICE </a:t>
            </a:r>
            <a:r>
              <a:rPr lang="de-DE" dirty="0" err="1"/>
              <a:t>XRootD</a:t>
            </a:r>
            <a:r>
              <a:rPr lang="de-DE" dirty="0"/>
              <a:t> SE </a:t>
            </a:r>
            <a:r>
              <a:rPr lang="de-DE" dirty="0" err="1"/>
              <a:t>are</a:t>
            </a:r>
            <a:r>
              <a:rPr lang="de-DE" dirty="0"/>
              <a:t> dual-</a:t>
            </a:r>
            <a:r>
              <a:rPr lang="de-DE" dirty="0" err="1"/>
              <a:t>stack</a:t>
            </a:r>
            <a:r>
              <a:rPr lang="de-DE" dirty="0"/>
              <a:t> </a:t>
            </a:r>
            <a:r>
              <a:rPr lang="de-DE" dirty="0" err="1"/>
              <a:t>deployed</a:t>
            </a:r>
            <a:endParaRPr lang="de-DE" dirty="0"/>
          </a:p>
          <a:p>
            <a:pPr lvl="1"/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XRootD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upgrade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current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XRootD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should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improve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still </a:t>
            </a:r>
            <a:r>
              <a:rPr lang="de-DE" dirty="0" err="1">
                <a:sym typeface="Wingdings" panose="05000000000000000000" pitchFamily="2" charset="2"/>
              </a:rPr>
              <a:t>pending</a:t>
            </a:r>
            <a:r>
              <a:rPr lang="de-DE" dirty="0"/>
              <a:t> 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advice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Alice : </a:t>
            </a:r>
            <a:r>
              <a:rPr lang="de-DE" dirty="0" err="1">
                <a:sym typeface="Wingdings" panose="05000000000000000000" pitchFamily="2" charset="2"/>
              </a:rPr>
              <a:t>get</a:t>
            </a:r>
            <a:r>
              <a:rPr lang="de-DE" dirty="0">
                <a:sym typeface="Wingdings" panose="05000000000000000000" pitchFamily="2" charset="2"/>
              </a:rPr>
              <a:t> IPv6 </a:t>
            </a:r>
            <a:r>
              <a:rPr lang="de-DE" dirty="0" err="1">
                <a:sym typeface="Wingdings" panose="05000000000000000000" pitchFamily="2" charset="2"/>
              </a:rPr>
              <a:t>ready</a:t>
            </a:r>
            <a:r>
              <a:rPr lang="de-DE" dirty="0">
                <a:sym typeface="Wingdings" panose="05000000000000000000" pitchFamily="2" charset="2"/>
              </a:rPr>
              <a:t> – but </a:t>
            </a:r>
            <a:r>
              <a:rPr lang="de-DE" dirty="0" err="1">
                <a:sym typeface="Wingdings" panose="05000000000000000000" pitchFamily="2" charset="2"/>
              </a:rPr>
              <a:t>wait</a:t>
            </a:r>
            <a:r>
              <a:rPr lang="de-DE" dirty="0">
                <a:sym typeface="Wingdings" panose="05000000000000000000" pitchFamily="2" charset="2"/>
              </a:rPr>
              <a:t> for </a:t>
            </a:r>
            <a:r>
              <a:rPr lang="de-DE" dirty="0" err="1">
                <a:sym typeface="Wingdings" panose="05000000000000000000" pitchFamily="2" charset="2"/>
              </a:rPr>
              <a:t>switching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it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dirty="0" err="1">
                <a:sym typeface="Wingdings" panose="05000000000000000000" pitchFamily="2" charset="2"/>
              </a:rPr>
              <a:t>till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complete</a:t>
            </a:r>
            <a:r>
              <a:rPr lang="de-DE" dirty="0">
                <a:sym typeface="Wingdings" panose="05000000000000000000" pitchFamily="2" charset="2"/>
              </a:rPr>
              <a:t> Alice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IPv6 </a:t>
            </a:r>
            <a:r>
              <a:rPr lang="de-DE" dirty="0" err="1">
                <a:sym typeface="Wingdings" panose="05000000000000000000" pitchFamily="2" charset="2"/>
              </a:rPr>
              <a:t>ready</a:t>
            </a:r>
            <a:endParaRPr lang="de-DE" dirty="0"/>
          </a:p>
          <a:p>
            <a:r>
              <a:rPr lang="de-DE" dirty="0" err="1"/>
              <a:t>Dest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1094 –Ipv4/ipv6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XRootD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alice</a:t>
            </a:r>
            <a:r>
              <a:rPr lang="de-DE" dirty="0">
                <a:sym typeface="Wingdings" panose="05000000000000000000" pitchFamily="2" charset="2"/>
              </a:rPr>
              <a:t>, belle2, </a:t>
            </a:r>
            <a:r>
              <a:rPr lang="de-DE" dirty="0" err="1">
                <a:sym typeface="Wingdings" panose="05000000000000000000" pitchFamily="2" charset="2"/>
              </a:rPr>
              <a:t>atlas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cms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6502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F1D920-697E-408C-A36A-47EF0562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dCache</a:t>
            </a:r>
            <a:r>
              <a:rPr lang="de-DE" dirty="0"/>
              <a:t> upgrade </a:t>
            </a:r>
            <a:r>
              <a:rPr lang="de-DE" dirty="0" err="1"/>
              <a:t>to</a:t>
            </a:r>
            <a:r>
              <a:rPr lang="de-DE" dirty="0"/>
              <a:t> 7.2.15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BF361C-03F8-458E-A69B-2D5DBEF856F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803575"/>
            <a:ext cx="10972320" cy="4433264"/>
          </a:xfrm>
        </p:spPr>
        <p:txBody>
          <a:bodyPr>
            <a:normAutofit fontScale="55000" lnSpcReduction="20000"/>
          </a:bodyPr>
          <a:lstStyle/>
          <a:p>
            <a:r>
              <a:rPr lang="en-US" sz="7300" dirty="0"/>
              <a:t>Upgrade from </a:t>
            </a:r>
            <a:r>
              <a:rPr lang="en-US" sz="7300" dirty="0" err="1"/>
              <a:t>dCache</a:t>
            </a:r>
            <a:r>
              <a:rPr lang="en-US" sz="7300" dirty="0"/>
              <a:t> version 6.2.34 to 7.2.15</a:t>
            </a:r>
          </a:p>
          <a:p>
            <a:pPr lvl="1"/>
            <a:r>
              <a:rPr lang="de-DE" sz="2900" dirty="0" err="1"/>
              <a:t>Two</a:t>
            </a:r>
            <a:r>
              <a:rPr lang="de-DE" sz="2900" dirty="0"/>
              <a:t> </a:t>
            </a:r>
            <a:r>
              <a:rPr lang="de-DE" sz="2900" dirty="0" err="1"/>
              <a:t>day</a:t>
            </a:r>
            <a:r>
              <a:rPr lang="de-DE" sz="2900" dirty="0"/>
              <a:t> </a:t>
            </a:r>
            <a:r>
              <a:rPr lang="de-DE" sz="2900" dirty="0" err="1"/>
              <a:t>downtime</a:t>
            </a:r>
            <a:r>
              <a:rPr lang="de-DE" sz="2900" dirty="0"/>
              <a:t> at June </a:t>
            </a:r>
            <a:r>
              <a:rPr lang="en-US" sz="2900" dirty="0"/>
              <a:t>20</a:t>
            </a:r>
            <a:r>
              <a:rPr lang="en-US" sz="2900" baseline="30000" dirty="0"/>
              <a:t>th</a:t>
            </a:r>
            <a:r>
              <a:rPr lang="en-US" sz="2900" dirty="0"/>
              <a:t> and 21</a:t>
            </a:r>
            <a:r>
              <a:rPr lang="en-US" sz="2900" baseline="30000" dirty="0"/>
              <a:t>st</a:t>
            </a:r>
            <a:r>
              <a:rPr lang="en-US" sz="2900" dirty="0"/>
              <a:t> 2022</a:t>
            </a:r>
            <a:endParaRPr lang="de-DE" sz="2900" dirty="0"/>
          </a:p>
          <a:p>
            <a:endParaRPr lang="en-US" dirty="0"/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HTTP-TPC transfers now prefer IPv6 address, </a:t>
            </a:r>
            <a:br>
              <a:rPr lang="en-US" dirty="0"/>
            </a:br>
            <a:r>
              <a:rPr lang="en-US" dirty="0"/>
              <a:t>if both endpoints support it.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fixed handling of Storage Resource Reporting (SRR) </a:t>
            </a:r>
            <a:br>
              <a:rPr lang="en-US" dirty="0"/>
            </a:br>
            <a:r>
              <a:rPr lang="en-US" dirty="0"/>
              <a:t>requests over IPv6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Handle IPv6 address when running HTTP(s) </a:t>
            </a:r>
            <a:br>
              <a:rPr lang="en-US" dirty="0"/>
            </a:br>
            <a:r>
              <a:rPr lang="en-US" dirty="0"/>
              <a:t>Third Party Copy (TPC) with </a:t>
            </a:r>
            <a:r>
              <a:rPr lang="en-US" dirty="0" err="1"/>
              <a:t>gridsite</a:t>
            </a:r>
            <a:r>
              <a:rPr lang="en-US" dirty="0"/>
              <a:t> delegation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dirty="0"/>
              <a:t>Storage </a:t>
            </a:r>
            <a:r>
              <a:rPr lang="de-DE" dirty="0" err="1"/>
              <a:t>Resource</a:t>
            </a:r>
            <a:r>
              <a:rPr lang="de-DE" dirty="0"/>
              <a:t> Manager (SRM) : Fix IPV6 </a:t>
            </a:r>
            <a:r>
              <a:rPr lang="de-DE" dirty="0" err="1"/>
              <a:t>logging</a:t>
            </a:r>
            <a:r>
              <a:rPr lang="de-DE" dirty="0"/>
              <a:t> for SRM</a:t>
            </a:r>
          </a:p>
        </p:txBody>
      </p:sp>
    </p:spTree>
    <p:extLst>
      <p:ext uri="{BB962C8B-B14F-4D97-AF65-F5344CB8AC3E}">
        <p14:creationId xmlns:p14="http://schemas.microsoft.com/office/powerpoint/2010/main" val="3364611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53CC08D1-9A5D-46F1-B48B-835EFEAFAF6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WAN Interfaces</a:t>
            </a:r>
            <a:endParaRPr lang="de-DE" dirty="0"/>
          </a:p>
        </p:txBody>
      </p:sp>
      <p:pic>
        <p:nvPicPr>
          <p:cNvPr id="5" name="Inhaltsplatzhalter 6">
            <a:extLst>
              <a:ext uri="{FF2B5EF4-FFF2-40B4-BE49-F238E27FC236}">
                <a16:creationId xmlns:a16="http://schemas.microsoft.com/office/drawing/2014/main" id="{E477018A-4536-469A-B1AA-754675517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93" y="2083461"/>
            <a:ext cx="3800169" cy="18476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9F91A72-12DC-48A2-ADF5-F2D41987B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540" y="2093895"/>
            <a:ext cx="3862628" cy="184768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E314F3F-6630-4976-9C93-9BC5AADF9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540" y="4219076"/>
            <a:ext cx="3862628" cy="204251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50E7E32-BEF1-4B8A-8F7C-5AC72D9FE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93" y="4204047"/>
            <a:ext cx="3800169" cy="2066730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E54AB70-0683-4F30-98F6-2B3A61FFA205}"/>
              </a:ext>
            </a:extLst>
          </p:cNvPr>
          <p:cNvGrpSpPr/>
          <p:nvPr/>
        </p:nvGrpSpPr>
        <p:grpSpPr>
          <a:xfrm>
            <a:off x="2504440" y="1428940"/>
            <a:ext cx="4088688" cy="4205387"/>
            <a:chOff x="2504440" y="1321356"/>
            <a:chExt cx="4088688" cy="4527820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1DCDAA7-012D-4586-974E-CA984D1BF35E}"/>
                </a:ext>
              </a:extLst>
            </p:cNvPr>
            <p:cNvSpPr txBox="1"/>
            <p:nvPr/>
          </p:nvSpPr>
          <p:spPr>
            <a:xfrm>
              <a:off x="3708088" y="1321356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00BE2DF6-6C67-45CA-BA12-9B7C0B3CF7D5}"/>
                </a:ext>
              </a:extLst>
            </p:cNvPr>
            <p:cNvGrpSpPr/>
            <p:nvPr/>
          </p:nvGrpSpPr>
          <p:grpSpPr>
            <a:xfrm>
              <a:off x="2504440" y="1506022"/>
              <a:ext cx="4088688" cy="4343154"/>
              <a:chOff x="2504440" y="1506022"/>
              <a:chExt cx="4088688" cy="4343154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8B210A63-6574-48E0-B1DE-36F588CC4952}"/>
                  </a:ext>
                </a:extLst>
              </p:cNvPr>
              <p:cNvSpPr/>
              <p:nvPr/>
            </p:nvSpPr>
            <p:spPr>
              <a:xfrm>
                <a:off x="2504440" y="308996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9116B6AE-84E0-4BE6-A3DE-5249819A2A96}"/>
                  </a:ext>
                </a:extLst>
              </p:cNvPr>
              <p:cNvSpPr/>
              <p:nvPr/>
            </p:nvSpPr>
            <p:spPr>
              <a:xfrm>
                <a:off x="2504440" y="566394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A05CD2E2-6935-480F-A9FC-68A0FDCB2880}"/>
                  </a:ext>
                </a:extLst>
              </p:cNvPr>
              <p:cNvSpPr/>
              <p:nvPr/>
            </p:nvSpPr>
            <p:spPr>
              <a:xfrm>
                <a:off x="6367068" y="310339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3A0D2C36-AF20-4C6F-958B-AD192109AEC3}"/>
                  </a:ext>
                </a:extLst>
              </p:cNvPr>
              <p:cNvSpPr/>
              <p:nvPr/>
            </p:nvSpPr>
            <p:spPr>
              <a:xfrm>
                <a:off x="6367068" y="5672328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1DD43536-52C2-458A-8A6D-043C203661CF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 flipV="1">
                <a:off x="2617470" y="1690691"/>
                <a:ext cx="0" cy="139927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5076BCE9-5EE1-4056-A5EE-633B4BF14241}"/>
                  </a:ext>
                </a:extLst>
              </p:cNvPr>
              <p:cNvCxnSpPr>
                <a:cxnSpLocks/>
                <a:stCxn id="13" idx="0"/>
                <a:endCxn id="12" idx="4"/>
              </p:cNvCxnSpPr>
              <p:nvPr/>
            </p:nvCxnSpPr>
            <p:spPr>
              <a:xfrm flipV="1">
                <a:off x="2617470" y="3266810"/>
                <a:ext cx="0" cy="239713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FB77111F-EBC9-4BD4-8C83-78F22A1F1F40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V="1">
                <a:off x="6480098" y="1690691"/>
                <a:ext cx="0" cy="141270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A55E4CA3-4C75-4A5D-8A94-B13E9025BA0D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V="1">
                <a:off x="6480098" y="3280240"/>
                <a:ext cx="0" cy="239208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A28F9DF-C85B-4D48-817B-3042A2CC02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7470" y="1506023"/>
                <a:ext cx="1090618" cy="184665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F97B98F2-32DA-4495-8DCE-041553F27A87}"/>
                  </a:ext>
                </a:extLst>
              </p:cNvPr>
              <p:cNvCxnSpPr>
                <a:cxnSpLocks/>
                <a:endCxn id="10" idx="3"/>
              </p:cNvCxnSpPr>
              <p:nvPr/>
            </p:nvCxnSpPr>
            <p:spPr>
              <a:xfrm flipH="1" flipV="1">
                <a:off x="5296985" y="1506022"/>
                <a:ext cx="1183113" cy="18466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F27D702E-2F3A-494D-B4AE-83F845580159}"/>
              </a:ext>
            </a:extLst>
          </p:cNvPr>
          <p:cNvSpPr txBox="1"/>
          <p:nvPr/>
        </p:nvSpPr>
        <p:spPr>
          <a:xfrm>
            <a:off x="8402943" y="4637800"/>
            <a:ext cx="4217821" cy="914400"/>
          </a:xfrm>
          <a:prstGeom prst="rect">
            <a:avLst/>
          </a:prstGeom>
          <a:noFill/>
        </p:spPr>
        <p:txBody>
          <a:bodyPr wrap="none" rtlCol="0">
            <a:normAutofit fontScale="85000" lnSpcReduction="10000"/>
          </a:bodyPr>
          <a:lstStyle/>
          <a:p>
            <a:r>
              <a:rPr lang="de-DE" b="1" dirty="0"/>
              <a:t>r-</a:t>
            </a:r>
            <a:r>
              <a:rPr lang="de-DE" b="1" dirty="0" err="1"/>
              <a:t>ig</a:t>
            </a:r>
            <a:r>
              <a:rPr lang="de-DE" b="1" dirty="0"/>
              <a:t>-II</a:t>
            </a:r>
            <a:r>
              <a:rPr lang="de-DE" dirty="0"/>
              <a:t> (DE-KIT </a:t>
            </a:r>
            <a:r>
              <a:rPr lang="de-DE" dirty="0" err="1"/>
              <a:t>second</a:t>
            </a:r>
            <a:r>
              <a:rPr lang="de-DE" dirty="0"/>
              <a:t> Border Router): </a:t>
            </a:r>
            <a:br>
              <a:rPr lang="de-DE" dirty="0"/>
            </a:b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Interfaces </a:t>
            </a:r>
          </a:p>
          <a:p>
            <a:pPr marL="285750" indent="-285750">
              <a:buFontTx/>
              <a:buChar char="-"/>
            </a:pPr>
            <a:r>
              <a:rPr lang="de-DE" dirty="0"/>
              <a:t>Ethernet 1/1  (Internet + LHCONE) +</a:t>
            </a:r>
          </a:p>
          <a:p>
            <a:pPr marL="285750" indent="-285750">
              <a:buFontTx/>
              <a:buChar char="-"/>
            </a:pPr>
            <a:r>
              <a:rPr lang="de-DE" dirty="0"/>
              <a:t>Ethernet 1/4  (LHCOPN)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909686-D92E-4654-8A96-134E4DF5A6B2}"/>
              </a:ext>
            </a:extLst>
          </p:cNvPr>
          <p:cNvSpPr txBox="1"/>
          <p:nvPr/>
        </p:nvSpPr>
        <p:spPr>
          <a:xfrm>
            <a:off x="191634" y="1727661"/>
            <a:ext cx="752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C158E68-B32E-4486-98CD-4D39841C4C81}"/>
              </a:ext>
            </a:extLst>
          </p:cNvPr>
          <p:cNvSpPr txBox="1"/>
          <p:nvPr/>
        </p:nvSpPr>
        <p:spPr>
          <a:xfrm>
            <a:off x="7152313" y="1755091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AFAB770-0CE8-444A-A6EE-E27D4448F6AD}"/>
              </a:ext>
            </a:extLst>
          </p:cNvPr>
          <p:cNvSpPr txBox="1"/>
          <p:nvPr/>
        </p:nvSpPr>
        <p:spPr>
          <a:xfrm>
            <a:off x="8402943" y="2813099"/>
            <a:ext cx="3378826" cy="845511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r>
              <a:rPr lang="de-DE" b="1" dirty="0"/>
              <a:t>r-</a:t>
            </a:r>
            <a:r>
              <a:rPr lang="de-DE" b="1" dirty="0" err="1"/>
              <a:t>ig</a:t>
            </a:r>
            <a:r>
              <a:rPr lang="de-DE" b="1" dirty="0"/>
              <a:t>-I</a:t>
            </a:r>
            <a:r>
              <a:rPr lang="de-DE" dirty="0"/>
              <a:t> (DE-KIT Border Router): </a:t>
            </a:r>
            <a:br>
              <a:rPr lang="de-DE" dirty="0"/>
            </a:b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Interfaces </a:t>
            </a:r>
          </a:p>
          <a:p>
            <a:pPr marL="285750" indent="-285750">
              <a:buFontTx/>
              <a:buChar char="-"/>
            </a:pPr>
            <a:r>
              <a:rPr lang="de-DE" dirty="0"/>
              <a:t>Ethernet 3/1 (Internet + LHCONE) +</a:t>
            </a:r>
          </a:p>
          <a:p>
            <a:pPr marL="285750" indent="-285750">
              <a:buFontTx/>
              <a:buChar char="-"/>
            </a:pPr>
            <a:r>
              <a:rPr lang="de-DE" dirty="0"/>
              <a:t>Ethernet 3/2 (LHCOPN)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C28F2F1-633C-481C-9F17-FA52D8DC9887}"/>
              </a:ext>
            </a:extLst>
          </p:cNvPr>
          <p:cNvSpPr txBox="1"/>
          <p:nvPr/>
        </p:nvSpPr>
        <p:spPr>
          <a:xfrm>
            <a:off x="3340224" y="1775941"/>
            <a:ext cx="147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 H C O N 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428DD40-E329-4269-AA86-FF8F764930A0}"/>
              </a:ext>
            </a:extLst>
          </p:cNvPr>
          <p:cNvSpPr txBox="1"/>
          <p:nvPr/>
        </p:nvSpPr>
        <p:spPr>
          <a:xfrm>
            <a:off x="3372914" y="3936170"/>
            <a:ext cx="147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 H C O P N</a:t>
            </a:r>
          </a:p>
        </p:txBody>
      </p:sp>
    </p:spTree>
    <p:extLst>
      <p:ext uri="{BB962C8B-B14F-4D97-AF65-F5344CB8AC3E}">
        <p14:creationId xmlns:p14="http://schemas.microsoft.com/office/powerpoint/2010/main" val="426377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012C3F0-7E92-4DFF-9329-EC48613D1EA6}"/>
              </a:ext>
            </a:extLst>
          </p:cNvPr>
          <p:cNvSpPr txBox="1">
            <a:spLocks/>
          </p:cNvSpPr>
          <p:nvPr/>
        </p:nvSpPr>
        <p:spPr>
          <a:xfrm>
            <a:off x="838200" y="190306"/>
            <a:ext cx="10515600" cy="132556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LHCONE IPv4 / IPv6</a:t>
            </a:r>
            <a:br>
              <a:rPr lang="de-DE" dirty="0"/>
            </a:br>
            <a:r>
              <a:rPr lang="de-DE" sz="4900" dirty="0" err="1"/>
              <a:t>transfer</a:t>
            </a:r>
            <a:r>
              <a:rPr lang="de-DE" sz="4900" dirty="0"/>
              <a:t> </a:t>
            </a:r>
            <a:r>
              <a:rPr lang="de-DE" sz="4900" dirty="0" err="1"/>
              <a:t>pattern</a:t>
            </a:r>
            <a:r>
              <a:rPr lang="de-DE" sz="4900" dirty="0"/>
              <a:t> after </a:t>
            </a:r>
            <a:r>
              <a:rPr lang="de-DE" sz="4900" dirty="0" err="1"/>
              <a:t>downtime</a:t>
            </a:r>
            <a:endParaRPr lang="de-DE" sz="49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33EE167E-6177-4E12-948E-16B0907A2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660" y="4134272"/>
            <a:ext cx="3875314" cy="21597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70824B8-6052-4B6D-81F7-C646BDF2B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660" y="1916018"/>
            <a:ext cx="3875314" cy="21597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D55D266-F950-4130-B423-3600C09A6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045" y="1916018"/>
            <a:ext cx="3875314" cy="21597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2371EFE-3B20-4623-9911-1C15CC684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045" y="4134272"/>
            <a:ext cx="3875314" cy="2159749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8D21E4B-AEF1-411F-BA64-0F6FAD73CD06}"/>
              </a:ext>
            </a:extLst>
          </p:cNvPr>
          <p:cNvGrpSpPr/>
          <p:nvPr/>
        </p:nvGrpSpPr>
        <p:grpSpPr>
          <a:xfrm>
            <a:off x="2463085" y="1359490"/>
            <a:ext cx="4130043" cy="4074312"/>
            <a:chOff x="2463085" y="1486659"/>
            <a:chExt cx="4130043" cy="441847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318D63-E929-4849-BF5B-F4BC77C606D2}"/>
                </a:ext>
              </a:extLst>
            </p:cNvPr>
            <p:cNvSpPr txBox="1"/>
            <p:nvPr/>
          </p:nvSpPr>
          <p:spPr>
            <a:xfrm>
              <a:off x="3708088" y="1486659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D85A56AC-99DD-454D-A025-1B139F311176}"/>
                </a:ext>
              </a:extLst>
            </p:cNvPr>
            <p:cNvGrpSpPr/>
            <p:nvPr/>
          </p:nvGrpSpPr>
          <p:grpSpPr>
            <a:xfrm>
              <a:off x="2463085" y="1675142"/>
              <a:ext cx="4130043" cy="4229993"/>
              <a:chOff x="2463085" y="1675142"/>
              <a:chExt cx="4130043" cy="422999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7CCCDADC-0700-485C-B4AA-1875B9EDF486}"/>
                  </a:ext>
                </a:extLst>
              </p:cNvPr>
              <p:cNvSpPr/>
              <p:nvPr/>
            </p:nvSpPr>
            <p:spPr>
              <a:xfrm>
                <a:off x="2463085" y="356264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E480B1DE-357F-4B95-AD1E-F309CCDF7635}"/>
                  </a:ext>
                </a:extLst>
              </p:cNvPr>
              <p:cNvSpPr/>
              <p:nvPr/>
            </p:nvSpPr>
            <p:spPr>
              <a:xfrm>
                <a:off x="2463085" y="5728287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F2BA61FC-B066-4F9C-A68D-EE6FA7B7517D}"/>
                  </a:ext>
                </a:extLst>
              </p:cNvPr>
              <p:cNvSpPr/>
              <p:nvPr/>
            </p:nvSpPr>
            <p:spPr>
              <a:xfrm>
                <a:off x="6367068" y="336172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1185A8AD-0CFB-4F8B-8F53-007E01014B79}"/>
                  </a:ext>
                </a:extLst>
              </p:cNvPr>
              <p:cNvSpPr/>
              <p:nvPr/>
            </p:nvSpPr>
            <p:spPr>
              <a:xfrm>
                <a:off x="6367068" y="537145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37A0A9AE-DE01-4289-9F9B-51937D9BEF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685" y="1886639"/>
                <a:ext cx="0" cy="163879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CAD91C6C-C18E-49D3-BA90-45F4B00D99B2}"/>
                  </a:ext>
                </a:extLst>
              </p:cNvPr>
              <p:cNvCxnSpPr>
                <a:cxnSpLocks/>
                <a:stCxn id="13" idx="0"/>
              </p:cNvCxnSpPr>
              <p:nvPr/>
            </p:nvCxnSpPr>
            <p:spPr>
              <a:xfrm flipH="1" flipV="1">
                <a:off x="2564685" y="3752907"/>
                <a:ext cx="11430" cy="197537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23795C07-68F0-4E1B-A238-A8E0CDB7BA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69938" y="1933161"/>
                <a:ext cx="10160" cy="142856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85913DB8-845C-4AA0-BB63-78BA6FF7157C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V="1">
                <a:off x="6480098" y="3538570"/>
                <a:ext cx="0" cy="183288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5790CED0-B938-4BD3-828B-8B00714F3A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685" y="1675142"/>
                <a:ext cx="1143403" cy="180849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AE0B61FE-6CFB-4CCF-82BB-C13300EA2C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96985" y="1709758"/>
                <a:ext cx="1183113" cy="18466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62D624DA-CBA1-4201-92DF-35FF148DE0FD}"/>
              </a:ext>
            </a:extLst>
          </p:cNvPr>
          <p:cNvSpPr txBox="1"/>
          <p:nvPr/>
        </p:nvSpPr>
        <p:spPr>
          <a:xfrm>
            <a:off x="8088004" y="2488336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Graph </a:t>
            </a:r>
            <a:r>
              <a:rPr lang="de-DE" dirty="0" err="1"/>
              <a:t>over</a:t>
            </a:r>
            <a:r>
              <a:rPr lang="de-DE" dirty="0"/>
              <a:t> 90 </a:t>
            </a:r>
            <a:r>
              <a:rPr lang="de-DE" dirty="0" err="1"/>
              <a:t>days</a:t>
            </a:r>
            <a:r>
              <a:rPr lang="de-DE" dirty="0"/>
              <a:t> </a:t>
            </a:r>
          </a:p>
          <a:p>
            <a:r>
              <a:rPr lang="de-DE" dirty="0"/>
              <a:t>Traffic </a:t>
            </a:r>
            <a:r>
              <a:rPr lang="de-DE" dirty="0" err="1"/>
              <a:t>of</a:t>
            </a:r>
            <a:r>
              <a:rPr lang="de-DE" dirty="0"/>
              <a:t> LHCONE</a:t>
            </a:r>
            <a:br>
              <a:rPr lang="de-DE" dirty="0"/>
            </a:br>
            <a:r>
              <a:rPr lang="de-DE" dirty="0" err="1"/>
              <a:t>moved</a:t>
            </a:r>
            <a:r>
              <a:rPr lang="de-DE" dirty="0"/>
              <a:t> </a:t>
            </a:r>
            <a:r>
              <a:rPr lang="de-DE" dirty="0" err="1"/>
              <a:t>partioly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IPv4 </a:t>
            </a:r>
            <a:r>
              <a:rPr lang="de-DE" dirty="0" err="1"/>
              <a:t>vlans</a:t>
            </a: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downtime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IPv6 </a:t>
            </a:r>
            <a:r>
              <a:rPr lang="de-DE" dirty="0" err="1"/>
              <a:t>Vlans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197A263-4E03-412C-994F-BEB4AE9F0452}"/>
              </a:ext>
            </a:extLst>
          </p:cNvPr>
          <p:cNvSpPr txBox="1"/>
          <p:nvPr/>
        </p:nvSpPr>
        <p:spPr>
          <a:xfrm>
            <a:off x="115744" y="1556145"/>
            <a:ext cx="752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FF9124E-5568-45DC-9435-D0C78300B692}"/>
              </a:ext>
            </a:extLst>
          </p:cNvPr>
          <p:cNvSpPr txBox="1"/>
          <p:nvPr/>
        </p:nvSpPr>
        <p:spPr>
          <a:xfrm>
            <a:off x="7199769" y="1554753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-II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EFABCD9-A56A-4E4C-B78F-BF29316B5EC1}"/>
              </a:ext>
            </a:extLst>
          </p:cNvPr>
          <p:cNvSpPr txBox="1"/>
          <p:nvPr/>
        </p:nvSpPr>
        <p:spPr>
          <a:xfrm>
            <a:off x="1767982" y="186290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BD1A974-160F-47F5-B444-290023AECD5F}"/>
              </a:ext>
            </a:extLst>
          </p:cNvPr>
          <p:cNvSpPr txBox="1"/>
          <p:nvPr/>
        </p:nvSpPr>
        <p:spPr>
          <a:xfrm>
            <a:off x="5700963" y="18739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IPv4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BBEBE02-90D3-4895-8AD9-AC9F4FB6D8AA}"/>
              </a:ext>
            </a:extLst>
          </p:cNvPr>
          <p:cNvSpPr txBox="1"/>
          <p:nvPr/>
        </p:nvSpPr>
        <p:spPr>
          <a:xfrm>
            <a:off x="1789146" y="4090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EBE9FF4-E8DB-4272-A1B5-10FE00F63E74}"/>
              </a:ext>
            </a:extLst>
          </p:cNvPr>
          <p:cNvSpPr txBox="1"/>
          <p:nvPr/>
        </p:nvSpPr>
        <p:spPr>
          <a:xfrm>
            <a:off x="5722127" y="41011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</p:spTree>
    <p:extLst>
      <p:ext uri="{BB962C8B-B14F-4D97-AF65-F5344CB8AC3E}">
        <p14:creationId xmlns:p14="http://schemas.microsoft.com/office/powerpoint/2010/main" val="89341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0D9C683-5A3B-4DE0-9B37-661C8F6E8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3" y="1935307"/>
            <a:ext cx="3875314" cy="215974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038968FB-36C6-4BAC-8F30-65DA4882D04B}"/>
              </a:ext>
            </a:extLst>
          </p:cNvPr>
          <p:cNvSpPr txBox="1">
            <a:spLocks/>
          </p:cNvSpPr>
          <p:nvPr/>
        </p:nvSpPr>
        <p:spPr>
          <a:xfrm>
            <a:off x="838200" y="123073"/>
            <a:ext cx="10515600" cy="132556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LHCOPN IPv4 / IPv6</a:t>
            </a:r>
            <a:br>
              <a:rPr lang="de-DE" dirty="0"/>
            </a:br>
            <a:r>
              <a:rPr lang="de-DE" sz="4900" dirty="0" err="1"/>
              <a:t>transfer</a:t>
            </a:r>
            <a:r>
              <a:rPr lang="de-DE" sz="4900" dirty="0"/>
              <a:t> </a:t>
            </a:r>
            <a:r>
              <a:rPr lang="de-DE" sz="4900" dirty="0" err="1"/>
              <a:t>pattern</a:t>
            </a:r>
            <a:r>
              <a:rPr lang="de-DE" sz="4900" dirty="0"/>
              <a:t> after </a:t>
            </a:r>
            <a:r>
              <a:rPr lang="de-DE" sz="4900" dirty="0" err="1"/>
              <a:t>downtime</a:t>
            </a:r>
            <a:endParaRPr lang="de-DE" sz="4900" dirty="0"/>
          </a:p>
        </p:txBody>
      </p:sp>
      <p:pic>
        <p:nvPicPr>
          <p:cNvPr id="5" name="Inhaltsplatzhalter 3">
            <a:extLst>
              <a:ext uri="{FF2B5EF4-FFF2-40B4-BE49-F238E27FC236}">
                <a16:creationId xmlns:a16="http://schemas.microsoft.com/office/drawing/2014/main" id="{57DD9A94-EF20-4B7B-A741-548D003E5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373" y="4131080"/>
            <a:ext cx="3875314" cy="21597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AD4C07E-F7D2-4F55-8DEC-1257A0D26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644" y="1938405"/>
            <a:ext cx="3862628" cy="215974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D13353A-48BC-488D-9B06-4184E8B9F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842" y="4128844"/>
            <a:ext cx="3875313" cy="2162218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79CC7B9-F04F-42EE-A251-39948B2B9893}"/>
              </a:ext>
            </a:extLst>
          </p:cNvPr>
          <p:cNvGrpSpPr/>
          <p:nvPr/>
        </p:nvGrpSpPr>
        <p:grpSpPr>
          <a:xfrm>
            <a:off x="2457350" y="1287275"/>
            <a:ext cx="4208997" cy="4147358"/>
            <a:chOff x="2375468" y="1321356"/>
            <a:chExt cx="4208997" cy="4319032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E9118CD-8ADD-4D9B-832F-5F38ECAD8F0E}"/>
                </a:ext>
              </a:extLst>
            </p:cNvPr>
            <p:cNvSpPr txBox="1"/>
            <p:nvPr/>
          </p:nvSpPr>
          <p:spPr>
            <a:xfrm>
              <a:off x="3471524" y="1321356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6B6C1BE9-28F7-47D3-8F51-59585CD25CE3}"/>
                </a:ext>
              </a:extLst>
            </p:cNvPr>
            <p:cNvGrpSpPr/>
            <p:nvPr/>
          </p:nvGrpSpPr>
          <p:grpSpPr>
            <a:xfrm>
              <a:off x="2375468" y="1532644"/>
              <a:ext cx="4208997" cy="4107744"/>
              <a:chOff x="2375468" y="1532644"/>
              <a:chExt cx="4208997" cy="4107744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92C432F-6038-4D91-B0FB-DBEB8BDD3E77}"/>
                  </a:ext>
                </a:extLst>
              </p:cNvPr>
              <p:cNvSpPr/>
              <p:nvPr/>
            </p:nvSpPr>
            <p:spPr>
              <a:xfrm>
                <a:off x="2375468" y="333220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77880A3-6B36-4F54-8509-915AC2851C56}"/>
                  </a:ext>
                </a:extLst>
              </p:cNvPr>
              <p:cNvSpPr/>
              <p:nvPr/>
            </p:nvSpPr>
            <p:spPr>
              <a:xfrm>
                <a:off x="2383794" y="544443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CBEAE6E0-B67A-404A-AA1B-C0DC2BB85E91}"/>
                  </a:ext>
                </a:extLst>
              </p:cNvPr>
              <p:cNvSpPr/>
              <p:nvPr/>
            </p:nvSpPr>
            <p:spPr>
              <a:xfrm>
                <a:off x="6354787" y="305491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FAA0A801-A176-43BF-8B63-D57F667174B2}"/>
                  </a:ext>
                </a:extLst>
              </p:cNvPr>
              <p:cNvSpPr/>
              <p:nvPr/>
            </p:nvSpPr>
            <p:spPr>
              <a:xfrm>
                <a:off x="6358405" y="5463540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71475FDA-04C4-4658-BE66-5273A5FABA3B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 flipV="1">
                <a:off x="2488498" y="1742011"/>
                <a:ext cx="8326" cy="159019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87AA51C4-B16D-424A-BF6B-0984A0C8322F}"/>
                  </a:ext>
                </a:extLst>
              </p:cNvPr>
              <p:cNvCxnSpPr>
                <a:cxnSpLocks/>
                <a:stCxn id="13" idx="0"/>
                <a:endCxn id="12" idx="4"/>
              </p:cNvCxnSpPr>
              <p:nvPr/>
            </p:nvCxnSpPr>
            <p:spPr>
              <a:xfrm flipH="1" flipV="1">
                <a:off x="2488498" y="3509057"/>
                <a:ext cx="8326" cy="193538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4995B89E-81A4-406A-8A81-4200DDF26254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V="1">
                <a:off x="6467817" y="1720065"/>
                <a:ext cx="16857" cy="133485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6A23F930-4C68-44CD-818D-F9F9FFADDA70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H="1" flipV="1">
                <a:off x="6467817" y="3231767"/>
                <a:ext cx="3618" cy="223177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C5031AFA-9B45-489E-878E-4CFFC10CE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96824" y="1532644"/>
                <a:ext cx="1024342" cy="20603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63B2D0D5-F93C-4F0B-8D3A-0D56298FCC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96008" y="1548627"/>
                <a:ext cx="1288668" cy="15597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593AA8BA-9B56-4BB7-870A-A665FFF41B2F}"/>
              </a:ext>
            </a:extLst>
          </p:cNvPr>
          <p:cNvSpPr txBox="1"/>
          <p:nvPr/>
        </p:nvSpPr>
        <p:spPr>
          <a:xfrm>
            <a:off x="8321255" y="2311400"/>
            <a:ext cx="36380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Graph </a:t>
            </a:r>
            <a:r>
              <a:rPr lang="de-DE" dirty="0" err="1"/>
              <a:t>over</a:t>
            </a:r>
            <a:r>
              <a:rPr lang="de-DE" dirty="0"/>
              <a:t> 90 </a:t>
            </a:r>
            <a:r>
              <a:rPr lang="de-DE" dirty="0" err="1"/>
              <a:t>days</a:t>
            </a:r>
            <a:endParaRPr lang="de-DE" dirty="0"/>
          </a:p>
          <a:p>
            <a:r>
              <a:rPr lang="de-DE" dirty="0"/>
              <a:t>Traffic </a:t>
            </a:r>
            <a:r>
              <a:rPr lang="de-DE" dirty="0" err="1"/>
              <a:t>of</a:t>
            </a:r>
            <a:r>
              <a:rPr lang="de-DE" dirty="0"/>
              <a:t> LHCOPN</a:t>
            </a:r>
          </a:p>
          <a:p>
            <a:r>
              <a:rPr lang="de-DE" dirty="0" err="1"/>
              <a:t>moved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IPv4 </a:t>
            </a:r>
            <a:r>
              <a:rPr lang="de-DE" dirty="0" err="1"/>
              <a:t>vlans</a:t>
            </a: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downtime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IPv6 </a:t>
            </a:r>
            <a:r>
              <a:rPr lang="de-DE" dirty="0" err="1"/>
              <a:t>Vlans</a:t>
            </a:r>
            <a:endParaRPr lang="de-DE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10C9E36-EC7F-42E4-A305-0C5DFC318880}"/>
              </a:ext>
            </a:extLst>
          </p:cNvPr>
          <p:cNvSpPr/>
          <p:nvPr/>
        </p:nvSpPr>
        <p:spPr>
          <a:xfrm>
            <a:off x="4337240" y="2607665"/>
            <a:ext cx="2163815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C4E3299-44FE-4F78-9E72-1FAAAE6C0880}"/>
              </a:ext>
            </a:extLst>
          </p:cNvPr>
          <p:cNvSpPr/>
          <p:nvPr/>
        </p:nvSpPr>
        <p:spPr>
          <a:xfrm>
            <a:off x="6597671" y="4807461"/>
            <a:ext cx="1358399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6B5D439-FCBD-44EB-BAA4-ABC9B0A90EEA}"/>
              </a:ext>
            </a:extLst>
          </p:cNvPr>
          <p:cNvCxnSpPr>
            <a:cxnSpLocks/>
          </p:cNvCxnSpPr>
          <p:nvPr/>
        </p:nvCxnSpPr>
        <p:spPr>
          <a:xfrm>
            <a:off x="6072097" y="3248411"/>
            <a:ext cx="1176091" cy="151725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820F60FB-D442-497D-80BB-3F2AEA6EC89D}"/>
              </a:ext>
            </a:extLst>
          </p:cNvPr>
          <p:cNvSpPr/>
          <p:nvPr/>
        </p:nvSpPr>
        <p:spPr>
          <a:xfrm>
            <a:off x="369634" y="2898505"/>
            <a:ext cx="2163815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2144506-5791-4F9E-AF8D-EE279A9E8E60}"/>
              </a:ext>
            </a:extLst>
          </p:cNvPr>
          <p:cNvSpPr/>
          <p:nvPr/>
        </p:nvSpPr>
        <p:spPr>
          <a:xfrm>
            <a:off x="2609650" y="4930285"/>
            <a:ext cx="1413343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8E73AB-84E7-42D9-81D6-A37FCE9E63B0}"/>
              </a:ext>
            </a:extLst>
          </p:cNvPr>
          <p:cNvCxnSpPr>
            <a:cxnSpLocks/>
          </p:cNvCxnSpPr>
          <p:nvPr/>
        </p:nvCxnSpPr>
        <p:spPr>
          <a:xfrm>
            <a:off x="1957171" y="3615217"/>
            <a:ext cx="1114426" cy="131167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E63BCDA1-A1B5-4049-AB97-14864568B1E8}"/>
              </a:ext>
            </a:extLst>
          </p:cNvPr>
          <p:cNvSpPr txBox="1"/>
          <p:nvPr/>
        </p:nvSpPr>
        <p:spPr>
          <a:xfrm>
            <a:off x="102093" y="1556145"/>
            <a:ext cx="752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D21DB2A-F4C8-4CE9-B722-3F51195B9620}"/>
              </a:ext>
            </a:extLst>
          </p:cNvPr>
          <p:cNvSpPr txBox="1"/>
          <p:nvPr/>
        </p:nvSpPr>
        <p:spPr>
          <a:xfrm>
            <a:off x="7186117" y="1554753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r-</a:t>
            </a:r>
            <a:r>
              <a:rPr lang="de-DE" sz="2000" b="1" dirty="0" err="1"/>
              <a:t>ig</a:t>
            </a:r>
            <a:r>
              <a:rPr lang="de-DE" sz="2000" b="1" dirty="0"/>
              <a:t>-II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E8B764C-1980-4E84-81F2-F77CDBD93A30}"/>
              </a:ext>
            </a:extLst>
          </p:cNvPr>
          <p:cNvSpPr txBox="1"/>
          <p:nvPr/>
        </p:nvSpPr>
        <p:spPr>
          <a:xfrm>
            <a:off x="1767982" y="186290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IPv4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03BFE24-DDCE-4C3F-BDF4-F9EE9335B233}"/>
              </a:ext>
            </a:extLst>
          </p:cNvPr>
          <p:cNvSpPr txBox="1"/>
          <p:nvPr/>
        </p:nvSpPr>
        <p:spPr>
          <a:xfrm>
            <a:off x="5700963" y="18739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IPv4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E6695D4B-57BF-4185-AC1F-969AFB13114C}"/>
              </a:ext>
            </a:extLst>
          </p:cNvPr>
          <p:cNvSpPr txBox="1"/>
          <p:nvPr/>
        </p:nvSpPr>
        <p:spPr>
          <a:xfrm>
            <a:off x="1789146" y="4090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A70F52FB-B7DA-4AD2-B889-E071B8EF0B3E}"/>
              </a:ext>
            </a:extLst>
          </p:cNvPr>
          <p:cNvSpPr txBox="1"/>
          <p:nvPr/>
        </p:nvSpPr>
        <p:spPr>
          <a:xfrm>
            <a:off x="5722127" y="41011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</p:spTree>
    <p:extLst>
      <p:ext uri="{BB962C8B-B14F-4D97-AF65-F5344CB8AC3E}">
        <p14:creationId xmlns:p14="http://schemas.microsoft.com/office/powerpoint/2010/main" val="350952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73826-42D6-4BDA-BE6F-A1139A11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Monitoring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C9F502-C252-43AF-A789-6FB63EFE724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608518" y="2839452"/>
            <a:ext cx="8722596" cy="955503"/>
          </a:xfrm>
        </p:spPr>
        <p:txBody>
          <a:bodyPr>
            <a:normAutofit fontScale="40000" lnSpcReduction="20000"/>
          </a:bodyPr>
          <a:lstStyle/>
          <a:p>
            <a:pPr>
              <a:spcAft>
                <a:spcPts val="600"/>
              </a:spcAft>
            </a:pPr>
            <a:r>
              <a:rPr lang="de-DE" dirty="0"/>
              <a:t>- Migration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Ganglia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IPv6 will not </a:t>
            </a:r>
            <a:r>
              <a:rPr lang="de-DE" dirty="0" err="1"/>
              <a:t>persuit</a:t>
            </a:r>
            <a:endParaRPr lang="de-DE" dirty="0"/>
          </a:p>
          <a:p>
            <a:pPr>
              <a:spcAft>
                <a:spcPts val="600"/>
              </a:spcAft>
            </a:pPr>
            <a:r>
              <a:rPr lang="de-DE" dirty="0"/>
              <a:t>- </a:t>
            </a:r>
            <a:r>
              <a:rPr lang="de-DE" dirty="0" err="1"/>
              <a:t>Ganglia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replaced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opensearch</a:t>
            </a:r>
            <a:r>
              <a:rPr lang="de-DE" dirty="0"/>
              <a:t>, </a:t>
            </a:r>
            <a:r>
              <a:rPr lang="de-DE" dirty="0" err="1"/>
              <a:t>kibana</a:t>
            </a:r>
            <a:r>
              <a:rPr lang="de-DE" dirty="0"/>
              <a:t> and </a:t>
            </a:r>
            <a:r>
              <a:rPr lang="de-DE" dirty="0" err="1"/>
              <a:t>grafana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1A545D8-8B13-46DF-8D9A-3B51A7C61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66797"/>
            <a:ext cx="11095789" cy="142880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481106-5479-42BD-B970-BA7B0EF37D4B}"/>
              </a:ext>
            </a:extLst>
          </p:cNvPr>
          <p:cNvSpPr txBox="1"/>
          <p:nvPr/>
        </p:nvSpPr>
        <p:spPr>
          <a:xfrm>
            <a:off x="4368799" y="1036858"/>
            <a:ext cx="2899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G  A  N  G  L  I  A</a:t>
            </a:r>
            <a:endParaRPr lang="en-US" sz="280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EAE9A0-6684-4332-B5F3-2C57880FBED4}"/>
              </a:ext>
            </a:extLst>
          </p:cNvPr>
          <p:cNvGrpSpPr/>
          <p:nvPr/>
        </p:nvGrpSpPr>
        <p:grpSpPr>
          <a:xfrm>
            <a:off x="1165722" y="3604125"/>
            <a:ext cx="10012952" cy="2700426"/>
            <a:chOff x="1165722" y="3604125"/>
            <a:chExt cx="10012952" cy="2700426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4328ED7-F097-488A-B12A-806E1712C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5722" y="3630863"/>
              <a:ext cx="9844510" cy="2673685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3911DF4-5AD6-4DCA-99F8-83024360127A}"/>
                </a:ext>
              </a:extLst>
            </p:cNvPr>
            <p:cNvSpPr/>
            <p:nvPr/>
          </p:nvSpPr>
          <p:spPr>
            <a:xfrm>
              <a:off x="9796379" y="3604125"/>
              <a:ext cx="1240589" cy="513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17A14D8-ECF5-4A39-820D-BF3424EA7AB3}"/>
                </a:ext>
              </a:extLst>
            </p:cNvPr>
            <p:cNvSpPr/>
            <p:nvPr/>
          </p:nvSpPr>
          <p:spPr>
            <a:xfrm>
              <a:off x="10999538" y="3729790"/>
              <a:ext cx="179136" cy="25747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1675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B5238-1085-4EAA-86E5-728D79E2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administatrative</a:t>
            </a:r>
            <a:r>
              <a:rPr lang="de-DE" dirty="0"/>
              <a:t> Services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9882C7F-5A4A-44A0-9D2B-706628DBF30D}"/>
              </a:ext>
            </a:extLst>
          </p:cNvPr>
          <p:cNvSpPr txBox="1">
            <a:spLocks/>
          </p:cNvSpPr>
          <p:nvPr/>
        </p:nvSpPr>
        <p:spPr>
          <a:xfrm>
            <a:off x="157653" y="2213479"/>
            <a:ext cx="10996121" cy="40422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dirty="0"/>
              <a:t>at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rack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Rack Manager </a:t>
            </a:r>
            <a:r>
              <a:rPr lang="de-DE" dirty="0" err="1"/>
              <a:t>deployed</a:t>
            </a:r>
            <a:r>
              <a:rPr lang="de-DE" dirty="0"/>
              <a:t>: </a:t>
            </a:r>
          </a:p>
          <a:p>
            <a:pPr lvl="2"/>
            <a:r>
              <a:rPr lang="de-DE" dirty="0" err="1"/>
              <a:t>Starting</a:t>
            </a:r>
            <a:r>
              <a:rPr lang="de-DE" dirty="0"/>
              <a:t> in 2001 </a:t>
            </a:r>
            <a:r>
              <a:rPr lang="de-DE" dirty="0" err="1"/>
              <a:t>with</a:t>
            </a:r>
            <a:r>
              <a:rPr lang="de-DE" dirty="0"/>
              <a:t> private IPv4 </a:t>
            </a:r>
            <a:r>
              <a:rPr lang="de-DE" dirty="0" err="1"/>
              <a:t>only</a:t>
            </a:r>
            <a:endParaRPr lang="de-DE" dirty="0"/>
          </a:p>
          <a:p>
            <a:pPr lvl="2"/>
            <a:r>
              <a:rPr lang="de-DE" dirty="0"/>
              <a:t>Migration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initiated</a:t>
            </a:r>
            <a:r>
              <a:rPr lang="de-DE" dirty="0"/>
              <a:t> (but still in </a:t>
            </a:r>
            <a:r>
              <a:rPr lang="de-DE" dirty="0" err="1"/>
              <a:t>progress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enable</a:t>
            </a:r>
            <a:r>
              <a:rPr lang="de-DE" dirty="0">
                <a:sym typeface="Wingdings" panose="05000000000000000000" pitchFamily="2" charset="2"/>
              </a:rPr>
              <a:t> dual-</a:t>
            </a:r>
            <a:r>
              <a:rPr lang="de-DE" dirty="0" err="1">
                <a:sym typeface="Wingdings" panose="05000000000000000000" pitchFamily="2" charset="2"/>
              </a:rPr>
              <a:t>stack</a:t>
            </a:r>
            <a:r>
              <a:rPr lang="de-DE" dirty="0">
                <a:sym typeface="Wingdings" panose="05000000000000000000" pitchFamily="2" charset="2"/>
              </a:rPr>
              <a:t> (AAAA)</a:t>
            </a:r>
          </a:p>
          <a:p>
            <a:pPr lvl="3"/>
            <a:r>
              <a:rPr lang="de-DE" dirty="0">
                <a:sym typeface="Wingdings" panose="05000000000000000000" pitchFamily="2" charset="2"/>
              </a:rPr>
              <a:t>NTP </a:t>
            </a:r>
            <a:endParaRPr lang="de-DE" dirty="0"/>
          </a:p>
          <a:p>
            <a:pPr lvl="3"/>
            <a:r>
              <a:rPr lang="de-DE" dirty="0" err="1"/>
              <a:t>rsyslog</a:t>
            </a:r>
            <a:r>
              <a:rPr lang="de-DE" dirty="0"/>
              <a:t>  (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migration</a:t>
            </a:r>
            <a:r>
              <a:rPr lang="de-DE" dirty="0">
                <a:sym typeface="Wingdings" panose="05000000000000000000" pitchFamily="2" charset="2"/>
              </a:rPr>
              <a:t>  still </a:t>
            </a:r>
            <a:r>
              <a:rPr lang="de-DE" dirty="0" err="1">
                <a:sym typeface="Wingdings" panose="05000000000000000000" pitchFamily="2" charset="2"/>
              </a:rPr>
              <a:t>pending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port</a:t>
            </a:r>
            <a:r>
              <a:rPr lang="de-DE" dirty="0">
                <a:sym typeface="Wingdings" panose="05000000000000000000" pitchFamily="2" charset="2"/>
              </a:rPr>
              <a:t> 514))</a:t>
            </a:r>
            <a:endParaRPr lang="de-DE" dirty="0"/>
          </a:p>
          <a:p>
            <a:pPr lvl="3"/>
            <a:r>
              <a:rPr lang="de-DE" dirty="0"/>
              <a:t>Monitoring (</a:t>
            </a:r>
            <a:r>
              <a:rPr lang="de-DE" dirty="0" err="1"/>
              <a:t>GmonD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Ganglia</a:t>
            </a:r>
            <a:r>
              <a:rPr lang="de-DE" dirty="0">
                <a:sym typeface="Wingdings" panose="05000000000000000000" pitchFamily="2" charset="2"/>
              </a:rPr>
              <a:t> Client)</a:t>
            </a:r>
          </a:p>
          <a:p>
            <a:pPr lvl="3"/>
            <a:r>
              <a:rPr lang="de-DE" dirty="0"/>
              <a:t>DHCP  (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migration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DHCPv6 </a:t>
            </a:r>
            <a:r>
              <a:rPr lang="de-DE" dirty="0" err="1">
                <a:sym typeface="Wingdings" panose="05000000000000000000" pitchFamily="2" charset="2"/>
              </a:rPr>
              <a:t>pending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867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49CC6B-389C-4D46-8C22-EB2C0B27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GridKa</a:t>
            </a:r>
            <a:endParaRPr lang="en-US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3B1684F-F017-41B5-AF22-193ABFF7E98F}"/>
              </a:ext>
            </a:extLst>
          </p:cNvPr>
          <p:cNvSpPr txBox="1">
            <a:spLocks/>
          </p:cNvSpPr>
          <p:nvPr/>
        </p:nvSpPr>
        <p:spPr bwMode="auto">
          <a:xfrm>
            <a:off x="636609" y="1561752"/>
            <a:ext cx="10427176" cy="4742918"/>
          </a:xfrm>
          <a:prstGeom prst="rect">
            <a:avLst/>
          </a:prstGeom>
        </p:spPr>
        <p:txBody>
          <a:bodyPr vertOverflow="overflow" horzOverflow="overflow" vert="horz" wrap="square" lIns="0" tIns="0" rIns="0" bIns="0" numCol="1" spcCol="0" rtlCol="0" fromWordArt="0" anchor="t" anchorCtr="0" forceAA="0" compatLnSpc="0"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err="1"/>
              <a:t>worker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farm</a:t>
            </a:r>
            <a:endParaRPr lang="de-DE" dirty="0"/>
          </a:p>
          <a:p>
            <a:pPr lvl="1">
              <a:defRPr/>
            </a:pPr>
            <a:r>
              <a:rPr lang="de-DE" dirty="0"/>
              <a:t>217 aktive </a:t>
            </a:r>
            <a:r>
              <a:rPr lang="de-DE" dirty="0" err="1"/>
              <a:t>hardware</a:t>
            </a:r>
            <a:r>
              <a:rPr lang="de-DE" dirty="0"/>
              <a:t> </a:t>
            </a:r>
            <a:r>
              <a:rPr lang="de-DE" dirty="0" err="1"/>
              <a:t>systems</a:t>
            </a:r>
            <a:endParaRPr lang="de-DE" dirty="0"/>
          </a:p>
          <a:p>
            <a:pPr lvl="1">
              <a:defRPr/>
            </a:pPr>
            <a:r>
              <a:rPr lang="de-DE" dirty="0"/>
              <a:t>42500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cores</a:t>
            </a:r>
            <a:endParaRPr lang="de-DE" dirty="0"/>
          </a:p>
          <a:p>
            <a:pPr lvl="1"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online-</a:t>
            </a:r>
            <a:r>
              <a:rPr lang="de-DE" dirty="0" err="1"/>
              <a:t>storage</a:t>
            </a:r>
            <a:endParaRPr lang="de-DE" dirty="0"/>
          </a:p>
          <a:p>
            <a:pPr lvl="1">
              <a:defRPr/>
            </a:pPr>
            <a:r>
              <a:rPr lang="de-DE" dirty="0"/>
              <a:t>99 PB </a:t>
            </a:r>
            <a:r>
              <a:rPr lang="de-DE" dirty="0" err="1"/>
              <a:t>effectiv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capacity</a:t>
            </a:r>
            <a:endParaRPr lang="de-DE" dirty="0"/>
          </a:p>
          <a:p>
            <a:pPr lvl="1">
              <a:defRPr/>
            </a:pPr>
            <a:r>
              <a:rPr lang="de-DE" dirty="0"/>
              <a:t>6824 HDDs</a:t>
            </a:r>
          </a:p>
          <a:p>
            <a:pPr lvl="1">
              <a:defRPr/>
            </a:pPr>
            <a:r>
              <a:rPr lang="de-DE" dirty="0"/>
              <a:t>100 Server</a:t>
            </a:r>
          </a:p>
          <a:p>
            <a:pPr lvl="1">
              <a:defRPr/>
            </a:pPr>
            <a:endParaRPr lang="de-DE" dirty="0"/>
          </a:p>
          <a:p>
            <a:pPr>
              <a:defRPr/>
            </a:pPr>
            <a:r>
              <a:rPr lang="de-DE" dirty="0" err="1"/>
              <a:t>nearline-storage</a:t>
            </a:r>
            <a:endParaRPr lang="de-DE" dirty="0"/>
          </a:p>
          <a:p>
            <a:pPr lvl="1">
              <a:defRPr/>
            </a:pPr>
            <a:r>
              <a:rPr lang="de-DE" dirty="0"/>
              <a:t>85 PB </a:t>
            </a:r>
            <a:r>
              <a:rPr lang="de-DE" dirty="0" err="1"/>
              <a:t>saved</a:t>
            </a:r>
            <a:r>
              <a:rPr lang="de-DE" dirty="0"/>
              <a:t> on </a:t>
            </a:r>
            <a:r>
              <a:rPr lang="de-DE" dirty="0" err="1"/>
              <a:t>tapes</a:t>
            </a:r>
            <a:endParaRPr lang="de-DE" dirty="0"/>
          </a:p>
          <a:p>
            <a:pPr lvl="1">
              <a:defRPr/>
            </a:pPr>
            <a:r>
              <a:rPr lang="de-DE" dirty="0"/>
              <a:t>135PB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on </a:t>
            </a:r>
            <a:r>
              <a:rPr lang="de-DE" dirty="0" err="1"/>
              <a:t>tapes</a:t>
            </a:r>
            <a:endParaRPr lang="de-DE" dirty="0"/>
          </a:p>
          <a:p>
            <a:pPr lvl="1">
              <a:defRPr/>
            </a:pPr>
            <a:endParaRPr lang="de-DE" dirty="0"/>
          </a:p>
          <a:p>
            <a:pPr>
              <a:defRPr/>
            </a:pPr>
            <a:r>
              <a:rPr lang="de-DE" dirty="0" err="1"/>
              <a:t>wan</a:t>
            </a:r>
            <a:r>
              <a:rPr lang="de-DE" dirty="0"/>
              <a:t> network</a:t>
            </a:r>
          </a:p>
          <a:p>
            <a:pPr lvl="1">
              <a:defRPr/>
            </a:pPr>
            <a:r>
              <a:rPr lang="de-DE" dirty="0"/>
              <a:t>2 x 100Gb/s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CERN (LHCOPN)</a:t>
            </a:r>
          </a:p>
          <a:p>
            <a:pPr lvl="1">
              <a:defRPr/>
            </a:pPr>
            <a:r>
              <a:rPr lang="de-DE" dirty="0"/>
              <a:t>2 x 100Gb/s </a:t>
            </a:r>
            <a:r>
              <a:rPr lang="de-DE" dirty="0" err="1"/>
              <a:t>to</a:t>
            </a:r>
            <a:r>
              <a:rPr lang="de-DE" dirty="0"/>
              <a:t> DFN (LHCONE </a:t>
            </a:r>
            <a:r>
              <a:rPr lang="de-DE" dirty="0" err="1"/>
              <a:t>overley</a:t>
            </a:r>
            <a:r>
              <a:rPr lang="de-DE" dirty="0"/>
              <a:t>)</a:t>
            </a:r>
          </a:p>
          <a:p>
            <a:pPr lvl="1">
              <a:defRPr/>
            </a:pPr>
            <a:r>
              <a:rPr lang="de-DE" dirty="0"/>
              <a:t>2 x 100Gb/s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Belwue</a:t>
            </a:r>
            <a:endParaRPr lang="de-DE" dirty="0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97AED951-CA95-4513-811B-5A79C585E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967786" y="3339803"/>
            <a:ext cx="6587606" cy="3065591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1F245B21-C231-48B5-9FA5-B8F4F841A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69476" y="1561752"/>
            <a:ext cx="3185916" cy="2214129"/>
          </a:xfrm>
          <a:prstGeom prst="rect">
            <a:avLst/>
          </a:prstGeom>
        </p:spPr>
      </p:pic>
      <p:pic>
        <p:nvPicPr>
          <p:cNvPr id="7" name="Picture 14">
            <a:extLst>
              <a:ext uri="{FF2B5EF4-FFF2-40B4-BE49-F238E27FC236}">
                <a16:creationId xmlns:a16="http://schemas.microsoft.com/office/drawing/2014/main" id="{78DCD095-61C6-4763-909B-F10AB1C8DB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703" t="13929" r="32664" b="12611"/>
          <a:stretch/>
        </p:blipFill>
        <p:spPr bwMode="auto">
          <a:xfrm rot="5400000">
            <a:off x="5508940" y="674854"/>
            <a:ext cx="1866967" cy="364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7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37121125-2980-43A9-8D23-8DDC5FF02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683407"/>
          </a:xfrm>
        </p:spPr>
        <p:txBody>
          <a:bodyPr>
            <a:normAutofit fontScale="55000" lnSpcReduction="20000"/>
          </a:bodyPr>
          <a:lstStyle/>
          <a:p>
            <a:r>
              <a:rPr lang="de-DE" b="1" dirty="0" err="1"/>
              <a:t>HEPiX</a:t>
            </a:r>
            <a:r>
              <a:rPr lang="de-DE" b="1" dirty="0"/>
              <a:t>- IPv6 </a:t>
            </a:r>
            <a:r>
              <a:rPr lang="de-DE" b="1" dirty="0" err="1"/>
              <a:t>working</a:t>
            </a:r>
            <a:r>
              <a:rPr lang="de-DE" b="1" dirty="0"/>
              <a:t> </a:t>
            </a:r>
            <a:r>
              <a:rPr lang="de-DE" b="1" dirty="0" err="1"/>
              <a:t>group</a:t>
            </a:r>
            <a:r>
              <a:rPr lang="de-DE" b="1" dirty="0"/>
              <a:t> </a:t>
            </a:r>
            <a:r>
              <a:rPr lang="de-DE" b="1" dirty="0" err="1"/>
              <a:t>asking</a:t>
            </a:r>
            <a:r>
              <a:rPr lang="de-DE" b="1" dirty="0"/>
              <a:t> for IPv6 </a:t>
            </a:r>
            <a:r>
              <a:rPr lang="de-DE" b="1" dirty="0" err="1"/>
              <a:t>only</a:t>
            </a:r>
            <a:r>
              <a:rPr lang="de-DE" b="1" dirty="0"/>
              <a:t> </a:t>
            </a:r>
            <a:r>
              <a:rPr lang="de-DE" b="1" dirty="0" err="1"/>
              <a:t>testbed</a:t>
            </a:r>
            <a:endParaRPr lang="de-DE" b="1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FC0FAA8-D166-4D78-8959-94A402178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Building IPv6 </a:t>
            </a:r>
            <a:r>
              <a:rPr lang="de-DE" dirty="0" err="1"/>
              <a:t>Textbed</a:t>
            </a:r>
            <a:endParaRPr lang="de-DE" dirty="0"/>
          </a:p>
        </p:txBody>
      </p:sp>
      <p:sp>
        <p:nvSpPr>
          <p:cNvPr id="7" name="Untertitel 4">
            <a:extLst>
              <a:ext uri="{FF2B5EF4-FFF2-40B4-BE49-F238E27FC236}">
                <a16:creationId xmlns:a16="http://schemas.microsoft.com/office/drawing/2014/main" id="{DA19A9AF-100C-4010-8B7A-63D9175BD64C}"/>
              </a:ext>
            </a:extLst>
          </p:cNvPr>
          <p:cNvSpPr txBox="1">
            <a:spLocks/>
          </p:cNvSpPr>
          <p:nvPr/>
        </p:nvSpPr>
        <p:spPr>
          <a:xfrm>
            <a:off x="3496008" y="3776117"/>
            <a:ext cx="4177599" cy="815657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lIns="108000" tIns="72000" rIns="0" bIns="0" anchor="ctr">
            <a:normAutofit fontScale="70000" lnSpcReduction="20000"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IPv6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testbed</a:t>
            </a:r>
            <a:endParaRPr lang="de-DE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94CB621-F089-48B7-8CB8-BCF997917A8A}"/>
              </a:ext>
            </a:extLst>
          </p:cNvPr>
          <p:cNvGrpSpPr/>
          <p:nvPr/>
        </p:nvGrpSpPr>
        <p:grpSpPr>
          <a:xfrm>
            <a:off x="1476683" y="2655173"/>
            <a:ext cx="2525540" cy="1120944"/>
            <a:chOff x="1476683" y="2655173"/>
            <a:chExt cx="2525540" cy="1120944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1451236C-B5D8-4C98-9143-01A8B58699F3}"/>
                </a:ext>
              </a:extLst>
            </p:cNvPr>
            <p:cNvSpPr txBox="1"/>
            <p:nvPr/>
          </p:nvSpPr>
          <p:spPr>
            <a:xfrm>
              <a:off x="1476683" y="2655173"/>
              <a:ext cx="22701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WorkerNode</a:t>
              </a:r>
              <a:br>
                <a:rPr lang="de-DE" dirty="0"/>
              </a:br>
              <a:r>
                <a:rPr lang="de-DE" sz="2000" dirty="0" err="1"/>
                <a:t>installation</a:t>
              </a:r>
              <a:r>
                <a:rPr lang="de-DE" dirty="0"/>
                <a:t> </a:t>
              </a:r>
              <a:r>
                <a:rPr lang="de-DE" dirty="0" err="1"/>
                <a:t>process</a:t>
              </a:r>
              <a:endParaRPr lang="de-DE" dirty="0"/>
            </a:p>
          </p:txBody>
        </p: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861038E8-F930-4048-ACA4-31725A569129}"/>
                </a:ext>
              </a:extLst>
            </p:cNvPr>
            <p:cNvCxnSpPr>
              <a:endCxn id="12" idx="2"/>
            </p:cNvCxnSpPr>
            <p:nvPr/>
          </p:nvCxnSpPr>
          <p:spPr>
            <a:xfrm flipH="1" flipV="1">
              <a:off x="2611770" y="3332281"/>
              <a:ext cx="1390453" cy="4438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7D72B3A-C7AD-4DCD-BCD0-202E09C54BE9}"/>
              </a:ext>
            </a:extLst>
          </p:cNvPr>
          <p:cNvGrpSpPr/>
          <p:nvPr/>
        </p:nvGrpSpPr>
        <p:grpSpPr>
          <a:xfrm>
            <a:off x="4375822" y="2255063"/>
            <a:ext cx="1208985" cy="1521054"/>
            <a:chOff x="4375822" y="2255063"/>
            <a:chExt cx="1208985" cy="1521054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2A90CB31-9A13-44B7-BBB7-F5333FB41038}"/>
                </a:ext>
              </a:extLst>
            </p:cNvPr>
            <p:cNvSpPr txBox="1"/>
            <p:nvPr/>
          </p:nvSpPr>
          <p:spPr>
            <a:xfrm>
              <a:off x="4375822" y="2255063"/>
              <a:ext cx="12089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PXE </a:t>
              </a:r>
              <a:r>
                <a:rPr lang="de-DE" sz="2000" dirty="0" err="1"/>
                <a:t>boot</a:t>
              </a:r>
              <a:endParaRPr lang="de-DE" sz="2000" dirty="0"/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8C88D219-6C63-4040-9E12-5477F678CBB8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 flipV="1">
              <a:off x="4980315" y="2655173"/>
              <a:ext cx="0" cy="11209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C27F7EE-DDDA-46FE-8ED1-57C609C8F96F}"/>
              </a:ext>
            </a:extLst>
          </p:cNvPr>
          <p:cNvGrpSpPr/>
          <p:nvPr/>
        </p:nvGrpSpPr>
        <p:grpSpPr>
          <a:xfrm>
            <a:off x="6129696" y="2416595"/>
            <a:ext cx="1269017" cy="1359522"/>
            <a:chOff x="6129696" y="2416595"/>
            <a:chExt cx="1269017" cy="1359522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6D9B94A-3B5A-4673-90AE-E1473ECFB37C}"/>
                </a:ext>
              </a:extLst>
            </p:cNvPr>
            <p:cNvSpPr txBox="1"/>
            <p:nvPr/>
          </p:nvSpPr>
          <p:spPr>
            <a:xfrm>
              <a:off x="6213773" y="2416595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DHCPv6</a:t>
              </a:r>
            </a:p>
          </p:txBody>
        </p: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550CB963-FAA6-47E7-8B57-437BE63202EC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V="1">
              <a:off x="6129696" y="2816705"/>
              <a:ext cx="676547" cy="9594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518F894-5B4F-4D22-B781-7A486853893E}"/>
              </a:ext>
            </a:extLst>
          </p:cNvPr>
          <p:cNvGrpSpPr/>
          <p:nvPr/>
        </p:nvGrpSpPr>
        <p:grpSpPr>
          <a:xfrm>
            <a:off x="7282572" y="2895638"/>
            <a:ext cx="1753877" cy="852396"/>
            <a:chOff x="7282572" y="2895638"/>
            <a:chExt cx="1753877" cy="85239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D07FFB5-4598-46DB-A6F7-0FCCE42342D3}"/>
                </a:ext>
              </a:extLst>
            </p:cNvPr>
            <p:cNvSpPr txBox="1"/>
            <p:nvPr/>
          </p:nvSpPr>
          <p:spPr>
            <a:xfrm>
              <a:off x="8308365" y="2895638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DNS</a:t>
              </a: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C7BC9F7B-CD23-41DB-8406-A30CD10E0D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2572" y="3220303"/>
              <a:ext cx="1099428" cy="5277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9FDBB4F-1AAE-48D4-8668-DB915F051159}"/>
              </a:ext>
            </a:extLst>
          </p:cNvPr>
          <p:cNvGrpSpPr/>
          <p:nvPr/>
        </p:nvGrpSpPr>
        <p:grpSpPr>
          <a:xfrm>
            <a:off x="7673607" y="3858206"/>
            <a:ext cx="2168675" cy="400110"/>
            <a:chOff x="7673607" y="3858206"/>
            <a:chExt cx="2168675" cy="400110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0FAE4196-CC69-4AC5-B181-C19DF1968165}"/>
                </a:ext>
              </a:extLst>
            </p:cNvPr>
            <p:cNvSpPr txBox="1"/>
            <p:nvPr/>
          </p:nvSpPr>
          <p:spPr>
            <a:xfrm>
              <a:off x="8872145" y="3858206"/>
              <a:ext cx="970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/>
                <a:t>Squids</a:t>
              </a:r>
              <a:endParaRPr lang="de-DE" sz="2000" dirty="0"/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2220B243-FBD1-4A07-87A3-33BBAA468773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>
              <a:off x="7673607" y="4058261"/>
              <a:ext cx="11985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2DC99B4-0FA0-404C-BDE3-375A98D482B4}"/>
              </a:ext>
            </a:extLst>
          </p:cNvPr>
          <p:cNvGrpSpPr/>
          <p:nvPr/>
        </p:nvGrpSpPr>
        <p:grpSpPr>
          <a:xfrm>
            <a:off x="5584808" y="4591774"/>
            <a:ext cx="2029756" cy="1407361"/>
            <a:chOff x="5584808" y="4591774"/>
            <a:chExt cx="2029756" cy="1407361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2ED1554D-193E-427A-B275-7AB38138C860}"/>
                </a:ext>
              </a:extLst>
            </p:cNvPr>
            <p:cNvSpPr txBox="1"/>
            <p:nvPr/>
          </p:nvSpPr>
          <p:spPr>
            <a:xfrm>
              <a:off x="6530613" y="5599025"/>
              <a:ext cx="1083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CVMFS</a:t>
              </a:r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480F3111-11EA-4C23-ADBC-B5A2D58751EC}"/>
                </a:ext>
              </a:extLst>
            </p:cNvPr>
            <p:cNvCxnSpPr>
              <a:cxnSpLocks/>
              <a:stCxn id="7" idx="2"/>
              <a:endCxn id="8" idx="1"/>
            </p:cNvCxnSpPr>
            <p:nvPr/>
          </p:nvCxnSpPr>
          <p:spPr>
            <a:xfrm>
              <a:off x="5584808" y="4591774"/>
              <a:ext cx="945805" cy="12073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3EAF7E78-0B5C-4B1D-BE34-354CC1D5198F}"/>
              </a:ext>
            </a:extLst>
          </p:cNvPr>
          <p:cNvGrpSpPr/>
          <p:nvPr/>
        </p:nvGrpSpPr>
        <p:grpSpPr>
          <a:xfrm>
            <a:off x="2314241" y="4591774"/>
            <a:ext cx="2395207" cy="1646785"/>
            <a:chOff x="2314241" y="4591774"/>
            <a:chExt cx="2395207" cy="1646785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6307BEA-2067-4A3E-B9E7-A81883B8EF23}"/>
                </a:ext>
              </a:extLst>
            </p:cNvPr>
            <p:cNvSpPr txBox="1"/>
            <p:nvPr/>
          </p:nvSpPr>
          <p:spPr>
            <a:xfrm>
              <a:off x="2314241" y="5838449"/>
              <a:ext cx="23952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Monitoring</a:t>
              </a:r>
              <a:r>
                <a:rPr lang="de-DE" dirty="0"/>
                <a:t> (</a:t>
              </a:r>
              <a:r>
                <a:rPr lang="de-DE" dirty="0" err="1"/>
                <a:t>Ganglia</a:t>
              </a:r>
              <a:r>
                <a:rPr lang="de-DE" dirty="0"/>
                <a:t>)</a:t>
              </a:r>
            </a:p>
          </p:txBody>
        </p:sp>
        <p:cxnSp>
          <p:nvCxnSpPr>
            <p:cNvPr id="39" name="Gerade Verbindung mit Pfeil 38">
              <a:extLst>
                <a:ext uri="{FF2B5EF4-FFF2-40B4-BE49-F238E27FC236}">
                  <a16:creationId xmlns:a16="http://schemas.microsoft.com/office/drawing/2014/main" id="{2CC16792-34F5-4CBF-B1FF-960A919FCFA6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 flipH="1">
              <a:off x="3511845" y="4591774"/>
              <a:ext cx="438975" cy="12466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DCAE5FEA-EE68-43D8-90FC-BAAEA41C276F}"/>
              </a:ext>
            </a:extLst>
          </p:cNvPr>
          <p:cNvGrpSpPr/>
          <p:nvPr/>
        </p:nvGrpSpPr>
        <p:grpSpPr>
          <a:xfrm>
            <a:off x="3465538" y="4898043"/>
            <a:ext cx="542207" cy="532578"/>
            <a:chOff x="1686356" y="4912468"/>
            <a:chExt cx="542207" cy="532578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6CFC4CE9-049E-46F4-95F0-92B628F41C97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30D9553B-799C-406D-B504-899FF1BA0F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7479E2EE-1105-432C-A032-0E1BBA7A03BD}"/>
              </a:ext>
            </a:extLst>
          </p:cNvPr>
          <p:cNvGrpSpPr/>
          <p:nvPr/>
        </p:nvGrpSpPr>
        <p:grpSpPr>
          <a:xfrm>
            <a:off x="5699940" y="4851899"/>
            <a:ext cx="542207" cy="532578"/>
            <a:chOff x="1686356" y="4912468"/>
            <a:chExt cx="542207" cy="532578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A49677C7-E28F-4B25-BF32-8112C7C7A2DB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9A3CD0C5-E217-48A0-9E30-A13189615F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A34CC11C-567C-46CD-9A10-5121C438C588}"/>
              </a:ext>
            </a:extLst>
          </p:cNvPr>
          <p:cNvGrpSpPr/>
          <p:nvPr/>
        </p:nvGrpSpPr>
        <p:grpSpPr>
          <a:xfrm>
            <a:off x="7997333" y="3809040"/>
            <a:ext cx="542207" cy="532578"/>
            <a:chOff x="1686356" y="4912468"/>
            <a:chExt cx="542207" cy="532578"/>
          </a:xfrm>
        </p:grpSpPr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31EEF0E4-FBD4-4A3B-AF76-56799F5F4FA8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F6129EEC-192F-4F18-8A19-DAC2697221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AD027745-E144-4E9D-9791-EE9BD53DA0BA}"/>
              </a:ext>
            </a:extLst>
          </p:cNvPr>
          <p:cNvGrpSpPr/>
          <p:nvPr/>
        </p:nvGrpSpPr>
        <p:grpSpPr>
          <a:xfrm rot="19474586">
            <a:off x="7661996" y="3236165"/>
            <a:ext cx="542207" cy="532578"/>
            <a:chOff x="1686356" y="4912468"/>
            <a:chExt cx="542207" cy="532578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4AB88CE3-6A9C-4F7C-975D-37548C1161BA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B6DA5D63-17C6-4B75-8534-D7B7B8F9DA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C454E822-E380-4C88-BC15-479C79B80B23}"/>
              </a:ext>
            </a:extLst>
          </p:cNvPr>
          <p:cNvGrpSpPr/>
          <p:nvPr/>
        </p:nvGrpSpPr>
        <p:grpSpPr>
          <a:xfrm rot="680778">
            <a:off x="6196865" y="2993727"/>
            <a:ext cx="542207" cy="532578"/>
            <a:chOff x="1686356" y="4912468"/>
            <a:chExt cx="542207" cy="532578"/>
          </a:xfrm>
        </p:grpSpPr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C1448525-9B7C-4859-96AC-9BEEF421ACC1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D36B8B9B-DE42-4BF6-B787-DC9295C9A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0741CC2B-FDB8-4D0C-9D3D-3EC60977A577}"/>
              </a:ext>
            </a:extLst>
          </p:cNvPr>
          <p:cNvGrpSpPr/>
          <p:nvPr/>
        </p:nvGrpSpPr>
        <p:grpSpPr>
          <a:xfrm>
            <a:off x="4720824" y="2931709"/>
            <a:ext cx="542207" cy="532578"/>
            <a:chOff x="1686356" y="4912468"/>
            <a:chExt cx="542207" cy="532578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0CC28807-D6EE-4479-AA34-D58D6A384619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4D5DC0C6-110C-48A5-BB75-D582CBFF98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C7E52D60-081B-4913-9ECF-F7E6CB14792F}"/>
              </a:ext>
            </a:extLst>
          </p:cNvPr>
          <p:cNvGrpSpPr/>
          <p:nvPr/>
        </p:nvGrpSpPr>
        <p:grpSpPr>
          <a:xfrm>
            <a:off x="2992858" y="3310301"/>
            <a:ext cx="542207" cy="532578"/>
            <a:chOff x="1686356" y="4912468"/>
            <a:chExt cx="542207" cy="532578"/>
          </a:xfrm>
        </p:grpSpPr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10915182-A626-415A-99F4-58E8BE845A0D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56CE1261-BBF6-46C7-9AF7-6A69E48E7F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7FC2025-8D02-49F1-860F-F66EA9DCC454}"/>
              </a:ext>
            </a:extLst>
          </p:cNvPr>
          <p:cNvGrpSpPr/>
          <p:nvPr/>
        </p:nvGrpSpPr>
        <p:grpSpPr>
          <a:xfrm>
            <a:off x="7594148" y="4585424"/>
            <a:ext cx="3504942" cy="939037"/>
            <a:chOff x="7594148" y="4585424"/>
            <a:chExt cx="3504942" cy="939037"/>
          </a:xfrm>
        </p:grpSpPr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4C686170-143C-407E-BC71-97D6D249C1F5}"/>
                </a:ext>
              </a:extLst>
            </p:cNvPr>
            <p:cNvSpPr txBox="1"/>
            <p:nvPr/>
          </p:nvSpPr>
          <p:spPr>
            <a:xfrm>
              <a:off x="8192525" y="5124351"/>
              <a:ext cx="2906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LRMS </a:t>
              </a:r>
              <a:r>
                <a:rPr lang="de-DE" sz="2000" dirty="0" err="1"/>
                <a:t>batch</a:t>
              </a:r>
              <a:r>
                <a:rPr lang="de-DE" sz="2000" dirty="0"/>
                <a:t> </a:t>
              </a:r>
              <a:r>
                <a:rPr lang="de-DE" sz="2000" dirty="0" err="1"/>
                <a:t>processing</a:t>
              </a:r>
              <a:endParaRPr lang="de-DE" sz="2000" dirty="0"/>
            </a:p>
          </p:txBody>
        </p: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56BA69A2-30A2-498B-85AA-977261DF5899}"/>
                </a:ext>
              </a:extLst>
            </p:cNvPr>
            <p:cNvCxnSpPr>
              <a:cxnSpLocks/>
            </p:cNvCxnSpPr>
            <p:nvPr/>
          </p:nvCxnSpPr>
          <p:spPr>
            <a:xfrm>
              <a:off x="7594148" y="4585424"/>
              <a:ext cx="688074" cy="610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8FD342BA-2085-46D9-AD60-176748AD285E}"/>
              </a:ext>
            </a:extLst>
          </p:cNvPr>
          <p:cNvGrpSpPr/>
          <p:nvPr/>
        </p:nvGrpSpPr>
        <p:grpSpPr>
          <a:xfrm>
            <a:off x="7632955" y="4602491"/>
            <a:ext cx="542207" cy="532578"/>
            <a:chOff x="1686356" y="4912468"/>
            <a:chExt cx="542207" cy="532578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972DC744-6F61-44BC-B179-558A68535A8E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72" name="Gerader Verbinder 71">
              <a:extLst>
                <a:ext uri="{FF2B5EF4-FFF2-40B4-BE49-F238E27FC236}">
                  <a16:creationId xmlns:a16="http://schemas.microsoft.com/office/drawing/2014/main" id="{379C6363-1A58-45E3-A2EE-89BC99FFE8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391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C482F-C98A-4AB4-80A3-83E08D679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6000" dirty="0"/>
              <a:t>DE-KIT –  </a:t>
            </a:r>
            <a:r>
              <a:rPr lang="de-DE" sz="6000" dirty="0" err="1"/>
              <a:t>workernode</a:t>
            </a:r>
            <a:r>
              <a:rPr lang="de-DE" sz="6000" dirty="0"/>
              <a:t> </a:t>
            </a:r>
            <a:br>
              <a:rPr lang="de-DE" sz="6000" dirty="0"/>
            </a:br>
            <a:r>
              <a:rPr lang="de-DE" sz="6000" dirty="0" err="1"/>
              <a:t>migration</a:t>
            </a:r>
            <a:r>
              <a:rPr lang="de-DE" sz="6000" dirty="0"/>
              <a:t> </a:t>
            </a:r>
            <a:r>
              <a:rPr lang="de-DE" sz="6000" dirty="0" err="1"/>
              <a:t>towards</a:t>
            </a:r>
            <a:r>
              <a:rPr lang="de-DE" sz="6000" dirty="0"/>
              <a:t> IPv6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C3C5F9-C10F-496B-A2B7-AA75499C9FB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700141"/>
            <a:ext cx="10972320" cy="3881496"/>
          </a:xfrm>
        </p:spPr>
        <p:txBody>
          <a:bodyPr/>
          <a:lstStyle/>
          <a:p>
            <a:r>
              <a:rPr lang="de-DE" sz="4000" dirty="0"/>
              <a:t>Pro-</a:t>
            </a:r>
            <a:r>
              <a:rPr lang="de-DE" sz="4000" dirty="0" err="1"/>
              <a:t>active</a:t>
            </a:r>
            <a:r>
              <a:rPr lang="de-DE" sz="4000" dirty="0"/>
              <a:t> IPv6 Monitoring at DE-KIT</a:t>
            </a:r>
            <a:br>
              <a:rPr lang="de-DE" sz="4000" dirty="0"/>
            </a:br>
            <a:r>
              <a:rPr lang="de-DE" sz="4000" dirty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7418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5C48041D-BA97-4AC3-8507-0E061514B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871" y="365125"/>
            <a:ext cx="10818873" cy="1325563"/>
          </a:xfrm>
        </p:spPr>
        <p:txBody>
          <a:bodyPr/>
          <a:lstStyle/>
          <a:p>
            <a:pPr algn="ctr"/>
            <a:r>
              <a:rPr lang="de-DE" sz="4000" dirty="0" err="1"/>
              <a:t>detailed</a:t>
            </a:r>
            <a:r>
              <a:rPr lang="de-DE" sz="4000" dirty="0"/>
              <a:t> </a:t>
            </a:r>
            <a:r>
              <a:rPr lang="de-DE" sz="4000" dirty="0" err="1"/>
              <a:t>monitoring</a:t>
            </a:r>
            <a:r>
              <a:rPr lang="de-DE" sz="4000" dirty="0"/>
              <a:t> at DE-KIT (</a:t>
            </a:r>
            <a:r>
              <a:rPr lang="de-DE" sz="4000" dirty="0" err="1"/>
              <a:t>GridKa</a:t>
            </a:r>
            <a:r>
              <a:rPr lang="de-DE" sz="4000" dirty="0"/>
              <a:t>)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7886ED0-F101-4EDD-B8CB-138A37A3690F}"/>
              </a:ext>
            </a:extLst>
          </p:cNvPr>
          <p:cNvSpPr txBox="1">
            <a:spLocks/>
          </p:cNvSpPr>
          <p:nvPr/>
        </p:nvSpPr>
        <p:spPr>
          <a:xfrm>
            <a:off x="838199" y="1737896"/>
            <a:ext cx="11061275" cy="4529220"/>
          </a:xfrm>
          <a:prstGeom prst="rect">
            <a:avLst/>
          </a:prstGeom>
        </p:spPr>
        <p:txBody>
          <a:bodyPr>
            <a:norm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Monitor all </a:t>
            </a:r>
            <a:r>
              <a:rPr lang="de-DE" dirty="0" err="1"/>
              <a:t>comunications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WorkerNodes</a:t>
            </a:r>
            <a:r>
              <a:rPr lang="de-DE" dirty="0"/>
              <a:t> and</a:t>
            </a:r>
          </a:p>
          <a:p>
            <a:pPr marL="143953" indent="0">
              <a:buNone/>
            </a:pPr>
            <a:endParaRPr lang="de-DE" sz="800" dirty="0"/>
          </a:p>
          <a:p>
            <a:pPr lvl="1"/>
            <a:r>
              <a:rPr lang="de-DE" dirty="0" err="1"/>
              <a:t>administration</a:t>
            </a:r>
            <a:endParaRPr lang="de-DE" dirty="0"/>
          </a:p>
          <a:p>
            <a:pPr lvl="1"/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submission</a:t>
            </a:r>
            <a:endParaRPr lang="de-DE" dirty="0"/>
          </a:p>
          <a:p>
            <a:pPr lvl="1"/>
            <a:r>
              <a:rPr lang="de-DE" dirty="0"/>
              <a:t>Storage</a:t>
            </a:r>
          </a:p>
          <a:p>
            <a:pPr lvl="1"/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64943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5C48041D-BA97-4AC3-8507-0E061514B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871" y="365125"/>
            <a:ext cx="9864815" cy="1325563"/>
          </a:xfrm>
        </p:spPr>
        <p:txBody>
          <a:bodyPr/>
          <a:lstStyle/>
          <a:p>
            <a:pPr algn="ctr"/>
            <a:r>
              <a:rPr lang="de-DE" sz="4000" dirty="0" err="1"/>
              <a:t>monitoring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process</a:t>
            </a:r>
            <a:r>
              <a:rPr lang="de-DE" sz="4000" dirty="0"/>
              <a:t> </a:t>
            </a:r>
            <a:r>
              <a:rPr lang="de-DE" sz="4000" dirty="0" err="1"/>
              <a:t>intercomunication</a:t>
            </a:r>
            <a:r>
              <a:rPr lang="de-DE" sz="4000" dirty="0"/>
              <a:t> </a:t>
            </a:r>
            <a:br>
              <a:rPr lang="de-DE" sz="4000" dirty="0"/>
            </a:br>
            <a:r>
              <a:rPr lang="de-DE" sz="4000" dirty="0"/>
              <a:t>at DE-KIT (</a:t>
            </a:r>
            <a:r>
              <a:rPr lang="de-DE" sz="4000" dirty="0" err="1"/>
              <a:t>GridKa</a:t>
            </a:r>
            <a:r>
              <a:rPr lang="de-DE" sz="4000" dirty="0"/>
              <a:t>)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7886ED0-F101-4EDD-B8CB-138A37A3690F}"/>
              </a:ext>
            </a:extLst>
          </p:cNvPr>
          <p:cNvSpPr txBox="1">
            <a:spLocks/>
          </p:cNvSpPr>
          <p:nvPr/>
        </p:nvSpPr>
        <p:spPr>
          <a:xfrm>
            <a:off x="838199" y="1908580"/>
            <a:ext cx="11202424" cy="439403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de-DE" dirty="0"/>
              <a:t>-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packetbeat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network </a:t>
            </a:r>
            <a:r>
              <a:rPr lang="de-DE" dirty="0" err="1"/>
              <a:t>data</a:t>
            </a:r>
            <a:endParaRPr lang="de-DE" dirty="0"/>
          </a:p>
          <a:p>
            <a:pPr marL="457200" lvl="1" indent="0">
              <a:buNone/>
            </a:pPr>
            <a:r>
              <a:rPr lang="de-DE" dirty="0"/>
              <a:t>- </a:t>
            </a:r>
            <a:r>
              <a:rPr lang="de-DE" dirty="0" err="1"/>
              <a:t>logstash</a:t>
            </a:r>
            <a:r>
              <a:rPr lang="de-DE" dirty="0"/>
              <a:t> </a:t>
            </a:r>
            <a:r>
              <a:rPr lang="de-DE" dirty="0" err="1"/>
              <a:t>pushing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opensearch</a:t>
            </a:r>
            <a:r>
              <a:rPr lang="de-DE" dirty="0"/>
              <a:t> (</a:t>
            </a:r>
            <a:r>
              <a:rPr lang="de-DE" dirty="0" err="1"/>
              <a:t>former</a:t>
            </a:r>
            <a:r>
              <a:rPr lang="de-DE" dirty="0"/>
              <a:t> </a:t>
            </a:r>
            <a:r>
              <a:rPr lang="de-DE" dirty="0" err="1"/>
              <a:t>elastic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  for </a:t>
            </a:r>
            <a:r>
              <a:rPr lang="de-DE" dirty="0" err="1"/>
              <a:t>storing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de-DE" dirty="0"/>
              <a:t>- </a:t>
            </a:r>
            <a:r>
              <a:rPr lang="de-DE" dirty="0" err="1"/>
              <a:t>kibana</a:t>
            </a:r>
            <a:r>
              <a:rPr lang="de-DE" dirty="0"/>
              <a:t> for </a:t>
            </a:r>
            <a:r>
              <a:rPr lang="de-DE" dirty="0" err="1"/>
              <a:t>visualizing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 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opensearch</a:t>
            </a:r>
            <a:r>
              <a:rPr lang="de-DE" dirty="0"/>
              <a:t> – </a:t>
            </a:r>
            <a:r>
              <a:rPr lang="de-DE" dirty="0" err="1"/>
              <a:t>only</a:t>
            </a:r>
            <a:r>
              <a:rPr lang="de-DE" dirty="0"/>
              <a:t> easy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requests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workernodes</a:t>
            </a:r>
            <a:r>
              <a:rPr lang="de-DE" dirty="0"/>
              <a:t> (</a:t>
            </a:r>
            <a:r>
              <a:rPr lang="de-DE" dirty="0" err="1"/>
              <a:t>storing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„</a:t>
            </a:r>
            <a:r>
              <a:rPr lang="de-DE" dirty="0" err="1"/>
              <a:t>longterm</a:t>
            </a:r>
            <a:r>
              <a:rPr lang="de-DE" dirty="0"/>
              <a:t>“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~ 6 </a:t>
            </a:r>
            <a:r>
              <a:rPr lang="de-DE" dirty="0" err="1"/>
              <a:t>days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enlarging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workernodes</a:t>
            </a:r>
            <a:r>
              <a:rPr lang="de-DE" dirty="0"/>
              <a:t> </a:t>
            </a:r>
            <a:r>
              <a:rPr lang="de-DE" dirty="0" err="1"/>
              <a:t>graduately</a:t>
            </a:r>
            <a:br>
              <a:rPr lang="de-DE" dirty="0"/>
            </a:b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keeping</a:t>
            </a:r>
            <a:r>
              <a:rPr lang="de-DE" dirty="0"/>
              <a:t> time </a:t>
            </a:r>
            <a:r>
              <a:rPr lang="de-DE" dirty="0" err="1"/>
              <a:t>had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limited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week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(for not </a:t>
            </a:r>
            <a:r>
              <a:rPr lang="de-DE" dirty="0" err="1"/>
              <a:t>exceeding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0,5 </a:t>
            </a:r>
            <a:r>
              <a:rPr lang="de-DE" dirty="0" err="1"/>
              <a:t>Tbyte</a:t>
            </a:r>
            <a:r>
              <a:rPr lang="de-DE" dirty="0"/>
              <a:t>)</a:t>
            </a:r>
          </a:p>
          <a:p>
            <a:r>
              <a:rPr lang="de-DE" dirty="0" err="1"/>
              <a:t>Identify</a:t>
            </a:r>
            <a:r>
              <a:rPr lang="de-DE" dirty="0"/>
              <a:t> IPv4 </a:t>
            </a:r>
            <a:r>
              <a:rPr lang="de-DE" dirty="0" err="1"/>
              <a:t>protocol</a:t>
            </a:r>
            <a:r>
              <a:rPr lang="de-DE" dirty="0"/>
              <a:t> </a:t>
            </a:r>
            <a:r>
              <a:rPr lang="de-DE" dirty="0" err="1"/>
              <a:t>usage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782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2EF16EE-37CA-47AC-8284-2D1DA1DCD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984" y="3727925"/>
            <a:ext cx="4711257" cy="258753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01FFB2-1C1E-4106-B9DB-77B580A9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snapshot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dashbord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2EF014A-EA63-46F7-B1B9-2E0726EA8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635" y="1124682"/>
            <a:ext cx="4711257" cy="26182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08AB57-695A-4887-A21A-678CED992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4428" y="3709386"/>
            <a:ext cx="4646333" cy="2585750"/>
          </a:xfrm>
          <a:prstGeom prst="rect">
            <a:avLst/>
          </a:prstGeom>
        </p:spPr>
      </p:pic>
      <p:sp>
        <p:nvSpPr>
          <p:cNvPr id="7" name="Untertitel 6">
            <a:extLst>
              <a:ext uri="{FF2B5EF4-FFF2-40B4-BE49-F238E27FC236}">
                <a16:creationId xmlns:a16="http://schemas.microsoft.com/office/drawing/2014/main" id="{5EA31B54-9D38-4CB0-9BB5-156064E2979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77088" y="1658785"/>
            <a:ext cx="6462547" cy="2030281"/>
          </a:xfrm>
        </p:spPr>
        <p:txBody>
          <a:bodyPr/>
          <a:lstStyle/>
          <a:p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at 08.09.22</a:t>
            </a:r>
          </a:p>
          <a:p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worker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nodes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already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dual-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deployed</a:t>
            </a: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707293D-9C61-43A5-90CF-BFD55A30820E}"/>
              </a:ext>
            </a:extLst>
          </p:cNvPr>
          <p:cNvSpPr txBox="1"/>
          <p:nvPr/>
        </p:nvSpPr>
        <p:spPr>
          <a:xfrm>
            <a:off x="2345819" y="3633216"/>
            <a:ext cx="122456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IPv4/IPv6 Packages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95BCF15-0F26-4EF5-AFC8-043542C29CD2}"/>
              </a:ext>
            </a:extLst>
          </p:cNvPr>
          <p:cNvSpPr txBox="1"/>
          <p:nvPr/>
        </p:nvSpPr>
        <p:spPr>
          <a:xfrm>
            <a:off x="7079409" y="3767182"/>
            <a:ext cx="163256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IPv4/IPv6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outgoing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traffic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8A5EE98-EC6D-4EFF-A6A0-E14ABEC240CA}"/>
              </a:ext>
            </a:extLst>
          </p:cNvPr>
          <p:cNvSpPr txBox="1"/>
          <p:nvPr/>
        </p:nvSpPr>
        <p:spPr>
          <a:xfrm>
            <a:off x="7116934" y="1157194"/>
            <a:ext cx="1650901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IPv4/IPv6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incoming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traffic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36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EFE78872-713B-402B-8D3B-48D66ED41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NTP ?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0F1B53B-1A6C-4C7D-AD58-A6ACB1D26A53}"/>
              </a:ext>
            </a:extLst>
          </p:cNvPr>
          <p:cNvSpPr txBox="1">
            <a:spLocks/>
          </p:cNvSpPr>
          <p:nvPr/>
        </p:nvSpPr>
        <p:spPr>
          <a:xfrm>
            <a:off x="6382246" y="1845943"/>
            <a:ext cx="5440349" cy="250120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Many NTP / </a:t>
            </a:r>
            <a:r>
              <a:rPr lang="de-DE" dirty="0" err="1"/>
              <a:t>port</a:t>
            </a:r>
            <a:r>
              <a:rPr lang="de-DE" dirty="0"/>
              <a:t> 123 </a:t>
            </a:r>
            <a:r>
              <a:rPr lang="de-DE" dirty="0" err="1"/>
              <a:t>connections</a:t>
            </a:r>
            <a:endParaRPr lang="de-DE" dirty="0"/>
          </a:p>
          <a:p>
            <a:pPr lvl="1"/>
            <a:r>
              <a:rPr lang="de-DE" dirty="0" err="1"/>
              <a:t>During</a:t>
            </a:r>
            <a:r>
              <a:rPr lang="de-DE" dirty="0"/>
              <a:t> 24 </a:t>
            </a:r>
            <a:r>
              <a:rPr lang="de-DE" dirty="0" err="1"/>
              <a:t>hours</a:t>
            </a:r>
            <a:r>
              <a:rPr lang="de-DE" dirty="0"/>
              <a:t> </a:t>
            </a:r>
            <a:r>
              <a:rPr lang="de-DE" dirty="0" err="1"/>
              <a:t>approx</a:t>
            </a:r>
            <a:r>
              <a:rPr lang="de-DE" dirty="0"/>
              <a:t>. 210.000</a:t>
            </a:r>
          </a:p>
          <a:p>
            <a:pPr lvl="1"/>
            <a:r>
              <a:rPr lang="de-DE" dirty="0"/>
              <a:t>NTP </a:t>
            </a:r>
            <a:r>
              <a:rPr lang="de-DE" dirty="0">
                <a:sym typeface="Wingdings" panose="05000000000000000000" pitchFamily="2" charset="2"/>
              </a:rPr>
              <a:t> IPv4 </a:t>
            </a:r>
            <a:r>
              <a:rPr lang="de-DE" dirty="0" err="1">
                <a:sym typeface="Wingdings" panose="05000000000000000000" pitchFamily="2" charset="2"/>
              </a:rPr>
              <a:t>only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depending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dirty="0" err="1">
                <a:sym typeface="Wingdings" panose="05000000000000000000" pitchFamily="2" charset="2"/>
              </a:rPr>
              <a:t>dualstack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enabling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rack</a:t>
            </a:r>
            <a:r>
              <a:rPr lang="de-DE" dirty="0">
                <a:sym typeface="Wingdings" panose="05000000000000000000" pitchFamily="2" charset="2"/>
              </a:rPr>
              <a:t>-manager (40.000 internal))</a:t>
            </a:r>
            <a:endParaRPr lang="de-DE" dirty="0"/>
          </a:p>
          <a:p>
            <a:pPr lvl="1"/>
            <a:r>
              <a:rPr lang="de-DE" dirty="0"/>
              <a:t>Monitoring was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pointing</a:t>
            </a:r>
            <a:r>
              <a:rPr lang="de-DE" dirty="0"/>
              <a:t> </a:t>
            </a:r>
            <a:r>
              <a:rPr lang="de-DE" dirty="0" err="1"/>
              <a:t>especially</a:t>
            </a:r>
            <a:r>
              <a:rPr lang="de-DE" dirty="0"/>
              <a:t> 10.1.12 and 10.1.18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checking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later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showed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that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much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racks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running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ntp</a:t>
            </a:r>
            <a:r>
              <a:rPr lang="de-DE" dirty="0">
                <a:sym typeface="Wingdings" panose="05000000000000000000" pitchFamily="2" charset="2"/>
              </a:rPr>
              <a:t> check via private </a:t>
            </a:r>
            <a:r>
              <a:rPr lang="de-DE" dirty="0" err="1">
                <a:sym typeface="Wingdings" panose="05000000000000000000" pitchFamily="2" charset="2"/>
              </a:rPr>
              <a:t>addr</a:t>
            </a:r>
            <a:r>
              <a:rPr lang="de-DE" dirty="0">
                <a:sym typeface="Wingdings" panose="05000000000000000000" pitchFamily="2" charset="2"/>
              </a:rPr>
              <a:t>. (NAT)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160.000 external </a:t>
            </a:r>
            <a:r>
              <a:rPr lang="de-DE" dirty="0" err="1">
                <a:sym typeface="Wingdings" panose="05000000000000000000" pitchFamily="2" charset="2"/>
              </a:rPr>
              <a:t>communications</a:t>
            </a:r>
            <a:r>
              <a:rPr lang="de-DE" dirty="0">
                <a:sym typeface="Wingdings" panose="05000000000000000000" pitchFamily="2" charset="2"/>
              </a:rPr>
              <a:t>  </a:t>
            </a:r>
            <a:r>
              <a:rPr lang="de-DE" dirty="0" err="1">
                <a:sym typeface="Wingdings" panose="05000000000000000000" pitchFamily="2" charset="2"/>
              </a:rPr>
              <a:t>some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destination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server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have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quite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dubious</a:t>
            </a:r>
            <a:r>
              <a:rPr lang="de-DE" dirty="0">
                <a:sym typeface="Wingdings" panose="05000000000000000000" pitchFamily="2" charset="2"/>
              </a:rPr>
              <a:t> „</a:t>
            </a:r>
            <a:r>
              <a:rPr lang="de-DE" dirty="0" err="1">
                <a:sym typeface="Wingdings" panose="05000000000000000000" pitchFamily="2" charset="2"/>
              </a:rPr>
              <a:t>names</a:t>
            </a:r>
            <a:r>
              <a:rPr lang="de-DE" dirty="0">
                <a:sym typeface="Wingdings" panose="05000000000000000000" pitchFamily="2" charset="2"/>
              </a:rPr>
              <a:t>“</a:t>
            </a:r>
            <a:endParaRPr lang="de-DE" dirty="0"/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E328235-3203-435E-B35F-CCFA54A61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57" y="1325106"/>
            <a:ext cx="3756680" cy="366315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E1FF744-2C89-4E8E-A00D-DAF53802E62F}"/>
              </a:ext>
            </a:extLst>
          </p:cNvPr>
          <p:cNvSpPr txBox="1"/>
          <p:nvPr/>
        </p:nvSpPr>
        <p:spPr>
          <a:xfrm rot="16200000">
            <a:off x="3108577" y="5170716"/>
            <a:ext cx="106080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srv102.gosix.net.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A320CA1-3DA6-4F98-96C5-54EAA9093A16}"/>
              </a:ext>
            </a:extLst>
          </p:cNvPr>
          <p:cNvSpPr txBox="1"/>
          <p:nvPr/>
        </p:nvSpPr>
        <p:spPr>
          <a:xfrm rot="16200000">
            <a:off x="191387" y="5424335"/>
            <a:ext cx="1524456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000" dirty="0"/>
              <a:t>defra1-ntp-004.aaplimg.com.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6E17C30-0D2E-4601-AF6A-188DC5C6D6EE}"/>
              </a:ext>
            </a:extLst>
          </p:cNvPr>
          <p:cNvSpPr txBox="1"/>
          <p:nvPr/>
        </p:nvSpPr>
        <p:spPr>
          <a:xfrm rot="16200000">
            <a:off x="1205848" y="5177630"/>
            <a:ext cx="107401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pmg.jonasled.de.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C2800D9-886A-4EBD-A868-96F5F708AD90}"/>
              </a:ext>
            </a:extLst>
          </p:cNvPr>
          <p:cNvSpPr txBox="1"/>
          <p:nvPr/>
        </p:nvSpPr>
        <p:spPr>
          <a:xfrm rot="16200000">
            <a:off x="2420347" y="5371610"/>
            <a:ext cx="1631857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pt-BR" sz="1000" dirty="0"/>
              <a:t>ec2-3-64-117-201.eu-central-1.</a:t>
            </a:r>
            <a:br>
              <a:rPr lang="pt-BR" sz="1000" dirty="0"/>
            </a:br>
            <a:r>
              <a:rPr lang="pt-BR" sz="1000" dirty="0"/>
              <a:t>compute.amazonaws.com.</a:t>
            </a:r>
            <a:endParaRPr lang="de-DE" sz="1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C51D4D7-E9B5-4692-856E-8C67A3AE69D3}"/>
              </a:ext>
            </a:extLst>
          </p:cNvPr>
          <p:cNvSpPr txBox="1"/>
          <p:nvPr/>
        </p:nvSpPr>
        <p:spPr>
          <a:xfrm rot="16200000">
            <a:off x="738837" y="5248421"/>
            <a:ext cx="120340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radio-sunshine.org.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5A960C-52F5-4FBE-96F2-5BDBB2AFB182}"/>
              </a:ext>
            </a:extLst>
          </p:cNvPr>
          <p:cNvSpPr txBox="1"/>
          <p:nvPr/>
        </p:nvSpPr>
        <p:spPr>
          <a:xfrm rot="16200000">
            <a:off x="1967782" y="4834474"/>
            <a:ext cx="331822" cy="6925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450" dirty="0">
                <a:solidFill>
                  <a:schemeClr val="bg1">
                    <a:lumMod val="50000"/>
                  </a:schemeClr>
                </a:solidFill>
              </a:rPr>
              <a:t>5.199.135.170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76B7A2F-BAAF-4419-8B19-7B3CA04BAF84}"/>
              </a:ext>
            </a:extLst>
          </p:cNvPr>
          <p:cNvSpPr txBox="1"/>
          <p:nvPr/>
        </p:nvSpPr>
        <p:spPr>
          <a:xfrm rot="16200000">
            <a:off x="1991703" y="5171023"/>
            <a:ext cx="106080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ntp.creoline.net.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F9FEE79-DB9D-46CC-9924-5FEBD0C5DCF3}"/>
              </a:ext>
            </a:extLst>
          </p:cNvPr>
          <p:cNvSpPr txBox="1"/>
          <p:nvPr/>
        </p:nvSpPr>
        <p:spPr>
          <a:xfrm rot="16200000">
            <a:off x="2317144" y="5218196"/>
            <a:ext cx="115576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47.ip-51-75-67.eu.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B3D4792-3F93-44DB-9253-0E33DA51D17E}"/>
              </a:ext>
            </a:extLst>
          </p:cNvPr>
          <p:cNvSpPr txBox="1"/>
          <p:nvPr/>
        </p:nvSpPr>
        <p:spPr>
          <a:xfrm rot="16200000">
            <a:off x="3387774" y="5266805"/>
            <a:ext cx="129913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telesto.hot-chilli.net.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74CD354-46C3-4FE4-BDA5-9E55507CA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847" y="1518490"/>
            <a:ext cx="2078761" cy="4697244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8BF5E0F2-A268-40A6-90B4-19E2746172AA}"/>
              </a:ext>
            </a:extLst>
          </p:cNvPr>
          <p:cNvSpPr txBox="1"/>
          <p:nvPr/>
        </p:nvSpPr>
        <p:spPr>
          <a:xfrm rot="16200000">
            <a:off x="5794715" y="258710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</a:lstStyle>
          <a:p>
            <a:r>
              <a:rPr lang="de-DE" dirty="0" err="1"/>
              <a:t>curl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D7141E4-2C74-4BF6-B50F-25F03C9270DC}"/>
              </a:ext>
            </a:extLst>
          </p:cNvPr>
          <p:cNvSpPr txBox="1"/>
          <p:nvPr/>
        </p:nvSpPr>
        <p:spPr>
          <a:xfrm rot="16200000">
            <a:off x="1331867" y="5379005"/>
            <a:ext cx="1482778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000" dirty="0"/>
              <a:t>ve1124.venus.</a:t>
            </a:r>
          </a:p>
          <a:p>
            <a:r>
              <a:rPr lang="de-DE" sz="1000" dirty="0"/>
              <a:t>servdiscount-customer.com.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3D957D11-1A75-4199-9303-5A2043AAA25A}"/>
              </a:ext>
            </a:extLst>
          </p:cNvPr>
          <p:cNvSpPr txBox="1">
            <a:spLocks/>
          </p:cNvSpPr>
          <p:nvPr/>
        </p:nvSpPr>
        <p:spPr>
          <a:xfrm>
            <a:off x="6382246" y="3756688"/>
            <a:ext cx="5257799" cy="915982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process</a:t>
            </a:r>
            <a:r>
              <a:rPr lang="de-DE" dirty="0"/>
              <a:t>-tracking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/>
              <a:t>The </a:t>
            </a:r>
            <a:r>
              <a:rPr lang="de-DE" dirty="0" err="1"/>
              <a:t>numbers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NTP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and </a:t>
            </a:r>
            <a:r>
              <a:rPr lang="de-DE" dirty="0" err="1"/>
              <a:t>matched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matching</a:t>
            </a:r>
            <a:r>
              <a:rPr lang="de-DE" dirty="0"/>
              <a:t> </a:t>
            </a:r>
            <a:r>
              <a:rPr lang="de-DE" dirty="0" err="1"/>
              <a:t>yet</a:t>
            </a:r>
            <a:r>
              <a:rPr lang="de-DE" dirty="0"/>
              <a:t>  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6048A5B-9156-40F3-9753-51338D96F127}"/>
              </a:ext>
            </a:extLst>
          </p:cNvPr>
          <p:cNvSpPr txBox="1"/>
          <p:nvPr/>
        </p:nvSpPr>
        <p:spPr>
          <a:xfrm rot="16200000">
            <a:off x="4709949" y="103597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java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600FD8-3211-4F54-846D-915A559FBEB6}"/>
              </a:ext>
            </a:extLst>
          </p:cNvPr>
          <p:cNvSpPr txBox="1"/>
          <p:nvPr/>
        </p:nvSpPr>
        <p:spPr>
          <a:xfrm rot="16200000">
            <a:off x="5287974" y="257427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root</a:t>
            </a:r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6BDD94DD-E8F4-439A-98B4-F9469894E521}"/>
              </a:ext>
            </a:extLst>
          </p:cNvPr>
          <p:cNvSpPr txBox="1">
            <a:spLocks/>
          </p:cNvSpPr>
          <p:nvPr/>
        </p:nvSpPr>
        <p:spPr>
          <a:xfrm>
            <a:off x="6382246" y="5547772"/>
            <a:ext cx="5852823" cy="91598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NTP.ORG</a:t>
            </a:r>
            <a:endParaRPr lang="de-DE" dirty="0">
              <a:sym typeface="Wingdings" panose="05000000000000000000" pitchFamily="2" charset="2"/>
            </a:endParaRPr>
          </a:p>
          <a:p>
            <a:pPr marL="609402" lvl="1" indent="0">
              <a:buNone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sometimes</a:t>
            </a:r>
            <a:r>
              <a:rPr lang="de-DE" dirty="0"/>
              <a:t> funny </a:t>
            </a:r>
            <a:r>
              <a:rPr lang="de-DE" dirty="0" err="1"/>
              <a:t>addresses</a:t>
            </a:r>
            <a:endParaRPr lang="de-DE" dirty="0"/>
          </a:p>
          <a:p>
            <a:endParaRPr lang="de-DE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A870414A-6B95-4EC2-A5C8-B5B663308585}"/>
              </a:ext>
            </a:extLst>
          </p:cNvPr>
          <p:cNvSpPr txBox="1">
            <a:spLocks/>
          </p:cNvSpPr>
          <p:nvPr/>
        </p:nvSpPr>
        <p:spPr>
          <a:xfrm>
            <a:off x="6257663" y="4870174"/>
            <a:ext cx="5257799" cy="694516"/>
          </a:xfrm>
          <a:prstGeom prst="rect">
            <a:avLst/>
          </a:prstGeom>
        </p:spPr>
        <p:txBody>
          <a:bodyPr>
            <a:no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4800" b="1" dirty="0"/>
              <a:t>S  O  L  V  E  D</a:t>
            </a:r>
          </a:p>
        </p:txBody>
      </p:sp>
    </p:spTree>
    <p:extLst>
      <p:ext uri="{BB962C8B-B14F-4D97-AF65-F5344CB8AC3E}">
        <p14:creationId xmlns:p14="http://schemas.microsoft.com/office/powerpoint/2010/main" val="426950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3" grpId="0"/>
      <p:bldP spid="14" grpId="0" animBg="1"/>
      <p:bldP spid="24" grpId="0"/>
      <p:bldP spid="2" grpId="0"/>
      <p:bldP spid="3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1747</Words>
  <Application>Microsoft Office PowerPoint</Application>
  <PresentationFormat>Breitbild</PresentationFormat>
  <Paragraphs>271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28</vt:i4>
      </vt:variant>
    </vt:vector>
  </HeadingPairs>
  <TitlesOfParts>
    <vt:vector size="36" baseType="lpstr">
      <vt:lpstr>Arial</vt:lpstr>
      <vt:lpstr>Calibri</vt:lpstr>
      <vt:lpstr>Courier New</vt:lpstr>
      <vt:lpstr>DejaVu Sans</vt:lpstr>
      <vt:lpstr>Symbol</vt:lpstr>
      <vt:lpstr>Wingdings</vt:lpstr>
      <vt:lpstr>Office Theme</vt:lpstr>
      <vt:lpstr>1_Office Theme</vt:lpstr>
      <vt:lpstr>PowerPoint-Präsentation</vt:lpstr>
      <vt:lpstr>raw data calculation and tape storage centres</vt:lpstr>
      <vt:lpstr>GridKa</vt:lpstr>
      <vt:lpstr>Building IPv6 Textbed</vt:lpstr>
      <vt:lpstr>DE-KIT –  workernode  migration towards IPv6</vt:lpstr>
      <vt:lpstr>detailed monitoring at DE-KIT (GridKa)</vt:lpstr>
      <vt:lpstr>monitoring of process intercomunication  at DE-KIT (GridKa)</vt:lpstr>
      <vt:lpstr>snapshot of a dashbord</vt:lpstr>
      <vt:lpstr>NTP ?</vt:lpstr>
      <vt:lpstr>Logstash   is now IPv6</vt:lpstr>
      <vt:lpstr>Closer look at DNS </vt:lpstr>
      <vt:lpstr>WN – deployment process</vt:lpstr>
      <vt:lpstr>Details of Squid</vt:lpstr>
      <vt:lpstr>SQUIDS migrated all to dual-stack </vt:lpstr>
      <vt:lpstr>Batch-Processing -- LRMS  (HT-Condor) all dual-stack </vt:lpstr>
      <vt:lpstr>A view statistics</vt:lpstr>
      <vt:lpstr>IPv6 @ LHCB</vt:lpstr>
      <vt:lpstr>Conclusion</vt:lpstr>
      <vt:lpstr>PowerPoint-Präsentation</vt:lpstr>
      <vt:lpstr>backup Slides</vt:lpstr>
      <vt:lpstr>LHCONE</vt:lpstr>
      <vt:lpstr>Details of Alice VOBoxes:</vt:lpstr>
      <vt:lpstr>dCache upgrade to 7.2.15</vt:lpstr>
      <vt:lpstr>PowerPoint-Präsentation</vt:lpstr>
      <vt:lpstr>PowerPoint-Präsentation</vt:lpstr>
      <vt:lpstr>PowerPoint-Präsentation</vt:lpstr>
      <vt:lpstr>Monitoring</vt:lpstr>
      <vt:lpstr>administatrative Services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only</dc:title>
  <dc:creator>Hoeft, Bruno (SCC)</dc:creator>
  <cp:lastModifiedBy>Hoeft, Bruno (SCC)</cp:lastModifiedBy>
  <cp:revision>394</cp:revision>
  <dcterms:created xsi:type="dcterms:W3CDTF">2022-05-06T12:14:14Z</dcterms:created>
  <dcterms:modified xsi:type="dcterms:W3CDTF">2024-04-18T16:43:58Z</dcterms:modified>
</cp:coreProperties>
</file>