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9"/>
  </p:notesMasterIdLst>
  <p:handoutMasterIdLst>
    <p:handoutMasterId r:id="rId40"/>
  </p:handoutMasterIdLst>
  <p:sldIdLst>
    <p:sldId id="263" r:id="rId2"/>
    <p:sldId id="292" r:id="rId3"/>
    <p:sldId id="377" r:id="rId4"/>
    <p:sldId id="376" r:id="rId5"/>
    <p:sldId id="375" r:id="rId6"/>
    <p:sldId id="374" r:id="rId7"/>
    <p:sldId id="380" r:id="rId8"/>
    <p:sldId id="382" r:id="rId9"/>
    <p:sldId id="381" r:id="rId10"/>
    <p:sldId id="387" r:id="rId11"/>
    <p:sldId id="388" r:id="rId12"/>
    <p:sldId id="320" r:id="rId13"/>
    <p:sldId id="335" r:id="rId14"/>
    <p:sldId id="337" r:id="rId15"/>
    <p:sldId id="336" r:id="rId16"/>
    <p:sldId id="294" r:id="rId17"/>
    <p:sldId id="331" r:id="rId18"/>
    <p:sldId id="307" r:id="rId19"/>
    <p:sldId id="308" r:id="rId20"/>
    <p:sldId id="309" r:id="rId21"/>
    <p:sldId id="310" r:id="rId22"/>
    <p:sldId id="325" r:id="rId23"/>
    <p:sldId id="311" r:id="rId24"/>
    <p:sldId id="338" r:id="rId25"/>
    <p:sldId id="312" r:id="rId26"/>
    <p:sldId id="313" r:id="rId27"/>
    <p:sldId id="278" r:id="rId28"/>
    <p:sldId id="279" r:id="rId29"/>
    <p:sldId id="280" r:id="rId30"/>
    <p:sldId id="315" r:id="rId31"/>
    <p:sldId id="281" r:id="rId32"/>
    <p:sldId id="329" r:id="rId33"/>
    <p:sldId id="317" r:id="rId34"/>
    <p:sldId id="318" r:id="rId35"/>
    <p:sldId id="330" r:id="rId36"/>
    <p:sldId id="339" r:id="rId37"/>
    <p:sldId id="324" r:id="rId3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27" autoAdjust="0"/>
    <p:restoredTop sz="88365" autoAdjust="0"/>
  </p:normalViewPr>
  <p:slideViewPr>
    <p:cSldViewPr snapToObjects="1" showGuides="1">
      <p:cViewPr varScale="1">
        <p:scale>
          <a:sx n="77" d="100"/>
          <a:sy n="77" d="100"/>
        </p:scale>
        <p:origin x="1406" y="6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10/02/2024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10/02/2024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4455102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now about the relation between MIP and MTF</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1922472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66754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3479379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1710495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19751534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886015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2785571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1997226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1691860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2181039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20230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29</a:t>
            </a:fld>
            <a:endParaRPr lang="fr-FR"/>
          </a:p>
        </p:txBody>
      </p:sp>
    </p:spTree>
    <p:extLst>
      <p:ext uri="{BB962C8B-B14F-4D97-AF65-F5344CB8AC3E}">
        <p14:creationId xmlns:p14="http://schemas.microsoft.com/office/powerpoint/2010/main" val="205966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36</a:t>
            </a:fld>
            <a:endParaRPr lang="fr-FR"/>
          </a:p>
        </p:txBody>
      </p:sp>
    </p:spTree>
    <p:extLst>
      <p:ext uri="{BB962C8B-B14F-4D97-AF65-F5344CB8AC3E}">
        <p14:creationId xmlns:p14="http://schemas.microsoft.com/office/powerpoint/2010/main" val="3276996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37</a:t>
            </a:fld>
            <a:endParaRPr lang="fr-FR" dirty="0"/>
          </a:p>
        </p:txBody>
      </p:sp>
    </p:spTree>
    <p:extLst>
      <p:ext uri="{BB962C8B-B14F-4D97-AF65-F5344CB8AC3E}">
        <p14:creationId xmlns:p14="http://schemas.microsoft.com/office/powerpoint/2010/main" val="386543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4</a:t>
            </a:fld>
            <a:endParaRPr lang="en-GB"/>
          </a:p>
        </p:txBody>
      </p:sp>
    </p:spTree>
    <p:extLst>
      <p:ext uri="{BB962C8B-B14F-4D97-AF65-F5344CB8AC3E}">
        <p14:creationId xmlns:p14="http://schemas.microsoft.com/office/powerpoint/2010/main" val="3911019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943830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1153516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3239466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1871392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2336673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2069151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HL-LHC Procurement, Baseline Documentation, Quality &amp; Risk Office</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HL-LHC Procurement, Baseline Documentation, Quality &amp; Risk Office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HL-LHC Procurement, Baseline Documentation, Quality &amp; Risk Office</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HL-LHC Procurement, Baseline Documentation, Quality &amp;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HL-LHC Procurement, Baseline Documentation, Quality &amp; Risk Office</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9.png"/><Relationship Id="rId2" Type="http://schemas.openxmlformats.org/officeDocument/2006/relationships/hyperlink" Target="https://edms.cern.ch/document/1501109" TargetMode="Externa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edms5.cern.ch/pls/asbuilt/mtf.home?cookie=25019603"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35.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2.png"/><Relationship Id="rId18" Type="http://schemas.openxmlformats.org/officeDocument/2006/relationships/image" Target="../media/image36.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31.png"/><Relationship Id="rId17" Type="http://schemas.openxmlformats.org/officeDocument/2006/relationships/image" Target="../media/image35.png"/><Relationship Id="rId2" Type="http://schemas.openxmlformats.org/officeDocument/2006/relationships/notesSlide" Target="../notesSlides/notesSlide9.xml"/><Relationship Id="rId16"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20.png"/><Relationship Id="rId11" Type="http://schemas.openxmlformats.org/officeDocument/2006/relationships/image" Target="../media/image30.png"/><Relationship Id="rId5" Type="http://schemas.openxmlformats.org/officeDocument/2006/relationships/image" Target="../media/image19.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18.png"/><Relationship Id="rId9" Type="http://schemas.openxmlformats.org/officeDocument/2006/relationships/image" Target="../media/image28.png"/><Relationship Id="rId1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jpeg"/><Relationship Id="rId7" Type="http://schemas.openxmlformats.org/officeDocument/2006/relationships/hyperlink" Target="https://edms.cern.ch/document/1528333"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edms.cern.ch/document/1563887" TargetMode="External"/><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hyperlink" Target="https://edms5.cern.ch/asbuilt/plsql/mtf.home?cookie=15935572" TargetMode="External"/><Relationship Id="rId7" Type="http://schemas.openxmlformats.org/officeDocument/2006/relationships/image" Target="../media/image65.png"/><Relationship Id="rId2" Type="http://schemas.openxmlformats.org/officeDocument/2006/relationships/hyperlink" Target="https://edms.cern.ch/ui/#!master/portal/tab?home" TargetMode="Externa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jp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4.jpeg"/><Relationship Id="rId7"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63.jp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80.png"/><Relationship Id="rId4"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82.png"/></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cid:image005.png@01D5E1C0.034FA7A0"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4.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2.png"/><Relationship Id="rId18" Type="http://schemas.openxmlformats.org/officeDocument/2006/relationships/image" Target="../media/image36.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31.png"/><Relationship Id="rId17" Type="http://schemas.openxmlformats.org/officeDocument/2006/relationships/image" Target="../media/image35.png"/><Relationship Id="rId2" Type="http://schemas.openxmlformats.org/officeDocument/2006/relationships/notesSlide" Target="../notesSlides/notesSlide5.xml"/><Relationship Id="rId16"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20.png"/><Relationship Id="rId11" Type="http://schemas.openxmlformats.org/officeDocument/2006/relationships/image" Target="../media/image30.png"/><Relationship Id="rId5" Type="http://schemas.openxmlformats.org/officeDocument/2006/relationships/image" Target="../media/image19.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18.png"/><Relationship Id="rId9" Type="http://schemas.openxmlformats.org/officeDocument/2006/relationships/image" Target="../media/image28.png"/><Relationship Id="rId1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a:t>MTF for HL-LHC</a:t>
            </a:r>
            <a:br>
              <a:rPr lang="fr-CH" dirty="0"/>
            </a:br>
            <a:br>
              <a:rPr lang="fr-CH" dirty="0"/>
            </a:br>
            <a:endParaRPr lang="en-GB" dirty="0"/>
          </a:p>
        </p:txBody>
      </p:sp>
      <p:sp>
        <p:nvSpPr>
          <p:cNvPr id="3" name="Sous-titre 2"/>
          <p:cNvSpPr>
            <a:spLocks noGrp="1"/>
          </p:cNvSpPr>
          <p:nvPr>
            <p:ph type="subTitle" idx="1"/>
          </p:nvPr>
        </p:nvSpPr>
        <p:spPr>
          <a:xfrm>
            <a:off x="1125725" y="4800600"/>
            <a:ext cx="7200000" cy="990600"/>
          </a:xfrm>
        </p:spPr>
        <p:txBody>
          <a:bodyPr/>
          <a:lstStyle/>
          <a:p>
            <a:r>
              <a:rPr lang="en-US" dirty="0"/>
              <a:t>Hector Garcia Gavela on behalf of the </a:t>
            </a:r>
            <a:r>
              <a:rPr lang="en-US"/>
              <a:t>PDQR Office and </a:t>
            </a:r>
            <a:r>
              <a:rPr lang="en-US" dirty="0"/>
              <a:t>WP4</a:t>
            </a:r>
            <a:endParaRPr lang="en-GB" dirty="0"/>
          </a:p>
        </p:txBody>
      </p:sp>
      <p:sp>
        <p:nvSpPr>
          <p:cNvPr id="4" name="Espace réservé du texte 3"/>
          <p:cNvSpPr>
            <a:spLocks noGrp="1"/>
          </p:cNvSpPr>
          <p:nvPr>
            <p:ph type="body" sz="quarter" idx="14"/>
          </p:nvPr>
        </p:nvSpPr>
        <p:spPr>
          <a:xfrm>
            <a:off x="1397333" y="5899150"/>
            <a:ext cx="6656784" cy="349250"/>
          </a:xfrm>
        </p:spPr>
        <p:txBody>
          <a:bodyPr>
            <a:normAutofit/>
          </a:bodyPr>
          <a:lstStyle/>
          <a:p>
            <a:r>
              <a:rPr lang="en-GB" dirty="0"/>
              <a:t>HL-LHC Procurement, Baseline Documentation, Quality &amp; Risk Office</a:t>
            </a:r>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63688" y="86725"/>
            <a:ext cx="5292254" cy="540000"/>
          </a:xfrm>
        </p:spPr>
        <p:txBody>
          <a:bodyPr/>
          <a:lstStyle/>
          <a:p>
            <a:r>
              <a:rPr lang="en-GB" dirty="0"/>
              <a:t>Nonconformities</a:t>
            </a:r>
          </a:p>
        </p:txBody>
      </p:sp>
      <p:sp>
        <p:nvSpPr>
          <p:cNvPr id="21" name="Text Placeholder 20"/>
          <p:cNvSpPr>
            <a:spLocks noGrp="1"/>
          </p:cNvSpPr>
          <p:nvPr>
            <p:ph type="body" idx="1"/>
          </p:nvPr>
        </p:nvSpPr>
        <p:spPr>
          <a:xfrm>
            <a:off x="611561" y="1520082"/>
            <a:ext cx="3849118" cy="479822"/>
          </a:xfrm>
        </p:spPr>
        <p:txBody>
          <a:bodyPr>
            <a:normAutofit fontScale="85000" lnSpcReduction="20000"/>
          </a:bodyPr>
          <a:lstStyle/>
          <a:p>
            <a:r>
              <a:rPr lang="en-GB" dirty="0"/>
              <a:t>Nonconformity Report (NCR)</a:t>
            </a:r>
          </a:p>
          <a:p>
            <a:r>
              <a:rPr lang="en-GB" dirty="0">
                <a:hlinkClick r:id="rId2"/>
              </a:rPr>
              <a:t>EDMS 1501109</a:t>
            </a:r>
            <a:endParaRPr lang="en-GB" dirty="0"/>
          </a:p>
        </p:txBody>
      </p:sp>
      <p:sp>
        <p:nvSpPr>
          <p:cNvPr id="23" name="Text Placeholder 22"/>
          <p:cNvSpPr>
            <a:spLocks noGrp="1"/>
          </p:cNvSpPr>
          <p:nvPr>
            <p:ph type="body" sz="quarter" idx="3"/>
          </p:nvPr>
        </p:nvSpPr>
        <p:spPr>
          <a:xfrm>
            <a:off x="4693418" y="1520082"/>
            <a:ext cx="3993382" cy="479822"/>
          </a:xfrm>
        </p:spPr>
        <p:txBody>
          <a:bodyPr/>
          <a:lstStyle/>
          <a:p>
            <a:r>
              <a:rPr lang="en-GB" dirty="0"/>
              <a:t>Nonconformity via MTF</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10</a:t>
            </a:fld>
            <a:endParaRPr lang="fr-FR" dirty="0">
              <a:solidFill>
                <a:srgbClr val="64BCD9"/>
              </a:solidFill>
            </a:endParaRPr>
          </a:p>
        </p:txBody>
      </p:sp>
      <p:pic>
        <p:nvPicPr>
          <p:cNvPr id="5" name="Image 4" descr="CERN-logo_outline.jpg"/>
          <p:cNvPicPr>
            <a:picLocks noChangeAspect="1"/>
          </p:cNvPicPr>
          <p:nvPr/>
        </p:nvPicPr>
        <p:blipFill>
          <a:blip r:embed="rId3"/>
          <a:stretch>
            <a:fillRect/>
          </a:stretch>
        </p:blipFill>
        <p:spPr>
          <a:xfrm>
            <a:off x="2209501" y="5568750"/>
            <a:ext cx="370639" cy="364500"/>
          </a:xfrm>
          <a:prstGeom prst="rect">
            <a:avLst/>
          </a:prstGeom>
        </p:spPr>
      </p:pic>
      <p:pic>
        <p:nvPicPr>
          <p:cNvPr id="19" name="Picture 18">
            <a:extLst>
              <a:ext uri="{FF2B5EF4-FFF2-40B4-BE49-F238E27FC236}">
                <a16:creationId xmlns:a16="http://schemas.microsoft.com/office/drawing/2014/main" id="{3BA12BF1-6B75-471B-AEF5-321D35101F6E}"/>
              </a:ext>
            </a:extLst>
          </p:cNvPr>
          <p:cNvPicPr>
            <a:picLocks noChangeAspect="1"/>
          </p:cNvPicPr>
          <p:nvPr/>
        </p:nvPicPr>
        <p:blipFill>
          <a:blip r:embed="rId4"/>
          <a:stretch>
            <a:fillRect/>
          </a:stretch>
        </p:blipFill>
        <p:spPr>
          <a:xfrm>
            <a:off x="2676789" y="2066856"/>
            <a:ext cx="1328526" cy="1890000"/>
          </a:xfrm>
          <a:prstGeom prst="rect">
            <a:avLst/>
          </a:prstGeom>
          <a:ln w="3175">
            <a:solidFill>
              <a:schemeClr val="tx1"/>
            </a:solidFill>
          </a:ln>
        </p:spPr>
      </p:pic>
      <p:pic>
        <p:nvPicPr>
          <p:cNvPr id="20" name="Picture 19">
            <a:extLst>
              <a:ext uri="{FF2B5EF4-FFF2-40B4-BE49-F238E27FC236}">
                <a16:creationId xmlns:a16="http://schemas.microsoft.com/office/drawing/2014/main" id="{60110706-405B-443E-8154-8814B1731AF1}"/>
              </a:ext>
            </a:extLst>
          </p:cNvPr>
          <p:cNvPicPr>
            <a:picLocks noChangeAspect="1"/>
          </p:cNvPicPr>
          <p:nvPr/>
        </p:nvPicPr>
        <p:blipFill>
          <a:blip r:embed="rId5"/>
          <a:stretch>
            <a:fillRect/>
          </a:stretch>
        </p:blipFill>
        <p:spPr>
          <a:xfrm>
            <a:off x="832860" y="2071132"/>
            <a:ext cx="1333205" cy="1890000"/>
          </a:xfrm>
          <a:prstGeom prst="rect">
            <a:avLst/>
          </a:prstGeom>
          <a:ln w="3175">
            <a:solidFill>
              <a:schemeClr val="tx1"/>
            </a:solidFill>
          </a:ln>
        </p:spPr>
      </p:pic>
      <p:cxnSp>
        <p:nvCxnSpPr>
          <p:cNvPr id="27" name="Straight Connector 26"/>
          <p:cNvCxnSpPr/>
          <p:nvPr/>
        </p:nvCxnSpPr>
        <p:spPr>
          <a:xfrm>
            <a:off x="4516041" y="1538790"/>
            <a:ext cx="0" cy="2466274"/>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34381" y="4301232"/>
            <a:ext cx="8075239" cy="507831"/>
          </a:xfrm>
          <a:prstGeom prst="rect">
            <a:avLst/>
          </a:prstGeom>
        </p:spPr>
        <p:txBody>
          <a:bodyPr wrap="square">
            <a:spAutoFit/>
          </a:bodyPr>
          <a:lstStyle/>
          <a:p>
            <a:pPr algn="just"/>
            <a:r>
              <a:rPr lang="en-US" sz="1350" dirty="0">
                <a:solidFill>
                  <a:schemeClr val="accent5"/>
                </a:solidFill>
              </a:rPr>
              <a:t>A Nonconformity Report is attached to the step in which the deviation was found (Manufacturing Folder) and it is part of the Quality Dossier of the Project</a:t>
            </a:r>
          </a:p>
        </p:txBody>
      </p:sp>
      <p:pic>
        <p:nvPicPr>
          <p:cNvPr id="2" name="Picture 1"/>
          <p:cNvPicPr>
            <a:picLocks noChangeAspect="1"/>
          </p:cNvPicPr>
          <p:nvPr/>
        </p:nvPicPr>
        <p:blipFill>
          <a:blip r:embed="rId6"/>
          <a:stretch>
            <a:fillRect/>
          </a:stretch>
        </p:blipFill>
        <p:spPr>
          <a:xfrm>
            <a:off x="1143000" y="5111428"/>
            <a:ext cx="6858000" cy="286652"/>
          </a:xfrm>
          <a:prstGeom prst="rect">
            <a:avLst/>
          </a:prstGeom>
        </p:spPr>
      </p:pic>
      <p:sp>
        <p:nvSpPr>
          <p:cNvPr id="15" name="Text Placeholder 22"/>
          <p:cNvSpPr txBox="1">
            <a:spLocks/>
          </p:cNvSpPr>
          <p:nvPr/>
        </p:nvSpPr>
        <p:spPr>
          <a:xfrm>
            <a:off x="3000377" y="4832780"/>
            <a:ext cx="3031331" cy="479822"/>
          </a:xfrm>
          <a:prstGeom prst="rect">
            <a:avLst/>
          </a:prstGeom>
        </p:spPr>
        <p:txBody>
          <a:bodyPr vert="horz" lIns="0" tIns="0" rIns="0" bIns="0" rtlCol="0" anchor="t">
            <a:normAutofit/>
          </a:bodyPr>
          <a:lstStyle>
            <a:lvl1pPr marL="0" indent="0" algn="l"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l"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l"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l"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r>
              <a:rPr lang="en-GB" sz="1500" dirty="0"/>
              <a:t>Decision about Non Conformity</a:t>
            </a:r>
          </a:p>
        </p:txBody>
      </p:sp>
      <p:pic>
        <p:nvPicPr>
          <p:cNvPr id="16" name="Picture 15"/>
          <p:cNvPicPr>
            <a:picLocks noChangeAspect="1"/>
          </p:cNvPicPr>
          <p:nvPr/>
        </p:nvPicPr>
        <p:blipFill>
          <a:blip r:embed="rId7"/>
          <a:stretch>
            <a:fillRect/>
          </a:stretch>
        </p:blipFill>
        <p:spPr>
          <a:xfrm>
            <a:off x="4748782" y="1944163"/>
            <a:ext cx="3120233" cy="2025000"/>
          </a:xfrm>
          <a:prstGeom prst="rect">
            <a:avLst/>
          </a:prstGeom>
        </p:spPr>
      </p:pic>
      <p:sp>
        <p:nvSpPr>
          <p:cNvPr id="17" name="Rectangle 16"/>
          <p:cNvSpPr/>
          <p:nvPr/>
        </p:nvSpPr>
        <p:spPr>
          <a:xfrm>
            <a:off x="4802786" y="3307825"/>
            <a:ext cx="216024" cy="94500"/>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Footer Placeholder 7"/>
          <p:cNvSpPr>
            <a:spLocks noGrp="1"/>
          </p:cNvSpPr>
          <p:nvPr>
            <p:ph type="ftr" sz="quarter" idx="11"/>
          </p:nvPr>
        </p:nvSpPr>
        <p:spPr/>
        <p:txBody>
          <a:bodyPr/>
          <a:lstStyle/>
          <a:p>
            <a:r>
              <a:rPr lang="en-GB" noProof="0"/>
              <a:t>H. Garcia Gavela - CERN-TRIUMF Use of MTF/Infor for HL-LHC </a:t>
            </a:r>
          </a:p>
        </p:txBody>
      </p:sp>
    </p:spTree>
    <p:extLst>
      <p:ext uri="{BB962C8B-B14F-4D97-AF65-F5344CB8AC3E}">
        <p14:creationId xmlns:p14="http://schemas.microsoft.com/office/powerpoint/2010/main" val="3307843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8491"/>
            <a:ext cx="7920000" cy="540000"/>
          </a:xfrm>
        </p:spPr>
        <p:txBody>
          <a:bodyPr/>
          <a:lstStyle/>
          <a:p>
            <a:r>
              <a:rPr lang="en-GB" dirty="0"/>
              <a:t>What goes where in the machine</a:t>
            </a:r>
          </a:p>
        </p:txBody>
      </p:sp>
      <p:sp>
        <p:nvSpPr>
          <p:cNvPr id="4" name="Footer Placeholder 3"/>
          <p:cNvSpPr>
            <a:spLocks noGrp="1"/>
          </p:cNvSpPr>
          <p:nvPr>
            <p:ph type="ftr" sz="quarter" idx="11"/>
          </p:nvPr>
        </p:nvSpPr>
        <p:spPr>
          <a:xfrm>
            <a:off x="1905000" y="5657486"/>
            <a:ext cx="6627000" cy="270000"/>
          </a:xfrm>
        </p:spPr>
        <p:txBody>
          <a:bodyPr/>
          <a:lstStyle/>
          <a:p>
            <a:r>
              <a:rPr lang="en-GB" noProof="0"/>
              <a:t>H. Garcia Gavela - CERN-TRIUMF Use of MTF/Infor for HL-LHC </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3753AEBD-0641-A049-A19D-D31FB95A1E5D}"/>
              </a:ext>
            </a:extLst>
          </p:cNvPr>
          <p:cNvPicPr>
            <a:picLocks noChangeAspect="1"/>
          </p:cNvPicPr>
          <p:nvPr/>
        </p:nvPicPr>
        <p:blipFill>
          <a:blip r:embed="rId2"/>
          <a:stretch>
            <a:fillRect/>
          </a:stretch>
        </p:blipFill>
        <p:spPr>
          <a:xfrm>
            <a:off x="1893169" y="1476165"/>
            <a:ext cx="5357662" cy="3905673"/>
          </a:xfrm>
          <a:prstGeom prst="rect">
            <a:avLst/>
          </a:prstGeom>
          <a:ln>
            <a:noFill/>
          </a:ln>
          <a:effectLst/>
        </p:spPr>
      </p:pic>
      <p:pic>
        <p:nvPicPr>
          <p:cNvPr id="3" name="Picture 2"/>
          <p:cNvPicPr>
            <a:picLocks noChangeAspect="1"/>
          </p:cNvPicPr>
          <p:nvPr/>
        </p:nvPicPr>
        <p:blipFill>
          <a:blip r:embed="rId3"/>
          <a:stretch>
            <a:fillRect/>
          </a:stretch>
        </p:blipFill>
        <p:spPr>
          <a:xfrm>
            <a:off x="7220329" y="2696072"/>
            <a:ext cx="1800000" cy="1460896"/>
          </a:xfrm>
          <a:prstGeom prst="rect">
            <a:avLst/>
          </a:prstGeom>
        </p:spPr>
      </p:pic>
      <p:pic>
        <p:nvPicPr>
          <p:cNvPr id="7" name="Picture 6"/>
          <p:cNvPicPr>
            <a:picLocks noChangeAspect="1"/>
          </p:cNvPicPr>
          <p:nvPr/>
        </p:nvPicPr>
        <p:blipFill>
          <a:blip r:embed="rId4"/>
          <a:stretch>
            <a:fillRect/>
          </a:stretch>
        </p:blipFill>
        <p:spPr>
          <a:xfrm>
            <a:off x="71417" y="2761530"/>
            <a:ext cx="1800000" cy="1469199"/>
          </a:xfrm>
          <a:prstGeom prst="rect">
            <a:avLst/>
          </a:prstGeom>
        </p:spPr>
      </p:pic>
      <p:sp>
        <p:nvSpPr>
          <p:cNvPr id="8" name="Curved Up Arrow 7"/>
          <p:cNvSpPr/>
          <p:nvPr/>
        </p:nvSpPr>
        <p:spPr>
          <a:xfrm rot="253443">
            <a:off x="5612100" y="5084453"/>
            <a:ext cx="1440160" cy="450770"/>
          </a:xfrm>
          <a:prstGeom prst="curvedUpArrow">
            <a:avLst>
              <a:gd name="adj1" fmla="val 11822"/>
              <a:gd name="adj2" fmla="val 72646"/>
              <a:gd name="adj3" fmla="val 460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tx1"/>
              </a:solidFill>
            </a:endParaRPr>
          </a:p>
        </p:txBody>
      </p:sp>
      <p:sp>
        <p:nvSpPr>
          <p:cNvPr id="9" name="Curved Up Arrow 8"/>
          <p:cNvSpPr/>
          <p:nvPr/>
        </p:nvSpPr>
        <p:spPr>
          <a:xfrm rot="7469034" flipV="1">
            <a:off x="1806318" y="5090591"/>
            <a:ext cx="1131016" cy="312495"/>
          </a:xfrm>
          <a:prstGeom prst="curvedUpArrow">
            <a:avLst>
              <a:gd name="adj1" fmla="val 25000"/>
              <a:gd name="adj2" fmla="val 144517"/>
              <a:gd name="adj3" fmla="val 3875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tx1"/>
              </a:solidFill>
            </a:endParaRPr>
          </a:p>
        </p:txBody>
      </p:sp>
      <p:pic>
        <p:nvPicPr>
          <p:cNvPr id="10" name="Picture 9"/>
          <p:cNvPicPr>
            <a:picLocks noChangeAspect="1"/>
          </p:cNvPicPr>
          <p:nvPr/>
        </p:nvPicPr>
        <p:blipFill>
          <a:blip r:embed="rId5"/>
          <a:stretch>
            <a:fillRect/>
          </a:stretch>
        </p:blipFill>
        <p:spPr>
          <a:xfrm>
            <a:off x="7209944" y="4348360"/>
            <a:ext cx="1800000" cy="1448688"/>
          </a:xfrm>
          <a:prstGeom prst="rect">
            <a:avLst/>
          </a:prstGeom>
        </p:spPr>
      </p:pic>
      <p:pic>
        <p:nvPicPr>
          <p:cNvPr id="11" name="Picture 10"/>
          <p:cNvPicPr>
            <a:picLocks noChangeAspect="1"/>
          </p:cNvPicPr>
          <p:nvPr/>
        </p:nvPicPr>
        <p:blipFill>
          <a:blip r:embed="rId6"/>
          <a:stretch>
            <a:fillRect/>
          </a:stretch>
        </p:blipFill>
        <p:spPr>
          <a:xfrm>
            <a:off x="73863" y="4432506"/>
            <a:ext cx="1800000" cy="1396098"/>
          </a:xfrm>
          <a:prstGeom prst="rect">
            <a:avLst/>
          </a:prstGeom>
        </p:spPr>
      </p:pic>
      <p:pic>
        <p:nvPicPr>
          <p:cNvPr id="12" name="Picture 11"/>
          <p:cNvPicPr>
            <a:picLocks noChangeAspect="1"/>
          </p:cNvPicPr>
          <p:nvPr/>
        </p:nvPicPr>
        <p:blipFill>
          <a:blip r:embed="rId7"/>
          <a:stretch>
            <a:fillRect/>
          </a:stretch>
        </p:blipFill>
        <p:spPr>
          <a:xfrm>
            <a:off x="0" y="1342893"/>
            <a:ext cx="2520000" cy="951225"/>
          </a:xfrm>
          <a:prstGeom prst="rect">
            <a:avLst/>
          </a:prstGeom>
        </p:spPr>
      </p:pic>
      <p:pic>
        <p:nvPicPr>
          <p:cNvPr id="13" name="Picture 12"/>
          <p:cNvPicPr>
            <a:picLocks noChangeAspect="1"/>
          </p:cNvPicPr>
          <p:nvPr/>
        </p:nvPicPr>
        <p:blipFill>
          <a:blip r:embed="rId8"/>
          <a:stretch>
            <a:fillRect/>
          </a:stretch>
        </p:blipFill>
        <p:spPr>
          <a:xfrm>
            <a:off x="6536221" y="1383054"/>
            <a:ext cx="2520000" cy="1077012"/>
          </a:xfrm>
          <a:prstGeom prst="rect">
            <a:avLst/>
          </a:prstGeom>
        </p:spPr>
      </p:pic>
    </p:spTree>
    <p:extLst>
      <p:ext uri="{BB962C8B-B14F-4D97-AF65-F5344CB8AC3E}">
        <p14:creationId xmlns:p14="http://schemas.microsoft.com/office/powerpoint/2010/main" val="2084878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16" presetClass="entr" presetSubtype="21"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inVertical)">
                                      <p:cBhvr>
                                        <p:cTn id="25" dur="500"/>
                                        <p:tgtEl>
                                          <p:spTgt spid="11"/>
                                        </p:tgtEl>
                                      </p:cBhvr>
                                    </p:animEffect>
                                  </p:childTnLst>
                                </p:cTn>
                              </p:par>
                              <p:par>
                                <p:cTn id="26" presetID="16" presetClass="entr" presetSubtype="21"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MTF</a:t>
            </a: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395536" y="621148"/>
            <a:ext cx="8556439" cy="5615704"/>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(Equipment management Folder formerly </a:t>
            </a:r>
            <a:r>
              <a:rPr lang="en-US" sz="2200" b="1" dirty="0">
                <a:solidFill>
                  <a:schemeClr val="accent5"/>
                </a:solidFill>
              </a:rPr>
              <a:t>M</a:t>
            </a:r>
            <a:r>
              <a:rPr lang="en-US" sz="2200" dirty="0">
                <a:solidFill>
                  <a:schemeClr val="accent5"/>
                </a:solidFill>
              </a:rPr>
              <a:t>anufacturing and </a:t>
            </a:r>
            <a:r>
              <a:rPr lang="en-US" sz="2200" b="1" dirty="0">
                <a:solidFill>
                  <a:schemeClr val="accent5"/>
                </a:solidFill>
              </a:rPr>
              <a:t>T</a:t>
            </a:r>
            <a:r>
              <a:rPr lang="en-US" sz="2200" dirty="0">
                <a:solidFill>
                  <a:schemeClr val="accent5"/>
                </a:solidFill>
              </a:rPr>
              <a:t>esting </a:t>
            </a:r>
            <a:r>
              <a:rPr lang="en-US" sz="2200" b="1" dirty="0">
                <a:solidFill>
                  <a:schemeClr val="accent5"/>
                </a:solidFill>
              </a:rPr>
              <a:t>F</a:t>
            </a:r>
            <a:r>
              <a:rPr lang="en-US" sz="2200" dirty="0">
                <a:solidFill>
                  <a:schemeClr val="accent5"/>
                </a:solidFill>
              </a:rPr>
              <a:t>older) is the dedicated tool for the follow-up of Production/QC activities and the storage of documentation during this phase of the project (All the Manufacturing &amp; Test data).</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is an integral part of EDMS. Documents uploaded to MTF will became EDMS doc, documents already in EDMS can be attached to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Handling and storage of manufacturing and test data (including nonconformities) of the equipment.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(Manufacturing &amp; Inspection Plan) is the main input in order to build the MTF of the equipment.</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2017661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938"/>
            <a:ext cx="7920000" cy="720000"/>
          </a:xfrm>
        </p:spPr>
        <p:txBody>
          <a:bodyPr/>
          <a:lstStyle/>
          <a:p>
            <a:r>
              <a:rPr lang="en-GB" dirty="0"/>
              <a:t>MTF</a:t>
            </a: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7" name="Picture 6"/>
          <p:cNvPicPr>
            <a:picLocks noChangeAspect="1"/>
          </p:cNvPicPr>
          <p:nvPr/>
        </p:nvPicPr>
        <p:blipFill>
          <a:blip r:embed="rId4"/>
          <a:stretch>
            <a:fillRect/>
          </a:stretch>
        </p:blipFill>
        <p:spPr>
          <a:xfrm>
            <a:off x="179512" y="3391930"/>
            <a:ext cx="4085760" cy="2880000"/>
          </a:xfrm>
          <a:prstGeom prst="rect">
            <a:avLst/>
          </a:prstGeom>
        </p:spPr>
      </p:pic>
      <p:pic>
        <p:nvPicPr>
          <p:cNvPr id="8" name="Picture 7"/>
          <p:cNvPicPr>
            <a:picLocks noChangeAspect="1"/>
          </p:cNvPicPr>
          <p:nvPr/>
        </p:nvPicPr>
        <p:blipFill>
          <a:blip r:embed="rId5"/>
          <a:stretch>
            <a:fillRect/>
          </a:stretch>
        </p:blipFill>
        <p:spPr>
          <a:xfrm>
            <a:off x="4646203" y="3399363"/>
            <a:ext cx="4066560" cy="2880000"/>
          </a:xfrm>
          <a:prstGeom prst="rect">
            <a:avLst/>
          </a:prstGeom>
        </p:spPr>
      </p:pic>
      <p:pic>
        <p:nvPicPr>
          <p:cNvPr id="10" name="Picture 9"/>
          <p:cNvPicPr>
            <a:picLocks noChangeAspect="1"/>
          </p:cNvPicPr>
          <p:nvPr/>
        </p:nvPicPr>
        <p:blipFill>
          <a:blip r:embed="rId6"/>
          <a:stretch>
            <a:fillRect/>
          </a:stretch>
        </p:blipFill>
        <p:spPr>
          <a:xfrm>
            <a:off x="62392" y="738938"/>
            <a:ext cx="4320000" cy="2500158"/>
          </a:xfrm>
          <a:prstGeom prst="rect">
            <a:avLst/>
          </a:prstGeom>
        </p:spPr>
      </p:pic>
      <p:sp>
        <p:nvSpPr>
          <p:cNvPr id="11" name="Rectangle 10"/>
          <p:cNvSpPr/>
          <p:nvPr/>
        </p:nvSpPr>
        <p:spPr>
          <a:xfrm>
            <a:off x="4549497" y="1527352"/>
            <a:ext cx="4572000" cy="923330"/>
          </a:xfrm>
          <a:prstGeom prst="rect">
            <a:avLst/>
          </a:prstGeom>
        </p:spPr>
        <p:txBody>
          <a:bodyPr>
            <a:spAutoFit/>
          </a:bodyPr>
          <a:lstStyle/>
          <a:p>
            <a:r>
              <a:rPr lang="en-GB" dirty="0">
                <a:solidFill>
                  <a:schemeClr val="accent5"/>
                </a:solidFill>
              </a:rPr>
              <a:t>Link to MTF - </a:t>
            </a:r>
            <a:endParaRPr lang="en-US" dirty="0">
              <a:hlinkClick r:id="rId7"/>
            </a:endParaRPr>
          </a:p>
          <a:p>
            <a:r>
              <a:rPr lang="en-US" dirty="0">
                <a:hlinkClick r:id="rId7"/>
              </a:rPr>
              <a:t>https://edms5.cern.ch/pls/asbuilt/mtf.home?cookie=25019603</a:t>
            </a:r>
            <a:r>
              <a:rPr lang="en-US" dirty="0"/>
              <a:t> </a:t>
            </a:r>
          </a:p>
        </p:txBody>
      </p:sp>
    </p:spTree>
    <p:extLst>
      <p:ext uri="{BB962C8B-B14F-4D97-AF65-F5344CB8AC3E}">
        <p14:creationId xmlns:p14="http://schemas.microsoft.com/office/powerpoint/2010/main" val="234277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3139321"/>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and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Handling Nonconformities.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233318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7855" y="245301"/>
            <a:ext cx="7920000" cy="720000"/>
          </a:xfrm>
        </p:spPr>
        <p:txBody>
          <a:bodyPr/>
          <a:lstStyle/>
          <a:p>
            <a:r>
              <a:rPr lang="en-US" dirty="0"/>
              <a:t>Item vs Asset </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7" name="TextBox 6"/>
          <p:cNvSpPr txBox="1"/>
          <p:nvPr/>
        </p:nvSpPr>
        <p:spPr>
          <a:xfrm>
            <a:off x="4474312" y="5745657"/>
            <a:ext cx="4392488" cy="369332"/>
          </a:xfrm>
          <a:prstGeom prst="rect">
            <a:avLst/>
          </a:prstGeom>
          <a:noFill/>
        </p:spPr>
        <p:txBody>
          <a:bodyPr wrap="square" rtlCol="0">
            <a:spAutoFit/>
          </a:bodyPr>
          <a:lstStyle/>
          <a:p>
            <a:r>
              <a:rPr lang="en-US" dirty="0">
                <a:solidFill>
                  <a:srgbClr val="FF0000"/>
                </a:solidFill>
              </a:rPr>
              <a:t>One item can have one or more assets!</a:t>
            </a:r>
            <a:endParaRPr lang="en-GB" dirty="0">
              <a:solidFill>
                <a:srgbClr val="FF0000"/>
              </a:solidFill>
            </a:endParaRPr>
          </a:p>
        </p:txBody>
      </p:sp>
      <p:sp>
        <p:nvSpPr>
          <p:cNvPr id="10" name="TextBox 9"/>
          <p:cNvSpPr txBox="1"/>
          <p:nvPr/>
        </p:nvSpPr>
        <p:spPr>
          <a:xfrm>
            <a:off x="899592" y="1082842"/>
            <a:ext cx="3574720" cy="3831818"/>
          </a:xfrm>
          <a:prstGeom prst="rect">
            <a:avLst/>
          </a:prstGeom>
          <a:noFill/>
        </p:spPr>
        <p:txBody>
          <a:bodyPr wrap="square" rtlCol="0">
            <a:spAutoFit/>
          </a:bodyPr>
          <a:lstStyle/>
          <a:p>
            <a:pPr marL="285750" indent="-285750">
              <a:lnSpc>
                <a:spcPct val="150000"/>
              </a:lnSpc>
              <a:buClr>
                <a:schemeClr val="accent6"/>
              </a:buClr>
              <a:buFont typeface="Wingdings" panose="05000000000000000000" pitchFamily="2" charset="2"/>
              <a:buChar char="§"/>
            </a:pPr>
            <a:r>
              <a:rPr lang="en-GB" dirty="0">
                <a:solidFill>
                  <a:schemeClr val="accent5"/>
                </a:solidFill>
              </a:rPr>
              <a:t>Item</a:t>
            </a:r>
          </a:p>
          <a:p>
            <a:pPr marL="285750" indent="-285750">
              <a:lnSpc>
                <a:spcPct val="150000"/>
              </a:lnSpc>
              <a:buClr>
                <a:schemeClr val="accent6"/>
              </a:buClr>
              <a:buFont typeface="Wingdings" panose="05000000000000000000" pitchFamily="2" charset="2"/>
              <a:buChar char="§"/>
            </a:pPr>
            <a:r>
              <a:rPr lang="en-GB" dirty="0">
                <a:solidFill>
                  <a:schemeClr val="accent5"/>
                </a:solidFill>
              </a:rPr>
              <a:t>The concept;</a:t>
            </a:r>
          </a:p>
          <a:p>
            <a:pPr marL="285750" indent="-285750">
              <a:lnSpc>
                <a:spcPct val="150000"/>
              </a:lnSpc>
              <a:buClr>
                <a:schemeClr val="accent6"/>
              </a:buClr>
              <a:buFont typeface="Wingdings" panose="05000000000000000000" pitchFamily="2" charset="2"/>
              <a:buChar char="§"/>
            </a:pPr>
            <a:r>
              <a:rPr lang="en-GB" dirty="0">
                <a:solidFill>
                  <a:schemeClr val="accent5"/>
                </a:solidFill>
              </a:rPr>
              <a:t>Associated with technical specifications, drawings, conceptual specification, manufacturing procedures, test procedures;</a:t>
            </a:r>
          </a:p>
          <a:p>
            <a:pPr marL="285750" indent="-285750">
              <a:lnSpc>
                <a:spcPct val="150000"/>
              </a:lnSpc>
              <a:buClr>
                <a:schemeClr val="accent6"/>
              </a:buClr>
              <a:buFont typeface="Wingdings" panose="05000000000000000000" pitchFamily="2" charset="2"/>
              <a:buChar char="§"/>
            </a:pPr>
            <a:r>
              <a:rPr lang="en-GB" dirty="0">
                <a:solidFill>
                  <a:schemeClr val="accent5"/>
                </a:solidFill>
              </a:rPr>
              <a:t>Everything needed before production.</a:t>
            </a:r>
          </a:p>
        </p:txBody>
      </p:sp>
      <p:sp>
        <p:nvSpPr>
          <p:cNvPr id="11" name="Rectangle 10"/>
          <p:cNvSpPr/>
          <p:nvPr/>
        </p:nvSpPr>
        <p:spPr>
          <a:xfrm>
            <a:off x="5148064" y="1114329"/>
            <a:ext cx="3538736" cy="3416320"/>
          </a:xfrm>
          <a:prstGeom prst="rect">
            <a:avLst/>
          </a:prstGeom>
        </p:spPr>
        <p:txBody>
          <a:bodyPr wrap="square">
            <a:spAutoFit/>
          </a:bodyPr>
          <a:lstStyle/>
          <a:p>
            <a:pPr marL="285750" indent="-285750">
              <a:lnSpc>
                <a:spcPct val="150000"/>
              </a:lnSpc>
              <a:buClr>
                <a:schemeClr val="accent6"/>
              </a:buClr>
              <a:buFont typeface="Wingdings" panose="05000000000000000000" pitchFamily="2" charset="2"/>
              <a:buChar char="§"/>
            </a:pPr>
            <a:r>
              <a:rPr lang="en-GB" dirty="0">
                <a:solidFill>
                  <a:schemeClr val="accent5"/>
                </a:solidFill>
              </a:rPr>
              <a:t>Asset</a:t>
            </a:r>
          </a:p>
          <a:p>
            <a:pPr marL="285750" indent="-285750">
              <a:lnSpc>
                <a:spcPct val="150000"/>
              </a:lnSpc>
              <a:buClr>
                <a:schemeClr val="accent6"/>
              </a:buClr>
              <a:buFont typeface="Wingdings" panose="05000000000000000000" pitchFamily="2" charset="2"/>
              <a:buChar char="§"/>
            </a:pPr>
            <a:r>
              <a:rPr lang="en-GB" dirty="0">
                <a:solidFill>
                  <a:schemeClr val="accent5"/>
                </a:solidFill>
              </a:rPr>
              <a:t>The real thing;</a:t>
            </a:r>
          </a:p>
          <a:p>
            <a:pPr marL="285750" indent="-285750">
              <a:lnSpc>
                <a:spcPct val="150000"/>
              </a:lnSpc>
              <a:buClr>
                <a:schemeClr val="accent6"/>
              </a:buClr>
              <a:buFont typeface="Wingdings" panose="05000000000000000000" pitchFamily="2" charset="2"/>
              <a:buChar char="§"/>
            </a:pPr>
            <a:r>
              <a:rPr lang="en-GB" dirty="0">
                <a:solidFill>
                  <a:schemeClr val="accent5"/>
                </a:solidFill>
              </a:rPr>
              <a:t>Associated with all the manufacturing documentation (e. g. Metrological Reports, Material Certificates, Welds inspection …);</a:t>
            </a:r>
          </a:p>
          <a:p>
            <a:pPr marL="285750" indent="-285750">
              <a:lnSpc>
                <a:spcPct val="150000"/>
              </a:lnSpc>
              <a:buClr>
                <a:schemeClr val="accent6"/>
              </a:buClr>
              <a:buFont typeface="Wingdings" panose="05000000000000000000" pitchFamily="2" charset="2"/>
              <a:buChar char="§"/>
            </a:pPr>
            <a:r>
              <a:rPr lang="en-GB" dirty="0">
                <a:solidFill>
                  <a:schemeClr val="accent5"/>
                </a:solidFill>
              </a:rPr>
              <a:t>Manufacturing Records.</a:t>
            </a:r>
          </a:p>
        </p:txBody>
      </p:sp>
      <p:pic>
        <p:nvPicPr>
          <p:cNvPr id="12" name="Picture 11"/>
          <p:cNvPicPr>
            <a:picLocks noChangeAspect="1"/>
          </p:cNvPicPr>
          <p:nvPr/>
        </p:nvPicPr>
        <p:blipFill>
          <a:blip r:embed="rId4"/>
          <a:stretch>
            <a:fillRect/>
          </a:stretch>
        </p:blipFill>
        <p:spPr>
          <a:xfrm>
            <a:off x="874385" y="1117030"/>
            <a:ext cx="338268" cy="362430"/>
          </a:xfrm>
          <a:prstGeom prst="rect">
            <a:avLst/>
          </a:prstGeom>
        </p:spPr>
      </p:pic>
      <p:pic>
        <p:nvPicPr>
          <p:cNvPr id="13" name="Picture 12"/>
          <p:cNvPicPr>
            <a:picLocks noChangeAspect="1"/>
          </p:cNvPicPr>
          <p:nvPr/>
        </p:nvPicPr>
        <p:blipFill>
          <a:blip r:embed="rId5"/>
          <a:stretch>
            <a:fillRect/>
          </a:stretch>
        </p:blipFill>
        <p:spPr>
          <a:xfrm>
            <a:off x="5001994" y="1186187"/>
            <a:ext cx="433012" cy="386618"/>
          </a:xfrm>
          <a:prstGeom prst="rect">
            <a:avLst/>
          </a:prstGeom>
        </p:spPr>
      </p:pic>
      <p:pic>
        <p:nvPicPr>
          <p:cNvPr id="3" name="Picture 2"/>
          <p:cNvPicPr>
            <a:picLocks noChangeAspect="1"/>
          </p:cNvPicPr>
          <p:nvPr/>
        </p:nvPicPr>
        <p:blipFill>
          <a:blip r:embed="rId6"/>
          <a:stretch>
            <a:fillRect/>
          </a:stretch>
        </p:blipFill>
        <p:spPr>
          <a:xfrm>
            <a:off x="2195736" y="5032201"/>
            <a:ext cx="781050" cy="457200"/>
          </a:xfrm>
          <a:prstGeom prst="rect">
            <a:avLst/>
          </a:prstGeom>
        </p:spPr>
      </p:pic>
      <p:pic>
        <p:nvPicPr>
          <p:cNvPr id="4" name="Picture 3"/>
          <p:cNvPicPr>
            <a:picLocks noChangeAspect="1"/>
          </p:cNvPicPr>
          <p:nvPr/>
        </p:nvPicPr>
        <p:blipFill>
          <a:blip r:embed="rId7"/>
          <a:stretch>
            <a:fillRect/>
          </a:stretch>
        </p:blipFill>
        <p:spPr>
          <a:xfrm>
            <a:off x="5131176" y="4829192"/>
            <a:ext cx="3524250" cy="714375"/>
          </a:xfrm>
          <a:prstGeom prst="rect">
            <a:avLst/>
          </a:prstGeom>
        </p:spPr>
      </p:pic>
    </p:spTree>
    <p:extLst>
      <p:ext uri="{BB962C8B-B14F-4D97-AF65-F5344CB8AC3E}">
        <p14:creationId xmlns:p14="http://schemas.microsoft.com/office/powerpoint/2010/main" val="595471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MIP as the basis of </a:t>
            </a:r>
            <a:r>
              <a:rPr lang="en-US" dirty="0"/>
              <a:t>MTF Set up</a:t>
            </a:r>
            <a:endParaRPr lang="en-GB" dirty="0"/>
          </a:p>
        </p:txBody>
      </p:sp>
      <p:pic>
        <p:nvPicPr>
          <p:cNvPr id="14" name="Picture 13"/>
          <p:cNvPicPr>
            <a:picLocks noChangeAspect="1"/>
          </p:cNvPicPr>
          <p:nvPr/>
        </p:nvPicPr>
        <p:blipFill>
          <a:blip r:embed="rId3"/>
          <a:stretch>
            <a:fillRect/>
          </a:stretch>
        </p:blipFill>
        <p:spPr>
          <a:xfrm>
            <a:off x="5104030" y="1608248"/>
            <a:ext cx="2062733" cy="1620000"/>
          </a:xfrm>
          <a:prstGeom prst="rect">
            <a:avLst/>
          </a:prstGeom>
          <a:ln>
            <a:solidFill>
              <a:schemeClr val="tx1"/>
            </a:solidFill>
          </a:ln>
        </p:spPr>
      </p:pic>
      <p:pic>
        <p:nvPicPr>
          <p:cNvPr id="15" name="Picture 14"/>
          <p:cNvPicPr>
            <a:picLocks noChangeAspect="1"/>
          </p:cNvPicPr>
          <p:nvPr/>
        </p:nvPicPr>
        <p:blipFill>
          <a:blip r:embed="rId4"/>
          <a:stretch>
            <a:fillRect/>
          </a:stretch>
        </p:blipFill>
        <p:spPr>
          <a:xfrm>
            <a:off x="5104029" y="3933056"/>
            <a:ext cx="2060218" cy="1620000"/>
          </a:xfrm>
          <a:prstGeom prst="rect">
            <a:avLst/>
          </a:prstGeom>
          <a:ln>
            <a:solidFill>
              <a:schemeClr val="tx1"/>
            </a:solidFill>
          </a:ln>
        </p:spPr>
      </p:pic>
      <p:pic>
        <p:nvPicPr>
          <p:cNvPr id="16" name="Picture 15"/>
          <p:cNvPicPr>
            <a:picLocks noChangeAspect="1"/>
          </p:cNvPicPr>
          <p:nvPr/>
        </p:nvPicPr>
        <p:blipFill>
          <a:blip r:embed="rId5"/>
          <a:stretch>
            <a:fillRect/>
          </a:stretch>
        </p:blipFill>
        <p:spPr>
          <a:xfrm>
            <a:off x="7434570" y="2229303"/>
            <a:ext cx="1612230" cy="2700000"/>
          </a:xfrm>
          <a:prstGeom prst="rect">
            <a:avLst/>
          </a:prstGeom>
          <a:ln>
            <a:solidFill>
              <a:schemeClr val="tx1"/>
            </a:solidFill>
          </a:ln>
        </p:spPr>
      </p:pic>
      <p:pic>
        <p:nvPicPr>
          <p:cNvPr id="17" name="Picture 16"/>
          <p:cNvPicPr>
            <a:picLocks noChangeAspect="1"/>
          </p:cNvPicPr>
          <p:nvPr/>
        </p:nvPicPr>
        <p:blipFill>
          <a:blip r:embed="rId6"/>
          <a:stretch>
            <a:fillRect/>
          </a:stretch>
        </p:blipFill>
        <p:spPr>
          <a:xfrm>
            <a:off x="7295400" y="1805966"/>
            <a:ext cx="1350000" cy="1014249"/>
          </a:xfrm>
          <a:prstGeom prst="rect">
            <a:avLst/>
          </a:prstGeom>
          <a:ln w="3175">
            <a:solidFill>
              <a:schemeClr val="tx1"/>
            </a:solidFill>
          </a:ln>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2184" y="3237051"/>
            <a:ext cx="1080000" cy="933511"/>
          </a:xfrm>
          <a:prstGeom prst="rect">
            <a:avLst/>
          </a:prstGeom>
        </p:spPr>
      </p:pic>
      <p:pic>
        <p:nvPicPr>
          <p:cNvPr id="20" name="Picture 19"/>
          <p:cNvPicPr>
            <a:picLocks noChangeAspect="1"/>
          </p:cNvPicPr>
          <p:nvPr/>
        </p:nvPicPr>
        <p:blipFill>
          <a:blip r:embed="rId8"/>
          <a:stretch>
            <a:fillRect/>
          </a:stretch>
        </p:blipFill>
        <p:spPr>
          <a:xfrm>
            <a:off x="107504" y="1637635"/>
            <a:ext cx="1905388" cy="1365454"/>
          </a:xfrm>
          <a:prstGeom prst="rect">
            <a:avLst/>
          </a:prstGeom>
          <a:ln>
            <a:solidFill>
              <a:schemeClr val="tx1"/>
            </a:solidFill>
          </a:ln>
        </p:spPr>
      </p:pic>
      <p:pic>
        <p:nvPicPr>
          <p:cNvPr id="22" name="Picture 21">
            <a:extLst>
              <a:ext uri="{FF2B5EF4-FFF2-40B4-BE49-F238E27FC236}">
                <a16:creationId xmlns:a16="http://schemas.microsoft.com/office/drawing/2014/main" id="{909BA020-8CEA-4565-9C2D-3572AEB0588B}"/>
              </a:ext>
            </a:extLst>
          </p:cNvPr>
          <p:cNvPicPr>
            <a:picLocks noChangeAspect="1"/>
          </p:cNvPicPr>
          <p:nvPr/>
        </p:nvPicPr>
        <p:blipFill>
          <a:blip r:embed="rId6"/>
          <a:stretch>
            <a:fillRect/>
          </a:stretch>
        </p:blipFill>
        <p:spPr>
          <a:xfrm>
            <a:off x="7344070" y="4267998"/>
            <a:ext cx="1350000" cy="1014249"/>
          </a:xfrm>
          <a:prstGeom prst="rect">
            <a:avLst/>
          </a:prstGeom>
          <a:ln w="3175">
            <a:solidFill>
              <a:schemeClr val="tx1"/>
            </a:solidFill>
          </a:ln>
        </p:spPr>
      </p:pic>
      <p:pic>
        <p:nvPicPr>
          <p:cNvPr id="23" name="Picture 22">
            <a:extLst>
              <a:ext uri="{FF2B5EF4-FFF2-40B4-BE49-F238E27FC236}">
                <a16:creationId xmlns:a16="http://schemas.microsoft.com/office/drawing/2014/main" id="{544CACDA-F160-4471-8DE6-4FD35EC9B492}"/>
              </a:ext>
            </a:extLst>
          </p:cNvPr>
          <p:cNvPicPr>
            <a:picLocks noChangeAspect="1"/>
          </p:cNvPicPr>
          <p:nvPr/>
        </p:nvPicPr>
        <p:blipFill>
          <a:blip r:embed="rId9"/>
          <a:stretch>
            <a:fillRect/>
          </a:stretch>
        </p:blipFill>
        <p:spPr>
          <a:xfrm>
            <a:off x="2113967" y="1637635"/>
            <a:ext cx="963132" cy="1365453"/>
          </a:xfrm>
          <a:prstGeom prst="rect">
            <a:avLst/>
          </a:prstGeom>
          <a:ln>
            <a:solidFill>
              <a:schemeClr val="tx1"/>
            </a:solidFill>
          </a:ln>
        </p:spPr>
      </p:pic>
      <p:pic>
        <p:nvPicPr>
          <p:cNvPr id="24" name="Picture 23">
            <a:extLst>
              <a:ext uri="{FF2B5EF4-FFF2-40B4-BE49-F238E27FC236}">
                <a16:creationId xmlns:a16="http://schemas.microsoft.com/office/drawing/2014/main" id="{1FB0926E-CECE-4248-803D-40E4CF9C974E}"/>
              </a:ext>
            </a:extLst>
          </p:cNvPr>
          <p:cNvPicPr>
            <a:picLocks noChangeAspect="1"/>
          </p:cNvPicPr>
          <p:nvPr/>
        </p:nvPicPr>
        <p:blipFill>
          <a:blip r:embed="rId10"/>
          <a:stretch>
            <a:fillRect/>
          </a:stretch>
        </p:blipFill>
        <p:spPr>
          <a:xfrm>
            <a:off x="107505" y="3060871"/>
            <a:ext cx="1463527" cy="1036864"/>
          </a:xfrm>
          <a:prstGeom prst="rect">
            <a:avLst/>
          </a:prstGeom>
          <a:ln>
            <a:solidFill>
              <a:schemeClr val="tx1"/>
            </a:solidFill>
          </a:ln>
        </p:spPr>
      </p:pic>
      <p:pic>
        <p:nvPicPr>
          <p:cNvPr id="26" name="Picture 25">
            <a:extLst>
              <a:ext uri="{FF2B5EF4-FFF2-40B4-BE49-F238E27FC236}">
                <a16:creationId xmlns:a16="http://schemas.microsoft.com/office/drawing/2014/main" id="{F63790C8-E387-420E-8F72-8118918049A8}"/>
              </a:ext>
            </a:extLst>
          </p:cNvPr>
          <p:cNvPicPr>
            <a:picLocks noChangeAspect="1"/>
          </p:cNvPicPr>
          <p:nvPr/>
        </p:nvPicPr>
        <p:blipFill>
          <a:blip r:embed="rId11"/>
          <a:stretch>
            <a:fillRect/>
          </a:stretch>
        </p:blipFill>
        <p:spPr>
          <a:xfrm>
            <a:off x="5104029" y="3005930"/>
            <a:ext cx="701164" cy="999000"/>
          </a:xfrm>
          <a:prstGeom prst="rect">
            <a:avLst/>
          </a:prstGeom>
          <a:ln w="3175">
            <a:solidFill>
              <a:schemeClr val="tx1"/>
            </a:solidFill>
          </a:ln>
        </p:spPr>
      </p:pic>
      <p:pic>
        <p:nvPicPr>
          <p:cNvPr id="27" name="Picture 26">
            <a:extLst>
              <a:ext uri="{FF2B5EF4-FFF2-40B4-BE49-F238E27FC236}">
                <a16:creationId xmlns:a16="http://schemas.microsoft.com/office/drawing/2014/main" id="{FA42FAB6-D98F-4434-81A5-088118824B3C}"/>
              </a:ext>
            </a:extLst>
          </p:cNvPr>
          <p:cNvPicPr>
            <a:picLocks noChangeAspect="1"/>
          </p:cNvPicPr>
          <p:nvPr/>
        </p:nvPicPr>
        <p:blipFill>
          <a:blip r:embed="rId12"/>
          <a:stretch>
            <a:fillRect/>
          </a:stretch>
        </p:blipFill>
        <p:spPr>
          <a:xfrm>
            <a:off x="7546773" y="3003087"/>
            <a:ext cx="705863" cy="999000"/>
          </a:xfrm>
          <a:prstGeom prst="rect">
            <a:avLst/>
          </a:prstGeom>
          <a:ln w="3175">
            <a:solidFill>
              <a:schemeClr val="tx1"/>
            </a:solidFill>
          </a:ln>
        </p:spPr>
      </p:pic>
      <p:pic>
        <p:nvPicPr>
          <p:cNvPr id="28" name="Picture 27">
            <a:extLst>
              <a:ext uri="{FF2B5EF4-FFF2-40B4-BE49-F238E27FC236}">
                <a16:creationId xmlns:a16="http://schemas.microsoft.com/office/drawing/2014/main" id="{DF661FB0-34DD-4603-A833-546D1C9B3C04}"/>
              </a:ext>
            </a:extLst>
          </p:cNvPr>
          <p:cNvPicPr>
            <a:picLocks noChangeAspect="1"/>
          </p:cNvPicPr>
          <p:nvPr/>
        </p:nvPicPr>
        <p:blipFill>
          <a:blip r:embed="rId13"/>
          <a:stretch>
            <a:fillRect/>
          </a:stretch>
        </p:blipFill>
        <p:spPr>
          <a:xfrm>
            <a:off x="6768689" y="3008300"/>
            <a:ext cx="702000" cy="998686"/>
          </a:xfrm>
          <a:prstGeom prst="rect">
            <a:avLst/>
          </a:prstGeom>
          <a:ln w="3175">
            <a:solidFill>
              <a:schemeClr val="tx1"/>
            </a:solidFill>
          </a:ln>
        </p:spPr>
      </p:pic>
      <p:pic>
        <p:nvPicPr>
          <p:cNvPr id="29" name="Picture 28">
            <a:extLst>
              <a:ext uri="{FF2B5EF4-FFF2-40B4-BE49-F238E27FC236}">
                <a16:creationId xmlns:a16="http://schemas.microsoft.com/office/drawing/2014/main" id="{D93D3E80-140F-492F-B972-B4CCD94B3CFA}"/>
              </a:ext>
            </a:extLst>
          </p:cNvPr>
          <p:cNvPicPr>
            <a:picLocks noChangeAspect="1"/>
          </p:cNvPicPr>
          <p:nvPr/>
        </p:nvPicPr>
        <p:blipFill>
          <a:blip r:embed="rId14"/>
          <a:stretch>
            <a:fillRect/>
          </a:stretch>
        </p:blipFill>
        <p:spPr>
          <a:xfrm>
            <a:off x="5963916" y="3007986"/>
            <a:ext cx="702533" cy="999000"/>
          </a:xfrm>
          <a:prstGeom prst="rect">
            <a:avLst/>
          </a:prstGeom>
          <a:noFill/>
          <a:ln w="3175">
            <a:solidFill>
              <a:schemeClr val="tx1"/>
            </a:solidFill>
          </a:ln>
        </p:spPr>
      </p:pic>
      <p:pic>
        <p:nvPicPr>
          <p:cNvPr id="7" name="Picture 6">
            <a:extLst>
              <a:ext uri="{FF2B5EF4-FFF2-40B4-BE49-F238E27FC236}">
                <a16:creationId xmlns:a16="http://schemas.microsoft.com/office/drawing/2014/main" id="{54527331-2D7E-40AF-BA26-7A062290E0CB}"/>
              </a:ext>
            </a:extLst>
          </p:cNvPr>
          <p:cNvPicPr>
            <a:picLocks noChangeAspect="1"/>
          </p:cNvPicPr>
          <p:nvPr/>
        </p:nvPicPr>
        <p:blipFill>
          <a:blip r:embed="rId15"/>
          <a:stretch>
            <a:fillRect/>
          </a:stretch>
        </p:blipFill>
        <p:spPr>
          <a:xfrm>
            <a:off x="243516" y="4170561"/>
            <a:ext cx="1255868" cy="1800000"/>
          </a:xfrm>
          <a:prstGeom prst="rect">
            <a:avLst/>
          </a:prstGeom>
          <a:ln>
            <a:solidFill>
              <a:schemeClr val="tx1"/>
            </a:solidFill>
          </a:ln>
        </p:spPr>
      </p:pic>
      <p:pic>
        <p:nvPicPr>
          <p:cNvPr id="30" name="Picture 29">
            <a:extLst>
              <a:ext uri="{FF2B5EF4-FFF2-40B4-BE49-F238E27FC236}">
                <a16:creationId xmlns:a16="http://schemas.microsoft.com/office/drawing/2014/main" id="{A387BC60-27F0-4C45-9FC8-4A4478F641AF}"/>
              </a:ext>
            </a:extLst>
          </p:cNvPr>
          <p:cNvPicPr>
            <a:picLocks noChangeAspect="1"/>
          </p:cNvPicPr>
          <p:nvPr/>
        </p:nvPicPr>
        <p:blipFill>
          <a:blip r:embed="rId16"/>
          <a:stretch>
            <a:fillRect/>
          </a:stretch>
        </p:blipFill>
        <p:spPr>
          <a:xfrm>
            <a:off x="2113967" y="4267997"/>
            <a:ext cx="338268" cy="362430"/>
          </a:xfrm>
          <a:prstGeom prst="rect">
            <a:avLst/>
          </a:prstGeom>
        </p:spPr>
      </p:pic>
      <p:pic>
        <p:nvPicPr>
          <p:cNvPr id="31" name="Picture 30">
            <a:extLst>
              <a:ext uri="{FF2B5EF4-FFF2-40B4-BE49-F238E27FC236}">
                <a16:creationId xmlns:a16="http://schemas.microsoft.com/office/drawing/2014/main" id="{364C9AC7-3D20-4CA7-9F03-6BAD56234C45}"/>
              </a:ext>
            </a:extLst>
          </p:cNvPr>
          <p:cNvPicPr>
            <a:picLocks noChangeAspect="1"/>
          </p:cNvPicPr>
          <p:nvPr/>
        </p:nvPicPr>
        <p:blipFill>
          <a:blip r:embed="rId17"/>
          <a:stretch>
            <a:fillRect/>
          </a:stretch>
        </p:blipFill>
        <p:spPr>
          <a:xfrm>
            <a:off x="6799813" y="2140462"/>
            <a:ext cx="433012" cy="386618"/>
          </a:xfrm>
          <a:prstGeom prst="rect">
            <a:avLst/>
          </a:prstGeom>
        </p:spPr>
      </p:pic>
      <p:pic>
        <p:nvPicPr>
          <p:cNvPr id="32" name="Picture 31">
            <a:extLst>
              <a:ext uri="{FF2B5EF4-FFF2-40B4-BE49-F238E27FC236}">
                <a16:creationId xmlns:a16="http://schemas.microsoft.com/office/drawing/2014/main" id="{2A0A7F7B-2CD7-4042-9BA8-F97FFEF00506}"/>
              </a:ext>
            </a:extLst>
          </p:cNvPr>
          <p:cNvPicPr>
            <a:picLocks noChangeAspect="1"/>
          </p:cNvPicPr>
          <p:nvPr/>
        </p:nvPicPr>
        <p:blipFill>
          <a:blip r:embed="rId17"/>
          <a:stretch>
            <a:fillRect/>
          </a:stretch>
        </p:blipFill>
        <p:spPr>
          <a:xfrm>
            <a:off x="6821735" y="4628300"/>
            <a:ext cx="433012" cy="386618"/>
          </a:xfrm>
          <a:prstGeom prst="rect">
            <a:avLst/>
          </a:prstGeom>
        </p:spPr>
      </p:pic>
      <p:sp>
        <p:nvSpPr>
          <p:cNvPr id="8" name="TextBox 7">
            <a:extLst>
              <a:ext uri="{FF2B5EF4-FFF2-40B4-BE49-F238E27FC236}">
                <a16:creationId xmlns:a16="http://schemas.microsoft.com/office/drawing/2014/main" id="{56A9091E-2FC1-479E-993C-0E65497D03F8}"/>
              </a:ext>
            </a:extLst>
          </p:cNvPr>
          <p:cNvSpPr txBox="1"/>
          <p:nvPr/>
        </p:nvSpPr>
        <p:spPr>
          <a:xfrm>
            <a:off x="1916866" y="4681695"/>
            <a:ext cx="732470" cy="369332"/>
          </a:xfrm>
          <a:prstGeom prst="rect">
            <a:avLst/>
          </a:prstGeom>
          <a:noFill/>
        </p:spPr>
        <p:txBody>
          <a:bodyPr wrap="square" rtlCol="0">
            <a:spAutoFit/>
          </a:bodyPr>
          <a:lstStyle/>
          <a:p>
            <a:r>
              <a:rPr lang="en-US" dirty="0"/>
              <a:t>ITEM</a:t>
            </a:r>
          </a:p>
        </p:txBody>
      </p:sp>
      <p:cxnSp>
        <p:nvCxnSpPr>
          <p:cNvPr id="5" name="Straight Arrow Connector 4">
            <a:extLst>
              <a:ext uri="{FF2B5EF4-FFF2-40B4-BE49-F238E27FC236}">
                <a16:creationId xmlns:a16="http://schemas.microsoft.com/office/drawing/2014/main" id="{253073E3-F79C-49CF-95FA-54BBA59FB9FF}"/>
              </a:ext>
            </a:extLst>
          </p:cNvPr>
          <p:cNvCxnSpPr/>
          <p:nvPr/>
        </p:nvCxnSpPr>
        <p:spPr>
          <a:xfrm flipV="1">
            <a:off x="3235821" y="2418249"/>
            <a:ext cx="3429258" cy="125232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2497BC2-D4F0-4F92-80C4-62A44ECF4F97}"/>
              </a:ext>
            </a:extLst>
          </p:cNvPr>
          <p:cNvCxnSpPr>
            <a:cxnSpLocks/>
          </p:cNvCxnSpPr>
          <p:nvPr/>
        </p:nvCxnSpPr>
        <p:spPr>
          <a:xfrm>
            <a:off x="3235821" y="3670575"/>
            <a:ext cx="3404584" cy="95985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25B26521-34B1-483B-ACB8-F075617D224F}"/>
              </a:ext>
            </a:extLst>
          </p:cNvPr>
          <p:cNvPicPr>
            <a:picLocks noChangeAspect="1"/>
          </p:cNvPicPr>
          <p:nvPr/>
        </p:nvPicPr>
        <p:blipFill>
          <a:blip r:embed="rId18"/>
          <a:stretch>
            <a:fillRect/>
          </a:stretch>
        </p:blipFill>
        <p:spPr>
          <a:xfrm>
            <a:off x="2683984" y="4170561"/>
            <a:ext cx="1237910" cy="1800000"/>
          </a:xfrm>
          <a:prstGeom prst="rect">
            <a:avLst/>
          </a:prstGeom>
          <a:ln>
            <a:solidFill>
              <a:schemeClr val="tx1"/>
            </a:solidFill>
          </a:ln>
        </p:spPr>
      </p:pic>
      <p:sp>
        <p:nvSpPr>
          <p:cNvPr id="33" name="TextBox 32">
            <a:extLst>
              <a:ext uri="{FF2B5EF4-FFF2-40B4-BE49-F238E27FC236}">
                <a16:creationId xmlns:a16="http://schemas.microsoft.com/office/drawing/2014/main" id="{573AFB62-5E68-4B7C-8820-BCC235D1614A}"/>
              </a:ext>
            </a:extLst>
          </p:cNvPr>
          <p:cNvSpPr txBox="1"/>
          <p:nvPr/>
        </p:nvSpPr>
        <p:spPr>
          <a:xfrm>
            <a:off x="6534499" y="5530476"/>
            <a:ext cx="1349999" cy="369332"/>
          </a:xfrm>
          <a:prstGeom prst="rect">
            <a:avLst/>
          </a:prstGeom>
          <a:noFill/>
        </p:spPr>
        <p:txBody>
          <a:bodyPr wrap="square" rtlCol="0">
            <a:spAutoFit/>
          </a:bodyPr>
          <a:lstStyle/>
          <a:p>
            <a:r>
              <a:rPr lang="en-US" dirty="0"/>
              <a:t>ASSET (S)</a:t>
            </a:r>
          </a:p>
        </p:txBody>
      </p:sp>
      <p:sp>
        <p:nvSpPr>
          <p:cNvPr id="12" name="Footer Placeholder 11">
            <a:extLst>
              <a:ext uri="{FF2B5EF4-FFF2-40B4-BE49-F238E27FC236}">
                <a16:creationId xmlns:a16="http://schemas.microsoft.com/office/drawing/2014/main" id="{F6A2CD63-C735-4A91-84C4-C6F05730C148}"/>
              </a:ext>
            </a:extLst>
          </p:cNvPr>
          <p:cNvSpPr>
            <a:spLocks noGrp="1"/>
          </p:cNvSpPr>
          <p:nvPr>
            <p:ph type="ftr" sz="quarter" idx="11"/>
          </p:nvPr>
        </p:nvSpPr>
        <p:spPr/>
        <p:txBody>
          <a:bodyPr/>
          <a:lstStyle/>
          <a:p>
            <a:r>
              <a:rPr lang="en-GB" noProof="0"/>
              <a:t>HL-LHC Procurement, Baseline Documentation, Quality &amp; Risk Office</a:t>
            </a:r>
          </a:p>
        </p:txBody>
      </p:sp>
    </p:spTree>
    <p:extLst>
      <p:ext uri="{BB962C8B-B14F-4D97-AF65-F5344CB8AC3E}">
        <p14:creationId xmlns:p14="http://schemas.microsoft.com/office/powerpoint/2010/main" val="365638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and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2766547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6" name="Picture 5"/>
          <p:cNvPicPr>
            <a:picLocks noChangeAspect="1"/>
          </p:cNvPicPr>
          <p:nvPr/>
        </p:nvPicPr>
        <p:blipFill>
          <a:blip r:embed="rId4"/>
          <a:stretch>
            <a:fillRect/>
          </a:stretch>
        </p:blipFill>
        <p:spPr>
          <a:xfrm>
            <a:off x="389464" y="889736"/>
            <a:ext cx="3600000" cy="2534430"/>
          </a:xfrm>
          <a:prstGeom prst="rect">
            <a:avLst/>
          </a:prstGeom>
          <a:ln>
            <a:solidFill>
              <a:schemeClr val="tx1"/>
            </a:solidFill>
          </a:ln>
        </p:spPr>
      </p:pic>
      <p:pic>
        <p:nvPicPr>
          <p:cNvPr id="8" name="Picture 7"/>
          <p:cNvPicPr>
            <a:picLocks noChangeAspect="1"/>
          </p:cNvPicPr>
          <p:nvPr/>
        </p:nvPicPr>
        <p:blipFill>
          <a:blip r:embed="rId5"/>
          <a:stretch>
            <a:fillRect/>
          </a:stretch>
        </p:blipFill>
        <p:spPr>
          <a:xfrm>
            <a:off x="389464" y="3768901"/>
            <a:ext cx="3600000" cy="2475924"/>
          </a:xfrm>
          <a:prstGeom prst="rect">
            <a:avLst/>
          </a:prstGeom>
          <a:ln>
            <a:solidFill>
              <a:schemeClr val="tx1"/>
            </a:solidFill>
          </a:ln>
        </p:spPr>
      </p:pic>
      <p:sp>
        <p:nvSpPr>
          <p:cNvPr id="9" name="TextBox 8"/>
          <p:cNvSpPr txBox="1"/>
          <p:nvPr/>
        </p:nvSpPr>
        <p:spPr>
          <a:xfrm>
            <a:off x="4212000" y="843717"/>
            <a:ext cx="4402832" cy="4031873"/>
          </a:xfrm>
          <a:prstGeom prst="rect">
            <a:avLst/>
          </a:prstGeom>
          <a:noFill/>
        </p:spPr>
        <p:txBody>
          <a:bodyPr wrap="square" rtlCol="0">
            <a:spAutoFit/>
          </a:bodyPr>
          <a:lstStyle/>
          <a:p>
            <a:r>
              <a:rPr lang="fr-CH" sz="2000" b="1" u="sng" dirty="0" err="1">
                <a:solidFill>
                  <a:schemeClr val="accent5"/>
                </a:solidFill>
              </a:rPr>
              <a:t>Manufacturing</a:t>
            </a:r>
            <a:r>
              <a:rPr lang="fr-CH" sz="2000" b="1" u="sng" dirty="0">
                <a:solidFill>
                  <a:schemeClr val="accent5"/>
                </a:solidFill>
              </a:rPr>
              <a:t> and Inspection Plan</a:t>
            </a:r>
          </a:p>
          <a:p>
            <a:endParaRPr lang="fr-CH" dirty="0">
              <a:solidFill>
                <a:schemeClr val="accent5"/>
              </a:solidFill>
            </a:endParaRPr>
          </a:p>
          <a:p>
            <a:pPr marL="285750" indent="-285750">
              <a:buFont typeface="Wingdings" panose="05000000000000000000" pitchFamily="2" charset="2"/>
              <a:buChar char="§"/>
            </a:pPr>
            <a:r>
              <a:rPr lang="fr-CH" sz="2000" b="1" dirty="0">
                <a:solidFill>
                  <a:schemeClr val="accent5"/>
                </a:solidFill>
              </a:rPr>
              <a:t>PROCEDURE: </a:t>
            </a:r>
            <a:r>
              <a:rPr lang="fr-CH" sz="2000" b="1" dirty="0">
                <a:solidFill>
                  <a:schemeClr val="accent5"/>
                </a:solidFill>
                <a:hlinkClick r:id="rId6"/>
              </a:rPr>
              <a:t>1563887</a:t>
            </a: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endParaRPr lang="fr-CH" sz="2000" b="1" dirty="0">
              <a:solidFill>
                <a:schemeClr val="accent5"/>
              </a:solidFill>
            </a:endParaRPr>
          </a:p>
          <a:p>
            <a:pPr marL="285750" indent="-285750">
              <a:buFont typeface="Wingdings" panose="05000000000000000000" pitchFamily="2" charset="2"/>
              <a:buChar char="§"/>
            </a:pPr>
            <a:r>
              <a:rPr lang="fr-CH" sz="2000" b="1" dirty="0">
                <a:solidFill>
                  <a:schemeClr val="accent5"/>
                </a:solidFill>
              </a:rPr>
              <a:t>TEMPLATE: </a:t>
            </a:r>
            <a:r>
              <a:rPr lang="fr-CH" sz="2000" b="1" dirty="0">
                <a:solidFill>
                  <a:schemeClr val="accent5"/>
                </a:solidFill>
                <a:hlinkClick r:id="rId7"/>
              </a:rPr>
              <a:t>1528333</a:t>
            </a:r>
            <a:endParaRPr lang="en-GB" sz="2000" b="1" dirty="0">
              <a:solidFill>
                <a:schemeClr val="accent5"/>
              </a:solidFill>
            </a:endParaRPr>
          </a:p>
        </p:txBody>
      </p:sp>
      <p:pic>
        <p:nvPicPr>
          <p:cNvPr id="10" name="Picture 9"/>
          <p:cNvPicPr>
            <a:picLocks noChangeAspect="1"/>
          </p:cNvPicPr>
          <p:nvPr/>
        </p:nvPicPr>
        <p:blipFill>
          <a:blip r:embed="rId8"/>
          <a:stretch>
            <a:fillRect/>
          </a:stretch>
        </p:blipFill>
        <p:spPr>
          <a:xfrm>
            <a:off x="4427984" y="1868759"/>
            <a:ext cx="1771636" cy="2520000"/>
          </a:xfrm>
          <a:prstGeom prst="rect">
            <a:avLst/>
          </a:prstGeom>
          <a:ln>
            <a:solidFill>
              <a:schemeClr val="tx1"/>
            </a:solidFill>
          </a:ln>
        </p:spPr>
      </p:pic>
      <p:pic>
        <p:nvPicPr>
          <p:cNvPr id="11" name="Picture 10"/>
          <p:cNvPicPr>
            <a:picLocks noChangeAspect="1"/>
          </p:cNvPicPr>
          <p:nvPr/>
        </p:nvPicPr>
        <p:blipFill>
          <a:blip r:embed="rId9"/>
          <a:stretch>
            <a:fillRect/>
          </a:stretch>
        </p:blipFill>
        <p:spPr>
          <a:xfrm>
            <a:off x="6709096" y="1868759"/>
            <a:ext cx="1772880" cy="2520000"/>
          </a:xfrm>
          <a:prstGeom prst="rect">
            <a:avLst/>
          </a:prstGeom>
          <a:ln>
            <a:solidFill>
              <a:schemeClr val="tx1"/>
            </a:solidFill>
          </a:ln>
        </p:spPr>
      </p:pic>
      <p:pic>
        <p:nvPicPr>
          <p:cNvPr id="25" name="Picture 24"/>
          <p:cNvPicPr>
            <a:picLocks noChangeAspect="1"/>
          </p:cNvPicPr>
          <p:nvPr/>
        </p:nvPicPr>
        <p:blipFill>
          <a:blip r:embed="rId4"/>
          <a:stretch>
            <a:fillRect/>
          </a:stretch>
        </p:blipFill>
        <p:spPr>
          <a:xfrm>
            <a:off x="4291087" y="4941168"/>
            <a:ext cx="2045430" cy="1440000"/>
          </a:xfrm>
          <a:prstGeom prst="rect">
            <a:avLst/>
          </a:prstGeom>
          <a:ln>
            <a:solidFill>
              <a:schemeClr val="tx1"/>
            </a:solidFill>
          </a:ln>
        </p:spPr>
      </p:pic>
      <p:pic>
        <p:nvPicPr>
          <p:cNvPr id="26" name="Picture 25"/>
          <p:cNvPicPr>
            <a:picLocks noChangeAspect="1"/>
          </p:cNvPicPr>
          <p:nvPr/>
        </p:nvPicPr>
        <p:blipFill>
          <a:blip r:embed="rId5"/>
          <a:stretch>
            <a:fillRect/>
          </a:stretch>
        </p:blipFill>
        <p:spPr>
          <a:xfrm>
            <a:off x="6545788" y="4941168"/>
            <a:ext cx="2093764" cy="1440000"/>
          </a:xfrm>
          <a:prstGeom prst="rect">
            <a:avLst/>
          </a:prstGeom>
          <a:ln>
            <a:solidFill>
              <a:schemeClr val="tx1"/>
            </a:solidFill>
          </a:ln>
        </p:spPr>
      </p:pic>
    </p:spTree>
    <p:extLst>
      <p:ext uri="{BB962C8B-B14F-4D97-AF65-F5344CB8AC3E}">
        <p14:creationId xmlns:p14="http://schemas.microsoft.com/office/powerpoint/2010/main" val="2712341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2" name="Picture 1"/>
          <p:cNvPicPr>
            <a:picLocks noChangeAspect="1"/>
          </p:cNvPicPr>
          <p:nvPr/>
        </p:nvPicPr>
        <p:blipFill>
          <a:blip r:embed="rId4"/>
          <a:stretch>
            <a:fillRect/>
          </a:stretch>
        </p:blipFill>
        <p:spPr>
          <a:xfrm>
            <a:off x="3138111" y="982734"/>
            <a:ext cx="5552811" cy="4102450"/>
          </a:xfrm>
          <a:prstGeom prst="rect">
            <a:avLst/>
          </a:prstGeom>
          <a:ln>
            <a:solidFill>
              <a:schemeClr val="tx1"/>
            </a:solidFill>
          </a:ln>
        </p:spPr>
      </p:pic>
      <p:sp>
        <p:nvSpPr>
          <p:cNvPr id="12" name="TextBox 11"/>
          <p:cNvSpPr txBox="1"/>
          <p:nvPr/>
        </p:nvSpPr>
        <p:spPr>
          <a:xfrm>
            <a:off x="155732" y="3092709"/>
            <a:ext cx="2664296" cy="1477328"/>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Sequence of required steps to manufacture the equipment (both fabrication and QC activities). </a:t>
            </a:r>
          </a:p>
        </p:txBody>
      </p:sp>
      <p:sp>
        <p:nvSpPr>
          <p:cNvPr id="16" name="TextBox 15"/>
          <p:cNvSpPr txBox="1"/>
          <p:nvPr/>
        </p:nvSpPr>
        <p:spPr>
          <a:xfrm>
            <a:off x="352363" y="999563"/>
            <a:ext cx="2568508" cy="1138773"/>
          </a:xfrm>
          <a:prstGeom prst="rect">
            <a:avLst/>
          </a:prstGeom>
          <a:noFill/>
          <a:ln>
            <a:solidFill>
              <a:schemeClr val="accent1">
                <a:shade val="95000"/>
                <a:satMod val="105000"/>
              </a:schemeClr>
            </a:solidFill>
          </a:ln>
        </p:spPr>
        <p:txBody>
          <a:bodyPr wrap="square" rtlCol="0">
            <a:spAutoFit/>
          </a:bodyPr>
          <a:lstStyle/>
          <a:p>
            <a:r>
              <a:rPr lang="en-GB" sz="1700" dirty="0">
                <a:solidFill>
                  <a:schemeClr val="accent5"/>
                </a:solidFill>
              </a:rPr>
              <a:t>Verification and approval following HL-LHC documentation approval process.</a:t>
            </a:r>
          </a:p>
        </p:txBody>
      </p:sp>
      <p:sp>
        <p:nvSpPr>
          <p:cNvPr id="13" name="Oval 12"/>
          <p:cNvSpPr/>
          <p:nvPr/>
        </p:nvSpPr>
        <p:spPr>
          <a:xfrm>
            <a:off x="3189030" y="2682546"/>
            <a:ext cx="870860" cy="202548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rot="16200000">
            <a:off x="3300424" y="1689452"/>
            <a:ext cx="648072" cy="9165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4082744" y="2682546"/>
            <a:ext cx="870860" cy="202548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0" y="5229520"/>
            <a:ext cx="5533832" cy="923330"/>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Applicable documentation which supports the related activity such as drawings, procedures, standards, guidelines, acceptance criteria, checklists, etc.</a:t>
            </a:r>
          </a:p>
        </p:txBody>
      </p:sp>
      <p:sp>
        <p:nvSpPr>
          <p:cNvPr id="22" name="Oval 21"/>
          <p:cNvSpPr/>
          <p:nvPr/>
        </p:nvSpPr>
        <p:spPr>
          <a:xfrm>
            <a:off x="5868144" y="2625011"/>
            <a:ext cx="288032" cy="1886276"/>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6156176" y="5185262"/>
            <a:ext cx="2664296" cy="923330"/>
          </a:xfrm>
          <a:prstGeom prst="rect">
            <a:avLst/>
          </a:prstGeom>
          <a:noFill/>
          <a:ln>
            <a:solidFill>
              <a:schemeClr val="accent1">
                <a:shade val="95000"/>
                <a:satMod val="105000"/>
              </a:schemeClr>
            </a:solidFill>
          </a:ln>
        </p:spPr>
        <p:txBody>
          <a:bodyPr wrap="square" rtlCol="0">
            <a:spAutoFit/>
          </a:bodyPr>
          <a:lstStyle/>
          <a:p>
            <a:pPr algn="just"/>
            <a:r>
              <a:rPr lang="en-GB" dirty="0">
                <a:solidFill>
                  <a:schemeClr val="accent5"/>
                </a:solidFill>
              </a:rPr>
              <a:t>Codification of the activity by the client (see next slide)</a:t>
            </a:r>
          </a:p>
        </p:txBody>
      </p:sp>
      <p:cxnSp>
        <p:nvCxnSpPr>
          <p:cNvPr id="15" name="Straight Arrow Connector 14"/>
          <p:cNvCxnSpPr/>
          <p:nvPr/>
        </p:nvCxnSpPr>
        <p:spPr>
          <a:xfrm flipH="1" flipV="1">
            <a:off x="2602570" y="1891705"/>
            <a:ext cx="654343" cy="1942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2810940" y="3598152"/>
            <a:ext cx="522458" cy="831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3921316" y="3845747"/>
            <a:ext cx="504551" cy="13308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5967355" y="4293096"/>
            <a:ext cx="404845" cy="8921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340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Introduction</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Assets, Assemblies and Steps;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Manufacturing Documents;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450667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251520" y="2237893"/>
            <a:ext cx="3600000" cy="2475924"/>
          </a:xfrm>
          <a:prstGeom prst="rect">
            <a:avLst/>
          </a:prstGeom>
          <a:ln>
            <a:solidFill>
              <a:schemeClr val="tx1"/>
            </a:solidFill>
          </a:ln>
        </p:spPr>
      </p:pic>
      <p:sp>
        <p:nvSpPr>
          <p:cNvPr id="26" name="Oval 25"/>
          <p:cNvSpPr/>
          <p:nvPr/>
        </p:nvSpPr>
        <p:spPr>
          <a:xfrm rot="16200000">
            <a:off x="1388884" y="1974075"/>
            <a:ext cx="1325674" cy="3888434"/>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itre 2"/>
          <p:cNvSpPr>
            <a:spLocks noGrp="1"/>
          </p:cNvSpPr>
          <p:nvPr>
            <p:ph type="title"/>
          </p:nvPr>
        </p:nvSpPr>
        <p:spPr/>
        <p:txBody>
          <a:bodyPr/>
          <a:lstStyle/>
          <a:p>
            <a:r>
              <a:rPr lang="fr-CH" dirty="0" err="1"/>
              <a:t>Manufacturing</a:t>
            </a:r>
            <a:r>
              <a:rPr lang="fr-CH" dirty="0"/>
              <a:t> Inspection Plan - MIP</a:t>
            </a:r>
            <a:endParaRPr lang="en-GB" dirty="0"/>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612000" y="900001"/>
            <a:ext cx="8352488" cy="1376872"/>
          </a:xfrm>
          <a:prstGeom prst="rect">
            <a:avLst/>
          </a:prstGeom>
        </p:spPr>
        <p:txBody>
          <a:bodyP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400" dirty="0"/>
              <a:t>The different activities will be categorized by the client during the verification and approval process. The assigned categories shall be respected along the process (N, H, W, R or a combination of those).</a:t>
            </a:r>
          </a:p>
        </p:txBody>
      </p:sp>
      <p:pic>
        <p:nvPicPr>
          <p:cNvPr id="6" name="Picture 5"/>
          <p:cNvPicPr>
            <a:picLocks noChangeAspect="1"/>
          </p:cNvPicPr>
          <p:nvPr/>
        </p:nvPicPr>
        <p:blipFill>
          <a:blip r:embed="rId5"/>
          <a:stretch>
            <a:fillRect/>
          </a:stretch>
        </p:blipFill>
        <p:spPr>
          <a:xfrm>
            <a:off x="21005" y="3605149"/>
            <a:ext cx="8977929" cy="2697622"/>
          </a:xfrm>
          <a:prstGeom prst="rect">
            <a:avLst/>
          </a:prstGeom>
        </p:spPr>
      </p:pic>
      <p:sp>
        <p:nvSpPr>
          <p:cNvPr id="29" name="Content Placeholder 3"/>
          <p:cNvSpPr txBox="1">
            <a:spLocks/>
          </p:cNvSpPr>
          <p:nvPr/>
        </p:nvSpPr>
        <p:spPr>
          <a:xfrm>
            <a:off x="3878801" y="2161777"/>
            <a:ext cx="5145174" cy="1415050"/>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fr-CH" sz="1800" dirty="0" err="1"/>
              <a:t>We</a:t>
            </a:r>
            <a:r>
              <a:rPr lang="fr-CH" sz="1800" dirty="0"/>
              <a:t> </a:t>
            </a:r>
            <a:r>
              <a:rPr lang="fr-CH" sz="1800" dirty="0" err="1"/>
              <a:t>can</a:t>
            </a:r>
            <a:r>
              <a:rPr lang="fr-CH" sz="1800" dirty="0"/>
              <a:t> set </a:t>
            </a:r>
            <a:r>
              <a:rPr lang="fr-CH" sz="1800" dirty="0" err="1"/>
              <a:t>these</a:t>
            </a:r>
            <a:r>
              <a:rPr lang="fr-CH" sz="1800" dirty="0"/>
              <a:t> </a:t>
            </a:r>
            <a:r>
              <a:rPr lang="fr-CH" sz="1800" dirty="0" err="1"/>
              <a:t>categories</a:t>
            </a:r>
            <a:r>
              <a:rPr lang="fr-CH" sz="1800" dirty="0"/>
              <a:t> on MTF. </a:t>
            </a:r>
            <a:r>
              <a:rPr lang="fr-CH" sz="1800" dirty="0" err="1"/>
              <a:t>Since</a:t>
            </a:r>
            <a:r>
              <a:rPr lang="fr-CH" sz="1800" dirty="0"/>
              <a:t> </a:t>
            </a:r>
            <a:r>
              <a:rPr lang="fr-CH" sz="1800" dirty="0" err="1"/>
              <a:t>parallel</a:t>
            </a:r>
            <a:r>
              <a:rPr lang="fr-CH" sz="1800" dirty="0"/>
              <a:t> </a:t>
            </a:r>
            <a:r>
              <a:rPr lang="fr-CH" sz="1800" dirty="0" err="1"/>
              <a:t>activities</a:t>
            </a:r>
            <a:r>
              <a:rPr lang="fr-CH" sz="1800" dirty="0"/>
              <a:t> are not </a:t>
            </a:r>
            <a:r>
              <a:rPr lang="fr-CH" sz="1800" dirty="0" err="1"/>
              <a:t>allowed</a:t>
            </a:r>
            <a:r>
              <a:rPr lang="fr-CH" sz="1800" dirty="0"/>
              <a:t> in the </a:t>
            </a:r>
            <a:r>
              <a:rPr lang="fr-CH" sz="1800" dirty="0" err="1"/>
              <a:t>platform</a:t>
            </a:r>
            <a:r>
              <a:rPr lang="fr-CH" sz="1800" dirty="0"/>
              <a:t>, </a:t>
            </a:r>
            <a:r>
              <a:rPr lang="fr-CH" sz="1800" dirty="0" err="1"/>
              <a:t>it</a:t>
            </a:r>
            <a:r>
              <a:rPr lang="fr-CH" sz="1800" dirty="0"/>
              <a:t> </a:t>
            </a:r>
            <a:r>
              <a:rPr lang="fr-CH" sz="1800" dirty="0" err="1"/>
              <a:t>is</a:t>
            </a:r>
            <a:r>
              <a:rPr lang="fr-CH" sz="1800" dirty="0"/>
              <a:t> not </a:t>
            </a:r>
            <a:r>
              <a:rPr lang="fr-CH" sz="1800" dirty="0" err="1"/>
              <a:t>recommended</a:t>
            </a:r>
            <a:r>
              <a:rPr lang="fr-CH" sz="1800" dirty="0"/>
              <a:t> to stop the workflow. </a:t>
            </a:r>
            <a:r>
              <a:rPr lang="fr-CH" sz="1800" dirty="0" err="1"/>
              <a:t>Therefore</a:t>
            </a:r>
            <a:r>
              <a:rPr lang="fr-CH" sz="1800" dirty="0"/>
              <a:t>, </a:t>
            </a:r>
            <a:r>
              <a:rPr lang="fr-CH" sz="1800" dirty="0" err="1"/>
              <a:t>we</a:t>
            </a:r>
            <a:r>
              <a:rPr lang="fr-CH" sz="1800" dirty="0"/>
              <a:t> </a:t>
            </a:r>
            <a:r>
              <a:rPr lang="fr-CH" sz="1800" dirty="0" err="1"/>
              <a:t>can</a:t>
            </a:r>
            <a:r>
              <a:rPr lang="fr-CH" sz="1800" dirty="0"/>
              <a:t> at least </a:t>
            </a:r>
            <a:r>
              <a:rPr lang="fr-CH" sz="1800" dirty="0" err="1"/>
              <a:t>indicate</a:t>
            </a:r>
            <a:r>
              <a:rPr lang="fr-CH" sz="1800" dirty="0"/>
              <a:t> the </a:t>
            </a:r>
            <a:r>
              <a:rPr lang="fr-CH" sz="1800" dirty="0" err="1"/>
              <a:t>activity</a:t>
            </a:r>
            <a:r>
              <a:rPr lang="fr-CH" sz="1800" dirty="0"/>
              <a:t> code in the </a:t>
            </a:r>
            <a:r>
              <a:rPr lang="fr-CH" sz="1800" dirty="0" err="1"/>
              <a:t>name</a:t>
            </a:r>
            <a:r>
              <a:rPr lang="fr-CH" sz="1800" dirty="0"/>
              <a:t> of the </a:t>
            </a:r>
            <a:r>
              <a:rPr lang="fr-CH" sz="1800" dirty="0" err="1"/>
              <a:t>activity</a:t>
            </a:r>
            <a:r>
              <a:rPr lang="fr-CH" sz="1800" dirty="0"/>
              <a:t> as per the MIP.</a:t>
            </a:r>
            <a:endParaRPr lang="en-GB" sz="1800" dirty="0"/>
          </a:p>
        </p:txBody>
      </p:sp>
    </p:spTree>
    <p:extLst>
      <p:ext uri="{BB962C8B-B14F-4D97-AF65-F5344CB8AC3E}">
        <p14:creationId xmlns:p14="http://schemas.microsoft.com/office/powerpoint/2010/main" val="327053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Manufacturing</a:t>
            </a:r>
            <a:r>
              <a:rPr lang="fr-CH" dirty="0"/>
              <a:t> Inspection Plan - MIP</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323528" y="900000"/>
            <a:ext cx="8640960" cy="3609120"/>
          </a:xfrm>
          <a:prstGeom prst="rect">
            <a:avLst/>
          </a:prstGeom>
        </p:spPr>
        <p:txBody>
          <a:bodyP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2400" dirty="0"/>
              <a:t>MTF shall be the Electronic MIP (e-MIP). We will extract from the MIP those steps that are relevant for the production and will have documentation associated to build the MTF. </a:t>
            </a:r>
          </a:p>
          <a:p>
            <a:pPr algn="just"/>
            <a:r>
              <a:rPr lang="en-GB" sz="2400" dirty="0"/>
              <a:t>There is no stopper to have the full MIP on MTF, however from practical point of view it is highly recommended to have a MTF Workflow more simplified (easier management). </a:t>
            </a:r>
          </a:p>
          <a:p>
            <a:pPr algn="just"/>
            <a:r>
              <a:rPr lang="en-GB" sz="2400" dirty="0"/>
              <a:t>Intermediate</a:t>
            </a:r>
            <a:r>
              <a:rPr lang="fr-CH" sz="2400" dirty="0"/>
              <a:t> </a:t>
            </a:r>
            <a:r>
              <a:rPr lang="en-US" sz="2400" dirty="0"/>
              <a:t>steps</a:t>
            </a:r>
            <a:r>
              <a:rPr lang="fr-CH" sz="2400" dirty="0"/>
              <a:t> are </a:t>
            </a:r>
            <a:r>
              <a:rPr lang="en-US" sz="2400" dirty="0"/>
              <a:t>fully</a:t>
            </a:r>
            <a:r>
              <a:rPr lang="fr-CH" sz="2400" dirty="0"/>
              <a:t> </a:t>
            </a:r>
            <a:r>
              <a:rPr lang="fr-CH" sz="2400" dirty="0" err="1"/>
              <a:t>necessary</a:t>
            </a:r>
            <a:r>
              <a:rPr lang="fr-CH" sz="2400" dirty="0"/>
              <a:t> to check </a:t>
            </a:r>
            <a:r>
              <a:rPr lang="fr-CH" sz="2400" dirty="0" err="1"/>
              <a:t>that</a:t>
            </a:r>
            <a:r>
              <a:rPr lang="fr-CH" sz="2400" dirty="0"/>
              <a:t> </a:t>
            </a:r>
            <a:r>
              <a:rPr lang="en-US" sz="2400" dirty="0"/>
              <a:t>requirements</a:t>
            </a:r>
            <a:r>
              <a:rPr lang="fr-CH" sz="2400" dirty="0"/>
              <a:t> are </a:t>
            </a:r>
            <a:r>
              <a:rPr lang="fr-CH" sz="2400" dirty="0" err="1"/>
              <a:t>being</a:t>
            </a:r>
            <a:r>
              <a:rPr lang="fr-CH" sz="2400" dirty="0"/>
              <a:t> met but </a:t>
            </a:r>
            <a:r>
              <a:rPr lang="fr-CH" sz="2400" dirty="0" err="1"/>
              <a:t>we</a:t>
            </a:r>
            <a:r>
              <a:rPr lang="fr-CH" sz="2400" dirty="0"/>
              <a:t> </a:t>
            </a:r>
            <a:r>
              <a:rPr lang="fr-CH" sz="2400" dirty="0" err="1"/>
              <a:t>can</a:t>
            </a:r>
            <a:r>
              <a:rPr lang="fr-CH" sz="2400" dirty="0"/>
              <a:t> </a:t>
            </a:r>
            <a:r>
              <a:rPr lang="fr-CH" sz="2400" dirty="0" err="1"/>
              <a:t>just</a:t>
            </a:r>
            <a:r>
              <a:rPr lang="fr-CH" sz="2400" dirty="0"/>
              <a:t> </a:t>
            </a:r>
            <a:r>
              <a:rPr lang="fr-CH" sz="2400" dirty="0" err="1"/>
              <a:t>leave</a:t>
            </a:r>
            <a:r>
              <a:rPr lang="fr-CH" sz="2400" dirty="0"/>
              <a:t> the final </a:t>
            </a:r>
            <a:r>
              <a:rPr lang="fr-CH" sz="2400" dirty="0" err="1"/>
              <a:t>step</a:t>
            </a:r>
            <a:r>
              <a:rPr lang="fr-CH" sz="2400" dirty="0"/>
              <a:t>, </a:t>
            </a:r>
            <a:r>
              <a:rPr lang="fr-CH" sz="2400" dirty="0" err="1"/>
              <a:t>which</a:t>
            </a:r>
            <a:r>
              <a:rPr lang="fr-CH" sz="2400" dirty="0"/>
              <a:t> </a:t>
            </a:r>
            <a:r>
              <a:rPr lang="fr-CH" sz="2400" dirty="0" err="1"/>
              <a:t>confirms</a:t>
            </a:r>
            <a:r>
              <a:rPr lang="fr-CH" sz="2400" dirty="0"/>
              <a:t> </a:t>
            </a:r>
            <a:r>
              <a:rPr lang="fr-CH" sz="2400" dirty="0" err="1"/>
              <a:t>that</a:t>
            </a:r>
            <a:r>
              <a:rPr lang="fr-CH" sz="2400" dirty="0"/>
              <a:t> </a:t>
            </a:r>
            <a:r>
              <a:rPr lang="fr-CH" sz="2400" dirty="0" err="1"/>
              <a:t>requirements</a:t>
            </a:r>
            <a:r>
              <a:rPr lang="fr-CH" sz="2400" dirty="0"/>
              <a:t> are </a:t>
            </a:r>
            <a:r>
              <a:rPr lang="fr-CH" sz="2400" dirty="0" err="1"/>
              <a:t>achieved</a:t>
            </a:r>
            <a:r>
              <a:rPr lang="fr-CH" sz="2400" dirty="0"/>
              <a:t>.</a:t>
            </a:r>
          </a:p>
          <a:p>
            <a:pPr marL="0" indent="0" algn="just">
              <a:buNone/>
            </a:pPr>
            <a:r>
              <a:rPr lang="fr-CH" sz="2400" u="sng" dirty="0" err="1"/>
              <a:t>Example</a:t>
            </a:r>
            <a:r>
              <a:rPr lang="fr-CH" sz="2400" dirty="0"/>
              <a:t>:</a:t>
            </a:r>
          </a:p>
          <a:p>
            <a:pPr marL="0" indent="0" algn="just">
              <a:buNone/>
            </a:pPr>
            <a:endParaRPr lang="fr-CH" sz="2400" dirty="0"/>
          </a:p>
          <a:p>
            <a:pPr algn="just"/>
            <a:endParaRPr lang="en-GB" sz="2400" dirty="0"/>
          </a:p>
          <a:p>
            <a:pPr algn="just"/>
            <a:endParaRPr lang="en-GB" sz="2400" dirty="0"/>
          </a:p>
        </p:txBody>
      </p:sp>
      <p:pic>
        <p:nvPicPr>
          <p:cNvPr id="2" name="Picture 1"/>
          <p:cNvPicPr>
            <a:picLocks noChangeAspect="1"/>
          </p:cNvPicPr>
          <p:nvPr/>
        </p:nvPicPr>
        <p:blipFill>
          <a:blip r:embed="rId4"/>
          <a:stretch>
            <a:fillRect/>
          </a:stretch>
        </p:blipFill>
        <p:spPr>
          <a:xfrm>
            <a:off x="2003362" y="4027393"/>
            <a:ext cx="2088232" cy="2508957"/>
          </a:xfrm>
          <a:prstGeom prst="rect">
            <a:avLst/>
          </a:prstGeom>
        </p:spPr>
      </p:pic>
      <p:sp>
        <p:nvSpPr>
          <p:cNvPr id="7" name="Right Arrow 6"/>
          <p:cNvSpPr/>
          <p:nvPr/>
        </p:nvSpPr>
        <p:spPr>
          <a:xfrm>
            <a:off x="4255107" y="5029843"/>
            <a:ext cx="1121601" cy="50405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5"/>
          <a:stretch>
            <a:fillRect/>
          </a:stretch>
        </p:blipFill>
        <p:spPr>
          <a:xfrm>
            <a:off x="5540222" y="5053914"/>
            <a:ext cx="3517392" cy="458039"/>
          </a:xfrm>
          <a:prstGeom prst="rect">
            <a:avLst/>
          </a:prstGeom>
        </p:spPr>
      </p:pic>
      <p:sp>
        <p:nvSpPr>
          <p:cNvPr id="10" name="TextBox 9"/>
          <p:cNvSpPr txBox="1"/>
          <p:nvPr/>
        </p:nvSpPr>
        <p:spPr>
          <a:xfrm rot="19364067">
            <a:off x="3188850" y="5211182"/>
            <a:ext cx="853416" cy="523220"/>
          </a:xfrm>
          <a:prstGeom prst="rect">
            <a:avLst/>
          </a:prstGeom>
          <a:noFill/>
        </p:spPr>
        <p:txBody>
          <a:bodyPr wrap="square" rtlCol="0">
            <a:spAutoFit/>
          </a:bodyPr>
          <a:lstStyle/>
          <a:p>
            <a:r>
              <a:rPr lang="fr-CH" sz="2800" b="1" dirty="0">
                <a:solidFill>
                  <a:srgbClr val="FF0000"/>
                </a:solidFill>
              </a:rPr>
              <a:t>MIP</a:t>
            </a:r>
            <a:endParaRPr lang="en-GB" sz="2800" b="1" dirty="0">
              <a:solidFill>
                <a:srgbClr val="FF0000"/>
              </a:solidFill>
            </a:endParaRPr>
          </a:p>
        </p:txBody>
      </p:sp>
      <p:sp>
        <p:nvSpPr>
          <p:cNvPr id="15" name="TextBox 14"/>
          <p:cNvSpPr txBox="1"/>
          <p:nvPr/>
        </p:nvSpPr>
        <p:spPr>
          <a:xfrm>
            <a:off x="6948264" y="4509120"/>
            <a:ext cx="936821" cy="523220"/>
          </a:xfrm>
          <a:prstGeom prst="rect">
            <a:avLst/>
          </a:prstGeom>
          <a:noFill/>
        </p:spPr>
        <p:txBody>
          <a:bodyPr wrap="square" rtlCol="0">
            <a:spAutoFit/>
          </a:bodyPr>
          <a:lstStyle/>
          <a:p>
            <a:r>
              <a:rPr lang="fr-CH" sz="2800" b="1" dirty="0">
                <a:solidFill>
                  <a:srgbClr val="FF0000"/>
                </a:solidFill>
              </a:rPr>
              <a:t>MTF</a:t>
            </a:r>
            <a:endParaRPr lang="en-GB" sz="2800" b="1" dirty="0">
              <a:solidFill>
                <a:srgbClr val="FF0000"/>
              </a:solidFill>
            </a:endParaRPr>
          </a:p>
        </p:txBody>
      </p:sp>
    </p:spTree>
    <p:extLst>
      <p:ext uri="{BB962C8B-B14F-4D97-AF65-F5344CB8AC3E}">
        <p14:creationId xmlns:p14="http://schemas.microsoft.com/office/powerpoint/2010/main" val="3789090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521445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2" name="Espace réservé du pied de page 1"/>
          <p:cNvSpPr>
            <a:spLocks noGrp="1"/>
          </p:cNvSpPr>
          <p:nvPr>
            <p:ph type="ftr" sz="quarter" idx="11"/>
          </p:nvPr>
        </p:nvSpPr>
        <p:spPr/>
        <p:txBody>
          <a:bodyPr/>
          <a:lstStyle/>
          <a:p>
            <a:r>
              <a:rPr lang="en-GB" noProof="0"/>
              <a:t>HL-LHC Procurement, Baseline Documentation, Quality &amp; Risk Office</a:t>
            </a:r>
            <a:endParaRPr lang="en-GB" noProof="0"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6"/>
          <p:cNvPicPr>
            <a:picLocks noChangeAspect="1"/>
          </p:cNvPicPr>
          <p:nvPr/>
        </p:nvPicPr>
        <p:blipFill>
          <a:blip r:embed="rId4"/>
          <a:stretch>
            <a:fillRect/>
          </a:stretch>
        </p:blipFill>
        <p:spPr>
          <a:xfrm>
            <a:off x="671545" y="1675831"/>
            <a:ext cx="3600000" cy="2293548"/>
          </a:xfrm>
          <a:prstGeom prst="rect">
            <a:avLst/>
          </a:prstGeom>
          <a:ln>
            <a:noFill/>
          </a:ln>
          <a:effectLst>
            <a:outerShdw blurRad="292100" dist="139700" dir="2700000" algn="tl" rotWithShape="0">
              <a:srgbClr val="333333">
                <a:alpha val="65000"/>
              </a:srgbClr>
            </a:outerShdw>
          </a:effectLst>
        </p:spPr>
      </p:pic>
      <p:pic>
        <p:nvPicPr>
          <p:cNvPr id="8" name="Content Placeholder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476" y="4162168"/>
            <a:ext cx="3600000" cy="206818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90278" y="836712"/>
            <a:ext cx="8402202" cy="646331"/>
          </a:xfrm>
          <a:prstGeom prst="rect">
            <a:avLst/>
          </a:prstGeom>
          <a:noFill/>
        </p:spPr>
        <p:txBody>
          <a:bodyPr wrap="square" rtlCol="0">
            <a:spAutoFit/>
          </a:bodyPr>
          <a:lstStyle/>
          <a:p>
            <a:r>
              <a:rPr lang="en-US" dirty="0">
                <a:solidFill>
                  <a:schemeClr val="tx2"/>
                </a:solidFill>
              </a:rPr>
              <a:t>We may access to the MTF of each asset through EDMS, Equipment Search (1), or directly from MTF Application Homepage (2).</a:t>
            </a:r>
          </a:p>
        </p:txBody>
      </p:sp>
      <p:sp>
        <p:nvSpPr>
          <p:cNvPr id="10" name="TextBox 9"/>
          <p:cNvSpPr txBox="1"/>
          <p:nvPr/>
        </p:nvSpPr>
        <p:spPr>
          <a:xfrm>
            <a:off x="251520" y="1772816"/>
            <a:ext cx="360480" cy="369332"/>
          </a:xfrm>
          <a:prstGeom prst="rect">
            <a:avLst/>
          </a:prstGeom>
          <a:noFill/>
        </p:spPr>
        <p:txBody>
          <a:bodyPr wrap="square" rtlCol="0">
            <a:spAutoFit/>
          </a:bodyPr>
          <a:lstStyle/>
          <a:p>
            <a:r>
              <a:rPr lang="en-US" dirty="0">
                <a:solidFill>
                  <a:schemeClr val="tx2"/>
                </a:solidFill>
              </a:rPr>
              <a:t>1</a:t>
            </a:r>
          </a:p>
        </p:txBody>
      </p:sp>
      <p:sp>
        <p:nvSpPr>
          <p:cNvPr id="11" name="TextBox 10"/>
          <p:cNvSpPr txBox="1"/>
          <p:nvPr/>
        </p:nvSpPr>
        <p:spPr>
          <a:xfrm>
            <a:off x="251520" y="4293096"/>
            <a:ext cx="360480" cy="369332"/>
          </a:xfrm>
          <a:prstGeom prst="rect">
            <a:avLst/>
          </a:prstGeom>
          <a:noFill/>
        </p:spPr>
        <p:txBody>
          <a:bodyPr wrap="square" rtlCol="0">
            <a:spAutoFit/>
          </a:bodyPr>
          <a:lstStyle/>
          <a:p>
            <a:r>
              <a:rPr lang="en-US" dirty="0">
                <a:solidFill>
                  <a:schemeClr val="tx2"/>
                </a:solidFill>
              </a:rPr>
              <a:t>2</a:t>
            </a:r>
          </a:p>
        </p:txBody>
      </p:sp>
      <p:cxnSp>
        <p:nvCxnSpPr>
          <p:cNvPr id="13" name="Straight Arrow Connector 12"/>
          <p:cNvCxnSpPr/>
          <p:nvPr/>
        </p:nvCxnSpPr>
        <p:spPr>
          <a:xfrm>
            <a:off x="4427984" y="4077072"/>
            <a:ext cx="576064"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6"/>
          <a:stretch>
            <a:fillRect/>
          </a:stretch>
        </p:blipFill>
        <p:spPr>
          <a:xfrm>
            <a:off x="4940730" y="1458000"/>
            <a:ext cx="3737940" cy="5400000"/>
          </a:xfrm>
          <a:prstGeom prst="rect">
            <a:avLst/>
          </a:prstGeom>
        </p:spPr>
      </p:pic>
    </p:spTree>
    <p:extLst>
      <p:ext uri="{BB962C8B-B14F-4D97-AF65-F5344CB8AC3E}">
        <p14:creationId xmlns:p14="http://schemas.microsoft.com/office/powerpoint/2010/main" val="2584185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7" name="Content Placeholder 6"/>
          <p:cNvSpPr>
            <a:spLocks noGrp="1"/>
          </p:cNvSpPr>
          <p:nvPr>
            <p:ph idx="1"/>
          </p:nvPr>
        </p:nvSpPr>
        <p:spPr>
          <a:xfrm>
            <a:off x="323528" y="1219200"/>
            <a:ext cx="8820472" cy="4906963"/>
          </a:xfrm>
        </p:spPr>
        <p:txBody>
          <a:bodyPr>
            <a:normAutofit/>
          </a:bodyPr>
          <a:lstStyle/>
          <a:p>
            <a:r>
              <a:rPr lang="en-US" sz="1800" u="sng" dirty="0"/>
              <a:t>From EDMS</a:t>
            </a:r>
            <a:r>
              <a:rPr lang="en-US" sz="1800" dirty="0"/>
              <a:t> - </a:t>
            </a:r>
            <a:r>
              <a:rPr lang="en-US" sz="1800" dirty="0">
                <a:hlinkClick r:id="rId2"/>
              </a:rPr>
              <a:t>https://edms.cern.ch/ui/#!master/portal/tab?home</a:t>
            </a:r>
            <a:r>
              <a:rPr lang="en-US" sz="2000" dirty="0"/>
              <a:t> </a:t>
            </a:r>
            <a:endParaRPr lang="en-US" sz="1800"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endParaRPr lang="en-US" sz="2000" u="sng" dirty="0"/>
          </a:p>
          <a:p>
            <a:r>
              <a:rPr lang="en-US" sz="1800" u="sng" dirty="0"/>
              <a:t>From MTF</a:t>
            </a:r>
            <a:r>
              <a:rPr lang="en-US" sz="1800" dirty="0"/>
              <a:t> - </a:t>
            </a:r>
            <a:r>
              <a:rPr lang="en-US" sz="1800" dirty="0">
                <a:hlinkClick r:id="rId3"/>
              </a:rPr>
              <a:t>https://edms5.cern.ch/asbuilt/plsql/mtf.home?cookie=15935572</a:t>
            </a:r>
            <a:r>
              <a:rPr lang="en-US" sz="1800" dirty="0"/>
              <a:t> </a:t>
            </a:r>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grpSp>
        <p:nvGrpSpPr>
          <p:cNvPr id="13" name="Group 12"/>
          <p:cNvGrpSpPr/>
          <p:nvPr/>
        </p:nvGrpSpPr>
        <p:grpSpPr>
          <a:xfrm>
            <a:off x="6721666" y="1454710"/>
            <a:ext cx="2355718" cy="2065829"/>
            <a:chOff x="6660232" y="1769090"/>
            <a:chExt cx="2232248" cy="2065829"/>
          </a:xfrm>
        </p:grpSpPr>
        <p:sp>
          <p:nvSpPr>
            <p:cNvPr id="12" name="TextBox 11"/>
            <p:cNvSpPr txBox="1"/>
            <p:nvPr/>
          </p:nvSpPr>
          <p:spPr>
            <a:xfrm>
              <a:off x="6660232" y="1772816"/>
              <a:ext cx="2232248" cy="2062103"/>
            </a:xfrm>
            <a:prstGeom prst="rect">
              <a:avLst/>
            </a:prstGeom>
            <a:noFill/>
          </p:spPr>
          <p:txBody>
            <a:bodyPr wrap="square" rtlCol="0">
              <a:spAutoFit/>
            </a:bodyPr>
            <a:lstStyle/>
            <a:p>
              <a:pPr algn="just"/>
              <a:r>
                <a:rPr lang="en-US" sz="1600" b="1" dirty="0"/>
                <a:t>	</a:t>
              </a:r>
            </a:p>
            <a:p>
              <a:pPr algn="just"/>
              <a:endParaRPr lang="en-US" sz="1600" b="1" dirty="0"/>
            </a:p>
            <a:p>
              <a:pPr algn="just"/>
              <a:endParaRPr lang="en-US" sz="1600" b="1" dirty="0">
                <a:solidFill>
                  <a:schemeClr val="accent5"/>
                </a:solidFill>
              </a:endParaRPr>
            </a:p>
            <a:p>
              <a:pPr algn="just"/>
              <a:r>
                <a:rPr lang="en-US" sz="1600" b="1" dirty="0">
                  <a:solidFill>
                    <a:schemeClr val="accent5"/>
                  </a:solidFill>
                </a:rPr>
                <a:t>MTF can be only used with a CERN Nice Account</a:t>
              </a:r>
            </a:p>
            <a:p>
              <a:pPr algn="just"/>
              <a:r>
                <a:rPr lang="en-US" sz="1600" b="1" dirty="0">
                  <a:solidFill>
                    <a:schemeClr val="accent5"/>
                  </a:solidFill>
                </a:rPr>
                <a:t>Externals to apply for one!</a:t>
              </a:r>
            </a:p>
          </p:txBody>
        </p:sp>
        <p:pic>
          <p:nvPicPr>
            <p:cNvPr id="26" name="Picture 25"/>
            <p:cNvPicPr>
              <a:picLocks noChangeAspect="1"/>
            </p:cNvPicPr>
            <p:nvPr/>
          </p:nvPicPr>
          <p:blipFill rotWithShape="1">
            <a:blip r:embed="rId5">
              <a:extLst>
                <a:ext uri="{28A0092B-C50C-407E-A947-70E740481C1C}">
                  <a14:useLocalDpi xmlns:a14="http://schemas.microsoft.com/office/drawing/2010/main" val="0"/>
                </a:ext>
              </a:extLst>
            </a:blip>
            <a:srcRect l="13286" t="9995" r="15773" b="15262"/>
            <a:stretch/>
          </p:blipFill>
          <p:spPr>
            <a:xfrm>
              <a:off x="7259399" y="1769090"/>
              <a:ext cx="1008112" cy="792088"/>
            </a:xfrm>
            <a:prstGeom prst="rect">
              <a:avLst/>
            </a:prstGeom>
          </p:spPr>
        </p:pic>
      </p:grpSp>
      <p:grpSp>
        <p:nvGrpSpPr>
          <p:cNvPr id="17" name="Group 16"/>
          <p:cNvGrpSpPr/>
          <p:nvPr/>
        </p:nvGrpSpPr>
        <p:grpSpPr>
          <a:xfrm>
            <a:off x="251520" y="1772816"/>
            <a:ext cx="6442917" cy="3384376"/>
            <a:chOff x="251520" y="1772816"/>
            <a:chExt cx="6213553" cy="3193030"/>
          </a:xfrm>
        </p:grpSpPr>
        <p:pic>
          <p:nvPicPr>
            <p:cNvPr id="9" name="Picture 8"/>
            <p:cNvPicPr>
              <a:picLocks noChangeAspect="1"/>
            </p:cNvPicPr>
            <p:nvPr/>
          </p:nvPicPr>
          <p:blipFill>
            <a:blip r:embed="rId6"/>
            <a:stretch>
              <a:fillRect/>
            </a:stretch>
          </p:blipFill>
          <p:spPr>
            <a:xfrm>
              <a:off x="251520" y="1772816"/>
              <a:ext cx="6213553" cy="3193030"/>
            </a:xfrm>
            <a:prstGeom prst="rect">
              <a:avLst/>
            </a:prstGeom>
            <a:ln>
              <a:solidFill>
                <a:schemeClr val="tx1"/>
              </a:solidFill>
            </a:ln>
          </p:spPr>
        </p:pic>
        <p:sp>
          <p:nvSpPr>
            <p:cNvPr id="16" name="Rectangle 15"/>
            <p:cNvSpPr/>
            <p:nvPr/>
          </p:nvSpPr>
          <p:spPr>
            <a:xfrm>
              <a:off x="1727296" y="4676654"/>
              <a:ext cx="325725" cy="72008"/>
            </a:xfrm>
            <a:prstGeom prst="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2224633" y="2708920"/>
            <a:ext cx="3057525" cy="2105025"/>
            <a:chOff x="2306613" y="3582685"/>
            <a:chExt cx="3057525" cy="2105025"/>
          </a:xfrm>
        </p:grpSpPr>
        <p:pic>
          <p:nvPicPr>
            <p:cNvPr id="10" name="Picture 9"/>
            <p:cNvPicPr>
              <a:picLocks noChangeAspect="1"/>
            </p:cNvPicPr>
            <p:nvPr/>
          </p:nvPicPr>
          <p:blipFill>
            <a:blip r:embed="rId7"/>
            <a:stretch>
              <a:fillRect/>
            </a:stretch>
          </p:blipFill>
          <p:spPr>
            <a:xfrm>
              <a:off x="2306613" y="3582685"/>
              <a:ext cx="3057525" cy="2105025"/>
            </a:xfrm>
            <a:prstGeom prst="rect">
              <a:avLst/>
            </a:prstGeom>
            <a:solidFill>
              <a:schemeClr val="tx1"/>
            </a:solidFill>
            <a:ln>
              <a:solidFill>
                <a:schemeClr val="tx1"/>
              </a:solidFill>
            </a:ln>
          </p:spPr>
        </p:pic>
        <p:sp>
          <p:nvSpPr>
            <p:cNvPr id="27" name="Rectangle 26"/>
            <p:cNvSpPr/>
            <p:nvPr/>
          </p:nvSpPr>
          <p:spPr>
            <a:xfrm>
              <a:off x="2515416" y="4505364"/>
              <a:ext cx="688432" cy="382953"/>
            </a:xfrm>
            <a:prstGeom prst="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8"/>
          <a:stretch>
            <a:fillRect/>
          </a:stretch>
        </p:blipFill>
        <p:spPr>
          <a:xfrm>
            <a:off x="3836010" y="3658334"/>
            <a:ext cx="5241374" cy="1076099"/>
          </a:xfrm>
          <a:prstGeom prst="rect">
            <a:avLst/>
          </a:prstGeom>
          <a:solidFill>
            <a:schemeClr val="tx1"/>
          </a:solidFill>
          <a:ln>
            <a:solidFill>
              <a:schemeClr val="tx1"/>
            </a:solidFill>
          </a:ln>
        </p:spPr>
      </p:pic>
      <p:sp>
        <p:nvSpPr>
          <p:cNvPr id="1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123770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Access to MTF</a:t>
            </a:r>
          </a:p>
        </p:txBody>
      </p:sp>
      <p:sp>
        <p:nvSpPr>
          <p:cNvPr id="2" name="Espace réservé du pied de page 1"/>
          <p:cNvSpPr>
            <a:spLocks noGrp="1"/>
          </p:cNvSpPr>
          <p:nvPr>
            <p:ph type="ftr" sz="quarter" idx="11"/>
          </p:nvPr>
        </p:nvSpPr>
        <p:spPr/>
        <p:txBody>
          <a:bodyPr/>
          <a:lstStyle/>
          <a:p>
            <a:r>
              <a:rPr lang="en-GB" noProof="0"/>
              <a:t>HL-LHC Procurement, Baseline Documentation, Quality &amp; Risk Office</a:t>
            </a:r>
            <a:endParaRPr lang="en-GB" noProof="0" dirty="0"/>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TextBox 13"/>
          <p:cNvSpPr txBox="1"/>
          <p:nvPr/>
        </p:nvSpPr>
        <p:spPr>
          <a:xfrm>
            <a:off x="4271149" y="1019835"/>
            <a:ext cx="4657786" cy="369332"/>
          </a:xfrm>
          <a:prstGeom prst="rect">
            <a:avLst/>
          </a:prstGeom>
          <a:noFill/>
        </p:spPr>
        <p:txBody>
          <a:bodyPr wrap="square" rtlCol="0">
            <a:spAutoFit/>
          </a:bodyPr>
          <a:lstStyle/>
          <a:p>
            <a:r>
              <a:rPr lang="en-US" dirty="0">
                <a:solidFill>
                  <a:schemeClr val="tx2"/>
                </a:solidFill>
              </a:rPr>
              <a:t> </a:t>
            </a:r>
          </a:p>
        </p:txBody>
      </p:sp>
      <p:sp>
        <p:nvSpPr>
          <p:cNvPr id="17" name="TextBox 16"/>
          <p:cNvSpPr txBox="1"/>
          <p:nvPr/>
        </p:nvSpPr>
        <p:spPr>
          <a:xfrm>
            <a:off x="4476045" y="777991"/>
            <a:ext cx="4186808" cy="4247317"/>
          </a:xfrm>
          <a:prstGeom prst="rect">
            <a:avLst/>
          </a:prstGeom>
          <a:noFill/>
        </p:spPr>
        <p:txBody>
          <a:bodyPr wrap="square" rtlCol="0">
            <a:spAutoFit/>
          </a:bodyPr>
          <a:lstStyle/>
          <a:p>
            <a:pPr algn="just"/>
            <a:r>
              <a:rPr lang="en-US" dirty="0">
                <a:solidFill>
                  <a:schemeClr val="tx2"/>
                </a:solidFill>
              </a:rPr>
              <a:t>Items/Assets?</a:t>
            </a:r>
          </a:p>
          <a:p>
            <a:pPr algn="just"/>
            <a:r>
              <a:rPr lang="en-US" dirty="0">
                <a:solidFill>
                  <a:schemeClr val="tx2"/>
                </a:solidFill>
              </a:rPr>
              <a:t>We can see the number of assets (physical entity/</a:t>
            </a:r>
            <a:r>
              <a:rPr lang="en-US" dirty="0" err="1">
                <a:solidFill>
                  <a:schemeClr val="tx2"/>
                </a:solidFill>
              </a:rPr>
              <a:t>ies</a:t>
            </a:r>
            <a:r>
              <a:rPr lang="en-US" dirty="0">
                <a:solidFill>
                  <a:schemeClr val="tx2"/>
                </a:solidFill>
              </a:rPr>
              <a:t> produced from one design) that belong to an item (conceptual entity).</a:t>
            </a:r>
          </a:p>
          <a:p>
            <a:pPr algn="just"/>
            <a:endParaRPr lang="en-US" dirty="0">
              <a:solidFill>
                <a:schemeClr val="tx2"/>
              </a:solidFill>
            </a:endParaRPr>
          </a:p>
          <a:p>
            <a:pPr algn="just"/>
            <a:r>
              <a:rPr lang="en-US" dirty="0">
                <a:solidFill>
                  <a:schemeClr val="tx2"/>
                </a:solidFill>
              </a:rPr>
              <a:t>How we may see the assets?</a:t>
            </a:r>
          </a:p>
          <a:p>
            <a:pPr algn="just"/>
            <a:r>
              <a:rPr lang="en-US" dirty="0">
                <a:solidFill>
                  <a:schemeClr val="tx2"/>
                </a:solidFill>
              </a:rPr>
              <a:t>We introduce the name of the item and therefore we will see the number of assets that will be manufactured from this item.</a:t>
            </a:r>
          </a:p>
          <a:p>
            <a:pPr algn="just"/>
            <a:endParaRPr lang="en-US" dirty="0">
              <a:solidFill>
                <a:schemeClr val="tx2"/>
              </a:solidFill>
            </a:endParaRPr>
          </a:p>
          <a:p>
            <a:pPr algn="just"/>
            <a:endParaRPr lang="en-US" dirty="0">
              <a:solidFill>
                <a:schemeClr val="tx2"/>
              </a:solidFill>
            </a:endParaRPr>
          </a:p>
          <a:p>
            <a:pPr marL="285750" indent="-285750" algn="just">
              <a:buFont typeface="Arial" panose="020B0604020202020204" pitchFamily="34" charset="0"/>
              <a:buChar char="•"/>
            </a:pPr>
            <a:endParaRPr lang="en-US" dirty="0">
              <a:solidFill>
                <a:schemeClr val="tx2"/>
              </a:solidFill>
            </a:endParaRPr>
          </a:p>
          <a:p>
            <a:pPr marL="285750" indent="-285750" algn="just">
              <a:buFont typeface="Arial" panose="020B0604020202020204" pitchFamily="34" charset="0"/>
              <a:buChar char="•"/>
            </a:pPr>
            <a:endParaRPr lang="en-US" dirty="0">
              <a:solidFill>
                <a:schemeClr val="tx2"/>
              </a:solidFill>
            </a:endParaRPr>
          </a:p>
        </p:txBody>
      </p:sp>
      <p:pic>
        <p:nvPicPr>
          <p:cNvPr id="6" name="Picture 5"/>
          <p:cNvPicPr>
            <a:picLocks noChangeAspect="1"/>
          </p:cNvPicPr>
          <p:nvPr/>
        </p:nvPicPr>
        <p:blipFill>
          <a:blip r:embed="rId3"/>
          <a:stretch>
            <a:fillRect/>
          </a:stretch>
        </p:blipFill>
        <p:spPr>
          <a:xfrm>
            <a:off x="317976" y="753238"/>
            <a:ext cx="3737940" cy="5400000"/>
          </a:xfrm>
          <a:prstGeom prst="rect">
            <a:avLst/>
          </a:prstGeom>
        </p:spPr>
      </p:pic>
      <p:pic>
        <p:nvPicPr>
          <p:cNvPr id="15" name="Picture 14"/>
          <p:cNvPicPr/>
          <p:nvPr/>
        </p:nvPicPr>
        <p:blipFill>
          <a:blip r:embed="rId4">
            <a:extLst>
              <a:ext uri="{28A0092B-C50C-407E-A947-70E740481C1C}">
                <a14:useLocalDpi xmlns:a14="http://schemas.microsoft.com/office/drawing/2010/main" val="0"/>
              </a:ext>
            </a:extLst>
          </a:blip>
          <a:srcRect/>
          <a:stretch>
            <a:fillRect/>
          </a:stretch>
        </p:blipFill>
        <p:spPr bwMode="auto">
          <a:xfrm>
            <a:off x="4271149" y="3911600"/>
            <a:ext cx="4762514" cy="2467086"/>
          </a:xfrm>
          <a:prstGeom prst="rect">
            <a:avLst/>
          </a:prstGeom>
          <a:noFill/>
          <a:ln>
            <a:solidFill>
              <a:schemeClr val="accent1"/>
            </a:solidFill>
          </a:ln>
        </p:spPr>
      </p:pic>
    </p:spTree>
    <p:extLst>
      <p:ext uri="{BB962C8B-B14F-4D97-AF65-F5344CB8AC3E}">
        <p14:creationId xmlns:p14="http://schemas.microsoft.com/office/powerpoint/2010/main" val="80051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MTF Assets</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7" name="TextBox 6"/>
          <p:cNvSpPr txBox="1"/>
          <p:nvPr/>
        </p:nvSpPr>
        <p:spPr>
          <a:xfrm>
            <a:off x="788654" y="873420"/>
            <a:ext cx="7959810" cy="923330"/>
          </a:xfrm>
          <a:prstGeom prst="rect">
            <a:avLst/>
          </a:prstGeom>
          <a:noFill/>
        </p:spPr>
        <p:txBody>
          <a:bodyPr wrap="square" rtlCol="0">
            <a:spAutoFit/>
          </a:bodyPr>
          <a:lstStyle/>
          <a:p>
            <a:pPr algn="just"/>
            <a:r>
              <a:rPr lang="en-US" dirty="0">
                <a:solidFill>
                  <a:schemeClr val="tx2"/>
                </a:solidFill>
              </a:rPr>
              <a:t>Each asset will have its Manufacturing and Testing Folder (MTF), where all documentation/data generated during the FAV &amp; Installation will be stored.</a:t>
            </a:r>
          </a:p>
          <a:p>
            <a:pPr algn="just"/>
            <a:endParaRPr lang="en-US" dirty="0">
              <a:solidFill>
                <a:schemeClr val="tx2"/>
              </a:solidFill>
            </a:endParaRPr>
          </a:p>
        </p:txBody>
      </p:sp>
      <p:sp>
        <p:nvSpPr>
          <p:cNvPr id="6" name="TextBox 5"/>
          <p:cNvSpPr txBox="1"/>
          <p:nvPr/>
        </p:nvSpPr>
        <p:spPr>
          <a:xfrm>
            <a:off x="6471992" y="2490170"/>
            <a:ext cx="2420487" cy="2308324"/>
          </a:xfrm>
          <a:prstGeom prst="rect">
            <a:avLst/>
          </a:prstGeom>
          <a:noFill/>
        </p:spPr>
        <p:txBody>
          <a:bodyPr wrap="square" rtlCol="0">
            <a:spAutoFit/>
          </a:bodyPr>
          <a:lstStyle/>
          <a:p>
            <a:pPr algn="just"/>
            <a:r>
              <a:rPr lang="en-GB" dirty="0">
                <a:solidFill>
                  <a:schemeClr val="tx2"/>
                </a:solidFill>
              </a:rPr>
              <a:t>If you have the access rights, you can use the ‘Edit’ button to change the status, manufacturer, state and other information about equipment.</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noProof="0"/>
              <a:t>HL-LHC Procurement, Baseline Documentation, Quality &amp; Risk Office</a:t>
            </a:r>
            <a:endParaRPr lang="en-GB" noProof="0" dirty="0"/>
          </a:p>
        </p:txBody>
      </p:sp>
      <p:pic>
        <p:nvPicPr>
          <p:cNvPr id="10" name="Picture 9"/>
          <p:cNvPicPr>
            <a:picLocks noChangeAspect="1"/>
          </p:cNvPicPr>
          <p:nvPr/>
        </p:nvPicPr>
        <p:blipFill>
          <a:blip r:embed="rId4"/>
          <a:stretch>
            <a:fillRect/>
          </a:stretch>
        </p:blipFill>
        <p:spPr>
          <a:xfrm>
            <a:off x="179512" y="1796750"/>
            <a:ext cx="6128640" cy="4320000"/>
          </a:xfrm>
          <a:prstGeom prst="rect">
            <a:avLst/>
          </a:prstGeom>
        </p:spPr>
      </p:pic>
    </p:spTree>
    <p:extLst>
      <p:ext uri="{BB962C8B-B14F-4D97-AF65-F5344CB8AC3E}">
        <p14:creationId xmlns:p14="http://schemas.microsoft.com/office/powerpoint/2010/main" val="28785580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Main information of the asset</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TextBox 8"/>
          <p:cNvSpPr txBox="1"/>
          <p:nvPr/>
        </p:nvSpPr>
        <p:spPr>
          <a:xfrm>
            <a:off x="5740388" y="3801805"/>
            <a:ext cx="3322672" cy="2554545"/>
          </a:xfrm>
          <a:prstGeom prst="rect">
            <a:avLst/>
          </a:prstGeom>
          <a:noFill/>
        </p:spPr>
        <p:txBody>
          <a:bodyPr wrap="square" rtlCol="0">
            <a:spAutoFit/>
          </a:bodyPr>
          <a:lstStyle/>
          <a:p>
            <a:pPr algn="just"/>
            <a:r>
              <a:rPr lang="en-US" sz="1600" dirty="0">
                <a:solidFill>
                  <a:schemeClr val="accent5"/>
                </a:solidFill>
              </a:rPr>
              <a:t>Main information of the asset may be found in this tab:</a:t>
            </a:r>
          </a:p>
          <a:p>
            <a:pPr marL="285750" indent="-285750" algn="just">
              <a:buFontTx/>
              <a:buChar char="-"/>
            </a:pPr>
            <a:r>
              <a:rPr lang="en-US" sz="1600" dirty="0">
                <a:solidFill>
                  <a:schemeClr val="accent5"/>
                </a:solidFill>
              </a:rPr>
              <a:t>Manufacturer of the equipment</a:t>
            </a:r>
          </a:p>
          <a:p>
            <a:pPr marL="285750" indent="-285750" algn="just">
              <a:buFontTx/>
              <a:buChar char="-"/>
            </a:pPr>
            <a:r>
              <a:rPr lang="en-US" sz="1600" dirty="0">
                <a:solidFill>
                  <a:schemeClr val="accent5"/>
                </a:solidFill>
              </a:rPr>
              <a:t>Current Status</a:t>
            </a:r>
          </a:p>
          <a:p>
            <a:pPr marL="285750" indent="-285750" algn="just">
              <a:buFontTx/>
              <a:buChar char="-"/>
            </a:pPr>
            <a:r>
              <a:rPr lang="en-US" sz="1600" dirty="0">
                <a:solidFill>
                  <a:schemeClr val="accent5"/>
                </a:solidFill>
              </a:rPr>
              <a:t>Current Location</a:t>
            </a:r>
          </a:p>
          <a:p>
            <a:pPr marL="285750" indent="-285750" algn="just">
              <a:buFontTx/>
              <a:buChar char="-"/>
            </a:pPr>
            <a:r>
              <a:rPr lang="en-US" sz="1600" dirty="0">
                <a:solidFill>
                  <a:schemeClr val="accent5"/>
                </a:solidFill>
              </a:rPr>
              <a:t>State</a:t>
            </a:r>
          </a:p>
          <a:p>
            <a:pPr marL="285750" indent="-285750" algn="just">
              <a:buFontTx/>
              <a:buChar char="-"/>
            </a:pPr>
            <a:r>
              <a:rPr lang="en-US" sz="1600" dirty="0">
                <a:solidFill>
                  <a:schemeClr val="accent5"/>
                </a:solidFill>
              </a:rPr>
              <a:t>RP Classification</a:t>
            </a:r>
          </a:p>
          <a:p>
            <a:pPr marL="285750" indent="-285750" algn="just">
              <a:buFontTx/>
              <a:buChar char="-"/>
            </a:pPr>
            <a:r>
              <a:rPr lang="en-US" sz="1600" dirty="0">
                <a:solidFill>
                  <a:schemeClr val="accent5"/>
                </a:solidFill>
              </a:rPr>
              <a:t>Access rights </a:t>
            </a:r>
          </a:p>
          <a:p>
            <a:pPr marL="285750" indent="-285750" algn="just">
              <a:buFontTx/>
              <a:buChar char="-"/>
            </a:pPr>
            <a:r>
              <a:rPr lang="en-US" sz="1600" dirty="0">
                <a:solidFill>
                  <a:schemeClr val="accent5"/>
                </a:solidFill>
              </a:rPr>
              <a:t>Etc.</a:t>
            </a:r>
          </a:p>
          <a:p>
            <a:pPr marL="285750" indent="-285750" algn="just">
              <a:buFontTx/>
              <a:buChar char="-"/>
            </a:pPr>
            <a:endParaRPr lang="en-US" sz="1600" dirty="0">
              <a:solidFill>
                <a:schemeClr val="accent5"/>
              </a:solidFill>
            </a:endParaRPr>
          </a:p>
        </p:txBody>
      </p:sp>
      <p:sp>
        <p:nvSpPr>
          <p:cNvPr id="1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8" name="Picture 7"/>
          <p:cNvPicPr>
            <a:picLocks noChangeAspect="1"/>
          </p:cNvPicPr>
          <p:nvPr/>
        </p:nvPicPr>
        <p:blipFill>
          <a:blip r:embed="rId4"/>
          <a:stretch>
            <a:fillRect/>
          </a:stretch>
        </p:blipFill>
        <p:spPr>
          <a:xfrm>
            <a:off x="22248" y="1474545"/>
            <a:ext cx="5617920" cy="3960000"/>
          </a:xfrm>
          <a:prstGeom prst="rect">
            <a:avLst/>
          </a:prstGeom>
        </p:spPr>
      </p:pic>
    </p:spTree>
    <p:extLst>
      <p:ext uri="{BB962C8B-B14F-4D97-AF65-F5344CB8AC3E}">
        <p14:creationId xmlns:p14="http://schemas.microsoft.com/office/powerpoint/2010/main" val="3913635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Assembly Breakdown Structure</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2" name="Picture 1"/>
          <p:cNvPicPr>
            <a:picLocks noChangeAspect="1"/>
          </p:cNvPicPr>
          <p:nvPr/>
        </p:nvPicPr>
        <p:blipFill>
          <a:blip r:embed="rId4"/>
          <a:stretch>
            <a:fillRect/>
          </a:stretch>
        </p:blipFill>
        <p:spPr>
          <a:xfrm>
            <a:off x="118733" y="959545"/>
            <a:ext cx="4320000" cy="1855489"/>
          </a:xfrm>
          <a:prstGeom prst="rect">
            <a:avLst/>
          </a:prstGeom>
          <a:ln>
            <a:solidFill>
              <a:schemeClr val="accent1"/>
            </a:solidFill>
          </a:ln>
        </p:spPr>
      </p:pic>
      <p:pic>
        <p:nvPicPr>
          <p:cNvPr id="6" name="Picture 5"/>
          <p:cNvPicPr>
            <a:picLocks noChangeAspect="1"/>
          </p:cNvPicPr>
          <p:nvPr/>
        </p:nvPicPr>
        <p:blipFill>
          <a:blip r:embed="rId5"/>
          <a:stretch>
            <a:fillRect/>
          </a:stretch>
        </p:blipFill>
        <p:spPr>
          <a:xfrm>
            <a:off x="1739537" y="2474609"/>
            <a:ext cx="2880000" cy="1237085"/>
          </a:xfrm>
          <a:prstGeom prst="rect">
            <a:avLst/>
          </a:prstGeom>
          <a:ln>
            <a:solidFill>
              <a:schemeClr val="accent1"/>
            </a:solidFill>
          </a:ln>
        </p:spPr>
      </p:pic>
      <p:sp>
        <p:nvSpPr>
          <p:cNvPr id="7" name="TextBox 6"/>
          <p:cNvSpPr txBox="1"/>
          <p:nvPr/>
        </p:nvSpPr>
        <p:spPr>
          <a:xfrm>
            <a:off x="4773575" y="763617"/>
            <a:ext cx="4068424" cy="2062103"/>
          </a:xfrm>
          <a:prstGeom prst="rect">
            <a:avLst/>
          </a:prstGeom>
          <a:noFill/>
        </p:spPr>
        <p:txBody>
          <a:bodyPr wrap="square" rtlCol="0">
            <a:spAutoFit/>
          </a:bodyPr>
          <a:lstStyle/>
          <a:p>
            <a:pPr algn="just"/>
            <a:r>
              <a:rPr lang="en-US" sz="1600" u="sng" dirty="0">
                <a:solidFill>
                  <a:schemeClr val="accent5"/>
                </a:solidFill>
              </a:rPr>
              <a:t>Assembly Breakdown Structure (ABS)</a:t>
            </a:r>
          </a:p>
          <a:p>
            <a:pPr algn="just"/>
            <a:r>
              <a:rPr lang="en-US" sz="1600" dirty="0">
                <a:solidFill>
                  <a:schemeClr val="accent5"/>
                </a:solidFill>
              </a:rPr>
              <a:t>ABS allows to keep traceability of the components that are used to build the equipment (these components to have their MTF as well)</a:t>
            </a:r>
          </a:p>
          <a:p>
            <a:pPr algn="just"/>
            <a:r>
              <a:rPr lang="en-US" sz="1600" dirty="0">
                <a:solidFill>
                  <a:schemeClr val="accent5"/>
                </a:solidFill>
              </a:rPr>
              <a:t>We just have to attach the ‘child’ (component) that have been previously set up within the system</a:t>
            </a:r>
          </a:p>
        </p:txBody>
      </p:sp>
      <p:pic>
        <p:nvPicPr>
          <p:cNvPr id="11" name="Picture 10"/>
          <p:cNvPicPr>
            <a:picLocks noChangeAspect="1"/>
          </p:cNvPicPr>
          <p:nvPr/>
        </p:nvPicPr>
        <p:blipFill>
          <a:blip r:embed="rId6"/>
          <a:stretch>
            <a:fillRect/>
          </a:stretch>
        </p:blipFill>
        <p:spPr>
          <a:xfrm>
            <a:off x="478733" y="3889244"/>
            <a:ext cx="3600000" cy="2289556"/>
          </a:xfrm>
          <a:prstGeom prst="rect">
            <a:avLst/>
          </a:prstGeom>
        </p:spPr>
      </p:pic>
      <p:sp>
        <p:nvSpPr>
          <p:cNvPr id="14"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12" name="Picture 11"/>
          <p:cNvPicPr>
            <a:picLocks noChangeAspect="1"/>
          </p:cNvPicPr>
          <p:nvPr/>
        </p:nvPicPr>
        <p:blipFill>
          <a:blip r:embed="rId7"/>
          <a:stretch>
            <a:fillRect/>
          </a:stretch>
        </p:blipFill>
        <p:spPr>
          <a:xfrm>
            <a:off x="5290381" y="2925000"/>
            <a:ext cx="3034812" cy="3600000"/>
          </a:xfrm>
          <a:prstGeom prst="rect">
            <a:avLst/>
          </a:prstGeom>
          <a:ln>
            <a:solidFill>
              <a:schemeClr val="accent1"/>
            </a:solidFill>
          </a:ln>
        </p:spPr>
      </p:pic>
      <p:pic>
        <p:nvPicPr>
          <p:cNvPr id="13" name="Picture 12"/>
          <p:cNvPicPr>
            <a:picLocks noChangeAspect="1"/>
          </p:cNvPicPr>
          <p:nvPr/>
        </p:nvPicPr>
        <p:blipFill>
          <a:blip r:embed="rId8"/>
          <a:stretch>
            <a:fillRect/>
          </a:stretch>
        </p:blipFill>
        <p:spPr>
          <a:xfrm>
            <a:off x="5535174" y="4039755"/>
            <a:ext cx="3600000" cy="2205882"/>
          </a:xfrm>
          <a:prstGeom prst="rect">
            <a:avLst/>
          </a:prstGeom>
        </p:spPr>
      </p:pic>
    </p:spTree>
    <p:extLst>
      <p:ext uri="{BB962C8B-B14F-4D97-AF65-F5344CB8AC3E}">
        <p14:creationId xmlns:p14="http://schemas.microsoft.com/office/powerpoint/2010/main" val="126279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Main information of the equipment</a:t>
            </a: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9" name="TextBox 8"/>
          <p:cNvSpPr txBox="1"/>
          <p:nvPr/>
        </p:nvSpPr>
        <p:spPr>
          <a:xfrm>
            <a:off x="755136" y="4801851"/>
            <a:ext cx="7776864" cy="1200329"/>
          </a:xfrm>
          <a:prstGeom prst="rect">
            <a:avLst/>
          </a:prstGeom>
          <a:noFill/>
        </p:spPr>
        <p:txBody>
          <a:bodyPr wrap="square" rtlCol="0">
            <a:spAutoFit/>
          </a:bodyPr>
          <a:lstStyle/>
          <a:p>
            <a:pPr algn="just"/>
            <a:r>
              <a:rPr lang="en-US" dirty="0">
                <a:solidFill>
                  <a:schemeClr val="accent5"/>
                </a:solidFill>
              </a:rPr>
              <a:t>This option will allow us to set the main parameters (nominal values) that will be checked during production (dimensions, mechanical properties, electrical values, magnetic checks, etc.). During the inspection the  actual values shall be added (more for performance point of view).</a:t>
            </a:r>
          </a:p>
        </p:txBody>
      </p:sp>
      <p:sp>
        <p:nvSpPr>
          <p:cNvPr id="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pic>
        <p:nvPicPr>
          <p:cNvPr id="6" name="Picture 5"/>
          <p:cNvPicPr>
            <a:picLocks noChangeAspect="1"/>
          </p:cNvPicPr>
          <p:nvPr/>
        </p:nvPicPr>
        <p:blipFill>
          <a:blip r:embed="rId4"/>
          <a:stretch>
            <a:fillRect/>
          </a:stretch>
        </p:blipFill>
        <p:spPr>
          <a:xfrm>
            <a:off x="972000" y="1052736"/>
            <a:ext cx="7200000" cy="3636120"/>
          </a:xfrm>
          <a:prstGeom prst="rect">
            <a:avLst/>
          </a:prstGeom>
        </p:spPr>
      </p:pic>
    </p:spTree>
    <p:extLst>
      <p:ext uri="{BB962C8B-B14F-4D97-AF65-F5344CB8AC3E}">
        <p14:creationId xmlns:p14="http://schemas.microsoft.com/office/powerpoint/2010/main" val="2958139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007" y="141650"/>
            <a:ext cx="7920000" cy="540000"/>
          </a:xfrm>
        </p:spPr>
        <p:txBody>
          <a:bodyPr/>
          <a:lstStyle/>
          <a:p>
            <a:r>
              <a:rPr lang="en-GB" dirty="0"/>
              <a:t>Why do we use MTF/EAM for HL-LHC?</a:t>
            </a:r>
          </a:p>
        </p:txBody>
      </p:sp>
      <p:sp>
        <p:nvSpPr>
          <p:cNvPr id="4" name="Footer Placeholder 3"/>
          <p:cNvSpPr>
            <a:spLocks noGrp="1"/>
          </p:cNvSpPr>
          <p:nvPr>
            <p:ph type="ftr" sz="quarter" idx="11"/>
          </p:nvPr>
        </p:nvSpPr>
        <p:spPr/>
        <p:txBody>
          <a:bodyPr/>
          <a:lstStyle/>
          <a:p>
            <a:r>
              <a:rPr lang="en-GB" noProof="0"/>
              <a:t>H. Garcia Gavela - CERN-TRIUMF Use of MTF/Infor for HL-LHC </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9" name="Content Placeholder 8">
            <a:extLst>
              <a:ext uri="{FF2B5EF4-FFF2-40B4-BE49-F238E27FC236}">
                <a16:creationId xmlns:a16="http://schemas.microsoft.com/office/drawing/2014/main" id="{DE30A10E-D336-494A-843D-1DD0531E0650}"/>
              </a:ext>
            </a:extLst>
          </p:cNvPr>
          <p:cNvSpPr>
            <a:spLocks noGrp="1"/>
          </p:cNvSpPr>
          <p:nvPr>
            <p:ph idx="1"/>
          </p:nvPr>
        </p:nvSpPr>
        <p:spPr>
          <a:xfrm>
            <a:off x="407198" y="1628800"/>
            <a:ext cx="8490118" cy="3680222"/>
          </a:xfrm>
        </p:spPr>
        <p:txBody>
          <a:bodyPr>
            <a:normAutofit/>
          </a:bodyPr>
          <a:lstStyle/>
          <a:p>
            <a:pPr algn="just"/>
            <a:r>
              <a:rPr lang="en-US" sz="2300" b="1" dirty="0"/>
              <a:t>Identification of the equipment </a:t>
            </a:r>
            <a:r>
              <a:rPr lang="en-US" sz="2300" dirty="0"/>
              <a:t>- Unique Serial Number for each component (asset) produced</a:t>
            </a:r>
          </a:p>
          <a:p>
            <a:pPr algn="just"/>
            <a:r>
              <a:rPr lang="en-US" sz="2300" b="1" dirty="0"/>
              <a:t>Traceability of components </a:t>
            </a:r>
            <a:r>
              <a:rPr lang="en-US" sz="2300" dirty="0"/>
              <a:t>- what is the equipment made of</a:t>
            </a:r>
          </a:p>
          <a:p>
            <a:pPr algn="just"/>
            <a:r>
              <a:rPr lang="en-US" sz="2300" b="1" dirty="0"/>
              <a:t>Production follow-up </a:t>
            </a:r>
            <a:r>
              <a:rPr lang="en-US" sz="2300" dirty="0"/>
              <a:t>– Electronic Manufacturing and Inspection Plan (Workflow for production and testing)</a:t>
            </a:r>
          </a:p>
          <a:p>
            <a:pPr algn="just"/>
            <a:r>
              <a:rPr lang="en-US" sz="2300" b="1" dirty="0"/>
              <a:t>Storage of Manufacturing data </a:t>
            </a:r>
            <a:r>
              <a:rPr lang="en-US" sz="2300" dirty="0"/>
              <a:t>– Each asset will have its individual manufacturing folder with the QC reporting</a:t>
            </a:r>
          </a:p>
          <a:p>
            <a:pPr algn="just"/>
            <a:r>
              <a:rPr lang="en-US" sz="2300" b="1" dirty="0"/>
              <a:t>Management of Nonconformities </a:t>
            </a:r>
            <a:endParaRPr lang="en-US" sz="2300" dirty="0"/>
          </a:p>
          <a:p>
            <a:pPr algn="just"/>
            <a:r>
              <a:rPr lang="en-US" sz="2300" b="1" dirty="0"/>
              <a:t>Installation in the machine </a:t>
            </a:r>
            <a:r>
              <a:rPr lang="en-US" sz="2300" dirty="0"/>
              <a:t>- What goes where</a:t>
            </a:r>
          </a:p>
          <a:p>
            <a:pPr algn="just"/>
            <a:endParaRPr lang="en-US" sz="2300" dirty="0"/>
          </a:p>
        </p:txBody>
      </p:sp>
    </p:spTree>
    <p:extLst>
      <p:ext uri="{BB962C8B-B14F-4D97-AF65-F5344CB8AC3E}">
        <p14:creationId xmlns:p14="http://schemas.microsoft.com/office/powerpoint/2010/main" val="1306292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Manufacturing Workflow</a:t>
            </a:r>
          </a:p>
        </p:txBody>
      </p:sp>
      <p:sp>
        <p:nvSpPr>
          <p:cNvPr id="4" name="TextBox 3"/>
          <p:cNvSpPr txBox="1"/>
          <p:nvPr/>
        </p:nvSpPr>
        <p:spPr>
          <a:xfrm>
            <a:off x="6516216" y="1844824"/>
            <a:ext cx="2232248" cy="3970318"/>
          </a:xfrm>
          <a:prstGeom prst="rect">
            <a:avLst/>
          </a:prstGeom>
          <a:noFill/>
        </p:spPr>
        <p:txBody>
          <a:bodyPr wrap="square" rtlCol="0">
            <a:spAutoFit/>
          </a:bodyPr>
          <a:lstStyle/>
          <a:p>
            <a:r>
              <a:rPr lang="en-US" dirty="0">
                <a:solidFill>
                  <a:schemeClr val="tx2"/>
                </a:solidFill>
              </a:rPr>
              <a:t>Before starting the production, productions steps (manufacturing and QC) to be settled (MIP):</a:t>
            </a:r>
          </a:p>
          <a:p>
            <a:endParaRPr lang="en-US" dirty="0">
              <a:solidFill>
                <a:schemeClr val="tx2"/>
              </a:solidFill>
            </a:endParaRPr>
          </a:p>
          <a:p>
            <a:pPr marL="285750" indent="-285750">
              <a:buFontTx/>
              <a:buChar char="-"/>
            </a:pPr>
            <a:r>
              <a:rPr lang="en-US" dirty="0">
                <a:solidFill>
                  <a:schemeClr val="tx2"/>
                </a:solidFill>
              </a:rPr>
              <a:t>Implementation on MTF;</a:t>
            </a:r>
          </a:p>
          <a:p>
            <a:endParaRPr lang="en-US" dirty="0">
              <a:solidFill>
                <a:schemeClr val="tx2"/>
              </a:solidFill>
            </a:endParaRPr>
          </a:p>
          <a:p>
            <a:pPr marL="285750" indent="-285750">
              <a:buFontTx/>
              <a:buChar char="-"/>
            </a:pPr>
            <a:r>
              <a:rPr lang="en-US" dirty="0">
                <a:solidFill>
                  <a:schemeClr val="tx2"/>
                </a:solidFill>
              </a:rPr>
              <a:t>Feed MTF folder of each asset during the production.</a:t>
            </a:r>
          </a:p>
        </p:txBody>
      </p:sp>
      <p:sp>
        <p:nvSpPr>
          <p:cNvPr id="9"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pic>
        <p:nvPicPr>
          <p:cNvPr id="6" name="Picture 5"/>
          <p:cNvPicPr>
            <a:picLocks noChangeAspect="1"/>
          </p:cNvPicPr>
          <p:nvPr/>
        </p:nvPicPr>
        <p:blipFill>
          <a:blip r:embed="rId3"/>
          <a:stretch>
            <a:fillRect/>
          </a:stretch>
        </p:blipFill>
        <p:spPr>
          <a:xfrm>
            <a:off x="395536" y="1804660"/>
            <a:ext cx="5904521" cy="3600000"/>
          </a:xfrm>
          <a:prstGeom prst="rect">
            <a:avLst/>
          </a:prstGeom>
        </p:spPr>
      </p:pic>
    </p:spTree>
    <p:extLst>
      <p:ext uri="{BB962C8B-B14F-4D97-AF65-F5344CB8AC3E}">
        <p14:creationId xmlns:p14="http://schemas.microsoft.com/office/powerpoint/2010/main" val="1944896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Approval of fabrication steps</a:t>
            </a: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755574" y="866772"/>
            <a:ext cx="7920880" cy="923330"/>
          </a:xfrm>
          <a:prstGeom prst="rect">
            <a:avLst/>
          </a:prstGeom>
          <a:noFill/>
        </p:spPr>
        <p:txBody>
          <a:bodyPr wrap="square" rtlCol="0">
            <a:spAutoFit/>
          </a:bodyPr>
          <a:lstStyle/>
          <a:p>
            <a:pPr algn="just"/>
            <a:r>
              <a:rPr lang="en-US" dirty="0">
                <a:solidFill>
                  <a:schemeClr val="accent5"/>
                </a:solidFill>
              </a:rPr>
              <a:t>Each step to be approved upon completion. We click in the Workflow Step number and then we EDIT to give the acceptance of the step and results </a:t>
            </a:r>
            <a:r>
              <a:rPr lang="en-US" b="1" dirty="0">
                <a:solidFill>
                  <a:schemeClr val="accent5"/>
                </a:solidFill>
              </a:rPr>
              <a:t>OK</a:t>
            </a:r>
            <a:r>
              <a:rPr lang="en-US" dirty="0">
                <a:solidFill>
                  <a:schemeClr val="accent5"/>
                </a:solidFill>
              </a:rPr>
              <a:t> (if the step would not have been accepted, then in results we select </a:t>
            </a:r>
            <a:r>
              <a:rPr lang="en-US" b="1" dirty="0">
                <a:solidFill>
                  <a:schemeClr val="accent5"/>
                </a:solidFill>
              </a:rPr>
              <a:t>Not OK</a:t>
            </a:r>
            <a:r>
              <a:rPr lang="en-US" dirty="0">
                <a:solidFill>
                  <a:schemeClr val="accent5"/>
                </a:solidFill>
              </a:rPr>
              <a:t>)</a:t>
            </a:r>
          </a:p>
        </p:txBody>
      </p:sp>
      <p:sp>
        <p:nvSpPr>
          <p:cNvPr id="19" name="TextBox 18"/>
          <p:cNvSpPr txBox="1"/>
          <p:nvPr/>
        </p:nvSpPr>
        <p:spPr>
          <a:xfrm>
            <a:off x="467544" y="2042858"/>
            <a:ext cx="288031" cy="369332"/>
          </a:xfrm>
          <a:prstGeom prst="rect">
            <a:avLst/>
          </a:prstGeom>
          <a:noFill/>
        </p:spPr>
        <p:txBody>
          <a:bodyPr wrap="square" rtlCol="0">
            <a:spAutoFit/>
          </a:bodyPr>
          <a:lstStyle/>
          <a:p>
            <a:r>
              <a:rPr lang="en-US" b="1" dirty="0">
                <a:solidFill>
                  <a:srgbClr val="005F8C"/>
                </a:solidFill>
              </a:rPr>
              <a:t>1</a:t>
            </a:r>
          </a:p>
        </p:txBody>
      </p:sp>
      <p:sp>
        <p:nvSpPr>
          <p:cNvPr id="27" name="TextBox 26"/>
          <p:cNvSpPr txBox="1"/>
          <p:nvPr/>
        </p:nvSpPr>
        <p:spPr>
          <a:xfrm>
            <a:off x="4860033" y="2045702"/>
            <a:ext cx="288031" cy="369332"/>
          </a:xfrm>
          <a:prstGeom prst="rect">
            <a:avLst/>
          </a:prstGeom>
          <a:noFill/>
        </p:spPr>
        <p:txBody>
          <a:bodyPr wrap="square" rtlCol="0">
            <a:spAutoFit/>
          </a:bodyPr>
          <a:lstStyle/>
          <a:p>
            <a:r>
              <a:rPr lang="en-US" b="1" dirty="0">
                <a:solidFill>
                  <a:srgbClr val="005F8C"/>
                </a:solidFill>
              </a:rPr>
              <a:t>2</a:t>
            </a:r>
          </a:p>
        </p:txBody>
      </p:sp>
      <p:sp>
        <p:nvSpPr>
          <p:cNvPr id="28" name="TextBox 27"/>
          <p:cNvSpPr txBox="1"/>
          <p:nvPr/>
        </p:nvSpPr>
        <p:spPr>
          <a:xfrm>
            <a:off x="467543" y="4170660"/>
            <a:ext cx="288031" cy="369332"/>
          </a:xfrm>
          <a:prstGeom prst="rect">
            <a:avLst/>
          </a:prstGeom>
          <a:noFill/>
        </p:spPr>
        <p:txBody>
          <a:bodyPr wrap="square" rtlCol="0">
            <a:spAutoFit/>
          </a:bodyPr>
          <a:lstStyle/>
          <a:p>
            <a:r>
              <a:rPr lang="en-US" b="1" dirty="0">
                <a:solidFill>
                  <a:srgbClr val="005F8C"/>
                </a:solidFill>
              </a:rPr>
              <a:t>3</a:t>
            </a:r>
          </a:p>
        </p:txBody>
      </p:sp>
      <p:sp>
        <p:nvSpPr>
          <p:cNvPr id="29" name="TextBox 28"/>
          <p:cNvSpPr txBox="1"/>
          <p:nvPr/>
        </p:nvSpPr>
        <p:spPr>
          <a:xfrm>
            <a:off x="4841637" y="4167022"/>
            <a:ext cx="288031" cy="369332"/>
          </a:xfrm>
          <a:prstGeom prst="rect">
            <a:avLst/>
          </a:prstGeom>
          <a:noFill/>
        </p:spPr>
        <p:txBody>
          <a:bodyPr wrap="square" rtlCol="0">
            <a:spAutoFit/>
          </a:bodyPr>
          <a:lstStyle/>
          <a:p>
            <a:r>
              <a:rPr lang="en-US" b="1" dirty="0">
                <a:solidFill>
                  <a:srgbClr val="005F8C"/>
                </a:solidFill>
              </a:rPr>
              <a:t>4</a:t>
            </a:r>
          </a:p>
        </p:txBody>
      </p:sp>
      <p:pic>
        <p:nvPicPr>
          <p:cNvPr id="9" name="Picture 8"/>
          <p:cNvPicPr>
            <a:picLocks noChangeAspect="1"/>
          </p:cNvPicPr>
          <p:nvPr/>
        </p:nvPicPr>
        <p:blipFill>
          <a:blip r:embed="rId3"/>
          <a:stretch>
            <a:fillRect/>
          </a:stretch>
        </p:blipFill>
        <p:spPr>
          <a:xfrm>
            <a:off x="5218499" y="2131743"/>
            <a:ext cx="3767126" cy="1911600"/>
          </a:xfrm>
          <a:prstGeom prst="rect">
            <a:avLst/>
          </a:prstGeom>
        </p:spPr>
      </p:pic>
      <p:pic>
        <p:nvPicPr>
          <p:cNvPr id="11" name="Picture 10"/>
          <p:cNvPicPr>
            <a:picLocks noChangeAspect="1"/>
          </p:cNvPicPr>
          <p:nvPr/>
        </p:nvPicPr>
        <p:blipFill>
          <a:blip r:embed="rId4"/>
          <a:stretch>
            <a:fillRect/>
          </a:stretch>
        </p:blipFill>
        <p:spPr>
          <a:xfrm>
            <a:off x="825713" y="4206871"/>
            <a:ext cx="3762353" cy="1911600"/>
          </a:xfrm>
          <a:prstGeom prst="rect">
            <a:avLst/>
          </a:prstGeom>
        </p:spPr>
      </p:pic>
      <p:pic>
        <p:nvPicPr>
          <p:cNvPr id="12" name="Picture 11"/>
          <p:cNvPicPr>
            <a:picLocks noChangeAspect="1"/>
          </p:cNvPicPr>
          <p:nvPr/>
        </p:nvPicPr>
        <p:blipFill>
          <a:blip r:embed="rId5"/>
          <a:stretch>
            <a:fillRect/>
          </a:stretch>
        </p:blipFill>
        <p:spPr>
          <a:xfrm>
            <a:off x="5183281" y="4206871"/>
            <a:ext cx="3837561" cy="1962920"/>
          </a:xfrm>
          <a:prstGeom prst="rect">
            <a:avLst/>
          </a:prstGeom>
        </p:spPr>
      </p:pic>
      <p:pic>
        <p:nvPicPr>
          <p:cNvPr id="16" name="Picture 15"/>
          <p:cNvPicPr>
            <a:picLocks noChangeAspect="1"/>
          </p:cNvPicPr>
          <p:nvPr/>
        </p:nvPicPr>
        <p:blipFill>
          <a:blip r:embed="rId6"/>
          <a:stretch>
            <a:fillRect/>
          </a:stretch>
        </p:blipFill>
        <p:spPr>
          <a:xfrm>
            <a:off x="826011" y="2045702"/>
            <a:ext cx="3762055" cy="1997641"/>
          </a:xfrm>
          <a:prstGeom prst="rect">
            <a:avLst/>
          </a:prstGeom>
        </p:spPr>
      </p:pic>
      <p:sp>
        <p:nvSpPr>
          <p:cNvPr id="17" name="Rectangle 16"/>
          <p:cNvSpPr/>
          <p:nvPr/>
        </p:nvSpPr>
        <p:spPr>
          <a:xfrm>
            <a:off x="1598240" y="2148844"/>
            <a:ext cx="278301" cy="157360"/>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
          <p:cNvGrpSpPr/>
          <p:nvPr/>
        </p:nvGrpSpPr>
        <p:grpSpPr>
          <a:xfrm>
            <a:off x="4716014" y="6179462"/>
            <a:ext cx="3672410" cy="356888"/>
            <a:chOff x="2164862" y="6162232"/>
            <a:chExt cx="4684243" cy="356888"/>
          </a:xfrm>
          <a:solidFill>
            <a:schemeClr val="bg1"/>
          </a:solidFill>
        </p:grpSpPr>
        <p:sp>
          <p:nvSpPr>
            <p:cNvPr id="20" name="TextBox 19"/>
            <p:cNvSpPr txBox="1"/>
            <p:nvPr/>
          </p:nvSpPr>
          <p:spPr>
            <a:xfrm>
              <a:off x="2524903" y="6202461"/>
              <a:ext cx="4324202" cy="307777"/>
            </a:xfrm>
            <a:prstGeom prst="rect">
              <a:avLst/>
            </a:prstGeom>
            <a:grpFill/>
          </p:spPr>
          <p:txBody>
            <a:bodyPr wrap="square" rtlCol="0">
              <a:spAutoFit/>
            </a:bodyPr>
            <a:lstStyle/>
            <a:p>
              <a:r>
                <a:rPr lang="en-US" sz="1400" dirty="0">
                  <a:solidFill>
                    <a:srgbClr val="005F8C"/>
                  </a:solidFill>
                </a:rPr>
                <a:t>Once we finish, do not forget to save!!!!</a:t>
              </a:r>
            </a:p>
          </p:txBody>
        </p:sp>
        <p:pic>
          <p:nvPicPr>
            <p:cNvPr id="30" name="Picture 29"/>
            <p:cNvPicPr>
              <a:picLocks noChangeAspect="1"/>
            </p:cNvPicPr>
            <p:nvPr/>
          </p:nvPicPr>
          <p:blipFill rotWithShape="1">
            <a:blip r:embed="rId7">
              <a:extLst>
                <a:ext uri="{28A0092B-C50C-407E-A947-70E740481C1C}">
                  <a14:useLocalDpi xmlns:a14="http://schemas.microsoft.com/office/drawing/2010/main" val="0"/>
                </a:ext>
              </a:extLst>
            </a:blip>
            <a:srcRect l="12972" r="20354" b="11379"/>
            <a:stretch/>
          </p:blipFill>
          <p:spPr>
            <a:xfrm>
              <a:off x="2164862" y="6162232"/>
              <a:ext cx="360040" cy="356888"/>
            </a:xfrm>
            <a:prstGeom prst="rect">
              <a:avLst/>
            </a:prstGeom>
            <a:grpFill/>
          </p:spPr>
        </p:pic>
      </p:grpSp>
      <p:sp>
        <p:nvSpPr>
          <p:cNvPr id="18"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Tree>
    <p:extLst>
      <p:ext uri="{BB962C8B-B14F-4D97-AF65-F5344CB8AC3E}">
        <p14:creationId xmlns:p14="http://schemas.microsoft.com/office/powerpoint/2010/main" val="94596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accent5"/>
                </a:solidFill>
              </a:rPr>
              <a:t>Manufacturing Documents;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038527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Manufacturing Documentation</a:t>
            </a: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467544" y="818593"/>
            <a:ext cx="8064456" cy="1200329"/>
          </a:xfrm>
          <a:prstGeom prst="rect">
            <a:avLst/>
          </a:prstGeom>
          <a:noFill/>
        </p:spPr>
        <p:txBody>
          <a:bodyPr wrap="square" rtlCol="0">
            <a:spAutoFit/>
          </a:bodyPr>
          <a:lstStyle/>
          <a:p>
            <a:pPr algn="just"/>
            <a:r>
              <a:rPr lang="en-US" dirty="0">
                <a:solidFill>
                  <a:schemeClr val="tx2"/>
                </a:solidFill>
              </a:rPr>
              <a:t>Reports and documents related to each step to be attached in the MTF folder of each asset. Documents can be  previously uploaded on EDMS or can be attached directly in MTF (if so, EDMS document is created automatically).</a:t>
            </a:r>
          </a:p>
          <a:p>
            <a:pPr algn="just"/>
            <a:endParaRPr lang="en-US" dirty="0">
              <a:solidFill>
                <a:schemeClr val="tx2"/>
              </a:solidFill>
            </a:endParaRPr>
          </a:p>
        </p:txBody>
      </p:sp>
      <p:grpSp>
        <p:nvGrpSpPr>
          <p:cNvPr id="9" name="Group 8"/>
          <p:cNvGrpSpPr/>
          <p:nvPr/>
        </p:nvGrpSpPr>
        <p:grpSpPr>
          <a:xfrm>
            <a:off x="467544" y="1828033"/>
            <a:ext cx="3600000" cy="2322428"/>
            <a:chOff x="395536" y="1719761"/>
            <a:chExt cx="3600000" cy="2322428"/>
          </a:xfrm>
        </p:grpSpPr>
        <p:pic>
          <p:nvPicPr>
            <p:cNvPr id="24" name="Picture 23"/>
            <p:cNvPicPr>
              <a:picLocks noChangeAspect="1"/>
            </p:cNvPicPr>
            <p:nvPr/>
          </p:nvPicPr>
          <p:blipFill>
            <a:blip r:embed="rId3"/>
            <a:stretch>
              <a:fillRect/>
            </a:stretch>
          </p:blipFill>
          <p:spPr>
            <a:xfrm>
              <a:off x="395536" y="1719761"/>
              <a:ext cx="3600000" cy="2322428"/>
            </a:xfrm>
            <a:prstGeom prst="rect">
              <a:avLst/>
            </a:prstGeom>
          </p:spPr>
        </p:pic>
        <p:sp>
          <p:nvSpPr>
            <p:cNvPr id="7" name="Rectangle 6"/>
            <p:cNvSpPr/>
            <p:nvPr/>
          </p:nvSpPr>
          <p:spPr>
            <a:xfrm>
              <a:off x="612000" y="3269870"/>
              <a:ext cx="216024" cy="90000"/>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1" name="Picture 10"/>
          <p:cNvPicPr>
            <a:picLocks noChangeAspect="1"/>
          </p:cNvPicPr>
          <p:nvPr/>
        </p:nvPicPr>
        <p:blipFill>
          <a:blip r:embed="rId4"/>
          <a:stretch>
            <a:fillRect/>
          </a:stretch>
        </p:blipFill>
        <p:spPr>
          <a:xfrm>
            <a:off x="4284008" y="2221540"/>
            <a:ext cx="3600000" cy="1937718"/>
          </a:xfrm>
          <a:prstGeom prst="rect">
            <a:avLst/>
          </a:prstGeom>
        </p:spPr>
      </p:pic>
      <p:sp>
        <p:nvSpPr>
          <p:cNvPr id="32" name="Rectangle 31"/>
          <p:cNvSpPr/>
          <p:nvPr/>
        </p:nvSpPr>
        <p:spPr>
          <a:xfrm>
            <a:off x="5272002" y="2341323"/>
            <a:ext cx="648072" cy="144016"/>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7881782" y="2276778"/>
            <a:ext cx="1247104" cy="1954381"/>
          </a:xfrm>
          <a:prstGeom prst="rect">
            <a:avLst/>
          </a:prstGeom>
          <a:noFill/>
        </p:spPr>
        <p:txBody>
          <a:bodyPr wrap="square" rtlCol="0">
            <a:spAutoFit/>
          </a:bodyPr>
          <a:lstStyle/>
          <a:p>
            <a:r>
              <a:rPr lang="en-US" sz="1100" dirty="0">
                <a:solidFill>
                  <a:schemeClr val="tx2"/>
                </a:solidFill>
              </a:rPr>
              <a:t>The step is approved and the report with results is attached.</a:t>
            </a:r>
          </a:p>
          <a:p>
            <a:r>
              <a:rPr lang="en-US" sz="1100" dirty="0">
                <a:solidFill>
                  <a:schemeClr val="tx2"/>
                </a:solidFill>
              </a:rPr>
              <a:t>If the step is not approved and a Non Conformity is opened, we can also attach it.</a:t>
            </a:r>
          </a:p>
        </p:txBody>
      </p:sp>
      <p:pic>
        <p:nvPicPr>
          <p:cNvPr id="16" name="Picture 15"/>
          <p:cNvPicPr>
            <a:picLocks noChangeAspect="1"/>
          </p:cNvPicPr>
          <p:nvPr/>
        </p:nvPicPr>
        <p:blipFill>
          <a:blip r:embed="rId5"/>
          <a:stretch>
            <a:fillRect/>
          </a:stretch>
        </p:blipFill>
        <p:spPr>
          <a:xfrm>
            <a:off x="2772000" y="4361876"/>
            <a:ext cx="3600000" cy="2071313"/>
          </a:xfrm>
          <a:prstGeom prst="rect">
            <a:avLst/>
          </a:prstGeom>
        </p:spPr>
      </p:pic>
      <p:sp>
        <p:nvSpPr>
          <p:cNvPr id="33" name="TextBox 32"/>
          <p:cNvSpPr txBox="1"/>
          <p:nvPr/>
        </p:nvSpPr>
        <p:spPr>
          <a:xfrm>
            <a:off x="6444208" y="4638969"/>
            <a:ext cx="2448272" cy="1107996"/>
          </a:xfrm>
          <a:prstGeom prst="rect">
            <a:avLst/>
          </a:prstGeom>
          <a:noFill/>
        </p:spPr>
        <p:txBody>
          <a:bodyPr wrap="square" rtlCol="0">
            <a:spAutoFit/>
          </a:bodyPr>
          <a:lstStyle/>
          <a:p>
            <a:pPr algn="just"/>
            <a:r>
              <a:rPr lang="en-US" sz="1100" dirty="0">
                <a:solidFill>
                  <a:schemeClr val="tx2"/>
                </a:solidFill>
              </a:rPr>
              <a:t>The document associated to this step of the asset is attached in MTF.</a:t>
            </a:r>
          </a:p>
          <a:p>
            <a:pPr algn="just"/>
            <a:endParaRPr lang="en-US" sz="1100" dirty="0">
              <a:solidFill>
                <a:schemeClr val="tx2"/>
              </a:solidFill>
            </a:endParaRPr>
          </a:p>
          <a:p>
            <a:pPr algn="just"/>
            <a:r>
              <a:rPr lang="en-US" sz="1100" dirty="0">
                <a:solidFill>
                  <a:schemeClr val="tx2"/>
                </a:solidFill>
              </a:rPr>
              <a:t>This process is to be repeated for each asset.</a:t>
            </a:r>
          </a:p>
          <a:p>
            <a:pPr algn="just"/>
            <a:endParaRPr lang="en-US" sz="1100" dirty="0">
              <a:solidFill>
                <a:schemeClr val="tx2"/>
              </a:solidFill>
            </a:endParaRPr>
          </a:p>
        </p:txBody>
      </p:sp>
      <p:sp>
        <p:nvSpPr>
          <p:cNvPr id="15" name="TextBox 14"/>
          <p:cNvSpPr txBox="1"/>
          <p:nvPr/>
        </p:nvSpPr>
        <p:spPr>
          <a:xfrm>
            <a:off x="197864" y="4764387"/>
            <a:ext cx="2448272" cy="769441"/>
          </a:xfrm>
          <a:prstGeom prst="rect">
            <a:avLst/>
          </a:prstGeom>
          <a:noFill/>
        </p:spPr>
        <p:txBody>
          <a:bodyPr wrap="square" rtlCol="0">
            <a:spAutoFit/>
          </a:bodyPr>
          <a:lstStyle/>
          <a:p>
            <a:pPr algn="just"/>
            <a:r>
              <a:rPr lang="en-US" sz="1100" dirty="0">
                <a:solidFill>
                  <a:schemeClr val="tx2"/>
                </a:solidFill>
              </a:rPr>
              <a:t>Document to attach from EDMS or directly on the step (it will be then automatically created on EDMS).</a:t>
            </a:r>
          </a:p>
          <a:p>
            <a:pPr algn="just"/>
            <a:endParaRPr lang="en-US" sz="1100" dirty="0">
              <a:solidFill>
                <a:schemeClr val="tx2"/>
              </a:solidFill>
            </a:endParaRPr>
          </a:p>
        </p:txBody>
      </p:sp>
      <p:sp>
        <p:nvSpPr>
          <p:cNvPr id="17"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spTree>
    <p:extLst>
      <p:ext uri="{BB962C8B-B14F-4D97-AF65-F5344CB8AC3E}">
        <p14:creationId xmlns:p14="http://schemas.microsoft.com/office/powerpoint/2010/main" val="2751896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9" name="Picture 8"/>
          <p:cNvPicPr>
            <a:picLocks noChangeAspect="1"/>
          </p:cNvPicPr>
          <p:nvPr/>
        </p:nvPicPr>
        <p:blipFill>
          <a:blip r:embed="rId3"/>
          <a:stretch>
            <a:fillRect/>
          </a:stretch>
        </p:blipFill>
        <p:spPr>
          <a:xfrm>
            <a:off x="395536" y="3848963"/>
            <a:ext cx="5112128" cy="2206200"/>
          </a:xfrm>
          <a:prstGeom prst="rect">
            <a:avLst/>
          </a:prstGeom>
        </p:spPr>
      </p:pic>
      <p:sp>
        <p:nvSpPr>
          <p:cNvPr id="4" name="TextBox 3"/>
          <p:cNvSpPr txBox="1"/>
          <p:nvPr/>
        </p:nvSpPr>
        <p:spPr>
          <a:xfrm>
            <a:off x="5724128" y="3933056"/>
            <a:ext cx="2962672" cy="2585323"/>
          </a:xfrm>
          <a:prstGeom prst="rect">
            <a:avLst/>
          </a:prstGeom>
          <a:noFill/>
        </p:spPr>
        <p:txBody>
          <a:bodyPr wrap="square" rtlCol="0">
            <a:spAutoFit/>
          </a:bodyPr>
          <a:lstStyle/>
          <a:p>
            <a:r>
              <a:rPr lang="en-US" dirty="0">
                <a:solidFill>
                  <a:schemeClr val="tx2"/>
                </a:solidFill>
              </a:rPr>
              <a:t>Any other document can be attached to the MTF of the asset:</a:t>
            </a:r>
          </a:p>
          <a:p>
            <a:pPr marL="285750" indent="-285750">
              <a:buFontTx/>
              <a:buChar char="-"/>
            </a:pPr>
            <a:r>
              <a:rPr lang="en-US" dirty="0">
                <a:solidFill>
                  <a:schemeClr val="tx2"/>
                </a:solidFill>
              </a:rPr>
              <a:t>Material certificates</a:t>
            </a:r>
          </a:p>
          <a:p>
            <a:pPr marL="285750" indent="-285750">
              <a:buFontTx/>
              <a:buChar char="-"/>
            </a:pPr>
            <a:r>
              <a:rPr lang="en-US" dirty="0">
                <a:solidFill>
                  <a:schemeClr val="tx2"/>
                </a:solidFill>
              </a:rPr>
              <a:t>Manufacturing drawings</a:t>
            </a:r>
          </a:p>
          <a:p>
            <a:pPr marL="285750" indent="-285750">
              <a:buFontTx/>
              <a:buChar char="-"/>
            </a:pPr>
            <a:r>
              <a:rPr lang="en-US" dirty="0">
                <a:solidFill>
                  <a:schemeClr val="tx2"/>
                </a:solidFill>
              </a:rPr>
              <a:t>MIP</a:t>
            </a:r>
          </a:p>
          <a:p>
            <a:pPr marL="285750" indent="-285750">
              <a:buFontTx/>
              <a:buChar char="-"/>
            </a:pPr>
            <a:r>
              <a:rPr lang="en-US" dirty="0">
                <a:solidFill>
                  <a:schemeClr val="tx2"/>
                </a:solidFill>
              </a:rPr>
              <a:t>Welding maps</a:t>
            </a:r>
          </a:p>
          <a:p>
            <a:pPr marL="285750" indent="-285750">
              <a:buFontTx/>
              <a:buChar char="-"/>
            </a:pPr>
            <a:r>
              <a:rPr lang="en-US" dirty="0">
                <a:solidFill>
                  <a:schemeClr val="tx2"/>
                </a:solidFill>
              </a:rPr>
              <a:t>Etc.</a:t>
            </a:r>
          </a:p>
          <a:p>
            <a:pPr marL="285750" indent="-285750">
              <a:buFontTx/>
              <a:buChar char="-"/>
            </a:pPr>
            <a:endParaRPr lang="en-US" dirty="0">
              <a:solidFill>
                <a:schemeClr val="tx2"/>
              </a:solidFill>
            </a:endParaRPr>
          </a:p>
        </p:txBody>
      </p:sp>
      <p:sp>
        <p:nvSpPr>
          <p:cNvPr id="10" name="Espace réservé du pied de page 1"/>
          <p:cNvSpPr>
            <a:spLocks noGrp="1"/>
          </p:cNvSpPr>
          <p:nvPr>
            <p:ph type="ftr" sz="quarter" idx="11"/>
          </p:nvPr>
        </p:nvSpPr>
        <p:spPr>
          <a:xfrm>
            <a:off x="1905000" y="6309320"/>
            <a:ext cx="6627000" cy="360000"/>
          </a:xfrm>
        </p:spPr>
        <p:txBody>
          <a:bodyPr/>
          <a:lstStyle/>
          <a:p>
            <a:r>
              <a:rPr lang="en-GB" noProof="0"/>
              <a:t>HL-LHC Procurement, Baseline Documentation, Quality &amp; Risk Office</a:t>
            </a:r>
            <a:endParaRPr lang="en-GB" noProof="0" dirty="0"/>
          </a:p>
        </p:txBody>
      </p:sp>
      <p:sp>
        <p:nvSpPr>
          <p:cNvPr id="12"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Other documents to be attached</a:t>
            </a:r>
          </a:p>
        </p:txBody>
      </p:sp>
      <p:pic>
        <p:nvPicPr>
          <p:cNvPr id="2" name="Picture 1"/>
          <p:cNvPicPr>
            <a:picLocks noChangeAspect="1"/>
          </p:cNvPicPr>
          <p:nvPr/>
        </p:nvPicPr>
        <p:blipFill>
          <a:blip r:embed="rId4"/>
          <a:stretch>
            <a:fillRect/>
          </a:stretch>
        </p:blipFill>
        <p:spPr>
          <a:xfrm>
            <a:off x="1203217" y="768840"/>
            <a:ext cx="5976224" cy="2825966"/>
          </a:xfrm>
          <a:prstGeom prst="rect">
            <a:avLst/>
          </a:prstGeom>
        </p:spPr>
      </p:pic>
    </p:spTree>
    <p:extLst>
      <p:ext uri="{BB962C8B-B14F-4D97-AF65-F5344CB8AC3E}">
        <p14:creationId xmlns:p14="http://schemas.microsoft.com/office/powerpoint/2010/main" val="1187745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Outline</a:t>
            </a:r>
            <a:endParaRPr lang="en-GB" dirty="0"/>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8" name="TextBox 7"/>
          <p:cNvSpPr txBox="1"/>
          <p:nvPr/>
        </p:nvSpPr>
        <p:spPr>
          <a:xfrm>
            <a:off x="502228" y="696606"/>
            <a:ext cx="8035100" cy="2568717"/>
          </a:xfrm>
          <a:prstGeom prst="rect">
            <a:avLst/>
          </a:prstGeom>
          <a:noFill/>
        </p:spPr>
        <p:txBody>
          <a:bodyPr wrap="square" rtlCol="0">
            <a:spAutoFit/>
          </a:bodyPr>
          <a:lstStyle/>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EDMS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Item vs Asset;</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MIP and MTF;</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MTF: Assets, Assemblies, Steps;</a:t>
            </a:r>
          </a:p>
          <a:p>
            <a:pPr marL="285750" indent="-285750" algn="just">
              <a:lnSpc>
                <a:spcPct val="150000"/>
              </a:lnSpc>
              <a:buClr>
                <a:schemeClr val="accent6"/>
              </a:buClr>
              <a:buFont typeface="Wingdings" panose="05000000000000000000" pitchFamily="2" charset="2"/>
              <a:buChar char="§"/>
            </a:pPr>
            <a:r>
              <a:rPr lang="en-US" sz="2200" dirty="0">
                <a:solidFill>
                  <a:schemeClr val="bg1">
                    <a:lumMod val="75000"/>
                  </a:schemeClr>
                </a:solidFill>
              </a:rPr>
              <a:t>Manufacturing Documents;</a:t>
            </a:r>
          </a:p>
        </p:txBody>
      </p:sp>
      <p:sp>
        <p:nvSpPr>
          <p:cNvPr id="9"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dirty="0"/>
          </a:p>
        </p:txBody>
      </p:sp>
    </p:spTree>
    <p:extLst>
      <p:ext uri="{BB962C8B-B14F-4D97-AF65-F5344CB8AC3E}">
        <p14:creationId xmlns:p14="http://schemas.microsoft.com/office/powerpoint/2010/main" val="1322859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a:t>Conclusions</a:t>
            </a:r>
            <a:endParaRPr lang="en-GB" dirty="0"/>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21" name="Espace réservé du pied de page 1"/>
          <p:cNvSpPr>
            <a:spLocks noGrp="1"/>
          </p:cNvSpPr>
          <p:nvPr>
            <p:ph type="ftr" sz="quarter" idx="11"/>
          </p:nvPr>
        </p:nvSpPr>
        <p:spPr>
          <a:xfrm>
            <a:off x="1905000" y="6356350"/>
            <a:ext cx="6627000" cy="360000"/>
          </a:xfrm>
        </p:spPr>
        <p:txBody>
          <a:bodyPr/>
          <a:lstStyle/>
          <a:p>
            <a:r>
              <a:rPr lang="en-GB"/>
              <a:t>HL-LHC Procurement, Baseline Documentation, Quality &amp; Risk Office</a:t>
            </a:r>
            <a:endParaRPr lang="en-GB" noProof="0" dirty="0"/>
          </a:p>
        </p:txBody>
      </p:sp>
      <p:sp>
        <p:nvSpPr>
          <p:cNvPr id="24" name="Content Placeholder 3"/>
          <p:cNvSpPr txBox="1">
            <a:spLocks/>
          </p:cNvSpPr>
          <p:nvPr/>
        </p:nvSpPr>
        <p:spPr>
          <a:xfrm>
            <a:off x="323528" y="900000"/>
            <a:ext cx="8640960" cy="3609120"/>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err="1"/>
              <a:t>Manufacturing</a:t>
            </a:r>
            <a:r>
              <a:rPr lang="fr-CH" dirty="0"/>
              <a:t> Records (Material Certificates, Quality Control Records, Test Records, Vérifications, etc.) are to be </a:t>
            </a:r>
            <a:r>
              <a:rPr lang="fr-CH" dirty="0" err="1"/>
              <a:t>stored</a:t>
            </a:r>
            <a:r>
              <a:rPr lang="fr-CH" dirty="0"/>
              <a:t> in MTF (</a:t>
            </a:r>
            <a:r>
              <a:rPr lang="fr-CH" dirty="0" err="1"/>
              <a:t>integral</a:t>
            </a:r>
            <a:r>
              <a:rPr lang="fr-CH" dirty="0"/>
              <a:t> part of EDMS)</a:t>
            </a:r>
          </a:p>
          <a:p>
            <a:pPr algn="just"/>
            <a:r>
              <a:rPr lang="fr-CH" dirty="0"/>
              <a:t>The </a:t>
            </a:r>
            <a:r>
              <a:rPr lang="fr-CH" dirty="0" err="1"/>
              <a:t>tool</a:t>
            </a:r>
            <a:r>
              <a:rPr lang="fr-CH" dirty="0"/>
              <a:t> </a:t>
            </a:r>
            <a:r>
              <a:rPr lang="fr-CH" dirty="0" err="1"/>
              <a:t>is</a:t>
            </a:r>
            <a:r>
              <a:rPr lang="fr-CH" dirty="0"/>
              <a:t> </a:t>
            </a:r>
            <a:r>
              <a:rPr lang="fr-CH" dirty="0" err="1"/>
              <a:t>also</a:t>
            </a:r>
            <a:r>
              <a:rPr lang="fr-CH" dirty="0"/>
              <a:t> </a:t>
            </a:r>
            <a:r>
              <a:rPr lang="fr-CH" dirty="0" err="1"/>
              <a:t>granting</a:t>
            </a:r>
            <a:r>
              <a:rPr lang="fr-CH" dirty="0"/>
              <a:t> the </a:t>
            </a:r>
            <a:r>
              <a:rPr lang="fr-CH" dirty="0" err="1"/>
              <a:t>traceability</a:t>
            </a:r>
            <a:r>
              <a:rPr lang="fr-CH" dirty="0"/>
              <a:t> of the </a:t>
            </a:r>
            <a:r>
              <a:rPr lang="fr-CH" dirty="0" err="1"/>
              <a:t>assemblies</a:t>
            </a:r>
            <a:r>
              <a:rPr lang="fr-CH" dirty="0"/>
              <a:t> (</a:t>
            </a:r>
            <a:r>
              <a:rPr lang="fr-CH" dirty="0" err="1"/>
              <a:t>what</a:t>
            </a:r>
            <a:r>
              <a:rPr lang="fr-CH" dirty="0"/>
              <a:t> </a:t>
            </a:r>
            <a:r>
              <a:rPr lang="fr-CH" dirty="0" err="1"/>
              <a:t>goes</a:t>
            </a:r>
            <a:r>
              <a:rPr lang="fr-CH" dirty="0"/>
              <a:t> </a:t>
            </a:r>
            <a:r>
              <a:rPr lang="fr-CH" dirty="0" err="1"/>
              <a:t>where</a:t>
            </a:r>
            <a:r>
              <a:rPr lang="fr-CH" dirty="0"/>
              <a:t>)</a:t>
            </a:r>
          </a:p>
          <a:p>
            <a:pPr algn="just"/>
            <a:r>
              <a:rPr lang="fr-CH" dirty="0" err="1"/>
              <a:t>Each</a:t>
            </a:r>
            <a:r>
              <a:rPr lang="fr-CH" dirty="0"/>
              <a:t> asset </a:t>
            </a:r>
            <a:r>
              <a:rPr lang="fr-CH" dirty="0" err="1"/>
              <a:t>represents</a:t>
            </a:r>
            <a:r>
              <a:rPr lang="fr-CH" dirty="0"/>
              <a:t> the </a:t>
            </a:r>
            <a:r>
              <a:rPr lang="fr-CH" dirty="0" err="1"/>
              <a:t>produced</a:t>
            </a:r>
            <a:r>
              <a:rPr lang="fr-CH" dirty="0"/>
              <a:t> </a:t>
            </a:r>
            <a:r>
              <a:rPr lang="fr-CH" dirty="0" err="1"/>
              <a:t>entities</a:t>
            </a:r>
            <a:r>
              <a:rPr lang="fr-CH" dirty="0"/>
              <a:t> and </a:t>
            </a:r>
            <a:r>
              <a:rPr lang="fr-CH" dirty="0" err="1"/>
              <a:t>they</a:t>
            </a:r>
            <a:r>
              <a:rPr lang="fr-CH" dirty="0"/>
              <a:t> are </a:t>
            </a:r>
            <a:r>
              <a:rPr lang="fr-CH" dirty="0" err="1"/>
              <a:t>individually</a:t>
            </a:r>
            <a:r>
              <a:rPr lang="fr-CH" dirty="0"/>
              <a:t> </a:t>
            </a:r>
            <a:r>
              <a:rPr lang="fr-CH" dirty="0" err="1"/>
              <a:t>traced</a:t>
            </a:r>
            <a:endParaRPr lang="fr-CH" dirty="0"/>
          </a:p>
          <a:p>
            <a:pPr algn="just"/>
            <a:endParaRPr lang="fr-CH" dirty="0"/>
          </a:p>
          <a:p>
            <a:pPr marL="0" indent="0" algn="just">
              <a:buNone/>
            </a:pPr>
            <a:endParaRPr lang="fr-CH" dirty="0"/>
          </a:p>
          <a:p>
            <a:pPr algn="just"/>
            <a:endParaRPr lang="en-GB" dirty="0"/>
          </a:p>
          <a:p>
            <a:pPr algn="just"/>
            <a:endParaRPr lang="en-GB" dirty="0"/>
          </a:p>
        </p:txBody>
      </p:sp>
    </p:spTree>
    <p:extLst>
      <p:ext uri="{BB962C8B-B14F-4D97-AF65-F5344CB8AC3E}">
        <p14:creationId xmlns:p14="http://schemas.microsoft.com/office/powerpoint/2010/main" val="647921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Thanks</a:t>
            </a:r>
            <a:br>
              <a:rPr lang="en-GB" dirty="0"/>
            </a:br>
            <a:r>
              <a:rPr lang="en-GB" dirty="0"/>
              <a:t>Questions?</a:t>
            </a:r>
            <a:br>
              <a:rPr lang="en-GB" dirty="0"/>
            </a:br>
            <a:endParaRPr lang="en-GB" dirty="0"/>
          </a:p>
        </p:txBody>
      </p:sp>
      <p:sp>
        <p:nvSpPr>
          <p:cNvPr id="3" name="Espace réservé du pied de page 2"/>
          <p:cNvSpPr>
            <a:spLocks noGrp="1"/>
          </p:cNvSpPr>
          <p:nvPr>
            <p:ph type="ftr" sz="quarter" idx="11"/>
          </p:nvPr>
        </p:nvSpPr>
        <p:spPr/>
        <p:txBody>
          <a:bodyPr/>
          <a:lstStyle/>
          <a:p>
            <a:r>
              <a:rPr lang="en-GB"/>
              <a:t>HL-LHC Procurement, Baseline Documentation, Quality &amp; Risk Office</a:t>
            </a:r>
            <a:endParaRPr lang="en-GB"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527619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93"/>
          <p:cNvPicPr/>
          <p:nvPr/>
        </p:nvPicPr>
        <p:blipFill rotWithShape="1">
          <a:blip r:embed="rId3">
            <a:extLst>
              <a:ext uri="{28A0092B-C50C-407E-A947-70E740481C1C}">
                <a14:useLocalDpi xmlns:a14="http://schemas.microsoft.com/office/drawing/2010/main" val="0"/>
              </a:ext>
            </a:extLst>
          </a:blip>
          <a:srcRect t="70781"/>
          <a:stretch/>
        </p:blipFill>
        <p:spPr bwMode="auto">
          <a:xfrm>
            <a:off x="4372837" y="5213754"/>
            <a:ext cx="3098029" cy="530313"/>
          </a:xfrm>
          <a:prstGeom prst="rect">
            <a:avLst/>
          </a:prstGeom>
          <a:noFill/>
          <a:ln>
            <a:noFill/>
          </a:ln>
        </p:spPr>
      </p:pic>
      <p:sp>
        <p:nvSpPr>
          <p:cNvPr id="2" name="Title 1"/>
          <p:cNvSpPr>
            <a:spLocks noGrp="1"/>
          </p:cNvSpPr>
          <p:nvPr>
            <p:ph type="title"/>
          </p:nvPr>
        </p:nvSpPr>
        <p:spPr>
          <a:xfrm>
            <a:off x="1506078" y="211615"/>
            <a:ext cx="6170141" cy="459246"/>
          </a:xfrm>
        </p:spPr>
        <p:txBody>
          <a:bodyPr>
            <a:normAutofit/>
          </a:bodyPr>
          <a:lstStyle/>
          <a:p>
            <a:r>
              <a:rPr lang="en-GB" dirty="0"/>
              <a:t>When – The full HL-LHC life-cycle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pic>
        <p:nvPicPr>
          <p:cNvPr id="43" name="Picture 42">
            <a:extLst>
              <a:ext uri="{FF2B5EF4-FFF2-40B4-BE49-F238E27FC236}">
                <a16:creationId xmlns:a16="http://schemas.microsoft.com/office/drawing/2014/main" id="{642FBF73-202E-4264-B8B2-C56E1393C93D}"/>
              </a:ext>
            </a:extLst>
          </p:cNvPr>
          <p:cNvPicPr>
            <a:picLocks noChangeAspect="1"/>
          </p:cNvPicPr>
          <p:nvPr/>
        </p:nvPicPr>
        <p:blipFill rotWithShape="1">
          <a:blip r:embed="rId4"/>
          <a:srcRect l="7196" r="13272" b="89358"/>
          <a:stretch/>
        </p:blipFill>
        <p:spPr>
          <a:xfrm>
            <a:off x="117000" y="1438769"/>
            <a:ext cx="8910000" cy="842889"/>
          </a:xfrm>
          <a:prstGeom prst="rect">
            <a:avLst/>
          </a:prstGeom>
        </p:spPr>
      </p:pic>
      <p:sp>
        <p:nvSpPr>
          <p:cNvPr id="3" name="Footer Placeholder 2">
            <a:extLst>
              <a:ext uri="{FF2B5EF4-FFF2-40B4-BE49-F238E27FC236}">
                <a16:creationId xmlns:a16="http://schemas.microsoft.com/office/drawing/2014/main" id="{32E91A7A-4401-4D79-9166-1EC0D9AB9524}"/>
              </a:ext>
            </a:extLst>
          </p:cNvPr>
          <p:cNvSpPr>
            <a:spLocks noGrp="1"/>
          </p:cNvSpPr>
          <p:nvPr>
            <p:ph type="ftr" sz="quarter" idx="11"/>
          </p:nvPr>
        </p:nvSpPr>
        <p:spPr/>
        <p:txBody>
          <a:bodyPr/>
          <a:lstStyle/>
          <a:p>
            <a:r>
              <a:rPr lang="en-GB" noProof="0"/>
              <a:t>H. Garcia Gavela - CERN-TRIUMF Use of MTF/Infor for HL-LHC </a:t>
            </a:r>
          </a:p>
        </p:txBody>
      </p:sp>
      <p:pic>
        <p:nvPicPr>
          <p:cNvPr id="38" name="Picture 37"/>
          <p:cNvPicPr>
            <a:picLocks noChangeAspect="1"/>
          </p:cNvPicPr>
          <p:nvPr/>
        </p:nvPicPr>
        <p:blipFill>
          <a:blip r:embed="rId5"/>
          <a:stretch>
            <a:fillRect/>
          </a:stretch>
        </p:blipFill>
        <p:spPr>
          <a:xfrm>
            <a:off x="4474859" y="4127721"/>
            <a:ext cx="1080000" cy="289181"/>
          </a:xfrm>
          <a:prstGeom prst="rect">
            <a:avLst/>
          </a:prstGeom>
        </p:spPr>
      </p:pic>
      <p:pic>
        <p:nvPicPr>
          <p:cNvPr id="39" name="Picture 38"/>
          <p:cNvPicPr>
            <a:picLocks noChangeAspect="1"/>
          </p:cNvPicPr>
          <p:nvPr/>
        </p:nvPicPr>
        <p:blipFill rotWithShape="1">
          <a:blip r:embed="rId6"/>
          <a:srcRect t="19450"/>
          <a:stretch/>
        </p:blipFill>
        <p:spPr>
          <a:xfrm>
            <a:off x="2522089" y="3487589"/>
            <a:ext cx="810000" cy="465496"/>
          </a:xfrm>
          <a:prstGeom prst="rect">
            <a:avLst/>
          </a:prstGeom>
        </p:spPr>
      </p:pic>
      <p:pic>
        <p:nvPicPr>
          <p:cNvPr id="40" name="Picture 39"/>
          <p:cNvPicPr>
            <a:picLocks noChangeAspect="1"/>
          </p:cNvPicPr>
          <p:nvPr/>
        </p:nvPicPr>
        <p:blipFill>
          <a:blip r:embed="rId7"/>
          <a:stretch>
            <a:fillRect/>
          </a:stretch>
        </p:blipFill>
        <p:spPr>
          <a:xfrm>
            <a:off x="392544" y="2915659"/>
            <a:ext cx="810000" cy="405000"/>
          </a:xfrm>
          <a:prstGeom prst="rect">
            <a:avLst/>
          </a:prstGeom>
        </p:spPr>
      </p:pic>
      <p:pic>
        <p:nvPicPr>
          <p:cNvPr id="41" name="Picture 40"/>
          <p:cNvPicPr>
            <a:picLocks noChangeAspect="1"/>
          </p:cNvPicPr>
          <p:nvPr/>
        </p:nvPicPr>
        <p:blipFill>
          <a:blip r:embed="rId8"/>
          <a:stretch>
            <a:fillRect/>
          </a:stretch>
        </p:blipFill>
        <p:spPr>
          <a:xfrm>
            <a:off x="5588058" y="4128901"/>
            <a:ext cx="281739" cy="288000"/>
          </a:xfrm>
          <a:prstGeom prst="rect">
            <a:avLst/>
          </a:prstGeom>
        </p:spPr>
      </p:pic>
      <p:pic>
        <p:nvPicPr>
          <p:cNvPr id="5" name="Picture 4"/>
          <p:cNvPicPr>
            <a:picLocks noChangeAspect="1"/>
          </p:cNvPicPr>
          <p:nvPr/>
        </p:nvPicPr>
        <p:blipFill>
          <a:blip r:embed="rId9"/>
          <a:stretch>
            <a:fillRect/>
          </a:stretch>
        </p:blipFill>
        <p:spPr>
          <a:xfrm>
            <a:off x="467544" y="2420888"/>
            <a:ext cx="660000" cy="360000"/>
          </a:xfrm>
          <a:prstGeom prst="rect">
            <a:avLst/>
          </a:prstGeom>
        </p:spPr>
      </p:pic>
      <p:pic>
        <p:nvPicPr>
          <p:cNvPr id="46" name="Picture 45"/>
          <p:cNvPicPr>
            <a:picLocks noChangeAspect="1"/>
          </p:cNvPicPr>
          <p:nvPr/>
        </p:nvPicPr>
        <p:blipFill>
          <a:blip r:embed="rId7"/>
          <a:stretch>
            <a:fillRect/>
          </a:stretch>
        </p:blipFill>
        <p:spPr>
          <a:xfrm>
            <a:off x="2482537" y="2915659"/>
            <a:ext cx="810000" cy="405000"/>
          </a:xfrm>
          <a:prstGeom prst="rect">
            <a:avLst/>
          </a:prstGeom>
        </p:spPr>
      </p:pic>
      <p:pic>
        <p:nvPicPr>
          <p:cNvPr id="47" name="Picture 46"/>
          <p:cNvPicPr>
            <a:picLocks noChangeAspect="1"/>
          </p:cNvPicPr>
          <p:nvPr/>
        </p:nvPicPr>
        <p:blipFill>
          <a:blip r:embed="rId9"/>
          <a:stretch>
            <a:fillRect/>
          </a:stretch>
        </p:blipFill>
        <p:spPr>
          <a:xfrm>
            <a:off x="2590394" y="2420888"/>
            <a:ext cx="660000" cy="360000"/>
          </a:xfrm>
          <a:prstGeom prst="rect">
            <a:avLst/>
          </a:prstGeom>
        </p:spPr>
      </p:pic>
      <p:pic>
        <p:nvPicPr>
          <p:cNvPr id="78" name="Picture 77"/>
          <p:cNvPicPr>
            <a:picLocks noChangeAspect="1"/>
          </p:cNvPicPr>
          <p:nvPr/>
        </p:nvPicPr>
        <p:blipFill rotWithShape="1">
          <a:blip r:embed="rId6"/>
          <a:srcRect t="19450"/>
          <a:stretch/>
        </p:blipFill>
        <p:spPr>
          <a:xfrm>
            <a:off x="4775572" y="3460464"/>
            <a:ext cx="810000" cy="465496"/>
          </a:xfrm>
          <a:prstGeom prst="rect">
            <a:avLst/>
          </a:prstGeom>
        </p:spPr>
      </p:pic>
      <p:pic>
        <p:nvPicPr>
          <p:cNvPr id="79" name="Picture 78"/>
          <p:cNvPicPr>
            <a:picLocks noChangeAspect="1"/>
          </p:cNvPicPr>
          <p:nvPr/>
        </p:nvPicPr>
        <p:blipFill>
          <a:blip r:embed="rId7"/>
          <a:stretch>
            <a:fillRect/>
          </a:stretch>
        </p:blipFill>
        <p:spPr>
          <a:xfrm>
            <a:off x="4794049" y="2915659"/>
            <a:ext cx="810000" cy="405000"/>
          </a:xfrm>
          <a:prstGeom prst="rect">
            <a:avLst/>
          </a:prstGeom>
        </p:spPr>
      </p:pic>
      <p:cxnSp>
        <p:nvCxnSpPr>
          <p:cNvPr id="7" name="Straight Connector 6"/>
          <p:cNvCxnSpPr/>
          <p:nvPr/>
        </p:nvCxnSpPr>
        <p:spPr>
          <a:xfrm>
            <a:off x="1446067" y="2244662"/>
            <a:ext cx="0" cy="252000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4394992" y="2244662"/>
            <a:ext cx="0" cy="252000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902448" y="2244662"/>
            <a:ext cx="0" cy="252000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7562033" y="2244662"/>
            <a:ext cx="0" cy="252000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7" name="Picture 86"/>
          <p:cNvPicPr>
            <a:picLocks noChangeAspect="1"/>
          </p:cNvPicPr>
          <p:nvPr/>
        </p:nvPicPr>
        <p:blipFill>
          <a:blip r:embed="rId9"/>
          <a:stretch>
            <a:fillRect/>
          </a:stretch>
        </p:blipFill>
        <p:spPr>
          <a:xfrm>
            <a:off x="4894785" y="2415854"/>
            <a:ext cx="660000" cy="360000"/>
          </a:xfrm>
          <a:prstGeom prst="rect">
            <a:avLst/>
          </a:prstGeom>
        </p:spPr>
      </p:pic>
      <p:pic>
        <p:nvPicPr>
          <p:cNvPr id="88" name="Picture 87"/>
          <p:cNvPicPr>
            <a:picLocks noChangeAspect="1"/>
          </p:cNvPicPr>
          <p:nvPr/>
        </p:nvPicPr>
        <p:blipFill>
          <a:blip r:embed="rId5"/>
          <a:stretch>
            <a:fillRect/>
          </a:stretch>
        </p:blipFill>
        <p:spPr>
          <a:xfrm>
            <a:off x="6093168" y="4130776"/>
            <a:ext cx="1080000" cy="289181"/>
          </a:xfrm>
          <a:prstGeom prst="rect">
            <a:avLst/>
          </a:prstGeom>
        </p:spPr>
      </p:pic>
      <p:pic>
        <p:nvPicPr>
          <p:cNvPr id="89" name="Picture 88"/>
          <p:cNvPicPr>
            <a:picLocks noChangeAspect="1"/>
          </p:cNvPicPr>
          <p:nvPr/>
        </p:nvPicPr>
        <p:blipFill>
          <a:blip r:embed="rId8"/>
          <a:stretch>
            <a:fillRect/>
          </a:stretch>
        </p:blipFill>
        <p:spPr>
          <a:xfrm>
            <a:off x="7206367" y="4131956"/>
            <a:ext cx="281739" cy="288000"/>
          </a:xfrm>
          <a:prstGeom prst="rect">
            <a:avLst/>
          </a:prstGeom>
        </p:spPr>
      </p:pic>
      <p:pic>
        <p:nvPicPr>
          <p:cNvPr id="90" name="Picture 89"/>
          <p:cNvPicPr>
            <a:picLocks noChangeAspect="1"/>
          </p:cNvPicPr>
          <p:nvPr/>
        </p:nvPicPr>
        <p:blipFill rotWithShape="1">
          <a:blip r:embed="rId6"/>
          <a:srcRect t="19450"/>
          <a:stretch/>
        </p:blipFill>
        <p:spPr>
          <a:xfrm>
            <a:off x="6396840" y="3460464"/>
            <a:ext cx="810000" cy="465496"/>
          </a:xfrm>
          <a:prstGeom prst="rect">
            <a:avLst/>
          </a:prstGeom>
        </p:spPr>
      </p:pic>
      <p:pic>
        <p:nvPicPr>
          <p:cNvPr id="91" name="Picture 90"/>
          <p:cNvPicPr>
            <a:picLocks noChangeAspect="1"/>
          </p:cNvPicPr>
          <p:nvPr/>
        </p:nvPicPr>
        <p:blipFill>
          <a:blip r:embed="rId7"/>
          <a:stretch>
            <a:fillRect/>
          </a:stretch>
        </p:blipFill>
        <p:spPr>
          <a:xfrm>
            <a:off x="6396840" y="2919703"/>
            <a:ext cx="810000" cy="405000"/>
          </a:xfrm>
          <a:prstGeom prst="rect">
            <a:avLst/>
          </a:prstGeom>
        </p:spPr>
      </p:pic>
      <p:pic>
        <p:nvPicPr>
          <p:cNvPr id="92" name="Picture 91"/>
          <p:cNvPicPr>
            <a:picLocks noChangeAspect="1"/>
          </p:cNvPicPr>
          <p:nvPr/>
        </p:nvPicPr>
        <p:blipFill>
          <a:blip r:embed="rId9"/>
          <a:stretch>
            <a:fillRect/>
          </a:stretch>
        </p:blipFill>
        <p:spPr>
          <a:xfrm>
            <a:off x="6490364" y="2420888"/>
            <a:ext cx="660000" cy="360000"/>
          </a:xfrm>
          <a:prstGeom prst="rect">
            <a:avLst/>
          </a:prstGeom>
        </p:spPr>
      </p:pic>
      <p:sp>
        <p:nvSpPr>
          <p:cNvPr id="8" name="TextBox 7"/>
          <p:cNvSpPr txBox="1"/>
          <p:nvPr/>
        </p:nvSpPr>
        <p:spPr>
          <a:xfrm>
            <a:off x="6873718" y="1239794"/>
            <a:ext cx="1564647" cy="369332"/>
          </a:xfrm>
          <a:prstGeom prst="rect">
            <a:avLst/>
          </a:prstGeom>
          <a:noFill/>
        </p:spPr>
        <p:txBody>
          <a:bodyPr wrap="square" rtlCol="0">
            <a:spAutoFit/>
          </a:bodyPr>
          <a:lstStyle/>
          <a:p>
            <a:r>
              <a:rPr lang="en-GB" sz="900" dirty="0"/>
              <a:t>End of the HL-LHC Project and take over by Operation</a:t>
            </a:r>
          </a:p>
        </p:txBody>
      </p:sp>
      <p:sp>
        <p:nvSpPr>
          <p:cNvPr id="9" name="Oval 8"/>
          <p:cNvSpPr/>
          <p:nvPr/>
        </p:nvSpPr>
        <p:spPr>
          <a:xfrm>
            <a:off x="4022034" y="3834607"/>
            <a:ext cx="3888432" cy="936104"/>
          </a:xfrm>
          <a:prstGeom prst="ellipse">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3" name="Picture 92"/>
          <p:cNvPicPr/>
          <p:nvPr/>
        </p:nvPicPr>
        <p:blipFill rotWithShape="1">
          <a:blip r:embed="rId3">
            <a:extLst>
              <a:ext uri="{28A0092B-C50C-407E-A947-70E740481C1C}">
                <a14:useLocalDpi xmlns:a14="http://schemas.microsoft.com/office/drawing/2010/main" val="0"/>
              </a:ext>
            </a:extLst>
          </a:blip>
          <a:srcRect l="1055" t="47552" r="37849" b="27971"/>
          <a:stretch/>
        </p:blipFill>
        <p:spPr bwMode="auto">
          <a:xfrm>
            <a:off x="1403648" y="4784814"/>
            <a:ext cx="3298834" cy="720080"/>
          </a:xfrm>
          <a:prstGeom prst="rect">
            <a:avLst/>
          </a:prstGeom>
          <a:noFill/>
          <a:ln>
            <a:noFill/>
          </a:ln>
        </p:spPr>
      </p:pic>
      <p:cxnSp>
        <p:nvCxnSpPr>
          <p:cNvPr id="11" name="Straight Arrow Connector 10"/>
          <p:cNvCxnSpPr/>
          <p:nvPr/>
        </p:nvCxnSpPr>
        <p:spPr>
          <a:xfrm>
            <a:off x="7562034" y="1556719"/>
            <a:ext cx="1" cy="5957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744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1E8A79-3A5E-4AEB-9988-8B66E7D0F193}"/>
              </a:ext>
            </a:extLst>
          </p:cNvPr>
          <p:cNvSpPr>
            <a:spLocks noGrp="1"/>
          </p:cNvSpPr>
          <p:nvPr>
            <p:ph type="title"/>
          </p:nvPr>
        </p:nvSpPr>
        <p:spPr>
          <a:xfrm>
            <a:off x="756016" y="141650"/>
            <a:ext cx="7920000" cy="540000"/>
          </a:xfrm>
        </p:spPr>
        <p:txBody>
          <a:bodyPr/>
          <a:lstStyle/>
          <a:p>
            <a:r>
              <a:rPr lang="en-US" dirty="0"/>
              <a:t>Identification</a:t>
            </a:r>
          </a:p>
        </p:txBody>
      </p:sp>
      <p:sp>
        <p:nvSpPr>
          <p:cNvPr id="2" name="Footer Placeholder 1">
            <a:extLst>
              <a:ext uri="{FF2B5EF4-FFF2-40B4-BE49-F238E27FC236}">
                <a16:creationId xmlns:a16="http://schemas.microsoft.com/office/drawing/2014/main" id="{4537A16B-281D-CA92-CB18-ECB0DBB395A2}"/>
              </a:ext>
            </a:extLst>
          </p:cNvPr>
          <p:cNvSpPr>
            <a:spLocks noGrp="1"/>
          </p:cNvSpPr>
          <p:nvPr>
            <p:ph type="ftr" sz="quarter" idx="11"/>
          </p:nvPr>
        </p:nvSpPr>
        <p:spPr/>
        <p:txBody>
          <a:bodyPr/>
          <a:lstStyle/>
          <a:p>
            <a:r>
              <a:rPr lang="en-GB" noProof="0"/>
              <a:t>H. Garcia Gavela - CERN-TRIUMF Use of MTF/Infor for HL-LHC </a:t>
            </a:r>
          </a:p>
        </p:txBody>
      </p:sp>
      <p:sp>
        <p:nvSpPr>
          <p:cNvPr id="3" name="Slide Number Placeholder 2">
            <a:extLst>
              <a:ext uri="{FF2B5EF4-FFF2-40B4-BE49-F238E27FC236}">
                <a16:creationId xmlns:a16="http://schemas.microsoft.com/office/drawing/2014/main" id="{47C5BD32-62BC-E61F-A817-A6785C2918E7}"/>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323529" y="2840415"/>
            <a:ext cx="5653165" cy="2888760"/>
          </a:xfrm>
          <a:prstGeom prst="rect">
            <a:avLst/>
          </a:prstGeom>
          <a:noFill/>
          <a:ln>
            <a:solidFill>
              <a:schemeClr val="accent1"/>
            </a:solidFill>
          </a:ln>
        </p:spPr>
      </p:pic>
      <p:sp>
        <p:nvSpPr>
          <p:cNvPr id="11" name="TextBox 10"/>
          <p:cNvSpPr txBox="1"/>
          <p:nvPr/>
        </p:nvSpPr>
        <p:spPr>
          <a:xfrm>
            <a:off x="492696" y="818668"/>
            <a:ext cx="8496944" cy="1138773"/>
          </a:xfrm>
          <a:prstGeom prst="rect">
            <a:avLst/>
          </a:prstGeom>
          <a:noFill/>
        </p:spPr>
        <p:txBody>
          <a:bodyPr wrap="square" rtlCol="0">
            <a:spAutoFit/>
          </a:bodyPr>
          <a:lstStyle/>
          <a:p>
            <a:pPr algn="just"/>
            <a:r>
              <a:rPr lang="en-GB" sz="1700" dirty="0">
                <a:solidFill>
                  <a:schemeClr val="accent5"/>
                </a:solidFill>
              </a:rPr>
              <a:t>MTF / EAM is used to provide an </a:t>
            </a:r>
            <a:r>
              <a:rPr lang="en-GB" sz="1700" b="1" dirty="0">
                <a:solidFill>
                  <a:schemeClr val="accent5"/>
                </a:solidFill>
              </a:rPr>
              <a:t>unique identifier </a:t>
            </a:r>
            <a:r>
              <a:rPr lang="en-GB" sz="1700" dirty="0">
                <a:solidFill>
                  <a:schemeClr val="accent5"/>
                </a:solidFill>
              </a:rPr>
              <a:t>to </a:t>
            </a:r>
            <a:r>
              <a:rPr lang="en-GB" sz="1700" b="1" dirty="0">
                <a:solidFill>
                  <a:schemeClr val="accent5"/>
                </a:solidFill>
              </a:rPr>
              <a:t>each component </a:t>
            </a:r>
            <a:r>
              <a:rPr lang="en-GB" sz="1700" dirty="0">
                <a:solidFill>
                  <a:schemeClr val="accent5"/>
                </a:solidFill>
              </a:rPr>
              <a:t>manufactured for the Project (according to the </a:t>
            </a:r>
            <a:r>
              <a:rPr lang="en-GB" sz="1700" b="1" dirty="0">
                <a:solidFill>
                  <a:schemeClr val="accent5"/>
                </a:solidFill>
              </a:rPr>
              <a:t>granularity agreed </a:t>
            </a:r>
            <a:r>
              <a:rPr lang="en-GB" sz="1700" dirty="0">
                <a:solidFill>
                  <a:schemeClr val="accent5"/>
                </a:solidFill>
              </a:rPr>
              <a:t>with the </a:t>
            </a:r>
            <a:r>
              <a:rPr lang="en-GB" sz="1700" b="1" dirty="0">
                <a:solidFill>
                  <a:schemeClr val="accent5"/>
                </a:solidFill>
              </a:rPr>
              <a:t>Technical teams</a:t>
            </a:r>
            <a:r>
              <a:rPr lang="en-GB" sz="1700" dirty="0">
                <a:solidFill>
                  <a:schemeClr val="accent5"/>
                </a:solidFill>
              </a:rPr>
              <a:t>), based on the  </a:t>
            </a:r>
            <a:r>
              <a:rPr lang="en-GB" sz="1700" b="1" dirty="0">
                <a:solidFill>
                  <a:schemeClr val="accent5"/>
                </a:solidFill>
              </a:rPr>
              <a:t>PBS (Project Breakdown Structure) </a:t>
            </a:r>
            <a:r>
              <a:rPr lang="en-GB" sz="1700" dirty="0">
                <a:solidFill>
                  <a:schemeClr val="accent5"/>
                </a:solidFill>
              </a:rPr>
              <a:t>and the </a:t>
            </a:r>
            <a:r>
              <a:rPr lang="en-GB" sz="1700" b="1" dirty="0">
                <a:solidFill>
                  <a:schemeClr val="accent5"/>
                </a:solidFill>
              </a:rPr>
              <a:t>BOM (Bill of Materials) of the equipment</a:t>
            </a:r>
          </a:p>
        </p:txBody>
      </p:sp>
      <p:sp>
        <p:nvSpPr>
          <p:cNvPr id="12" name="TextBox 11"/>
          <p:cNvSpPr txBox="1"/>
          <p:nvPr/>
        </p:nvSpPr>
        <p:spPr>
          <a:xfrm>
            <a:off x="179512" y="2455268"/>
            <a:ext cx="6696744" cy="369332"/>
          </a:xfrm>
          <a:prstGeom prst="rect">
            <a:avLst/>
          </a:prstGeom>
          <a:noFill/>
        </p:spPr>
        <p:txBody>
          <a:bodyPr wrap="square" rtlCol="0">
            <a:spAutoFit/>
          </a:bodyPr>
          <a:lstStyle/>
          <a:p>
            <a:r>
              <a:rPr lang="en-GB" dirty="0">
                <a:solidFill>
                  <a:schemeClr val="accent5"/>
                </a:solidFill>
              </a:rPr>
              <a:t> </a:t>
            </a:r>
            <a:r>
              <a:rPr lang="en-GB" b="1" dirty="0">
                <a:solidFill>
                  <a:schemeClr val="accent5"/>
                </a:solidFill>
              </a:rPr>
              <a:t>H C  A  C  F _  A               0  0  4   -  U  K 0  0  0  0  0  1 </a:t>
            </a:r>
          </a:p>
        </p:txBody>
      </p:sp>
      <p:pic>
        <p:nvPicPr>
          <p:cNvPr id="4" name="Picture 3"/>
          <p:cNvPicPr>
            <a:picLocks noChangeAspect="1"/>
          </p:cNvPicPr>
          <p:nvPr/>
        </p:nvPicPr>
        <p:blipFill>
          <a:blip r:embed="rId3"/>
          <a:stretch>
            <a:fillRect/>
          </a:stretch>
        </p:blipFill>
        <p:spPr>
          <a:xfrm>
            <a:off x="6174422" y="3056166"/>
            <a:ext cx="2880000" cy="2250364"/>
          </a:xfrm>
          <a:prstGeom prst="rect">
            <a:avLst/>
          </a:prstGeom>
        </p:spPr>
      </p:pic>
    </p:spTree>
    <p:extLst>
      <p:ext uri="{BB962C8B-B14F-4D97-AF65-F5344CB8AC3E}">
        <p14:creationId xmlns:p14="http://schemas.microsoft.com/office/powerpoint/2010/main" val="362014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1E8A79-3A5E-4AEB-9988-8B66E7D0F193}"/>
              </a:ext>
            </a:extLst>
          </p:cNvPr>
          <p:cNvSpPr>
            <a:spLocks noGrp="1"/>
          </p:cNvSpPr>
          <p:nvPr>
            <p:ph type="title"/>
          </p:nvPr>
        </p:nvSpPr>
        <p:spPr>
          <a:xfrm>
            <a:off x="620012" y="141650"/>
            <a:ext cx="7920000" cy="540000"/>
          </a:xfrm>
        </p:spPr>
        <p:txBody>
          <a:bodyPr/>
          <a:lstStyle/>
          <a:p>
            <a:r>
              <a:rPr lang="en-US" dirty="0"/>
              <a:t>Traceability of components</a:t>
            </a:r>
          </a:p>
        </p:txBody>
      </p:sp>
      <p:sp>
        <p:nvSpPr>
          <p:cNvPr id="2" name="Content Placeholder 1">
            <a:extLst>
              <a:ext uri="{FF2B5EF4-FFF2-40B4-BE49-F238E27FC236}">
                <a16:creationId xmlns:a16="http://schemas.microsoft.com/office/drawing/2014/main" id="{E0524509-835F-47AF-A651-28225E2D40DB}"/>
              </a:ext>
            </a:extLst>
          </p:cNvPr>
          <p:cNvSpPr>
            <a:spLocks noGrp="1"/>
          </p:cNvSpPr>
          <p:nvPr>
            <p:ph idx="1"/>
          </p:nvPr>
        </p:nvSpPr>
        <p:spPr>
          <a:xfrm>
            <a:off x="423092" y="1588889"/>
            <a:ext cx="8541396" cy="3680222"/>
          </a:xfrm>
        </p:spPr>
        <p:txBody>
          <a:bodyPr>
            <a:normAutofit/>
          </a:bodyPr>
          <a:lstStyle/>
          <a:p>
            <a:pPr algn="just"/>
            <a:endParaRPr lang="fr-CH" sz="2200" dirty="0"/>
          </a:p>
          <a:p>
            <a:pPr algn="just"/>
            <a:endParaRPr lang="fr-CH" sz="2200" dirty="0"/>
          </a:p>
          <a:p>
            <a:pPr marL="0" indent="0" algn="just">
              <a:buNone/>
            </a:pPr>
            <a:endParaRPr lang="en-US" sz="2200" dirty="0"/>
          </a:p>
        </p:txBody>
      </p:sp>
      <p:pic>
        <p:nvPicPr>
          <p:cNvPr id="11" name="Picture 10">
            <a:extLst>
              <a:ext uri="{FF2B5EF4-FFF2-40B4-BE49-F238E27FC236}">
                <a16:creationId xmlns:a16="http://schemas.microsoft.com/office/drawing/2014/main" id="{B501FB91-BC02-A752-44EC-3A6215569F3C}"/>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570162" y="1438817"/>
            <a:ext cx="625475" cy="457200"/>
          </a:xfrm>
          <a:prstGeom prst="rect">
            <a:avLst/>
          </a:prstGeom>
          <a:noFill/>
          <a:ln>
            <a:noFill/>
          </a:ln>
        </p:spPr>
      </p:pic>
      <p:pic>
        <p:nvPicPr>
          <p:cNvPr id="401" name="Picture 400">
            <a:extLst>
              <a:ext uri="{FF2B5EF4-FFF2-40B4-BE49-F238E27FC236}">
                <a16:creationId xmlns:a16="http://schemas.microsoft.com/office/drawing/2014/main" id="{CCF5EA77-8425-6213-BD55-AA77316753EA}"/>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908976" y="1403614"/>
            <a:ext cx="625475" cy="457200"/>
          </a:xfrm>
          <a:prstGeom prst="rect">
            <a:avLst/>
          </a:prstGeom>
          <a:noFill/>
          <a:ln>
            <a:noFill/>
          </a:ln>
        </p:spPr>
      </p:pic>
      <p:pic>
        <p:nvPicPr>
          <p:cNvPr id="402" name="Picture 401">
            <a:extLst>
              <a:ext uri="{FF2B5EF4-FFF2-40B4-BE49-F238E27FC236}">
                <a16:creationId xmlns:a16="http://schemas.microsoft.com/office/drawing/2014/main" id="{8E15D95A-2B30-749B-4389-EEB0BCA0222B}"/>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5307872" y="1428033"/>
            <a:ext cx="625475" cy="457200"/>
          </a:xfrm>
          <a:prstGeom prst="rect">
            <a:avLst/>
          </a:prstGeom>
          <a:noFill/>
          <a:ln>
            <a:noFill/>
          </a:ln>
        </p:spPr>
      </p:pic>
      <p:pic>
        <p:nvPicPr>
          <p:cNvPr id="403" name="Picture 402">
            <a:extLst>
              <a:ext uri="{FF2B5EF4-FFF2-40B4-BE49-F238E27FC236}">
                <a16:creationId xmlns:a16="http://schemas.microsoft.com/office/drawing/2014/main" id="{AD811EE5-0940-58C8-4B32-849315A3FD73}"/>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7586541" y="1460743"/>
            <a:ext cx="625475" cy="457200"/>
          </a:xfrm>
          <a:prstGeom prst="rect">
            <a:avLst/>
          </a:prstGeom>
          <a:noFill/>
          <a:ln>
            <a:noFill/>
          </a:ln>
        </p:spPr>
      </p:pic>
      <p:sp>
        <p:nvSpPr>
          <p:cNvPr id="3" name="Footer Placeholder 2">
            <a:extLst>
              <a:ext uri="{FF2B5EF4-FFF2-40B4-BE49-F238E27FC236}">
                <a16:creationId xmlns:a16="http://schemas.microsoft.com/office/drawing/2014/main" id="{25DB54D0-B3EA-31A7-2DCA-64DC85418E20}"/>
              </a:ext>
            </a:extLst>
          </p:cNvPr>
          <p:cNvSpPr>
            <a:spLocks noGrp="1"/>
          </p:cNvSpPr>
          <p:nvPr>
            <p:ph type="ftr" sz="quarter" idx="11"/>
          </p:nvPr>
        </p:nvSpPr>
        <p:spPr/>
        <p:txBody>
          <a:bodyPr/>
          <a:lstStyle/>
          <a:p>
            <a:r>
              <a:rPr lang="en-GB" noProof="0"/>
              <a:t>H. Garcia Gavela - CERN-TRIUMF Use of MTF/Infor for HL-LHC </a:t>
            </a:r>
          </a:p>
        </p:txBody>
      </p:sp>
      <p:sp>
        <p:nvSpPr>
          <p:cNvPr id="4" name="Slide Number Placeholder 3">
            <a:extLst>
              <a:ext uri="{FF2B5EF4-FFF2-40B4-BE49-F238E27FC236}">
                <a16:creationId xmlns:a16="http://schemas.microsoft.com/office/drawing/2014/main" id="{5D84F654-6185-D1B6-B16A-E47D57FC779A}"/>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p:cNvPicPr>
            <a:picLocks noChangeAspect="1"/>
          </p:cNvPicPr>
          <p:nvPr/>
        </p:nvPicPr>
        <p:blipFill>
          <a:blip r:embed="rId4"/>
          <a:stretch>
            <a:fillRect/>
          </a:stretch>
        </p:blipFill>
        <p:spPr>
          <a:xfrm>
            <a:off x="156255" y="2142564"/>
            <a:ext cx="1824693" cy="2880000"/>
          </a:xfrm>
          <a:prstGeom prst="rect">
            <a:avLst/>
          </a:prstGeom>
        </p:spPr>
      </p:pic>
      <p:pic>
        <p:nvPicPr>
          <p:cNvPr id="115" name="Picture 114"/>
          <p:cNvPicPr>
            <a:picLocks noChangeAspect="1"/>
          </p:cNvPicPr>
          <p:nvPr/>
        </p:nvPicPr>
        <p:blipFill>
          <a:blip r:embed="rId4"/>
          <a:stretch>
            <a:fillRect/>
          </a:stretch>
        </p:blipFill>
        <p:spPr>
          <a:xfrm>
            <a:off x="2508144" y="2147307"/>
            <a:ext cx="1824693" cy="2880000"/>
          </a:xfrm>
          <a:prstGeom prst="rect">
            <a:avLst/>
          </a:prstGeom>
        </p:spPr>
      </p:pic>
      <p:pic>
        <p:nvPicPr>
          <p:cNvPr id="116" name="Picture 115"/>
          <p:cNvPicPr>
            <a:picLocks noChangeAspect="1"/>
          </p:cNvPicPr>
          <p:nvPr/>
        </p:nvPicPr>
        <p:blipFill>
          <a:blip r:embed="rId4"/>
          <a:stretch>
            <a:fillRect/>
          </a:stretch>
        </p:blipFill>
        <p:spPr>
          <a:xfrm>
            <a:off x="4860033" y="2137172"/>
            <a:ext cx="1824693" cy="2880000"/>
          </a:xfrm>
          <a:prstGeom prst="rect">
            <a:avLst/>
          </a:prstGeom>
        </p:spPr>
      </p:pic>
      <p:pic>
        <p:nvPicPr>
          <p:cNvPr id="117" name="Picture 116"/>
          <p:cNvPicPr>
            <a:picLocks noChangeAspect="1"/>
          </p:cNvPicPr>
          <p:nvPr/>
        </p:nvPicPr>
        <p:blipFill>
          <a:blip r:embed="rId4"/>
          <a:stretch>
            <a:fillRect/>
          </a:stretch>
        </p:blipFill>
        <p:spPr>
          <a:xfrm>
            <a:off x="7131593" y="2147307"/>
            <a:ext cx="1824693" cy="2880000"/>
          </a:xfrm>
          <a:prstGeom prst="rect">
            <a:avLst/>
          </a:prstGeom>
        </p:spPr>
      </p:pic>
    </p:spTree>
    <p:extLst>
      <p:ext uri="{BB962C8B-B14F-4D97-AF65-F5344CB8AC3E}">
        <p14:creationId xmlns:p14="http://schemas.microsoft.com/office/powerpoint/2010/main" val="276372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500"/>
                                        <p:tgtEl>
                                          <p:spTgt spid="115"/>
                                        </p:tgtEl>
                                      </p:cBhvr>
                                    </p:animEffect>
                                  </p:childTnLst>
                                </p:cTn>
                              </p:par>
                              <p:par>
                                <p:cTn id="13" presetID="10" presetClass="entr" presetSubtype="0" fill="hold" nodeType="with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fade">
                                      <p:cBhvr>
                                        <p:cTn id="15" dur="500"/>
                                        <p:tgtEl>
                                          <p:spTgt spid="116"/>
                                        </p:tgtEl>
                                      </p:cBhvr>
                                    </p:animEffect>
                                  </p:childTnLst>
                                </p:cTn>
                              </p:par>
                              <p:par>
                                <p:cTn id="16" presetID="10" presetClass="entr" presetSubtype="0" fill="hold" nodeType="withEffect">
                                  <p:stCondLst>
                                    <p:cond delay="0"/>
                                  </p:stCondLst>
                                  <p:childTnLst>
                                    <p:set>
                                      <p:cBhvr>
                                        <p:cTn id="17" dur="1" fill="hold">
                                          <p:stCondLst>
                                            <p:cond delay="0"/>
                                          </p:stCondLst>
                                        </p:cTn>
                                        <p:tgtEl>
                                          <p:spTgt spid="117"/>
                                        </p:tgtEl>
                                        <p:attrNameLst>
                                          <p:attrName>style.visibility</p:attrName>
                                        </p:attrNameLst>
                                      </p:cBhvr>
                                      <p:to>
                                        <p:strVal val="visible"/>
                                      </p:to>
                                    </p:set>
                                    <p:animEffect transition="in" filter="fade">
                                      <p:cBhvr>
                                        <p:cTn id="18"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1E8A79-3A5E-4AEB-9988-8B66E7D0F193}"/>
              </a:ext>
            </a:extLst>
          </p:cNvPr>
          <p:cNvSpPr>
            <a:spLocks noGrp="1"/>
          </p:cNvSpPr>
          <p:nvPr>
            <p:ph type="title"/>
          </p:nvPr>
        </p:nvSpPr>
        <p:spPr>
          <a:xfrm>
            <a:off x="683568" y="124257"/>
            <a:ext cx="7920000" cy="540000"/>
          </a:xfrm>
        </p:spPr>
        <p:txBody>
          <a:bodyPr/>
          <a:lstStyle/>
          <a:p>
            <a:r>
              <a:rPr lang="en-US" dirty="0"/>
              <a:t>Traceability of components</a:t>
            </a:r>
          </a:p>
        </p:txBody>
      </p:sp>
      <p:pic>
        <p:nvPicPr>
          <p:cNvPr id="7" name="Picture 6">
            <a:extLst>
              <a:ext uri="{FF2B5EF4-FFF2-40B4-BE49-F238E27FC236}">
                <a16:creationId xmlns:a16="http://schemas.microsoft.com/office/drawing/2014/main" id="{A6F6C515-7B4C-FDD5-B981-2631355C897B}"/>
              </a:ext>
            </a:extLst>
          </p:cNvPr>
          <p:cNvPicPr>
            <a:picLocks noChangeAspect="1"/>
          </p:cNvPicPr>
          <p:nvPr/>
        </p:nvPicPr>
        <p:blipFill>
          <a:blip r:embed="rId2"/>
          <a:stretch>
            <a:fillRect/>
          </a:stretch>
        </p:blipFill>
        <p:spPr>
          <a:xfrm>
            <a:off x="5076056" y="1404673"/>
            <a:ext cx="3657600" cy="4021540"/>
          </a:xfrm>
          <a:prstGeom prst="rect">
            <a:avLst/>
          </a:prstGeom>
        </p:spPr>
      </p:pic>
      <p:pic>
        <p:nvPicPr>
          <p:cNvPr id="9" name="Picture 8">
            <a:extLst>
              <a:ext uri="{FF2B5EF4-FFF2-40B4-BE49-F238E27FC236}">
                <a16:creationId xmlns:a16="http://schemas.microsoft.com/office/drawing/2014/main" id="{57FA56DD-EAAB-FEB8-E2CE-9FF00E8D6965}"/>
              </a:ext>
            </a:extLst>
          </p:cNvPr>
          <p:cNvPicPr>
            <a:picLocks noChangeAspect="1"/>
          </p:cNvPicPr>
          <p:nvPr/>
        </p:nvPicPr>
        <p:blipFill>
          <a:blip r:embed="rId3"/>
          <a:stretch>
            <a:fillRect/>
          </a:stretch>
        </p:blipFill>
        <p:spPr>
          <a:xfrm>
            <a:off x="620012" y="1339288"/>
            <a:ext cx="3960000" cy="3168000"/>
          </a:xfrm>
          <a:prstGeom prst="rect">
            <a:avLst/>
          </a:prstGeom>
        </p:spPr>
      </p:pic>
      <p:sp>
        <p:nvSpPr>
          <p:cNvPr id="2" name="Footer Placeholder 1">
            <a:extLst>
              <a:ext uri="{FF2B5EF4-FFF2-40B4-BE49-F238E27FC236}">
                <a16:creationId xmlns:a16="http://schemas.microsoft.com/office/drawing/2014/main" id="{4537A16B-281D-CA92-CB18-ECB0DBB395A2}"/>
              </a:ext>
            </a:extLst>
          </p:cNvPr>
          <p:cNvSpPr>
            <a:spLocks noGrp="1"/>
          </p:cNvSpPr>
          <p:nvPr>
            <p:ph type="ftr" sz="quarter" idx="11"/>
          </p:nvPr>
        </p:nvSpPr>
        <p:spPr/>
        <p:txBody>
          <a:bodyPr/>
          <a:lstStyle/>
          <a:p>
            <a:r>
              <a:rPr lang="en-GB" noProof="0"/>
              <a:t>H. Garcia Gavela - CERN-TRIUMF Use of MTF/Infor for HL-LHC </a:t>
            </a:r>
          </a:p>
        </p:txBody>
      </p:sp>
      <p:sp>
        <p:nvSpPr>
          <p:cNvPr id="3" name="Slide Number Placeholder 2">
            <a:extLst>
              <a:ext uri="{FF2B5EF4-FFF2-40B4-BE49-F238E27FC236}">
                <a16:creationId xmlns:a16="http://schemas.microsoft.com/office/drawing/2014/main" id="{47C5BD32-62BC-E61F-A817-A6785C2918E7}"/>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8" name="TextBox 7"/>
          <p:cNvSpPr txBox="1"/>
          <p:nvPr/>
        </p:nvSpPr>
        <p:spPr>
          <a:xfrm>
            <a:off x="323528" y="4550745"/>
            <a:ext cx="4824536" cy="877163"/>
          </a:xfrm>
          <a:prstGeom prst="rect">
            <a:avLst/>
          </a:prstGeom>
          <a:noFill/>
        </p:spPr>
        <p:txBody>
          <a:bodyPr wrap="square" rtlCol="0">
            <a:spAutoFit/>
          </a:bodyPr>
          <a:lstStyle/>
          <a:p>
            <a:pPr algn="just"/>
            <a:r>
              <a:rPr lang="en-GB" sz="1700" dirty="0">
                <a:solidFill>
                  <a:schemeClr val="accent5"/>
                </a:solidFill>
              </a:rPr>
              <a:t>MTF used to build the assembly tree of each equipment (subcomponents assembled to the main component)</a:t>
            </a:r>
          </a:p>
        </p:txBody>
      </p:sp>
    </p:spTree>
    <p:extLst>
      <p:ext uri="{BB962C8B-B14F-4D97-AF65-F5344CB8AC3E}">
        <p14:creationId xmlns:p14="http://schemas.microsoft.com/office/powerpoint/2010/main" val="51874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30400" y="224012"/>
            <a:ext cx="7920000" cy="540000"/>
          </a:xfrm>
        </p:spPr>
        <p:txBody>
          <a:bodyPr/>
          <a:lstStyle/>
          <a:p>
            <a:r>
              <a:rPr lang="en-GB" dirty="0"/>
              <a:t>From MIP to </a:t>
            </a:r>
            <a:r>
              <a:rPr lang="en-US" dirty="0"/>
              <a:t>MTF – Production Follow-up</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8</a:t>
            </a:fld>
            <a:endParaRPr lang="fr-FR" dirty="0">
              <a:solidFill>
                <a:srgbClr val="64BCD9"/>
              </a:solidFill>
            </a:endParaRPr>
          </a:p>
        </p:txBody>
      </p:sp>
      <p:pic>
        <p:nvPicPr>
          <p:cNvPr id="5" name="Image 4" descr="CERN-logo_outline.jpg"/>
          <p:cNvPicPr>
            <a:picLocks noChangeAspect="1"/>
          </p:cNvPicPr>
          <p:nvPr/>
        </p:nvPicPr>
        <p:blipFill>
          <a:blip r:embed="rId3"/>
          <a:stretch>
            <a:fillRect/>
          </a:stretch>
        </p:blipFill>
        <p:spPr>
          <a:xfrm>
            <a:off x="2209501" y="5568750"/>
            <a:ext cx="370639" cy="364500"/>
          </a:xfrm>
          <a:prstGeom prst="rect">
            <a:avLst/>
          </a:prstGeom>
        </p:spPr>
      </p:pic>
      <p:sp>
        <p:nvSpPr>
          <p:cNvPr id="2" name="Curved Up Arrow 1"/>
          <p:cNvSpPr/>
          <p:nvPr/>
        </p:nvSpPr>
        <p:spPr>
          <a:xfrm>
            <a:off x="3353884" y="5103186"/>
            <a:ext cx="2960856" cy="540060"/>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tx1"/>
              </a:solidFill>
            </a:endParaRPr>
          </a:p>
        </p:txBody>
      </p:sp>
      <p:pic>
        <p:nvPicPr>
          <p:cNvPr id="14" name="Picture 13"/>
          <p:cNvPicPr>
            <a:picLocks noChangeAspect="1"/>
          </p:cNvPicPr>
          <p:nvPr/>
        </p:nvPicPr>
        <p:blipFill>
          <a:blip r:embed="rId4"/>
          <a:stretch>
            <a:fillRect/>
          </a:stretch>
        </p:blipFill>
        <p:spPr>
          <a:xfrm>
            <a:off x="4696331" y="1532250"/>
            <a:ext cx="2062733" cy="1620000"/>
          </a:xfrm>
          <a:prstGeom prst="rect">
            <a:avLst/>
          </a:prstGeom>
          <a:ln>
            <a:solidFill>
              <a:schemeClr val="tx1"/>
            </a:solidFill>
          </a:ln>
        </p:spPr>
      </p:pic>
      <p:pic>
        <p:nvPicPr>
          <p:cNvPr id="15" name="Picture 14"/>
          <p:cNvPicPr>
            <a:picLocks noChangeAspect="1"/>
          </p:cNvPicPr>
          <p:nvPr/>
        </p:nvPicPr>
        <p:blipFill>
          <a:blip r:embed="rId5"/>
          <a:stretch>
            <a:fillRect/>
          </a:stretch>
        </p:blipFill>
        <p:spPr>
          <a:xfrm>
            <a:off x="4705823" y="3411066"/>
            <a:ext cx="2060218" cy="1620000"/>
          </a:xfrm>
          <a:prstGeom prst="rect">
            <a:avLst/>
          </a:prstGeom>
          <a:ln>
            <a:solidFill>
              <a:schemeClr val="tx1"/>
            </a:solidFill>
          </a:ln>
        </p:spPr>
      </p:pic>
      <p:pic>
        <p:nvPicPr>
          <p:cNvPr id="16" name="Picture 15"/>
          <p:cNvPicPr>
            <a:picLocks noChangeAspect="1"/>
          </p:cNvPicPr>
          <p:nvPr/>
        </p:nvPicPr>
        <p:blipFill>
          <a:blip r:embed="rId6"/>
          <a:stretch>
            <a:fillRect/>
          </a:stretch>
        </p:blipFill>
        <p:spPr>
          <a:xfrm>
            <a:off x="7085457" y="1718726"/>
            <a:ext cx="1612230" cy="2700000"/>
          </a:xfrm>
          <a:prstGeom prst="rect">
            <a:avLst/>
          </a:prstGeom>
          <a:ln>
            <a:solidFill>
              <a:schemeClr val="tx1"/>
            </a:solidFill>
          </a:ln>
        </p:spPr>
      </p:pic>
      <p:pic>
        <p:nvPicPr>
          <p:cNvPr id="17" name="Picture 16"/>
          <p:cNvPicPr>
            <a:picLocks noChangeAspect="1"/>
          </p:cNvPicPr>
          <p:nvPr/>
        </p:nvPicPr>
        <p:blipFill>
          <a:blip r:embed="rId7"/>
          <a:stretch>
            <a:fillRect/>
          </a:stretch>
        </p:blipFill>
        <p:spPr>
          <a:xfrm>
            <a:off x="5945120" y="3665644"/>
            <a:ext cx="1080000" cy="811399"/>
          </a:xfrm>
          <a:prstGeom prst="rect">
            <a:avLst/>
          </a:prstGeom>
          <a:ln w="3175">
            <a:solidFill>
              <a:schemeClr val="tx1"/>
            </a:solidFill>
          </a:ln>
        </p:spPr>
      </p:pic>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1750" y="4131671"/>
            <a:ext cx="1080000" cy="933511"/>
          </a:xfrm>
          <a:prstGeom prst="rect">
            <a:avLst/>
          </a:prstGeom>
        </p:spPr>
      </p:pic>
      <p:pic>
        <p:nvPicPr>
          <p:cNvPr id="20" name="Picture 19"/>
          <p:cNvPicPr>
            <a:picLocks noChangeAspect="1"/>
          </p:cNvPicPr>
          <p:nvPr/>
        </p:nvPicPr>
        <p:blipFill>
          <a:blip r:embed="rId9"/>
          <a:stretch>
            <a:fillRect/>
          </a:stretch>
        </p:blipFill>
        <p:spPr>
          <a:xfrm>
            <a:off x="612000" y="1863150"/>
            <a:ext cx="2160000" cy="1547916"/>
          </a:xfrm>
          <a:prstGeom prst="rect">
            <a:avLst/>
          </a:prstGeom>
          <a:ln>
            <a:solidFill>
              <a:schemeClr val="tx1"/>
            </a:solidFill>
          </a:ln>
        </p:spPr>
      </p:pic>
      <p:pic>
        <p:nvPicPr>
          <p:cNvPr id="19" name="Picture 18"/>
          <p:cNvPicPr>
            <a:picLocks noChangeAspect="1"/>
          </p:cNvPicPr>
          <p:nvPr/>
        </p:nvPicPr>
        <p:blipFill>
          <a:blip r:embed="rId10"/>
          <a:stretch>
            <a:fillRect/>
          </a:stretch>
        </p:blipFill>
        <p:spPr>
          <a:xfrm>
            <a:off x="1015681" y="2231072"/>
            <a:ext cx="2160000" cy="1518113"/>
          </a:xfrm>
          <a:prstGeom prst="rect">
            <a:avLst/>
          </a:prstGeom>
          <a:ln>
            <a:solidFill>
              <a:schemeClr val="tx1"/>
            </a:solidFill>
          </a:ln>
        </p:spPr>
      </p:pic>
      <p:pic>
        <p:nvPicPr>
          <p:cNvPr id="12" name="Picture 11"/>
          <p:cNvPicPr>
            <a:picLocks noChangeAspect="1"/>
          </p:cNvPicPr>
          <p:nvPr/>
        </p:nvPicPr>
        <p:blipFill>
          <a:blip r:embed="rId11"/>
          <a:stretch>
            <a:fillRect/>
          </a:stretch>
        </p:blipFill>
        <p:spPr>
          <a:xfrm>
            <a:off x="1490677" y="2571981"/>
            <a:ext cx="2160000" cy="1516056"/>
          </a:xfrm>
          <a:prstGeom prst="rect">
            <a:avLst/>
          </a:prstGeom>
          <a:ln>
            <a:solidFill>
              <a:schemeClr val="tx1"/>
            </a:solidFill>
          </a:ln>
        </p:spPr>
      </p:pic>
      <p:sp>
        <p:nvSpPr>
          <p:cNvPr id="21" name="Espace réservé du pied de page 1"/>
          <p:cNvSpPr>
            <a:spLocks noGrp="1"/>
          </p:cNvSpPr>
          <p:nvPr>
            <p:ph type="ftr" sz="quarter" idx="11"/>
          </p:nvPr>
        </p:nvSpPr>
        <p:spPr>
          <a:xfrm>
            <a:off x="2571750" y="5624513"/>
            <a:ext cx="4970250" cy="270000"/>
          </a:xfrm>
        </p:spPr>
        <p:txBody>
          <a:bodyPr/>
          <a:lstStyle/>
          <a:p>
            <a:r>
              <a:rPr lang="en-GB"/>
              <a:t>H. Garcia Gavela - CERN-TRIUMF Use of MTF/Infor for HL-LHC </a:t>
            </a:r>
            <a:endParaRPr lang="en-GB" noProof="0" dirty="0"/>
          </a:p>
        </p:txBody>
      </p:sp>
      <p:pic>
        <p:nvPicPr>
          <p:cNvPr id="22" name="Picture 21"/>
          <p:cNvPicPr>
            <a:picLocks noChangeAspect="1"/>
          </p:cNvPicPr>
          <p:nvPr/>
        </p:nvPicPr>
        <p:blipFill>
          <a:blip r:embed="rId12"/>
          <a:stretch>
            <a:fillRect/>
          </a:stretch>
        </p:blipFill>
        <p:spPr>
          <a:xfrm>
            <a:off x="1772039" y="1390722"/>
            <a:ext cx="300038" cy="385763"/>
          </a:xfrm>
          <a:prstGeom prst="rect">
            <a:avLst/>
          </a:prstGeom>
        </p:spPr>
      </p:pic>
      <p:pic>
        <p:nvPicPr>
          <p:cNvPr id="23" name="Picture 22"/>
          <p:cNvPicPr>
            <a:picLocks noChangeAspect="1"/>
          </p:cNvPicPr>
          <p:nvPr/>
        </p:nvPicPr>
        <p:blipFill>
          <a:blip r:embed="rId13"/>
          <a:stretch>
            <a:fillRect/>
          </a:stretch>
        </p:blipFill>
        <p:spPr>
          <a:xfrm>
            <a:off x="4304000" y="1505496"/>
            <a:ext cx="268000" cy="273702"/>
          </a:xfrm>
          <a:prstGeom prst="rect">
            <a:avLst/>
          </a:prstGeom>
        </p:spPr>
      </p:pic>
      <p:pic>
        <p:nvPicPr>
          <p:cNvPr id="25" name="Picture 24"/>
          <p:cNvPicPr>
            <a:picLocks noChangeAspect="1"/>
          </p:cNvPicPr>
          <p:nvPr/>
        </p:nvPicPr>
        <p:blipFill>
          <a:blip r:embed="rId13"/>
          <a:stretch>
            <a:fillRect/>
          </a:stretch>
        </p:blipFill>
        <p:spPr>
          <a:xfrm>
            <a:off x="4322400" y="3411066"/>
            <a:ext cx="268000" cy="273702"/>
          </a:xfrm>
          <a:prstGeom prst="rect">
            <a:avLst/>
          </a:prstGeom>
        </p:spPr>
      </p:pic>
      <p:pic>
        <p:nvPicPr>
          <p:cNvPr id="24" name="Picture 23">
            <a:extLst>
              <a:ext uri="{FF2B5EF4-FFF2-40B4-BE49-F238E27FC236}">
                <a16:creationId xmlns:a16="http://schemas.microsoft.com/office/drawing/2014/main" id="{909BA020-8CEA-4565-9C2D-3572AEB0588B}"/>
              </a:ext>
            </a:extLst>
          </p:cNvPr>
          <p:cNvPicPr>
            <a:picLocks noChangeAspect="1"/>
          </p:cNvPicPr>
          <p:nvPr/>
        </p:nvPicPr>
        <p:blipFill>
          <a:blip r:embed="rId7"/>
          <a:stretch>
            <a:fillRect/>
          </a:stretch>
        </p:blipFill>
        <p:spPr>
          <a:xfrm>
            <a:off x="5933929" y="1808267"/>
            <a:ext cx="1080000" cy="811399"/>
          </a:xfrm>
          <a:prstGeom prst="rect">
            <a:avLst/>
          </a:prstGeom>
          <a:ln w="3175">
            <a:solidFill>
              <a:schemeClr val="tx1"/>
            </a:solidFill>
          </a:ln>
        </p:spPr>
      </p:pic>
      <p:pic>
        <p:nvPicPr>
          <p:cNvPr id="26" name="Picture 25">
            <a:extLst>
              <a:ext uri="{FF2B5EF4-FFF2-40B4-BE49-F238E27FC236}">
                <a16:creationId xmlns:a16="http://schemas.microsoft.com/office/drawing/2014/main" id="{A387BC60-27F0-4C45-9FC8-4A4478F641AF}"/>
              </a:ext>
            </a:extLst>
          </p:cNvPr>
          <p:cNvPicPr>
            <a:picLocks noChangeAspect="1"/>
          </p:cNvPicPr>
          <p:nvPr/>
        </p:nvPicPr>
        <p:blipFill>
          <a:blip r:embed="rId14"/>
          <a:stretch>
            <a:fillRect/>
          </a:stretch>
        </p:blipFill>
        <p:spPr>
          <a:xfrm>
            <a:off x="1528048" y="5111343"/>
            <a:ext cx="327905" cy="351327"/>
          </a:xfrm>
          <a:prstGeom prst="rect">
            <a:avLst/>
          </a:prstGeom>
        </p:spPr>
      </p:pic>
      <p:sp>
        <p:nvSpPr>
          <p:cNvPr id="27" name="TextBox 26">
            <a:extLst>
              <a:ext uri="{FF2B5EF4-FFF2-40B4-BE49-F238E27FC236}">
                <a16:creationId xmlns:a16="http://schemas.microsoft.com/office/drawing/2014/main" id="{56A9091E-2FC1-479E-993C-0E65497D03F8}"/>
              </a:ext>
            </a:extLst>
          </p:cNvPr>
          <p:cNvSpPr txBox="1"/>
          <p:nvPr/>
        </p:nvSpPr>
        <p:spPr>
          <a:xfrm>
            <a:off x="1919665" y="5131576"/>
            <a:ext cx="710032" cy="300082"/>
          </a:xfrm>
          <a:prstGeom prst="rect">
            <a:avLst/>
          </a:prstGeom>
          <a:noFill/>
        </p:spPr>
        <p:txBody>
          <a:bodyPr wrap="square" rtlCol="0">
            <a:spAutoFit/>
          </a:bodyPr>
          <a:lstStyle/>
          <a:p>
            <a:r>
              <a:rPr lang="en-US" sz="1350" dirty="0"/>
              <a:t>ITEM</a:t>
            </a:r>
          </a:p>
        </p:txBody>
      </p:sp>
      <p:sp>
        <p:nvSpPr>
          <p:cNvPr id="28" name="TextBox 27">
            <a:extLst>
              <a:ext uri="{FF2B5EF4-FFF2-40B4-BE49-F238E27FC236}">
                <a16:creationId xmlns:a16="http://schemas.microsoft.com/office/drawing/2014/main" id="{573AFB62-5E68-4B7C-8820-BCC235D1614A}"/>
              </a:ext>
            </a:extLst>
          </p:cNvPr>
          <p:cNvSpPr txBox="1"/>
          <p:nvPr/>
        </p:nvSpPr>
        <p:spPr>
          <a:xfrm>
            <a:off x="6435813" y="5107995"/>
            <a:ext cx="1081288" cy="300082"/>
          </a:xfrm>
          <a:prstGeom prst="rect">
            <a:avLst/>
          </a:prstGeom>
          <a:noFill/>
        </p:spPr>
        <p:txBody>
          <a:bodyPr wrap="square" rtlCol="0">
            <a:spAutoFit/>
          </a:bodyPr>
          <a:lstStyle/>
          <a:p>
            <a:r>
              <a:rPr lang="en-US" sz="1350" dirty="0"/>
              <a:t>ASSET (S)</a:t>
            </a:r>
          </a:p>
        </p:txBody>
      </p:sp>
    </p:spTree>
    <p:extLst>
      <p:ext uri="{BB962C8B-B14F-4D97-AF65-F5344CB8AC3E}">
        <p14:creationId xmlns:p14="http://schemas.microsoft.com/office/powerpoint/2010/main" val="166403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67660" y="189141"/>
            <a:ext cx="7920000" cy="540000"/>
          </a:xfrm>
        </p:spPr>
        <p:txBody>
          <a:bodyPr/>
          <a:lstStyle/>
          <a:p>
            <a:r>
              <a:rPr lang="fr-CH" sz="2200" dirty="0"/>
              <a:t>Production </a:t>
            </a:r>
            <a:r>
              <a:rPr lang="fr-CH" sz="2200" dirty="0" err="1"/>
              <a:t>Follow</a:t>
            </a:r>
            <a:r>
              <a:rPr lang="fr-CH" sz="2200" dirty="0"/>
              <a:t>-up and Storage of </a:t>
            </a:r>
            <a:r>
              <a:rPr lang="fr-CH" sz="2200" dirty="0" err="1"/>
              <a:t>Manufacturing</a:t>
            </a:r>
            <a:r>
              <a:rPr lang="fr-CH" sz="2200" dirty="0"/>
              <a:t> Data </a:t>
            </a:r>
            <a:endParaRPr lang="en-GB" sz="2200" dirty="0"/>
          </a:p>
        </p:txBody>
      </p:sp>
      <p:pic>
        <p:nvPicPr>
          <p:cNvPr id="14" name="Picture 13"/>
          <p:cNvPicPr>
            <a:picLocks noChangeAspect="1"/>
          </p:cNvPicPr>
          <p:nvPr/>
        </p:nvPicPr>
        <p:blipFill>
          <a:blip r:embed="rId3"/>
          <a:stretch>
            <a:fillRect/>
          </a:stretch>
        </p:blipFill>
        <p:spPr>
          <a:xfrm>
            <a:off x="4779193" y="1596277"/>
            <a:ext cx="1547050" cy="1215000"/>
          </a:xfrm>
          <a:prstGeom prst="rect">
            <a:avLst/>
          </a:prstGeom>
          <a:ln>
            <a:solidFill>
              <a:schemeClr val="tx1"/>
            </a:solidFill>
          </a:ln>
        </p:spPr>
      </p:pic>
      <p:pic>
        <p:nvPicPr>
          <p:cNvPr id="15" name="Picture 14"/>
          <p:cNvPicPr>
            <a:picLocks noChangeAspect="1"/>
          </p:cNvPicPr>
          <p:nvPr/>
        </p:nvPicPr>
        <p:blipFill>
          <a:blip r:embed="rId4"/>
          <a:stretch>
            <a:fillRect/>
          </a:stretch>
        </p:blipFill>
        <p:spPr>
          <a:xfrm>
            <a:off x="5004960" y="4392957"/>
            <a:ext cx="1545164" cy="1215000"/>
          </a:xfrm>
          <a:prstGeom prst="rect">
            <a:avLst/>
          </a:prstGeom>
          <a:ln>
            <a:solidFill>
              <a:schemeClr val="tx1"/>
            </a:solidFill>
          </a:ln>
        </p:spPr>
      </p:pic>
      <p:pic>
        <p:nvPicPr>
          <p:cNvPr id="16" name="Picture 15"/>
          <p:cNvPicPr>
            <a:picLocks noChangeAspect="1"/>
          </p:cNvPicPr>
          <p:nvPr/>
        </p:nvPicPr>
        <p:blipFill>
          <a:blip r:embed="rId5"/>
          <a:stretch>
            <a:fillRect/>
          </a:stretch>
        </p:blipFill>
        <p:spPr>
          <a:xfrm>
            <a:off x="7810884" y="2305070"/>
            <a:ext cx="1209173" cy="2025000"/>
          </a:xfrm>
          <a:prstGeom prst="rect">
            <a:avLst/>
          </a:prstGeom>
          <a:ln>
            <a:solidFill>
              <a:schemeClr val="tx1"/>
            </a:solidFill>
          </a:ln>
        </p:spPr>
      </p:pic>
      <p:pic>
        <p:nvPicPr>
          <p:cNvPr id="17" name="Picture 16"/>
          <p:cNvPicPr>
            <a:picLocks noChangeAspect="1"/>
          </p:cNvPicPr>
          <p:nvPr/>
        </p:nvPicPr>
        <p:blipFill>
          <a:blip r:embed="rId6"/>
          <a:stretch>
            <a:fillRect/>
          </a:stretch>
        </p:blipFill>
        <p:spPr>
          <a:xfrm>
            <a:off x="6683001" y="1599066"/>
            <a:ext cx="1012500" cy="760687"/>
          </a:xfrm>
          <a:prstGeom prst="rect">
            <a:avLst/>
          </a:prstGeom>
          <a:ln w="3175">
            <a:solidFill>
              <a:schemeClr val="tx1"/>
            </a:solidFill>
          </a:ln>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14328" y="2935005"/>
            <a:ext cx="1046915" cy="904913"/>
          </a:xfrm>
          <a:prstGeom prst="rect">
            <a:avLst/>
          </a:prstGeom>
        </p:spPr>
      </p:pic>
      <p:pic>
        <p:nvPicPr>
          <p:cNvPr id="20" name="Picture 19"/>
          <p:cNvPicPr>
            <a:picLocks noChangeAspect="1"/>
          </p:cNvPicPr>
          <p:nvPr/>
        </p:nvPicPr>
        <p:blipFill>
          <a:blip r:embed="rId8"/>
          <a:stretch>
            <a:fillRect/>
          </a:stretch>
        </p:blipFill>
        <p:spPr>
          <a:xfrm>
            <a:off x="402128" y="1532251"/>
            <a:ext cx="1847018" cy="1323625"/>
          </a:xfrm>
          <a:prstGeom prst="rect">
            <a:avLst/>
          </a:prstGeom>
          <a:ln>
            <a:solidFill>
              <a:schemeClr val="tx1"/>
            </a:solidFill>
          </a:ln>
        </p:spPr>
      </p:pic>
      <p:pic>
        <p:nvPicPr>
          <p:cNvPr id="22" name="Picture 21">
            <a:extLst>
              <a:ext uri="{FF2B5EF4-FFF2-40B4-BE49-F238E27FC236}">
                <a16:creationId xmlns:a16="http://schemas.microsoft.com/office/drawing/2014/main" id="{909BA020-8CEA-4565-9C2D-3572AEB0588B}"/>
              </a:ext>
            </a:extLst>
          </p:cNvPr>
          <p:cNvPicPr>
            <a:picLocks noChangeAspect="1"/>
          </p:cNvPicPr>
          <p:nvPr/>
        </p:nvPicPr>
        <p:blipFill>
          <a:blip r:embed="rId6"/>
          <a:stretch>
            <a:fillRect/>
          </a:stretch>
        </p:blipFill>
        <p:spPr>
          <a:xfrm>
            <a:off x="6740692" y="4078127"/>
            <a:ext cx="1012500" cy="760687"/>
          </a:xfrm>
          <a:prstGeom prst="rect">
            <a:avLst/>
          </a:prstGeom>
          <a:ln w="3175">
            <a:solidFill>
              <a:schemeClr val="tx1"/>
            </a:solidFill>
          </a:ln>
        </p:spPr>
      </p:pic>
      <p:pic>
        <p:nvPicPr>
          <p:cNvPr id="23" name="Picture 22">
            <a:extLst>
              <a:ext uri="{FF2B5EF4-FFF2-40B4-BE49-F238E27FC236}">
                <a16:creationId xmlns:a16="http://schemas.microsoft.com/office/drawing/2014/main" id="{544CACDA-F160-4471-8DE6-4FD35EC9B492}"/>
              </a:ext>
            </a:extLst>
          </p:cNvPr>
          <p:cNvPicPr>
            <a:picLocks noChangeAspect="1"/>
          </p:cNvPicPr>
          <p:nvPr/>
        </p:nvPicPr>
        <p:blipFill>
          <a:blip r:embed="rId9"/>
          <a:stretch>
            <a:fillRect/>
          </a:stretch>
        </p:blipFill>
        <p:spPr>
          <a:xfrm>
            <a:off x="2602303" y="1528045"/>
            <a:ext cx="933627" cy="1323623"/>
          </a:xfrm>
          <a:prstGeom prst="rect">
            <a:avLst/>
          </a:prstGeom>
          <a:ln>
            <a:solidFill>
              <a:schemeClr val="tx1"/>
            </a:solidFill>
          </a:ln>
        </p:spPr>
      </p:pic>
      <p:pic>
        <p:nvPicPr>
          <p:cNvPr id="24" name="Picture 23">
            <a:extLst>
              <a:ext uri="{FF2B5EF4-FFF2-40B4-BE49-F238E27FC236}">
                <a16:creationId xmlns:a16="http://schemas.microsoft.com/office/drawing/2014/main" id="{1FB0926E-CECE-4248-803D-40E4CF9C974E}"/>
              </a:ext>
            </a:extLst>
          </p:cNvPr>
          <p:cNvPicPr>
            <a:picLocks noChangeAspect="1"/>
          </p:cNvPicPr>
          <p:nvPr/>
        </p:nvPicPr>
        <p:blipFill>
          <a:blip r:embed="rId10"/>
          <a:stretch>
            <a:fillRect/>
          </a:stretch>
        </p:blipFill>
        <p:spPr>
          <a:xfrm>
            <a:off x="555213" y="2980071"/>
            <a:ext cx="1418692" cy="1005100"/>
          </a:xfrm>
          <a:prstGeom prst="rect">
            <a:avLst/>
          </a:prstGeom>
          <a:ln>
            <a:solidFill>
              <a:schemeClr val="tx1"/>
            </a:solidFill>
          </a:ln>
        </p:spPr>
      </p:pic>
      <p:pic>
        <p:nvPicPr>
          <p:cNvPr id="26" name="Picture 25">
            <a:extLst>
              <a:ext uri="{FF2B5EF4-FFF2-40B4-BE49-F238E27FC236}">
                <a16:creationId xmlns:a16="http://schemas.microsoft.com/office/drawing/2014/main" id="{F63790C8-E387-420E-8F72-8118918049A8}"/>
              </a:ext>
            </a:extLst>
          </p:cNvPr>
          <p:cNvPicPr>
            <a:picLocks noChangeAspect="1"/>
          </p:cNvPicPr>
          <p:nvPr/>
        </p:nvPicPr>
        <p:blipFill>
          <a:blip r:embed="rId11"/>
          <a:stretch>
            <a:fillRect/>
          </a:stretch>
        </p:blipFill>
        <p:spPr>
          <a:xfrm>
            <a:off x="4919693" y="2942081"/>
            <a:ext cx="654649" cy="932727"/>
          </a:xfrm>
          <a:prstGeom prst="rect">
            <a:avLst/>
          </a:prstGeom>
          <a:ln w="3175">
            <a:solidFill>
              <a:schemeClr val="tx1"/>
            </a:solidFill>
          </a:ln>
        </p:spPr>
      </p:pic>
      <p:pic>
        <p:nvPicPr>
          <p:cNvPr id="27" name="Picture 26">
            <a:extLst>
              <a:ext uri="{FF2B5EF4-FFF2-40B4-BE49-F238E27FC236}">
                <a16:creationId xmlns:a16="http://schemas.microsoft.com/office/drawing/2014/main" id="{FA42FAB6-D98F-4434-81A5-088118824B3C}"/>
              </a:ext>
            </a:extLst>
          </p:cNvPr>
          <p:cNvPicPr>
            <a:picLocks noChangeAspect="1"/>
          </p:cNvPicPr>
          <p:nvPr/>
        </p:nvPicPr>
        <p:blipFill>
          <a:blip r:embed="rId12"/>
          <a:stretch>
            <a:fillRect/>
          </a:stretch>
        </p:blipFill>
        <p:spPr>
          <a:xfrm>
            <a:off x="6968110" y="2926089"/>
            <a:ext cx="659036" cy="932727"/>
          </a:xfrm>
          <a:prstGeom prst="rect">
            <a:avLst/>
          </a:prstGeom>
          <a:ln w="3175">
            <a:solidFill>
              <a:schemeClr val="tx1"/>
            </a:solidFill>
          </a:ln>
        </p:spPr>
      </p:pic>
      <p:pic>
        <p:nvPicPr>
          <p:cNvPr id="28" name="Picture 27">
            <a:extLst>
              <a:ext uri="{FF2B5EF4-FFF2-40B4-BE49-F238E27FC236}">
                <a16:creationId xmlns:a16="http://schemas.microsoft.com/office/drawing/2014/main" id="{DF661FB0-34DD-4603-A833-546D1C9B3C04}"/>
              </a:ext>
            </a:extLst>
          </p:cNvPr>
          <p:cNvPicPr>
            <a:picLocks noChangeAspect="1"/>
          </p:cNvPicPr>
          <p:nvPr/>
        </p:nvPicPr>
        <p:blipFill>
          <a:blip r:embed="rId13"/>
          <a:stretch>
            <a:fillRect/>
          </a:stretch>
        </p:blipFill>
        <p:spPr>
          <a:xfrm>
            <a:off x="6289111" y="2935005"/>
            <a:ext cx="655430" cy="932435"/>
          </a:xfrm>
          <a:prstGeom prst="rect">
            <a:avLst/>
          </a:prstGeom>
          <a:ln w="3175">
            <a:solidFill>
              <a:schemeClr val="tx1"/>
            </a:solidFill>
          </a:ln>
        </p:spPr>
      </p:pic>
      <p:pic>
        <p:nvPicPr>
          <p:cNvPr id="29" name="Picture 28">
            <a:extLst>
              <a:ext uri="{FF2B5EF4-FFF2-40B4-BE49-F238E27FC236}">
                <a16:creationId xmlns:a16="http://schemas.microsoft.com/office/drawing/2014/main" id="{D93D3E80-140F-492F-B972-B4CCD94B3CFA}"/>
              </a:ext>
            </a:extLst>
          </p:cNvPr>
          <p:cNvPicPr>
            <a:picLocks noChangeAspect="1"/>
          </p:cNvPicPr>
          <p:nvPr/>
        </p:nvPicPr>
        <p:blipFill>
          <a:blip r:embed="rId14"/>
          <a:stretch>
            <a:fillRect/>
          </a:stretch>
        </p:blipFill>
        <p:spPr>
          <a:xfrm>
            <a:off x="5615937" y="2929764"/>
            <a:ext cx="655928" cy="932727"/>
          </a:xfrm>
          <a:prstGeom prst="rect">
            <a:avLst/>
          </a:prstGeom>
          <a:noFill/>
          <a:ln w="3175">
            <a:solidFill>
              <a:schemeClr val="tx1"/>
            </a:solidFill>
          </a:ln>
        </p:spPr>
      </p:pic>
      <p:pic>
        <p:nvPicPr>
          <p:cNvPr id="7" name="Picture 6">
            <a:extLst>
              <a:ext uri="{FF2B5EF4-FFF2-40B4-BE49-F238E27FC236}">
                <a16:creationId xmlns:a16="http://schemas.microsoft.com/office/drawing/2014/main" id="{54527331-2D7E-40AF-BA26-7A062290E0CB}"/>
              </a:ext>
            </a:extLst>
          </p:cNvPr>
          <p:cNvPicPr>
            <a:picLocks noChangeAspect="1"/>
          </p:cNvPicPr>
          <p:nvPr/>
        </p:nvPicPr>
        <p:blipFill>
          <a:blip r:embed="rId15"/>
          <a:stretch>
            <a:fillRect/>
          </a:stretch>
        </p:blipFill>
        <p:spPr>
          <a:xfrm>
            <a:off x="767660" y="4096464"/>
            <a:ext cx="1217395" cy="1744858"/>
          </a:xfrm>
          <a:prstGeom prst="rect">
            <a:avLst/>
          </a:prstGeom>
          <a:ln>
            <a:solidFill>
              <a:schemeClr val="tx1"/>
            </a:solidFill>
          </a:ln>
        </p:spPr>
      </p:pic>
      <p:pic>
        <p:nvPicPr>
          <p:cNvPr id="30" name="Picture 29">
            <a:extLst>
              <a:ext uri="{FF2B5EF4-FFF2-40B4-BE49-F238E27FC236}">
                <a16:creationId xmlns:a16="http://schemas.microsoft.com/office/drawing/2014/main" id="{A387BC60-27F0-4C45-9FC8-4A4478F641AF}"/>
              </a:ext>
            </a:extLst>
          </p:cNvPr>
          <p:cNvPicPr>
            <a:picLocks noChangeAspect="1"/>
          </p:cNvPicPr>
          <p:nvPr/>
        </p:nvPicPr>
        <p:blipFill>
          <a:blip r:embed="rId16"/>
          <a:stretch>
            <a:fillRect/>
          </a:stretch>
        </p:blipFill>
        <p:spPr>
          <a:xfrm>
            <a:off x="2425430" y="4627171"/>
            <a:ext cx="327905" cy="351327"/>
          </a:xfrm>
          <a:prstGeom prst="rect">
            <a:avLst/>
          </a:prstGeom>
        </p:spPr>
      </p:pic>
      <p:pic>
        <p:nvPicPr>
          <p:cNvPr id="31" name="Picture 30">
            <a:extLst>
              <a:ext uri="{FF2B5EF4-FFF2-40B4-BE49-F238E27FC236}">
                <a16:creationId xmlns:a16="http://schemas.microsoft.com/office/drawing/2014/main" id="{364C9AC7-3D20-4CA7-9F03-6BAD56234C45}"/>
              </a:ext>
            </a:extLst>
          </p:cNvPr>
          <p:cNvPicPr>
            <a:picLocks noChangeAspect="1"/>
          </p:cNvPicPr>
          <p:nvPr/>
        </p:nvPicPr>
        <p:blipFill>
          <a:blip r:embed="rId17"/>
          <a:stretch>
            <a:fillRect/>
          </a:stretch>
        </p:blipFill>
        <p:spPr>
          <a:xfrm>
            <a:off x="6342243" y="2464828"/>
            <a:ext cx="324759" cy="289964"/>
          </a:xfrm>
          <a:prstGeom prst="rect">
            <a:avLst/>
          </a:prstGeom>
        </p:spPr>
      </p:pic>
      <p:pic>
        <p:nvPicPr>
          <p:cNvPr id="32" name="Picture 31">
            <a:extLst>
              <a:ext uri="{FF2B5EF4-FFF2-40B4-BE49-F238E27FC236}">
                <a16:creationId xmlns:a16="http://schemas.microsoft.com/office/drawing/2014/main" id="{2A0A7F7B-2CD7-4042-9BA8-F97FFEF00506}"/>
              </a:ext>
            </a:extLst>
          </p:cNvPr>
          <p:cNvPicPr>
            <a:picLocks noChangeAspect="1"/>
          </p:cNvPicPr>
          <p:nvPr/>
        </p:nvPicPr>
        <p:blipFill>
          <a:blip r:embed="rId17"/>
          <a:stretch>
            <a:fillRect/>
          </a:stretch>
        </p:blipFill>
        <p:spPr>
          <a:xfrm>
            <a:off x="6343593" y="4047651"/>
            <a:ext cx="324759" cy="289964"/>
          </a:xfrm>
          <a:prstGeom prst="rect">
            <a:avLst/>
          </a:prstGeom>
        </p:spPr>
      </p:pic>
      <p:sp>
        <p:nvSpPr>
          <p:cNvPr id="8" name="TextBox 7">
            <a:extLst>
              <a:ext uri="{FF2B5EF4-FFF2-40B4-BE49-F238E27FC236}">
                <a16:creationId xmlns:a16="http://schemas.microsoft.com/office/drawing/2014/main" id="{56A9091E-2FC1-479E-993C-0E65497D03F8}"/>
              </a:ext>
            </a:extLst>
          </p:cNvPr>
          <p:cNvSpPr txBox="1"/>
          <p:nvPr/>
        </p:nvSpPr>
        <p:spPr>
          <a:xfrm>
            <a:off x="2359083" y="5065181"/>
            <a:ext cx="710032" cy="300082"/>
          </a:xfrm>
          <a:prstGeom prst="rect">
            <a:avLst/>
          </a:prstGeom>
          <a:noFill/>
        </p:spPr>
        <p:txBody>
          <a:bodyPr wrap="square" rtlCol="0">
            <a:spAutoFit/>
          </a:bodyPr>
          <a:lstStyle/>
          <a:p>
            <a:r>
              <a:rPr lang="en-US" sz="1350" dirty="0"/>
              <a:t>ITEM</a:t>
            </a:r>
          </a:p>
        </p:txBody>
      </p:sp>
      <p:cxnSp>
        <p:nvCxnSpPr>
          <p:cNvPr id="5" name="Straight Arrow Connector 4">
            <a:extLst>
              <a:ext uri="{FF2B5EF4-FFF2-40B4-BE49-F238E27FC236}">
                <a16:creationId xmlns:a16="http://schemas.microsoft.com/office/drawing/2014/main" id="{253073E3-F79C-49CF-95FA-54BBA59FB9FF}"/>
              </a:ext>
            </a:extLst>
          </p:cNvPr>
          <p:cNvCxnSpPr/>
          <p:nvPr/>
        </p:nvCxnSpPr>
        <p:spPr>
          <a:xfrm flipV="1">
            <a:off x="3569866" y="2670938"/>
            <a:ext cx="2571944" cy="939245"/>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2497BC2-D4F0-4F92-80C4-62A44ECF4F97}"/>
              </a:ext>
            </a:extLst>
          </p:cNvPr>
          <p:cNvCxnSpPr>
            <a:cxnSpLocks/>
          </p:cNvCxnSpPr>
          <p:nvPr/>
        </p:nvCxnSpPr>
        <p:spPr>
          <a:xfrm>
            <a:off x="3569866" y="3610181"/>
            <a:ext cx="2613540" cy="58245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25B26521-34B1-483B-ACB8-F075617D224F}"/>
              </a:ext>
            </a:extLst>
          </p:cNvPr>
          <p:cNvPicPr>
            <a:picLocks noChangeAspect="1"/>
          </p:cNvPicPr>
          <p:nvPr/>
        </p:nvPicPr>
        <p:blipFill>
          <a:blip r:embed="rId18"/>
          <a:stretch>
            <a:fillRect/>
          </a:stretch>
        </p:blipFill>
        <p:spPr>
          <a:xfrm>
            <a:off x="2977971" y="4058249"/>
            <a:ext cx="1199988" cy="1744858"/>
          </a:xfrm>
          <a:prstGeom prst="rect">
            <a:avLst/>
          </a:prstGeom>
          <a:ln>
            <a:solidFill>
              <a:schemeClr val="tx1"/>
            </a:solidFill>
          </a:ln>
        </p:spPr>
      </p:pic>
      <p:sp>
        <p:nvSpPr>
          <p:cNvPr id="33" name="TextBox 32">
            <a:extLst>
              <a:ext uri="{FF2B5EF4-FFF2-40B4-BE49-F238E27FC236}">
                <a16:creationId xmlns:a16="http://schemas.microsoft.com/office/drawing/2014/main" id="{573AFB62-5E68-4B7C-8820-BCC235D1614A}"/>
              </a:ext>
            </a:extLst>
          </p:cNvPr>
          <p:cNvSpPr txBox="1"/>
          <p:nvPr/>
        </p:nvSpPr>
        <p:spPr>
          <a:xfrm>
            <a:off x="6728441" y="5061040"/>
            <a:ext cx="1081288" cy="300082"/>
          </a:xfrm>
          <a:prstGeom prst="rect">
            <a:avLst/>
          </a:prstGeom>
          <a:noFill/>
        </p:spPr>
        <p:txBody>
          <a:bodyPr wrap="square" rtlCol="0">
            <a:spAutoFit/>
          </a:bodyPr>
          <a:lstStyle/>
          <a:p>
            <a:r>
              <a:rPr lang="en-US" sz="1350" dirty="0"/>
              <a:t>ASSET (S)</a:t>
            </a:r>
          </a:p>
        </p:txBody>
      </p:sp>
      <p:sp>
        <p:nvSpPr>
          <p:cNvPr id="12" name="Footer Placeholder 11">
            <a:extLst>
              <a:ext uri="{FF2B5EF4-FFF2-40B4-BE49-F238E27FC236}">
                <a16:creationId xmlns:a16="http://schemas.microsoft.com/office/drawing/2014/main" id="{F6A2CD63-C735-4A91-84C4-C6F05730C148}"/>
              </a:ext>
            </a:extLst>
          </p:cNvPr>
          <p:cNvSpPr>
            <a:spLocks noGrp="1"/>
          </p:cNvSpPr>
          <p:nvPr>
            <p:ph type="ftr" sz="quarter" idx="11"/>
          </p:nvPr>
        </p:nvSpPr>
        <p:spPr/>
        <p:txBody>
          <a:bodyPr/>
          <a:lstStyle/>
          <a:p>
            <a:r>
              <a:rPr lang="en-GB" noProof="0"/>
              <a:t>H. Garcia Gavela - CERN-TRIUMF Use of MTF/Infor for HL-LHC </a:t>
            </a:r>
          </a:p>
        </p:txBody>
      </p:sp>
      <p:sp>
        <p:nvSpPr>
          <p:cNvPr id="2" name="Slide Number Placeholder 1"/>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152192882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8565</TotalTime>
  <Words>2006</Words>
  <Application>Microsoft Office PowerPoint</Application>
  <PresentationFormat>On-screen Show (4:3)</PresentationFormat>
  <Paragraphs>272</Paragraphs>
  <Slides>37</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Wingdings</vt:lpstr>
      <vt:lpstr>Thème Office</vt:lpstr>
      <vt:lpstr>MTF for HL-LHC  </vt:lpstr>
      <vt:lpstr>Outline</vt:lpstr>
      <vt:lpstr>Why do we use MTF/EAM for HL-LHC?</vt:lpstr>
      <vt:lpstr>When – The full HL-LHC life-cycle </vt:lpstr>
      <vt:lpstr>Identification</vt:lpstr>
      <vt:lpstr>Traceability of components</vt:lpstr>
      <vt:lpstr>Traceability of components</vt:lpstr>
      <vt:lpstr>From MIP to MTF – Production Follow-up</vt:lpstr>
      <vt:lpstr>Production Follow-up and Storage of Manufacturing Data </vt:lpstr>
      <vt:lpstr>Nonconformities</vt:lpstr>
      <vt:lpstr>What goes where in the machine</vt:lpstr>
      <vt:lpstr>MTF</vt:lpstr>
      <vt:lpstr>MTF</vt:lpstr>
      <vt:lpstr>Outline</vt:lpstr>
      <vt:lpstr>Item vs Asset </vt:lpstr>
      <vt:lpstr>MIP as the basis of MTF Set up</vt:lpstr>
      <vt:lpstr>Outline</vt:lpstr>
      <vt:lpstr>Manufacturing Inspection Plan - MIP</vt:lpstr>
      <vt:lpstr>Manufacturing Inspection Plan - MIP</vt:lpstr>
      <vt:lpstr>Manufacturing Inspection Plan - MIP</vt:lpstr>
      <vt:lpstr>Manufacturing Inspection Plan - MIP</vt:lpstr>
      <vt:lpstr>Outline</vt:lpstr>
      <vt:lpstr>Access to MTF</vt:lpstr>
      <vt:lpstr>Access to MTF</vt:lpstr>
      <vt:lpstr>Access to MTF</vt:lpstr>
      <vt:lpstr>MTF Assets</vt:lpstr>
      <vt:lpstr>Main information of the asset</vt:lpstr>
      <vt:lpstr>Assembly Breakdown Structure</vt:lpstr>
      <vt:lpstr>Main information of the equipment</vt:lpstr>
      <vt:lpstr>PowerPoint Presentation</vt:lpstr>
      <vt:lpstr>Approval of fabrication steps</vt:lpstr>
      <vt:lpstr>Outline</vt:lpstr>
      <vt:lpstr>Manufacturing Documentation</vt:lpstr>
      <vt:lpstr>PowerPoint Presentation</vt:lpstr>
      <vt:lpstr>Outline</vt:lpstr>
      <vt:lpstr>Conclusions</vt:lpstr>
      <vt:lpstr>Thanks Questions?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Hector Garcia Gavela</cp:lastModifiedBy>
  <cp:revision>306</cp:revision>
  <dcterms:created xsi:type="dcterms:W3CDTF">2016-02-12T10:02:27Z</dcterms:created>
  <dcterms:modified xsi:type="dcterms:W3CDTF">2024-02-10T09:48:02Z</dcterms:modified>
</cp:coreProperties>
</file>