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40"/>
  </p:notesMasterIdLst>
  <p:handoutMasterIdLst>
    <p:handoutMasterId r:id="rId41"/>
  </p:handoutMasterIdLst>
  <p:sldIdLst>
    <p:sldId id="263" r:id="rId2"/>
    <p:sldId id="321" r:id="rId3"/>
    <p:sldId id="328" r:id="rId4"/>
    <p:sldId id="268" r:id="rId5"/>
    <p:sldId id="272" r:id="rId6"/>
    <p:sldId id="332" r:id="rId7"/>
    <p:sldId id="331" r:id="rId8"/>
    <p:sldId id="320" r:id="rId9"/>
    <p:sldId id="322" r:id="rId10"/>
    <p:sldId id="327" r:id="rId11"/>
    <p:sldId id="280" r:id="rId12"/>
    <p:sldId id="325" r:id="rId13"/>
    <p:sldId id="324" r:id="rId14"/>
    <p:sldId id="323" r:id="rId15"/>
    <p:sldId id="279" r:id="rId16"/>
    <p:sldId id="281" r:id="rId17"/>
    <p:sldId id="326" r:id="rId18"/>
    <p:sldId id="329" r:id="rId19"/>
    <p:sldId id="273" r:id="rId20"/>
    <p:sldId id="274" r:id="rId21"/>
    <p:sldId id="284" r:id="rId22"/>
    <p:sldId id="286" r:id="rId23"/>
    <p:sldId id="276" r:id="rId24"/>
    <p:sldId id="277" r:id="rId25"/>
    <p:sldId id="282" r:id="rId26"/>
    <p:sldId id="278" r:id="rId27"/>
    <p:sldId id="330" r:id="rId28"/>
    <p:sldId id="289" r:id="rId29"/>
    <p:sldId id="283" r:id="rId30"/>
    <p:sldId id="285" r:id="rId31"/>
    <p:sldId id="294" r:id="rId32"/>
    <p:sldId id="295" r:id="rId33"/>
    <p:sldId id="300" r:id="rId34"/>
    <p:sldId id="301" r:id="rId35"/>
    <p:sldId id="306" r:id="rId36"/>
    <p:sldId id="307" r:id="rId37"/>
    <p:sldId id="308" r:id="rId38"/>
    <p:sldId id="316" r:id="rId39"/>
  </p:sldIdLst>
  <p:sldSz cx="9144000" cy="6858000" type="screen4x3"/>
  <p:notesSz cx="6858000" cy="9144000"/>
  <p:defaultText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4065" userDrawn="1">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7" autoAdjust="0"/>
    <p:restoredTop sz="94660"/>
  </p:normalViewPr>
  <p:slideViewPr>
    <p:cSldViewPr snapToObjects="1" showGuides="1">
      <p:cViewPr varScale="1">
        <p:scale>
          <a:sx n="88" d="100"/>
          <a:sy n="88" d="100"/>
        </p:scale>
        <p:origin x="1046" y="62"/>
      </p:cViewPr>
      <p:guideLst>
        <p:guide orient="horz" pos="4065"/>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presProps" Target="pres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notesMaster" Target="notesMasters/notesMaster1.xml"/><Relationship Id="rId45"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0" Type="http://schemas.openxmlformats.org/officeDocument/2006/relationships/slide" Target="slides/slide19.xml"/><Relationship Id="rId41"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B3F5CDDF-3246-6843-A314-FDDEB3F3DF8E}" type="datetimeFigureOut">
              <a:rPr lang="fr-FR" smtClean="0"/>
              <a:pPr/>
              <a:t>10/02/2024</a:t>
            </a:fld>
            <a:endParaRPr lang="fr-FR"/>
          </a:p>
        </p:txBody>
      </p:sp>
      <p:sp>
        <p:nvSpPr>
          <p:cNvPr id="4" name="Espace réservé du pied de page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5" name="Espace réservé du numéro de diapositive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5C405983-79D5-E84D-A19B-6B5F52179104}" type="slidenum">
              <a:rPr lang="fr-FR" smtClean="0"/>
              <a:pPr/>
              <a:t>‹#›</a:t>
            </a:fld>
            <a:endParaRPr lang="fr-FR"/>
          </a:p>
        </p:txBody>
      </p:sp>
    </p:spTree>
    <p:extLst>
      <p:ext uri="{BB962C8B-B14F-4D97-AF65-F5344CB8AC3E}">
        <p14:creationId xmlns:p14="http://schemas.microsoft.com/office/powerpoint/2010/main" val="3802729383"/>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81D8F6D-3354-BF4D-834B-467E3215D30A}" type="datetimeFigureOut">
              <a:rPr lang="fr-FR" smtClean="0"/>
              <a:pPr/>
              <a:t>10/02/2024</a:t>
            </a:fld>
            <a:endParaRPr lang="fr-FR"/>
          </a:p>
        </p:txBody>
      </p:sp>
      <p:sp>
        <p:nvSpPr>
          <p:cNvPr id="4" name="Espace réservé de l'image des diapositives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24B141A-D04E-DD49-88DC-EFA90428BA41}" type="slidenum">
              <a:rPr lang="fr-FR" smtClean="0"/>
              <a:pPr/>
              <a:t>‹#›</a:t>
            </a:fld>
            <a:endParaRPr lang="fr-FR"/>
          </a:p>
        </p:txBody>
      </p:sp>
    </p:spTree>
    <p:extLst>
      <p:ext uri="{BB962C8B-B14F-4D97-AF65-F5344CB8AC3E}">
        <p14:creationId xmlns:p14="http://schemas.microsoft.com/office/powerpoint/2010/main" val="683216896"/>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624B141A-D04E-DD49-88DC-EFA90428BA41}" type="slidenum">
              <a:rPr lang="fr-FR" smtClean="0"/>
              <a:pPr/>
              <a:t>7</a:t>
            </a:fld>
            <a:endParaRPr lang="fr-FR"/>
          </a:p>
        </p:txBody>
      </p:sp>
    </p:spTree>
    <p:extLst>
      <p:ext uri="{BB962C8B-B14F-4D97-AF65-F5344CB8AC3E}">
        <p14:creationId xmlns:p14="http://schemas.microsoft.com/office/powerpoint/2010/main" val="1677806207"/>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4.jpeg"/></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4.jpe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iapositive de titre">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2" name="Titre 1"/>
          <p:cNvSpPr>
            <a:spLocks noGrp="1"/>
          </p:cNvSpPr>
          <p:nvPr>
            <p:ph type="ctrTitle" hasCustomPrompt="1"/>
          </p:nvPr>
        </p:nvSpPr>
        <p:spPr>
          <a:xfrm>
            <a:off x="1371600" y="2819400"/>
            <a:ext cx="7200000" cy="1800000"/>
          </a:xfrm>
        </p:spPr>
        <p:txBody>
          <a:bodyPr lIns="0" tIns="0" rIns="0" bIns="0" anchor="t" anchorCtr="0">
            <a:noAutofit/>
          </a:bodyPr>
          <a:lstStyle>
            <a:lvl1pPr algn="l">
              <a:defRPr sz="2800" b="1" baseline="0">
                <a:solidFill>
                  <a:schemeClr val="accent5"/>
                </a:solidFill>
              </a:defRPr>
            </a:lvl1pPr>
          </a:lstStyle>
          <a:p>
            <a:r>
              <a:rPr lang="en-GB" noProof="0"/>
              <a:t>Presentation title - line 1 - Arial 30pt - bold HiLumi dark grey - line 2</a:t>
            </a:r>
            <a:br>
              <a:rPr lang="en-GB" noProof="0"/>
            </a:br>
            <a:r>
              <a:rPr lang="en-GB" noProof="0"/>
              <a:t>line 3</a:t>
            </a:r>
            <a:br>
              <a:rPr lang="en-GB" noProof="0"/>
            </a:br>
            <a:r>
              <a:rPr lang="en-GB" noProof="0"/>
              <a:t>line 4   </a:t>
            </a:r>
          </a:p>
        </p:txBody>
      </p:sp>
      <p:sp>
        <p:nvSpPr>
          <p:cNvPr id="3" name="Sous-titre 2"/>
          <p:cNvSpPr>
            <a:spLocks noGrp="1"/>
          </p:cNvSpPr>
          <p:nvPr>
            <p:ph type="subTitle" idx="1" hasCustomPrompt="1"/>
          </p:nvPr>
        </p:nvSpPr>
        <p:spPr>
          <a:xfrm>
            <a:off x="1371600" y="4800600"/>
            <a:ext cx="6480000" cy="990600"/>
          </a:xfrm>
        </p:spPr>
        <p:txBody>
          <a:bodyPr lIns="0" tIns="0" rIns="0" bIns="0">
            <a:normAutofit/>
          </a:bodyPr>
          <a:lstStyle>
            <a:lvl1pPr marL="0" indent="0" algn="l">
              <a:buNone/>
              <a:defRPr sz="2000" b="0" baseline="0">
                <a:solidFill>
                  <a:schemeClr val="accent5"/>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noProof="0" dirty="0" err="1"/>
              <a:t>Author(s</a:t>
            </a:r>
            <a:r>
              <a:rPr lang="en-GB" noProof="0" dirty="0"/>
              <a:t>)  - Arial 20 pt – </a:t>
            </a:r>
            <a:r>
              <a:rPr lang="en-GB" noProof="0" dirty="0" err="1"/>
              <a:t>HiLumi</a:t>
            </a:r>
            <a:r>
              <a:rPr lang="en-GB" noProof="0" dirty="0"/>
              <a:t> dark grey</a:t>
            </a:r>
          </a:p>
        </p:txBody>
      </p:sp>
      <p:sp>
        <p:nvSpPr>
          <p:cNvPr id="5" name="Espace réservé du pied de page 4"/>
          <p:cNvSpPr>
            <a:spLocks noGrp="1"/>
          </p:cNvSpPr>
          <p:nvPr>
            <p:ph type="ftr" sz="quarter" idx="11"/>
          </p:nvPr>
        </p:nvSpPr>
        <p:spPr>
          <a:xfrm>
            <a:off x="1371600" y="6356350"/>
            <a:ext cx="6309000" cy="360000"/>
          </a:xfrm>
        </p:spPr>
        <p:txBody>
          <a:bodyPr lIns="0" tIns="0" rIns="0" bIns="0" anchor="b" anchorCtr="0"/>
          <a:lstStyle>
            <a:lvl1pPr algn="r">
              <a:defRPr>
                <a:solidFill>
                  <a:schemeClr val="accent1"/>
                </a:solidFill>
              </a:defRPr>
            </a:lvl1pPr>
          </a:lstStyle>
          <a:p>
            <a:r>
              <a:rPr lang="fr-FR" noProof="0"/>
              <a:t>HL-LHC Nonconformities</a:t>
            </a:r>
            <a:endParaRPr lang="en-GB" noProof="0"/>
          </a:p>
        </p:txBody>
      </p:sp>
      <p:sp>
        <p:nvSpPr>
          <p:cNvPr id="6" name="Espace réservé du numéro de diapositive 5"/>
          <p:cNvSpPr>
            <a:spLocks noGrp="1"/>
          </p:cNvSpPr>
          <p:nvPr>
            <p:ph type="sldNum" sz="quarter" idx="12"/>
          </p:nvPr>
        </p:nvSpPr>
        <p:spPr>
          <a:xfrm>
            <a:off x="8686800" y="6356350"/>
            <a:ext cx="360000" cy="360000"/>
          </a:xfrm>
          <a:ln>
            <a:solidFill>
              <a:srgbClr val="2BABAD"/>
            </a:solidFill>
          </a:ln>
        </p:spPr>
        <p:txBody>
          <a:bodyPr lIns="0" tIns="0" rIns="0" bIns="0" anchor="b" anchorCtr="0"/>
          <a:lstStyle>
            <a:lvl1pPr>
              <a:defRPr>
                <a:solidFill>
                  <a:schemeClr val="accent1"/>
                </a:solidFill>
              </a:defRPr>
            </a:lvl1pPr>
          </a:lstStyle>
          <a:p>
            <a:fld id="{BFDCA1C4-9514-7B4F-976F-D92F7E296653}" type="slidenum">
              <a:rPr lang="fr-FR" smtClean="0"/>
              <a:pPr/>
              <a:t>‹#›</a:t>
            </a:fld>
            <a:endParaRPr lang="fr-FR" dirty="0"/>
          </a:p>
        </p:txBody>
      </p:sp>
      <p:pic>
        <p:nvPicPr>
          <p:cNvPr id="12" name="Image 11" descr="HLU-logoN-title.png"/>
          <p:cNvPicPr>
            <a:picLocks noChangeAspect="1"/>
          </p:cNvPicPr>
          <p:nvPr userDrawn="1"/>
        </p:nvPicPr>
        <p:blipFill>
          <a:blip r:embed="rId3"/>
          <a:stretch>
            <a:fillRect/>
          </a:stretch>
        </p:blipFill>
        <p:spPr>
          <a:xfrm>
            <a:off x="1371600" y="673710"/>
            <a:ext cx="3785364" cy="1534388"/>
          </a:xfrm>
          <a:prstGeom prst="rect">
            <a:avLst/>
          </a:prstGeom>
        </p:spPr>
      </p:pic>
      <p:sp>
        <p:nvSpPr>
          <p:cNvPr id="15" name="Espace réservé du texte 14"/>
          <p:cNvSpPr>
            <a:spLocks noGrp="1"/>
          </p:cNvSpPr>
          <p:nvPr>
            <p:ph type="body" sz="quarter" idx="14" hasCustomPrompt="1"/>
          </p:nvPr>
        </p:nvSpPr>
        <p:spPr>
          <a:xfrm>
            <a:off x="1371600" y="5899150"/>
            <a:ext cx="6480000" cy="349250"/>
          </a:xfrm>
        </p:spPr>
        <p:txBody>
          <a:bodyPr>
            <a:normAutofit/>
          </a:bodyPr>
          <a:lstStyle>
            <a:lvl1pPr marL="342900" marR="0" indent="-342900" algn="l" defTabSz="457200" rtl="0" eaLnBrk="1" fontAlgn="auto" latinLnBrk="0" hangingPunct="1">
              <a:lnSpc>
                <a:spcPct val="100000"/>
              </a:lnSpc>
              <a:spcBef>
                <a:spcPct val="20000"/>
              </a:spcBef>
              <a:spcAft>
                <a:spcPts val="0"/>
              </a:spcAft>
              <a:buClr>
                <a:schemeClr val="accent6"/>
              </a:buClr>
              <a:buSzTx/>
              <a:buFontTx/>
              <a:buNone/>
              <a:tabLst/>
              <a:defRPr sz="1600">
                <a:solidFill>
                  <a:schemeClr val="bg2"/>
                </a:solidFill>
              </a:defRPr>
            </a:lvl1pPr>
            <a:lvl2pPr>
              <a:buFontTx/>
              <a:buNone/>
              <a:defRPr/>
            </a:lvl2pPr>
            <a:lvl3pPr>
              <a:buFontTx/>
              <a:buNone/>
              <a:defRPr/>
            </a:lvl3pPr>
            <a:lvl4pPr>
              <a:buFontTx/>
              <a:buNone/>
              <a:defRPr/>
            </a:lvl4pPr>
            <a:lvl5pPr>
              <a:buFontTx/>
              <a:buNone/>
              <a:defRPr/>
            </a:lvl5pPr>
          </a:lstStyle>
          <a:p>
            <a:pPr marL="342900" marR="0" lvl="0" indent="-342900" algn="l" defTabSz="457200" rtl="0" eaLnBrk="1" fontAlgn="auto" latinLnBrk="0" hangingPunct="1">
              <a:lnSpc>
                <a:spcPct val="100000"/>
              </a:lnSpc>
              <a:spcBef>
                <a:spcPct val="20000"/>
              </a:spcBef>
              <a:spcAft>
                <a:spcPts val="0"/>
              </a:spcAft>
              <a:buClr>
                <a:schemeClr val="accent6"/>
              </a:buClr>
              <a:buSzTx/>
              <a:buFontTx/>
              <a:buNone/>
              <a:tabLst/>
              <a:defRPr/>
            </a:pPr>
            <a:r>
              <a:rPr kumimoji="0" lang="en-GB" sz="1600" b="0" i="0" u="none" strike="noStrike" kern="1200" cap="none" spc="0" normalizeH="0" baseline="0" noProof="0">
                <a:ln>
                  <a:noFill/>
                </a:ln>
                <a:solidFill>
                  <a:schemeClr val="bg2"/>
                </a:solidFill>
                <a:effectLst/>
                <a:uLnTx/>
                <a:uFillTx/>
                <a:latin typeface="+mn-lt"/>
                <a:ea typeface="+mn-ea"/>
                <a:cs typeface="+mn-cs"/>
              </a:rPr>
              <a:t>Conference - Location - Date</a:t>
            </a:r>
          </a:p>
          <a:p>
            <a:pPr lvl="0"/>
            <a:endParaRPr lang="en-GB" noProof="0"/>
          </a:p>
        </p:txBody>
      </p:sp>
      <p:grpSp>
        <p:nvGrpSpPr>
          <p:cNvPr id="10" name="Grouper 9"/>
          <p:cNvGrpSpPr/>
          <p:nvPr userDrawn="1"/>
        </p:nvGrpSpPr>
        <p:grpSpPr>
          <a:xfrm>
            <a:off x="457200" y="6071400"/>
            <a:ext cx="457200" cy="457200"/>
            <a:chOff x="1462200" y="4620913"/>
            <a:chExt cx="457200" cy="457200"/>
          </a:xfrm>
        </p:grpSpPr>
        <p:sp>
          <p:nvSpPr>
            <p:cNvPr id="11" name="Rectangle 10"/>
            <p:cNvSpPr/>
            <p:nvPr userDrawn="1"/>
          </p:nvSpPr>
          <p:spPr>
            <a:xfrm>
              <a:off x="1462200" y="462091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3" name="ZoneTexte 12"/>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a:t>logo</a:t>
              </a:r>
            </a:p>
            <a:p>
              <a:pPr algn="ctr"/>
              <a:r>
                <a:rPr lang="en-GB" sz="900" dirty="0"/>
                <a:t>area</a:t>
              </a:r>
            </a:p>
          </p:txBody>
        </p:sp>
      </p:grpSp>
      <p:pic>
        <p:nvPicPr>
          <p:cNvPr id="17" name="Image 4" descr="CERN-logo_outline.jpg"/>
          <p:cNvPicPr>
            <a:picLocks noChangeAspect="1"/>
          </p:cNvPicPr>
          <p:nvPr userDrawn="1"/>
        </p:nvPicPr>
        <p:blipFill>
          <a:blip r:embed="rId4"/>
          <a:stretch>
            <a:fillRect/>
          </a:stretch>
        </p:blipFill>
        <p:spPr>
          <a:xfrm>
            <a:off x="377190" y="5946775"/>
            <a:ext cx="613410" cy="603250"/>
          </a:xfrm>
          <a:prstGeom prst="rect">
            <a:avLst/>
          </a:prstGeom>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nchor="ctr" anchorCtr="1"/>
          <a:lstStyle/>
          <a:p>
            <a:r>
              <a:rPr lang="en-GB" noProof="0"/>
              <a:t>Slide title – line 1 – Arial 30 pt – HiLumi blue</a:t>
            </a:r>
            <a:br>
              <a:rPr lang="en-GB" noProof="0"/>
            </a:br>
            <a:r>
              <a:rPr lang="en-GB" noProof="0"/>
              <a:t>Slide title – line 2 – Arial 30 pt – HiLumi blue</a:t>
            </a:r>
          </a:p>
        </p:txBody>
      </p:sp>
      <p:sp>
        <p:nvSpPr>
          <p:cNvPr id="3" name="Espace réservé du contenu 2"/>
          <p:cNvSpPr>
            <a:spLocks noGrp="1"/>
          </p:cNvSpPr>
          <p:nvPr>
            <p:ph idx="1" hasCustomPrompt="1"/>
          </p:nvPr>
        </p:nvSpPr>
        <p:spPr>
          <a:xfrm>
            <a:off x="612000" y="1219200"/>
            <a:ext cx="7920000" cy="4906963"/>
          </a:xfrm>
        </p:spPr>
        <p:txBody>
          <a:bodyPr lIns="0" tIns="0" rIns="0" bIns="0"/>
          <a:lstStyle/>
          <a:p>
            <a:pPr lvl="0"/>
            <a:r>
              <a:rPr lang="en-GB" noProof="0" dirty="0"/>
              <a:t>Click to modify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5" name="Espace réservé du pied de page 4"/>
          <p:cNvSpPr>
            <a:spLocks noGrp="1"/>
          </p:cNvSpPr>
          <p:nvPr>
            <p:ph type="ftr" sz="quarter" idx="11"/>
          </p:nvPr>
        </p:nvSpPr>
        <p:spPr>
          <a:xfrm>
            <a:off x="1905000" y="6356350"/>
            <a:ext cx="6627000" cy="360000"/>
          </a:xfrm>
        </p:spPr>
        <p:txBody>
          <a:bodyPr/>
          <a:lstStyle/>
          <a:p>
            <a:r>
              <a:rPr lang="fr-FR" noProof="0"/>
              <a:t>HL-LHC Nonconformities</a:t>
            </a:r>
            <a:endParaRPr lang="en-GB" noProof="0"/>
          </a:p>
        </p:txBody>
      </p:sp>
      <p:sp>
        <p:nvSpPr>
          <p:cNvPr id="6" name="Espace réservé du numéro de diapositive 5"/>
          <p:cNvSpPr>
            <a:spLocks noGrp="1"/>
          </p:cNvSpPr>
          <p:nvPr>
            <p:ph type="sldNum" sz="quarter" idx="12"/>
          </p:nvPr>
        </p:nvSpPr>
        <p:spPr/>
        <p:txBody>
          <a:bodyPr/>
          <a:lstStyle/>
          <a:p>
            <a:fld id="{BFDCA1C4-9514-7B4F-976F-D92F7E296653}" type="slidenum">
              <a:rPr lang="fr-FR" smtClean="0"/>
              <a:pPr/>
              <a:t>‹#›</a:t>
            </a:fld>
            <a:endParaRPr lang="fr-FR"/>
          </a:p>
        </p:txBody>
      </p:sp>
      <p:grpSp>
        <p:nvGrpSpPr>
          <p:cNvPr id="8" name="Grouper 7"/>
          <p:cNvGrpSpPr/>
          <p:nvPr userDrawn="1"/>
        </p:nvGrpSpPr>
        <p:grpSpPr>
          <a:xfrm>
            <a:off x="1440000" y="6300000"/>
            <a:ext cx="457200" cy="457200"/>
            <a:chOff x="1462200" y="4620913"/>
            <a:chExt cx="457200" cy="457200"/>
          </a:xfrm>
        </p:grpSpPr>
        <p:sp>
          <p:nvSpPr>
            <p:cNvPr id="9" name="Rectangle 8"/>
            <p:cNvSpPr/>
            <p:nvPr userDrawn="1"/>
          </p:nvSpPr>
          <p:spPr>
            <a:xfrm>
              <a:off x="1462200" y="462091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0" name="ZoneTexte 9"/>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a:t>logo</a:t>
              </a:r>
            </a:p>
            <a:p>
              <a:pPr algn="ctr"/>
              <a:r>
                <a:rPr lang="en-GB" sz="900" dirty="0"/>
                <a:t>area</a:t>
              </a:r>
            </a:p>
          </p:txBody>
        </p:sp>
      </p:grpSp>
      <p:pic>
        <p:nvPicPr>
          <p:cNvPr id="13" name="Image 5" descr="CERN-logo_outline.jpg"/>
          <p:cNvPicPr>
            <a:picLocks noChangeAspect="1"/>
          </p:cNvPicPr>
          <p:nvPr userDrawn="1"/>
        </p:nvPicPr>
        <p:blipFill>
          <a:blip r:embed="rId2"/>
          <a:stretch>
            <a:fillRect/>
          </a:stretch>
        </p:blipFill>
        <p:spPr>
          <a:xfrm>
            <a:off x="1422000" y="6282000"/>
            <a:ext cx="494185" cy="486000"/>
          </a:xfrm>
          <a:prstGeom prst="rect">
            <a:avLst/>
          </a:prstGeom>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lstStyle>
            <a:lvl1pPr>
              <a:defRPr/>
            </a:lvl1pPr>
          </a:lstStyle>
          <a:p>
            <a:r>
              <a:rPr lang="en-GB" noProof="0"/>
              <a:t>Slide title – line 1 – Arial 30 pt – HiLumi blue</a:t>
            </a:r>
            <a:br>
              <a:rPr lang="en-GB" noProof="0"/>
            </a:br>
            <a:r>
              <a:rPr lang="en-GB" noProof="0"/>
              <a:t>Slide title – line 2 – Arial 30 pt – HiLumi blue</a:t>
            </a:r>
          </a:p>
        </p:txBody>
      </p:sp>
      <p:sp>
        <p:nvSpPr>
          <p:cNvPr id="3" name="Espace réservé du texte 2"/>
          <p:cNvSpPr>
            <a:spLocks noGrp="1"/>
          </p:cNvSpPr>
          <p:nvPr>
            <p:ph type="body" idx="1" hasCustomPrompt="1"/>
          </p:nvPr>
        </p:nvSpPr>
        <p:spPr>
          <a:xfrm>
            <a:off x="457200" y="1215232"/>
            <a:ext cx="4040188" cy="639762"/>
          </a:xfrm>
        </p:spPr>
        <p:txBody>
          <a:bodyPr anchor="t">
            <a:normAutofit/>
          </a:bodyPr>
          <a:lstStyle>
            <a:lvl1pPr marL="0" indent="0">
              <a:buNone/>
              <a:defRPr sz="20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noProof="0" dirty="0"/>
              <a:t>Click to edit Master text styles </a:t>
            </a:r>
          </a:p>
        </p:txBody>
      </p:sp>
      <p:sp>
        <p:nvSpPr>
          <p:cNvPr id="4" name="Espace réservé du contenu 3"/>
          <p:cNvSpPr>
            <a:spLocks noGrp="1"/>
          </p:cNvSpPr>
          <p:nvPr>
            <p:ph sz="half" idx="2" hasCustomPrompt="1"/>
          </p:nvPr>
        </p:nvSpPr>
        <p:spPr>
          <a:xfrm>
            <a:off x="457200" y="2057400"/>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noProof="0" dirty="0"/>
              <a:t>Click to edit Master texts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5" name="Espace réservé du texte 4"/>
          <p:cNvSpPr>
            <a:spLocks noGrp="1"/>
          </p:cNvSpPr>
          <p:nvPr>
            <p:ph type="body" sz="quarter" idx="3" hasCustomPrompt="1"/>
          </p:nvPr>
        </p:nvSpPr>
        <p:spPr>
          <a:xfrm>
            <a:off x="4645025" y="1215232"/>
            <a:ext cx="4041775" cy="639762"/>
          </a:xfrm>
        </p:spPr>
        <p:txBody>
          <a:bodyPr anchor="t">
            <a:normAutofit/>
          </a:bodyPr>
          <a:lstStyle>
            <a:lvl1pPr marL="0" indent="0">
              <a:buNone/>
              <a:defRPr sz="20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noProof="0" dirty="0"/>
              <a:t>Click to edit Master text styles</a:t>
            </a:r>
          </a:p>
        </p:txBody>
      </p:sp>
      <p:sp>
        <p:nvSpPr>
          <p:cNvPr id="6" name="Espace réservé du contenu 5"/>
          <p:cNvSpPr>
            <a:spLocks noGrp="1"/>
          </p:cNvSpPr>
          <p:nvPr>
            <p:ph sz="quarter" idx="4" hasCustomPrompt="1"/>
          </p:nvPr>
        </p:nvSpPr>
        <p:spPr>
          <a:xfrm>
            <a:off x="4645025" y="2057400"/>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noProof="0" dirty="0"/>
              <a:t>Click to edit Master texts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8" name="Espace réservé du pied de page 7"/>
          <p:cNvSpPr>
            <a:spLocks noGrp="1"/>
          </p:cNvSpPr>
          <p:nvPr>
            <p:ph type="ftr" sz="quarter" idx="11"/>
          </p:nvPr>
        </p:nvSpPr>
        <p:spPr>
          <a:xfrm>
            <a:off x="1905000" y="6356350"/>
            <a:ext cx="6627000" cy="360000"/>
          </a:xfrm>
        </p:spPr>
        <p:txBody>
          <a:bodyPr/>
          <a:lstStyle/>
          <a:p>
            <a:r>
              <a:rPr lang="fr-FR" noProof="0"/>
              <a:t>HL-LHC Nonconformities</a:t>
            </a:r>
            <a:endParaRPr lang="en-GB" noProof="0"/>
          </a:p>
        </p:txBody>
      </p:sp>
      <p:sp>
        <p:nvSpPr>
          <p:cNvPr id="9" name="Espace réservé du numéro de diapositive 8"/>
          <p:cNvSpPr>
            <a:spLocks noGrp="1"/>
          </p:cNvSpPr>
          <p:nvPr>
            <p:ph type="sldNum" sz="quarter" idx="12"/>
          </p:nvPr>
        </p:nvSpPr>
        <p:spPr/>
        <p:txBody>
          <a:bodyPr/>
          <a:lstStyle/>
          <a:p>
            <a:fld id="{BFDCA1C4-9514-7B4F-976F-D92F7E296653}" type="slidenum">
              <a:rPr lang="fr-FR" smtClean="0"/>
              <a:pPr/>
              <a:t>‹#›</a:t>
            </a:fld>
            <a:endParaRPr lang="fr-FR"/>
          </a:p>
        </p:txBody>
      </p:sp>
      <p:grpSp>
        <p:nvGrpSpPr>
          <p:cNvPr id="11" name="Grouper 10"/>
          <p:cNvGrpSpPr/>
          <p:nvPr userDrawn="1"/>
        </p:nvGrpSpPr>
        <p:grpSpPr>
          <a:xfrm>
            <a:off x="1440000" y="6300000"/>
            <a:ext cx="457200" cy="457200"/>
            <a:chOff x="1462200" y="4620913"/>
            <a:chExt cx="457200" cy="457200"/>
          </a:xfrm>
        </p:grpSpPr>
        <p:sp>
          <p:nvSpPr>
            <p:cNvPr id="12" name="Rectangle 11"/>
            <p:cNvSpPr/>
            <p:nvPr userDrawn="1"/>
          </p:nvSpPr>
          <p:spPr>
            <a:xfrm>
              <a:off x="1462200" y="462091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3" name="ZoneTexte 12"/>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a:t>logo</a:t>
              </a:r>
            </a:p>
            <a:p>
              <a:pPr algn="ctr"/>
              <a:r>
                <a:rPr lang="en-GB" sz="900" dirty="0"/>
                <a:t>area</a:t>
              </a:r>
            </a:p>
          </p:txBody>
        </p:sp>
      </p:grpSp>
      <p:pic>
        <p:nvPicPr>
          <p:cNvPr id="14" name="Image 5" descr="CERN-logo_outline.jpg"/>
          <p:cNvPicPr>
            <a:picLocks noChangeAspect="1"/>
          </p:cNvPicPr>
          <p:nvPr userDrawn="1"/>
        </p:nvPicPr>
        <p:blipFill>
          <a:blip r:embed="rId2"/>
          <a:stretch>
            <a:fillRect/>
          </a:stretch>
        </p:blipFill>
        <p:spPr>
          <a:xfrm>
            <a:off x="1422000" y="6282000"/>
            <a:ext cx="494185" cy="486000"/>
          </a:xfrm>
          <a:prstGeom prst="rect">
            <a:avLst/>
          </a:prstGeom>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lstStyle/>
          <a:p>
            <a:r>
              <a:rPr lang="en-GB" noProof="0"/>
              <a:t>Slide title – line 1 – Arial 30 pt – HiLumi blue</a:t>
            </a:r>
            <a:br>
              <a:rPr lang="en-GB" noProof="0"/>
            </a:br>
            <a:r>
              <a:rPr lang="en-GB" noProof="0"/>
              <a:t>Slide title – line 2 – Arial 30 pt – HiLumi blue</a:t>
            </a:r>
          </a:p>
        </p:txBody>
      </p:sp>
      <p:sp>
        <p:nvSpPr>
          <p:cNvPr id="4" name="Espace réservé du pied de page 3"/>
          <p:cNvSpPr>
            <a:spLocks noGrp="1"/>
          </p:cNvSpPr>
          <p:nvPr>
            <p:ph type="ftr" sz="quarter" idx="11"/>
          </p:nvPr>
        </p:nvSpPr>
        <p:spPr>
          <a:xfrm>
            <a:off x="1905000" y="6356350"/>
            <a:ext cx="6627000" cy="360000"/>
          </a:xfrm>
        </p:spPr>
        <p:txBody>
          <a:bodyPr/>
          <a:lstStyle/>
          <a:p>
            <a:r>
              <a:rPr lang="fr-FR" noProof="0"/>
              <a:t>HL-LHC Nonconformities</a:t>
            </a:r>
            <a:endParaRPr lang="en-GB" noProof="0"/>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a:t>
            </a:fld>
            <a:endParaRPr lang="fr-FR"/>
          </a:p>
        </p:txBody>
      </p:sp>
      <p:grpSp>
        <p:nvGrpSpPr>
          <p:cNvPr id="7" name="Grouper 6"/>
          <p:cNvGrpSpPr/>
          <p:nvPr userDrawn="1"/>
        </p:nvGrpSpPr>
        <p:grpSpPr>
          <a:xfrm>
            <a:off x="1440000" y="6300000"/>
            <a:ext cx="457200" cy="457200"/>
            <a:chOff x="1462200" y="4620913"/>
            <a:chExt cx="457200" cy="457200"/>
          </a:xfrm>
        </p:grpSpPr>
        <p:sp>
          <p:nvSpPr>
            <p:cNvPr id="8" name="Rectangle 7"/>
            <p:cNvSpPr/>
            <p:nvPr userDrawn="1"/>
          </p:nvSpPr>
          <p:spPr>
            <a:xfrm>
              <a:off x="1462200" y="462091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9" name="ZoneTexte 8"/>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a:t>logo</a:t>
              </a:r>
            </a:p>
            <a:p>
              <a:pPr algn="ctr"/>
              <a:r>
                <a:rPr lang="en-GB" sz="900" dirty="0"/>
                <a:t>area</a:t>
              </a:r>
            </a:p>
          </p:txBody>
        </p:sp>
      </p:grpSp>
      <p:pic>
        <p:nvPicPr>
          <p:cNvPr id="10" name="Image 5" descr="CERN-logo_outline.jpg"/>
          <p:cNvPicPr>
            <a:picLocks noChangeAspect="1"/>
          </p:cNvPicPr>
          <p:nvPr userDrawn="1"/>
        </p:nvPicPr>
        <p:blipFill>
          <a:blip r:embed="rId2"/>
          <a:stretch>
            <a:fillRect/>
          </a:stretch>
        </p:blipFill>
        <p:spPr>
          <a:xfrm>
            <a:off x="1422000" y="6282000"/>
            <a:ext cx="494185" cy="486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3" name="Espace réservé du pied de page 2"/>
          <p:cNvSpPr>
            <a:spLocks noGrp="1"/>
          </p:cNvSpPr>
          <p:nvPr>
            <p:ph type="ftr" sz="quarter" idx="11"/>
          </p:nvPr>
        </p:nvSpPr>
        <p:spPr>
          <a:xfrm>
            <a:off x="1981200" y="6356350"/>
            <a:ext cx="6553200" cy="360000"/>
          </a:xfrm>
        </p:spPr>
        <p:txBody>
          <a:bodyPr/>
          <a:lstStyle/>
          <a:p>
            <a:r>
              <a:rPr lang="fr-FR" noProof="0"/>
              <a:t>HL-LHC Nonconformities</a:t>
            </a:r>
            <a:endParaRPr lang="en-GB" noProof="0"/>
          </a:p>
        </p:txBody>
      </p:sp>
      <p:sp>
        <p:nvSpPr>
          <p:cNvPr id="4" name="Espace réservé du numéro de diapositive 3"/>
          <p:cNvSpPr>
            <a:spLocks noGrp="1"/>
          </p:cNvSpPr>
          <p:nvPr>
            <p:ph type="sldNum" sz="quarter" idx="12"/>
          </p:nvPr>
        </p:nvSpPr>
        <p:spPr/>
        <p:txBody>
          <a:bodyPr/>
          <a:lstStyle/>
          <a:p>
            <a:fld id="{BFDCA1C4-9514-7B4F-976F-D92F7E296653}" type="slidenum">
              <a:rPr lang="fr-FR" smtClean="0"/>
              <a:pPr/>
              <a:t>‹#›</a:t>
            </a:fld>
            <a:endParaRPr lang="fr-FR"/>
          </a:p>
        </p:txBody>
      </p:sp>
      <p:grpSp>
        <p:nvGrpSpPr>
          <p:cNvPr id="6" name="Grouper 5"/>
          <p:cNvGrpSpPr/>
          <p:nvPr userDrawn="1"/>
        </p:nvGrpSpPr>
        <p:grpSpPr>
          <a:xfrm>
            <a:off x="1440000" y="6300000"/>
            <a:ext cx="457200" cy="457200"/>
            <a:chOff x="1462200" y="4620913"/>
            <a:chExt cx="457200" cy="457200"/>
          </a:xfrm>
        </p:grpSpPr>
        <p:sp>
          <p:nvSpPr>
            <p:cNvPr id="7" name="Rectangle 6"/>
            <p:cNvSpPr/>
            <p:nvPr userDrawn="1"/>
          </p:nvSpPr>
          <p:spPr>
            <a:xfrm>
              <a:off x="1462200" y="462091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8" name="ZoneTexte 7"/>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a:t>logo</a:t>
              </a:r>
            </a:p>
            <a:p>
              <a:pPr algn="ctr"/>
              <a:r>
                <a:rPr lang="en-GB" sz="900" dirty="0"/>
                <a:t>area</a:t>
              </a:r>
            </a:p>
          </p:txBody>
        </p:sp>
      </p:grpSp>
      <p:pic>
        <p:nvPicPr>
          <p:cNvPr id="9" name="Image 5" descr="CERN-logo_outline.jpg"/>
          <p:cNvPicPr>
            <a:picLocks noChangeAspect="1"/>
          </p:cNvPicPr>
          <p:nvPr userDrawn="1"/>
        </p:nvPicPr>
        <p:blipFill>
          <a:blip r:embed="rId2"/>
          <a:stretch>
            <a:fillRect/>
          </a:stretch>
        </p:blipFill>
        <p:spPr>
          <a:xfrm>
            <a:off x="1422000" y="6282000"/>
            <a:ext cx="494185" cy="486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Image avec légende">
    <p:spTree>
      <p:nvGrpSpPr>
        <p:cNvPr id="1" name=""/>
        <p:cNvGrpSpPr/>
        <p:nvPr/>
      </p:nvGrpSpPr>
      <p:grpSpPr>
        <a:xfrm>
          <a:off x="0" y="0"/>
          <a:ext cx="0" cy="0"/>
          <a:chOff x="0" y="0"/>
          <a:chExt cx="0" cy="0"/>
        </a:xfrm>
      </p:grpSpPr>
      <p:sp>
        <p:nvSpPr>
          <p:cNvPr id="3" name="Espace réservé pour une image  2"/>
          <p:cNvSpPr>
            <a:spLocks noGrp="1"/>
          </p:cNvSpPr>
          <p:nvPr>
            <p:ph type="pic" idx="1"/>
          </p:nvPr>
        </p:nvSpPr>
        <p:spPr>
          <a:xfrm>
            <a:off x="612000" y="457200"/>
            <a:ext cx="79200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noProof="0"/>
              <a:t>Click icon to add picture</a:t>
            </a:r>
            <a:endParaRPr lang="en-GB" noProof="0"/>
          </a:p>
        </p:txBody>
      </p:sp>
      <p:sp>
        <p:nvSpPr>
          <p:cNvPr id="4" name="Espace réservé du texte 3"/>
          <p:cNvSpPr>
            <a:spLocks noGrp="1"/>
          </p:cNvSpPr>
          <p:nvPr>
            <p:ph type="body" sz="half" idx="2" hasCustomPrompt="1"/>
          </p:nvPr>
        </p:nvSpPr>
        <p:spPr>
          <a:xfrm>
            <a:off x="612000" y="5105400"/>
            <a:ext cx="7920000" cy="9906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noProof="0"/>
              <a:t>Text – image caption – comments ....</a:t>
            </a:r>
          </a:p>
        </p:txBody>
      </p:sp>
      <p:sp>
        <p:nvSpPr>
          <p:cNvPr id="6" name="Espace réservé du pied de page 5"/>
          <p:cNvSpPr>
            <a:spLocks noGrp="1"/>
          </p:cNvSpPr>
          <p:nvPr>
            <p:ph type="ftr" sz="quarter" idx="11"/>
          </p:nvPr>
        </p:nvSpPr>
        <p:spPr>
          <a:xfrm>
            <a:off x="1981200" y="6356350"/>
            <a:ext cx="6550800" cy="360000"/>
          </a:xfrm>
        </p:spPr>
        <p:txBody>
          <a:bodyPr/>
          <a:lstStyle/>
          <a:p>
            <a:r>
              <a:rPr lang="fr-FR" noProof="0"/>
              <a:t>HL-LHC Nonconformities</a:t>
            </a:r>
            <a:endParaRPr lang="en-GB" noProof="0"/>
          </a:p>
        </p:txBody>
      </p:sp>
      <p:sp>
        <p:nvSpPr>
          <p:cNvPr id="7" name="Espace réservé du numéro de diapositive 6"/>
          <p:cNvSpPr>
            <a:spLocks noGrp="1"/>
          </p:cNvSpPr>
          <p:nvPr>
            <p:ph type="sldNum" sz="quarter" idx="12"/>
          </p:nvPr>
        </p:nvSpPr>
        <p:spPr/>
        <p:txBody>
          <a:bodyPr/>
          <a:lstStyle/>
          <a:p>
            <a:fld id="{BFDCA1C4-9514-7B4F-976F-D92F7E296653}" type="slidenum">
              <a:rPr lang="fr-FR" smtClean="0"/>
              <a:pPr/>
              <a:t>‹#›</a:t>
            </a:fld>
            <a:endParaRPr lang="fr-FR"/>
          </a:p>
        </p:txBody>
      </p:sp>
      <p:sp>
        <p:nvSpPr>
          <p:cNvPr id="9" name="Espace réservé du contenu 8"/>
          <p:cNvSpPr>
            <a:spLocks noGrp="1"/>
          </p:cNvSpPr>
          <p:nvPr>
            <p:ph sz="quarter" idx="14" hasCustomPrompt="1"/>
          </p:nvPr>
        </p:nvSpPr>
        <p:spPr>
          <a:xfrm>
            <a:off x="613550" y="4648200"/>
            <a:ext cx="7918450" cy="381000"/>
          </a:xfrm>
        </p:spPr>
        <p:txBody>
          <a:bodyPr/>
          <a:lstStyle>
            <a:lvl1pPr>
              <a:buFontTx/>
              <a:buNone/>
              <a:defRPr sz="1800">
                <a:solidFill>
                  <a:schemeClr val="bg2"/>
                </a:solidFill>
              </a:defRPr>
            </a:lvl1pPr>
          </a:lstStyle>
          <a:p>
            <a:pPr lvl="0"/>
            <a:r>
              <a:rPr lang="en-GB" dirty="0"/>
              <a:t>Image title</a:t>
            </a:r>
          </a:p>
        </p:txBody>
      </p:sp>
      <p:grpSp>
        <p:nvGrpSpPr>
          <p:cNvPr id="10" name="Grouper 9"/>
          <p:cNvGrpSpPr/>
          <p:nvPr userDrawn="1"/>
        </p:nvGrpSpPr>
        <p:grpSpPr>
          <a:xfrm>
            <a:off x="1440000" y="6300000"/>
            <a:ext cx="457200" cy="457200"/>
            <a:chOff x="1462200" y="4620913"/>
            <a:chExt cx="457200" cy="457200"/>
          </a:xfrm>
        </p:grpSpPr>
        <p:sp>
          <p:nvSpPr>
            <p:cNvPr id="11" name="Rectangle 10"/>
            <p:cNvSpPr/>
            <p:nvPr userDrawn="1"/>
          </p:nvSpPr>
          <p:spPr>
            <a:xfrm>
              <a:off x="1462200" y="462091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2" name="ZoneTexte 11"/>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a:t>logo</a:t>
              </a:r>
            </a:p>
            <a:p>
              <a:pPr algn="ctr"/>
              <a:r>
                <a:rPr lang="en-GB" sz="900" dirty="0"/>
                <a:t>area</a:t>
              </a:r>
            </a:p>
          </p:txBody>
        </p:sp>
      </p:grpSp>
      <p:pic>
        <p:nvPicPr>
          <p:cNvPr id="13" name="Image 5" descr="CERN-logo_outline.jpg"/>
          <p:cNvPicPr>
            <a:picLocks noChangeAspect="1"/>
          </p:cNvPicPr>
          <p:nvPr userDrawn="1"/>
        </p:nvPicPr>
        <p:blipFill>
          <a:blip r:embed="rId2"/>
          <a:stretch>
            <a:fillRect/>
          </a:stretch>
        </p:blipFill>
        <p:spPr>
          <a:xfrm>
            <a:off x="1422000" y="6282000"/>
            <a:ext cx="494185" cy="486000"/>
          </a:xfrm>
          <a:prstGeom prst="rect">
            <a:avLst/>
          </a:prstGeom>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Disposition personnalisée">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2" name="Titre 1"/>
          <p:cNvSpPr>
            <a:spLocks noGrp="1"/>
          </p:cNvSpPr>
          <p:nvPr>
            <p:ph type="title" hasCustomPrompt="1"/>
          </p:nvPr>
        </p:nvSpPr>
        <p:spPr>
          <a:xfrm>
            <a:off x="1351800" y="2709000"/>
            <a:ext cx="6440400" cy="1634400"/>
          </a:xfrm>
        </p:spPr>
        <p:txBody>
          <a:bodyPr/>
          <a:lstStyle>
            <a:lvl1pPr>
              <a:defRPr b="1" i="1">
                <a:solidFill>
                  <a:schemeClr val="tx2"/>
                </a:solidFill>
              </a:defRPr>
            </a:lvl1pPr>
          </a:lstStyle>
          <a:p>
            <a:r>
              <a:rPr lang="en-GB" noProof="0"/>
              <a:t>Thank you message....</a:t>
            </a:r>
          </a:p>
        </p:txBody>
      </p:sp>
      <p:sp>
        <p:nvSpPr>
          <p:cNvPr id="4" name="Espace réservé du pied de page 3"/>
          <p:cNvSpPr>
            <a:spLocks noGrp="1"/>
          </p:cNvSpPr>
          <p:nvPr>
            <p:ph type="ftr" sz="quarter" idx="11"/>
          </p:nvPr>
        </p:nvSpPr>
        <p:spPr>
          <a:xfrm>
            <a:off x="1351800" y="6356350"/>
            <a:ext cx="6440400" cy="360000"/>
          </a:xfrm>
        </p:spPr>
        <p:txBody>
          <a:bodyPr/>
          <a:lstStyle/>
          <a:p>
            <a:r>
              <a:rPr lang="fr-FR" noProof="0"/>
              <a:t>HL-LHC Nonconformities</a:t>
            </a:r>
            <a:endParaRPr lang="en-GB" noProof="0" dirty="0"/>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a:t>
            </a:fld>
            <a:endParaRPr lang="fr-FR" dirty="0"/>
          </a:p>
        </p:txBody>
      </p:sp>
      <p:pic>
        <p:nvPicPr>
          <p:cNvPr id="12" name="Image 11" descr="HLU-logoN-title.png"/>
          <p:cNvPicPr>
            <a:picLocks noChangeAspect="1"/>
          </p:cNvPicPr>
          <p:nvPr userDrawn="1"/>
        </p:nvPicPr>
        <p:blipFill>
          <a:blip r:embed="rId3"/>
          <a:stretch>
            <a:fillRect/>
          </a:stretch>
        </p:blipFill>
        <p:spPr>
          <a:xfrm>
            <a:off x="1371600" y="673710"/>
            <a:ext cx="3785364" cy="1534388"/>
          </a:xfrm>
          <a:prstGeom prst="rect">
            <a:avLst/>
          </a:prstGeom>
        </p:spPr>
      </p:pic>
      <p:sp>
        <p:nvSpPr>
          <p:cNvPr id="8" name="Espace réservé du texte 7"/>
          <p:cNvSpPr>
            <a:spLocks noGrp="1"/>
          </p:cNvSpPr>
          <p:nvPr>
            <p:ph type="body" sz="quarter" idx="14" hasCustomPrompt="1"/>
          </p:nvPr>
        </p:nvSpPr>
        <p:spPr>
          <a:xfrm>
            <a:off x="1351800" y="4953000"/>
            <a:ext cx="6440400" cy="1219200"/>
          </a:xfrm>
        </p:spPr>
        <p:txBody>
          <a:bodyPr anchor="b">
            <a:noAutofit/>
          </a:bodyPr>
          <a:lstStyle>
            <a:lvl1pPr>
              <a:buFontTx/>
              <a:buNone/>
              <a:defRPr sz="1200" baseline="0">
                <a:solidFill>
                  <a:schemeClr val="tx2"/>
                </a:solidFill>
              </a:defRPr>
            </a:lvl1pPr>
            <a:lvl2pPr>
              <a:buFontTx/>
              <a:buNone/>
              <a:defRPr sz="1400"/>
            </a:lvl2pPr>
            <a:lvl3pPr>
              <a:buFontTx/>
              <a:buNone/>
              <a:defRPr sz="1400"/>
            </a:lvl3pPr>
            <a:lvl4pPr>
              <a:buFontTx/>
              <a:buNone/>
              <a:defRPr sz="1400"/>
            </a:lvl4pPr>
            <a:lvl5pPr>
              <a:buFontTx/>
              <a:buNone/>
              <a:defRPr sz="1400"/>
            </a:lvl5pPr>
          </a:lstStyle>
          <a:p>
            <a:pPr lvl="0"/>
            <a:r>
              <a:rPr lang="en-GB" noProof="0"/>
              <a:t>Credits if needed: reference 1, reference 2 ...</a:t>
            </a:r>
          </a:p>
        </p:txBody>
      </p:sp>
      <p:grpSp>
        <p:nvGrpSpPr>
          <p:cNvPr id="9" name="Grouper 8"/>
          <p:cNvGrpSpPr/>
          <p:nvPr userDrawn="1"/>
        </p:nvGrpSpPr>
        <p:grpSpPr>
          <a:xfrm>
            <a:off x="457200" y="6071400"/>
            <a:ext cx="457200" cy="457200"/>
            <a:chOff x="1462200" y="4620913"/>
            <a:chExt cx="457200" cy="457200"/>
          </a:xfrm>
        </p:grpSpPr>
        <p:sp>
          <p:nvSpPr>
            <p:cNvPr id="10" name="Rectangle 9"/>
            <p:cNvSpPr/>
            <p:nvPr userDrawn="1"/>
          </p:nvSpPr>
          <p:spPr>
            <a:xfrm>
              <a:off x="1462200" y="462091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1" name="ZoneTexte 10"/>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a:t>logo</a:t>
              </a:r>
            </a:p>
            <a:p>
              <a:pPr algn="ctr"/>
              <a:r>
                <a:rPr lang="en-GB" sz="900" dirty="0"/>
                <a:t>area</a:t>
              </a:r>
            </a:p>
          </p:txBody>
        </p:sp>
      </p:grpSp>
      <p:pic>
        <p:nvPicPr>
          <p:cNvPr id="14" name="Image 4" descr="CERN-logo_outline.jpg"/>
          <p:cNvPicPr>
            <a:picLocks noChangeAspect="1"/>
          </p:cNvPicPr>
          <p:nvPr userDrawn="1"/>
        </p:nvPicPr>
        <p:blipFill>
          <a:blip r:embed="rId4"/>
          <a:stretch>
            <a:fillRect/>
          </a:stretch>
        </p:blipFill>
        <p:spPr>
          <a:xfrm>
            <a:off x="377190" y="5946775"/>
            <a:ext cx="613410" cy="603250"/>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9"/>
          <a:srcRect/>
          <a:stretch>
            <a:fillRect/>
          </a:stretch>
        </a:blipFill>
        <a:effectLst/>
      </p:bgPr>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612000" y="180000"/>
            <a:ext cx="7920000" cy="720000"/>
          </a:xfrm>
          <a:prstGeom prst="rect">
            <a:avLst/>
          </a:prstGeom>
        </p:spPr>
        <p:txBody>
          <a:bodyPr vert="horz" lIns="0" tIns="0" rIns="0" bIns="0" rtlCol="0" anchor="ctr" anchorCtr="1">
            <a:noAutofit/>
          </a:bodyPr>
          <a:lstStyle/>
          <a:p>
            <a:r>
              <a:rPr lang="en-GB" noProof="0"/>
              <a:t>Slide title – line 1 – Arial 30 pt – HiLumi blue</a:t>
            </a:r>
            <a:br>
              <a:rPr lang="en-GB" noProof="0"/>
            </a:br>
            <a:r>
              <a:rPr lang="en-GB" noProof="0"/>
              <a:t>Slide title – line 2 – Arial 30 pt – HiLumi blue</a:t>
            </a:r>
          </a:p>
        </p:txBody>
      </p:sp>
      <p:sp>
        <p:nvSpPr>
          <p:cNvPr id="3" name="Espace réservé du texte 2"/>
          <p:cNvSpPr>
            <a:spLocks noGrp="1"/>
          </p:cNvSpPr>
          <p:nvPr>
            <p:ph type="body" idx="1"/>
          </p:nvPr>
        </p:nvSpPr>
        <p:spPr>
          <a:xfrm>
            <a:off x="612000" y="1371600"/>
            <a:ext cx="7920000" cy="4754563"/>
          </a:xfrm>
          <a:prstGeom prst="rect">
            <a:avLst/>
          </a:prstGeom>
        </p:spPr>
        <p:txBody>
          <a:bodyPr vert="horz" lIns="0" tIns="0" rIns="0" bIns="0" rtlCol="0">
            <a:normAutofit/>
          </a:bodyPr>
          <a:lstStyle/>
          <a:p>
            <a:pPr lvl="0"/>
            <a:r>
              <a:rPr lang="en-GB" noProof="0"/>
              <a:t>Click to edit Master texts styles</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5" name="Espace réservé du pied de page 4"/>
          <p:cNvSpPr>
            <a:spLocks noGrp="1"/>
          </p:cNvSpPr>
          <p:nvPr>
            <p:ph type="ftr" sz="quarter" idx="3"/>
          </p:nvPr>
        </p:nvSpPr>
        <p:spPr>
          <a:xfrm>
            <a:off x="1981200" y="6356350"/>
            <a:ext cx="6550800" cy="360000"/>
          </a:xfrm>
          <a:prstGeom prst="rect">
            <a:avLst/>
          </a:prstGeom>
        </p:spPr>
        <p:txBody>
          <a:bodyPr vert="horz" lIns="0" tIns="0" rIns="0" bIns="0" rtlCol="0" anchor="b"/>
          <a:lstStyle>
            <a:lvl1pPr algn="r">
              <a:defRPr sz="1200">
                <a:solidFill>
                  <a:schemeClr val="accent1"/>
                </a:solidFill>
              </a:defRPr>
            </a:lvl1pPr>
          </a:lstStyle>
          <a:p>
            <a:r>
              <a:rPr lang="fr-FR" noProof="0"/>
              <a:t>HL-LHC Nonconformities</a:t>
            </a:r>
            <a:endParaRPr lang="en-GB" noProof="0"/>
          </a:p>
        </p:txBody>
      </p:sp>
      <p:sp>
        <p:nvSpPr>
          <p:cNvPr id="6" name="Espace réservé du numéro de diapositive 5"/>
          <p:cNvSpPr>
            <a:spLocks noGrp="1"/>
          </p:cNvSpPr>
          <p:nvPr>
            <p:ph type="sldNum" sz="quarter" idx="4"/>
          </p:nvPr>
        </p:nvSpPr>
        <p:spPr>
          <a:xfrm>
            <a:off x="8686800" y="6356350"/>
            <a:ext cx="360000" cy="360000"/>
          </a:xfrm>
          <a:prstGeom prst="rect">
            <a:avLst/>
          </a:prstGeom>
        </p:spPr>
        <p:txBody>
          <a:bodyPr vert="horz" lIns="0" tIns="0" rIns="0" bIns="0" rtlCol="0" anchor="b"/>
          <a:lstStyle>
            <a:lvl1pPr algn="r">
              <a:defRPr sz="1200">
                <a:solidFill>
                  <a:schemeClr val="accent1"/>
                </a:solidFill>
              </a:defRPr>
            </a:lvl1pPr>
          </a:lstStyle>
          <a:p>
            <a:fld id="{BFDCA1C4-9514-7B4F-976F-D92F7E296653}" type="slidenum">
              <a:rPr lang="fr-FR" smtClean="0"/>
              <a:pPr/>
              <a:t>‹#›</a:t>
            </a:fld>
            <a:endParaRPr lang="fr-FR"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3" r:id="rId3"/>
    <p:sldLayoutId id="2147483654" r:id="rId4"/>
    <p:sldLayoutId id="2147483655" r:id="rId5"/>
    <p:sldLayoutId id="2147483657" r:id="rId6"/>
    <p:sldLayoutId id="2147483658" r:id="rId7"/>
  </p:sldLayoutIdLst>
  <p:hf hdr="0" dt="0"/>
  <p:txStyles>
    <p:titleStyle>
      <a:lvl1pPr algn="ctr" defTabSz="457200" rtl="0" eaLnBrk="1" latinLnBrk="0" hangingPunct="1">
        <a:spcBef>
          <a:spcPct val="0"/>
        </a:spcBef>
        <a:buNone/>
        <a:defRPr sz="2800" b="1" kern="1200">
          <a:solidFill>
            <a:schemeClr val="bg2"/>
          </a:solidFill>
          <a:latin typeface="+mj-lt"/>
          <a:ea typeface="+mj-ea"/>
          <a:cs typeface="+mj-cs"/>
        </a:defRPr>
      </a:lvl1pPr>
    </p:titleStyle>
    <p:bodyStyle>
      <a:lvl1pPr marL="342900" indent="-342900" algn="l"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hyperlink" Target="https://edms.cern.ch/document/2894857" TargetMode="Externa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2.xml"/><Relationship Id="rId4" Type="http://schemas.openxmlformats.org/officeDocument/2006/relationships/image" Target="../media/image18.png"/></Relationships>
</file>

<file path=ppt/slides/_rels/slide13.xml.rels><?xml version="1.0" encoding="UTF-8" standalone="yes"?>
<Relationships xmlns="http://schemas.openxmlformats.org/package/2006/relationships"><Relationship Id="rId3" Type="http://schemas.openxmlformats.org/officeDocument/2006/relationships/image" Target="../media/image20.emf"/><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2.xml"/><Relationship Id="rId4" Type="http://schemas.openxmlformats.org/officeDocument/2006/relationships/image" Target="../media/image25.png"/></Relationships>
</file>

<file path=ppt/slides/_rels/slide16.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hyperlink" Target="https://edms.cern.ch/document/1863763" TargetMode="External"/><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png"/><Relationship Id="rId1" Type="http://schemas.openxmlformats.org/officeDocument/2006/relationships/slideLayout" Target="../slideLayouts/slideLayout2.xml"/><Relationship Id="rId5" Type="http://schemas.openxmlformats.org/officeDocument/2006/relationships/image" Target="../media/image35.png"/><Relationship Id="rId4" Type="http://schemas.openxmlformats.org/officeDocument/2006/relationships/image" Target="../media/image34.png"/></Relationships>
</file>

<file path=ppt/slides/_rels/slide25.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6.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https://edms.cern.ch/document/1908145" TargetMode="External"/><Relationship Id="rId2" Type="http://schemas.openxmlformats.org/officeDocument/2006/relationships/hyperlink" Target="https://edms.cern.ch/document/2149457" TargetMode="External"/><Relationship Id="rId1" Type="http://schemas.openxmlformats.org/officeDocument/2006/relationships/slideLayout" Target="../slideLayouts/slideLayout2.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hyperlink" Target="https://edms.cern.ch/document/1501109" TargetMode="External"/></Relationships>
</file>

<file path=ppt/slides/_rels/slide5.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7" Type="http://schemas.openxmlformats.org/officeDocument/2006/relationships/image" Target="../media/image13.png"/><Relationship Id="rId2" Type="http://schemas.openxmlformats.org/officeDocument/2006/relationships/image" Target="../media/image8.png"/><Relationship Id="rId1" Type="http://schemas.openxmlformats.org/officeDocument/2006/relationships/slideLayout" Target="../slideLayouts/slideLayout2.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p:txBody>
          <a:bodyPr/>
          <a:lstStyle/>
          <a:p>
            <a:r>
              <a:rPr lang="en-GB" dirty="0"/>
              <a:t>Nonconformities HL-UK / CERN WP4</a:t>
            </a:r>
            <a:br>
              <a:rPr lang="en-GB" dirty="0"/>
            </a:br>
            <a:r>
              <a:rPr lang="en-GB" dirty="0"/>
              <a:t>Handling, sharing and approval</a:t>
            </a:r>
            <a:br>
              <a:rPr lang="en-GB" dirty="0"/>
            </a:br>
            <a:br>
              <a:rPr lang="en-GB" dirty="0"/>
            </a:br>
            <a:r>
              <a:rPr lang="en-GB" dirty="0">
                <a:hlinkClick r:id="rId2"/>
              </a:rPr>
              <a:t>EDMS 2894857 </a:t>
            </a:r>
            <a:endParaRPr lang="en-GB" dirty="0"/>
          </a:p>
        </p:txBody>
      </p:sp>
      <p:sp>
        <p:nvSpPr>
          <p:cNvPr id="3" name="Sous-titre 2"/>
          <p:cNvSpPr>
            <a:spLocks noGrp="1"/>
          </p:cNvSpPr>
          <p:nvPr>
            <p:ph type="subTitle" idx="1"/>
          </p:nvPr>
        </p:nvSpPr>
        <p:spPr/>
        <p:txBody>
          <a:bodyPr/>
          <a:lstStyle/>
          <a:p>
            <a:r>
              <a:rPr lang="en-US" dirty="0"/>
              <a:t>H. Garcia Gavela on behalf of the HL-LHC PDQR Office</a:t>
            </a:r>
            <a:endParaRPr lang="en-GB" dirty="0"/>
          </a:p>
        </p:txBody>
      </p:sp>
      <p:sp>
        <p:nvSpPr>
          <p:cNvPr id="4" name="Espace réservé du texte 3"/>
          <p:cNvSpPr>
            <a:spLocks noGrp="1"/>
          </p:cNvSpPr>
          <p:nvPr>
            <p:ph type="body" sz="quarter" idx="14"/>
          </p:nvPr>
        </p:nvSpPr>
        <p:spPr/>
        <p:txBody>
          <a:bodyPr/>
          <a:lstStyle/>
          <a:p>
            <a:r>
              <a:rPr lang="en-GB" dirty="0"/>
              <a:t>16/05/2023</a:t>
            </a:r>
          </a:p>
        </p:txBody>
      </p:sp>
      <p:pic>
        <p:nvPicPr>
          <p:cNvPr id="5" name="Image 4" descr="CERN-logo_outline.jpg"/>
          <p:cNvPicPr>
            <a:picLocks noChangeAspect="1"/>
          </p:cNvPicPr>
          <p:nvPr/>
        </p:nvPicPr>
        <p:blipFill>
          <a:blip r:embed="rId3"/>
          <a:stretch>
            <a:fillRect/>
          </a:stretch>
        </p:blipFill>
        <p:spPr>
          <a:xfrm>
            <a:off x="377190" y="5946775"/>
            <a:ext cx="613410" cy="603250"/>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612000" y="44624"/>
            <a:ext cx="7920000" cy="720000"/>
          </a:xfrm>
        </p:spPr>
        <p:txBody>
          <a:bodyPr/>
          <a:lstStyle/>
          <a:p>
            <a:r>
              <a:rPr lang="fr-CH" dirty="0" err="1"/>
              <a:t>Outline</a:t>
            </a:r>
            <a:endParaRPr lang="en-GB" dirty="0"/>
          </a:p>
        </p:txBody>
      </p:sp>
      <p:sp>
        <p:nvSpPr>
          <p:cNvPr id="7" name="Content Placeholder 6"/>
          <p:cNvSpPr>
            <a:spLocks noGrp="1"/>
          </p:cNvSpPr>
          <p:nvPr>
            <p:ph idx="1"/>
          </p:nvPr>
        </p:nvSpPr>
        <p:spPr>
          <a:xfrm>
            <a:off x="623744" y="836712"/>
            <a:ext cx="7920000" cy="4906963"/>
          </a:xfrm>
        </p:spPr>
        <p:txBody>
          <a:bodyPr/>
          <a:lstStyle/>
          <a:p>
            <a:r>
              <a:rPr lang="fr-CH" b="1" dirty="0">
                <a:solidFill>
                  <a:schemeClr val="accent5">
                    <a:lumMod val="20000"/>
                    <a:lumOff val="80000"/>
                  </a:schemeClr>
                </a:solidFill>
              </a:rPr>
              <a:t>HL-LHC </a:t>
            </a:r>
            <a:r>
              <a:rPr lang="fr-CH" b="1" dirty="0" err="1">
                <a:solidFill>
                  <a:schemeClr val="accent5">
                    <a:lumMod val="20000"/>
                    <a:lumOff val="80000"/>
                  </a:schemeClr>
                </a:solidFill>
              </a:rPr>
              <a:t>Nonconformities</a:t>
            </a:r>
            <a:endParaRPr lang="fr-CH" b="1" dirty="0">
              <a:solidFill>
                <a:schemeClr val="accent5">
                  <a:lumMod val="20000"/>
                  <a:lumOff val="80000"/>
                </a:schemeClr>
              </a:solidFill>
            </a:endParaRPr>
          </a:p>
          <a:p>
            <a:r>
              <a:rPr lang="fr-CH" b="1" dirty="0"/>
              <a:t>Handling of </a:t>
            </a:r>
            <a:r>
              <a:rPr lang="fr-CH" b="1" dirty="0" err="1"/>
              <a:t>NCRs</a:t>
            </a:r>
            <a:endParaRPr lang="fr-CH" b="1" dirty="0"/>
          </a:p>
          <a:p>
            <a:r>
              <a:rPr lang="fr-CH" b="1" dirty="0">
                <a:solidFill>
                  <a:schemeClr val="accent5">
                    <a:lumMod val="20000"/>
                    <a:lumOff val="80000"/>
                  </a:schemeClr>
                </a:solidFill>
              </a:rPr>
              <a:t>Content</a:t>
            </a:r>
          </a:p>
          <a:p>
            <a:r>
              <a:rPr lang="fr-CH" b="1" dirty="0">
                <a:solidFill>
                  <a:schemeClr val="accent5">
                    <a:lumMod val="20000"/>
                    <a:lumOff val="80000"/>
                  </a:schemeClr>
                </a:solidFill>
              </a:rPr>
              <a:t>Conclusions</a:t>
            </a:r>
          </a:p>
          <a:p>
            <a:endParaRPr lang="fr-CH" b="1" dirty="0"/>
          </a:p>
          <a:p>
            <a:endParaRPr lang="en-GB" b="1" dirty="0"/>
          </a:p>
        </p:txBody>
      </p:sp>
      <p:sp>
        <p:nvSpPr>
          <p:cNvPr id="8" name="Footer Placeholder 7"/>
          <p:cNvSpPr>
            <a:spLocks noGrp="1"/>
          </p:cNvSpPr>
          <p:nvPr>
            <p:ph type="ftr" sz="quarter" idx="11"/>
          </p:nvPr>
        </p:nvSpPr>
        <p:spPr/>
        <p:txBody>
          <a:bodyPr/>
          <a:lstStyle/>
          <a:p>
            <a:r>
              <a:rPr lang="fr-FR" noProof="0"/>
              <a:t>HL-LHC Nonconformities</a:t>
            </a:r>
            <a:endParaRPr lang="en-GB" noProof="0"/>
          </a:p>
        </p:txBody>
      </p:sp>
      <p:sp>
        <p:nvSpPr>
          <p:cNvPr id="9" name="Slide Number Placeholder 8"/>
          <p:cNvSpPr>
            <a:spLocks noGrp="1"/>
          </p:cNvSpPr>
          <p:nvPr>
            <p:ph type="sldNum" sz="quarter" idx="12"/>
          </p:nvPr>
        </p:nvSpPr>
        <p:spPr/>
        <p:txBody>
          <a:bodyPr/>
          <a:lstStyle/>
          <a:p>
            <a:fld id="{BFDCA1C4-9514-7B4F-976F-D92F7E296653}" type="slidenum">
              <a:rPr lang="fr-FR" smtClean="0"/>
              <a:pPr/>
              <a:t>10</a:t>
            </a:fld>
            <a:endParaRPr lang="fr-FR"/>
          </a:p>
        </p:txBody>
      </p:sp>
    </p:spTree>
    <p:extLst>
      <p:ext uri="{BB962C8B-B14F-4D97-AF65-F5344CB8AC3E}">
        <p14:creationId xmlns:p14="http://schemas.microsoft.com/office/powerpoint/2010/main" val="79983550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612000" y="74188"/>
            <a:ext cx="7920000" cy="720000"/>
          </a:xfrm>
        </p:spPr>
        <p:txBody>
          <a:bodyPr/>
          <a:lstStyle/>
          <a:p>
            <a:r>
              <a:rPr lang="en-GB" dirty="0"/>
              <a:t>Create EDMS Document via MTF</a:t>
            </a:r>
          </a:p>
        </p:txBody>
      </p:sp>
      <p:pic>
        <p:nvPicPr>
          <p:cNvPr id="3" name="Picture 2"/>
          <p:cNvPicPr>
            <a:picLocks noChangeAspect="1"/>
          </p:cNvPicPr>
          <p:nvPr/>
        </p:nvPicPr>
        <p:blipFill>
          <a:blip r:embed="rId2"/>
          <a:stretch>
            <a:fillRect/>
          </a:stretch>
        </p:blipFill>
        <p:spPr>
          <a:xfrm>
            <a:off x="34836" y="2286894"/>
            <a:ext cx="4611974" cy="2468294"/>
          </a:xfrm>
          <a:prstGeom prst="rect">
            <a:avLst/>
          </a:prstGeom>
        </p:spPr>
      </p:pic>
      <p:pic>
        <p:nvPicPr>
          <p:cNvPr id="4" name="Picture 3"/>
          <p:cNvPicPr>
            <a:picLocks noChangeAspect="1"/>
          </p:cNvPicPr>
          <p:nvPr/>
        </p:nvPicPr>
        <p:blipFill>
          <a:blip r:embed="rId3"/>
          <a:stretch>
            <a:fillRect/>
          </a:stretch>
        </p:blipFill>
        <p:spPr>
          <a:xfrm>
            <a:off x="4789494" y="1124744"/>
            <a:ext cx="4320000" cy="4792594"/>
          </a:xfrm>
          <a:prstGeom prst="rect">
            <a:avLst/>
          </a:prstGeom>
        </p:spPr>
      </p:pic>
      <p:sp>
        <p:nvSpPr>
          <p:cNvPr id="6" name="Footer Placeholder 5"/>
          <p:cNvSpPr>
            <a:spLocks noGrp="1"/>
          </p:cNvSpPr>
          <p:nvPr>
            <p:ph type="ftr" sz="quarter" idx="11"/>
          </p:nvPr>
        </p:nvSpPr>
        <p:spPr/>
        <p:txBody>
          <a:bodyPr/>
          <a:lstStyle/>
          <a:p>
            <a:r>
              <a:rPr lang="fr-FR" noProof="0"/>
              <a:t>HL-LHC Nonconformities</a:t>
            </a:r>
            <a:endParaRPr lang="en-GB" noProof="0"/>
          </a:p>
        </p:txBody>
      </p:sp>
      <p:sp>
        <p:nvSpPr>
          <p:cNvPr id="7" name="Slide Number Placeholder 6"/>
          <p:cNvSpPr>
            <a:spLocks noGrp="1"/>
          </p:cNvSpPr>
          <p:nvPr>
            <p:ph type="sldNum" sz="quarter" idx="12"/>
          </p:nvPr>
        </p:nvSpPr>
        <p:spPr/>
        <p:txBody>
          <a:bodyPr/>
          <a:lstStyle/>
          <a:p>
            <a:fld id="{BFDCA1C4-9514-7B4F-976F-D92F7E296653}" type="slidenum">
              <a:rPr lang="fr-FR" smtClean="0"/>
              <a:pPr/>
              <a:t>11</a:t>
            </a:fld>
            <a:endParaRPr lang="fr-FR"/>
          </a:p>
        </p:txBody>
      </p:sp>
    </p:spTree>
    <p:extLst>
      <p:ext uri="{BB962C8B-B14F-4D97-AF65-F5344CB8AC3E}">
        <p14:creationId xmlns:p14="http://schemas.microsoft.com/office/powerpoint/2010/main" val="276122230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612000" y="74188"/>
            <a:ext cx="7920000" cy="720000"/>
          </a:xfrm>
        </p:spPr>
        <p:txBody>
          <a:bodyPr/>
          <a:lstStyle/>
          <a:p>
            <a:r>
              <a:rPr lang="en-GB" dirty="0"/>
              <a:t>Create EDMS Document via MTF</a:t>
            </a:r>
          </a:p>
        </p:txBody>
      </p:sp>
      <p:pic>
        <p:nvPicPr>
          <p:cNvPr id="5" name="Picture 4"/>
          <p:cNvPicPr>
            <a:picLocks noChangeAspect="1"/>
          </p:cNvPicPr>
          <p:nvPr/>
        </p:nvPicPr>
        <p:blipFill>
          <a:blip r:embed="rId2"/>
          <a:stretch>
            <a:fillRect/>
          </a:stretch>
        </p:blipFill>
        <p:spPr>
          <a:xfrm>
            <a:off x="179512" y="794188"/>
            <a:ext cx="3600000" cy="3417978"/>
          </a:xfrm>
          <a:prstGeom prst="rect">
            <a:avLst/>
          </a:prstGeom>
        </p:spPr>
      </p:pic>
      <p:pic>
        <p:nvPicPr>
          <p:cNvPr id="6" name="Picture 5"/>
          <p:cNvPicPr>
            <a:picLocks noChangeAspect="1"/>
          </p:cNvPicPr>
          <p:nvPr/>
        </p:nvPicPr>
        <p:blipFill>
          <a:blip r:embed="rId3"/>
          <a:stretch>
            <a:fillRect/>
          </a:stretch>
        </p:blipFill>
        <p:spPr>
          <a:xfrm>
            <a:off x="2772000" y="1729287"/>
            <a:ext cx="3600000" cy="3437975"/>
          </a:xfrm>
          <a:prstGeom prst="rect">
            <a:avLst/>
          </a:prstGeom>
        </p:spPr>
      </p:pic>
      <p:pic>
        <p:nvPicPr>
          <p:cNvPr id="7" name="Picture 6"/>
          <p:cNvPicPr>
            <a:picLocks noChangeAspect="1"/>
          </p:cNvPicPr>
          <p:nvPr/>
        </p:nvPicPr>
        <p:blipFill>
          <a:blip r:embed="rId4"/>
          <a:stretch>
            <a:fillRect/>
          </a:stretch>
        </p:blipFill>
        <p:spPr>
          <a:xfrm>
            <a:off x="5242416" y="2803827"/>
            <a:ext cx="3600000" cy="3431489"/>
          </a:xfrm>
          <a:prstGeom prst="rect">
            <a:avLst/>
          </a:prstGeom>
        </p:spPr>
      </p:pic>
      <p:sp>
        <p:nvSpPr>
          <p:cNvPr id="8" name="Footer Placeholder 7"/>
          <p:cNvSpPr>
            <a:spLocks noGrp="1"/>
          </p:cNvSpPr>
          <p:nvPr>
            <p:ph type="ftr" sz="quarter" idx="11"/>
          </p:nvPr>
        </p:nvSpPr>
        <p:spPr/>
        <p:txBody>
          <a:bodyPr/>
          <a:lstStyle/>
          <a:p>
            <a:r>
              <a:rPr lang="fr-FR" noProof="0"/>
              <a:t>HL-LHC Nonconformities</a:t>
            </a:r>
            <a:endParaRPr lang="en-GB" noProof="0"/>
          </a:p>
        </p:txBody>
      </p:sp>
      <p:sp>
        <p:nvSpPr>
          <p:cNvPr id="9" name="Slide Number Placeholder 8"/>
          <p:cNvSpPr>
            <a:spLocks noGrp="1"/>
          </p:cNvSpPr>
          <p:nvPr>
            <p:ph type="sldNum" sz="quarter" idx="12"/>
          </p:nvPr>
        </p:nvSpPr>
        <p:spPr/>
        <p:txBody>
          <a:bodyPr/>
          <a:lstStyle/>
          <a:p>
            <a:fld id="{BFDCA1C4-9514-7B4F-976F-D92F7E296653}" type="slidenum">
              <a:rPr lang="fr-FR" smtClean="0"/>
              <a:pPr/>
              <a:t>12</a:t>
            </a:fld>
            <a:endParaRPr lang="fr-FR"/>
          </a:p>
        </p:txBody>
      </p:sp>
      <p:sp>
        <p:nvSpPr>
          <p:cNvPr id="3" name="TextBox 2">
            <a:extLst>
              <a:ext uri="{FF2B5EF4-FFF2-40B4-BE49-F238E27FC236}">
                <a16:creationId xmlns:a16="http://schemas.microsoft.com/office/drawing/2014/main" id="{24B166F7-C9BC-4275-874E-C6AA6B7A31A3}"/>
              </a:ext>
            </a:extLst>
          </p:cNvPr>
          <p:cNvSpPr txBox="1"/>
          <p:nvPr/>
        </p:nvSpPr>
        <p:spPr>
          <a:xfrm>
            <a:off x="179512" y="5373216"/>
            <a:ext cx="3888432" cy="923330"/>
          </a:xfrm>
          <a:prstGeom prst="rect">
            <a:avLst/>
          </a:prstGeom>
          <a:noFill/>
        </p:spPr>
        <p:txBody>
          <a:bodyPr wrap="square" rtlCol="0">
            <a:spAutoFit/>
          </a:bodyPr>
          <a:lstStyle/>
          <a:p>
            <a:r>
              <a:rPr lang="en-US" dirty="0"/>
              <a:t>Nonconformities are reports as well. </a:t>
            </a:r>
            <a:br>
              <a:rPr lang="en-US" dirty="0"/>
            </a:br>
            <a:r>
              <a:rPr lang="en-US" dirty="0"/>
              <a:t>You just need to change in the attributes </a:t>
            </a:r>
            <a:r>
              <a:rPr lang="en-US" b="1" dirty="0"/>
              <a:t>Test</a:t>
            </a:r>
            <a:r>
              <a:rPr lang="en-US" dirty="0"/>
              <a:t> by </a:t>
            </a:r>
            <a:r>
              <a:rPr lang="en-US" b="1" dirty="0"/>
              <a:t>Non conformity</a:t>
            </a:r>
          </a:p>
        </p:txBody>
      </p:sp>
      <p:cxnSp>
        <p:nvCxnSpPr>
          <p:cNvPr id="10" name="Straight Arrow Connector 9">
            <a:extLst>
              <a:ext uri="{FF2B5EF4-FFF2-40B4-BE49-F238E27FC236}">
                <a16:creationId xmlns:a16="http://schemas.microsoft.com/office/drawing/2014/main" id="{B188D700-CB0A-4ACD-ADED-041F962A69A3}"/>
              </a:ext>
            </a:extLst>
          </p:cNvPr>
          <p:cNvCxnSpPr>
            <a:cxnSpLocks/>
          </p:cNvCxnSpPr>
          <p:nvPr/>
        </p:nvCxnSpPr>
        <p:spPr>
          <a:xfrm flipV="1">
            <a:off x="2267744" y="4005064"/>
            <a:ext cx="1152128" cy="1368152"/>
          </a:xfrm>
          <a:prstGeom prst="straightConnector1">
            <a:avLst/>
          </a:prstGeom>
          <a:ln>
            <a:tailEnd type="triangle"/>
          </a:ln>
          <a:effectLst/>
        </p:spPr>
        <p:style>
          <a:lnRef idx="2">
            <a:schemeClr val="accent1"/>
          </a:lnRef>
          <a:fillRef idx="0">
            <a:schemeClr val="accent1"/>
          </a:fillRef>
          <a:effectRef idx="1">
            <a:schemeClr val="accent1"/>
          </a:effectRef>
          <a:fontRef idx="minor">
            <a:schemeClr val="tx1"/>
          </a:fontRef>
        </p:style>
      </p:cxnSp>
      <p:cxnSp>
        <p:nvCxnSpPr>
          <p:cNvPr id="12" name="Straight Arrow Connector 11">
            <a:extLst>
              <a:ext uri="{FF2B5EF4-FFF2-40B4-BE49-F238E27FC236}">
                <a16:creationId xmlns:a16="http://schemas.microsoft.com/office/drawing/2014/main" id="{29894F17-9554-4495-9F66-CAB265C07A8D}"/>
              </a:ext>
            </a:extLst>
          </p:cNvPr>
          <p:cNvCxnSpPr>
            <a:cxnSpLocks/>
          </p:cNvCxnSpPr>
          <p:nvPr/>
        </p:nvCxnSpPr>
        <p:spPr>
          <a:xfrm flipV="1">
            <a:off x="3851920" y="5013176"/>
            <a:ext cx="1799800" cy="1152128"/>
          </a:xfrm>
          <a:prstGeom prst="straightConnector1">
            <a:avLst/>
          </a:prstGeom>
          <a:ln>
            <a:tailEnd type="triangle"/>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2296695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4561703" y="764704"/>
            <a:ext cx="4392488" cy="5232202"/>
          </a:xfrm>
          <a:prstGeom prst="rect">
            <a:avLst/>
          </a:prstGeom>
        </p:spPr>
        <p:txBody>
          <a:bodyPr wrap="square">
            <a:spAutoFit/>
          </a:bodyPr>
          <a:lstStyle/>
          <a:p>
            <a:pPr marL="285750" indent="-285750" algn="just">
              <a:buFontTx/>
              <a:buChar char="-"/>
            </a:pPr>
            <a:r>
              <a:rPr lang="en-US" sz="1400" dirty="0">
                <a:solidFill>
                  <a:schemeClr val="accent5"/>
                </a:solidFill>
              </a:rPr>
              <a:t>If you create the NCR directly in MTF, the context by default is already set </a:t>
            </a:r>
            <a:br>
              <a:rPr lang="en-US" sz="1400" dirty="0">
                <a:solidFill>
                  <a:schemeClr val="accent5"/>
                </a:solidFill>
              </a:rPr>
            </a:br>
            <a:r>
              <a:rPr lang="en-US" sz="1400" dirty="0">
                <a:solidFill>
                  <a:schemeClr val="accent5"/>
                </a:solidFill>
              </a:rPr>
              <a:t>(</a:t>
            </a:r>
            <a:r>
              <a:rPr lang="en-US" sz="1600" b="1" dirty="0">
                <a:solidFill>
                  <a:schemeClr val="accent5"/>
                </a:solidFill>
              </a:rPr>
              <a:t>HL-LHC-WP4-CANADA-MTF</a:t>
            </a:r>
            <a:r>
              <a:rPr lang="en-US" sz="1400" b="1" dirty="0">
                <a:solidFill>
                  <a:schemeClr val="accent5"/>
                </a:solidFill>
              </a:rPr>
              <a:t>)</a:t>
            </a:r>
            <a:r>
              <a:rPr lang="en-US" sz="1400" dirty="0">
                <a:solidFill>
                  <a:schemeClr val="accent5"/>
                </a:solidFill>
              </a:rPr>
              <a:t>. </a:t>
            </a:r>
          </a:p>
          <a:p>
            <a:pPr algn="just"/>
            <a:endParaRPr lang="en-US" sz="1400" dirty="0">
              <a:solidFill>
                <a:schemeClr val="accent5"/>
              </a:solidFill>
            </a:endParaRPr>
          </a:p>
          <a:p>
            <a:pPr marL="285750" indent="-285750" algn="just">
              <a:buFontTx/>
              <a:buChar char="-"/>
            </a:pPr>
            <a:r>
              <a:rPr lang="en-US" sz="1400" dirty="0">
                <a:solidFill>
                  <a:schemeClr val="accent5"/>
                </a:solidFill>
              </a:rPr>
              <a:t>If you create the file in EDMS, choose the context – </a:t>
            </a:r>
            <a:r>
              <a:rPr lang="en-US" sz="1600" b="1" dirty="0">
                <a:solidFill>
                  <a:schemeClr val="accent5"/>
                </a:solidFill>
              </a:rPr>
              <a:t>HL-LHC-WP4-CANADA-MTF</a:t>
            </a:r>
          </a:p>
          <a:p>
            <a:pPr marL="285750" indent="-285750" algn="just">
              <a:buFontTx/>
              <a:buChar char="-"/>
            </a:pPr>
            <a:endParaRPr lang="en-US" sz="1600" b="1" dirty="0">
              <a:solidFill>
                <a:schemeClr val="accent5"/>
              </a:solidFill>
            </a:endParaRPr>
          </a:p>
          <a:p>
            <a:pPr marL="285750" indent="-285750" algn="just">
              <a:buFontTx/>
              <a:buChar char="-"/>
            </a:pPr>
            <a:r>
              <a:rPr lang="en-US" sz="1600" b="1" dirty="0">
                <a:solidFill>
                  <a:schemeClr val="accent5"/>
                </a:solidFill>
              </a:rPr>
              <a:t>Type of Document – Report and Type Attribute Non conformity</a:t>
            </a:r>
          </a:p>
          <a:p>
            <a:pPr algn="just"/>
            <a:endParaRPr lang="en-US" sz="1400" dirty="0">
              <a:solidFill>
                <a:schemeClr val="accent5"/>
              </a:solidFill>
            </a:endParaRPr>
          </a:p>
          <a:p>
            <a:pPr marL="285750" indent="-285750" algn="just">
              <a:buFontTx/>
              <a:buChar char="-"/>
            </a:pPr>
            <a:r>
              <a:rPr lang="en-US" sz="1400" dirty="0">
                <a:solidFill>
                  <a:schemeClr val="accent5"/>
                </a:solidFill>
              </a:rPr>
              <a:t>Release Procedure </a:t>
            </a:r>
            <a:r>
              <a:rPr lang="en-US" sz="1600" b="1" dirty="0">
                <a:solidFill>
                  <a:schemeClr val="accent5"/>
                </a:solidFill>
              </a:rPr>
              <a:t>HL-NCR</a:t>
            </a:r>
            <a:r>
              <a:rPr lang="en-US" sz="1400" b="1" dirty="0">
                <a:solidFill>
                  <a:schemeClr val="accent5"/>
                </a:solidFill>
              </a:rPr>
              <a:t> (important!!)</a:t>
            </a:r>
          </a:p>
          <a:p>
            <a:pPr marL="285750" indent="-285750" algn="just">
              <a:buFontTx/>
              <a:buChar char="-"/>
            </a:pPr>
            <a:endParaRPr lang="en-US" sz="1400" b="1" dirty="0">
              <a:solidFill>
                <a:schemeClr val="accent5"/>
              </a:solidFill>
            </a:endParaRPr>
          </a:p>
          <a:p>
            <a:pPr marL="285750" indent="-285750" algn="just">
              <a:buFontTx/>
              <a:buChar char="-"/>
            </a:pPr>
            <a:r>
              <a:rPr lang="en-US" sz="1400" b="1" dirty="0">
                <a:solidFill>
                  <a:schemeClr val="accent5"/>
                </a:solidFill>
              </a:rPr>
              <a:t>Equipment Codes (See next Slide)</a:t>
            </a:r>
          </a:p>
          <a:p>
            <a:pPr lvl="1" algn="just"/>
            <a:endParaRPr lang="en-US" sz="1400" b="1" dirty="0">
              <a:solidFill>
                <a:schemeClr val="accent5"/>
              </a:solidFill>
            </a:endParaRPr>
          </a:p>
          <a:p>
            <a:pPr marL="285750" indent="-285750" algn="just">
              <a:buFontTx/>
              <a:buChar char="-"/>
            </a:pPr>
            <a:r>
              <a:rPr lang="en-US" sz="1400" dirty="0">
                <a:solidFill>
                  <a:schemeClr val="accent5"/>
                </a:solidFill>
              </a:rPr>
              <a:t>Once you issue the document, please fill in all the associated </a:t>
            </a:r>
            <a:r>
              <a:rPr lang="en-US" sz="1400" b="1" dirty="0">
                <a:solidFill>
                  <a:schemeClr val="accent5"/>
                </a:solidFill>
              </a:rPr>
              <a:t>EDMS</a:t>
            </a:r>
            <a:r>
              <a:rPr lang="en-US" sz="1400" dirty="0">
                <a:solidFill>
                  <a:schemeClr val="accent5"/>
                </a:solidFill>
              </a:rPr>
              <a:t> </a:t>
            </a:r>
            <a:r>
              <a:rPr lang="en-US" sz="1400" b="1" dirty="0">
                <a:solidFill>
                  <a:schemeClr val="accent5"/>
                </a:solidFill>
              </a:rPr>
              <a:t>metadata</a:t>
            </a:r>
            <a:r>
              <a:rPr lang="en-US" sz="1400" dirty="0">
                <a:solidFill>
                  <a:schemeClr val="accent5"/>
                </a:solidFill>
              </a:rPr>
              <a:t> (</a:t>
            </a:r>
            <a:r>
              <a:rPr lang="en-US" sz="1400" b="1" dirty="0">
                <a:solidFill>
                  <a:schemeClr val="accent5"/>
                </a:solidFill>
              </a:rPr>
              <a:t>Info and Properties</a:t>
            </a:r>
            <a:r>
              <a:rPr lang="en-US" sz="1400" dirty="0">
                <a:solidFill>
                  <a:schemeClr val="accent5"/>
                </a:solidFill>
              </a:rPr>
              <a:t>). Same info that will appear in the Template</a:t>
            </a:r>
          </a:p>
          <a:p>
            <a:pPr marL="285750" indent="-285750" algn="just">
              <a:buFontTx/>
              <a:buChar char="-"/>
            </a:pPr>
            <a:endParaRPr lang="en-US" sz="1400" dirty="0">
              <a:solidFill>
                <a:schemeClr val="accent5"/>
              </a:solidFill>
            </a:endParaRPr>
          </a:p>
          <a:p>
            <a:pPr marL="285750" indent="-285750" algn="just">
              <a:buFontTx/>
              <a:buChar char="-"/>
            </a:pPr>
            <a:r>
              <a:rPr lang="en-US" sz="1400" dirty="0">
                <a:solidFill>
                  <a:schemeClr val="accent5"/>
                </a:solidFill>
              </a:rPr>
              <a:t>Always start with the version 0.1</a:t>
            </a:r>
          </a:p>
          <a:p>
            <a:pPr marL="285750" indent="-285750" algn="just">
              <a:buFontTx/>
              <a:buChar char="-"/>
            </a:pPr>
            <a:endParaRPr lang="en-US" sz="1400" dirty="0">
              <a:solidFill>
                <a:schemeClr val="accent5"/>
              </a:solidFill>
            </a:endParaRPr>
          </a:p>
          <a:p>
            <a:pPr marL="285750" indent="-285750" algn="just">
              <a:buFontTx/>
              <a:buChar char="-"/>
            </a:pPr>
            <a:r>
              <a:rPr lang="en-US" sz="1400" dirty="0">
                <a:solidFill>
                  <a:schemeClr val="accent5"/>
                </a:solidFill>
              </a:rPr>
              <a:t>The </a:t>
            </a:r>
            <a:r>
              <a:rPr lang="en-US" sz="1400" b="1" dirty="0">
                <a:solidFill>
                  <a:schemeClr val="accent5"/>
                </a:solidFill>
              </a:rPr>
              <a:t>HL-LHC NCR Template </a:t>
            </a:r>
            <a:r>
              <a:rPr lang="en-US" sz="1400" dirty="0">
                <a:solidFill>
                  <a:schemeClr val="accent5"/>
                </a:solidFill>
              </a:rPr>
              <a:t>correctly filled in shall be added to the EDMS document</a:t>
            </a:r>
          </a:p>
        </p:txBody>
      </p:sp>
      <p:grpSp>
        <p:nvGrpSpPr>
          <p:cNvPr id="6" name="Group 5"/>
          <p:cNvGrpSpPr/>
          <p:nvPr/>
        </p:nvGrpSpPr>
        <p:grpSpPr>
          <a:xfrm>
            <a:off x="179512" y="764704"/>
            <a:ext cx="4320000" cy="5236282"/>
            <a:chOff x="315902" y="616234"/>
            <a:chExt cx="4320000" cy="5236282"/>
          </a:xfrm>
        </p:grpSpPr>
        <p:pic>
          <p:nvPicPr>
            <p:cNvPr id="4" name="Picture 3"/>
            <p:cNvPicPr>
              <a:picLocks noChangeAspect="1"/>
            </p:cNvPicPr>
            <p:nvPr/>
          </p:nvPicPr>
          <p:blipFill>
            <a:blip r:embed="rId2"/>
            <a:stretch>
              <a:fillRect/>
            </a:stretch>
          </p:blipFill>
          <p:spPr>
            <a:xfrm>
              <a:off x="315902" y="616234"/>
              <a:ext cx="4320000" cy="4433842"/>
            </a:xfrm>
            <a:prstGeom prst="rect">
              <a:avLst/>
            </a:prstGeom>
          </p:spPr>
        </p:pic>
        <p:pic>
          <p:nvPicPr>
            <p:cNvPr id="5" name="Picture 4"/>
            <p:cNvPicPr>
              <a:picLocks noChangeAspect="1"/>
            </p:cNvPicPr>
            <p:nvPr/>
          </p:nvPicPr>
          <p:blipFill>
            <a:blip r:embed="rId3"/>
            <a:stretch>
              <a:fillRect/>
            </a:stretch>
          </p:blipFill>
          <p:spPr>
            <a:xfrm>
              <a:off x="315902" y="4065282"/>
              <a:ext cx="4320000" cy="1787234"/>
            </a:xfrm>
            <a:prstGeom prst="rect">
              <a:avLst/>
            </a:prstGeom>
          </p:spPr>
        </p:pic>
      </p:grpSp>
      <p:sp>
        <p:nvSpPr>
          <p:cNvPr id="11" name="Titre 1"/>
          <p:cNvSpPr>
            <a:spLocks noGrp="1"/>
          </p:cNvSpPr>
          <p:nvPr>
            <p:ph type="title"/>
          </p:nvPr>
        </p:nvSpPr>
        <p:spPr>
          <a:xfrm>
            <a:off x="612000" y="74188"/>
            <a:ext cx="7920000" cy="720000"/>
          </a:xfrm>
        </p:spPr>
        <p:txBody>
          <a:bodyPr/>
          <a:lstStyle/>
          <a:p>
            <a:r>
              <a:rPr lang="en-GB" dirty="0"/>
              <a:t>Create EDMS Document</a:t>
            </a:r>
          </a:p>
        </p:txBody>
      </p:sp>
      <p:sp>
        <p:nvSpPr>
          <p:cNvPr id="12" name="Footer Placeholder 11"/>
          <p:cNvSpPr>
            <a:spLocks noGrp="1"/>
          </p:cNvSpPr>
          <p:nvPr>
            <p:ph type="ftr" sz="quarter" idx="11"/>
          </p:nvPr>
        </p:nvSpPr>
        <p:spPr/>
        <p:txBody>
          <a:bodyPr/>
          <a:lstStyle/>
          <a:p>
            <a:r>
              <a:rPr lang="fr-FR" noProof="0"/>
              <a:t>HL-LHC Nonconformities</a:t>
            </a:r>
            <a:endParaRPr lang="en-GB" noProof="0"/>
          </a:p>
        </p:txBody>
      </p:sp>
      <p:sp>
        <p:nvSpPr>
          <p:cNvPr id="13" name="Slide Number Placeholder 12"/>
          <p:cNvSpPr>
            <a:spLocks noGrp="1"/>
          </p:cNvSpPr>
          <p:nvPr>
            <p:ph type="sldNum" sz="quarter" idx="12"/>
          </p:nvPr>
        </p:nvSpPr>
        <p:spPr/>
        <p:txBody>
          <a:bodyPr/>
          <a:lstStyle/>
          <a:p>
            <a:fld id="{BFDCA1C4-9514-7B4F-976F-D92F7E296653}" type="slidenum">
              <a:rPr lang="fr-FR" smtClean="0"/>
              <a:pPr/>
              <a:t>13</a:t>
            </a:fld>
            <a:endParaRPr lang="fr-FR"/>
          </a:p>
        </p:txBody>
      </p:sp>
      <p:sp>
        <p:nvSpPr>
          <p:cNvPr id="2" name="Rectangle 1">
            <a:extLst>
              <a:ext uri="{FF2B5EF4-FFF2-40B4-BE49-F238E27FC236}">
                <a16:creationId xmlns:a16="http://schemas.microsoft.com/office/drawing/2014/main" id="{8FA3F4CD-D870-42AA-9295-A46BCC5DF930}"/>
              </a:ext>
            </a:extLst>
          </p:cNvPr>
          <p:cNvSpPr/>
          <p:nvPr/>
        </p:nvSpPr>
        <p:spPr>
          <a:xfrm>
            <a:off x="1058976" y="2780928"/>
            <a:ext cx="504056" cy="175040"/>
          </a:xfrm>
          <a:prstGeom prst="rect">
            <a:avLst/>
          </a:prstGeom>
          <a:noFill/>
          <a:ln w="28575"/>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0" name="Straight Arrow Connector 9">
            <a:extLst>
              <a:ext uri="{FF2B5EF4-FFF2-40B4-BE49-F238E27FC236}">
                <a16:creationId xmlns:a16="http://schemas.microsoft.com/office/drawing/2014/main" id="{A35AD80B-3AE0-4519-8BB8-085739524251}"/>
              </a:ext>
            </a:extLst>
          </p:cNvPr>
          <p:cNvCxnSpPr>
            <a:cxnSpLocks/>
          </p:cNvCxnSpPr>
          <p:nvPr/>
        </p:nvCxnSpPr>
        <p:spPr>
          <a:xfrm flipH="1">
            <a:off x="1763688" y="1196752"/>
            <a:ext cx="3124544" cy="1224136"/>
          </a:xfrm>
          <a:prstGeom prst="straightConnector1">
            <a:avLst/>
          </a:prstGeom>
          <a:ln>
            <a:tailEnd type="triangle"/>
          </a:ln>
          <a:effectLst/>
        </p:spPr>
        <p:style>
          <a:lnRef idx="2">
            <a:schemeClr val="accent1"/>
          </a:lnRef>
          <a:fillRef idx="0">
            <a:schemeClr val="accent1"/>
          </a:fillRef>
          <a:effectRef idx="1">
            <a:schemeClr val="accent1"/>
          </a:effectRef>
          <a:fontRef idx="minor">
            <a:schemeClr val="tx1"/>
          </a:fontRef>
        </p:style>
      </p:cxnSp>
      <p:cxnSp>
        <p:nvCxnSpPr>
          <p:cNvPr id="14" name="Straight Arrow Connector 13">
            <a:extLst>
              <a:ext uri="{FF2B5EF4-FFF2-40B4-BE49-F238E27FC236}">
                <a16:creationId xmlns:a16="http://schemas.microsoft.com/office/drawing/2014/main" id="{01FCA240-8D43-4BC2-9B68-2172B4956CA6}"/>
              </a:ext>
            </a:extLst>
          </p:cNvPr>
          <p:cNvCxnSpPr>
            <a:cxnSpLocks/>
          </p:cNvCxnSpPr>
          <p:nvPr/>
        </p:nvCxnSpPr>
        <p:spPr>
          <a:xfrm flipH="1">
            <a:off x="1763688" y="1946680"/>
            <a:ext cx="3088976" cy="518916"/>
          </a:xfrm>
          <a:prstGeom prst="straightConnector1">
            <a:avLst/>
          </a:prstGeom>
          <a:ln>
            <a:tailEnd type="triangle"/>
          </a:ln>
          <a:effectLst/>
        </p:spPr>
        <p:style>
          <a:lnRef idx="2">
            <a:schemeClr val="accent1"/>
          </a:lnRef>
          <a:fillRef idx="0">
            <a:schemeClr val="accent1"/>
          </a:fillRef>
          <a:effectRef idx="1">
            <a:schemeClr val="accent1"/>
          </a:effectRef>
          <a:fontRef idx="minor">
            <a:schemeClr val="tx1"/>
          </a:fontRef>
        </p:style>
      </p:cxnSp>
      <p:cxnSp>
        <p:nvCxnSpPr>
          <p:cNvPr id="16" name="Straight Arrow Connector 15">
            <a:extLst>
              <a:ext uri="{FF2B5EF4-FFF2-40B4-BE49-F238E27FC236}">
                <a16:creationId xmlns:a16="http://schemas.microsoft.com/office/drawing/2014/main" id="{7E5ECC44-2476-43F9-89E0-649C8F242C2B}"/>
              </a:ext>
            </a:extLst>
          </p:cNvPr>
          <p:cNvCxnSpPr>
            <a:cxnSpLocks/>
          </p:cNvCxnSpPr>
          <p:nvPr/>
        </p:nvCxnSpPr>
        <p:spPr>
          <a:xfrm flipH="1" flipV="1">
            <a:off x="1403648" y="3040484"/>
            <a:ext cx="3449016" cy="175040"/>
          </a:xfrm>
          <a:prstGeom prst="straightConnector1">
            <a:avLst/>
          </a:prstGeom>
          <a:ln>
            <a:tailEnd type="triangle"/>
          </a:ln>
          <a:effectLst/>
        </p:spPr>
        <p:style>
          <a:lnRef idx="2">
            <a:schemeClr val="accent1"/>
          </a:lnRef>
          <a:fillRef idx="0">
            <a:schemeClr val="accent1"/>
          </a:fillRef>
          <a:effectRef idx="1">
            <a:schemeClr val="accent1"/>
          </a:effectRef>
          <a:fontRef idx="minor">
            <a:schemeClr val="tx1"/>
          </a:fontRef>
        </p:style>
      </p:cxnSp>
      <p:cxnSp>
        <p:nvCxnSpPr>
          <p:cNvPr id="20" name="Straight Arrow Connector 19">
            <a:extLst>
              <a:ext uri="{FF2B5EF4-FFF2-40B4-BE49-F238E27FC236}">
                <a16:creationId xmlns:a16="http://schemas.microsoft.com/office/drawing/2014/main" id="{916CC6F4-BDDD-46C3-8234-8F63DAF735A1}"/>
              </a:ext>
            </a:extLst>
          </p:cNvPr>
          <p:cNvCxnSpPr>
            <a:cxnSpLocks/>
          </p:cNvCxnSpPr>
          <p:nvPr/>
        </p:nvCxnSpPr>
        <p:spPr>
          <a:xfrm flipH="1">
            <a:off x="1691680" y="2644248"/>
            <a:ext cx="2952328" cy="176712"/>
          </a:xfrm>
          <a:prstGeom prst="straightConnector1">
            <a:avLst/>
          </a:prstGeom>
          <a:ln>
            <a:tailEnd type="triangle"/>
          </a:ln>
          <a:effectLst/>
        </p:spPr>
        <p:style>
          <a:lnRef idx="2">
            <a:schemeClr val="accent1"/>
          </a:lnRef>
          <a:fillRef idx="0">
            <a:schemeClr val="accent1"/>
          </a:fillRef>
          <a:effectRef idx="1">
            <a:schemeClr val="accent1"/>
          </a:effectRef>
          <a:fontRef idx="minor">
            <a:schemeClr val="tx1"/>
          </a:fontRef>
        </p:style>
      </p:cxnSp>
      <p:cxnSp>
        <p:nvCxnSpPr>
          <p:cNvPr id="23" name="Straight Arrow Connector 22">
            <a:extLst>
              <a:ext uri="{FF2B5EF4-FFF2-40B4-BE49-F238E27FC236}">
                <a16:creationId xmlns:a16="http://schemas.microsoft.com/office/drawing/2014/main" id="{240569ED-9C3D-4B15-BE14-CD843275864E}"/>
              </a:ext>
            </a:extLst>
          </p:cNvPr>
          <p:cNvCxnSpPr>
            <a:cxnSpLocks/>
          </p:cNvCxnSpPr>
          <p:nvPr/>
        </p:nvCxnSpPr>
        <p:spPr>
          <a:xfrm flipH="1" flipV="1">
            <a:off x="1403648" y="3199760"/>
            <a:ext cx="3240360" cy="442717"/>
          </a:xfrm>
          <a:prstGeom prst="straightConnector1">
            <a:avLst/>
          </a:prstGeom>
          <a:ln>
            <a:tailEnd type="triangle"/>
          </a:ln>
          <a:effectLst/>
        </p:spPr>
        <p:style>
          <a:lnRef idx="2">
            <a:schemeClr val="accent1"/>
          </a:lnRef>
          <a:fillRef idx="0">
            <a:schemeClr val="accent1"/>
          </a:fillRef>
          <a:effectRef idx="1">
            <a:schemeClr val="accent1"/>
          </a:effectRef>
          <a:fontRef idx="minor">
            <a:schemeClr val="tx1"/>
          </a:fontRef>
        </p:style>
      </p:cxnSp>
      <p:sp>
        <p:nvSpPr>
          <p:cNvPr id="25" name="Rectangle 24">
            <a:extLst>
              <a:ext uri="{FF2B5EF4-FFF2-40B4-BE49-F238E27FC236}">
                <a16:creationId xmlns:a16="http://schemas.microsoft.com/office/drawing/2014/main" id="{8FB252D4-C125-4552-9E9F-0D1EC9E252B5}"/>
              </a:ext>
            </a:extLst>
          </p:cNvPr>
          <p:cNvSpPr/>
          <p:nvPr/>
        </p:nvSpPr>
        <p:spPr>
          <a:xfrm>
            <a:off x="251520" y="4293096"/>
            <a:ext cx="3816424" cy="1368152"/>
          </a:xfrm>
          <a:prstGeom prst="rect">
            <a:avLst/>
          </a:prstGeom>
          <a:noFill/>
          <a:ln w="28575"/>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26" name="Straight Arrow Connector 25">
            <a:extLst>
              <a:ext uri="{FF2B5EF4-FFF2-40B4-BE49-F238E27FC236}">
                <a16:creationId xmlns:a16="http://schemas.microsoft.com/office/drawing/2014/main" id="{D6A859CE-4842-46B9-B927-E52B564BF782}"/>
              </a:ext>
            </a:extLst>
          </p:cNvPr>
          <p:cNvCxnSpPr>
            <a:cxnSpLocks/>
          </p:cNvCxnSpPr>
          <p:nvPr/>
        </p:nvCxnSpPr>
        <p:spPr>
          <a:xfrm flipH="1">
            <a:off x="4139952" y="4371599"/>
            <a:ext cx="843502" cy="406456"/>
          </a:xfrm>
          <a:prstGeom prst="straightConnector1">
            <a:avLst/>
          </a:prstGeom>
          <a:ln>
            <a:tailEnd type="triangle"/>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6674113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rotWithShape="1">
          <a:blip r:embed="rId2"/>
          <a:srcRect l="51006" t="9601" b="13590"/>
          <a:stretch/>
        </p:blipFill>
        <p:spPr>
          <a:xfrm>
            <a:off x="72000" y="980728"/>
            <a:ext cx="9000000" cy="4409163"/>
          </a:xfrm>
          <a:prstGeom prst="rect">
            <a:avLst/>
          </a:prstGeom>
        </p:spPr>
      </p:pic>
      <p:sp>
        <p:nvSpPr>
          <p:cNvPr id="6" name="Titre 1"/>
          <p:cNvSpPr>
            <a:spLocks noGrp="1"/>
          </p:cNvSpPr>
          <p:nvPr>
            <p:ph type="title"/>
          </p:nvPr>
        </p:nvSpPr>
        <p:spPr>
          <a:xfrm>
            <a:off x="612000" y="74188"/>
            <a:ext cx="7920000" cy="720000"/>
          </a:xfrm>
        </p:spPr>
        <p:txBody>
          <a:bodyPr/>
          <a:lstStyle/>
          <a:p>
            <a:r>
              <a:rPr lang="en-GB" dirty="0"/>
              <a:t>Create EDMS Document via MTF</a:t>
            </a:r>
          </a:p>
        </p:txBody>
      </p:sp>
      <p:sp>
        <p:nvSpPr>
          <p:cNvPr id="5" name="Footer Placeholder 4"/>
          <p:cNvSpPr>
            <a:spLocks noGrp="1"/>
          </p:cNvSpPr>
          <p:nvPr>
            <p:ph type="ftr" sz="quarter" idx="11"/>
          </p:nvPr>
        </p:nvSpPr>
        <p:spPr/>
        <p:txBody>
          <a:bodyPr/>
          <a:lstStyle/>
          <a:p>
            <a:r>
              <a:rPr lang="fr-FR" noProof="0"/>
              <a:t>HL-LHC Nonconformities</a:t>
            </a:r>
            <a:endParaRPr lang="en-GB" noProof="0"/>
          </a:p>
        </p:txBody>
      </p:sp>
      <p:sp>
        <p:nvSpPr>
          <p:cNvPr id="7" name="Slide Number Placeholder 6"/>
          <p:cNvSpPr>
            <a:spLocks noGrp="1"/>
          </p:cNvSpPr>
          <p:nvPr>
            <p:ph type="sldNum" sz="quarter" idx="12"/>
          </p:nvPr>
        </p:nvSpPr>
        <p:spPr/>
        <p:txBody>
          <a:bodyPr/>
          <a:lstStyle/>
          <a:p>
            <a:fld id="{BFDCA1C4-9514-7B4F-976F-D92F7E296653}" type="slidenum">
              <a:rPr lang="fr-FR" smtClean="0"/>
              <a:pPr/>
              <a:t>14</a:t>
            </a:fld>
            <a:endParaRPr lang="fr-FR"/>
          </a:p>
        </p:txBody>
      </p:sp>
      <p:pic>
        <p:nvPicPr>
          <p:cNvPr id="2" name="Picture 1"/>
          <p:cNvPicPr>
            <a:picLocks noChangeAspect="1"/>
          </p:cNvPicPr>
          <p:nvPr/>
        </p:nvPicPr>
        <p:blipFill>
          <a:blip r:embed="rId3"/>
          <a:stretch>
            <a:fillRect/>
          </a:stretch>
        </p:blipFill>
        <p:spPr>
          <a:xfrm>
            <a:off x="612000" y="794188"/>
            <a:ext cx="7920000" cy="5127692"/>
          </a:xfrm>
          <a:prstGeom prst="rect">
            <a:avLst/>
          </a:prstGeom>
        </p:spPr>
      </p:pic>
    </p:spTree>
    <p:extLst>
      <p:ext uri="{BB962C8B-B14F-4D97-AF65-F5344CB8AC3E}">
        <p14:creationId xmlns:p14="http://schemas.microsoft.com/office/powerpoint/2010/main" val="11463366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107504" y="1340768"/>
            <a:ext cx="4160311" cy="2700000"/>
          </a:xfrm>
          <a:prstGeom prst="rect">
            <a:avLst/>
          </a:prstGeom>
        </p:spPr>
      </p:pic>
      <p:sp>
        <p:nvSpPr>
          <p:cNvPr id="9" name="Rectangle 8"/>
          <p:cNvSpPr/>
          <p:nvPr/>
        </p:nvSpPr>
        <p:spPr>
          <a:xfrm>
            <a:off x="323528" y="785507"/>
            <a:ext cx="8928484" cy="369332"/>
          </a:xfrm>
          <a:prstGeom prst="rect">
            <a:avLst/>
          </a:prstGeom>
        </p:spPr>
        <p:txBody>
          <a:bodyPr wrap="square">
            <a:spAutoFit/>
          </a:bodyPr>
          <a:lstStyle/>
          <a:p>
            <a:pPr algn="just"/>
            <a:r>
              <a:rPr lang="en-US" dirty="0">
                <a:solidFill>
                  <a:schemeClr val="accent5"/>
                </a:solidFill>
              </a:rPr>
              <a:t>The NCR shall be attached to the applicable MTF Step (where the deviation is found)</a:t>
            </a:r>
          </a:p>
        </p:txBody>
      </p:sp>
      <p:pic>
        <p:nvPicPr>
          <p:cNvPr id="10" name="Picture 9"/>
          <p:cNvPicPr>
            <a:picLocks noChangeAspect="1"/>
          </p:cNvPicPr>
          <p:nvPr/>
        </p:nvPicPr>
        <p:blipFill>
          <a:blip r:embed="rId3"/>
          <a:stretch>
            <a:fillRect/>
          </a:stretch>
        </p:blipFill>
        <p:spPr>
          <a:xfrm>
            <a:off x="5371684" y="4612115"/>
            <a:ext cx="3748900" cy="2160000"/>
          </a:xfrm>
          <a:prstGeom prst="rect">
            <a:avLst/>
          </a:prstGeom>
        </p:spPr>
      </p:pic>
      <p:sp>
        <p:nvSpPr>
          <p:cNvPr id="11" name="Rectangle 10"/>
          <p:cNvSpPr/>
          <p:nvPr/>
        </p:nvSpPr>
        <p:spPr>
          <a:xfrm>
            <a:off x="279447" y="4197932"/>
            <a:ext cx="3816424" cy="2031325"/>
          </a:xfrm>
          <a:prstGeom prst="rect">
            <a:avLst/>
          </a:prstGeom>
        </p:spPr>
        <p:txBody>
          <a:bodyPr wrap="square">
            <a:spAutoFit/>
          </a:bodyPr>
          <a:lstStyle/>
          <a:p>
            <a:pPr marL="285750" indent="-285750" algn="just">
              <a:buFontTx/>
              <a:buChar char="-"/>
            </a:pPr>
            <a:r>
              <a:rPr lang="en-US" dirty="0">
                <a:solidFill>
                  <a:schemeClr val="accent5"/>
                </a:solidFill>
              </a:rPr>
              <a:t>If the document is already created in EDMS then we can attach it to MTF</a:t>
            </a:r>
          </a:p>
          <a:p>
            <a:pPr marL="285750" indent="-285750" algn="just">
              <a:buFontTx/>
              <a:buChar char="-"/>
            </a:pPr>
            <a:endParaRPr lang="en-US" dirty="0">
              <a:solidFill>
                <a:schemeClr val="accent5"/>
              </a:solidFill>
            </a:endParaRPr>
          </a:p>
          <a:p>
            <a:pPr marL="285750" indent="-285750" algn="just">
              <a:buFontTx/>
              <a:buChar char="-"/>
            </a:pPr>
            <a:r>
              <a:rPr lang="en-US" dirty="0">
                <a:solidFill>
                  <a:schemeClr val="accent5"/>
                </a:solidFill>
              </a:rPr>
              <a:t>If it is not created in EDMS yet, the document can be created directly in EDMS by using MTF</a:t>
            </a:r>
          </a:p>
        </p:txBody>
      </p:sp>
      <p:pic>
        <p:nvPicPr>
          <p:cNvPr id="12" name="Picture 11"/>
          <p:cNvPicPr>
            <a:picLocks noChangeAspect="1"/>
          </p:cNvPicPr>
          <p:nvPr/>
        </p:nvPicPr>
        <p:blipFill>
          <a:blip r:embed="rId4"/>
          <a:stretch>
            <a:fillRect/>
          </a:stretch>
        </p:blipFill>
        <p:spPr>
          <a:xfrm>
            <a:off x="5071653" y="1190557"/>
            <a:ext cx="3897018" cy="2700000"/>
          </a:xfrm>
          <a:prstGeom prst="rect">
            <a:avLst/>
          </a:prstGeom>
        </p:spPr>
      </p:pic>
      <p:sp>
        <p:nvSpPr>
          <p:cNvPr id="13" name="Rectangle 12"/>
          <p:cNvSpPr/>
          <p:nvPr/>
        </p:nvSpPr>
        <p:spPr>
          <a:xfrm>
            <a:off x="179512" y="3158984"/>
            <a:ext cx="288032" cy="126000"/>
          </a:xfrm>
          <a:prstGeom prst="rect">
            <a:avLst/>
          </a:prstGeom>
          <a:noFill/>
          <a:ln w="1270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5" name="Rectangle 14"/>
          <p:cNvSpPr/>
          <p:nvPr/>
        </p:nvSpPr>
        <p:spPr>
          <a:xfrm>
            <a:off x="6899200" y="1936192"/>
            <a:ext cx="864096" cy="196664"/>
          </a:xfrm>
          <a:prstGeom prst="rect">
            <a:avLst/>
          </a:prstGeom>
          <a:noFill/>
          <a:ln w="1270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6" name="Right Arrow 15"/>
          <p:cNvSpPr/>
          <p:nvPr/>
        </p:nvSpPr>
        <p:spPr>
          <a:xfrm>
            <a:off x="4355976" y="2690768"/>
            <a:ext cx="648072" cy="450200"/>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 name="Right Arrow 16"/>
          <p:cNvSpPr/>
          <p:nvPr/>
        </p:nvSpPr>
        <p:spPr>
          <a:xfrm rot="5400000">
            <a:off x="6921226" y="4031992"/>
            <a:ext cx="648072" cy="450200"/>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8" name="Titre 1"/>
          <p:cNvSpPr>
            <a:spLocks noGrp="1"/>
          </p:cNvSpPr>
          <p:nvPr>
            <p:ph type="title"/>
          </p:nvPr>
        </p:nvSpPr>
        <p:spPr>
          <a:xfrm>
            <a:off x="612000" y="74188"/>
            <a:ext cx="7920000" cy="720000"/>
          </a:xfrm>
        </p:spPr>
        <p:txBody>
          <a:bodyPr/>
          <a:lstStyle/>
          <a:p>
            <a:r>
              <a:rPr lang="en-GB" dirty="0"/>
              <a:t>Attach NCR in EDMS Document to MTF</a:t>
            </a:r>
          </a:p>
        </p:txBody>
      </p:sp>
      <p:sp>
        <p:nvSpPr>
          <p:cNvPr id="5" name="Footer Placeholder 4"/>
          <p:cNvSpPr>
            <a:spLocks noGrp="1"/>
          </p:cNvSpPr>
          <p:nvPr>
            <p:ph type="ftr" sz="quarter" idx="11"/>
          </p:nvPr>
        </p:nvSpPr>
        <p:spPr/>
        <p:txBody>
          <a:bodyPr/>
          <a:lstStyle/>
          <a:p>
            <a:r>
              <a:rPr lang="fr-FR" noProof="0"/>
              <a:t>HL-LHC Nonconformities</a:t>
            </a:r>
            <a:endParaRPr lang="en-GB" noProof="0"/>
          </a:p>
        </p:txBody>
      </p:sp>
      <p:sp>
        <p:nvSpPr>
          <p:cNvPr id="6" name="Slide Number Placeholder 5"/>
          <p:cNvSpPr>
            <a:spLocks noGrp="1"/>
          </p:cNvSpPr>
          <p:nvPr>
            <p:ph type="sldNum" sz="quarter" idx="12"/>
          </p:nvPr>
        </p:nvSpPr>
        <p:spPr/>
        <p:txBody>
          <a:bodyPr/>
          <a:lstStyle/>
          <a:p>
            <a:fld id="{BFDCA1C4-9514-7B4F-976F-D92F7E296653}" type="slidenum">
              <a:rPr lang="fr-FR" smtClean="0"/>
              <a:pPr/>
              <a:t>15</a:t>
            </a:fld>
            <a:endParaRPr lang="fr-FR"/>
          </a:p>
        </p:txBody>
      </p:sp>
    </p:spTree>
    <p:extLst>
      <p:ext uri="{BB962C8B-B14F-4D97-AF65-F5344CB8AC3E}">
        <p14:creationId xmlns:p14="http://schemas.microsoft.com/office/powerpoint/2010/main" val="330199350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GB" dirty="0"/>
              <a:t>Document life-cycle</a:t>
            </a:r>
          </a:p>
        </p:txBody>
      </p:sp>
      <p:pic>
        <p:nvPicPr>
          <p:cNvPr id="5" name="Picture 4"/>
          <p:cNvPicPr>
            <a:picLocks noChangeAspect="1"/>
          </p:cNvPicPr>
          <p:nvPr/>
        </p:nvPicPr>
        <p:blipFill>
          <a:blip r:embed="rId2"/>
          <a:stretch>
            <a:fillRect/>
          </a:stretch>
        </p:blipFill>
        <p:spPr>
          <a:xfrm>
            <a:off x="612000" y="1124744"/>
            <a:ext cx="7920000" cy="4107447"/>
          </a:xfrm>
          <a:prstGeom prst="rect">
            <a:avLst/>
          </a:prstGeom>
        </p:spPr>
      </p:pic>
      <p:sp>
        <p:nvSpPr>
          <p:cNvPr id="3" name="Footer Placeholder 2"/>
          <p:cNvSpPr>
            <a:spLocks noGrp="1"/>
          </p:cNvSpPr>
          <p:nvPr>
            <p:ph type="ftr" sz="quarter" idx="11"/>
          </p:nvPr>
        </p:nvSpPr>
        <p:spPr/>
        <p:txBody>
          <a:bodyPr/>
          <a:lstStyle/>
          <a:p>
            <a:r>
              <a:rPr lang="fr-FR" noProof="0"/>
              <a:t>HL-LHC Nonconformities</a:t>
            </a:r>
            <a:endParaRPr lang="en-GB" noProof="0"/>
          </a:p>
        </p:txBody>
      </p:sp>
      <p:sp>
        <p:nvSpPr>
          <p:cNvPr id="4" name="Slide Number Placeholder 3"/>
          <p:cNvSpPr>
            <a:spLocks noGrp="1"/>
          </p:cNvSpPr>
          <p:nvPr>
            <p:ph type="sldNum" sz="quarter" idx="12"/>
          </p:nvPr>
        </p:nvSpPr>
        <p:spPr/>
        <p:txBody>
          <a:bodyPr/>
          <a:lstStyle/>
          <a:p>
            <a:fld id="{BFDCA1C4-9514-7B4F-976F-D92F7E296653}" type="slidenum">
              <a:rPr lang="fr-FR" smtClean="0"/>
              <a:pPr/>
              <a:t>16</a:t>
            </a:fld>
            <a:endParaRPr lang="fr-FR"/>
          </a:p>
        </p:txBody>
      </p:sp>
    </p:spTree>
    <p:extLst>
      <p:ext uri="{BB962C8B-B14F-4D97-AF65-F5344CB8AC3E}">
        <p14:creationId xmlns:p14="http://schemas.microsoft.com/office/powerpoint/2010/main" val="367910228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GB" dirty="0"/>
              <a:t>Document life-cycle</a:t>
            </a:r>
          </a:p>
        </p:txBody>
      </p:sp>
      <p:pic>
        <p:nvPicPr>
          <p:cNvPr id="5" name="Picture 4"/>
          <p:cNvPicPr>
            <a:picLocks noChangeAspect="1"/>
          </p:cNvPicPr>
          <p:nvPr/>
        </p:nvPicPr>
        <p:blipFill>
          <a:blip r:embed="rId2"/>
          <a:stretch>
            <a:fillRect/>
          </a:stretch>
        </p:blipFill>
        <p:spPr>
          <a:xfrm>
            <a:off x="612000" y="1124744"/>
            <a:ext cx="7920000" cy="4107447"/>
          </a:xfrm>
          <a:prstGeom prst="rect">
            <a:avLst/>
          </a:prstGeom>
        </p:spPr>
      </p:pic>
      <p:sp>
        <p:nvSpPr>
          <p:cNvPr id="3" name="Oval 2"/>
          <p:cNvSpPr/>
          <p:nvPr/>
        </p:nvSpPr>
        <p:spPr>
          <a:xfrm>
            <a:off x="107504" y="980728"/>
            <a:ext cx="2808312" cy="3312368"/>
          </a:xfrm>
          <a:prstGeom prst="ellipse">
            <a:avLst/>
          </a:prstGeom>
          <a:noFill/>
          <a:ln>
            <a:solidFill>
              <a:schemeClr val="accent3"/>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pic>
        <p:nvPicPr>
          <p:cNvPr id="6" name="Picture 5"/>
          <p:cNvPicPr>
            <a:picLocks noChangeAspect="1"/>
          </p:cNvPicPr>
          <p:nvPr/>
        </p:nvPicPr>
        <p:blipFill>
          <a:blip r:embed="rId3"/>
          <a:stretch>
            <a:fillRect/>
          </a:stretch>
        </p:blipFill>
        <p:spPr>
          <a:xfrm>
            <a:off x="3059832" y="3356992"/>
            <a:ext cx="4887496" cy="3304800"/>
          </a:xfrm>
          <a:prstGeom prst="rect">
            <a:avLst/>
          </a:prstGeom>
          <a:ln>
            <a:solidFill>
              <a:schemeClr val="tx1"/>
            </a:solidFill>
          </a:ln>
        </p:spPr>
      </p:pic>
      <p:cxnSp>
        <p:nvCxnSpPr>
          <p:cNvPr id="7" name="Straight Arrow Connector 6"/>
          <p:cNvCxnSpPr/>
          <p:nvPr/>
        </p:nvCxnSpPr>
        <p:spPr>
          <a:xfrm flipV="1">
            <a:off x="2205811" y="3915803"/>
            <a:ext cx="1769535" cy="1541132"/>
          </a:xfrm>
          <a:prstGeom prst="straightConnector1">
            <a:avLst/>
          </a:prstGeom>
          <a:ln>
            <a:tailEnd type="triangle"/>
          </a:ln>
          <a:effectLst/>
        </p:spPr>
        <p:style>
          <a:lnRef idx="2">
            <a:schemeClr val="accent1"/>
          </a:lnRef>
          <a:fillRef idx="0">
            <a:schemeClr val="accent1"/>
          </a:fillRef>
          <a:effectRef idx="1">
            <a:schemeClr val="accent1"/>
          </a:effectRef>
          <a:fontRef idx="minor">
            <a:schemeClr val="tx1"/>
          </a:fontRef>
        </p:style>
      </p:cxnSp>
      <p:cxnSp>
        <p:nvCxnSpPr>
          <p:cNvPr id="9" name="Straight Arrow Connector 8"/>
          <p:cNvCxnSpPr/>
          <p:nvPr/>
        </p:nvCxnSpPr>
        <p:spPr>
          <a:xfrm flipV="1">
            <a:off x="2205811" y="5194692"/>
            <a:ext cx="1769535" cy="262244"/>
          </a:xfrm>
          <a:prstGeom prst="straightConnector1">
            <a:avLst/>
          </a:prstGeom>
          <a:ln>
            <a:tailEnd type="triangle"/>
          </a:ln>
          <a:effectLst/>
        </p:spPr>
        <p:style>
          <a:lnRef idx="2">
            <a:schemeClr val="accent1"/>
          </a:lnRef>
          <a:fillRef idx="0">
            <a:schemeClr val="accent1"/>
          </a:fillRef>
          <a:effectRef idx="1">
            <a:schemeClr val="accent1"/>
          </a:effectRef>
          <a:fontRef idx="minor">
            <a:schemeClr val="tx1"/>
          </a:fontRef>
        </p:style>
      </p:cxnSp>
      <p:cxnSp>
        <p:nvCxnSpPr>
          <p:cNvPr id="13" name="Straight Arrow Connector 12"/>
          <p:cNvCxnSpPr/>
          <p:nvPr/>
        </p:nvCxnSpPr>
        <p:spPr>
          <a:xfrm flipV="1">
            <a:off x="2205811" y="3915802"/>
            <a:ext cx="3446309" cy="1541134"/>
          </a:xfrm>
          <a:prstGeom prst="straightConnector1">
            <a:avLst/>
          </a:prstGeom>
          <a:ln>
            <a:tailEnd type="triangle"/>
          </a:ln>
          <a:effectLst/>
        </p:spPr>
        <p:style>
          <a:lnRef idx="2">
            <a:schemeClr val="accent1"/>
          </a:lnRef>
          <a:fillRef idx="0">
            <a:schemeClr val="accent1"/>
          </a:fillRef>
          <a:effectRef idx="1">
            <a:schemeClr val="accent1"/>
          </a:effectRef>
          <a:fontRef idx="minor">
            <a:schemeClr val="tx1"/>
          </a:fontRef>
        </p:style>
      </p:cxnSp>
      <p:cxnSp>
        <p:nvCxnSpPr>
          <p:cNvPr id="17" name="Straight Arrow Connector 16"/>
          <p:cNvCxnSpPr/>
          <p:nvPr/>
        </p:nvCxnSpPr>
        <p:spPr>
          <a:xfrm>
            <a:off x="2205811" y="5456936"/>
            <a:ext cx="998037" cy="435134"/>
          </a:xfrm>
          <a:prstGeom prst="straightConnector1">
            <a:avLst/>
          </a:prstGeom>
          <a:ln>
            <a:tailEnd type="triangle"/>
          </a:ln>
          <a:effectLst/>
        </p:spPr>
        <p:style>
          <a:lnRef idx="2">
            <a:schemeClr val="accent1"/>
          </a:lnRef>
          <a:fillRef idx="0">
            <a:schemeClr val="accent1"/>
          </a:fillRef>
          <a:effectRef idx="1">
            <a:schemeClr val="accent1"/>
          </a:effectRef>
          <a:fontRef idx="minor">
            <a:schemeClr val="tx1"/>
          </a:fontRef>
        </p:style>
      </p:cxnSp>
      <p:sp>
        <p:nvSpPr>
          <p:cNvPr id="20" name="TextBox 19"/>
          <p:cNvSpPr txBox="1"/>
          <p:nvPr/>
        </p:nvSpPr>
        <p:spPr>
          <a:xfrm>
            <a:off x="189587" y="4489242"/>
            <a:ext cx="1944216" cy="1754326"/>
          </a:xfrm>
          <a:prstGeom prst="rect">
            <a:avLst/>
          </a:prstGeom>
          <a:solidFill>
            <a:schemeClr val="bg1"/>
          </a:solidFill>
        </p:spPr>
        <p:txBody>
          <a:bodyPr wrap="square" rtlCol="0">
            <a:spAutoFit/>
          </a:bodyPr>
          <a:lstStyle/>
          <a:p>
            <a:r>
              <a:rPr lang="fr-CH" b="1" dirty="0" err="1">
                <a:solidFill>
                  <a:schemeClr val="accent5"/>
                </a:solidFill>
              </a:rPr>
              <a:t>These</a:t>
            </a:r>
            <a:r>
              <a:rPr lang="fr-CH" b="1" dirty="0">
                <a:solidFill>
                  <a:schemeClr val="accent5"/>
                </a:solidFill>
              </a:rPr>
              <a:t> inputs </a:t>
            </a:r>
            <a:r>
              <a:rPr lang="fr-CH" b="1" dirty="0" err="1">
                <a:solidFill>
                  <a:schemeClr val="accent5"/>
                </a:solidFill>
              </a:rPr>
              <a:t>can</a:t>
            </a:r>
            <a:r>
              <a:rPr lang="fr-CH" b="1" dirty="0">
                <a:solidFill>
                  <a:schemeClr val="accent5"/>
                </a:solidFill>
              </a:rPr>
              <a:t> be </a:t>
            </a:r>
            <a:r>
              <a:rPr lang="fr-CH" b="1" dirty="0" err="1">
                <a:solidFill>
                  <a:schemeClr val="accent5"/>
                </a:solidFill>
              </a:rPr>
              <a:t>provided</a:t>
            </a:r>
            <a:r>
              <a:rPr lang="fr-CH" b="1" dirty="0">
                <a:solidFill>
                  <a:schemeClr val="accent5"/>
                </a:solidFill>
              </a:rPr>
              <a:t> by HL-UK. CERN </a:t>
            </a:r>
            <a:r>
              <a:rPr lang="fr-CH" b="1" dirty="0" err="1">
                <a:solidFill>
                  <a:schemeClr val="accent5"/>
                </a:solidFill>
              </a:rPr>
              <a:t>can</a:t>
            </a:r>
            <a:r>
              <a:rPr lang="fr-CH" b="1" dirty="0">
                <a:solidFill>
                  <a:schemeClr val="accent5"/>
                </a:solidFill>
              </a:rPr>
              <a:t> help with the </a:t>
            </a:r>
            <a:r>
              <a:rPr lang="fr-CH" b="1" dirty="0" err="1">
                <a:solidFill>
                  <a:schemeClr val="accent5"/>
                </a:solidFill>
              </a:rPr>
              <a:t>preparation</a:t>
            </a:r>
            <a:endParaRPr lang="en-GB" b="1" dirty="0">
              <a:solidFill>
                <a:schemeClr val="accent5"/>
              </a:solidFill>
            </a:endParaRPr>
          </a:p>
        </p:txBody>
      </p:sp>
      <p:sp>
        <p:nvSpPr>
          <p:cNvPr id="21" name="Footer Placeholder 20"/>
          <p:cNvSpPr>
            <a:spLocks noGrp="1"/>
          </p:cNvSpPr>
          <p:nvPr>
            <p:ph type="ftr" sz="quarter" idx="11"/>
          </p:nvPr>
        </p:nvSpPr>
        <p:spPr/>
        <p:txBody>
          <a:bodyPr/>
          <a:lstStyle/>
          <a:p>
            <a:r>
              <a:rPr lang="fr-FR" noProof="0"/>
              <a:t>HL-LHC Nonconformities</a:t>
            </a:r>
            <a:endParaRPr lang="en-GB" noProof="0"/>
          </a:p>
        </p:txBody>
      </p:sp>
      <p:sp>
        <p:nvSpPr>
          <p:cNvPr id="22" name="Slide Number Placeholder 21"/>
          <p:cNvSpPr>
            <a:spLocks noGrp="1"/>
          </p:cNvSpPr>
          <p:nvPr>
            <p:ph type="sldNum" sz="quarter" idx="12"/>
          </p:nvPr>
        </p:nvSpPr>
        <p:spPr/>
        <p:txBody>
          <a:bodyPr/>
          <a:lstStyle/>
          <a:p>
            <a:fld id="{BFDCA1C4-9514-7B4F-976F-D92F7E296653}" type="slidenum">
              <a:rPr lang="fr-FR" smtClean="0"/>
              <a:pPr/>
              <a:t>17</a:t>
            </a:fld>
            <a:endParaRPr lang="fr-FR"/>
          </a:p>
        </p:txBody>
      </p:sp>
    </p:spTree>
    <p:extLst>
      <p:ext uri="{BB962C8B-B14F-4D97-AF65-F5344CB8AC3E}">
        <p14:creationId xmlns:p14="http://schemas.microsoft.com/office/powerpoint/2010/main" val="17983904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9"/>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7"/>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612000" y="44624"/>
            <a:ext cx="7920000" cy="720000"/>
          </a:xfrm>
        </p:spPr>
        <p:txBody>
          <a:bodyPr/>
          <a:lstStyle/>
          <a:p>
            <a:r>
              <a:rPr lang="fr-CH" dirty="0" err="1"/>
              <a:t>Outline</a:t>
            </a:r>
            <a:endParaRPr lang="en-GB" dirty="0"/>
          </a:p>
        </p:txBody>
      </p:sp>
      <p:sp>
        <p:nvSpPr>
          <p:cNvPr id="7" name="Content Placeholder 6"/>
          <p:cNvSpPr>
            <a:spLocks noGrp="1"/>
          </p:cNvSpPr>
          <p:nvPr>
            <p:ph idx="1"/>
          </p:nvPr>
        </p:nvSpPr>
        <p:spPr>
          <a:xfrm>
            <a:off x="623744" y="836712"/>
            <a:ext cx="7920000" cy="4906963"/>
          </a:xfrm>
        </p:spPr>
        <p:txBody>
          <a:bodyPr/>
          <a:lstStyle/>
          <a:p>
            <a:r>
              <a:rPr lang="fr-CH" b="1" dirty="0">
                <a:solidFill>
                  <a:schemeClr val="accent5">
                    <a:lumMod val="20000"/>
                    <a:lumOff val="80000"/>
                  </a:schemeClr>
                </a:solidFill>
              </a:rPr>
              <a:t>HL-LHC </a:t>
            </a:r>
            <a:r>
              <a:rPr lang="fr-CH" b="1" dirty="0" err="1">
                <a:solidFill>
                  <a:schemeClr val="accent5">
                    <a:lumMod val="20000"/>
                    <a:lumOff val="80000"/>
                  </a:schemeClr>
                </a:solidFill>
              </a:rPr>
              <a:t>Nonconformities</a:t>
            </a:r>
            <a:endParaRPr lang="fr-CH" b="1" dirty="0">
              <a:solidFill>
                <a:schemeClr val="accent5">
                  <a:lumMod val="20000"/>
                  <a:lumOff val="80000"/>
                </a:schemeClr>
              </a:solidFill>
            </a:endParaRPr>
          </a:p>
          <a:p>
            <a:r>
              <a:rPr lang="fr-CH" b="1" dirty="0">
                <a:solidFill>
                  <a:schemeClr val="accent5">
                    <a:lumMod val="20000"/>
                    <a:lumOff val="80000"/>
                  </a:schemeClr>
                </a:solidFill>
              </a:rPr>
              <a:t>Handling of </a:t>
            </a:r>
            <a:r>
              <a:rPr lang="fr-CH" b="1" dirty="0" err="1">
                <a:solidFill>
                  <a:schemeClr val="accent5">
                    <a:lumMod val="20000"/>
                    <a:lumOff val="80000"/>
                  </a:schemeClr>
                </a:solidFill>
              </a:rPr>
              <a:t>NCRs</a:t>
            </a:r>
            <a:endParaRPr lang="fr-CH" b="1" dirty="0">
              <a:solidFill>
                <a:schemeClr val="accent5">
                  <a:lumMod val="20000"/>
                  <a:lumOff val="80000"/>
                </a:schemeClr>
              </a:solidFill>
            </a:endParaRPr>
          </a:p>
          <a:p>
            <a:r>
              <a:rPr lang="fr-CH" b="1" dirty="0"/>
              <a:t>Content</a:t>
            </a:r>
          </a:p>
          <a:p>
            <a:r>
              <a:rPr lang="fr-CH" b="1" dirty="0">
                <a:solidFill>
                  <a:schemeClr val="accent5">
                    <a:lumMod val="20000"/>
                    <a:lumOff val="80000"/>
                  </a:schemeClr>
                </a:solidFill>
              </a:rPr>
              <a:t>Conclusions</a:t>
            </a:r>
          </a:p>
          <a:p>
            <a:endParaRPr lang="fr-CH" b="1" dirty="0"/>
          </a:p>
          <a:p>
            <a:endParaRPr lang="en-GB" b="1" dirty="0"/>
          </a:p>
        </p:txBody>
      </p:sp>
      <p:sp>
        <p:nvSpPr>
          <p:cNvPr id="8" name="Footer Placeholder 7"/>
          <p:cNvSpPr>
            <a:spLocks noGrp="1"/>
          </p:cNvSpPr>
          <p:nvPr>
            <p:ph type="ftr" sz="quarter" idx="11"/>
          </p:nvPr>
        </p:nvSpPr>
        <p:spPr/>
        <p:txBody>
          <a:bodyPr/>
          <a:lstStyle/>
          <a:p>
            <a:r>
              <a:rPr lang="fr-FR" noProof="0"/>
              <a:t>HL-LHC Nonconformities</a:t>
            </a:r>
            <a:endParaRPr lang="en-GB" noProof="0"/>
          </a:p>
        </p:txBody>
      </p:sp>
      <p:sp>
        <p:nvSpPr>
          <p:cNvPr id="9" name="Slide Number Placeholder 8"/>
          <p:cNvSpPr>
            <a:spLocks noGrp="1"/>
          </p:cNvSpPr>
          <p:nvPr>
            <p:ph type="sldNum" sz="quarter" idx="12"/>
          </p:nvPr>
        </p:nvSpPr>
        <p:spPr/>
        <p:txBody>
          <a:bodyPr/>
          <a:lstStyle/>
          <a:p>
            <a:fld id="{BFDCA1C4-9514-7B4F-976F-D92F7E296653}" type="slidenum">
              <a:rPr lang="fr-FR" smtClean="0"/>
              <a:pPr/>
              <a:t>18</a:t>
            </a:fld>
            <a:endParaRPr lang="fr-FR"/>
          </a:p>
        </p:txBody>
      </p:sp>
    </p:spTree>
    <p:extLst>
      <p:ext uri="{BB962C8B-B14F-4D97-AF65-F5344CB8AC3E}">
        <p14:creationId xmlns:p14="http://schemas.microsoft.com/office/powerpoint/2010/main" val="314279099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0" y="179999"/>
            <a:ext cx="7920000" cy="720000"/>
          </a:xfrm>
        </p:spPr>
        <p:txBody>
          <a:bodyPr/>
          <a:lstStyle/>
          <a:p>
            <a:r>
              <a:rPr lang="en-GB" dirty="0"/>
              <a:t>NC Description</a:t>
            </a:r>
          </a:p>
        </p:txBody>
      </p:sp>
      <p:sp>
        <p:nvSpPr>
          <p:cNvPr id="9" name="Rectangle 8"/>
          <p:cNvSpPr/>
          <p:nvPr/>
        </p:nvSpPr>
        <p:spPr>
          <a:xfrm>
            <a:off x="215516" y="4124356"/>
            <a:ext cx="8712968" cy="2585323"/>
          </a:xfrm>
          <a:prstGeom prst="rect">
            <a:avLst/>
          </a:prstGeom>
          <a:solidFill>
            <a:schemeClr val="bg1"/>
          </a:solidFill>
        </p:spPr>
        <p:txBody>
          <a:bodyPr wrap="square">
            <a:spAutoFit/>
          </a:bodyPr>
          <a:lstStyle/>
          <a:p>
            <a:pPr marL="285750" indent="-285750" algn="just">
              <a:buFont typeface="Arial" panose="020B0604020202020204" pitchFamily="34" charset="0"/>
              <a:buChar char="•"/>
            </a:pPr>
            <a:r>
              <a:rPr lang="en-US" dirty="0">
                <a:solidFill>
                  <a:schemeClr val="accent5"/>
                </a:solidFill>
              </a:rPr>
              <a:t>Provide all the available information about the Nonconformity (Description, requirement/s not met, etc.) – </a:t>
            </a:r>
            <a:r>
              <a:rPr lang="en-US" b="1" u="sng" dirty="0">
                <a:solidFill>
                  <a:schemeClr val="accent5"/>
                </a:solidFill>
              </a:rPr>
              <a:t>W</a:t>
            </a:r>
            <a:r>
              <a:rPr lang="en-US" u="sng" dirty="0">
                <a:solidFill>
                  <a:schemeClr val="accent5"/>
                </a:solidFill>
              </a:rPr>
              <a:t>hat, </a:t>
            </a:r>
            <a:r>
              <a:rPr lang="en-US" b="1" u="sng" dirty="0">
                <a:solidFill>
                  <a:schemeClr val="accent5"/>
                </a:solidFill>
              </a:rPr>
              <a:t>W</a:t>
            </a:r>
            <a:r>
              <a:rPr lang="en-US" u="sng" dirty="0">
                <a:solidFill>
                  <a:schemeClr val="accent5"/>
                </a:solidFill>
              </a:rPr>
              <a:t>here, </a:t>
            </a:r>
            <a:r>
              <a:rPr lang="en-US" b="1" u="sng" dirty="0">
                <a:solidFill>
                  <a:schemeClr val="accent5"/>
                </a:solidFill>
              </a:rPr>
              <a:t>W</a:t>
            </a:r>
            <a:r>
              <a:rPr lang="en-US" u="sng" dirty="0">
                <a:solidFill>
                  <a:schemeClr val="accent5"/>
                </a:solidFill>
              </a:rPr>
              <a:t>hen, </a:t>
            </a:r>
            <a:r>
              <a:rPr lang="en-US" b="1" u="sng" dirty="0">
                <a:solidFill>
                  <a:schemeClr val="accent5"/>
                </a:solidFill>
              </a:rPr>
              <a:t>W</a:t>
            </a:r>
            <a:r>
              <a:rPr lang="en-US" u="sng" dirty="0">
                <a:solidFill>
                  <a:schemeClr val="accent5"/>
                </a:solidFill>
              </a:rPr>
              <a:t>ho</a:t>
            </a:r>
          </a:p>
          <a:p>
            <a:pPr marL="285750" indent="-285750" algn="just">
              <a:buFont typeface="Arial" panose="020B0604020202020204" pitchFamily="34" charset="0"/>
              <a:buChar char="•"/>
            </a:pPr>
            <a:r>
              <a:rPr lang="en-US" dirty="0">
                <a:solidFill>
                  <a:schemeClr val="accent5"/>
                </a:solidFill>
              </a:rPr>
              <a:t>Be </a:t>
            </a:r>
            <a:r>
              <a:rPr lang="en-US" b="1" dirty="0">
                <a:solidFill>
                  <a:schemeClr val="accent5"/>
                </a:solidFill>
              </a:rPr>
              <a:t>factual </a:t>
            </a:r>
            <a:r>
              <a:rPr lang="en-US" dirty="0">
                <a:solidFill>
                  <a:schemeClr val="accent5"/>
                </a:solidFill>
              </a:rPr>
              <a:t>and </a:t>
            </a:r>
            <a:r>
              <a:rPr lang="en-US" b="1" dirty="0">
                <a:solidFill>
                  <a:schemeClr val="accent5"/>
                </a:solidFill>
              </a:rPr>
              <a:t>objective</a:t>
            </a:r>
            <a:r>
              <a:rPr lang="en-US" dirty="0">
                <a:solidFill>
                  <a:schemeClr val="accent5"/>
                </a:solidFill>
              </a:rPr>
              <a:t>. </a:t>
            </a:r>
            <a:r>
              <a:rPr lang="en-US" b="1" dirty="0">
                <a:solidFill>
                  <a:schemeClr val="accent5"/>
                </a:solidFill>
              </a:rPr>
              <a:t>We are not assessing the causes and the impact yet</a:t>
            </a:r>
            <a:r>
              <a:rPr lang="en-US" dirty="0">
                <a:solidFill>
                  <a:schemeClr val="accent5"/>
                </a:solidFill>
              </a:rPr>
              <a:t>. First we need to know what went wrong. The </a:t>
            </a:r>
            <a:r>
              <a:rPr lang="en-US" b="1" dirty="0">
                <a:solidFill>
                  <a:schemeClr val="accent5"/>
                </a:solidFill>
              </a:rPr>
              <a:t>root cause </a:t>
            </a:r>
            <a:r>
              <a:rPr lang="en-US" dirty="0">
                <a:solidFill>
                  <a:schemeClr val="accent5"/>
                </a:solidFill>
              </a:rPr>
              <a:t>of the NC as well as the </a:t>
            </a:r>
            <a:r>
              <a:rPr lang="en-US" b="1" dirty="0">
                <a:solidFill>
                  <a:schemeClr val="accent5"/>
                </a:solidFill>
              </a:rPr>
              <a:t>consequences</a:t>
            </a:r>
            <a:r>
              <a:rPr lang="en-US" dirty="0">
                <a:solidFill>
                  <a:schemeClr val="accent5"/>
                </a:solidFill>
              </a:rPr>
              <a:t> will be described in the next section (</a:t>
            </a:r>
            <a:r>
              <a:rPr lang="en-US" b="1" dirty="0">
                <a:solidFill>
                  <a:schemeClr val="accent5"/>
                </a:solidFill>
              </a:rPr>
              <a:t>NC Evaluation</a:t>
            </a:r>
            <a:r>
              <a:rPr lang="en-US" dirty="0">
                <a:solidFill>
                  <a:schemeClr val="accent5"/>
                </a:solidFill>
              </a:rPr>
              <a:t>)</a:t>
            </a:r>
          </a:p>
          <a:p>
            <a:pPr marL="285750" indent="-285750" algn="just">
              <a:buFont typeface="Arial" panose="020B0604020202020204" pitchFamily="34" charset="0"/>
              <a:buChar char="•"/>
            </a:pPr>
            <a:r>
              <a:rPr lang="en-US" b="1" dirty="0">
                <a:solidFill>
                  <a:schemeClr val="accent5"/>
                </a:solidFill>
              </a:rPr>
              <a:t>Add</a:t>
            </a:r>
            <a:r>
              <a:rPr lang="en-US" dirty="0">
                <a:solidFill>
                  <a:schemeClr val="accent5"/>
                </a:solidFill>
              </a:rPr>
              <a:t> references to </a:t>
            </a:r>
            <a:r>
              <a:rPr lang="en-US" b="1" dirty="0">
                <a:solidFill>
                  <a:schemeClr val="accent5"/>
                </a:solidFill>
              </a:rPr>
              <a:t>reports</a:t>
            </a:r>
            <a:r>
              <a:rPr lang="en-US" dirty="0">
                <a:solidFill>
                  <a:schemeClr val="accent5"/>
                </a:solidFill>
              </a:rPr>
              <a:t> and </a:t>
            </a:r>
            <a:r>
              <a:rPr lang="en-US" b="1" dirty="0">
                <a:solidFill>
                  <a:schemeClr val="accent5"/>
                </a:solidFill>
              </a:rPr>
              <a:t>other documentation </a:t>
            </a:r>
            <a:r>
              <a:rPr lang="en-US" dirty="0">
                <a:solidFill>
                  <a:schemeClr val="accent5"/>
                </a:solidFill>
              </a:rPr>
              <a:t>to be used as reference and </a:t>
            </a:r>
            <a:r>
              <a:rPr lang="en-US" b="1" dirty="0">
                <a:solidFill>
                  <a:schemeClr val="accent5"/>
                </a:solidFill>
              </a:rPr>
              <a:t>supportive documentation</a:t>
            </a:r>
            <a:r>
              <a:rPr lang="en-US" dirty="0">
                <a:solidFill>
                  <a:schemeClr val="accent5"/>
                </a:solidFill>
              </a:rPr>
              <a:t> of the Nonconformity</a:t>
            </a:r>
          </a:p>
          <a:p>
            <a:pPr marL="285750" indent="-285750" algn="just">
              <a:buFont typeface="Arial" panose="020B0604020202020204" pitchFamily="34" charset="0"/>
              <a:buChar char="•"/>
            </a:pPr>
            <a:r>
              <a:rPr lang="en-US" dirty="0">
                <a:solidFill>
                  <a:schemeClr val="accent5"/>
                </a:solidFill>
              </a:rPr>
              <a:t>Provide </a:t>
            </a:r>
            <a:r>
              <a:rPr lang="en-US" b="1" dirty="0">
                <a:solidFill>
                  <a:schemeClr val="accent5"/>
                </a:solidFill>
              </a:rPr>
              <a:t>pictures</a:t>
            </a:r>
            <a:r>
              <a:rPr lang="en-US" dirty="0">
                <a:solidFill>
                  <a:schemeClr val="accent5"/>
                </a:solidFill>
              </a:rPr>
              <a:t> and/or any other </a:t>
            </a:r>
            <a:r>
              <a:rPr lang="en-US" b="1" dirty="0">
                <a:solidFill>
                  <a:schemeClr val="accent5"/>
                </a:solidFill>
              </a:rPr>
              <a:t>relevant material </a:t>
            </a:r>
            <a:r>
              <a:rPr lang="en-US" dirty="0">
                <a:solidFill>
                  <a:schemeClr val="accent5"/>
                </a:solidFill>
              </a:rPr>
              <a:t>that can be useful for the analysis</a:t>
            </a:r>
          </a:p>
        </p:txBody>
      </p:sp>
      <p:pic>
        <p:nvPicPr>
          <p:cNvPr id="4" name="Picture 3"/>
          <p:cNvPicPr>
            <a:picLocks noChangeAspect="1"/>
          </p:cNvPicPr>
          <p:nvPr/>
        </p:nvPicPr>
        <p:blipFill>
          <a:blip r:embed="rId2"/>
          <a:stretch>
            <a:fillRect/>
          </a:stretch>
        </p:blipFill>
        <p:spPr>
          <a:xfrm>
            <a:off x="7214725" y="258972"/>
            <a:ext cx="1533739" cy="562053"/>
          </a:xfrm>
          <a:prstGeom prst="rect">
            <a:avLst/>
          </a:prstGeom>
        </p:spPr>
      </p:pic>
      <p:pic>
        <p:nvPicPr>
          <p:cNvPr id="5" name="Picture 4"/>
          <p:cNvPicPr>
            <a:picLocks noChangeAspect="1"/>
          </p:cNvPicPr>
          <p:nvPr/>
        </p:nvPicPr>
        <p:blipFill>
          <a:blip r:embed="rId3"/>
          <a:stretch>
            <a:fillRect/>
          </a:stretch>
        </p:blipFill>
        <p:spPr>
          <a:xfrm>
            <a:off x="1872000" y="780684"/>
            <a:ext cx="5400000" cy="3343672"/>
          </a:xfrm>
          <a:prstGeom prst="rect">
            <a:avLst/>
          </a:prstGeom>
        </p:spPr>
      </p:pic>
      <p:sp>
        <p:nvSpPr>
          <p:cNvPr id="3" name="Footer Placeholder 2"/>
          <p:cNvSpPr>
            <a:spLocks noGrp="1"/>
          </p:cNvSpPr>
          <p:nvPr>
            <p:ph type="ftr" sz="quarter" idx="11"/>
          </p:nvPr>
        </p:nvSpPr>
        <p:spPr/>
        <p:txBody>
          <a:bodyPr/>
          <a:lstStyle/>
          <a:p>
            <a:r>
              <a:rPr lang="fr-FR" noProof="0"/>
              <a:t>HL-LHC Nonconformities</a:t>
            </a:r>
            <a:endParaRPr lang="en-GB" noProof="0"/>
          </a:p>
        </p:txBody>
      </p:sp>
      <p:sp>
        <p:nvSpPr>
          <p:cNvPr id="6" name="Slide Number Placeholder 5"/>
          <p:cNvSpPr>
            <a:spLocks noGrp="1"/>
          </p:cNvSpPr>
          <p:nvPr>
            <p:ph type="sldNum" sz="quarter" idx="12"/>
          </p:nvPr>
        </p:nvSpPr>
        <p:spPr/>
        <p:txBody>
          <a:bodyPr/>
          <a:lstStyle/>
          <a:p>
            <a:fld id="{BFDCA1C4-9514-7B4F-976F-D92F7E296653}" type="slidenum">
              <a:rPr lang="fr-FR" smtClean="0"/>
              <a:pPr/>
              <a:t>19</a:t>
            </a:fld>
            <a:endParaRPr lang="fr-FR"/>
          </a:p>
        </p:txBody>
      </p:sp>
    </p:spTree>
    <p:extLst>
      <p:ext uri="{BB962C8B-B14F-4D97-AF65-F5344CB8AC3E}">
        <p14:creationId xmlns:p14="http://schemas.microsoft.com/office/powerpoint/2010/main" val="5913289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9">
                                            <p:txEl>
                                              <p:pRg st="1" end="1"/>
                                            </p:txEl>
                                          </p:spTgt>
                                        </p:tgtEl>
                                        <p:attrNameLst>
                                          <p:attrName>style.visibility</p:attrName>
                                        </p:attrNameLst>
                                      </p:cBhvr>
                                      <p:to>
                                        <p:strVal val="visible"/>
                                      </p:to>
                                    </p:set>
                                    <p:animEffect transition="in" filter="fade">
                                      <p:cBhvr>
                                        <p:cTn id="7" dur="1000"/>
                                        <p:tgtEl>
                                          <p:spTgt spid="9">
                                            <p:txEl>
                                              <p:pRg st="1" end="1"/>
                                            </p:txEl>
                                          </p:spTgt>
                                        </p:tgtEl>
                                      </p:cBhvr>
                                    </p:animEffect>
                                    <p:anim calcmode="lin" valueType="num">
                                      <p:cBhvr>
                                        <p:cTn id="8" dur="1000" fill="hold"/>
                                        <p:tgtEl>
                                          <p:spTgt spid="9">
                                            <p:txEl>
                                              <p:pRg st="1" end="1"/>
                                            </p:txEl>
                                          </p:spTgt>
                                        </p:tgtEl>
                                        <p:attrNameLst>
                                          <p:attrName>ppt_x</p:attrName>
                                        </p:attrNameLst>
                                      </p:cBhvr>
                                      <p:tavLst>
                                        <p:tav tm="0">
                                          <p:val>
                                            <p:strVal val="#ppt_x"/>
                                          </p:val>
                                        </p:tav>
                                        <p:tav tm="100000">
                                          <p:val>
                                            <p:strVal val="#ppt_x"/>
                                          </p:val>
                                        </p:tav>
                                      </p:tavLst>
                                    </p:anim>
                                    <p:anim calcmode="lin" valueType="num">
                                      <p:cBhvr>
                                        <p:cTn id="9" dur="1000" fill="hold"/>
                                        <p:tgtEl>
                                          <p:spTgt spid="9">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9">
                                            <p:txEl>
                                              <p:pRg st="2" end="2"/>
                                            </p:txEl>
                                          </p:spTgt>
                                        </p:tgtEl>
                                        <p:attrNameLst>
                                          <p:attrName>style.visibility</p:attrName>
                                        </p:attrNameLst>
                                      </p:cBhvr>
                                      <p:to>
                                        <p:strVal val="visible"/>
                                      </p:to>
                                    </p:set>
                                    <p:animEffect transition="in" filter="fade">
                                      <p:cBhvr>
                                        <p:cTn id="14" dur="1000"/>
                                        <p:tgtEl>
                                          <p:spTgt spid="9">
                                            <p:txEl>
                                              <p:pRg st="2" end="2"/>
                                            </p:txEl>
                                          </p:spTgt>
                                        </p:tgtEl>
                                      </p:cBhvr>
                                    </p:animEffect>
                                    <p:anim calcmode="lin" valueType="num">
                                      <p:cBhvr>
                                        <p:cTn id="15" dur="1000" fill="hold"/>
                                        <p:tgtEl>
                                          <p:spTgt spid="9">
                                            <p:txEl>
                                              <p:pRg st="2" end="2"/>
                                            </p:txEl>
                                          </p:spTgt>
                                        </p:tgtEl>
                                        <p:attrNameLst>
                                          <p:attrName>ppt_x</p:attrName>
                                        </p:attrNameLst>
                                      </p:cBhvr>
                                      <p:tavLst>
                                        <p:tav tm="0">
                                          <p:val>
                                            <p:strVal val="#ppt_x"/>
                                          </p:val>
                                        </p:tav>
                                        <p:tav tm="100000">
                                          <p:val>
                                            <p:strVal val="#ppt_x"/>
                                          </p:val>
                                        </p:tav>
                                      </p:tavLst>
                                    </p:anim>
                                    <p:anim calcmode="lin" valueType="num">
                                      <p:cBhvr>
                                        <p:cTn id="16" dur="1000" fill="hold"/>
                                        <p:tgtEl>
                                          <p:spTgt spid="9">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9">
                                            <p:txEl>
                                              <p:pRg st="3" end="3"/>
                                            </p:txEl>
                                          </p:spTgt>
                                        </p:tgtEl>
                                        <p:attrNameLst>
                                          <p:attrName>style.visibility</p:attrName>
                                        </p:attrNameLst>
                                      </p:cBhvr>
                                      <p:to>
                                        <p:strVal val="visible"/>
                                      </p:to>
                                    </p:set>
                                    <p:animEffect transition="in" filter="fade">
                                      <p:cBhvr>
                                        <p:cTn id="21" dur="1000"/>
                                        <p:tgtEl>
                                          <p:spTgt spid="9">
                                            <p:txEl>
                                              <p:pRg st="3" end="3"/>
                                            </p:txEl>
                                          </p:spTgt>
                                        </p:tgtEl>
                                      </p:cBhvr>
                                    </p:animEffect>
                                    <p:anim calcmode="lin" valueType="num">
                                      <p:cBhvr>
                                        <p:cTn id="22" dur="1000" fill="hold"/>
                                        <p:tgtEl>
                                          <p:spTgt spid="9">
                                            <p:txEl>
                                              <p:pRg st="3" end="3"/>
                                            </p:txEl>
                                          </p:spTgt>
                                        </p:tgtEl>
                                        <p:attrNameLst>
                                          <p:attrName>ppt_x</p:attrName>
                                        </p:attrNameLst>
                                      </p:cBhvr>
                                      <p:tavLst>
                                        <p:tav tm="0">
                                          <p:val>
                                            <p:strVal val="#ppt_x"/>
                                          </p:val>
                                        </p:tav>
                                        <p:tav tm="100000">
                                          <p:val>
                                            <p:strVal val="#ppt_x"/>
                                          </p:val>
                                        </p:tav>
                                      </p:tavLst>
                                    </p:anim>
                                    <p:anim calcmode="lin" valueType="num">
                                      <p:cBhvr>
                                        <p:cTn id="23" dur="1000" fill="hold"/>
                                        <p:tgtEl>
                                          <p:spTgt spid="9">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612000" y="44624"/>
            <a:ext cx="7920000" cy="720000"/>
          </a:xfrm>
        </p:spPr>
        <p:txBody>
          <a:bodyPr/>
          <a:lstStyle/>
          <a:p>
            <a:r>
              <a:rPr lang="fr-CH" dirty="0" err="1"/>
              <a:t>Outline</a:t>
            </a:r>
            <a:endParaRPr lang="en-GB" dirty="0"/>
          </a:p>
        </p:txBody>
      </p:sp>
      <p:sp>
        <p:nvSpPr>
          <p:cNvPr id="7" name="Content Placeholder 6"/>
          <p:cNvSpPr>
            <a:spLocks noGrp="1"/>
          </p:cNvSpPr>
          <p:nvPr>
            <p:ph idx="1"/>
          </p:nvPr>
        </p:nvSpPr>
        <p:spPr>
          <a:xfrm>
            <a:off x="623744" y="836712"/>
            <a:ext cx="7920000" cy="4906963"/>
          </a:xfrm>
        </p:spPr>
        <p:txBody>
          <a:bodyPr/>
          <a:lstStyle/>
          <a:p>
            <a:r>
              <a:rPr lang="fr-CH" b="1" dirty="0"/>
              <a:t>HL-LHC </a:t>
            </a:r>
            <a:r>
              <a:rPr lang="fr-CH" b="1" dirty="0" err="1"/>
              <a:t>Nonconformities</a:t>
            </a:r>
            <a:endParaRPr lang="fr-CH" b="1" dirty="0"/>
          </a:p>
          <a:p>
            <a:r>
              <a:rPr lang="fr-CH" b="1" dirty="0"/>
              <a:t>Handling of </a:t>
            </a:r>
            <a:r>
              <a:rPr lang="fr-CH" b="1" dirty="0" err="1"/>
              <a:t>NCRs</a:t>
            </a:r>
            <a:endParaRPr lang="fr-CH" b="1" dirty="0"/>
          </a:p>
          <a:p>
            <a:r>
              <a:rPr lang="fr-CH" b="1" dirty="0"/>
              <a:t>Content</a:t>
            </a:r>
          </a:p>
          <a:p>
            <a:r>
              <a:rPr lang="fr-CH" b="1" dirty="0"/>
              <a:t>Conclusions</a:t>
            </a:r>
          </a:p>
          <a:p>
            <a:endParaRPr lang="fr-CH" b="1" dirty="0"/>
          </a:p>
          <a:p>
            <a:endParaRPr lang="en-GB" b="1" dirty="0"/>
          </a:p>
        </p:txBody>
      </p:sp>
      <p:sp>
        <p:nvSpPr>
          <p:cNvPr id="8" name="Footer Placeholder 7"/>
          <p:cNvSpPr>
            <a:spLocks noGrp="1"/>
          </p:cNvSpPr>
          <p:nvPr>
            <p:ph type="ftr" sz="quarter" idx="11"/>
          </p:nvPr>
        </p:nvSpPr>
        <p:spPr/>
        <p:txBody>
          <a:bodyPr/>
          <a:lstStyle/>
          <a:p>
            <a:r>
              <a:rPr lang="fr-FR" noProof="0"/>
              <a:t>HL-LHC Nonconformities</a:t>
            </a:r>
            <a:endParaRPr lang="en-GB" noProof="0"/>
          </a:p>
        </p:txBody>
      </p:sp>
      <p:sp>
        <p:nvSpPr>
          <p:cNvPr id="9" name="Slide Number Placeholder 8"/>
          <p:cNvSpPr>
            <a:spLocks noGrp="1"/>
          </p:cNvSpPr>
          <p:nvPr>
            <p:ph type="sldNum" sz="quarter" idx="12"/>
          </p:nvPr>
        </p:nvSpPr>
        <p:spPr/>
        <p:txBody>
          <a:bodyPr/>
          <a:lstStyle/>
          <a:p>
            <a:fld id="{BFDCA1C4-9514-7B4F-976F-D92F7E296653}" type="slidenum">
              <a:rPr lang="fr-FR" smtClean="0"/>
              <a:pPr/>
              <a:t>2</a:t>
            </a:fld>
            <a:endParaRPr lang="fr-FR"/>
          </a:p>
        </p:txBody>
      </p:sp>
    </p:spTree>
    <p:extLst>
      <p:ext uri="{BB962C8B-B14F-4D97-AF65-F5344CB8AC3E}">
        <p14:creationId xmlns:p14="http://schemas.microsoft.com/office/powerpoint/2010/main" val="121588576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71197" y="65505"/>
            <a:ext cx="7920000" cy="720000"/>
          </a:xfrm>
        </p:spPr>
        <p:txBody>
          <a:bodyPr/>
          <a:lstStyle/>
          <a:p>
            <a:r>
              <a:rPr lang="en-GB" dirty="0"/>
              <a:t>NC Evaluation</a:t>
            </a:r>
          </a:p>
        </p:txBody>
      </p:sp>
      <p:sp>
        <p:nvSpPr>
          <p:cNvPr id="5" name="Rectangle 4"/>
          <p:cNvSpPr/>
          <p:nvPr/>
        </p:nvSpPr>
        <p:spPr>
          <a:xfrm>
            <a:off x="269191" y="3657449"/>
            <a:ext cx="8579078" cy="2585323"/>
          </a:xfrm>
          <a:prstGeom prst="rect">
            <a:avLst/>
          </a:prstGeom>
        </p:spPr>
        <p:txBody>
          <a:bodyPr wrap="square">
            <a:spAutoFit/>
          </a:bodyPr>
          <a:lstStyle/>
          <a:p>
            <a:pPr marL="285750" indent="-285750" algn="just">
              <a:buFont typeface="Arial" panose="020B0604020202020204" pitchFamily="34" charset="0"/>
              <a:buChar char="•"/>
            </a:pPr>
            <a:r>
              <a:rPr lang="en-US" dirty="0">
                <a:solidFill>
                  <a:schemeClr val="accent5"/>
                </a:solidFill>
              </a:rPr>
              <a:t>The root cause of the Nonconformity is herein detailed – </a:t>
            </a:r>
            <a:r>
              <a:rPr lang="en-US" b="1" u="sng" dirty="0">
                <a:solidFill>
                  <a:schemeClr val="accent5"/>
                </a:solidFill>
              </a:rPr>
              <a:t>W</a:t>
            </a:r>
            <a:r>
              <a:rPr lang="en-US" u="sng" dirty="0">
                <a:solidFill>
                  <a:schemeClr val="accent5"/>
                </a:solidFill>
              </a:rPr>
              <a:t>hy, </a:t>
            </a:r>
            <a:r>
              <a:rPr lang="en-US" b="1" u="sng" dirty="0">
                <a:solidFill>
                  <a:schemeClr val="accent5"/>
                </a:solidFill>
              </a:rPr>
              <a:t>H</a:t>
            </a:r>
            <a:r>
              <a:rPr lang="en-US" u="sng" dirty="0">
                <a:solidFill>
                  <a:schemeClr val="accent5"/>
                </a:solidFill>
              </a:rPr>
              <a:t>ow</a:t>
            </a:r>
          </a:p>
          <a:p>
            <a:pPr marL="285750" indent="-285750" algn="just">
              <a:buFont typeface="Arial" panose="020B0604020202020204" pitchFamily="34" charset="0"/>
              <a:buChar char="•"/>
            </a:pPr>
            <a:r>
              <a:rPr lang="en-US" dirty="0">
                <a:solidFill>
                  <a:schemeClr val="accent5"/>
                </a:solidFill>
              </a:rPr>
              <a:t>A </a:t>
            </a:r>
            <a:r>
              <a:rPr lang="en-US" b="1" dirty="0">
                <a:solidFill>
                  <a:schemeClr val="accent5"/>
                </a:solidFill>
              </a:rPr>
              <a:t>method statement </a:t>
            </a:r>
            <a:r>
              <a:rPr lang="en-US" dirty="0">
                <a:solidFill>
                  <a:schemeClr val="accent5"/>
                </a:solidFill>
              </a:rPr>
              <a:t>can be proposed to the evaluation team (if Repair is required)</a:t>
            </a:r>
          </a:p>
          <a:p>
            <a:pPr marL="285750" indent="-285750" algn="just">
              <a:buFont typeface="Arial" panose="020B0604020202020204" pitchFamily="34" charset="0"/>
              <a:buChar char="•"/>
            </a:pPr>
            <a:r>
              <a:rPr lang="en-US" dirty="0">
                <a:solidFill>
                  <a:schemeClr val="accent5"/>
                </a:solidFill>
              </a:rPr>
              <a:t>The </a:t>
            </a:r>
            <a:r>
              <a:rPr lang="en-US" b="1" dirty="0">
                <a:solidFill>
                  <a:schemeClr val="accent5"/>
                </a:solidFill>
              </a:rPr>
              <a:t>impact</a:t>
            </a:r>
            <a:r>
              <a:rPr lang="en-US" dirty="0">
                <a:solidFill>
                  <a:schemeClr val="accent5"/>
                </a:solidFill>
              </a:rPr>
              <a:t> of the Nonconformity is to be explained (technical and project level)</a:t>
            </a:r>
          </a:p>
          <a:p>
            <a:pPr marL="285750" indent="-285750" algn="just">
              <a:buFont typeface="Arial" panose="020B0604020202020204" pitchFamily="34" charset="0"/>
              <a:buChar char="•"/>
            </a:pPr>
            <a:r>
              <a:rPr lang="en-US" b="1" dirty="0">
                <a:solidFill>
                  <a:schemeClr val="accent5"/>
                </a:solidFill>
              </a:rPr>
              <a:t>Corrective actions</a:t>
            </a:r>
            <a:r>
              <a:rPr lang="en-US" dirty="0">
                <a:solidFill>
                  <a:schemeClr val="accent5"/>
                </a:solidFill>
              </a:rPr>
              <a:t> to close this NC and </a:t>
            </a:r>
            <a:r>
              <a:rPr lang="en-US" b="1" dirty="0">
                <a:solidFill>
                  <a:schemeClr val="accent5"/>
                </a:solidFill>
              </a:rPr>
              <a:t>Preventive actions </a:t>
            </a:r>
            <a:r>
              <a:rPr lang="en-US" dirty="0">
                <a:solidFill>
                  <a:schemeClr val="accent5"/>
                </a:solidFill>
              </a:rPr>
              <a:t>to avoid recurrence are herein proposed. These actions shall be assessed and confirmed during the follow step (</a:t>
            </a:r>
            <a:r>
              <a:rPr lang="en-US" b="1" dirty="0">
                <a:solidFill>
                  <a:schemeClr val="accent5"/>
                </a:solidFill>
              </a:rPr>
              <a:t>WP Evaluation</a:t>
            </a:r>
            <a:r>
              <a:rPr lang="en-US" dirty="0">
                <a:solidFill>
                  <a:schemeClr val="accent5"/>
                </a:solidFill>
              </a:rPr>
              <a:t>). A new version of the document might be required depending on the decision (more information is requested for completeness, different method statement…)</a:t>
            </a:r>
          </a:p>
        </p:txBody>
      </p:sp>
      <p:pic>
        <p:nvPicPr>
          <p:cNvPr id="6" name="Picture 5"/>
          <p:cNvPicPr>
            <a:picLocks noChangeAspect="1"/>
          </p:cNvPicPr>
          <p:nvPr/>
        </p:nvPicPr>
        <p:blipFill>
          <a:blip r:embed="rId2"/>
          <a:stretch>
            <a:fillRect/>
          </a:stretch>
        </p:blipFill>
        <p:spPr>
          <a:xfrm>
            <a:off x="7380312" y="144478"/>
            <a:ext cx="1533739" cy="562053"/>
          </a:xfrm>
          <a:prstGeom prst="rect">
            <a:avLst/>
          </a:prstGeom>
        </p:spPr>
      </p:pic>
      <p:pic>
        <p:nvPicPr>
          <p:cNvPr id="3" name="Picture 2"/>
          <p:cNvPicPr>
            <a:picLocks noChangeAspect="1"/>
          </p:cNvPicPr>
          <p:nvPr/>
        </p:nvPicPr>
        <p:blipFill rotWithShape="1">
          <a:blip r:embed="rId3"/>
          <a:srcRect r="295"/>
          <a:stretch/>
        </p:blipFill>
        <p:spPr>
          <a:xfrm>
            <a:off x="80963" y="831140"/>
            <a:ext cx="8955534" cy="2657475"/>
          </a:xfrm>
          <a:prstGeom prst="rect">
            <a:avLst/>
          </a:prstGeom>
        </p:spPr>
      </p:pic>
      <p:sp>
        <p:nvSpPr>
          <p:cNvPr id="4" name="Footer Placeholder 3"/>
          <p:cNvSpPr>
            <a:spLocks noGrp="1"/>
          </p:cNvSpPr>
          <p:nvPr>
            <p:ph type="ftr" sz="quarter" idx="11"/>
          </p:nvPr>
        </p:nvSpPr>
        <p:spPr/>
        <p:txBody>
          <a:bodyPr/>
          <a:lstStyle/>
          <a:p>
            <a:r>
              <a:rPr lang="fr-FR" noProof="0"/>
              <a:t>HL-LHC Nonconformities</a:t>
            </a:r>
            <a:endParaRPr lang="en-GB" noProof="0"/>
          </a:p>
        </p:txBody>
      </p:sp>
      <p:sp>
        <p:nvSpPr>
          <p:cNvPr id="7" name="Slide Number Placeholder 6"/>
          <p:cNvSpPr>
            <a:spLocks noGrp="1"/>
          </p:cNvSpPr>
          <p:nvPr>
            <p:ph type="sldNum" sz="quarter" idx="12"/>
          </p:nvPr>
        </p:nvSpPr>
        <p:spPr/>
        <p:txBody>
          <a:bodyPr/>
          <a:lstStyle/>
          <a:p>
            <a:fld id="{BFDCA1C4-9514-7B4F-976F-D92F7E296653}" type="slidenum">
              <a:rPr lang="fr-FR" smtClean="0"/>
              <a:pPr/>
              <a:t>20</a:t>
            </a:fld>
            <a:endParaRPr lang="fr-FR"/>
          </a:p>
        </p:txBody>
      </p:sp>
    </p:spTree>
    <p:extLst>
      <p:ext uri="{BB962C8B-B14F-4D97-AF65-F5344CB8AC3E}">
        <p14:creationId xmlns:p14="http://schemas.microsoft.com/office/powerpoint/2010/main" val="3907280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5">
                                            <p:txEl>
                                              <p:pRg st="1" end="1"/>
                                            </p:txEl>
                                          </p:spTgt>
                                        </p:tgtEl>
                                        <p:attrNameLst>
                                          <p:attrName>style.visibility</p:attrName>
                                        </p:attrNameLst>
                                      </p:cBhvr>
                                      <p:to>
                                        <p:strVal val="visible"/>
                                      </p:to>
                                    </p:set>
                                    <p:animEffect transition="in" filter="fade">
                                      <p:cBhvr>
                                        <p:cTn id="7" dur="1000"/>
                                        <p:tgtEl>
                                          <p:spTgt spid="5">
                                            <p:txEl>
                                              <p:pRg st="1" end="1"/>
                                            </p:txEl>
                                          </p:spTgt>
                                        </p:tgtEl>
                                      </p:cBhvr>
                                    </p:animEffect>
                                    <p:anim calcmode="lin" valueType="num">
                                      <p:cBhvr>
                                        <p:cTn id="8" dur="10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9" dur="1000" fill="hold"/>
                                        <p:tgtEl>
                                          <p:spTgt spid="5">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5">
                                            <p:txEl>
                                              <p:pRg st="2" end="2"/>
                                            </p:txEl>
                                          </p:spTgt>
                                        </p:tgtEl>
                                        <p:attrNameLst>
                                          <p:attrName>style.visibility</p:attrName>
                                        </p:attrNameLst>
                                      </p:cBhvr>
                                      <p:to>
                                        <p:strVal val="visible"/>
                                      </p:to>
                                    </p:set>
                                    <p:animEffect transition="in" filter="fade">
                                      <p:cBhvr>
                                        <p:cTn id="14" dur="1000"/>
                                        <p:tgtEl>
                                          <p:spTgt spid="5">
                                            <p:txEl>
                                              <p:pRg st="2" end="2"/>
                                            </p:txEl>
                                          </p:spTgt>
                                        </p:tgtEl>
                                      </p:cBhvr>
                                    </p:animEffect>
                                    <p:anim calcmode="lin" valueType="num">
                                      <p:cBhvr>
                                        <p:cTn id="15" dur="1000" fill="hold"/>
                                        <p:tgtEl>
                                          <p:spTgt spid="5">
                                            <p:txEl>
                                              <p:pRg st="2" end="2"/>
                                            </p:txEl>
                                          </p:spTgt>
                                        </p:tgtEl>
                                        <p:attrNameLst>
                                          <p:attrName>ppt_x</p:attrName>
                                        </p:attrNameLst>
                                      </p:cBhvr>
                                      <p:tavLst>
                                        <p:tav tm="0">
                                          <p:val>
                                            <p:strVal val="#ppt_x"/>
                                          </p:val>
                                        </p:tav>
                                        <p:tav tm="100000">
                                          <p:val>
                                            <p:strVal val="#ppt_x"/>
                                          </p:val>
                                        </p:tav>
                                      </p:tavLst>
                                    </p:anim>
                                    <p:anim calcmode="lin" valueType="num">
                                      <p:cBhvr>
                                        <p:cTn id="16" dur="1000" fill="hold"/>
                                        <p:tgtEl>
                                          <p:spTgt spid="5">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5">
                                            <p:txEl>
                                              <p:pRg st="3" end="3"/>
                                            </p:txEl>
                                          </p:spTgt>
                                        </p:tgtEl>
                                        <p:attrNameLst>
                                          <p:attrName>style.visibility</p:attrName>
                                        </p:attrNameLst>
                                      </p:cBhvr>
                                      <p:to>
                                        <p:strVal val="visible"/>
                                      </p:to>
                                    </p:set>
                                    <p:animEffect transition="in" filter="fade">
                                      <p:cBhvr>
                                        <p:cTn id="21" dur="1000"/>
                                        <p:tgtEl>
                                          <p:spTgt spid="5">
                                            <p:txEl>
                                              <p:pRg st="3" end="3"/>
                                            </p:txEl>
                                          </p:spTgt>
                                        </p:tgtEl>
                                      </p:cBhvr>
                                    </p:animEffect>
                                    <p:anim calcmode="lin" valueType="num">
                                      <p:cBhvr>
                                        <p:cTn id="22" dur="1000" fill="hold"/>
                                        <p:tgtEl>
                                          <p:spTgt spid="5">
                                            <p:txEl>
                                              <p:pRg st="3" end="3"/>
                                            </p:txEl>
                                          </p:spTgt>
                                        </p:tgtEl>
                                        <p:attrNameLst>
                                          <p:attrName>ppt_x</p:attrName>
                                        </p:attrNameLst>
                                      </p:cBhvr>
                                      <p:tavLst>
                                        <p:tav tm="0">
                                          <p:val>
                                            <p:strVal val="#ppt_x"/>
                                          </p:val>
                                        </p:tav>
                                        <p:tav tm="100000">
                                          <p:val>
                                            <p:strVal val="#ppt_x"/>
                                          </p:val>
                                        </p:tav>
                                      </p:tavLst>
                                    </p:anim>
                                    <p:anim calcmode="lin" valueType="num">
                                      <p:cBhvr>
                                        <p:cTn id="23" dur="1000" fill="hold"/>
                                        <p:tgtEl>
                                          <p:spTgt spid="5">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648004" y="11000"/>
            <a:ext cx="7920000" cy="720000"/>
          </a:xfrm>
        </p:spPr>
        <p:txBody>
          <a:bodyPr/>
          <a:lstStyle/>
          <a:p>
            <a:r>
              <a:rPr lang="en-GB" dirty="0"/>
              <a:t>Handling and Sharing of Nonconformities</a:t>
            </a:r>
          </a:p>
        </p:txBody>
      </p:sp>
      <p:pic>
        <p:nvPicPr>
          <p:cNvPr id="7" name="Picture 6"/>
          <p:cNvPicPr>
            <a:picLocks noChangeAspect="1"/>
          </p:cNvPicPr>
          <p:nvPr/>
        </p:nvPicPr>
        <p:blipFill>
          <a:blip r:embed="rId2"/>
          <a:stretch>
            <a:fillRect/>
          </a:stretch>
        </p:blipFill>
        <p:spPr>
          <a:xfrm>
            <a:off x="108004" y="1153320"/>
            <a:ext cx="9000000" cy="2615138"/>
          </a:xfrm>
          <a:prstGeom prst="rect">
            <a:avLst/>
          </a:prstGeom>
        </p:spPr>
      </p:pic>
      <p:sp>
        <p:nvSpPr>
          <p:cNvPr id="9" name="TextBox 8"/>
          <p:cNvSpPr txBox="1"/>
          <p:nvPr/>
        </p:nvSpPr>
        <p:spPr>
          <a:xfrm>
            <a:off x="129956" y="3803460"/>
            <a:ext cx="8712968" cy="2308324"/>
          </a:xfrm>
          <a:prstGeom prst="rect">
            <a:avLst/>
          </a:prstGeom>
          <a:noFill/>
        </p:spPr>
        <p:txBody>
          <a:bodyPr wrap="square" rtlCol="0">
            <a:spAutoFit/>
          </a:bodyPr>
          <a:lstStyle/>
          <a:p>
            <a:pPr algn="just"/>
            <a:r>
              <a:rPr lang="en-GB" dirty="0">
                <a:solidFill>
                  <a:schemeClr val="accent5"/>
                </a:solidFill>
              </a:rPr>
              <a:t>The NC will be assessed by the Collaboration with the team involved in the NC (Production, inspection ...). The first check shall be how this NC affects the project (Impact). If the NC has a relevant impact on the project (delays beyond the margin, additional means beyond the collaboration, damage to the image of the project, etc.), then the WPL shall be informed. </a:t>
            </a:r>
          </a:p>
          <a:p>
            <a:pPr algn="just"/>
            <a:r>
              <a:rPr lang="en-GB" dirty="0">
                <a:solidFill>
                  <a:schemeClr val="accent5"/>
                </a:solidFill>
              </a:rPr>
              <a:t>The Collaborations Impact matrix (</a:t>
            </a:r>
            <a:r>
              <a:rPr lang="en-GB" dirty="0">
                <a:solidFill>
                  <a:schemeClr val="accent5"/>
                </a:solidFill>
                <a:hlinkClick r:id="rId3"/>
              </a:rPr>
              <a:t>EDMS 1863763</a:t>
            </a:r>
            <a:r>
              <a:rPr lang="en-GB" dirty="0">
                <a:solidFill>
                  <a:schemeClr val="accent5"/>
                </a:solidFill>
              </a:rPr>
              <a:t>) can be used to evaluate the NC but, in case of doubt, the NC shall be always escalated to the next project level (Share with us!)</a:t>
            </a:r>
            <a:endParaRPr lang="en-US" dirty="0">
              <a:solidFill>
                <a:schemeClr val="accent5"/>
              </a:solidFill>
            </a:endParaRPr>
          </a:p>
        </p:txBody>
      </p:sp>
      <p:sp>
        <p:nvSpPr>
          <p:cNvPr id="10" name="TextBox 9"/>
          <p:cNvSpPr txBox="1"/>
          <p:nvPr/>
        </p:nvSpPr>
        <p:spPr>
          <a:xfrm>
            <a:off x="485766" y="748986"/>
            <a:ext cx="8478722" cy="369332"/>
          </a:xfrm>
          <a:prstGeom prst="rect">
            <a:avLst/>
          </a:prstGeom>
          <a:noFill/>
        </p:spPr>
        <p:txBody>
          <a:bodyPr wrap="square" rtlCol="0">
            <a:spAutoFit/>
          </a:bodyPr>
          <a:lstStyle/>
          <a:p>
            <a:r>
              <a:rPr lang="en-US" dirty="0">
                <a:solidFill>
                  <a:schemeClr val="accent5"/>
                </a:solidFill>
              </a:rPr>
              <a:t>The NC Class triggers how it is to be communicated -&gt; Marco is your entry point</a:t>
            </a:r>
          </a:p>
        </p:txBody>
      </p:sp>
      <p:sp>
        <p:nvSpPr>
          <p:cNvPr id="3" name="Footer Placeholder 2"/>
          <p:cNvSpPr>
            <a:spLocks noGrp="1"/>
          </p:cNvSpPr>
          <p:nvPr>
            <p:ph type="ftr" sz="quarter" idx="11"/>
          </p:nvPr>
        </p:nvSpPr>
        <p:spPr/>
        <p:txBody>
          <a:bodyPr/>
          <a:lstStyle/>
          <a:p>
            <a:r>
              <a:rPr lang="fr-FR" noProof="0"/>
              <a:t>HL-LHC Nonconformities</a:t>
            </a:r>
            <a:endParaRPr lang="en-GB" noProof="0"/>
          </a:p>
        </p:txBody>
      </p:sp>
      <p:sp>
        <p:nvSpPr>
          <p:cNvPr id="4" name="Slide Number Placeholder 3"/>
          <p:cNvSpPr>
            <a:spLocks noGrp="1"/>
          </p:cNvSpPr>
          <p:nvPr>
            <p:ph type="sldNum" sz="quarter" idx="12"/>
          </p:nvPr>
        </p:nvSpPr>
        <p:spPr/>
        <p:txBody>
          <a:bodyPr/>
          <a:lstStyle/>
          <a:p>
            <a:fld id="{BFDCA1C4-9514-7B4F-976F-D92F7E296653}" type="slidenum">
              <a:rPr lang="fr-FR" smtClean="0"/>
              <a:pPr/>
              <a:t>21</a:t>
            </a:fld>
            <a:endParaRPr lang="fr-FR"/>
          </a:p>
        </p:txBody>
      </p:sp>
    </p:spTree>
    <p:extLst>
      <p:ext uri="{BB962C8B-B14F-4D97-AF65-F5344CB8AC3E}">
        <p14:creationId xmlns:p14="http://schemas.microsoft.com/office/powerpoint/2010/main" val="65617576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612000" y="0"/>
            <a:ext cx="7920000" cy="720000"/>
          </a:xfrm>
        </p:spPr>
        <p:txBody>
          <a:bodyPr/>
          <a:lstStyle/>
          <a:p>
            <a:r>
              <a:rPr lang="en-GB" dirty="0"/>
              <a:t>Handling and Sharing of Nonconformities</a:t>
            </a:r>
          </a:p>
        </p:txBody>
      </p:sp>
      <p:graphicFrame>
        <p:nvGraphicFramePr>
          <p:cNvPr id="4" name="Table 4">
            <a:extLst>
              <a:ext uri="{FF2B5EF4-FFF2-40B4-BE49-F238E27FC236}">
                <a16:creationId xmlns:a16="http://schemas.microsoft.com/office/drawing/2014/main" id="{EF25DFF2-4BA1-45B8-AFC1-3C2975ED08E6}"/>
              </a:ext>
            </a:extLst>
          </p:cNvPr>
          <p:cNvGraphicFramePr>
            <a:graphicFrameLocks noGrp="1"/>
          </p:cNvGraphicFramePr>
          <p:nvPr>
            <p:extLst>
              <p:ext uri="{D42A27DB-BD31-4B8C-83A1-F6EECF244321}">
                <p14:modId xmlns:p14="http://schemas.microsoft.com/office/powerpoint/2010/main" val="383259481"/>
              </p:ext>
            </p:extLst>
          </p:nvPr>
        </p:nvGraphicFramePr>
        <p:xfrm>
          <a:off x="53747" y="608169"/>
          <a:ext cx="9036505" cy="4538391"/>
        </p:xfrm>
        <a:graphic>
          <a:graphicData uri="http://schemas.openxmlformats.org/drawingml/2006/table">
            <a:tbl>
              <a:tblPr firstRow="1" bandRow="1">
                <a:tableStyleId>{5C22544A-7EE6-4342-B048-85BDC9FD1C3A}</a:tableStyleId>
              </a:tblPr>
              <a:tblGrid>
                <a:gridCol w="1032366">
                  <a:extLst>
                    <a:ext uri="{9D8B030D-6E8A-4147-A177-3AD203B41FA5}">
                      <a16:colId xmlns:a16="http://schemas.microsoft.com/office/drawing/2014/main" val="3315071950"/>
                    </a:ext>
                  </a:extLst>
                </a:gridCol>
                <a:gridCol w="2582236">
                  <a:extLst>
                    <a:ext uri="{9D8B030D-6E8A-4147-A177-3AD203B41FA5}">
                      <a16:colId xmlns:a16="http://schemas.microsoft.com/office/drawing/2014/main" val="3553663756"/>
                    </a:ext>
                  </a:extLst>
                </a:gridCol>
                <a:gridCol w="2415819">
                  <a:extLst>
                    <a:ext uri="{9D8B030D-6E8A-4147-A177-3AD203B41FA5}">
                      <a16:colId xmlns:a16="http://schemas.microsoft.com/office/drawing/2014/main" val="2683532601"/>
                    </a:ext>
                  </a:extLst>
                </a:gridCol>
                <a:gridCol w="1198783">
                  <a:extLst>
                    <a:ext uri="{9D8B030D-6E8A-4147-A177-3AD203B41FA5}">
                      <a16:colId xmlns:a16="http://schemas.microsoft.com/office/drawing/2014/main" val="2428655372"/>
                    </a:ext>
                  </a:extLst>
                </a:gridCol>
                <a:gridCol w="1807301">
                  <a:extLst>
                    <a:ext uri="{9D8B030D-6E8A-4147-A177-3AD203B41FA5}">
                      <a16:colId xmlns:a16="http://schemas.microsoft.com/office/drawing/2014/main" val="1812945364"/>
                    </a:ext>
                  </a:extLst>
                </a:gridCol>
              </a:tblGrid>
              <a:tr h="567847">
                <a:tc>
                  <a:txBody>
                    <a:bodyPr/>
                    <a:lstStyle/>
                    <a:p>
                      <a:endParaRPr lang="en-US" sz="1600"/>
                    </a:p>
                  </a:txBody>
                  <a:tcPr/>
                </a:tc>
                <a:tc>
                  <a:txBody>
                    <a:bodyPr/>
                    <a:lstStyle/>
                    <a:p>
                      <a:r>
                        <a:rPr lang="en-US" sz="1600" dirty="0"/>
                        <a:t>Technical impact</a:t>
                      </a:r>
                    </a:p>
                  </a:txBody>
                  <a:tcPr anchor="ctr"/>
                </a:tc>
                <a:tc>
                  <a:txBody>
                    <a:bodyPr/>
                    <a:lstStyle/>
                    <a:p>
                      <a:r>
                        <a:rPr lang="en-US" sz="1600" dirty="0"/>
                        <a:t>Schedule impact</a:t>
                      </a:r>
                    </a:p>
                  </a:txBody>
                  <a:tcPr anchor="ctr"/>
                </a:tc>
                <a:tc>
                  <a:txBody>
                    <a:bodyPr/>
                    <a:lstStyle/>
                    <a:p>
                      <a:r>
                        <a:rPr lang="en-US" sz="1600" dirty="0"/>
                        <a:t>Financial impact</a:t>
                      </a:r>
                    </a:p>
                  </a:txBody>
                  <a:tcPr anchor="ctr"/>
                </a:tc>
                <a:tc>
                  <a:txBody>
                    <a:bodyPr/>
                    <a:lstStyle/>
                    <a:p>
                      <a:r>
                        <a:rPr lang="en-US" sz="1600" dirty="0"/>
                        <a:t>Others</a:t>
                      </a:r>
                    </a:p>
                  </a:txBody>
                  <a:tcPr anchor="ctr"/>
                </a:tc>
                <a:extLst>
                  <a:ext uri="{0D108BD9-81ED-4DB2-BD59-A6C34878D82A}">
                    <a16:rowId xmlns:a16="http://schemas.microsoft.com/office/drawing/2014/main" val="1329400648"/>
                  </a:ext>
                </a:extLst>
              </a:tr>
              <a:tr h="986260">
                <a:tc>
                  <a:txBody>
                    <a:bodyPr/>
                    <a:lstStyle/>
                    <a:p>
                      <a:r>
                        <a:rPr lang="en-US" sz="1600" b="1" dirty="0">
                          <a:solidFill>
                            <a:schemeClr val="accent5"/>
                          </a:solidFill>
                        </a:rPr>
                        <a:t>Class 5</a:t>
                      </a:r>
                    </a:p>
                  </a:txBody>
                  <a:tcPr anchor="ctr"/>
                </a:tc>
                <a:tc>
                  <a:txBody>
                    <a:bodyPr/>
                    <a:lstStyle/>
                    <a:p>
                      <a:pPr marL="92075" indent="-92075">
                        <a:buFont typeface="Arial" panose="020B0604020202020204" pitchFamily="34" charset="0"/>
                        <a:buChar char="•"/>
                      </a:pPr>
                      <a:r>
                        <a:rPr lang="en-US" sz="1200" dirty="0">
                          <a:solidFill>
                            <a:schemeClr val="accent5"/>
                          </a:solidFill>
                        </a:rPr>
                        <a:t>Major implications for the project</a:t>
                      </a:r>
                    </a:p>
                    <a:p>
                      <a:pPr marL="92075" marR="0" lvl="0" indent="-92075"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dirty="0">
                          <a:solidFill>
                            <a:schemeClr val="accent5"/>
                          </a:solidFill>
                        </a:rPr>
                        <a:t>It requires a clearance from CERN to move fwd.</a:t>
                      </a:r>
                    </a:p>
                    <a:p>
                      <a:pPr marL="92075" indent="-92075">
                        <a:buFont typeface="Arial" panose="020B0604020202020204" pitchFamily="34" charset="0"/>
                        <a:buChar char="•"/>
                      </a:pPr>
                      <a:r>
                        <a:rPr lang="en-US" sz="1200" dirty="0">
                          <a:solidFill>
                            <a:schemeClr val="accent5"/>
                          </a:solidFill>
                        </a:rPr>
                        <a:t>Out of specified performance</a:t>
                      </a:r>
                    </a:p>
                    <a:p>
                      <a:pPr marL="92075" indent="-92075">
                        <a:buFont typeface="Arial" panose="020B0604020202020204" pitchFamily="34" charset="0"/>
                        <a:buChar char="•"/>
                      </a:pPr>
                      <a:r>
                        <a:rPr lang="en-US" sz="1200" dirty="0">
                          <a:solidFill>
                            <a:schemeClr val="accent5"/>
                          </a:solidFill>
                        </a:rPr>
                        <a:t>Potential loss of one full item</a:t>
                      </a:r>
                    </a:p>
                  </a:txBody>
                  <a:tcPr/>
                </a:tc>
                <a:tc>
                  <a:txBody>
                    <a:bodyPr/>
                    <a:lstStyle/>
                    <a:p>
                      <a:pPr marL="92075" indent="-92075" algn="l" defTabSz="457200" rtl="0" eaLnBrk="1" latinLnBrk="0" hangingPunct="1">
                        <a:buFont typeface="Arial" panose="020B0604020202020204" pitchFamily="34" charset="0"/>
                        <a:buChar char="•"/>
                      </a:pPr>
                      <a:r>
                        <a:rPr lang="en-US" sz="1200" kern="1200" dirty="0">
                          <a:solidFill>
                            <a:schemeClr val="accent5"/>
                          </a:solidFill>
                          <a:latin typeface="+mn-lt"/>
                          <a:ea typeface="+mn-ea"/>
                          <a:cs typeface="+mn-cs"/>
                        </a:rPr>
                        <a:t>&gt; 2 months of Delay</a:t>
                      </a:r>
                    </a:p>
                    <a:p>
                      <a:pPr marL="92075" indent="-92075" algn="l" defTabSz="457200" rtl="0" eaLnBrk="1" latinLnBrk="0" hangingPunct="1">
                        <a:buFont typeface="Arial" panose="020B0604020202020204" pitchFamily="34" charset="0"/>
                        <a:buChar char="•"/>
                      </a:pPr>
                      <a:r>
                        <a:rPr lang="en-US" sz="1200" kern="1200" dirty="0">
                          <a:solidFill>
                            <a:schemeClr val="accent5"/>
                          </a:solidFill>
                          <a:latin typeface="+mn-lt"/>
                          <a:ea typeface="+mn-ea"/>
                          <a:cs typeface="+mn-cs"/>
                        </a:rPr>
                        <a:t>Time window not respected, and project schedule needs to be updated</a:t>
                      </a:r>
                    </a:p>
                  </a:txBody>
                  <a:tcPr/>
                </a:tc>
                <a:tc>
                  <a:txBody>
                    <a:bodyPr/>
                    <a:lstStyle/>
                    <a:p>
                      <a:endParaRPr lang="en-US" sz="1200" dirty="0">
                        <a:solidFill>
                          <a:schemeClr val="accent5"/>
                        </a:solidFill>
                      </a:endParaRPr>
                    </a:p>
                  </a:txBody>
                  <a:tcPr/>
                </a:tc>
                <a:tc>
                  <a:txBody>
                    <a:bodyPr/>
                    <a:lstStyle/>
                    <a:p>
                      <a:pPr marL="92075" indent="-92075" algn="l" defTabSz="457200" rtl="0" eaLnBrk="1" latinLnBrk="0" hangingPunct="1">
                        <a:buFontTx/>
                        <a:buChar char="-"/>
                      </a:pPr>
                      <a:r>
                        <a:rPr lang="en-US" sz="1200" kern="1200" dirty="0">
                          <a:solidFill>
                            <a:schemeClr val="accent5"/>
                          </a:solidFill>
                          <a:latin typeface="+mn-lt"/>
                          <a:ea typeface="+mn-ea"/>
                          <a:cs typeface="+mn-cs"/>
                        </a:rPr>
                        <a:t>Same issue happens more than times</a:t>
                      </a:r>
                    </a:p>
                    <a:p>
                      <a:pPr marL="92075" marR="0" lvl="0" indent="-92075" algn="l" defTabSz="457200" rtl="0" eaLnBrk="1" fontAlgn="auto" latinLnBrk="0" hangingPunct="1">
                        <a:lnSpc>
                          <a:spcPct val="100000"/>
                        </a:lnSpc>
                        <a:spcBef>
                          <a:spcPts val="0"/>
                        </a:spcBef>
                        <a:spcAft>
                          <a:spcPts val="0"/>
                        </a:spcAft>
                        <a:buClrTx/>
                        <a:buSzTx/>
                        <a:buFontTx/>
                        <a:buChar char="-"/>
                        <a:tabLst/>
                        <a:defRPr/>
                      </a:pPr>
                      <a:r>
                        <a:rPr lang="en-US" sz="1200" kern="1200" dirty="0">
                          <a:solidFill>
                            <a:schemeClr val="accent5"/>
                          </a:solidFill>
                          <a:latin typeface="+mn-lt"/>
                          <a:ea typeface="+mn-ea"/>
                          <a:cs typeface="+mn-cs"/>
                        </a:rPr>
                        <a:t>Potential change in the specification</a:t>
                      </a:r>
                    </a:p>
                  </a:txBody>
                  <a:tcPr/>
                </a:tc>
                <a:extLst>
                  <a:ext uri="{0D108BD9-81ED-4DB2-BD59-A6C34878D82A}">
                    <a16:rowId xmlns:a16="http://schemas.microsoft.com/office/drawing/2014/main" val="3696023893"/>
                  </a:ext>
                </a:extLst>
              </a:tr>
              <a:tr h="1165580">
                <a:tc>
                  <a:txBody>
                    <a:bodyPr/>
                    <a:lstStyle/>
                    <a:p>
                      <a:r>
                        <a:rPr lang="en-US" sz="1600" b="1" dirty="0">
                          <a:solidFill>
                            <a:schemeClr val="accent5"/>
                          </a:solidFill>
                        </a:rPr>
                        <a:t>Class 4</a:t>
                      </a:r>
                    </a:p>
                  </a:txBody>
                  <a:tcPr anchor="ctr"/>
                </a:tc>
                <a:tc>
                  <a:txBody>
                    <a:bodyPr/>
                    <a:lstStyle/>
                    <a:p>
                      <a:pPr marL="92075" marR="0" lvl="0" indent="-92075"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dirty="0">
                          <a:solidFill>
                            <a:schemeClr val="accent5"/>
                          </a:solidFill>
                        </a:rPr>
                        <a:t>Major implications for the project</a:t>
                      </a:r>
                    </a:p>
                    <a:p>
                      <a:pPr marL="92075" indent="-92075">
                        <a:buFont typeface="Arial" panose="020B0604020202020204" pitchFamily="34" charset="0"/>
                        <a:buChar char="•"/>
                      </a:pPr>
                      <a:r>
                        <a:rPr lang="en-US" sz="1200" dirty="0">
                          <a:solidFill>
                            <a:schemeClr val="accent5"/>
                          </a:solidFill>
                        </a:rPr>
                        <a:t>It requires a clearance from CERN to move fwd.</a:t>
                      </a:r>
                    </a:p>
                    <a:p>
                      <a:pPr marL="92075" indent="-92075">
                        <a:buFont typeface="Arial" panose="020B0604020202020204" pitchFamily="34" charset="0"/>
                        <a:buChar char="•"/>
                      </a:pPr>
                      <a:r>
                        <a:rPr lang="en-US" sz="1200" dirty="0">
                          <a:solidFill>
                            <a:schemeClr val="accent5"/>
                          </a:solidFill>
                        </a:rPr>
                        <a:t>Potential loss of one partial item</a:t>
                      </a:r>
                    </a:p>
                    <a:p>
                      <a:pPr marL="92075" marR="0" lvl="0" indent="-92075"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dirty="0">
                          <a:solidFill>
                            <a:schemeClr val="accent5"/>
                          </a:solidFill>
                        </a:rPr>
                        <a:t>Repair to be performed, which requires CERN approval</a:t>
                      </a:r>
                    </a:p>
                  </a:txBody>
                  <a:tcPr/>
                </a:tc>
                <a:tc>
                  <a:txBody>
                    <a:bodyPr/>
                    <a:lstStyle/>
                    <a:p>
                      <a:pPr marL="92075" indent="-92075" algn="l" defTabSz="457200" rtl="0" eaLnBrk="1" latinLnBrk="0" hangingPunct="1">
                        <a:buFont typeface="Arial" panose="020B0604020202020204" pitchFamily="34" charset="0"/>
                        <a:buChar char="•"/>
                      </a:pPr>
                      <a:r>
                        <a:rPr lang="en-US" sz="1200" kern="1200" dirty="0">
                          <a:solidFill>
                            <a:schemeClr val="accent5"/>
                          </a:solidFill>
                          <a:latin typeface="+mn-lt"/>
                          <a:ea typeface="+mn-ea"/>
                          <a:cs typeface="+mn-cs"/>
                        </a:rPr>
                        <a:t>1 month &lt; Delay &lt; 2 months</a:t>
                      </a:r>
                    </a:p>
                    <a:p>
                      <a:pPr marL="92075" marR="0" lvl="0" indent="-92075"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kern="1200" dirty="0">
                          <a:solidFill>
                            <a:schemeClr val="accent5"/>
                          </a:solidFill>
                          <a:latin typeface="+mn-lt"/>
                          <a:ea typeface="+mn-ea"/>
                          <a:cs typeface="+mn-cs"/>
                        </a:rPr>
                        <a:t>Time window not respected, and project schedule needs to be updated</a:t>
                      </a:r>
                    </a:p>
                  </a:txBody>
                  <a:tcPr/>
                </a:tc>
                <a:tc>
                  <a:txBody>
                    <a:bodyPr/>
                    <a:lstStyle/>
                    <a:p>
                      <a:endParaRPr lang="en-US" sz="1200" dirty="0">
                        <a:solidFill>
                          <a:schemeClr val="accent5"/>
                        </a:solidFill>
                      </a:endParaRPr>
                    </a:p>
                  </a:txBody>
                  <a:tcPr/>
                </a:tc>
                <a:tc>
                  <a:txBody>
                    <a:bodyPr/>
                    <a:lstStyle/>
                    <a:p>
                      <a:pPr marL="92075" indent="-92075" algn="l" defTabSz="457200" rtl="0" eaLnBrk="1" latinLnBrk="0" hangingPunct="1">
                        <a:buFontTx/>
                        <a:buChar char="-"/>
                      </a:pPr>
                      <a:r>
                        <a:rPr lang="en-US" sz="1200" kern="1200" dirty="0">
                          <a:solidFill>
                            <a:schemeClr val="accent5"/>
                          </a:solidFill>
                          <a:latin typeface="+mn-lt"/>
                          <a:ea typeface="+mn-ea"/>
                          <a:cs typeface="+mn-cs"/>
                        </a:rPr>
                        <a:t>Same issue happens up to three times</a:t>
                      </a:r>
                    </a:p>
                    <a:p>
                      <a:pPr marL="92075" marR="0" lvl="0" indent="-92075" algn="l" defTabSz="457200" rtl="0" eaLnBrk="1" fontAlgn="auto" latinLnBrk="0" hangingPunct="1">
                        <a:lnSpc>
                          <a:spcPct val="100000"/>
                        </a:lnSpc>
                        <a:spcBef>
                          <a:spcPts val="0"/>
                        </a:spcBef>
                        <a:spcAft>
                          <a:spcPts val="0"/>
                        </a:spcAft>
                        <a:buClrTx/>
                        <a:buSzTx/>
                        <a:buFontTx/>
                        <a:buChar char="-"/>
                        <a:tabLst/>
                        <a:defRPr/>
                      </a:pPr>
                      <a:r>
                        <a:rPr lang="en-US" sz="1200" kern="1200" dirty="0">
                          <a:solidFill>
                            <a:schemeClr val="accent5"/>
                          </a:solidFill>
                          <a:latin typeface="+mn-lt"/>
                          <a:ea typeface="+mn-ea"/>
                          <a:cs typeface="+mn-cs"/>
                        </a:rPr>
                        <a:t>Potential change in the specification</a:t>
                      </a:r>
                    </a:p>
                  </a:txBody>
                  <a:tcPr/>
                </a:tc>
                <a:extLst>
                  <a:ext uri="{0D108BD9-81ED-4DB2-BD59-A6C34878D82A}">
                    <a16:rowId xmlns:a16="http://schemas.microsoft.com/office/drawing/2014/main" val="4091912702"/>
                  </a:ext>
                </a:extLst>
              </a:tr>
              <a:tr h="986260">
                <a:tc>
                  <a:txBody>
                    <a:bodyPr/>
                    <a:lstStyle/>
                    <a:p>
                      <a:r>
                        <a:rPr lang="en-US" sz="1600" b="1" dirty="0">
                          <a:solidFill>
                            <a:schemeClr val="accent5"/>
                          </a:solidFill>
                        </a:rPr>
                        <a:t>Class 3</a:t>
                      </a:r>
                    </a:p>
                  </a:txBody>
                  <a:tcPr anchor="ctr"/>
                </a:tc>
                <a:tc>
                  <a:txBody>
                    <a:bodyPr/>
                    <a:lstStyle/>
                    <a:p>
                      <a:pPr marL="92075" indent="-92075">
                        <a:buFont typeface="Arial" panose="020B0604020202020204" pitchFamily="34" charset="0"/>
                        <a:buChar char="•"/>
                      </a:pPr>
                      <a:r>
                        <a:rPr lang="en-US" sz="1200" dirty="0">
                          <a:solidFill>
                            <a:schemeClr val="accent5"/>
                          </a:solidFill>
                        </a:rPr>
                        <a:t>It requires a clearance from CERN to move fwd.</a:t>
                      </a:r>
                    </a:p>
                    <a:p>
                      <a:pPr marL="92075" marR="0" lvl="0" indent="-92075"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dirty="0">
                          <a:solidFill>
                            <a:schemeClr val="accent5"/>
                          </a:solidFill>
                        </a:rPr>
                        <a:t>Potential loss of one partial item</a:t>
                      </a:r>
                    </a:p>
                    <a:p>
                      <a:pPr marL="92075" indent="-92075">
                        <a:buFont typeface="Arial" panose="020B0604020202020204" pitchFamily="34" charset="0"/>
                        <a:buChar char="•"/>
                      </a:pPr>
                      <a:r>
                        <a:rPr lang="en-US" sz="1200" dirty="0">
                          <a:solidFill>
                            <a:schemeClr val="accent5"/>
                          </a:solidFill>
                        </a:rPr>
                        <a:t>Repair to be performed, which requires CERN approval</a:t>
                      </a:r>
                    </a:p>
                  </a:txBody>
                  <a:tcPr/>
                </a:tc>
                <a:tc>
                  <a:txBody>
                    <a:bodyPr/>
                    <a:lstStyle/>
                    <a:p>
                      <a:pPr marL="92075" indent="-92075" algn="l" defTabSz="457200" rtl="0" eaLnBrk="1" latinLnBrk="0" hangingPunct="1">
                        <a:buFont typeface="Arial" panose="020B0604020202020204" pitchFamily="34" charset="0"/>
                        <a:buChar char="•"/>
                      </a:pPr>
                      <a:r>
                        <a:rPr lang="en-US" sz="1200" kern="1200" dirty="0">
                          <a:solidFill>
                            <a:schemeClr val="accent5"/>
                          </a:solidFill>
                          <a:latin typeface="+mn-lt"/>
                          <a:ea typeface="+mn-ea"/>
                          <a:cs typeface="+mn-cs"/>
                        </a:rPr>
                        <a:t>1 week &lt; Delay &lt; 1 month</a:t>
                      </a:r>
                    </a:p>
                    <a:p>
                      <a:pPr marL="92075" marR="0" lvl="0" indent="-92075"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kern="1200" dirty="0">
                          <a:solidFill>
                            <a:schemeClr val="accent5"/>
                          </a:solidFill>
                          <a:latin typeface="+mn-lt"/>
                          <a:ea typeface="+mn-ea"/>
                          <a:cs typeface="+mn-cs"/>
                        </a:rPr>
                        <a:t>Time window not respected but project schedule does not need to be updated</a:t>
                      </a:r>
                    </a:p>
                  </a:txBody>
                  <a:tcPr/>
                </a:tc>
                <a:tc>
                  <a:txBody>
                    <a:bodyPr/>
                    <a:lstStyle/>
                    <a:p>
                      <a:endParaRPr lang="en-US" sz="1200" dirty="0">
                        <a:solidFill>
                          <a:schemeClr val="accent5"/>
                        </a:solidFill>
                      </a:endParaRPr>
                    </a:p>
                  </a:txBody>
                  <a:tcPr/>
                </a:tc>
                <a:tc>
                  <a:txBody>
                    <a:bodyPr/>
                    <a:lstStyle/>
                    <a:p>
                      <a:pPr marL="92075" indent="-92075" algn="l" defTabSz="457200" rtl="0" eaLnBrk="1" latinLnBrk="0" hangingPunct="1">
                        <a:buFontTx/>
                        <a:buChar char="-"/>
                      </a:pPr>
                      <a:r>
                        <a:rPr lang="en-US" sz="1200" kern="1200" dirty="0">
                          <a:solidFill>
                            <a:schemeClr val="accent5"/>
                          </a:solidFill>
                          <a:latin typeface="+mn-lt"/>
                          <a:ea typeface="+mn-ea"/>
                          <a:cs typeface="+mn-cs"/>
                        </a:rPr>
                        <a:t>First time it happens</a:t>
                      </a:r>
                    </a:p>
                    <a:p>
                      <a:pPr marL="92075" indent="-92075" algn="l" defTabSz="457200" rtl="0" eaLnBrk="1" latinLnBrk="0" hangingPunct="1">
                        <a:buFontTx/>
                        <a:buChar char="-"/>
                      </a:pPr>
                      <a:r>
                        <a:rPr lang="en-US" sz="1200" kern="1200" dirty="0">
                          <a:solidFill>
                            <a:schemeClr val="accent5"/>
                          </a:solidFill>
                          <a:latin typeface="+mn-lt"/>
                          <a:ea typeface="+mn-ea"/>
                          <a:cs typeface="+mn-cs"/>
                        </a:rPr>
                        <a:t>Potential change in the specification</a:t>
                      </a:r>
                    </a:p>
                  </a:txBody>
                  <a:tcPr/>
                </a:tc>
                <a:extLst>
                  <a:ext uri="{0D108BD9-81ED-4DB2-BD59-A6C34878D82A}">
                    <a16:rowId xmlns:a16="http://schemas.microsoft.com/office/drawing/2014/main" val="581065188"/>
                  </a:ext>
                </a:extLst>
              </a:tr>
              <a:tr h="334959">
                <a:tc>
                  <a:txBody>
                    <a:bodyPr/>
                    <a:lstStyle/>
                    <a:p>
                      <a:r>
                        <a:rPr lang="en-US" sz="1600" b="1" dirty="0">
                          <a:solidFill>
                            <a:schemeClr val="accent5"/>
                          </a:solidFill>
                        </a:rPr>
                        <a:t>Class 2</a:t>
                      </a:r>
                    </a:p>
                  </a:txBody>
                  <a:tcPr anchor="ctr"/>
                </a:tc>
                <a:tc>
                  <a:txBody>
                    <a:bodyPr/>
                    <a:lstStyle/>
                    <a:p>
                      <a:pPr marL="92075" indent="-92075">
                        <a:buFont typeface="Arial" panose="020B0604020202020204" pitchFamily="34" charset="0"/>
                        <a:buChar char="•"/>
                      </a:pPr>
                      <a:r>
                        <a:rPr lang="en-US" sz="1200" dirty="0">
                          <a:solidFill>
                            <a:schemeClr val="accent5"/>
                          </a:solidFill>
                        </a:rPr>
                        <a:t>Minor implications</a:t>
                      </a:r>
                    </a:p>
                  </a:txBody>
                  <a:tcPr/>
                </a:tc>
                <a:tc>
                  <a:txBody>
                    <a:bodyPr/>
                    <a:lstStyle/>
                    <a:p>
                      <a:pPr marL="92075" indent="-92075" algn="l" defTabSz="457200" rtl="0" eaLnBrk="1" latinLnBrk="0" hangingPunct="1">
                        <a:buFont typeface="Arial" panose="020B0604020202020204" pitchFamily="34" charset="0"/>
                        <a:buChar char="•"/>
                      </a:pPr>
                      <a:r>
                        <a:rPr lang="en-US" sz="1200" kern="1200" dirty="0">
                          <a:solidFill>
                            <a:schemeClr val="accent5"/>
                          </a:solidFill>
                          <a:latin typeface="+mn-lt"/>
                          <a:ea typeface="+mn-ea"/>
                          <a:cs typeface="+mn-cs"/>
                        </a:rPr>
                        <a:t>&lt; 1 week </a:t>
                      </a:r>
                      <a:r>
                        <a:rPr lang="en-US" sz="1200" kern="1200">
                          <a:solidFill>
                            <a:schemeClr val="accent5"/>
                          </a:solidFill>
                          <a:latin typeface="+mn-lt"/>
                          <a:ea typeface="+mn-ea"/>
                          <a:cs typeface="+mn-cs"/>
                        </a:rPr>
                        <a:t>of Delay</a:t>
                      </a:r>
                      <a:endParaRPr lang="en-US" sz="1200" kern="1200" dirty="0">
                        <a:solidFill>
                          <a:schemeClr val="accent5"/>
                        </a:solidFill>
                        <a:latin typeface="+mn-lt"/>
                        <a:ea typeface="+mn-ea"/>
                        <a:cs typeface="+mn-cs"/>
                      </a:endParaRPr>
                    </a:p>
                  </a:txBody>
                  <a:tcPr/>
                </a:tc>
                <a:tc>
                  <a:txBody>
                    <a:bodyPr/>
                    <a:lstStyle/>
                    <a:p>
                      <a:endParaRPr lang="en-US" sz="1200" dirty="0">
                        <a:solidFill>
                          <a:schemeClr val="accent5"/>
                        </a:solidFill>
                      </a:endParaRPr>
                    </a:p>
                  </a:txBody>
                  <a:tcPr/>
                </a:tc>
                <a:tc>
                  <a:txBody>
                    <a:bodyPr/>
                    <a:lstStyle/>
                    <a:p>
                      <a:pPr marL="92075" indent="-92075" algn="l" defTabSz="457200" rtl="0" eaLnBrk="1" latinLnBrk="0" hangingPunct="1">
                        <a:buFontTx/>
                        <a:buChar char="-"/>
                      </a:pPr>
                      <a:endParaRPr lang="en-US" sz="1200" kern="1200" dirty="0">
                        <a:solidFill>
                          <a:schemeClr val="accent5"/>
                        </a:solidFill>
                        <a:latin typeface="+mn-lt"/>
                        <a:ea typeface="+mn-ea"/>
                        <a:cs typeface="+mn-cs"/>
                      </a:endParaRPr>
                    </a:p>
                  </a:txBody>
                  <a:tcPr/>
                </a:tc>
                <a:extLst>
                  <a:ext uri="{0D108BD9-81ED-4DB2-BD59-A6C34878D82A}">
                    <a16:rowId xmlns:a16="http://schemas.microsoft.com/office/drawing/2014/main" val="1035152680"/>
                  </a:ext>
                </a:extLst>
              </a:tr>
              <a:tr h="423591">
                <a:tc>
                  <a:txBody>
                    <a:bodyPr/>
                    <a:lstStyle/>
                    <a:p>
                      <a:r>
                        <a:rPr lang="en-US" sz="1600" b="1" dirty="0">
                          <a:solidFill>
                            <a:schemeClr val="accent5"/>
                          </a:solidFill>
                        </a:rPr>
                        <a:t>Class 1</a:t>
                      </a:r>
                    </a:p>
                  </a:txBody>
                  <a:tcPr anchor="ctr"/>
                </a:tc>
                <a:tc>
                  <a:txBody>
                    <a:bodyPr/>
                    <a:lstStyle/>
                    <a:p>
                      <a:pPr marL="92075" indent="-92075">
                        <a:buFont typeface="Arial" panose="020B0604020202020204" pitchFamily="34" charset="0"/>
                        <a:buChar char="•"/>
                      </a:pPr>
                      <a:r>
                        <a:rPr lang="en-US" sz="1200" dirty="0">
                          <a:solidFill>
                            <a:schemeClr val="accent5"/>
                          </a:solidFill>
                        </a:rPr>
                        <a:t>Minor implications</a:t>
                      </a:r>
                    </a:p>
                  </a:txBody>
                  <a:tcPr/>
                </a:tc>
                <a:tc>
                  <a:txBody>
                    <a:bodyPr/>
                    <a:lstStyle/>
                    <a:p>
                      <a:pPr marL="92075" indent="-92075" algn="l" defTabSz="457200" rtl="0" eaLnBrk="1" latinLnBrk="0" hangingPunct="1">
                        <a:buFont typeface="Arial" panose="020B0604020202020204" pitchFamily="34" charset="0"/>
                        <a:buChar char="•"/>
                      </a:pPr>
                      <a:r>
                        <a:rPr lang="en-US" sz="1200" kern="1200" dirty="0">
                          <a:solidFill>
                            <a:schemeClr val="accent5"/>
                          </a:solidFill>
                          <a:latin typeface="+mn-lt"/>
                          <a:ea typeface="+mn-ea"/>
                          <a:cs typeface="+mn-cs"/>
                        </a:rPr>
                        <a:t> No delays are accounted</a:t>
                      </a:r>
                    </a:p>
                  </a:txBody>
                  <a:tcPr/>
                </a:tc>
                <a:tc>
                  <a:txBody>
                    <a:bodyPr/>
                    <a:lstStyle/>
                    <a:p>
                      <a:endParaRPr lang="en-US" sz="1200" dirty="0">
                        <a:solidFill>
                          <a:schemeClr val="accent5"/>
                        </a:solidFill>
                      </a:endParaRPr>
                    </a:p>
                  </a:txBody>
                  <a:tcPr/>
                </a:tc>
                <a:tc>
                  <a:txBody>
                    <a:bodyPr/>
                    <a:lstStyle/>
                    <a:p>
                      <a:pPr marL="0" indent="0" algn="l" defTabSz="457200" rtl="0" eaLnBrk="1" latinLnBrk="0" hangingPunct="1">
                        <a:buFontTx/>
                        <a:buNone/>
                      </a:pPr>
                      <a:endParaRPr lang="en-US" sz="1200" kern="1200" dirty="0">
                        <a:solidFill>
                          <a:schemeClr val="accent5"/>
                        </a:solidFill>
                        <a:latin typeface="+mn-lt"/>
                        <a:ea typeface="+mn-ea"/>
                        <a:cs typeface="+mn-cs"/>
                      </a:endParaRPr>
                    </a:p>
                  </a:txBody>
                  <a:tcPr/>
                </a:tc>
                <a:extLst>
                  <a:ext uri="{0D108BD9-81ED-4DB2-BD59-A6C34878D82A}">
                    <a16:rowId xmlns:a16="http://schemas.microsoft.com/office/drawing/2014/main" val="3180689344"/>
                  </a:ext>
                </a:extLst>
              </a:tr>
            </a:tbl>
          </a:graphicData>
        </a:graphic>
      </p:graphicFrame>
      <p:sp>
        <p:nvSpPr>
          <p:cNvPr id="5" name="TextBox 4">
            <a:extLst>
              <a:ext uri="{FF2B5EF4-FFF2-40B4-BE49-F238E27FC236}">
                <a16:creationId xmlns:a16="http://schemas.microsoft.com/office/drawing/2014/main" id="{FF18B729-D573-44B9-8D4E-CE923B88B915}"/>
              </a:ext>
            </a:extLst>
          </p:cNvPr>
          <p:cNvSpPr txBox="1"/>
          <p:nvPr/>
        </p:nvSpPr>
        <p:spPr>
          <a:xfrm>
            <a:off x="53747" y="5157567"/>
            <a:ext cx="9036505" cy="1292662"/>
          </a:xfrm>
          <a:prstGeom prst="rect">
            <a:avLst/>
          </a:prstGeom>
          <a:solidFill>
            <a:schemeClr val="bg1"/>
          </a:solidFill>
          <a:ln>
            <a:solidFill>
              <a:schemeClr val="tx1"/>
            </a:solidFill>
          </a:ln>
        </p:spPr>
        <p:txBody>
          <a:bodyPr wrap="square" rtlCol="0">
            <a:spAutoFit/>
          </a:bodyPr>
          <a:lstStyle/>
          <a:p>
            <a:pPr marL="285750" indent="-285750">
              <a:buFont typeface="Arial" panose="020B0604020202020204" pitchFamily="34" charset="0"/>
              <a:buChar char="•"/>
            </a:pPr>
            <a:r>
              <a:rPr lang="en-US" sz="1300" dirty="0">
                <a:solidFill>
                  <a:schemeClr val="accent5"/>
                </a:solidFill>
              </a:rPr>
              <a:t>Time Reference – </a:t>
            </a:r>
            <a:r>
              <a:rPr lang="en-US" sz="1300" b="1" dirty="0">
                <a:solidFill>
                  <a:schemeClr val="accent5"/>
                </a:solidFill>
              </a:rPr>
              <a:t>Delivery of the equipment to CERN</a:t>
            </a:r>
          </a:p>
          <a:p>
            <a:pPr marL="285750" indent="-285750">
              <a:buFont typeface="Arial" panose="020B0604020202020204" pitchFamily="34" charset="0"/>
              <a:buChar char="•"/>
            </a:pPr>
            <a:r>
              <a:rPr lang="en-US" sz="1300" b="1" dirty="0">
                <a:solidFill>
                  <a:schemeClr val="accent5"/>
                </a:solidFill>
              </a:rPr>
              <a:t>In case of doubts, inform us! – Minor issues may have a later major impact, if they are not properly addressed upon occurrence!</a:t>
            </a:r>
          </a:p>
          <a:p>
            <a:pPr marL="285750" indent="-285750">
              <a:buFont typeface="Arial" panose="020B0604020202020204" pitchFamily="34" charset="0"/>
              <a:buChar char="•"/>
            </a:pPr>
            <a:r>
              <a:rPr lang="en-US" sz="1300" dirty="0">
                <a:solidFill>
                  <a:schemeClr val="accent5"/>
                </a:solidFill>
              </a:rPr>
              <a:t>Of course, a </a:t>
            </a:r>
            <a:r>
              <a:rPr lang="en-US" sz="1300" b="1" dirty="0">
                <a:solidFill>
                  <a:schemeClr val="accent5"/>
                </a:solidFill>
              </a:rPr>
              <a:t>potential regrade </a:t>
            </a:r>
            <a:r>
              <a:rPr lang="en-US" sz="1300" dirty="0">
                <a:solidFill>
                  <a:schemeClr val="accent5"/>
                </a:solidFill>
              </a:rPr>
              <a:t>(change in the specification) needs </a:t>
            </a:r>
            <a:r>
              <a:rPr lang="en-US" sz="1300" b="1" dirty="0">
                <a:solidFill>
                  <a:schemeClr val="accent5"/>
                </a:solidFill>
              </a:rPr>
              <a:t>CERN Approval </a:t>
            </a:r>
            <a:r>
              <a:rPr lang="en-US" sz="1300" dirty="0">
                <a:solidFill>
                  <a:schemeClr val="accent5"/>
                </a:solidFill>
              </a:rPr>
              <a:t>(…and </a:t>
            </a:r>
            <a:r>
              <a:rPr lang="en-US" sz="1300" b="1" dirty="0">
                <a:solidFill>
                  <a:schemeClr val="accent5"/>
                </a:solidFill>
              </a:rPr>
              <a:t>proper discussion </a:t>
            </a:r>
            <a:r>
              <a:rPr lang="en-US" sz="1300" dirty="0">
                <a:solidFill>
                  <a:schemeClr val="accent5"/>
                </a:solidFill>
              </a:rPr>
              <a:t>between HL-UK and CERN-WP4). Regrades will most likely lead to Deviation Requests</a:t>
            </a:r>
          </a:p>
          <a:p>
            <a:pPr marL="285750" indent="-285750">
              <a:buFont typeface="Arial" panose="020B0604020202020204" pitchFamily="34" charset="0"/>
              <a:buChar char="•"/>
            </a:pPr>
            <a:r>
              <a:rPr lang="en-US" sz="1300" b="1" dirty="0">
                <a:solidFill>
                  <a:schemeClr val="accent5"/>
                </a:solidFill>
              </a:rPr>
              <a:t>Class 1, Class 2 up to WPE to approve it, Class 3 WPL and Class 4 and 5 to be shared with the PL</a:t>
            </a:r>
          </a:p>
        </p:txBody>
      </p:sp>
      <p:sp>
        <p:nvSpPr>
          <p:cNvPr id="3" name="Rectangle 2"/>
          <p:cNvSpPr/>
          <p:nvPr/>
        </p:nvSpPr>
        <p:spPr>
          <a:xfrm>
            <a:off x="53747" y="1191001"/>
            <a:ext cx="9036505" cy="2232248"/>
          </a:xfrm>
          <a:prstGeom prst="rect">
            <a:avLst/>
          </a:prstGeom>
          <a:noFill/>
          <a:ln w="28575">
            <a:solidFill>
              <a:schemeClr val="accent3"/>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6" name="Footer Placeholder 5"/>
          <p:cNvSpPr>
            <a:spLocks noGrp="1"/>
          </p:cNvSpPr>
          <p:nvPr>
            <p:ph type="ftr" sz="quarter" idx="11"/>
          </p:nvPr>
        </p:nvSpPr>
        <p:spPr/>
        <p:txBody>
          <a:bodyPr/>
          <a:lstStyle/>
          <a:p>
            <a:r>
              <a:rPr lang="fr-FR" noProof="0"/>
              <a:t>HL-LHC Nonconformities</a:t>
            </a:r>
            <a:endParaRPr lang="en-GB" noProof="0"/>
          </a:p>
        </p:txBody>
      </p:sp>
      <p:sp>
        <p:nvSpPr>
          <p:cNvPr id="7" name="Slide Number Placeholder 6"/>
          <p:cNvSpPr>
            <a:spLocks noGrp="1"/>
          </p:cNvSpPr>
          <p:nvPr>
            <p:ph type="sldNum" sz="quarter" idx="12"/>
          </p:nvPr>
        </p:nvSpPr>
        <p:spPr/>
        <p:txBody>
          <a:bodyPr/>
          <a:lstStyle/>
          <a:p>
            <a:fld id="{BFDCA1C4-9514-7B4F-976F-D92F7E296653}" type="slidenum">
              <a:rPr lang="fr-FR" smtClean="0"/>
              <a:pPr/>
              <a:t>22</a:t>
            </a:fld>
            <a:endParaRPr lang="fr-FR"/>
          </a:p>
        </p:txBody>
      </p:sp>
    </p:spTree>
    <p:extLst>
      <p:ext uri="{BB962C8B-B14F-4D97-AF65-F5344CB8AC3E}">
        <p14:creationId xmlns:p14="http://schemas.microsoft.com/office/powerpoint/2010/main" val="310784722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GB" dirty="0"/>
              <a:t>Document life-cycle (Share with CERN)</a:t>
            </a:r>
          </a:p>
        </p:txBody>
      </p:sp>
      <p:pic>
        <p:nvPicPr>
          <p:cNvPr id="5" name="Picture 4"/>
          <p:cNvPicPr>
            <a:picLocks noChangeAspect="1"/>
          </p:cNvPicPr>
          <p:nvPr/>
        </p:nvPicPr>
        <p:blipFill>
          <a:blip r:embed="rId2"/>
          <a:stretch>
            <a:fillRect/>
          </a:stretch>
        </p:blipFill>
        <p:spPr>
          <a:xfrm>
            <a:off x="612000" y="1124744"/>
            <a:ext cx="7920000" cy="4107447"/>
          </a:xfrm>
          <a:prstGeom prst="rect">
            <a:avLst/>
          </a:prstGeom>
        </p:spPr>
      </p:pic>
      <p:sp>
        <p:nvSpPr>
          <p:cNvPr id="3" name="TextBox 2"/>
          <p:cNvSpPr txBox="1"/>
          <p:nvPr/>
        </p:nvSpPr>
        <p:spPr>
          <a:xfrm>
            <a:off x="148244" y="3645024"/>
            <a:ext cx="2407091" cy="646331"/>
          </a:xfrm>
          <a:prstGeom prst="rect">
            <a:avLst/>
          </a:prstGeom>
          <a:solidFill>
            <a:schemeClr val="bg1"/>
          </a:solidFill>
          <a:ln>
            <a:solidFill>
              <a:schemeClr val="accent1"/>
            </a:solidFill>
          </a:ln>
        </p:spPr>
        <p:txBody>
          <a:bodyPr wrap="square" rtlCol="0">
            <a:spAutoFit/>
          </a:bodyPr>
          <a:lstStyle/>
          <a:p>
            <a:r>
              <a:rPr lang="en-US" sz="1200" b="1" dirty="0">
                <a:solidFill>
                  <a:schemeClr val="accent5"/>
                </a:solidFill>
              </a:rPr>
              <a:t>The document is shared with the EDMS Distribution List: WP4_COORD_CRYOMODULE</a:t>
            </a:r>
          </a:p>
        </p:txBody>
      </p:sp>
      <p:cxnSp>
        <p:nvCxnSpPr>
          <p:cNvPr id="8" name="Straight Arrow Connector 7"/>
          <p:cNvCxnSpPr>
            <a:stCxn id="3" idx="0"/>
          </p:cNvCxnSpPr>
          <p:nvPr/>
        </p:nvCxnSpPr>
        <p:spPr>
          <a:xfrm flipV="1">
            <a:off x="1351790" y="2798183"/>
            <a:ext cx="1203546" cy="846841"/>
          </a:xfrm>
          <a:prstGeom prst="straightConnector1">
            <a:avLst/>
          </a:prstGeom>
          <a:ln>
            <a:tailEnd type="triangle"/>
          </a:ln>
          <a:effectLst/>
        </p:spPr>
        <p:style>
          <a:lnRef idx="2">
            <a:schemeClr val="accent1"/>
          </a:lnRef>
          <a:fillRef idx="0">
            <a:schemeClr val="accent1"/>
          </a:fillRef>
          <a:effectRef idx="1">
            <a:schemeClr val="accent1"/>
          </a:effectRef>
          <a:fontRef idx="minor">
            <a:schemeClr val="tx1"/>
          </a:fontRef>
        </p:style>
      </p:cxnSp>
      <p:sp>
        <p:nvSpPr>
          <p:cNvPr id="6" name="TextBox 5"/>
          <p:cNvSpPr txBox="1"/>
          <p:nvPr/>
        </p:nvSpPr>
        <p:spPr>
          <a:xfrm>
            <a:off x="6156176" y="1772816"/>
            <a:ext cx="2843808" cy="954107"/>
          </a:xfrm>
          <a:prstGeom prst="rect">
            <a:avLst/>
          </a:prstGeom>
          <a:noFill/>
          <a:ln>
            <a:solidFill>
              <a:schemeClr val="accent1"/>
            </a:solidFill>
          </a:ln>
        </p:spPr>
        <p:txBody>
          <a:bodyPr wrap="square" rtlCol="0">
            <a:spAutoFit/>
          </a:bodyPr>
          <a:lstStyle/>
          <a:p>
            <a:r>
              <a:rPr lang="en-US" sz="1400" b="1" dirty="0">
                <a:solidFill>
                  <a:schemeClr val="accent5"/>
                </a:solidFill>
              </a:rPr>
              <a:t>If the NC is critical (impact 4,5), it will also be shared with the Project Management (up to us to escalate)</a:t>
            </a:r>
          </a:p>
        </p:txBody>
      </p:sp>
      <p:sp>
        <p:nvSpPr>
          <p:cNvPr id="7" name="Footer Placeholder 6"/>
          <p:cNvSpPr>
            <a:spLocks noGrp="1"/>
          </p:cNvSpPr>
          <p:nvPr>
            <p:ph type="ftr" sz="quarter" idx="11"/>
          </p:nvPr>
        </p:nvSpPr>
        <p:spPr/>
        <p:txBody>
          <a:bodyPr/>
          <a:lstStyle/>
          <a:p>
            <a:r>
              <a:rPr lang="fr-FR" noProof="0"/>
              <a:t>HL-LHC Nonconformities</a:t>
            </a:r>
            <a:endParaRPr lang="en-GB" noProof="0"/>
          </a:p>
        </p:txBody>
      </p:sp>
      <p:sp>
        <p:nvSpPr>
          <p:cNvPr id="9" name="Slide Number Placeholder 8"/>
          <p:cNvSpPr>
            <a:spLocks noGrp="1"/>
          </p:cNvSpPr>
          <p:nvPr>
            <p:ph type="sldNum" sz="quarter" idx="12"/>
          </p:nvPr>
        </p:nvSpPr>
        <p:spPr/>
        <p:txBody>
          <a:bodyPr/>
          <a:lstStyle/>
          <a:p>
            <a:fld id="{BFDCA1C4-9514-7B4F-976F-D92F7E296653}" type="slidenum">
              <a:rPr lang="fr-FR" smtClean="0"/>
              <a:pPr/>
              <a:t>23</a:t>
            </a:fld>
            <a:endParaRPr lang="fr-FR"/>
          </a:p>
        </p:txBody>
      </p:sp>
    </p:spTree>
    <p:extLst>
      <p:ext uri="{BB962C8B-B14F-4D97-AF65-F5344CB8AC3E}">
        <p14:creationId xmlns:p14="http://schemas.microsoft.com/office/powerpoint/2010/main" val="22644000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629507" y="46266"/>
            <a:ext cx="7344816" cy="720000"/>
          </a:xfrm>
          <a:solidFill>
            <a:schemeClr val="bg1"/>
          </a:solidFill>
        </p:spPr>
        <p:txBody>
          <a:bodyPr/>
          <a:lstStyle/>
          <a:p>
            <a:r>
              <a:rPr lang="en-GB" dirty="0"/>
              <a:t>WP Evaluation (CERN Assessment and feedback)</a:t>
            </a:r>
          </a:p>
        </p:txBody>
      </p:sp>
      <p:sp>
        <p:nvSpPr>
          <p:cNvPr id="9" name="Rectangle 8"/>
          <p:cNvSpPr/>
          <p:nvPr/>
        </p:nvSpPr>
        <p:spPr>
          <a:xfrm>
            <a:off x="327278" y="2924944"/>
            <a:ext cx="8463132" cy="923330"/>
          </a:xfrm>
          <a:prstGeom prst="rect">
            <a:avLst/>
          </a:prstGeom>
        </p:spPr>
        <p:txBody>
          <a:bodyPr wrap="square">
            <a:spAutoFit/>
          </a:bodyPr>
          <a:lstStyle/>
          <a:p>
            <a:pPr marL="285750" indent="-285750" algn="just">
              <a:buFont typeface="Arial" panose="020B0604020202020204" pitchFamily="34" charset="0"/>
              <a:buChar char="•"/>
            </a:pPr>
            <a:r>
              <a:rPr lang="en-US" dirty="0">
                <a:solidFill>
                  <a:schemeClr val="accent5"/>
                </a:solidFill>
              </a:rPr>
              <a:t>Based on the previous income CERN will assess the information and provide a decision (Full process is traced through EDMS).</a:t>
            </a:r>
          </a:p>
          <a:p>
            <a:pPr marL="285750" indent="-285750" algn="just">
              <a:buFont typeface="Arial" panose="020B0604020202020204" pitchFamily="34" charset="0"/>
              <a:buChar char="•"/>
            </a:pPr>
            <a:r>
              <a:rPr lang="en-US" dirty="0">
                <a:solidFill>
                  <a:schemeClr val="accent5"/>
                </a:solidFill>
              </a:rPr>
              <a:t>The decision about the Nonconformity shall be integrated in the document</a:t>
            </a:r>
          </a:p>
        </p:txBody>
      </p:sp>
      <p:pic>
        <p:nvPicPr>
          <p:cNvPr id="6" name="Picture 5"/>
          <p:cNvPicPr>
            <a:picLocks noChangeAspect="1"/>
          </p:cNvPicPr>
          <p:nvPr/>
        </p:nvPicPr>
        <p:blipFill>
          <a:blip r:embed="rId2"/>
          <a:stretch>
            <a:fillRect/>
          </a:stretch>
        </p:blipFill>
        <p:spPr>
          <a:xfrm>
            <a:off x="629595" y="1681334"/>
            <a:ext cx="7920000" cy="1252144"/>
          </a:xfrm>
          <a:prstGeom prst="rect">
            <a:avLst/>
          </a:prstGeom>
        </p:spPr>
      </p:pic>
      <p:pic>
        <p:nvPicPr>
          <p:cNvPr id="5" name="Picture 4"/>
          <p:cNvPicPr>
            <a:picLocks noChangeAspect="1"/>
          </p:cNvPicPr>
          <p:nvPr/>
        </p:nvPicPr>
        <p:blipFill>
          <a:blip r:embed="rId3"/>
          <a:stretch>
            <a:fillRect/>
          </a:stretch>
        </p:blipFill>
        <p:spPr>
          <a:xfrm>
            <a:off x="17595" y="3848274"/>
            <a:ext cx="9144000" cy="382202"/>
          </a:xfrm>
          <a:prstGeom prst="rect">
            <a:avLst/>
          </a:prstGeom>
        </p:spPr>
      </p:pic>
      <p:sp>
        <p:nvSpPr>
          <p:cNvPr id="7" name="Rectangle 6"/>
          <p:cNvSpPr/>
          <p:nvPr/>
        </p:nvSpPr>
        <p:spPr>
          <a:xfrm>
            <a:off x="340433" y="1035003"/>
            <a:ext cx="8463133" cy="646331"/>
          </a:xfrm>
          <a:prstGeom prst="rect">
            <a:avLst/>
          </a:prstGeom>
        </p:spPr>
        <p:txBody>
          <a:bodyPr wrap="square">
            <a:spAutoFit/>
          </a:bodyPr>
          <a:lstStyle/>
          <a:p>
            <a:pPr marL="285750" indent="-285750" algn="just">
              <a:buFont typeface="Arial" panose="020B0604020202020204" pitchFamily="34" charset="0"/>
              <a:buChar char="•"/>
            </a:pPr>
            <a:r>
              <a:rPr lang="en-US" dirty="0">
                <a:solidFill>
                  <a:schemeClr val="accent5"/>
                </a:solidFill>
              </a:rPr>
              <a:t>Once the document is shared with </a:t>
            </a:r>
            <a:r>
              <a:rPr lang="en-US" b="1" dirty="0">
                <a:solidFill>
                  <a:schemeClr val="accent5"/>
                </a:solidFill>
              </a:rPr>
              <a:t>WP4_COORD_CRYOMODULE, </a:t>
            </a:r>
            <a:r>
              <a:rPr lang="en-US" dirty="0">
                <a:solidFill>
                  <a:schemeClr val="accent5"/>
                </a:solidFill>
              </a:rPr>
              <a:t>we will provide Feedback via EDMS   </a:t>
            </a:r>
          </a:p>
        </p:txBody>
      </p:sp>
      <p:pic>
        <p:nvPicPr>
          <p:cNvPr id="3" name="Picture 2"/>
          <p:cNvPicPr>
            <a:picLocks noChangeAspect="1"/>
          </p:cNvPicPr>
          <p:nvPr/>
        </p:nvPicPr>
        <p:blipFill>
          <a:blip r:embed="rId4"/>
          <a:stretch>
            <a:fillRect/>
          </a:stretch>
        </p:blipFill>
        <p:spPr>
          <a:xfrm>
            <a:off x="7626770" y="234975"/>
            <a:ext cx="1409700" cy="323850"/>
          </a:xfrm>
          <a:prstGeom prst="rect">
            <a:avLst/>
          </a:prstGeom>
        </p:spPr>
      </p:pic>
      <p:sp>
        <p:nvSpPr>
          <p:cNvPr id="8" name="Rectangle 7"/>
          <p:cNvSpPr/>
          <p:nvPr/>
        </p:nvSpPr>
        <p:spPr>
          <a:xfrm>
            <a:off x="8681" y="4272677"/>
            <a:ext cx="9122163" cy="2585323"/>
          </a:xfrm>
          <a:prstGeom prst="rect">
            <a:avLst/>
          </a:prstGeom>
          <a:solidFill>
            <a:schemeClr val="bg1"/>
          </a:solidFill>
        </p:spPr>
        <p:txBody>
          <a:bodyPr wrap="square">
            <a:spAutoFit/>
          </a:bodyPr>
          <a:lstStyle/>
          <a:p>
            <a:pPr marL="355600" lvl="1" indent="-261938" algn="just">
              <a:buFont typeface="Arial" panose="020B0604020202020204" pitchFamily="34" charset="0"/>
              <a:buChar char="•"/>
            </a:pPr>
            <a:r>
              <a:rPr lang="en-GB" b="1" dirty="0">
                <a:solidFill>
                  <a:srgbClr val="5A5A5A"/>
                </a:solidFill>
              </a:rPr>
              <a:t>Repair:</a:t>
            </a:r>
            <a:r>
              <a:rPr lang="en-GB" dirty="0">
                <a:solidFill>
                  <a:srgbClr val="5A5A5A"/>
                </a:solidFill>
              </a:rPr>
              <a:t> Action on a nonconforming product in order to make it acceptable for the intended use</a:t>
            </a:r>
          </a:p>
          <a:p>
            <a:pPr marL="355600" lvl="1" indent="-261938" algn="just">
              <a:buFont typeface="Arial" panose="020B0604020202020204" pitchFamily="34" charset="0"/>
              <a:buChar char="•"/>
            </a:pPr>
            <a:r>
              <a:rPr lang="en-GB" b="1" dirty="0">
                <a:solidFill>
                  <a:srgbClr val="5A5A5A"/>
                </a:solidFill>
              </a:rPr>
              <a:t>Regrade:</a:t>
            </a:r>
            <a:r>
              <a:rPr lang="en-GB" dirty="0">
                <a:solidFill>
                  <a:srgbClr val="5A5A5A"/>
                </a:solidFill>
              </a:rPr>
              <a:t> Alteration of the grade of a nonconforming product in order to make it conform to requirements differing from the initial ones</a:t>
            </a:r>
          </a:p>
          <a:p>
            <a:pPr marL="355600" lvl="1" indent="-261938" algn="just">
              <a:buFont typeface="Arial" panose="020B0604020202020204" pitchFamily="34" charset="0"/>
              <a:buChar char="•"/>
            </a:pPr>
            <a:r>
              <a:rPr lang="en-GB" b="1" dirty="0">
                <a:solidFill>
                  <a:srgbClr val="5A5A5A"/>
                </a:solidFill>
              </a:rPr>
              <a:t>Scrap:</a:t>
            </a:r>
            <a:r>
              <a:rPr lang="en-GB" dirty="0">
                <a:solidFill>
                  <a:srgbClr val="5A5A5A"/>
                </a:solidFill>
              </a:rPr>
              <a:t> Action on a nonconforming product to preclude its originally intended use (Recycling, destruction).</a:t>
            </a:r>
          </a:p>
          <a:p>
            <a:pPr marL="355600" lvl="1" indent="-261938" algn="just">
              <a:buFont typeface="Arial" panose="020B0604020202020204" pitchFamily="34" charset="0"/>
              <a:buChar char="•"/>
            </a:pPr>
            <a:r>
              <a:rPr lang="en-GB" b="1" dirty="0">
                <a:solidFill>
                  <a:srgbClr val="5A5A5A"/>
                </a:solidFill>
              </a:rPr>
              <a:t>Return:</a:t>
            </a:r>
            <a:r>
              <a:rPr lang="en-GB" dirty="0">
                <a:solidFill>
                  <a:srgbClr val="5A5A5A"/>
                </a:solidFill>
              </a:rPr>
              <a:t> Action on a nonconforming product to send back to the supplier’s facilities</a:t>
            </a:r>
          </a:p>
          <a:p>
            <a:pPr marL="355600" lvl="1" indent="-261938" algn="just">
              <a:buFont typeface="Arial" panose="020B0604020202020204" pitchFamily="34" charset="0"/>
              <a:buChar char="•"/>
            </a:pPr>
            <a:r>
              <a:rPr lang="en-GB" b="1" dirty="0">
                <a:solidFill>
                  <a:srgbClr val="5A5A5A"/>
                </a:solidFill>
              </a:rPr>
              <a:t>Concession:</a:t>
            </a:r>
            <a:r>
              <a:rPr lang="en-GB" dirty="0">
                <a:solidFill>
                  <a:srgbClr val="5A5A5A"/>
                </a:solidFill>
              </a:rPr>
              <a:t> Permission to use or release a product that does not conform to specified requirements (Use as it is)</a:t>
            </a:r>
          </a:p>
        </p:txBody>
      </p:sp>
      <p:pic>
        <p:nvPicPr>
          <p:cNvPr id="10" name="Picture 9"/>
          <p:cNvPicPr>
            <a:picLocks noChangeAspect="1"/>
          </p:cNvPicPr>
          <p:nvPr/>
        </p:nvPicPr>
        <p:blipFill>
          <a:blip r:embed="rId5"/>
          <a:stretch>
            <a:fillRect/>
          </a:stretch>
        </p:blipFill>
        <p:spPr>
          <a:xfrm>
            <a:off x="7620535" y="693521"/>
            <a:ext cx="1457528" cy="295316"/>
          </a:xfrm>
          <a:prstGeom prst="rect">
            <a:avLst/>
          </a:prstGeom>
        </p:spPr>
      </p:pic>
      <p:sp>
        <p:nvSpPr>
          <p:cNvPr id="4" name="Footer Placeholder 3"/>
          <p:cNvSpPr>
            <a:spLocks noGrp="1"/>
          </p:cNvSpPr>
          <p:nvPr>
            <p:ph type="ftr" sz="quarter" idx="11"/>
          </p:nvPr>
        </p:nvSpPr>
        <p:spPr/>
        <p:txBody>
          <a:bodyPr/>
          <a:lstStyle/>
          <a:p>
            <a:r>
              <a:rPr lang="fr-FR" noProof="0"/>
              <a:t>HL-LHC Nonconformities</a:t>
            </a:r>
            <a:endParaRPr lang="en-GB" noProof="0"/>
          </a:p>
        </p:txBody>
      </p:sp>
      <p:sp>
        <p:nvSpPr>
          <p:cNvPr id="11" name="Slide Number Placeholder 10"/>
          <p:cNvSpPr>
            <a:spLocks noGrp="1"/>
          </p:cNvSpPr>
          <p:nvPr>
            <p:ph type="sldNum" sz="quarter" idx="12"/>
          </p:nvPr>
        </p:nvSpPr>
        <p:spPr/>
        <p:txBody>
          <a:bodyPr/>
          <a:lstStyle/>
          <a:p>
            <a:fld id="{BFDCA1C4-9514-7B4F-976F-D92F7E296653}" type="slidenum">
              <a:rPr lang="fr-FR" smtClean="0"/>
              <a:pPr/>
              <a:t>24</a:t>
            </a:fld>
            <a:endParaRPr lang="fr-FR"/>
          </a:p>
        </p:txBody>
      </p:sp>
    </p:spTree>
    <p:extLst>
      <p:ext uri="{BB962C8B-B14F-4D97-AF65-F5344CB8AC3E}">
        <p14:creationId xmlns:p14="http://schemas.microsoft.com/office/powerpoint/2010/main" val="35881644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1000"/>
                                        <p:tgtEl>
                                          <p:spTgt spid="8"/>
                                        </p:tgtEl>
                                      </p:cBhvr>
                                    </p:animEffect>
                                    <p:anim calcmode="lin" valueType="num">
                                      <p:cBhvr>
                                        <p:cTn id="13" dur="1000" fill="hold"/>
                                        <p:tgtEl>
                                          <p:spTgt spid="8"/>
                                        </p:tgtEl>
                                        <p:attrNameLst>
                                          <p:attrName>ppt_x</p:attrName>
                                        </p:attrNameLst>
                                      </p:cBhvr>
                                      <p:tavLst>
                                        <p:tav tm="0">
                                          <p:val>
                                            <p:strVal val="#ppt_x"/>
                                          </p:val>
                                        </p:tav>
                                        <p:tav tm="100000">
                                          <p:val>
                                            <p:strVal val="#ppt_x"/>
                                          </p:val>
                                        </p:tav>
                                      </p:tavLst>
                                    </p:anim>
                                    <p:anim calcmode="lin" valueType="num">
                                      <p:cBhvr>
                                        <p:cTn id="14" dur="10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GB" dirty="0"/>
              <a:t>Document life-cycle </a:t>
            </a:r>
          </a:p>
        </p:txBody>
      </p:sp>
      <p:pic>
        <p:nvPicPr>
          <p:cNvPr id="5" name="Picture 4"/>
          <p:cNvPicPr>
            <a:picLocks noChangeAspect="1"/>
          </p:cNvPicPr>
          <p:nvPr/>
        </p:nvPicPr>
        <p:blipFill>
          <a:blip r:embed="rId2"/>
          <a:stretch>
            <a:fillRect/>
          </a:stretch>
        </p:blipFill>
        <p:spPr>
          <a:xfrm>
            <a:off x="612000" y="1124744"/>
            <a:ext cx="7920000" cy="4107447"/>
          </a:xfrm>
          <a:prstGeom prst="rect">
            <a:avLst/>
          </a:prstGeom>
        </p:spPr>
      </p:pic>
      <p:sp>
        <p:nvSpPr>
          <p:cNvPr id="7" name="TextBox 6"/>
          <p:cNvSpPr txBox="1"/>
          <p:nvPr/>
        </p:nvSpPr>
        <p:spPr>
          <a:xfrm>
            <a:off x="3995936" y="5301208"/>
            <a:ext cx="3311792" cy="738664"/>
          </a:xfrm>
          <a:prstGeom prst="rect">
            <a:avLst/>
          </a:prstGeom>
          <a:noFill/>
          <a:ln>
            <a:solidFill>
              <a:schemeClr val="accent1"/>
            </a:solidFill>
          </a:ln>
        </p:spPr>
        <p:txBody>
          <a:bodyPr wrap="square" rtlCol="0">
            <a:spAutoFit/>
          </a:bodyPr>
          <a:lstStyle/>
          <a:p>
            <a:r>
              <a:rPr lang="en-US" sz="1400" b="1" dirty="0">
                <a:solidFill>
                  <a:schemeClr val="accent5"/>
                </a:solidFill>
              </a:rPr>
              <a:t>The status of the NC will remain in Actions Underway until it is proven that the NC has been solved</a:t>
            </a:r>
          </a:p>
        </p:txBody>
      </p:sp>
      <p:sp>
        <p:nvSpPr>
          <p:cNvPr id="3" name="Footer Placeholder 2"/>
          <p:cNvSpPr>
            <a:spLocks noGrp="1"/>
          </p:cNvSpPr>
          <p:nvPr>
            <p:ph type="ftr" sz="quarter" idx="11"/>
          </p:nvPr>
        </p:nvSpPr>
        <p:spPr/>
        <p:txBody>
          <a:bodyPr/>
          <a:lstStyle/>
          <a:p>
            <a:r>
              <a:rPr lang="fr-FR" noProof="0"/>
              <a:t>HL-LHC Nonconformities</a:t>
            </a:r>
            <a:endParaRPr lang="en-GB" noProof="0"/>
          </a:p>
        </p:txBody>
      </p:sp>
      <p:sp>
        <p:nvSpPr>
          <p:cNvPr id="4" name="Slide Number Placeholder 3"/>
          <p:cNvSpPr>
            <a:spLocks noGrp="1"/>
          </p:cNvSpPr>
          <p:nvPr>
            <p:ph type="sldNum" sz="quarter" idx="12"/>
          </p:nvPr>
        </p:nvSpPr>
        <p:spPr/>
        <p:txBody>
          <a:bodyPr/>
          <a:lstStyle/>
          <a:p>
            <a:fld id="{BFDCA1C4-9514-7B4F-976F-D92F7E296653}" type="slidenum">
              <a:rPr lang="fr-FR" smtClean="0"/>
              <a:pPr/>
              <a:t>25</a:t>
            </a:fld>
            <a:endParaRPr lang="fr-FR"/>
          </a:p>
        </p:txBody>
      </p:sp>
    </p:spTree>
    <p:extLst>
      <p:ext uri="{BB962C8B-B14F-4D97-AF65-F5344CB8AC3E}">
        <p14:creationId xmlns:p14="http://schemas.microsoft.com/office/powerpoint/2010/main" val="251554081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GB" dirty="0"/>
              <a:t>NC Closure</a:t>
            </a:r>
          </a:p>
        </p:txBody>
      </p:sp>
      <p:pic>
        <p:nvPicPr>
          <p:cNvPr id="4" name="Picture 3"/>
          <p:cNvPicPr>
            <a:picLocks noChangeAspect="1"/>
          </p:cNvPicPr>
          <p:nvPr/>
        </p:nvPicPr>
        <p:blipFill>
          <a:blip r:embed="rId2"/>
          <a:stretch>
            <a:fillRect/>
          </a:stretch>
        </p:blipFill>
        <p:spPr>
          <a:xfrm>
            <a:off x="1838618" y="920980"/>
            <a:ext cx="5466763" cy="2880000"/>
          </a:xfrm>
          <a:prstGeom prst="rect">
            <a:avLst/>
          </a:prstGeom>
        </p:spPr>
      </p:pic>
      <p:sp>
        <p:nvSpPr>
          <p:cNvPr id="6" name="Rectangle 5"/>
          <p:cNvSpPr/>
          <p:nvPr/>
        </p:nvSpPr>
        <p:spPr>
          <a:xfrm>
            <a:off x="251520" y="4057697"/>
            <a:ext cx="8352928" cy="1754326"/>
          </a:xfrm>
          <a:prstGeom prst="rect">
            <a:avLst/>
          </a:prstGeom>
          <a:solidFill>
            <a:schemeClr val="bg1"/>
          </a:solidFill>
        </p:spPr>
        <p:txBody>
          <a:bodyPr wrap="square">
            <a:spAutoFit/>
          </a:bodyPr>
          <a:lstStyle/>
          <a:p>
            <a:pPr marL="285750" indent="-285750" algn="just">
              <a:buFont typeface="Arial" panose="020B0604020202020204" pitchFamily="34" charset="0"/>
              <a:buChar char="•"/>
            </a:pPr>
            <a:r>
              <a:rPr lang="en-US" dirty="0">
                <a:solidFill>
                  <a:schemeClr val="accent5"/>
                </a:solidFill>
              </a:rPr>
              <a:t>Once the Nonconformity is solved, the document shall be updated (new version to be issued). </a:t>
            </a:r>
            <a:r>
              <a:rPr lang="en-US" b="1" dirty="0">
                <a:solidFill>
                  <a:schemeClr val="accent5"/>
                </a:solidFill>
              </a:rPr>
              <a:t>The reference to the report(s)</a:t>
            </a:r>
            <a:r>
              <a:rPr lang="en-US" dirty="0">
                <a:solidFill>
                  <a:schemeClr val="accent5"/>
                </a:solidFill>
              </a:rPr>
              <a:t> that proves the Nonconformity is closed is to be added in MTF (additional MTF Step if needed) and the Status of the Nonconformity is changed to Closed or Closed with Warnings</a:t>
            </a:r>
          </a:p>
          <a:p>
            <a:pPr marL="285750" indent="-285750" algn="just">
              <a:buFont typeface="Arial" panose="020B0604020202020204" pitchFamily="34" charset="0"/>
              <a:buChar char="•"/>
            </a:pPr>
            <a:r>
              <a:rPr lang="en-GB" dirty="0">
                <a:solidFill>
                  <a:schemeClr val="accent5"/>
                </a:solidFill>
              </a:rPr>
              <a:t>No measurable actions = No closure of the NC</a:t>
            </a:r>
          </a:p>
        </p:txBody>
      </p:sp>
      <p:pic>
        <p:nvPicPr>
          <p:cNvPr id="3" name="Picture 2"/>
          <p:cNvPicPr>
            <a:picLocks noChangeAspect="1"/>
          </p:cNvPicPr>
          <p:nvPr/>
        </p:nvPicPr>
        <p:blipFill>
          <a:blip r:embed="rId3"/>
          <a:stretch>
            <a:fillRect/>
          </a:stretch>
        </p:blipFill>
        <p:spPr>
          <a:xfrm>
            <a:off x="7715442" y="360000"/>
            <a:ext cx="1368837" cy="1080000"/>
          </a:xfrm>
          <a:prstGeom prst="rect">
            <a:avLst/>
          </a:prstGeom>
        </p:spPr>
      </p:pic>
      <p:sp>
        <p:nvSpPr>
          <p:cNvPr id="5" name="Footer Placeholder 4"/>
          <p:cNvSpPr>
            <a:spLocks noGrp="1"/>
          </p:cNvSpPr>
          <p:nvPr>
            <p:ph type="ftr" sz="quarter" idx="11"/>
          </p:nvPr>
        </p:nvSpPr>
        <p:spPr/>
        <p:txBody>
          <a:bodyPr/>
          <a:lstStyle/>
          <a:p>
            <a:r>
              <a:rPr lang="fr-FR" noProof="0"/>
              <a:t>HL-LHC Nonconformities</a:t>
            </a:r>
            <a:endParaRPr lang="en-GB" noProof="0"/>
          </a:p>
        </p:txBody>
      </p:sp>
      <p:sp>
        <p:nvSpPr>
          <p:cNvPr id="7" name="Slide Number Placeholder 6"/>
          <p:cNvSpPr>
            <a:spLocks noGrp="1"/>
          </p:cNvSpPr>
          <p:nvPr>
            <p:ph type="sldNum" sz="quarter" idx="12"/>
          </p:nvPr>
        </p:nvSpPr>
        <p:spPr/>
        <p:txBody>
          <a:bodyPr/>
          <a:lstStyle/>
          <a:p>
            <a:fld id="{BFDCA1C4-9514-7B4F-976F-D92F7E296653}" type="slidenum">
              <a:rPr lang="fr-FR" smtClean="0"/>
              <a:pPr/>
              <a:t>26</a:t>
            </a:fld>
            <a:endParaRPr lang="fr-FR"/>
          </a:p>
        </p:txBody>
      </p:sp>
    </p:spTree>
    <p:extLst>
      <p:ext uri="{BB962C8B-B14F-4D97-AF65-F5344CB8AC3E}">
        <p14:creationId xmlns:p14="http://schemas.microsoft.com/office/powerpoint/2010/main" val="364674666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612000" y="44624"/>
            <a:ext cx="7920000" cy="720000"/>
          </a:xfrm>
        </p:spPr>
        <p:txBody>
          <a:bodyPr/>
          <a:lstStyle/>
          <a:p>
            <a:r>
              <a:rPr lang="fr-CH" dirty="0" err="1"/>
              <a:t>Outline</a:t>
            </a:r>
            <a:endParaRPr lang="en-GB" dirty="0"/>
          </a:p>
        </p:txBody>
      </p:sp>
      <p:sp>
        <p:nvSpPr>
          <p:cNvPr id="7" name="Content Placeholder 6"/>
          <p:cNvSpPr>
            <a:spLocks noGrp="1"/>
          </p:cNvSpPr>
          <p:nvPr>
            <p:ph idx="1"/>
          </p:nvPr>
        </p:nvSpPr>
        <p:spPr>
          <a:xfrm>
            <a:off x="623744" y="836712"/>
            <a:ext cx="7920000" cy="4906963"/>
          </a:xfrm>
        </p:spPr>
        <p:txBody>
          <a:bodyPr/>
          <a:lstStyle/>
          <a:p>
            <a:r>
              <a:rPr lang="fr-CH" b="1" dirty="0">
                <a:solidFill>
                  <a:schemeClr val="accent5">
                    <a:lumMod val="20000"/>
                    <a:lumOff val="80000"/>
                  </a:schemeClr>
                </a:solidFill>
              </a:rPr>
              <a:t>HL-LHC </a:t>
            </a:r>
            <a:r>
              <a:rPr lang="fr-CH" b="1" dirty="0" err="1">
                <a:solidFill>
                  <a:schemeClr val="accent5">
                    <a:lumMod val="20000"/>
                    <a:lumOff val="80000"/>
                  </a:schemeClr>
                </a:solidFill>
              </a:rPr>
              <a:t>Nonconformities</a:t>
            </a:r>
            <a:endParaRPr lang="fr-CH" b="1" dirty="0">
              <a:solidFill>
                <a:schemeClr val="accent5">
                  <a:lumMod val="20000"/>
                  <a:lumOff val="80000"/>
                </a:schemeClr>
              </a:solidFill>
            </a:endParaRPr>
          </a:p>
          <a:p>
            <a:r>
              <a:rPr lang="fr-CH" b="1" dirty="0">
                <a:solidFill>
                  <a:schemeClr val="accent5">
                    <a:lumMod val="20000"/>
                    <a:lumOff val="80000"/>
                  </a:schemeClr>
                </a:solidFill>
              </a:rPr>
              <a:t>Handling of </a:t>
            </a:r>
            <a:r>
              <a:rPr lang="fr-CH" b="1" dirty="0" err="1">
                <a:solidFill>
                  <a:schemeClr val="accent5">
                    <a:lumMod val="20000"/>
                    <a:lumOff val="80000"/>
                  </a:schemeClr>
                </a:solidFill>
              </a:rPr>
              <a:t>NCRs</a:t>
            </a:r>
            <a:endParaRPr lang="fr-CH" b="1" dirty="0">
              <a:solidFill>
                <a:schemeClr val="accent5">
                  <a:lumMod val="20000"/>
                  <a:lumOff val="80000"/>
                </a:schemeClr>
              </a:solidFill>
            </a:endParaRPr>
          </a:p>
          <a:p>
            <a:r>
              <a:rPr lang="fr-CH" b="1" dirty="0">
                <a:solidFill>
                  <a:schemeClr val="accent5">
                    <a:lumMod val="20000"/>
                    <a:lumOff val="80000"/>
                  </a:schemeClr>
                </a:solidFill>
              </a:rPr>
              <a:t>Content</a:t>
            </a:r>
          </a:p>
          <a:p>
            <a:r>
              <a:rPr lang="fr-CH" b="1" dirty="0"/>
              <a:t>Conclusions</a:t>
            </a:r>
          </a:p>
          <a:p>
            <a:endParaRPr lang="fr-CH" b="1" dirty="0"/>
          </a:p>
          <a:p>
            <a:endParaRPr lang="en-GB" b="1" dirty="0"/>
          </a:p>
        </p:txBody>
      </p:sp>
      <p:sp>
        <p:nvSpPr>
          <p:cNvPr id="8" name="Footer Placeholder 7"/>
          <p:cNvSpPr>
            <a:spLocks noGrp="1"/>
          </p:cNvSpPr>
          <p:nvPr>
            <p:ph type="ftr" sz="quarter" idx="11"/>
          </p:nvPr>
        </p:nvSpPr>
        <p:spPr/>
        <p:txBody>
          <a:bodyPr/>
          <a:lstStyle/>
          <a:p>
            <a:r>
              <a:rPr lang="fr-FR" noProof="0"/>
              <a:t>HL-LHC Nonconformities</a:t>
            </a:r>
            <a:endParaRPr lang="en-GB" noProof="0"/>
          </a:p>
        </p:txBody>
      </p:sp>
      <p:sp>
        <p:nvSpPr>
          <p:cNvPr id="9" name="Slide Number Placeholder 8"/>
          <p:cNvSpPr>
            <a:spLocks noGrp="1"/>
          </p:cNvSpPr>
          <p:nvPr>
            <p:ph type="sldNum" sz="quarter" idx="12"/>
          </p:nvPr>
        </p:nvSpPr>
        <p:spPr/>
        <p:txBody>
          <a:bodyPr/>
          <a:lstStyle/>
          <a:p>
            <a:fld id="{BFDCA1C4-9514-7B4F-976F-D92F7E296653}" type="slidenum">
              <a:rPr lang="fr-FR" smtClean="0"/>
              <a:pPr/>
              <a:t>27</a:t>
            </a:fld>
            <a:endParaRPr lang="fr-FR"/>
          </a:p>
        </p:txBody>
      </p:sp>
    </p:spTree>
    <p:extLst>
      <p:ext uri="{BB962C8B-B14F-4D97-AF65-F5344CB8AC3E}">
        <p14:creationId xmlns:p14="http://schemas.microsoft.com/office/powerpoint/2010/main" val="22829321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E7E7DE-AA04-431F-85BC-233FB1E5A75F}"/>
              </a:ext>
            </a:extLst>
          </p:cNvPr>
          <p:cNvSpPr>
            <a:spLocks noGrp="1"/>
          </p:cNvSpPr>
          <p:nvPr>
            <p:ph type="title"/>
          </p:nvPr>
        </p:nvSpPr>
        <p:spPr/>
        <p:txBody>
          <a:bodyPr/>
          <a:lstStyle/>
          <a:p>
            <a:r>
              <a:rPr lang="en-GB" dirty="0"/>
              <a:t>Some reasons a problem-solving process often fails</a:t>
            </a:r>
          </a:p>
        </p:txBody>
      </p:sp>
      <p:sp>
        <p:nvSpPr>
          <p:cNvPr id="3" name="Content Placeholder 2">
            <a:extLst>
              <a:ext uri="{FF2B5EF4-FFF2-40B4-BE49-F238E27FC236}">
                <a16:creationId xmlns:a16="http://schemas.microsoft.com/office/drawing/2014/main" id="{69B43E25-9B49-4380-B2B3-D9BC98DB9E9C}"/>
              </a:ext>
            </a:extLst>
          </p:cNvPr>
          <p:cNvSpPr>
            <a:spLocks noGrp="1"/>
          </p:cNvSpPr>
          <p:nvPr>
            <p:ph idx="1"/>
          </p:nvPr>
        </p:nvSpPr>
        <p:spPr>
          <a:xfrm>
            <a:off x="612000" y="1219200"/>
            <a:ext cx="8352488" cy="4906963"/>
          </a:xfrm>
        </p:spPr>
        <p:txBody>
          <a:bodyPr/>
          <a:lstStyle/>
          <a:p>
            <a:r>
              <a:rPr lang="en-GB" b="1" dirty="0"/>
              <a:t>Jumping</a:t>
            </a:r>
            <a:r>
              <a:rPr lang="en-GB" dirty="0"/>
              <a:t> from </a:t>
            </a:r>
            <a:r>
              <a:rPr lang="en-GB" b="1" dirty="0"/>
              <a:t>analysis</a:t>
            </a:r>
            <a:r>
              <a:rPr lang="en-GB" dirty="0"/>
              <a:t> to a </a:t>
            </a:r>
            <a:r>
              <a:rPr lang="en-GB" b="1" dirty="0"/>
              <a:t>solution</a:t>
            </a:r>
            <a:r>
              <a:rPr lang="en-GB" dirty="0"/>
              <a:t> too </a:t>
            </a:r>
            <a:r>
              <a:rPr lang="en-GB" b="1" dirty="0"/>
              <a:t>quickly</a:t>
            </a:r>
          </a:p>
          <a:p>
            <a:r>
              <a:rPr lang="en-GB" dirty="0"/>
              <a:t>Using data that are </a:t>
            </a:r>
            <a:r>
              <a:rPr lang="en-GB" b="1" dirty="0"/>
              <a:t>inaccurate</a:t>
            </a:r>
            <a:r>
              <a:rPr lang="en-GB" dirty="0"/>
              <a:t> or </a:t>
            </a:r>
            <a:r>
              <a:rPr lang="en-GB" b="1" dirty="0"/>
              <a:t>biased</a:t>
            </a:r>
          </a:p>
          <a:p>
            <a:r>
              <a:rPr lang="en-GB" dirty="0"/>
              <a:t>Failing to include the </a:t>
            </a:r>
            <a:r>
              <a:rPr lang="en-GB" b="1" dirty="0"/>
              <a:t>right people </a:t>
            </a:r>
            <a:r>
              <a:rPr lang="en-GB" dirty="0"/>
              <a:t>in the </a:t>
            </a:r>
            <a:r>
              <a:rPr lang="en-GB" b="1" dirty="0"/>
              <a:t>problem-solving</a:t>
            </a:r>
            <a:r>
              <a:rPr lang="en-GB" dirty="0"/>
              <a:t> process</a:t>
            </a:r>
          </a:p>
          <a:p>
            <a:r>
              <a:rPr lang="en-GB" b="1" dirty="0"/>
              <a:t>Mistaking</a:t>
            </a:r>
            <a:r>
              <a:rPr lang="en-GB" dirty="0"/>
              <a:t> a </a:t>
            </a:r>
            <a:r>
              <a:rPr lang="en-GB" b="1" dirty="0"/>
              <a:t>symptom</a:t>
            </a:r>
            <a:r>
              <a:rPr lang="en-GB" dirty="0"/>
              <a:t> for the </a:t>
            </a:r>
            <a:r>
              <a:rPr lang="en-GB" b="1" dirty="0"/>
              <a:t>root cause </a:t>
            </a:r>
            <a:r>
              <a:rPr lang="en-GB" dirty="0"/>
              <a:t>of the problem</a:t>
            </a:r>
          </a:p>
          <a:p>
            <a:r>
              <a:rPr lang="en-GB" dirty="0"/>
              <a:t>Failing to </a:t>
            </a:r>
            <a:r>
              <a:rPr lang="en-GB" b="1" dirty="0"/>
              <a:t>test a solution before implementing it</a:t>
            </a:r>
          </a:p>
          <a:p>
            <a:r>
              <a:rPr lang="en-GB" dirty="0"/>
              <a:t>Failing to </a:t>
            </a:r>
            <a:r>
              <a:rPr lang="en-GB" b="1" dirty="0"/>
              <a:t>evaluate the potential beneﬁts </a:t>
            </a:r>
            <a:r>
              <a:rPr lang="en-GB" dirty="0"/>
              <a:t>and </a:t>
            </a:r>
            <a:r>
              <a:rPr lang="en-GB" b="1" dirty="0"/>
              <a:t>costs</a:t>
            </a:r>
            <a:r>
              <a:rPr lang="en-GB" dirty="0"/>
              <a:t> of the chosen solution</a:t>
            </a:r>
          </a:p>
        </p:txBody>
      </p:sp>
      <p:sp>
        <p:nvSpPr>
          <p:cNvPr id="4" name="Footer Placeholder 3">
            <a:extLst>
              <a:ext uri="{FF2B5EF4-FFF2-40B4-BE49-F238E27FC236}">
                <a16:creationId xmlns:a16="http://schemas.microsoft.com/office/drawing/2014/main" id="{EE1DA5AD-F3C3-4962-8AC6-DFEC267635C1}"/>
              </a:ext>
            </a:extLst>
          </p:cNvPr>
          <p:cNvSpPr>
            <a:spLocks noGrp="1"/>
          </p:cNvSpPr>
          <p:nvPr>
            <p:ph type="ftr" sz="quarter" idx="11"/>
          </p:nvPr>
        </p:nvSpPr>
        <p:spPr/>
        <p:txBody>
          <a:bodyPr/>
          <a:lstStyle/>
          <a:p>
            <a:r>
              <a:rPr lang="en-GB" noProof="0"/>
              <a:t>HL-LHC Nonconformities</a:t>
            </a:r>
          </a:p>
        </p:txBody>
      </p:sp>
      <p:sp>
        <p:nvSpPr>
          <p:cNvPr id="5" name="Slide Number Placeholder 4">
            <a:extLst>
              <a:ext uri="{FF2B5EF4-FFF2-40B4-BE49-F238E27FC236}">
                <a16:creationId xmlns:a16="http://schemas.microsoft.com/office/drawing/2014/main" id="{CC7BB11E-11F2-427D-9B5F-684C25F6F78F}"/>
              </a:ext>
            </a:extLst>
          </p:cNvPr>
          <p:cNvSpPr>
            <a:spLocks noGrp="1"/>
          </p:cNvSpPr>
          <p:nvPr>
            <p:ph type="sldNum" sz="quarter" idx="12"/>
          </p:nvPr>
        </p:nvSpPr>
        <p:spPr/>
        <p:txBody>
          <a:bodyPr/>
          <a:lstStyle/>
          <a:p>
            <a:fld id="{BFDCA1C4-9514-7B4F-976F-D92F7E296653}" type="slidenum">
              <a:rPr lang="fr-FR" smtClean="0"/>
              <a:pPr/>
              <a:t>28</a:t>
            </a:fld>
            <a:endParaRPr lang="fr-FR"/>
          </a:p>
        </p:txBody>
      </p:sp>
    </p:spTree>
    <p:extLst>
      <p:ext uri="{BB962C8B-B14F-4D97-AF65-F5344CB8AC3E}">
        <p14:creationId xmlns:p14="http://schemas.microsoft.com/office/powerpoint/2010/main" val="66290053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629644" y="44624"/>
            <a:ext cx="7920000" cy="720000"/>
          </a:xfrm>
        </p:spPr>
        <p:txBody>
          <a:bodyPr/>
          <a:lstStyle/>
          <a:p>
            <a:r>
              <a:rPr lang="en-GB" dirty="0"/>
              <a:t>Conclusions</a:t>
            </a:r>
          </a:p>
        </p:txBody>
      </p:sp>
      <p:sp>
        <p:nvSpPr>
          <p:cNvPr id="3" name="Espace réservé du contenu 2"/>
          <p:cNvSpPr>
            <a:spLocks noGrp="1"/>
          </p:cNvSpPr>
          <p:nvPr>
            <p:ph idx="1"/>
          </p:nvPr>
        </p:nvSpPr>
        <p:spPr>
          <a:xfrm>
            <a:off x="358817" y="692696"/>
            <a:ext cx="8533663" cy="5425574"/>
          </a:xfrm>
        </p:spPr>
        <p:txBody>
          <a:bodyPr>
            <a:normAutofit fontScale="85000" lnSpcReduction="10000"/>
          </a:bodyPr>
          <a:lstStyle/>
          <a:p>
            <a:pPr algn="just"/>
            <a:r>
              <a:rPr lang="en-GB" b="1" dirty="0"/>
              <a:t>Nonconformities</a:t>
            </a:r>
            <a:r>
              <a:rPr lang="en-GB" dirty="0"/>
              <a:t> are part of the </a:t>
            </a:r>
            <a:r>
              <a:rPr lang="en-GB" b="1" dirty="0"/>
              <a:t>production</a:t>
            </a:r>
            <a:r>
              <a:rPr lang="en-GB" dirty="0"/>
              <a:t> of any component. When a specified requirement is not fulfilled a Nonconformity is to be issued</a:t>
            </a:r>
          </a:p>
          <a:p>
            <a:pPr algn="just"/>
            <a:r>
              <a:rPr lang="en-GB" dirty="0"/>
              <a:t>The metadata as well as the information of the NC is to be provided by the Collaboration with support from CERN</a:t>
            </a:r>
          </a:p>
          <a:p>
            <a:pPr algn="just"/>
            <a:r>
              <a:rPr lang="en-GB" dirty="0"/>
              <a:t>CERN will assess the NCR and provide the feedback (</a:t>
            </a:r>
            <a:r>
              <a:rPr lang="en-GB" b="1" dirty="0"/>
              <a:t>assessment</a:t>
            </a:r>
            <a:r>
              <a:rPr lang="en-GB" dirty="0"/>
              <a:t> of the </a:t>
            </a:r>
            <a:r>
              <a:rPr lang="en-GB" b="1" dirty="0"/>
              <a:t>proposal</a:t>
            </a:r>
            <a:r>
              <a:rPr lang="en-GB" dirty="0"/>
              <a:t> and </a:t>
            </a:r>
            <a:r>
              <a:rPr lang="en-GB" b="1" dirty="0"/>
              <a:t>decision</a:t>
            </a:r>
            <a:r>
              <a:rPr lang="en-GB" dirty="0"/>
              <a:t>)</a:t>
            </a:r>
          </a:p>
          <a:p>
            <a:pPr algn="just"/>
            <a:r>
              <a:rPr lang="en-GB" b="1" dirty="0"/>
              <a:t>Actions</a:t>
            </a:r>
            <a:r>
              <a:rPr lang="en-GB" dirty="0"/>
              <a:t> are to be </a:t>
            </a:r>
            <a:r>
              <a:rPr lang="en-GB" b="1" dirty="0"/>
              <a:t>implemented</a:t>
            </a:r>
            <a:r>
              <a:rPr lang="en-GB" dirty="0"/>
              <a:t> (if any) </a:t>
            </a:r>
            <a:r>
              <a:rPr lang="en-GB" b="1" dirty="0"/>
              <a:t>before closing </a:t>
            </a:r>
            <a:r>
              <a:rPr lang="en-GB" dirty="0"/>
              <a:t>the Nonconformity</a:t>
            </a:r>
          </a:p>
          <a:p>
            <a:pPr algn="just"/>
            <a:r>
              <a:rPr lang="en-GB" dirty="0"/>
              <a:t>NCR to be attached to the corresponding </a:t>
            </a:r>
            <a:r>
              <a:rPr lang="en-GB" b="1" dirty="0"/>
              <a:t>MTF Step </a:t>
            </a:r>
            <a:r>
              <a:rPr lang="en-GB" dirty="0"/>
              <a:t>and when necessary the step shall be repeated to prove that the Nonconformity is closed (</a:t>
            </a:r>
            <a:r>
              <a:rPr lang="en-GB" b="1" dirty="0"/>
              <a:t>if repair</a:t>
            </a:r>
            <a:r>
              <a:rPr lang="en-GB" dirty="0"/>
              <a:t>)</a:t>
            </a:r>
          </a:p>
          <a:p>
            <a:pPr algn="just"/>
            <a:r>
              <a:rPr lang="fr-CH" dirty="0" err="1"/>
              <a:t>Every</a:t>
            </a:r>
            <a:r>
              <a:rPr lang="fr-CH" dirty="0"/>
              <a:t> NCR </a:t>
            </a:r>
            <a:r>
              <a:rPr lang="fr-CH" dirty="0" err="1"/>
              <a:t>should</a:t>
            </a:r>
            <a:r>
              <a:rPr lang="fr-CH" dirty="0"/>
              <a:t> </a:t>
            </a:r>
            <a:r>
              <a:rPr lang="fr-CH" dirty="0" err="1"/>
              <a:t>answer</a:t>
            </a:r>
            <a:r>
              <a:rPr lang="fr-CH" dirty="0"/>
              <a:t> to the 5W-1H (</a:t>
            </a:r>
            <a:r>
              <a:rPr lang="fr-CH" b="1" dirty="0" err="1"/>
              <a:t>Who</a:t>
            </a:r>
            <a:r>
              <a:rPr lang="fr-CH" b="1" dirty="0"/>
              <a:t>, </a:t>
            </a:r>
            <a:r>
              <a:rPr lang="fr-CH" b="1" dirty="0" err="1"/>
              <a:t>When</a:t>
            </a:r>
            <a:r>
              <a:rPr lang="fr-CH" b="1" dirty="0"/>
              <a:t>, </a:t>
            </a:r>
            <a:r>
              <a:rPr lang="fr-CH" b="1" dirty="0" err="1"/>
              <a:t>Where</a:t>
            </a:r>
            <a:r>
              <a:rPr lang="fr-CH" b="1" dirty="0"/>
              <a:t>, </a:t>
            </a:r>
            <a:r>
              <a:rPr lang="fr-CH" b="1" dirty="0" err="1"/>
              <a:t>What</a:t>
            </a:r>
            <a:r>
              <a:rPr lang="fr-CH" b="1" dirty="0"/>
              <a:t>, </a:t>
            </a:r>
            <a:r>
              <a:rPr lang="fr-CH" b="1" dirty="0" err="1"/>
              <a:t>Why</a:t>
            </a:r>
            <a:r>
              <a:rPr lang="fr-CH" b="1" dirty="0"/>
              <a:t>, How</a:t>
            </a:r>
            <a:r>
              <a:rPr lang="fr-CH" dirty="0"/>
              <a:t>) – </a:t>
            </a:r>
            <a:r>
              <a:rPr lang="fr-CH" dirty="0" err="1"/>
              <a:t>Otherwise</a:t>
            </a:r>
            <a:r>
              <a:rPr lang="fr-CH" dirty="0"/>
              <a:t> </a:t>
            </a:r>
            <a:r>
              <a:rPr lang="fr-CH" dirty="0" err="1"/>
              <a:t>it</a:t>
            </a:r>
            <a:r>
              <a:rPr lang="fr-CH" dirty="0"/>
              <a:t> </a:t>
            </a:r>
            <a:r>
              <a:rPr lang="fr-CH" dirty="0" err="1"/>
              <a:t>is</a:t>
            </a:r>
            <a:r>
              <a:rPr lang="fr-CH" dirty="0"/>
              <a:t> </a:t>
            </a:r>
            <a:r>
              <a:rPr lang="fr-CH" dirty="0" err="1"/>
              <a:t>most</a:t>
            </a:r>
            <a:r>
              <a:rPr lang="fr-CH" dirty="0"/>
              <a:t> </a:t>
            </a:r>
            <a:r>
              <a:rPr lang="fr-CH" dirty="0" err="1"/>
              <a:t>likely</a:t>
            </a:r>
            <a:r>
              <a:rPr lang="fr-CH" dirty="0"/>
              <a:t> </a:t>
            </a:r>
            <a:r>
              <a:rPr lang="fr-CH" dirty="0" err="1"/>
              <a:t>incomplete</a:t>
            </a:r>
            <a:endParaRPr lang="fr-CH" dirty="0"/>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29</a:t>
            </a:fld>
            <a:endParaRPr lang="fr-FR"/>
          </a:p>
        </p:txBody>
      </p:sp>
      <p:pic>
        <p:nvPicPr>
          <p:cNvPr id="6" name="Image 5" descr="CERN-logo_outline.jpg"/>
          <p:cNvPicPr>
            <a:picLocks noChangeAspect="1"/>
          </p:cNvPicPr>
          <p:nvPr/>
        </p:nvPicPr>
        <p:blipFill>
          <a:blip r:embed="rId2"/>
          <a:stretch>
            <a:fillRect/>
          </a:stretch>
        </p:blipFill>
        <p:spPr>
          <a:xfrm>
            <a:off x="1422000" y="6282000"/>
            <a:ext cx="494185" cy="486000"/>
          </a:xfrm>
          <a:prstGeom prst="rect">
            <a:avLst/>
          </a:prstGeom>
        </p:spPr>
      </p:pic>
      <p:sp>
        <p:nvSpPr>
          <p:cNvPr id="4" name="Footer Placeholder 3"/>
          <p:cNvSpPr>
            <a:spLocks noGrp="1"/>
          </p:cNvSpPr>
          <p:nvPr>
            <p:ph type="ftr" sz="quarter" idx="11"/>
          </p:nvPr>
        </p:nvSpPr>
        <p:spPr/>
        <p:txBody>
          <a:bodyPr/>
          <a:lstStyle/>
          <a:p>
            <a:r>
              <a:rPr lang="fr-FR" noProof="0"/>
              <a:t>HL-LHC Nonconformities</a:t>
            </a:r>
            <a:endParaRPr lang="en-GB" noProof="0"/>
          </a:p>
        </p:txBody>
      </p:sp>
    </p:spTree>
    <p:extLst>
      <p:ext uri="{BB962C8B-B14F-4D97-AF65-F5344CB8AC3E}">
        <p14:creationId xmlns:p14="http://schemas.microsoft.com/office/powerpoint/2010/main" val="73620722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612000" y="44624"/>
            <a:ext cx="7920000" cy="720000"/>
          </a:xfrm>
        </p:spPr>
        <p:txBody>
          <a:bodyPr/>
          <a:lstStyle/>
          <a:p>
            <a:r>
              <a:rPr lang="fr-CH" dirty="0" err="1"/>
              <a:t>Outline</a:t>
            </a:r>
            <a:endParaRPr lang="en-GB" dirty="0"/>
          </a:p>
        </p:txBody>
      </p:sp>
      <p:sp>
        <p:nvSpPr>
          <p:cNvPr id="7" name="Content Placeholder 6"/>
          <p:cNvSpPr>
            <a:spLocks noGrp="1"/>
          </p:cNvSpPr>
          <p:nvPr>
            <p:ph idx="1"/>
          </p:nvPr>
        </p:nvSpPr>
        <p:spPr>
          <a:xfrm>
            <a:off x="623744" y="836712"/>
            <a:ext cx="7920000" cy="4906963"/>
          </a:xfrm>
        </p:spPr>
        <p:txBody>
          <a:bodyPr/>
          <a:lstStyle/>
          <a:p>
            <a:r>
              <a:rPr lang="fr-CH" b="1" dirty="0"/>
              <a:t>HL-LHC </a:t>
            </a:r>
            <a:r>
              <a:rPr lang="fr-CH" b="1" dirty="0" err="1"/>
              <a:t>Nonconformities</a:t>
            </a:r>
            <a:endParaRPr lang="fr-CH" b="1" dirty="0"/>
          </a:p>
          <a:p>
            <a:r>
              <a:rPr lang="fr-CH" b="1" dirty="0">
                <a:solidFill>
                  <a:schemeClr val="accent5">
                    <a:lumMod val="20000"/>
                    <a:lumOff val="80000"/>
                  </a:schemeClr>
                </a:solidFill>
              </a:rPr>
              <a:t>Handling of </a:t>
            </a:r>
            <a:r>
              <a:rPr lang="fr-CH" b="1" dirty="0" err="1">
                <a:solidFill>
                  <a:schemeClr val="accent5">
                    <a:lumMod val="20000"/>
                    <a:lumOff val="80000"/>
                  </a:schemeClr>
                </a:solidFill>
              </a:rPr>
              <a:t>NCRs</a:t>
            </a:r>
            <a:endParaRPr lang="fr-CH" b="1" dirty="0">
              <a:solidFill>
                <a:schemeClr val="accent5">
                  <a:lumMod val="20000"/>
                  <a:lumOff val="80000"/>
                </a:schemeClr>
              </a:solidFill>
            </a:endParaRPr>
          </a:p>
          <a:p>
            <a:r>
              <a:rPr lang="fr-CH" b="1" dirty="0">
                <a:solidFill>
                  <a:schemeClr val="accent5">
                    <a:lumMod val="20000"/>
                    <a:lumOff val="80000"/>
                  </a:schemeClr>
                </a:solidFill>
              </a:rPr>
              <a:t>Content</a:t>
            </a:r>
          </a:p>
          <a:p>
            <a:r>
              <a:rPr lang="fr-CH" b="1" dirty="0">
                <a:solidFill>
                  <a:schemeClr val="accent5">
                    <a:lumMod val="20000"/>
                    <a:lumOff val="80000"/>
                  </a:schemeClr>
                </a:solidFill>
              </a:rPr>
              <a:t>Conclusions</a:t>
            </a:r>
          </a:p>
          <a:p>
            <a:endParaRPr lang="fr-CH" b="1" dirty="0"/>
          </a:p>
          <a:p>
            <a:endParaRPr lang="en-GB" b="1" dirty="0"/>
          </a:p>
        </p:txBody>
      </p:sp>
      <p:sp>
        <p:nvSpPr>
          <p:cNvPr id="8" name="Footer Placeholder 7"/>
          <p:cNvSpPr>
            <a:spLocks noGrp="1"/>
          </p:cNvSpPr>
          <p:nvPr>
            <p:ph type="ftr" sz="quarter" idx="11"/>
          </p:nvPr>
        </p:nvSpPr>
        <p:spPr/>
        <p:txBody>
          <a:bodyPr/>
          <a:lstStyle/>
          <a:p>
            <a:r>
              <a:rPr lang="fr-FR" noProof="0"/>
              <a:t>HL-LHC Nonconformities</a:t>
            </a:r>
            <a:endParaRPr lang="en-GB" noProof="0"/>
          </a:p>
        </p:txBody>
      </p:sp>
      <p:sp>
        <p:nvSpPr>
          <p:cNvPr id="9" name="Slide Number Placeholder 8"/>
          <p:cNvSpPr>
            <a:spLocks noGrp="1"/>
          </p:cNvSpPr>
          <p:nvPr>
            <p:ph type="sldNum" sz="quarter" idx="12"/>
          </p:nvPr>
        </p:nvSpPr>
        <p:spPr/>
        <p:txBody>
          <a:bodyPr/>
          <a:lstStyle/>
          <a:p>
            <a:fld id="{BFDCA1C4-9514-7B4F-976F-D92F7E296653}" type="slidenum">
              <a:rPr lang="fr-FR" smtClean="0"/>
              <a:pPr/>
              <a:t>3</a:t>
            </a:fld>
            <a:endParaRPr lang="fr-FR"/>
          </a:p>
        </p:txBody>
      </p:sp>
    </p:spTree>
    <p:extLst>
      <p:ext uri="{BB962C8B-B14F-4D97-AF65-F5344CB8AC3E}">
        <p14:creationId xmlns:p14="http://schemas.microsoft.com/office/powerpoint/2010/main" val="312901143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dirty="0"/>
              <a:t>Q&amp;A</a:t>
            </a:r>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30</a:t>
            </a:fld>
            <a:endParaRPr lang="fr-FR"/>
          </a:p>
        </p:txBody>
      </p:sp>
      <p:sp>
        <p:nvSpPr>
          <p:cNvPr id="9" name="Text Placeholder 8"/>
          <p:cNvSpPr>
            <a:spLocks noGrp="1"/>
          </p:cNvSpPr>
          <p:nvPr>
            <p:ph type="body" sz="quarter" idx="14"/>
          </p:nvPr>
        </p:nvSpPr>
        <p:spPr/>
        <p:txBody>
          <a:bodyPr/>
          <a:lstStyle/>
          <a:p>
            <a:endParaRPr lang="en-US"/>
          </a:p>
        </p:txBody>
      </p:sp>
      <p:pic>
        <p:nvPicPr>
          <p:cNvPr id="6" name="Image 5" descr="CERN-logo_outline.jpg"/>
          <p:cNvPicPr>
            <a:picLocks noChangeAspect="1"/>
          </p:cNvPicPr>
          <p:nvPr/>
        </p:nvPicPr>
        <p:blipFill>
          <a:blip r:embed="rId2"/>
          <a:stretch>
            <a:fillRect/>
          </a:stretch>
        </p:blipFill>
        <p:spPr>
          <a:xfrm>
            <a:off x="1422000" y="6282000"/>
            <a:ext cx="494185" cy="486000"/>
          </a:xfrm>
          <a:prstGeom prst="rect">
            <a:avLst/>
          </a:prstGeom>
        </p:spPr>
      </p:pic>
      <p:sp>
        <p:nvSpPr>
          <p:cNvPr id="2" name="Footer Placeholder 1"/>
          <p:cNvSpPr>
            <a:spLocks noGrp="1"/>
          </p:cNvSpPr>
          <p:nvPr>
            <p:ph type="ftr" sz="quarter" idx="11"/>
          </p:nvPr>
        </p:nvSpPr>
        <p:spPr/>
        <p:txBody>
          <a:bodyPr/>
          <a:lstStyle/>
          <a:p>
            <a:r>
              <a:rPr lang="fr-FR" noProof="0"/>
              <a:t>HL-LHC Nonconformities</a:t>
            </a:r>
            <a:endParaRPr lang="en-GB" noProof="0" dirty="0"/>
          </a:p>
        </p:txBody>
      </p:sp>
    </p:spTree>
    <p:extLst>
      <p:ext uri="{BB962C8B-B14F-4D97-AF65-F5344CB8AC3E}">
        <p14:creationId xmlns:p14="http://schemas.microsoft.com/office/powerpoint/2010/main" val="199507554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E7E7DE-AA04-431F-85BC-233FB1E5A75F}"/>
              </a:ext>
            </a:extLst>
          </p:cNvPr>
          <p:cNvSpPr>
            <a:spLocks noGrp="1"/>
          </p:cNvSpPr>
          <p:nvPr>
            <p:ph type="title"/>
          </p:nvPr>
        </p:nvSpPr>
        <p:spPr/>
        <p:txBody>
          <a:bodyPr/>
          <a:lstStyle/>
          <a:p>
            <a:r>
              <a:rPr lang="en-GB" dirty="0"/>
              <a:t>Closing the NC- pre-steps</a:t>
            </a:r>
          </a:p>
        </p:txBody>
      </p:sp>
      <p:sp>
        <p:nvSpPr>
          <p:cNvPr id="3" name="Content Placeholder 2">
            <a:extLst>
              <a:ext uri="{FF2B5EF4-FFF2-40B4-BE49-F238E27FC236}">
                <a16:creationId xmlns:a16="http://schemas.microsoft.com/office/drawing/2014/main" id="{69B43E25-9B49-4380-B2B3-D9BC98DB9E9C}"/>
              </a:ext>
            </a:extLst>
          </p:cNvPr>
          <p:cNvSpPr>
            <a:spLocks noGrp="1"/>
          </p:cNvSpPr>
          <p:nvPr>
            <p:ph idx="1"/>
          </p:nvPr>
        </p:nvSpPr>
        <p:spPr>
          <a:xfrm>
            <a:off x="539552" y="900000"/>
            <a:ext cx="8280480" cy="4906963"/>
          </a:xfrm>
        </p:spPr>
        <p:txBody>
          <a:bodyPr>
            <a:noAutofit/>
          </a:bodyPr>
          <a:lstStyle/>
          <a:p>
            <a:pPr marR="390" algn="just"/>
            <a:r>
              <a:rPr lang="en-GB" sz="2400" dirty="0">
                <a:latin typeface="Calibri" panose="020F0502020204030204" pitchFamily="34" charset="0"/>
                <a:cs typeface="Times New Roman" panose="02020603050405020304" pitchFamily="18" charset="0"/>
              </a:rPr>
              <a:t>Who will verify the actions? (internal auditors or similar) </a:t>
            </a:r>
          </a:p>
          <a:p>
            <a:pPr marR="390" algn="just"/>
            <a:r>
              <a:rPr lang="en-GB" sz="2400" dirty="0">
                <a:latin typeface="Calibri" panose="020F0502020204030204" pitchFamily="34" charset="0"/>
                <a:cs typeface="Times New Roman" panose="02020603050405020304" pitchFamily="18" charset="0"/>
              </a:rPr>
              <a:t>Once the actions are implemented, how long until they are verified as effective?</a:t>
            </a:r>
          </a:p>
          <a:p>
            <a:pPr algn="l"/>
            <a:r>
              <a:rPr lang="en-GB" sz="2400" dirty="0">
                <a:latin typeface="Calibri" panose="020F0502020204030204" pitchFamily="34" charset="0"/>
                <a:cs typeface="Times New Roman" panose="02020603050405020304" pitchFamily="18" charset="0"/>
              </a:rPr>
              <a:t> Where will the verification activities be recorded? </a:t>
            </a:r>
          </a:p>
          <a:p>
            <a:pPr marR="2140" algn="l"/>
            <a:r>
              <a:rPr lang="en-GB" sz="2400" dirty="0">
                <a:latin typeface="Calibri" panose="020F0502020204030204" pitchFamily="34" charset="0"/>
                <a:cs typeface="Times New Roman" panose="02020603050405020304" pitchFamily="18" charset="0"/>
              </a:rPr>
              <a:t> What verification indicators will be used (reduced scrap rates, reduced nonconformances, reduced customer complaints, trained personnel, and so on)?</a:t>
            </a:r>
          </a:p>
          <a:p>
            <a:pPr algn="l"/>
            <a:r>
              <a:rPr lang="en-GB" sz="2400" dirty="0">
                <a:latin typeface="Calibri" panose="020F0502020204030204" pitchFamily="34" charset="0"/>
                <a:cs typeface="Times New Roman" panose="02020603050405020304" pitchFamily="18" charset="0"/>
              </a:rPr>
              <a:t> Do the indicators provide evidence that the actions solved the problem and didn’t create any new ones?</a:t>
            </a:r>
          </a:p>
          <a:p>
            <a:pPr algn="l"/>
            <a:r>
              <a:rPr lang="en-GB" sz="2400" dirty="0">
                <a:latin typeface="Calibri" panose="020F0502020204030204" pitchFamily="34" charset="0"/>
                <a:cs typeface="Times New Roman" panose="02020603050405020304" pitchFamily="18" charset="0"/>
              </a:rPr>
              <a:t> Will the actions require ongoing monitoring? If so, what is the frequency of the monitoring?</a:t>
            </a:r>
          </a:p>
          <a:p>
            <a:pPr algn="l"/>
            <a:r>
              <a:rPr lang="en-GB" sz="2400" dirty="0">
                <a:latin typeface="Calibri" panose="020F0502020204030204" pitchFamily="34" charset="0"/>
                <a:cs typeface="Times New Roman" panose="02020603050405020304" pitchFamily="18" charset="0"/>
              </a:rPr>
              <a:t> Who will the verification results be reported to? How? When?</a:t>
            </a:r>
          </a:p>
        </p:txBody>
      </p:sp>
      <p:sp>
        <p:nvSpPr>
          <p:cNvPr id="5" name="Slide Number Placeholder 4">
            <a:extLst>
              <a:ext uri="{FF2B5EF4-FFF2-40B4-BE49-F238E27FC236}">
                <a16:creationId xmlns:a16="http://schemas.microsoft.com/office/drawing/2014/main" id="{CC7BB11E-11F2-427D-9B5F-684C25F6F78F}"/>
              </a:ext>
            </a:extLst>
          </p:cNvPr>
          <p:cNvSpPr>
            <a:spLocks noGrp="1"/>
          </p:cNvSpPr>
          <p:nvPr>
            <p:ph type="sldNum" sz="quarter" idx="12"/>
          </p:nvPr>
        </p:nvSpPr>
        <p:spPr/>
        <p:txBody>
          <a:bodyPr/>
          <a:lstStyle/>
          <a:p>
            <a:fld id="{BFDCA1C4-9514-7B4F-976F-D92F7E296653}" type="slidenum">
              <a:rPr lang="fr-FR" smtClean="0"/>
              <a:pPr/>
              <a:t>31</a:t>
            </a:fld>
            <a:endParaRPr lang="fr-FR"/>
          </a:p>
        </p:txBody>
      </p:sp>
      <p:sp>
        <p:nvSpPr>
          <p:cNvPr id="4" name="Footer Placeholder 3"/>
          <p:cNvSpPr>
            <a:spLocks noGrp="1"/>
          </p:cNvSpPr>
          <p:nvPr>
            <p:ph type="ftr" sz="quarter" idx="11"/>
          </p:nvPr>
        </p:nvSpPr>
        <p:spPr/>
        <p:txBody>
          <a:bodyPr/>
          <a:lstStyle/>
          <a:p>
            <a:r>
              <a:rPr lang="fr-FR" noProof="0"/>
              <a:t>HL-LHC Nonconformities</a:t>
            </a:r>
            <a:endParaRPr lang="en-GB" noProof="0"/>
          </a:p>
        </p:txBody>
      </p:sp>
    </p:spTree>
    <p:extLst>
      <p:ext uri="{BB962C8B-B14F-4D97-AF65-F5344CB8AC3E}">
        <p14:creationId xmlns:p14="http://schemas.microsoft.com/office/powerpoint/2010/main" val="335723689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E7E7DE-AA04-431F-85BC-233FB1E5A75F}"/>
              </a:ext>
            </a:extLst>
          </p:cNvPr>
          <p:cNvSpPr>
            <a:spLocks noGrp="1"/>
          </p:cNvSpPr>
          <p:nvPr>
            <p:ph type="title"/>
          </p:nvPr>
        </p:nvSpPr>
        <p:spPr/>
        <p:txBody>
          <a:bodyPr/>
          <a:lstStyle/>
          <a:p>
            <a:r>
              <a:rPr lang="en-GB" dirty="0"/>
              <a:t>Closing the NC</a:t>
            </a:r>
          </a:p>
        </p:txBody>
      </p:sp>
      <p:sp>
        <p:nvSpPr>
          <p:cNvPr id="3" name="Content Placeholder 2">
            <a:extLst>
              <a:ext uri="{FF2B5EF4-FFF2-40B4-BE49-F238E27FC236}">
                <a16:creationId xmlns:a16="http://schemas.microsoft.com/office/drawing/2014/main" id="{69B43E25-9B49-4380-B2B3-D9BC98DB9E9C}"/>
              </a:ext>
            </a:extLst>
          </p:cNvPr>
          <p:cNvSpPr>
            <a:spLocks noGrp="1"/>
          </p:cNvSpPr>
          <p:nvPr>
            <p:ph idx="1"/>
          </p:nvPr>
        </p:nvSpPr>
        <p:spPr>
          <a:xfrm>
            <a:off x="579499" y="975518"/>
            <a:ext cx="8280480" cy="4906963"/>
          </a:xfrm>
        </p:spPr>
        <p:txBody>
          <a:bodyPr>
            <a:noAutofit/>
          </a:bodyPr>
          <a:lstStyle/>
          <a:p>
            <a:pPr marR="390" algn="just"/>
            <a:r>
              <a:rPr lang="en-GB" sz="2000" dirty="0">
                <a:latin typeface="Calibri" panose="020F0502020204030204" pitchFamily="34" charset="0"/>
                <a:cs typeface="Times New Roman" panose="02020603050405020304" pitchFamily="18" charset="0"/>
              </a:rPr>
              <a:t>The independent person’s role is to perform a check and balance at the end of the problem-solving process. However, there is nothing wrong with the person(s) who implemented the action being present when the actions are being reviewed. In fact, that is suggested, because that person should be able to clearly describe, as well as show, confirmation of effectiveness of the actions taken. </a:t>
            </a:r>
          </a:p>
          <a:p>
            <a:pPr marR="390" algn="just"/>
            <a:r>
              <a:rPr lang="en-GB" sz="2000" dirty="0">
                <a:latin typeface="Calibri" panose="020F0502020204030204" pitchFamily="34" charset="0"/>
                <a:cs typeface="Times New Roman" panose="02020603050405020304" pitchFamily="18" charset="0"/>
              </a:rPr>
              <a:t>The closure dates should be recorded, as it provides the evidence that the problem is now resolved and all steps have been completed. Without completing the verification step, actions will appear in a perpetual state of “openness” and their status difficult to determine. If we bypass the verification step we will never be sure that the solution fixed the problem so it doesn’t come back.</a:t>
            </a:r>
          </a:p>
          <a:p>
            <a:pPr marR="390" algn="just"/>
            <a:r>
              <a:rPr lang="en-GB" sz="2000" dirty="0">
                <a:latin typeface="Calibri" panose="020F0502020204030204" pitchFamily="34" charset="0"/>
                <a:cs typeface="Times New Roman" panose="02020603050405020304" pitchFamily="18" charset="0"/>
              </a:rPr>
              <a:t>Long-term monitoring of implemented actions ensures that the solutions are working the way they were intended. It also determines whether or not the actions taken were the best long-term solution so that the problem will not occur again</a:t>
            </a:r>
          </a:p>
          <a:p>
            <a:pPr marR="390" algn="just"/>
            <a:endParaRPr lang="en-GB" sz="2400" dirty="0">
              <a:latin typeface="Calibri" panose="020F0502020204030204" pitchFamily="34" charset="0"/>
              <a:cs typeface="Times New Roman" panose="02020603050405020304" pitchFamily="18" charset="0"/>
            </a:endParaRPr>
          </a:p>
        </p:txBody>
      </p:sp>
      <p:sp>
        <p:nvSpPr>
          <p:cNvPr id="5" name="Slide Number Placeholder 4">
            <a:extLst>
              <a:ext uri="{FF2B5EF4-FFF2-40B4-BE49-F238E27FC236}">
                <a16:creationId xmlns:a16="http://schemas.microsoft.com/office/drawing/2014/main" id="{CC7BB11E-11F2-427D-9B5F-684C25F6F78F}"/>
              </a:ext>
            </a:extLst>
          </p:cNvPr>
          <p:cNvSpPr>
            <a:spLocks noGrp="1"/>
          </p:cNvSpPr>
          <p:nvPr>
            <p:ph type="sldNum" sz="quarter" idx="12"/>
          </p:nvPr>
        </p:nvSpPr>
        <p:spPr/>
        <p:txBody>
          <a:bodyPr/>
          <a:lstStyle/>
          <a:p>
            <a:fld id="{BFDCA1C4-9514-7B4F-976F-D92F7E296653}" type="slidenum">
              <a:rPr lang="fr-FR" smtClean="0"/>
              <a:pPr/>
              <a:t>32</a:t>
            </a:fld>
            <a:endParaRPr lang="fr-FR"/>
          </a:p>
        </p:txBody>
      </p:sp>
      <p:sp>
        <p:nvSpPr>
          <p:cNvPr id="4" name="Footer Placeholder 3"/>
          <p:cNvSpPr>
            <a:spLocks noGrp="1"/>
          </p:cNvSpPr>
          <p:nvPr>
            <p:ph type="ftr" sz="quarter" idx="11"/>
          </p:nvPr>
        </p:nvSpPr>
        <p:spPr/>
        <p:txBody>
          <a:bodyPr/>
          <a:lstStyle/>
          <a:p>
            <a:r>
              <a:rPr lang="fr-FR" noProof="0"/>
              <a:t>HL-LHC Nonconformities</a:t>
            </a:r>
            <a:endParaRPr lang="en-GB" noProof="0"/>
          </a:p>
        </p:txBody>
      </p:sp>
    </p:spTree>
    <p:extLst>
      <p:ext uri="{BB962C8B-B14F-4D97-AF65-F5344CB8AC3E}">
        <p14:creationId xmlns:p14="http://schemas.microsoft.com/office/powerpoint/2010/main" val="50114822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E7E7DE-AA04-431F-85BC-233FB1E5A75F}"/>
              </a:ext>
            </a:extLst>
          </p:cNvPr>
          <p:cNvSpPr>
            <a:spLocks noGrp="1"/>
          </p:cNvSpPr>
          <p:nvPr>
            <p:ph type="title"/>
          </p:nvPr>
        </p:nvSpPr>
        <p:spPr/>
        <p:txBody>
          <a:bodyPr/>
          <a:lstStyle/>
          <a:p>
            <a:r>
              <a:rPr lang="en-GB" dirty="0"/>
              <a:t>Finding solutions – In the context</a:t>
            </a:r>
          </a:p>
        </p:txBody>
      </p:sp>
      <p:sp>
        <p:nvSpPr>
          <p:cNvPr id="3" name="Content Placeholder 2">
            <a:extLst>
              <a:ext uri="{FF2B5EF4-FFF2-40B4-BE49-F238E27FC236}">
                <a16:creationId xmlns:a16="http://schemas.microsoft.com/office/drawing/2014/main" id="{69B43E25-9B49-4380-B2B3-D9BC98DB9E9C}"/>
              </a:ext>
            </a:extLst>
          </p:cNvPr>
          <p:cNvSpPr>
            <a:spLocks noGrp="1"/>
          </p:cNvSpPr>
          <p:nvPr>
            <p:ph idx="1"/>
          </p:nvPr>
        </p:nvSpPr>
        <p:spPr/>
        <p:txBody>
          <a:bodyPr>
            <a:noAutofit/>
          </a:bodyPr>
          <a:lstStyle/>
          <a:p>
            <a:pPr marL="0" indent="0">
              <a:buNone/>
            </a:pPr>
            <a:r>
              <a:rPr lang="en-GB" sz="2000" dirty="0"/>
              <a:t>Your solutions/actions</a:t>
            </a:r>
          </a:p>
          <a:p>
            <a:r>
              <a:rPr lang="en-GB" sz="2000" dirty="0"/>
              <a:t>How will the actions affect the customer?</a:t>
            </a:r>
          </a:p>
          <a:p>
            <a:r>
              <a:rPr lang="en-GB" sz="2000" dirty="0"/>
              <a:t>Will the actions negatively affect other processes within the organization?</a:t>
            </a:r>
          </a:p>
          <a:p>
            <a:r>
              <a:rPr lang="en-GB" sz="2000" dirty="0"/>
              <a:t>How much will it cost to implement the actions?</a:t>
            </a:r>
          </a:p>
          <a:p>
            <a:r>
              <a:rPr lang="en-GB" sz="2000" dirty="0"/>
              <a:t>Do we have the necessary resources?</a:t>
            </a:r>
          </a:p>
          <a:p>
            <a:r>
              <a:rPr lang="en-GB" sz="2000" dirty="0"/>
              <a:t>How long will it take?</a:t>
            </a:r>
          </a:p>
          <a:p>
            <a:r>
              <a:rPr lang="en-GB" sz="2000" dirty="0"/>
              <a:t>Who is going to do it?</a:t>
            </a:r>
          </a:p>
          <a:p>
            <a:r>
              <a:rPr lang="en-GB" sz="2000" dirty="0"/>
              <a:t>Due to limited resources, will we need to implement a short-term solution while planning for a more permanent one?</a:t>
            </a:r>
          </a:p>
        </p:txBody>
      </p:sp>
      <p:sp>
        <p:nvSpPr>
          <p:cNvPr id="5" name="Slide Number Placeholder 4">
            <a:extLst>
              <a:ext uri="{FF2B5EF4-FFF2-40B4-BE49-F238E27FC236}">
                <a16:creationId xmlns:a16="http://schemas.microsoft.com/office/drawing/2014/main" id="{CC7BB11E-11F2-427D-9B5F-684C25F6F78F}"/>
              </a:ext>
            </a:extLst>
          </p:cNvPr>
          <p:cNvSpPr>
            <a:spLocks noGrp="1"/>
          </p:cNvSpPr>
          <p:nvPr>
            <p:ph type="sldNum" sz="quarter" idx="12"/>
          </p:nvPr>
        </p:nvSpPr>
        <p:spPr/>
        <p:txBody>
          <a:bodyPr/>
          <a:lstStyle/>
          <a:p>
            <a:fld id="{BFDCA1C4-9514-7B4F-976F-D92F7E296653}" type="slidenum">
              <a:rPr lang="fr-FR" smtClean="0"/>
              <a:pPr/>
              <a:t>33</a:t>
            </a:fld>
            <a:endParaRPr lang="fr-FR"/>
          </a:p>
        </p:txBody>
      </p:sp>
      <p:sp>
        <p:nvSpPr>
          <p:cNvPr id="4" name="Footer Placeholder 3"/>
          <p:cNvSpPr>
            <a:spLocks noGrp="1"/>
          </p:cNvSpPr>
          <p:nvPr>
            <p:ph type="ftr" sz="quarter" idx="11"/>
          </p:nvPr>
        </p:nvSpPr>
        <p:spPr/>
        <p:txBody>
          <a:bodyPr/>
          <a:lstStyle/>
          <a:p>
            <a:r>
              <a:rPr lang="fr-FR" noProof="0"/>
              <a:t>HL-LHC Nonconformities</a:t>
            </a:r>
            <a:endParaRPr lang="en-GB" noProof="0"/>
          </a:p>
        </p:txBody>
      </p:sp>
    </p:spTree>
    <p:extLst>
      <p:ext uri="{BB962C8B-B14F-4D97-AF65-F5344CB8AC3E}">
        <p14:creationId xmlns:p14="http://schemas.microsoft.com/office/powerpoint/2010/main" val="79892135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E7E7DE-AA04-431F-85BC-233FB1E5A75F}"/>
              </a:ext>
            </a:extLst>
          </p:cNvPr>
          <p:cNvSpPr>
            <a:spLocks noGrp="1"/>
          </p:cNvSpPr>
          <p:nvPr>
            <p:ph type="title"/>
          </p:nvPr>
        </p:nvSpPr>
        <p:spPr/>
        <p:txBody>
          <a:bodyPr/>
          <a:lstStyle/>
          <a:p>
            <a:r>
              <a:rPr lang="en-GB" dirty="0"/>
              <a:t>Finding the solution - The Why not principles</a:t>
            </a:r>
          </a:p>
        </p:txBody>
      </p:sp>
      <p:sp>
        <p:nvSpPr>
          <p:cNvPr id="3" name="Content Placeholder 2">
            <a:extLst>
              <a:ext uri="{FF2B5EF4-FFF2-40B4-BE49-F238E27FC236}">
                <a16:creationId xmlns:a16="http://schemas.microsoft.com/office/drawing/2014/main" id="{69B43E25-9B49-4380-B2B3-D9BC98DB9E9C}"/>
              </a:ext>
            </a:extLst>
          </p:cNvPr>
          <p:cNvSpPr>
            <a:spLocks noGrp="1"/>
          </p:cNvSpPr>
          <p:nvPr>
            <p:ph idx="1"/>
          </p:nvPr>
        </p:nvSpPr>
        <p:spPr>
          <a:xfrm>
            <a:off x="576774" y="975518"/>
            <a:ext cx="8208472" cy="4906963"/>
          </a:xfrm>
        </p:spPr>
        <p:txBody>
          <a:bodyPr>
            <a:noAutofit/>
          </a:bodyPr>
          <a:lstStyle/>
          <a:p>
            <a:pPr marL="0" indent="0">
              <a:lnSpc>
                <a:spcPct val="107000"/>
              </a:lnSpc>
              <a:spcAft>
                <a:spcPts val="800"/>
              </a:spcAft>
              <a:buNone/>
            </a:pPr>
            <a:r>
              <a:rPr lang="en-GB" sz="1800" dirty="0">
                <a:effectLst/>
                <a:latin typeface="Calibri" panose="020F0502020204030204" pitchFamily="34" charset="0"/>
                <a:ea typeface="Calibri" panose="020F0502020204030204" pitchFamily="34" charset="0"/>
                <a:cs typeface="Times New Roman" panose="02020603050405020304" pitchFamily="18" charset="0"/>
              </a:rPr>
              <a:t>Nalebuff and Ayres created four approaches that act as catalysts for developing solutions to problems. Each is represented by a question:</a:t>
            </a:r>
          </a:p>
          <a:p>
            <a:pPr>
              <a:lnSpc>
                <a:spcPct val="107000"/>
              </a:lnSpc>
              <a:spcAft>
                <a:spcPts val="800"/>
              </a:spcAft>
            </a:pPr>
            <a:r>
              <a:rPr lang="en-GB" sz="1800" dirty="0">
                <a:effectLst/>
                <a:latin typeface="Calibri" panose="020F0502020204030204" pitchFamily="34" charset="0"/>
                <a:ea typeface="Calibri" panose="020F0502020204030204" pitchFamily="34" charset="0"/>
                <a:cs typeface="Times New Roman" panose="02020603050405020304" pitchFamily="18" charset="0"/>
              </a:rPr>
              <a:t>What would an “unconstrained” person do? </a:t>
            </a:r>
            <a:r>
              <a:rPr lang="en-GB" sz="1800" dirty="0">
                <a:latin typeface="Calibri" panose="020F0502020204030204" pitchFamily="34" charset="0"/>
                <a:ea typeface="Calibri" panose="020F0502020204030204" pitchFamily="34" charset="0"/>
                <a:cs typeface="Times New Roman" panose="02020603050405020304" pitchFamily="18" charset="0"/>
              </a:rPr>
              <a:t>B</a:t>
            </a:r>
            <a:r>
              <a:rPr lang="en-GB" sz="1800" dirty="0">
                <a:effectLst/>
                <a:latin typeface="Calibri" panose="020F0502020204030204" pitchFamily="34" charset="0"/>
                <a:ea typeface="Calibri" panose="020F0502020204030204" pitchFamily="34" charset="0"/>
                <a:cs typeface="Times New Roman" panose="02020603050405020304" pitchFamily="18" charset="0"/>
              </a:rPr>
              <a:t>e a bit bolder and more outrageous than you might otherwise be. Typically, solutions prompted by this question will not be feasible in real life, but might represent a core idea that can be expanded upon.</a:t>
            </a:r>
          </a:p>
          <a:p>
            <a:pPr>
              <a:lnSpc>
                <a:spcPct val="107000"/>
              </a:lnSpc>
              <a:spcAft>
                <a:spcPts val="800"/>
              </a:spcAft>
            </a:pPr>
            <a:r>
              <a:rPr lang="en-GB" sz="1800" dirty="0">
                <a:effectLst/>
                <a:latin typeface="Calibri" panose="020F0502020204030204" pitchFamily="34" charset="0"/>
                <a:ea typeface="Calibri" panose="020F0502020204030204" pitchFamily="34" charset="0"/>
                <a:cs typeface="Times New Roman" panose="02020603050405020304" pitchFamily="18" charset="0"/>
              </a:rPr>
              <a:t>Why don’t you feel my pain? </a:t>
            </a:r>
            <a:r>
              <a:rPr lang="en-GB" sz="1800" dirty="0">
                <a:latin typeface="Calibri" panose="020F0502020204030204" pitchFamily="34" charset="0"/>
                <a:ea typeface="Calibri" panose="020F0502020204030204" pitchFamily="34" charset="0"/>
                <a:cs typeface="Times New Roman" panose="02020603050405020304" pitchFamily="18" charset="0"/>
              </a:rPr>
              <a:t>I</a:t>
            </a:r>
            <a:r>
              <a:rPr lang="en-GB" sz="1800" dirty="0">
                <a:effectLst/>
                <a:latin typeface="Calibri" panose="020F0502020204030204" pitchFamily="34" charset="0"/>
                <a:ea typeface="Calibri" panose="020F0502020204030204" pitchFamily="34" charset="0"/>
                <a:cs typeface="Times New Roman" panose="02020603050405020304" pitchFamily="18" charset="0"/>
              </a:rPr>
              <a:t>ndividual and corporate actions have consequences to others that are not priced in the market. Looking for inefficient behaviour by buyers or sellers is a systematic way both to identify problems and to solve them. Some problems create an external harm that is greater than the internal benefit.</a:t>
            </a:r>
          </a:p>
          <a:p>
            <a:pPr>
              <a:lnSpc>
                <a:spcPct val="107000"/>
              </a:lnSpc>
              <a:spcAft>
                <a:spcPts val="800"/>
              </a:spcAft>
            </a:pPr>
            <a:r>
              <a:rPr lang="en-GB" sz="1800" dirty="0">
                <a:effectLst/>
                <a:latin typeface="Calibri" panose="020F0502020204030204" pitchFamily="34" charset="0"/>
                <a:ea typeface="Calibri" panose="020F0502020204030204" pitchFamily="34" charset="0"/>
                <a:cs typeface="Times New Roman" panose="02020603050405020304" pitchFamily="18" charset="0"/>
              </a:rPr>
              <a:t>Where else would it work? </a:t>
            </a:r>
            <a:r>
              <a:rPr lang="en-GB" sz="1800" dirty="0">
                <a:latin typeface="Calibri" panose="020F0502020204030204" pitchFamily="34" charset="0"/>
                <a:ea typeface="Calibri" panose="020F0502020204030204" pitchFamily="34" charset="0"/>
                <a:cs typeface="Times New Roman" panose="02020603050405020304" pitchFamily="18" charset="0"/>
              </a:rPr>
              <a:t>G</a:t>
            </a:r>
            <a:r>
              <a:rPr lang="en-GB" sz="1800" dirty="0">
                <a:effectLst/>
                <a:latin typeface="Calibri" panose="020F0502020204030204" pitchFamily="34" charset="0"/>
                <a:ea typeface="Calibri" panose="020F0502020204030204" pitchFamily="34" charset="0"/>
                <a:cs typeface="Times New Roman" panose="02020603050405020304" pitchFamily="18" charset="0"/>
              </a:rPr>
              <a:t>reat solution exists for a different problem, one similar enough to your problem that the solution can be an inspiration. This normally requires some translation to fit the context and institutions of the new setting.</a:t>
            </a:r>
          </a:p>
          <a:p>
            <a:pPr>
              <a:lnSpc>
                <a:spcPct val="107000"/>
              </a:lnSpc>
              <a:spcAft>
                <a:spcPts val="800"/>
              </a:spcAft>
            </a:pPr>
            <a:r>
              <a:rPr lang="en-GB" sz="1800" dirty="0">
                <a:effectLst/>
                <a:latin typeface="Calibri" panose="020F0502020204030204" pitchFamily="34" charset="0"/>
                <a:ea typeface="Calibri" panose="020F0502020204030204" pitchFamily="34" charset="0"/>
                <a:cs typeface="Times New Roman" panose="02020603050405020304" pitchFamily="18" charset="0"/>
              </a:rPr>
              <a:t>Would flipping it work? There are symmetries all around us and sometimes flipping things around provides a powerful new solution. This is done by breaking down the existing practice into its component parts and writing a description in simple, declarative sentences. </a:t>
            </a:r>
          </a:p>
        </p:txBody>
      </p:sp>
      <p:sp>
        <p:nvSpPr>
          <p:cNvPr id="5" name="Slide Number Placeholder 4">
            <a:extLst>
              <a:ext uri="{FF2B5EF4-FFF2-40B4-BE49-F238E27FC236}">
                <a16:creationId xmlns:a16="http://schemas.microsoft.com/office/drawing/2014/main" id="{CC7BB11E-11F2-427D-9B5F-684C25F6F78F}"/>
              </a:ext>
            </a:extLst>
          </p:cNvPr>
          <p:cNvSpPr>
            <a:spLocks noGrp="1"/>
          </p:cNvSpPr>
          <p:nvPr>
            <p:ph type="sldNum" sz="quarter" idx="12"/>
          </p:nvPr>
        </p:nvSpPr>
        <p:spPr/>
        <p:txBody>
          <a:bodyPr/>
          <a:lstStyle/>
          <a:p>
            <a:fld id="{BFDCA1C4-9514-7B4F-976F-D92F7E296653}" type="slidenum">
              <a:rPr lang="fr-FR" smtClean="0"/>
              <a:pPr/>
              <a:t>34</a:t>
            </a:fld>
            <a:endParaRPr lang="fr-FR"/>
          </a:p>
        </p:txBody>
      </p:sp>
      <p:sp>
        <p:nvSpPr>
          <p:cNvPr id="4" name="Footer Placeholder 3"/>
          <p:cNvSpPr>
            <a:spLocks noGrp="1"/>
          </p:cNvSpPr>
          <p:nvPr>
            <p:ph type="ftr" sz="quarter" idx="11"/>
          </p:nvPr>
        </p:nvSpPr>
        <p:spPr/>
        <p:txBody>
          <a:bodyPr/>
          <a:lstStyle/>
          <a:p>
            <a:r>
              <a:rPr lang="fr-FR" noProof="0"/>
              <a:t>HL-LHC Nonconformities</a:t>
            </a:r>
            <a:endParaRPr lang="en-GB" noProof="0"/>
          </a:p>
        </p:txBody>
      </p:sp>
    </p:spTree>
    <p:extLst>
      <p:ext uri="{BB962C8B-B14F-4D97-AF65-F5344CB8AC3E}">
        <p14:creationId xmlns:p14="http://schemas.microsoft.com/office/powerpoint/2010/main" val="3776131828"/>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4EBBD5-FEF6-49E7-AF97-A8283868FD9A}"/>
              </a:ext>
            </a:extLst>
          </p:cNvPr>
          <p:cNvSpPr>
            <a:spLocks noGrp="1"/>
          </p:cNvSpPr>
          <p:nvPr>
            <p:ph type="title"/>
          </p:nvPr>
        </p:nvSpPr>
        <p:spPr>
          <a:xfrm>
            <a:off x="421278" y="476672"/>
            <a:ext cx="8712528" cy="423328"/>
          </a:xfrm>
        </p:spPr>
        <p:txBody>
          <a:bodyPr/>
          <a:lstStyle/>
          <a:p>
            <a:r>
              <a:rPr lang="en-GB" sz="4000" dirty="0"/>
              <a:t>C</a:t>
            </a:r>
            <a:r>
              <a:rPr lang="en-GB" sz="4000" b="1" dirty="0"/>
              <a:t>orrective versus </a:t>
            </a:r>
            <a:r>
              <a:rPr lang="en-GB" sz="4000" dirty="0"/>
              <a:t>P</a:t>
            </a:r>
            <a:r>
              <a:rPr lang="en-GB" sz="4000" b="1" dirty="0"/>
              <a:t>reventive action</a:t>
            </a:r>
            <a:endParaRPr lang="en-GB" dirty="0"/>
          </a:p>
        </p:txBody>
      </p:sp>
      <p:sp>
        <p:nvSpPr>
          <p:cNvPr id="4" name="Footer Placeholder 3">
            <a:extLst>
              <a:ext uri="{FF2B5EF4-FFF2-40B4-BE49-F238E27FC236}">
                <a16:creationId xmlns:a16="http://schemas.microsoft.com/office/drawing/2014/main" id="{D3497858-54AE-4415-BFD4-B13CC3084661}"/>
              </a:ext>
            </a:extLst>
          </p:cNvPr>
          <p:cNvSpPr>
            <a:spLocks noGrp="1"/>
          </p:cNvSpPr>
          <p:nvPr>
            <p:ph type="ftr" sz="quarter" idx="11"/>
          </p:nvPr>
        </p:nvSpPr>
        <p:spPr/>
        <p:txBody>
          <a:bodyPr/>
          <a:lstStyle/>
          <a:p>
            <a:r>
              <a:rPr lang="en-GB" noProof="0"/>
              <a:t>HL-LHC Nonconformities</a:t>
            </a:r>
          </a:p>
        </p:txBody>
      </p:sp>
      <p:sp>
        <p:nvSpPr>
          <p:cNvPr id="5" name="Slide Number Placeholder 4">
            <a:extLst>
              <a:ext uri="{FF2B5EF4-FFF2-40B4-BE49-F238E27FC236}">
                <a16:creationId xmlns:a16="http://schemas.microsoft.com/office/drawing/2014/main" id="{D2421F7B-A459-4D9D-8BDE-11C9A9E99947}"/>
              </a:ext>
            </a:extLst>
          </p:cNvPr>
          <p:cNvSpPr>
            <a:spLocks noGrp="1"/>
          </p:cNvSpPr>
          <p:nvPr>
            <p:ph type="sldNum" sz="quarter" idx="12"/>
          </p:nvPr>
        </p:nvSpPr>
        <p:spPr/>
        <p:txBody>
          <a:bodyPr/>
          <a:lstStyle/>
          <a:p>
            <a:fld id="{BFDCA1C4-9514-7B4F-976F-D92F7E296653}" type="slidenum">
              <a:rPr lang="fr-FR" smtClean="0"/>
              <a:pPr/>
              <a:t>35</a:t>
            </a:fld>
            <a:endParaRPr lang="fr-FR"/>
          </a:p>
        </p:txBody>
      </p:sp>
      <p:sp>
        <p:nvSpPr>
          <p:cNvPr id="8" name="Content Placeholder 2">
            <a:extLst>
              <a:ext uri="{FF2B5EF4-FFF2-40B4-BE49-F238E27FC236}">
                <a16:creationId xmlns:a16="http://schemas.microsoft.com/office/drawing/2014/main" id="{AB612101-E5C1-449A-9F27-B3EA43E5D8D1}"/>
              </a:ext>
            </a:extLst>
          </p:cNvPr>
          <p:cNvSpPr txBox="1">
            <a:spLocks/>
          </p:cNvSpPr>
          <p:nvPr/>
        </p:nvSpPr>
        <p:spPr>
          <a:xfrm>
            <a:off x="612000" y="1196752"/>
            <a:ext cx="7920000" cy="5159598"/>
          </a:xfrm>
          <a:prstGeom prst="rect">
            <a:avLst/>
          </a:prstGeom>
        </p:spPr>
        <p:txBody>
          <a:bodyPr vert="horz" lIns="0" tIns="0" rIns="0" bIns="0" rtlCol="0">
            <a:normAutofit fontScale="70000" lnSpcReduction="20000"/>
          </a:bodyPr>
          <a:lstStyle>
            <a:lvl1pPr marL="342900" indent="-342900" algn="l"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GB" sz="2400" b="1" dirty="0"/>
              <a:t>Corrective action </a:t>
            </a:r>
          </a:p>
          <a:p>
            <a:r>
              <a:rPr lang="en-GB" sz="2400" dirty="0"/>
              <a:t>occurs as a result of a reported problem and is considered a reactive approach.</a:t>
            </a:r>
          </a:p>
          <a:p>
            <a:r>
              <a:rPr lang="en-GB" sz="2400" dirty="0"/>
              <a:t>should be taken to eliminate the cause of existing problems, thus preventing them from recurring. </a:t>
            </a:r>
          </a:p>
          <a:p>
            <a:r>
              <a:rPr lang="en-GB" sz="2400" dirty="0"/>
              <a:t>should not be considered disciplinary action or a means in itself, but rather, part of the problem-solving process that </a:t>
            </a:r>
            <a:r>
              <a:rPr lang="en-GB" sz="2400" dirty="0" err="1"/>
              <a:t>analyzes</a:t>
            </a:r>
            <a:r>
              <a:rPr lang="en-GB" sz="2400" dirty="0"/>
              <a:t> issues with the intent of improving. It is important to note that the mere act of correcting a problem is different than taking corrective action. When correcting a problem, immediate action is taken which may or may not involve the additional steps of determining the root cause of the problem or following up for effectiveness. Correcting alone may not result in resolving the issue.</a:t>
            </a:r>
          </a:p>
          <a:p>
            <a:pPr marL="0" indent="0">
              <a:buNone/>
            </a:pPr>
            <a:r>
              <a:rPr lang="en-GB" sz="2400" b="1" dirty="0"/>
              <a:t>Preventive action</a:t>
            </a:r>
          </a:p>
          <a:p>
            <a:r>
              <a:rPr lang="en-GB" sz="2400" dirty="0"/>
              <a:t>Is the response to information or knowledge that indicates that a potential problem might occur. This information or knowledge could come from trend analysis, risk analysis, market analysis, or previous experience. Using this information allows the organization to prevent the problem from happening in the first place.</a:t>
            </a:r>
          </a:p>
          <a:p>
            <a:r>
              <a:rPr lang="en-GB" sz="2400" dirty="0"/>
              <a:t>Prevention of potential problems may require different thinking, since a preventive approach requires us to ask the “what-ifs.” One way to start thinking about preventive action is to brainstorm the kinds of preventive actions that are experienced every day. </a:t>
            </a:r>
          </a:p>
        </p:txBody>
      </p:sp>
    </p:spTree>
    <p:extLst>
      <p:ext uri="{BB962C8B-B14F-4D97-AF65-F5344CB8AC3E}">
        <p14:creationId xmlns:p14="http://schemas.microsoft.com/office/powerpoint/2010/main" val="813943100"/>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4EBBD5-FEF6-49E7-AF97-A8283868FD9A}"/>
              </a:ext>
            </a:extLst>
          </p:cNvPr>
          <p:cNvSpPr>
            <a:spLocks noGrp="1"/>
          </p:cNvSpPr>
          <p:nvPr>
            <p:ph type="title"/>
          </p:nvPr>
        </p:nvSpPr>
        <p:spPr>
          <a:xfrm>
            <a:off x="421278" y="476672"/>
            <a:ext cx="8712528" cy="423328"/>
          </a:xfrm>
        </p:spPr>
        <p:txBody>
          <a:bodyPr/>
          <a:lstStyle/>
          <a:p>
            <a:r>
              <a:rPr lang="en-GB" sz="4000" dirty="0"/>
              <a:t>P</a:t>
            </a:r>
            <a:r>
              <a:rPr lang="en-GB" sz="4000" b="1" dirty="0"/>
              <a:t>reventive actions</a:t>
            </a:r>
            <a:endParaRPr lang="en-GB" dirty="0"/>
          </a:p>
        </p:txBody>
      </p:sp>
      <p:sp>
        <p:nvSpPr>
          <p:cNvPr id="4" name="Footer Placeholder 3">
            <a:extLst>
              <a:ext uri="{FF2B5EF4-FFF2-40B4-BE49-F238E27FC236}">
                <a16:creationId xmlns:a16="http://schemas.microsoft.com/office/drawing/2014/main" id="{D3497858-54AE-4415-BFD4-B13CC3084661}"/>
              </a:ext>
            </a:extLst>
          </p:cNvPr>
          <p:cNvSpPr>
            <a:spLocks noGrp="1"/>
          </p:cNvSpPr>
          <p:nvPr>
            <p:ph type="ftr" sz="quarter" idx="11"/>
          </p:nvPr>
        </p:nvSpPr>
        <p:spPr/>
        <p:txBody>
          <a:bodyPr/>
          <a:lstStyle/>
          <a:p>
            <a:r>
              <a:rPr lang="en-GB" noProof="0"/>
              <a:t>HL-LHC Nonconformities</a:t>
            </a:r>
          </a:p>
        </p:txBody>
      </p:sp>
      <p:sp>
        <p:nvSpPr>
          <p:cNvPr id="5" name="Slide Number Placeholder 4">
            <a:extLst>
              <a:ext uri="{FF2B5EF4-FFF2-40B4-BE49-F238E27FC236}">
                <a16:creationId xmlns:a16="http://schemas.microsoft.com/office/drawing/2014/main" id="{D2421F7B-A459-4D9D-8BDE-11C9A9E99947}"/>
              </a:ext>
            </a:extLst>
          </p:cNvPr>
          <p:cNvSpPr>
            <a:spLocks noGrp="1"/>
          </p:cNvSpPr>
          <p:nvPr>
            <p:ph type="sldNum" sz="quarter" idx="12"/>
          </p:nvPr>
        </p:nvSpPr>
        <p:spPr/>
        <p:txBody>
          <a:bodyPr/>
          <a:lstStyle/>
          <a:p>
            <a:fld id="{BFDCA1C4-9514-7B4F-976F-D92F7E296653}" type="slidenum">
              <a:rPr lang="fr-FR" smtClean="0"/>
              <a:pPr/>
              <a:t>36</a:t>
            </a:fld>
            <a:endParaRPr lang="fr-FR"/>
          </a:p>
        </p:txBody>
      </p:sp>
      <p:sp>
        <p:nvSpPr>
          <p:cNvPr id="8" name="Content Placeholder 2">
            <a:extLst>
              <a:ext uri="{FF2B5EF4-FFF2-40B4-BE49-F238E27FC236}">
                <a16:creationId xmlns:a16="http://schemas.microsoft.com/office/drawing/2014/main" id="{AB612101-E5C1-449A-9F27-B3EA43E5D8D1}"/>
              </a:ext>
            </a:extLst>
          </p:cNvPr>
          <p:cNvSpPr txBox="1">
            <a:spLocks/>
          </p:cNvSpPr>
          <p:nvPr/>
        </p:nvSpPr>
        <p:spPr>
          <a:xfrm>
            <a:off x="612000" y="1196752"/>
            <a:ext cx="7920000" cy="5159598"/>
          </a:xfrm>
          <a:prstGeom prst="rect">
            <a:avLst/>
          </a:prstGeom>
        </p:spPr>
        <p:txBody>
          <a:bodyPr vert="horz" lIns="0" tIns="0" rIns="0" bIns="0" rtlCol="0">
            <a:normAutofit/>
          </a:bodyPr>
          <a:lstStyle>
            <a:lvl1pPr marL="342900" indent="-342900" algn="l"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GB" sz="2400" dirty="0"/>
              <a:t>Action to eliminate the cause of a </a:t>
            </a:r>
            <a:r>
              <a:rPr lang="en-GB" sz="2400" b="1" dirty="0"/>
              <a:t>potential </a:t>
            </a:r>
            <a:r>
              <a:rPr lang="en-GB" sz="2400" dirty="0"/>
              <a:t>nonconformity or other potential undesirable situation. </a:t>
            </a:r>
          </a:p>
          <a:p>
            <a:pPr marL="0" indent="0">
              <a:buNone/>
            </a:pPr>
            <a:r>
              <a:rPr lang="en-GB" sz="2400" dirty="0"/>
              <a:t>In general is the weakest point of the analysis because requires to go beyond the NC. You should ask yourselves</a:t>
            </a:r>
          </a:p>
          <a:p>
            <a:r>
              <a:rPr lang="en-GB" sz="2400" dirty="0"/>
              <a:t>There is any similar </a:t>
            </a:r>
            <a:r>
              <a:rPr lang="en-GB" sz="2400" b="1" dirty="0"/>
              <a:t>component</a:t>
            </a:r>
            <a:r>
              <a:rPr lang="en-GB" sz="2400" dirty="0"/>
              <a:t> where the same NC could happen?</a:t>
            </a:r>
          </a:p>
          <a:p>
            <a:r>
              <a:rPr lang="en-GB" sz="2400" dirty="0"/>
              <a:t>There is any similar </a:t>
            </a:r>
            <a:r>
              <a:rPr lang="en-GB" sz="2400" b="1" dirty="0"/>
              <a:t>process</a:t>
            </a:r>
            <a:r>
              <a:rPr lang="en-GB" sz="2400" dirty="0"/>
              <a:t> where the same NC could happen?</a:t>
            </a:r>
          </a:p>
          <a:p>
            <a:r>
              <a:rPr lang="en-GB" sz="2400" dirty="0"/>
              <a:t>If happened here </a:t>
            </a:r>
            <a:r>
              <a:rPr lang="en-GB" sz="2400" b="1" dirty="0"/>
              <a:t>why did not happen </a:t>
            </a:r>
            <a:r>
              <a:rPr lang="en-GB" sz="2400" dirty="0"/>
              <a:t>in the similar object/process?</a:t>
            </a:r>
          </a:p>
          <a:p>
            <a:r>
              <a:rPr lang="en-GB" sz="2400" dirty="0"/>
              <a:t>Did I communicate the NC to colleagues that could be interested?</a:t>
            </a:r>
          </a:p>
        </p:txBody>
      </p:sp>
    </p:spTree>
    <p:extLst>
      <p:ext uri="{BB962C8B-B14F-4D97-AF65-F5344CB8AC3E}">
        <p14:creationId xmlns:p14="http://schemas.microsoft.com/office/powerpoint/2010/main" val="1704981900"/>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4EBBD5-FEF6-49E7-AF97-A8283868FD9A}"/>
              </a:ext>
            </a:extLst>
          </p:cNvPr>
          <p:cNvSpPr>
            <a:spLocks noGrp="1"/>
          </p:cNvSpPr>
          <p:nvPr>
            <p:ph type="title"/>
          </p:nvPr>
        </p:nvSpPr>
        <p:spPr>
          <a:xfrm>
            <a:off x="612000" y="476672"/>
            <a:ext cx="8712528" cy="423328"/>
          </a:xfrm>
        </p:spPr>
        <p:txBody>
          <a:bodyPr/>
          <a:lstStyle/>
          <a:p>
            <a:r>
              <a:rPr lang="en-GB" sz="4000" b="1" dirty="0"/>
              <a:t>For all actions</a:t>
            </a:r>
            <a:endParaRPr lang="en-GB" dirty="0"/>
          </a:p>
        </p:txBody>
      </p:sp>
      <p:sp>
        <p:nvSpPr>
          <p:cNvPr id="4" name="Footer Placeholder 3">
            <a:extLst>
              <a:ext uri="{FF2B5EF4-FFF2-40B4-BE49-F238E27FC236}">
                <a16:creationId xmlns:a16="http://schemas.microsoft.com/office/drawing/2014/main" id="{D3497858-54AE-4415-BFD4-B13CC3084661}"/>
              </a:ext>
            </a:extLst>
          </p:cNvPr>
          <p:cNvSpPr>
            <a:spLocks noGrp="1"/>
          </p:cNvSpPr>
          <p:nvPr>
            <p:ph type="ftr" sz="quarter" idx="11"/>
          </p:nvPr>
        </p:nvSpPr>
        <p:spPr/>
        <p:txBody>
          <a:bodyPr/>
          <a:lstStyle/>
          <a:p>
            <a:r>
              <a:rPr lang="en-GB" noProof="0"/>
              <a:t>HL-LHC Nonconformities</a:t>
            </a:r>
          </a:p>
        </p:txBody>
      </p:sp>
      <p:sp>
        <p:nvSpPr>
          <p:cNvPr id="5" name="Slide Number Placeholder 4">
            <a:extLst>
              <a:ext uri="{FF2B5EF4-FFF2-40B4-BE49-F238E27FC236}">
                <a16:creationId xmlns:a16="http://schemas.microsoft.com/office/drawing/2014/main" id="{D2421F7B-A459-4D9D-8BDE-11C9A9E99947}"/>
              </a:ext>
            </a:extLst>
          </p:cNvPr>
          <p:cNvSpPr>
            <a:spLocks noGrp="1"/>
          </p:cNvSpPr>
          <p:nvPr>
            <p:ph type="sldNum" sz="quarter" idx="12"/>
          </p:nvPr>
        </p:nvSpPr>
        <p:spPr/>
        <p:txBody>
          <a:bodyPr/>
          <a:lstStyle/>
          <a:p>
            <a:fld id="{BFDCA1C4-9514-7B4F-976F-D92F7E296653}" type="slidenum">
              <a:rPr lang="fr-FR" smtClean="0"/>
              <a:pPr/>
              <a:t>37</a:t>
            </a:fld>
            <a:endParaRPr lang="fr-FR"/>
          </a:p>
        </p:txBody>
      </p:sp>
      <p:sp>
        <p:nvSpPr>
          <p:cNvPr id="8" name="Content Placeholder 2">
            <a:extLst>
              <a:ext uri="{FF2B5EF4-FFF2-40B4-BE49-F238E27FC236}">
                <a16:creationId xmlns:a16="http://schemas.microsoft.com/office/drawing/2014/main" id="{AB612101-E5C1-449A-9F27-B3EA43E5D8D1}"/>
              </a:ext>
            </a:extLst>
          </p:cNvPr>
          <p:cNvSpPr txBox="1">
            <a:spLocks/>
          </p:cNvSpPr>
          <p:nvPr/>
        </p:nvSpPr>
        <p:spPr>
          <a:xfrm>
            <a:off x="612000" y="1196752"/>
            <a:ext cx="7920000" cy="4209331"/>
          </a:xfrm>
          <a:prstGeom prst="rect">
            <a:avLst/>
          </a:prstGeom>
        </p:spPr>
        <p:txBody>
          <a:bodyPr vert="horz" lIns="0" tIns="0" rIns="0" bIns="0" rtlCol="0">
            <a:normAutofit/>
          </a:bodyPr>
          <a:lstStyle>
            <a:lvl1pPr marL="342900" indent="-342900" algn="l"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GB" sz="2400" b="1" dirty="0"/>
              <a:t>State clearly:</a:t>
            </a:r>
          </a:p>
          <a:p>
            <a:pPr lvl="1"/>
            <a:r>
              <a:rPr lang="en-GB" sz="2000" b="1" dirty="0"/>
              <a:t>What you want to do, </a:t>
            </a:r>
          </a:p>
          <a:p>
            <a:pPr lvl="1"/>
            <a:r>
              <a:rPr lang="en-GB" sz="2000" b="1" dirty="0"/>
              <a:t>When you want to do it, </a:t>
            </a:r>
          </a:p>
          <a:p>
            <a:pPr lvl="1"/>
            <a:r>
              <a:rPr lang="en-GB" sz="2000" b="1" dirty="0"/>
              <a:t>How long the action will take to be implemented</a:t>
            </a:r>
          </a:p>
          <a:p>
            <a:pPr lvl="1"/>
            <a:r>
              <a:rPr lang="en-GB" sz="2000" b="1" dirty="0"/>
              <a:t>Who will do it, </a:t>
            </a:r>
          </a:p>
          <a:p>
            <a:pPr lvl="1"/>
            <a:r>
              <a:rPr lang="en-GB" sz="2000" b="1" dirty="0"/>
              <a:t>How much will cost</a:t>
            </a:r>
          </a:p>
          <a:p>
            <a:pPr lvl="1"/>
            <a:r>
              <a:rPr lang="en-GB" sz="2000" b="1" dirty="0"/>
              <a:t>Which is the result expected and how you will measure the success of the action</a:t>
            </a:r>
          </a:p>
          <a:p>
            <a:r>
              <a:rPr lang="en-GB" sz="2400" b="1" dirty="0"/>
              <a:t>Obtain endorsement of the stakeholders</a:t>
            </a:r>
          </a:p>
          <a:p>
            <a:r>
              <a:rPr lang="en-GB" sz="2400" b="1" dirty="0"/>
              <a:t>Trace the action and obtain the endorsement on writing</a:t>
            </a:r>
          </a:p>
          <a:p>
            <a:endParaRPr lang="en-GB" sz="2400" dirty="0"/>
          </a:p>
          <a:p>
            <a:pPr marL="0" indent="0">
              <a:buNone/>
            </a:pPr>
            <a:endParaRPr lang="en-GB" sz="2400" dirty="0"/>
          </a:p>
        </p:txBody>
      </p:sp>
    </p:spTree>
    <p:extLst>
      <p:ext uri="{BB962C8B-B14F-4D97-AF65-F5344CB8AC3E}">
        <p14:creationId xmlns:p14="http://schemas.microsoft.com/office/powerpoint/2010/main" val="431544630"/>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A192C0F0-D243-46DC-8055-12C5142238D6}"/>
              </a:ext>
            </a:extLst>
          </p:cNvPr>
          <p:cNvSpPr>
            <a:spLocks noGrp="1"/>
          </p:cNvSpPr>
          <p:nvPr>
            <p:ph idx="1"/>
          </p:nvPr>
        </p:nvSpPr>
        <p:spPr>
          <a:xfrm>
            <a:off x="971600" y="1916832"/>
            <a:ext cx="7272368" cy="3633267"/>
          </a:xfrm>
        </p:spPr>
        <p:txBody>
          <a:bodyPr/>
          <a:lstStyle/>
          <a:p>
            <a:pPr marL="0" indent="0">
              <a:buNone/>
            </a:pPr>
            <a:r>
              <a:rPr lang="en-GB" b="1" i="1" dirty="0"/>
              <a:t>I keep six honest serving men</a:t>
            </a:r>
          </a:p>
          <a:p>
            <a:pPr marL="0" indent="0">
              <a:buNone/>
            </a:pPr>
            <a:r>
              <a:rPr lang="en-GB" b="1" i="1" dirty="0"/>
              <a:t>(They taught me all I know);</a:t>
            </a:r>
          </a:p>
          <a:p>
            <a:pPr marL="0" indent="0">
              <a:buNone/>
            </a:pPr>
            <a:r>
              <a:rPr lang="en-GB" b="1" i="1" dirty="0"/>
              <a:t>Their names are </a:t>
            </a:r>
            <a:r>
              <a:rPr lang="en-GB" b="1" i="1" u="sng" dirty="0"/>
              <a:t>What</a:t>
            </a:r>
            <a:r>
              <a:rPr lang="en-GB" b="1" i="1" dirty="0"/>
              <a:t> and </a:t>
            </a:r>
            <a:r>
              <a:rPr lang="en-GB" b="1" i="1" u="sng" dirty="0"/>
              <a:t>Why</a:t>
            </a:r>
            <a:r>
              <a:rPr lang="en-GB" b="1" i="1" dirty="0"/>
              <a:t> and </a:t>
            </a:r>
            <a:r>
              <a:rPr lang="en-GB" b="1" i="1" u="sng" dirty="0"/>
              <a:t>When</a:t>
            </a:r>
          </a:p>
          <a:p>
            <a:pPr marL="0" indent="0">
              <a:buNone/>
            </a:pPr>
            <a:r>
              <a:rPr lang="en-GB" b="1" i="1" dirty="0"/>
              <a:t>And </a:t>
            </a:r>
            <a:r>
              <a:rPr lang="en-GB" b="1" i="1" u="sng" dirty="0"/>
              <a:t>How</a:t>
            </a:r>
            <a:r>
              <a:rPr lang="en-GB" b="1" i="1" dirty="0"/>
              <a:t> and </a:t>
            </a:r>
            <a:r>
              <a:rPr lang="en-GB" b="1" i="1" u="sng" dirty="0"/>
              <a:t>Where</a:t>
            </a:r>
            <a:r>
              <a:rPr lang="en-GB" b="1" i="1" dirty="0"/>
              <a:t> and </a:t>
            </a:r>
            <a:r>
              <a:rPr lang="en-GB" b="1" i="1" u="sng" dirty="0"/>
              <a:t>Who</a:t>
            </a:r>
            <a:r>
              <a:rPr lang="en-GB" b="1" i="1" dirty="0"/>
              <a:t>.</a:t>
            </a:r>
          </a:p>
          <a:p>
            <a:pPr marL="0" indent="0">
              <a:buNone/>
            </a:pPr>
            <a:r>
              <a:rPr lang="en-GB" dirty="0"/>
              <a:t>								</a:t>
            </a:r>
          </a:p>
          <a:p>
            <a:pPr marL="0" indent="0">
              <a:buNone/>
            </a:pPr>
            <a:r>
              <a:rPr lang="en-GB" dirty="0"/>
              <a:t>								Rudyard Kipling</a:t>
            </a:r>
          </a:p>
        </p:txBody>
      </p:sp>
      <p:sp>
        <p:nvSpPr>
          <p:cNvPr id="4" name="Footer Placeholder 3">
            <a:extLst>
              <a:ext uri="{FF2B5EF4-FFF2-40B4-BE49-F238E27FC236}">
                <a16:creationId xmlns:a16="http://schemas.microsoft.com/office/drawing/2014/main" id="{401D70D2-A64F-4910-AF49-6F34B9993BB0}"/>
              </a:ext>
            </a:extLst>
          </p:cNvPr>
          <p:cNvSpPr>
            <a:spLocks noGrp="1"/>
          </p:cNvSpPr>
          <p:nvPr>
            <p:ph type="ftr" sz="quarter" idx="11"/>
          </p:nvPr>
        </p:nvSpPr>
        <p:spPr/>
        <p:txBody>
          <a:bodyPr/>
          <a:lstStyle/>
          <a:p>
            <a:r>
              <a:rPr lang="en-GB" noProof="0"/>
              <a:t>HL-LHC Nonconformities</a:t>
            </a:r>
          </a:p>
        </p:txBody>
      </p:sp>
      <p:sp>
        <p:nvSpPr>
          <p:cNvPr id="5" name="Slide Number Placeholder 4">
            <a:extLst>
              <a:ext uri="{FF2B5EF4-FFF2-40B4-BE49-F238E27FC236}">
                <a16:creationId xmlns:a16="http://schemas.microsoft.com/office/drawing/2014/main" id="{B4D1944C-A02A-46F3-8C51-A0EC7EE27E4C}"/>
              </a:ext>
            </a:extLst>
          </p:cNvPr>
          <p:cNvSpPr>
            <a:spLocks noGrp="1"/>
          </p:cNvSpPr>
          <p:nvPr>
            <p:ph type="sldNum" sz="quarter" idx="12"/>
          </p:nvPr>
        </p:nvSpPr>
        <p:spPr/>
        <p:txBody>
          <a:bodyPr/>
          <a:lstStyle/>
          <a:p>
            <a:fld id="{BFDCA1C4-9514-7B4F-976F-D92F7E296653}" type="slidenum">
              <a:rPr lang="fr-FR" smtClean="0"/>
              <a:pPr/>
              <a:t>38</a:t>
            </a:fld>
            <a:endParaRPr lang="fr-FR"/>
          </a:p>
        </p:txBody>
      </p:sp>
    </p:spTree>
    <p:extLst>
      <p:ext uri="{BB962C8B-B14F-4D97-AF65-F5344CB8AC3E}">
        <p14:creationId xmlns:p14="http://schemas.microsoft.com/office/powerpoint/2010/main" val="68327902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600895" y="13223"/>
            <a:ext cx="7920000" cy="720000"/>
          </a:xfrm>
        </p:spPr>
        <p:txBody>
          <a:bodyPr/>
          <a:lstStyle/>
          <a:p>
            <a:r>
              <a:rPr lang="en-GB" dirty="0"/>
              <a:t>HL-LHC Nonconformities</a:t>
            </a:r>
          </a:p>
        </p:txBody>
      </p:sp>
      <p:sp>
        <p:nvSpPr>
          <p:cNvPr id="3" name="Content Placeholder 2"/>
          <p:cNvSpPr>
            <a:spLocks noGrp="1"/>
          </p:cNvSpPr>
          <p:nvPr>
            <p:ph idx="1"/>
          </p:nvPr>
        </p:nvSpPr>
        <p:spPr>
          <a:xfrm>
            <a:off x="366847" y="764704"/>
            <a:ext cx="8388096" cy="5544616"/>
          </a:xfrm>
        </p:spPr>
        <p:txBody>
          <a:bodyPr>
            <a:normAutofit fontScale="85000" lnSpcReduction="10000"/>
          </a:bodyPr>
          <a:lstStyle/>
          <a:p>
            <a:pPr algn="just"/>
            <a:r>
              <a:rPr lang="en-US" sz="2400" b="1" u="sng" dirty="0"/>
              <a:t>Nonconformity</a:t>
            </a:r>
            <a:r>
              <a:rPr lang="en-US" sz="2400" dirty="0"/>
              <a:t> → Non fulfilling of a </a:t>
            </a:r>
            <a:r>
              <a:rPr lang="en-US" sz="2400" b="1" dirty="0"/>
              <a:t>requirement</a:t>
            </a:r>
            <a:r>
              <a:rPr lang="en-US" sz="2400" dirty="0"/>
              <a:t> (of any kind)</a:t>
            </a:r>
          </a:p>
          <a:p>
            <a:pPr marL="0" indent="0" algn="just">
              <a:buNone/>
            </a:pPr>
            <a:endParaRPr lang="en-US" sz="2400" dirty="0"/>
          </a:p>
          <a:p>
            <a:pPr algn="just"/>
            <a:endParaRPr lang="en-US" sz="2400" dirty="0"/>
          </a:p>
          <a:p>
            <a:pPr algn="just"/>
            <a:endParaRPr lang="en-US" sz="2400" dirty="0"/>
          </a:p>
          <a:p>
            <a:pPr algn="just"/>
            <a:endParaRPr lang="en-US" sz="2400" dirty="0"/>
          </a:p>
          <a:p>
            <a:pPr algn="just"/>
            <a:r>
              <a:rPr lang="en-US" sz="2400" dirty="0"/>
              <a:t>Requirements for Cryomodules are specified in the </a:t>
            </a:r>
            <a:r>
              <a:rPr lang="en-US" sz="2400" b="1" dirty="0"/>
              <a:t>Engineering Specifications</a:t>
            </a:r>
            <a:r>
              <a:rPr lang="en-US" sz="2400" dirty="0"/>
              <a:t>, including their annexes (Drawings, Procedures) or are coming from the </a:t>
            </a:r>
            <a:r>
              <a:rPr lang="en-US" sz="2400" b="1" dirty="0"/>
              <a:t>normative</a:t>
            </a:r>
            <a:r>
              <a:rPr lang="en-US" sz="2400" dirty="0"/>
              <a:t> (</a:t>
            </a:r>
            <a:r>
              <a:rPr lang="en-US" sz="2400" b="1" dirty="0"/>
              <a:t>standards</a:t>
            </a:r>
            <a:r>
              <a:rPr lang="en-US" sz="2400" dirty="0"/>
              <a:t>, </a:t>
            </a:r>
            <a:r>
              <a:rPr lang="en-US" sz="2400" b="1" dirty="0"/>
              <a:t>rules</a:t>
            </a:r>
            <a:r>
              <a:rPr lang="en-US" sz="2400" dirty="0"/>
              <a:t>, etc)</a:t>
            </a:r>
          </a:p>
          <a:p>
            <a:pPr algn="just"/>
            <a:r>
              <a:rPr lang="en-US" sz="2400" dirty="0"/>
              <a:t>HL Nonconformity Process for Collaborations </a:t>
            </a:r>
            <a:r>
              <a:rPr lang="en-US" sz="2400" dirty="0">
                <a:hlinkClick r:id="rId2"/>
              </a:rPr>
              <a:t>EDMS 2149457</a:t>
            </a:r>
            <a:endParaRPr lang="en-US" sz="2400" dirty="0"/>
          </a:p>
          <a:p>
            <a:pPr algn="just"/>
            <a:r>
              <a:rPr lang="en-US" sz="2400" dirty="0"/>
              <a:t>Full process on </a:t>
            </a:r>
            <a:r>
              <a:rPr lang="en-GB" sz="2400" dirty="0"/>
              <a:t>Launching a Nonconformity using EDMS</a:t>
            </a:r>
            <a:r>
              <a:rPr lang="en-US" sz="2400" dirty="0"/>
              <a:t> is explained in </a:t>
            </a:r>
            <a:r>
              <a:rPr lang="en-US" sz="2400" dirty="0">
                <a:hlinkClick r:id="rId3"/>
              </a:rPr>
              <a:t>EDMS 1908145 </a:t>
            </a:r>
            <a:endParaRPr lang="en-US" sz="2400" dirty="0"/>
          </a:p>
          <a:p>
            <a:pPr algn="just"/>
            <a:r>
              <a:rPr lang="en-US" sz="2400" dirty="0"/>
              <a:t>NCRs will follow the </a:t>
            </a:r>
            <a:r>
              <a:rPr lang="en-US" sz="2400" dirty="0">
                <a:hlinkClick r:id="rId4"/>
              </a:rPr>
              <a:t>HL-LHC Template</a:t>
            </a:r>
            <a:r>
              <a:rPr lang="en-US" sz="2400" dirty="0"/>
              <a:t> to communicate with CERN in order to comply with HL-LHC NC Policy (class, criticality, decision, corrective/preventive actions…) </a:t>
            </a:r>
          </a:p>
          <a:p>
            <a:pPr algn="just"/>
            <a:r>
              <a:rPr lang="en-US" sz="2400" b="1" dirty="0"/>
              <a:t>CERN</a:t>
            </a:r>
            <a:r>
              <a:rPr lang="en-US" sz="2400" dirty="0"/>
              <a:t> will provide support in the </a:t>
            </a:r>
            <a:r>
              <a:rPr lang="en-US" sz="2400" b="1" dirty="0"/>
              <a:t>preparation of the NCRs </a:t>
            </a:r>
            <a:r>
              <a:rPr lang="en-US" sz="2400" dirty="0"/>
              <a:t>as well with the </a:t>
            </a:r>
            <a:r>
              <a:rPr lang="en-US" sz="2400" b="1" dirty="0"/>
              <a:t>evaluation</a:t>
            </a:r>
            <a:r>
              <a:rPr lang="en-US" sz="2400" dirty="0"/>
              <a:t>. Nevertheless, we expect </a:t>
            </a:r>
            <a:r>
              <a:rPr lang="en-US" sz="2400" b="1" dirty="0"/>
              <a:t>Collaborations</a:t>
            </a:r>
            <a:r>
              <a:rPr lang="en-US" sz="2400" dirty="0"/>
              <a:t> </a:t>
            </a:r>
            <a:br>
              <a:rPr lang="en-US" sz="2400" dirty="0"/>
            </a:br>
            <a:r>
              <a:rPr lang="en-US" sz="2400" b="1" dirty="0"/>
              <a:t>pre-filled the template </a:t>
            </a:r>
            <a:r>
              <a:rPr lang="en-US" sz="2400" dirty="0"/>
              <a:t>with the </a:t>
            </a:r>
            <a:r>
              <a:rPr lang="en-US" sz="2400" b="1" dirty="0"/>
              <a:t>related info </a:t>
            </a:r>
            <a:r>
              <a:rPr lang="en-US" sz="2400" dirty="0"/>
              <a:t>as well as with a </a:t>
            </a:r>
            <a:r>
              <a:rPr lang="en-US" sz="2400" b="1" dirty="0"/>
              <a:t>first assessment</a:t>
            </a:r>
          </a:p>
        </p:txBody>
      </p:sp>
      <p:pic>
        <p:nvPicPr>
          <p:cNvPr id="4" name="Picture 3"/>
          <p:cNvPicPr>
            <a:picLocks noChangeAspect="1"/>
          </p:cNvPicPr>
          <p:nvPr/>
        </p:nvPicPr>
        <p:blipFill>
          <a:blip r:embed="rId5"/>
          <a:stretch>
            <a:fillRect/>
          </a:stretch>
        </p:blipFill>
        <p:spPr>
          <a:xfrm>
            <a:off x="5220072" y="1340808"/>
            <a:ext cx="3046959" cy="720000"/>
          </a:xfrm>
          <a:prstGeom prst="rect">
            <a:avLst/>
          </a:prstGeom>
          <a:ln>
            <a:solidFill>
              <a:schemeClr val="tx1"/>
            </a:solidFill>
          </a:ln>
        </p:spPr>
      </p:pic>
      <p:pic>
        <p:nvPicPr>
          <p:cNvPr id="5" name="Picture 4"/>
          <p:cNvPicPr>
            <a:picLocks noChangeAspect="1"/>
          </p:cNvPicPr>
          <p:nvPr/>
        </p:nvPicPr>
        <p:blipFill rotWithShape="1">
          <a:blip r:embed="rId6"/>
          <a:srcRect t="7715" b="9573"/>
          <a:stretch/>
        </p:blipFill>
        <p:spPr>
          <a:xfrm>
            <a:off x="1043235" y="1268760"/>
            <a:ext cx="3600000" cy="864096"/>
          </a:xfrm>
          <a:prstGeom prst="rect">
            <a:avLst/>
          </a:prstGeom>
          <a:ln>
            <a:solidFill>
              <a:schemeClr val="tx1"/>
            </a:solidFill>
          </a:ln>
        </p:spPr>
      </p:pic>
      <p:sp>
        <p:nvSpPr>
          <p:cNvPr id="6" name="Footer Placeholder 5"/>
          <p:cNvSpPr>
            <a:spLocks noGrp="1"/>
          </p:cNvSpPr>
          <p:nvPr>
            <p:ph type="ftr" sz="quarter" idx="11"/>
          </p:nvPr>
        </p:nvSpPr>
        <p:spPr/>
        <p:txBody>
          <a:bodyPr/>
          <a:lstStyle/>
          <a:p>
            <a:r>
              <a:rPr lang="fr-FR" noProof="0"/>
              <a:t>HL-LHC Nonconformities</a:t>
            </a:r>
            <a:endParaRPr lang="en-GB" noProof="0"/>
          </a:p>
        </p:txBody>
      </p:sp>
      <p:sp>
        <p:nvSpPr>
          <p:cNvPr id="7" name="Slide Number Placeholder 6"/>
          <p:cNvSpPr>
            <a:spLocks noGrp="1"/>
          </p:cNvSpPr>
          <p:nvPr>
            <p:ph type="sldNum" sz="quarter" idx="12"/>
          </p:nvPr>
        </p:nvSpPr>
        <p:spPr/>
        <p:txBody>
          <a:bodyPr/>
          <a:lstStyle/>
          <a:p>
            <a:fld id="{BFDCA1C4-9514-7B4F-976F-D92F7E296653}" type="slidenum">
              <a:rPr lang="fr-FR" smtClean="0"/>
              <a:pPr/>
              <a:t>4</a:t>
            </a:fld>
            <a:endParaRPr lang="fr-FR"/>
          </a:p>
        </p:txBody>
      </p:sp>
    </p:spTree>
    <p:extLst>
      <p:ext uri="{BB962C8B-B14F-4D97-AF65-F5344CB8AC3E}">
        <p14:creationId xmlns:p14="http://schemas.microsoft.com/office/powerpoint/2010/main" val="32219557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5" end="5"/>
                                            </p:txEl>
                                          </p:spTgt>
                                        </p:tgtEl>
                                        <p:attrNameLst>
                                          <p:attrName>style.visibility</p:attrName>
                                        </p:attrNameLst>
                                      </p:cBhvr>
                                      <p:to>
                                        <p:strVal val="visible"/>
                                      </p:to>
                                    </p:set>
                                    <p:animEffect transition="in" filter="fade">
                                      <p:cBhvr>
                                        <p:cTn id="7" dur="500"/>
                                        <p:tgtEl>
                                          <p:spTgt spid="3">
                                            <p:txEl>
                                              <p:pRg st="5" end="5"/>
                                            </p:txEl>
                                          </p:spTgt>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3">
                                            <p:txEl>
                                              <p:pRg st="6" end="6"/>
                                            </p:txEl>
                                          </p:spTgt>
                                        </p:tgtEl>
                                        <p:attrNameLst>
                                          <p:attrName>style.visibility</p:attrName>
                                        </p:attrNameLst>
                                      </p:cBhvr>
                                      <p:to>
                                        <p:strVal val="visible"/>
                                      </p:to>
                                    </p:set>
                                    <p:anim calcmode="lin" valueType="num">
                                      <p:cBhvr additive="base">
                                        <p:cTn id="12"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3">
                                            <p:txEl>
                                              <p:pRg st="6" end="6"/>
                                            </p:txEl>
                                          </p:spTgt>
                                        </p:tgtEl>
                                        <p:attrNameLst>
                                          <p:attrName>ppt_y</p:attrName>
                                        </p:attrNameLst>
                                      </p:cBhvr>
                                      <p:tavLst>
                                        <p:tav tm="0">
                                          <p:val>
                                            <p:strVal val="1+#ppt_h/2"/>
                                          </p:val>
                                        </p:tav>
                                        <p:tav tm="100000">
                                          <p:val>
                                            <p:strVal val="#ppt_y"/>
                                          </p:val>
                                        </p:tav>
                                      </p:tavLst>
                                    </p:anim>
                                  </p:childTnLst>
                                </p:cTn>
                              </p:par>
                              <p:par>
                                <p:cTn id="14" presetID="2" presetClass="entr" presetSubtype="4" fill="hold" nodeType="withEffect">
                                  <p:stCondLst>
                                    <p:cond delay="0"/>
                                  </p:stCondLst>
                                  <p:childTnLst>
                                    <p:set>
                                      <p:cBhvr>
                                        <p:cTn id="15" dur="1" fill="hold">
                                          <p:stCondLst>
                                            <p:cond delay="0"/>
                                          </p:stCondLst>
                                        </p:cTn>
                                        <p:tgtEl>
                                          <p:spTgt spid="3">
                                            <p:txEl>
                                              <p:pRg st="7" end="7"/>
                                            </p:txEl>
                                          </p:spTgt>
                                        </p:tgtEl>
                                        <p:attrNameLst>
                                          <p:attrName>style.visibility</p:attrName>
                                        </p:attrNameLst>
                                      </p:cBhvr>
                                      <p:to>
                                        <p:strVal val="visible"/>
                                      </p:to>
                                    </p:set>
                                    <p:anim calcmode="lin" valueType="num">
                                      <p:cBhvr additive="base">
                                        <p:cTn id="16"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17"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18" fill="hold">
                      <p:stCondLst>
                        <p:cond delay="indefinite"/>
                      </p:stCondLst>
                      <p:childTnLst>
                        <p:par>
                          <p:cTn id="19" fill="hold">
                            <p:stCondLst>
                              <p:cond delay="0"/>
                            </p:stCondLst>
                            <p:childTnLst>
                              <p:par>
                                <p:cTn id="20" presetID="2" presetClass="entr" presetSubtype="4" fill="hold" nodeType="clickEffect">
                                  <p:stCondLst>
                                    <p:cond delay="0"/>
                                  </p:stCondLst>
                                  <p:childTnLst>
                                    <p:set>
                                      <p:cBhvr>
                                        <p:cTn id="21" dur="1" fill="hold">
                                          <p:stCondLst>
                                            <p:cond delay="0"/>
                                          </p:stCondLst>
                                        </p:cTn>
                                        <p:tgtEl>
                                          <p:spTgt spid="3">
                                            <p:txEl>
                                              <p:pRg st="8" end="8"/>
                                            </p:txEl>
                                          </p:spTgt>
                                        </p:tgtEl>
                                        <p:attrNameLst>
                                          <p:attrName>style.visibility</p:attrName>
                                        </p:attrNameLst>
                                      </p:cBhvr>
                                      <p:to>
                                        <p:strVal val="visible"/>
                                      </p:to>
                                    </p:set>
                                    <p:anim calcmode="lin" valueType="num">
                                      <p:cBhvr additive="base">
                                        <p:cTn id="22"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23" dur="5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2" presetClass="entr" presetSubtype="4" fill="hold" nodeType="clickEffect">
                                  <p:stCondLst>
                                    <p:cond delay="0"/>
                                  </p:stCondLst>
                                  <p:childTnLst>
                                    <p:set>
                                      <p:cBhvr>
                                        <p:cTn id="27" dur="1" fill="hold">
                                          <p:stCondLst>
                                            <p:cond delay="0"/>
                                          </p:stCondLst>
                                        </p:cTn>
                                        <p:tgtEl>
                                          <p:spTgt spid="3">
                                            <p:txEl>
                                              <p:pRg st="9" end="9"/>
                                            </p:txEl>
                                          </p:spTgt>
                                        </p:tgtEl>
                                        <p:attrNameLst>
                                          <p:attrName>style.visibility</p:attrName>
                                        </p:attrNameLst>
                                      </p:cBhvr>
                                      <p:to>
                                        <p:strVal val="visible"/>
                                      </p:to>
                                    </p:set>
                                    <p:anim calcmode="lin" valueType="num">
                                      <p:cBhvr additive="base">
                                        <p:cTn id="28" dur="500" fill="hold"/>
                                        <p:tgtEl>
                                          <p:spTgt spid="3">
                                            <p:txEl>
                                              <p:pRg st="9" end="9"/>
                                            </p:txEl>
                                          </p:spTgt>
                                        </p:tgtEl>
                                        <p:attrNameLst>
                                          <p:attrName>ppt_x</p:attrName>
                                        </p:attrNameLst>
                                      </p:cBhvr>
                                      <p:tavLst>
                                        <p:tav tm="0">
                                          <p:val>
                                            <p:strVal val="#ppt_x"/>
                                          </p:val>
                                        </p:tav>
                                        <p:tav tm="100000">
                                          <p:val>
                                            <p:strVal val="#ppt_x"/>
                                          </p:val>
                                        </p:tav>
                                      </p:tavLst>
                                    </p:anim>
                                    <p:anim calcmode="lin" valueType="num">
                                      <p:cBhvr additive="base">
                                        <p:cTn id="29" dur="500" fill="hold"/>
                                        <p:tgtEl>
                                          <p:spTgt spid="3">
                                            <p:txEl>
                                              <p:pRg st="9" end="9"/>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ACFE5A-89EA-4E03-B6F6-8BF61721915F}"/>
              </a:ext>
            </a:extLst>
          </p:cNvPr>
          <p:cNvSpPr>
            <a:spLocks noGrp="1"/>
          </p:cNvSpPr>
          <p:nvPr>
            <p:ph type="title"/>
          </p:nvPr>
        </p:nvSpPr>
        <p:spPr>
          <a:xfrm>
            <a:off x="395536" y="44704"/>
            <a:ext cx="8748464" cy="720000"/>
          </a:xfrm>
        </p:spPr>
        <p:txBody>
          <a:bodyPr/>
          <a:lstStyle/>
          <a:p>
            <a:r>
              <a:rPr lang="en-US" sz="2700" dirty="0"/>
              <a:t>Requirements</a:t>
            </a:r>
            <a:endParaRPr lang="en-GB" sz="2700" dirty="0"/>
          </a:p>
        </p:txBody>
      </p:sp>
      <p:sp>
        <p:nvSpPr>
          <p:cNvPr id="4" name="Footer Placeholder 3">
            <a:extLst>
              <a:ext uri="{FF2B5EF4-FFF2-40B4-BE49-F238E27FC236}">
                <a16:creationId xmlns:a16="http://schemas.microsoft.com/office/drawing/2014/main" id="{F530BCFD-A286-423A-9F16-6D4FF029A820}"/>
              </a:ext>
            </a:extLst>
          </p:cNvPr>
          <p:cNvSpPr>
            <a:spLocks noGrp="1"/>
          </p:cNvSpPr>
          <p:nvPr>
            <p:ph type="ftr" sz="quarter" idx="11"/>
          </p:nvPr>
        </p:nvSpPr>
        <p:spPr/>
        <p:txBody>
          <a:bodyPr/>
          <a:lstStyle/>
          <a:p>
            <a:r>
              <a:rPr lang="en-GB" noProof="0"/>
              <a:t>HL-LHC Nonconformities</a:t>
            </a:r>
          </a:p>
        </p:txBody>
      </p:sp>
      <p:sp>
        <p:nvSpPr>
          <p:cNvPr id="5" name="Slide Number Placeholder 4">
            <a:extLst>
              <a:ext uri="{FF2B5EF4-FFF2-40B4-BE49-F238E27FC236}">
                <a16:creationId xmlns:a16="http://schemas.microsoft.com/office/drawing/2014/main" id="{A1AA1735-3E69-45F8-B74E-DCBF94DE74D9}"/>
              </a:ext>
            </a:extLst>
          </p:cNvPr>
          <p:cNvSpPr>
            <a:spLocks noGrp="1"/>
          </p:cNvSpPr>
          <p:nvPr>
            <p:ph type="sldNum" sz="quarter" idx="12"/>
          </p:nvPr>
        </p:nvSpPr>
        <p:spPr/>
        <p:txBody>
          <a:bodyPr/>
          <a:lstStyle/>
          <a:p>
            <a:fld id="{BFDCA1C4-9514-7B4F-976F-D92F7E296653}" type="slidenum">
              <a:rPr lang="fr-FR" smtClean="0"/>
              <a:pPr/>
              <a:t>5</a:t>
            </a:fld>
            <a:endParaRPr lang="fr-FR"/>
          </a:p>
        </p:txBody>
      </p:sp>
      <p:pic>
        <p:nvPicPr>
          <p:cNvPr id="7" name="Picture 2">
            <a:extLst>
              <a:ext uri="{FF2B5EF4-FFF2-40B4-BE49-F238E27FC236}">
                <a16:creationId xmlns:a16="http://schemas.microsoft.com/office/drawing/2014/main" id="{F2FECACE-7682-4704-B7DF-0AA40EB90DBB}"/>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601451" y="764704"/>
            <a:ext cx="7918450" cy="4881301"/>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a:extLst>
              <a:ext uri="{FF2B5EF4-FFF2-40B4-BE49-F238E27FC236}">
                <a16:creationId xmlns:a16="http://schemas.microsoft.com/office/drawing/2014/main" id="{C834DD91-D386-4A10-9F05-D2F64EDE968F}"/>
              </a:ext>
            </a:extLst>
          </p:cNvPr>
          <p:cNvSpPr txBox="1"/>
          <p:nvPr/>
        </p:nvSpPr>
        <p:spPr>
          <a:xfrm>
            <a:off x="200746" y="5589240"/>
            <a:ext cx="8691734" cy="523220"/>
          </a:xfrm>
          <a:prstGeom prst="rect">
            <a:avLst/>
          </a:prstGeom>
          <a:noFill/>
        </p:spPr>
        <p:txBody>
          <a:bodyPr wrap="square" rtlCol="0">
            <a:spAutoFit/>
          </a:bodyPr>
          <a:lstStyle/>
          <a:p>
            <a:r>
              <a:rPr lang="en-US" sz="2700" b="1" dirty="0">
                <a:solidFill>
                  <a:schemeClr val="accent5"/>
                </a:solidFill>
              </a:rPr>
              <a:t>Without requirements there are not nonconformities</a:t>
            </a:r>
          </a:p>
        </p:txBody>
      </p:sp>
    </p:spTree>
    <p:extLst>
      <p:ext uri="{BB962C8B-B14F-4D97-AF65-F5344CB8AC3E}">
        <p14:creationId xmlns:p14="http://schemas.microsoft.com/office/powerpoint/2010/main" val="7524167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FBC6FFF-BFCE-40B6-A5E9-7B8670DD90F8}"/>
              </a:ext>
            </a:extLst>
          </p:cNvPr>
          <p:cNvSpPr>
            <a:spLocks noGrp="1"/>
          </p:cNvSpPr>
          <p:nvPr>
            <p:ph type="title"/>
          </p:nvPr>
        </p:nvSpPr>
        <p:spPr>
          <a:xfrm>
            <a:off x="756016" y="62226"/>
            <a:ext cx="7920000" cy="540000"/>
          </a:xfrm>
        </p:spPr>
        <p:txBody>
          <a:bodyPr/>
          <a:lstStyle/>
          <a:p>
            <a:r>
              <a:rPr lang="en-US" dirty="0"/>
              <a:t>Requirements</a:t>
            </a:r>
            <a:endParaRPr lang="en-GB" dirty="0"/>
          </a:p>
        </p:txBody>
      </p:sp>
      <p:sp>
        <p:nvSpPr>
          <p:cNvPr id="3" name="Content Placeholder 2">
            <a:extLst>
              <a:ext uri="{FF2B5EF4-FFF2-40B4-BE49-F238E27FC236}">
                <a16:creationId xmlns:a16="http://schemas.microsoft.com/office/drawing/2014/main" id="{CDB71A68-4EC7-4382-9CB6-F0BE39E67FD8}"/>
              </a:ext>
            </a:extLst>
          </p:cNvPr>
          <p:cNvSpPr>
            <a:spLocks noGrp="1"/>
          </p:cNvSpPr>
          <p:nvPr>
            <p:ph idx="1"/>
          </p:nvPr>
        </p:nvSpPr>
        <p:spPr>
          <a:xfrm>
            <a:off x="467543" y="602226"/>
            <a:ext cx="8352929" cy="5203038"/>
          </a:xfrm>
        </p:spPr>
        <p:txBody>
          <a:bodyPr>
            <a:noAutofit/>
          </a:bodyPr>
          <a:lstStyle/>
          <a:p>
            <a:pPr algn="just"/>
            <a:r>
              <a:rPr lang="en-US" sz="2000" b="1" dirty="0"/>
              <a:t>Without requirements</a:t>
            </a:r>
            <a:r>
              <a:rPr lang="en-US" sz="2000" dirty="0"/>
              <a:t> we </a:t>
            </a:r>
            <a:r>
              <a:rPr lang="en-US" sz="2000" b="1" dirty="0"/>
              <a:t>cannot</a:t>
            </a:r>
            <a:r>
              <a:rPr lang="en-US" sz="2000" dirty="0"/>
              <a:t> </a:t>
            </a:r>
            <a:r>
              <a:rPr lang="en-US" sz="2000" b="1" dirty="0"/>
              <a:t>talk</a:t>
            </a:r>
            <a:r>
              <a:rPr lang="en-US" sz="2000" dirty="0"/>
              <a:t> about </a:t>
            </a:r>
            <a:r>
              <a:rPr lang="en-US" sz="2000" b="1" dirty="0"/>
              <a:t>quality</a:t>
            </a:r>
          </a:p>
          <a:p>
            <a:pPr algn="just"/>
            <a:r>
              <a:rPr lang="en-US" sz="2000" b="1" dirty="0"/>
              <a:t>Requirements</a:t>
            </a:r>
            <a:r>
              <a:rPr lang="en-US" sz="2000" dirty="0"/>
              <a:t> only “</a:t>
            </a:r>
            <a:r>
              <a:rPr lang="en-US" sz="2000" b="1" dirty="0"/>
              <a:t>exist</a:t>
            </a:r>
            <a:r>
              <a:rPr lang="en-US" sz="2000" dirty="0"/>
              <a:t>” if there is a </a:t>
            </a:r>
            <a:r>
              <a:rPr lang="en-US" sz="2000" b="1" dirty="0"/>
              <a:t>verification method </a:t>
            </a:r>
            <a:r>
              <a:rPr lang="en-US" sz="2000" dirty="0"/>
              <a:t>: </a:t>
            </a:r>
            <a:r>
              <a:rPr lang="en-GB" sz="2000" dirty="0"/>
              <a:t>Each requirement shall be stated in such a way that an objective verification can be defined for it</a:t>
            </a:r>
          </a:p>
          <a:p>
            <a:pPr algn="just"/>
            <a:r>
              <a:rPr lang="en-GB" sz="2000" dirty="0"/>
              <a:t>Only </a:t>
            </a:r>
            <a:r>
              <a:rPr lang="en-GB" sz="2000" b="1" dirty="0"/>
              <a:t>requirements</a:t>
            </a:r>
            <a:r>
              <a:rPr lang="en-GB" sz="2000" dirty="0"/>
              <a:t> that are </a:t>
            </a:r>
            <a:r>
              <a:rPr lang="en-GB" sz="2000" b="1" dirty="0"/>
              <a:t>necessary</a:t>
            </a:r>
            <a:r>
              <a:rPr lang="en-GB" sz="2000" dirty="0"/>
              <a:t>, </a:t>
            </a:r>
            <a:r>
              <a:rPr lang="en-GB" sz="2000" b="1" dirty="0"/>
              <a:t>measurable</a:t>
            </a:r>
            <a:r>
              <a:rPr lang="en-GB" sz="2000" dirty="0"/>
              <a:t>, </a:t>
            </a:r>
            <a:r>
              <a:rPr lang="en-GB" sz="2000" b="1" dirty="0"/>
              <a:t>achievable</a:t>
            </a:r>
            <a:r>
              <a:rPr lang="en-GB" sz="2000" dirty="0"/>
              <a:t>, and </a:t>
            </a:r>
            <a:r>
              <a:rPr lang="en-GB" sz="2000" b="1" dirty="0"/>
              <a:t>verifiable</a:t>
            </a:r>
            <a:r>
              <a:rPr lang="en-GB" sz="2000" dirty="0"/>
              <a:t> shall be included in the </a:t>
            </a:r>
            <a:r>
              <a:rPr lang="en-GB" sz="2000" b="1" dirty="0"/>
              <a:t>specifications</a:t>
            </a:r>
          </a:p>
          <a:p>
            <a:pPr algn="just"/>
            <a:r>
              <a:rPr lang="en-GB" sz="2000" b="1" dirty="0"/>
              <a:t>Requirements</a:t>
            </a:r>
            <a:r>
              <a:rPr lang="en-GB" sz="2000" dirty="0"/>
              <a:t> are to worded to provide a </a:t>
            </a:r>
            <a:r>
              <a:rPr lang="en-GB" sz="2000" b="1" dirty="0"/>
              <a:t>definitive basis for acceptance or rejection</a:t>
            </a:r>
            <a:r>
              <a:rPr lang="en-GB" sz="2000" dirty="0"/>
              <a:t>. If </a:t>
            </a:r>
            <a:r>
              <a:rPr lang="en-GB" sz="2000" b="1" dirty="0"/>
              <a:t>no requirements</a:t>
            </a:r>
            <a:r>
              <a:rPr lang="en-GB" sz="2000" dirty="0"/>
              <a:t>, </a:t>
            </a:r>
            <a:r>
              <a:rPr lang="en-GB" sz="2000" b="1" dirty="0"/>
              <a:t>no nonconformities </a:t>
            </a:r>
            <a:br>
              <a:rPr lang="en-GB" sz="2000" b="1" dirty="0"/>
            </a:br>
            <a:r>
              <a:rPr lang="en-GB" sz="2000" dirty="0"/>
              <a:t>(to be </a:t>
            </a:r>
            <a:r>
              <a:rPr lang="en-GB" sz="2000" b="1" dirty="0"/>
              <a:t>treated accordingly </a:t>
            </a:r>
            <a:r>
              <a:rPr lang="en-GB" sz="2000" dirty="0"/>
              <a:t>and to be used for </a:t>
            </a:r>
            <a:r>
              <a:rPr lang="en-GB" sz="2000" b="1" dirty="0"/>
              <a:t>lessons learned </a:t>
            </a:r>
            <a:r>
              <a:rPr lang="en-GB" sz="2000" dirty="0"/>
              <a:t>and </a:t>
            </a:r>
            <a:r>
              <a:rPr lang="en-GB" sz="2000" b="1" dirty="0"/>
              <a:t>improvement</a:t>
            </a:r>
            <a:r>
              <a:rPr lang="en-GB" sz="2000" dirty="0"/>
              <a:t>)</a:t>
            </a:r>
          </a:p>
          <a:p>
            <a:pPr algn="just"/>
            <a:r>
              <a:rPr lang="en-US" sz="2000" b="1" dirty="0"/>
              <a:t>Reviewers</a:t>
            </a:r>
            <a:r>
              <a:rPr lang="en-US" sz="2000" dirty="0"/>
              <a:t> allow you to understand </a:t>
            </a:r>
            <a:r>
              <a:rPr lang="en-US" sz="2000" b="1" dirty="0"/>
              <a:t>how others understand your requirements</a:t>
            </a:r>
            <a:r>
              <a:rPr lang="en-US" sz="2000" dirty="0"/>
              <a:t>. </a:t>
            </a:r>
            <a:r>
              <a:rPr lang="en-US" sz="2000" b="1" dirty="0"/>
              <a:t>Experts</a:t>
            </a:r>
            <a:r>
              <a:rPr lang="en-US" sz="2000" dirty="0"/>
              <a:t> will help on </a:t>
            </a:r>
            <a:r>
              <a:rPr lang="en-US" sz="2000" b="1" dirty="0"/>
              <a:t>defining requirements</a:t>
            </a:r>
            <a:r>
              <a:rPr lang="en-US" sz="2000" dirty="0"/>
              <a:t>	</a:t>
            </a:r>
          </a:p>
          <a:p>
            <a:pPr algn="just"/>
            <a:r>
              <a:rPr lang="en-US" sz="2000" dirty="0"/>
              <a:t>Main goal of the documentation review process is to ensure that </a:t>
            </a:r>
            <a:r>
              <a:rPr lang="en-US" sz="2000" b="1" dirty="0"/>
              <a:t>requirements</a:t>
            </a:r>
            <a:r>
              <a:rPr lang="en-US" sz="2000" dirty="0"/>
              <a:t> (including applicable normative) are clearly </a:t>
            </a:r>
            <a:r>
              <a:rPr lang="en-US" sz="2000" b="1" dirty="0"/>
              <a:t>defined</a:t>
            </a:r>
            <a:r>
              <a:rPr lang="en-US" sz="2000" dirty="0"/>
              <a:t>, </a:t>
            </a:r>
            <a:r>
              <a:rPr lang="en-US" sz="2000" b="1" dirty="0"/>
              <a:t>revised</a:t>
            </a:r>
            <a:r>
              <a:rPr lang="en-US" sz="2000" dirty="0"/>
              <a:t>, </a:t>
            </a:r>
            <a:r>
              <a:rPr lang="en-US" sz="2000" b="1" dirty="0"/>
              <a:t>agreed</a:t>
            </a:r>
            <a:r>
              <a:rPr lang="en-US" sz="2000" dirty="0"/>
              <a:t> and </a:t>
            </a:r>
            <a:r>
              <a:rPr lang="en-US" sz="2000" b="1" dirty="0"/>
              <a:t>propagated</a:t>
            </a:r>
            <a:r>
              <a:rPr lang="en-US" sz="2000" dirty="0"/>
              <a:t> among the different stakeholders. </a:t>
            </a:r>
            <a:r>
              <a:rPr lang="en-US" sz="2000" b="1" dirty="0"/>
              <a:t>Coordination at Project Level</a:t>
            </a:r>
            <a:endParaRPr lang="en-US" sz="2000" dirty="0"/>
          </a:p>
          <a:p>
            <a:pPr algn="just"/>
            <a:endParaRPr lang="en-GB" sz="2000" dirty="0"/>
          </a:p>
        </p:txBody>
      </p:sp>
      <p:sp>
        <p:nvSpPr>
          <p:cNvPr id="4" name="Footer Placeholder 3">
            <a:extLst>
              <a:ext uri="{FF2B5EF4-FFF2-40B4-BE49-F238E27FC236}">
                <a16:creationId xmlns:a16="http://schemas.microsoft.com/office/drawing/2014/main" id="{D2879332-054E-44D2-B5DF-57AF302E722B}"/>
              </a:ext>
            </a:extLst>
          </p:cNvPr>
          <p:cNvSpPr>
            <a:spLocks noGrp="1"/>
          </p:cNvSpPr>
          <p:nvPr>
            <p:ph type="ftr" sz="quarter" idx="11"/>
          </p:nvPr>
        </p:nvSpPr>
        <p:spPr/>
        <p:txBody>
          <a:bodyPr/>
          <a:lstStyle/>
          <a:p>
            <a:r>
              <a:rPr lang="en-GB" noProof="0" dirty="0"/>
              <a:t>H. Garcia Gavela - CERN-ITER workshop </a:t>
            </a:r>
          </a:p>
        </p:txBody>
      </p:sp>
      <p:sp>
        <p:nvSpPr>
          <p:cNvPr id="5" name="Slide Number Placeholder 4">
            <a:extLst>
              <a:ext uri="{FF2B5EF4-FFF2-40B4-BE49-F238E27FC236}">
                <a16:creationId xmlns:a16="http://schemas.microsoft.com/office/drawing/2014/main" id="{9F3EBD5C-02D5-4A58-8C0E-38DB9768EC64}"/>
              </a:ext>
            </a:extLst>
          </p:cNvPr>
          <p:cNvSpPr>
            <a:spLocks noGrp="1"/>
          </p:cNvSpPr>
          <p:nvPr>
            <p:ph type="sldNum" sz="quarter" idx="12"/>
          </p:nvPr>
        </p:nvSpPr>
        <p:spPr/>
        <p:txBody>
          <a:bodyPr/>
          <a:lstStyle/>
          <a:p>
            <a:fld id="{BFDCA1C4-9514-7B4F-976F-D92F7E296653}" type="slidenum">
              <a:rPr lang="fr-FR" smtClean="0"/>
              <a:pPr/>
              <a:t>6</a:t>
            </a:fld>
            <a:endParaRPr lang="fr-FR"/>
          </a:p>
        </p:txBody>
      </p:sp>
    </p:spTree>
    <p:extLst>
      <p:ext uri="{BB962C8B-B14F-4D97-AF65-F5344CB8AC3E}">
        <p14:creationId xmlns:p14="http://schemas.microsoft.com/office/powerpoint/2010/main" val="79993786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53176" y="44624"/>
            <a:ext cx="7920000" cy="540000"/>
          </a:xfrm>
        </p:spPr>
        <p:txBody>
          <a:bodyPr/>
          <a:lstStyle/>
          <a:p>
            <a:r>
              <a:rPr lang="en-GB" dirty="0"/>
              <a:t>Project Documentation</a:t>
            </a:r>
          </a:p>
        </p:txBody>
      </p:sp>
      <p:sp>
        <p:nvSpPr>
          <p:cNvPr id="4" name="Footer Placeholder 3"/>
          <p:cNvSpPr>
            <a:spLocks noGrp="1"/>
          </p:cNvSpPr>
          <p:nvPr>
            <p:ph type="ftr" sz="quarter" idx="11"/>
          </p:nvPr>
        </p:nvSpPr>
        <p:spPr/>
        <p:txBody>
          <a:bodyPr/>
          <a:lstStyle/>
          <a:p>
            <a:pPr>
              <a:defRPr/>
            </a:pPr>
            <a:r>
              <a:rPr lang="en-GB" sz="1100">
                <a:solidFill>
                  <a:srgbClr val="64BCD9"/>
                </a:solidFill>
                <a:latin typeface="Arial"/>
              </a:rPr>
              <a:t>H. Garcia Gavela - CERN-ITER workshop </a:t>
            </a:r>
          </a:p>
        </p:txBody>
      </p:sp>
      <p:sp>
        <p:nvSpPr>
          <p:cNvPr id="8" name="Content Placeholder 2">
            <a:extLst>
              <a:ext uri="{FF2B5EF4-FFF2-40B4-BE49-F238E27FC236}">
                <a16:creationId xmlns:a16="http://schemas.microsoft.com/office/drawing/2014/main" id="{269B5074-25D3-442B-B825-20EA5DC7A0B2}"/>
              </a:ext>
            </a:extLst>
          </p:cNvPr>
          <p:cNvSpPr>
            <a:spLocks noGrp="1"/>
          </p:cNvSpPr>
          <p:nvPr>
            <p:ph idx="1"/>
          </p:nvPr>
        </p:nvSpPr>
        <p:spPr>
          <a:xfrm>
            <a:off x="467544" y="620688"/>
            <a:ext cx="8291264" cy="5184576"/>
          </a:xfrm>
        </p:spPr>
        <p:txBody>
          <a:bodyPr>
            <a:normAutofit fontScale="92500" lnSpcReduction="20000"/>
          </a:bodyPr>
          <a:lstStyle/>
          <a:p>
            <a:pPr algn="just"/>
            <a:r>
              <a:rPr lang="en-GB" sz="3000" b="1" dirty="0"/>
              <a:t>Documentation</a:t>
            </a:r>
            <a:r>
              <a:rPr lang="en-GB" sz="3000" dirty="0"/>
              <a:t> is a key player for any project:</a:t>
            </a:r>
          </a:p>
          <a:p>
            <a:pPr lvl="1" algn="just"/>
            <a:r>
              <a:rPr lang="en-GB" dirty="0"/>
              <a:t>It provides </a:t>
            </a:r>
            <a:r>
              <a:rPr lang="en-GB" b="1" dirty="0"/>
              <a:t>provision of objective evidence</a:t>
            </a:r>
            <a:r>
              <a:rPr lang="en-GB" dirty="0"/>
              <a:t>;</a:t>
            </a:r>
          </a:p>
          <a:p>
            <a:pPr lvl="1" algn="just"/>
            <a:r>
              <a:rPr lang="en-GB" dirty="0"/>
              <a:t>It proves the </a:t>
            </a:r>
            <a:r>
              <a:rPr lang="en-GB" b="1" dirty="0"/>
              <a:t>conformity of the requirements </a:t>
            </a:r>
            <a:r>
              <a:rPr lang="en-GB" dirty="0"/>
              <a:t>established by a customer;</a:t>
            </a:r>
          </a:p>
          <a:p>
            <a:pPr lvl="1" algn="just"/>
            <a:r>
              <a:rPr lang="en-GB" dirty="0"/>
              <a:t>It enables </a:t>
            </a:r>
            <a:r>
              <a:rPr lang="en-GB" b="1" dirty="0"/>
              <a:t>repeatability and traceability </a:t>
            </a:r>
            <a:r>
              <a:rPr lang="en-GB" dirty="0"/>
              <a:t>of the work done;</a:t>
            </a:r>
          </a:p>
          <a:p>
            <a:pPr lvl="1" algn="just"/>
            <a:r>
              <a:rPr lang="en-GB" dirty="0"/>
              <a:t>It provides provision of </a:t>
            </a:r>
            <a:r>
              <a:rPr lang="en-GB" b="1" dirty="0"/>
              <a:t>appropriate training</a:t>
            </a:r>
            <a:r>
              <a:rPr lang="en-GB" dirty="0"/>
              <a:t>;</a:t>
            </a:r>
          </a:p>
          <a:p>
            <a:pPr lvl="1" algn="just"/>
            <a:r>
              <a:rPr lang="en-GB" dirty="0"/>
              <a:t>In the event of a </a:t>
            </a:r>
            <a:r>
              <a:rPr lang="en-GB" b="1" dirty="0"/>
              <a:t>nonconformity</a:t>
            </a:r>
            <a:r>
              <a:rPr lang="en-GB" dirty="0"/>
              <a:t>, it allows tracing the info back and searching for the </a:t>
            </a:r>
            <a:r>
              <a:rPr lang="en-GB" b="1" dirty="0"/>
              <a:t>root cause</a:t>
            </a:r>
            <a:r>
              <a:rPr lang="en-GB" sz="2000" dirty="0"/>
              <a:t>.</a:t>
            </a:r>
          </a:p>
          <a:p>
            <a:pPr marL="357188" lvl="1" algn="just"/>
            <a:r>
              <a:rPr lang="en-GB" sz="3000" dirty="0"/>
              <a:t>In </a:t>
            </a:r>
            <a:r>
              <a:rPr lang="en-GB" sz="3000" b="1" dirty="0"/>
              <a:t>projects at large scale</a:t>
            </a:r>
            <a:r>
              <a:rPr lang="en-GB" sz="3000" dirty="0"/>
              <a:t>, with </a:t>
            </a:r>
            <a:r>
              <a:rPr lang="en-GB" sz="3000" b="1" dirty="0"/>
              <a:t>high personnel turnover </a:t>
            </a:r>
            <a:r>
              <a:rPr lang="en-GB" sz="3000" dirty="0"/>
              <a:t>(temporary contracts, students, etc) </a:t>
            </a:r>
            <a:r>
              <a:rPr lang="en-GB" sz="3000" b="1" dirty="0"/>
              <a:t>proper documentation </a:t>
            </a:r>
            <a:r>
              <a:rPr lang="en-GB" sz="3000" dirty="0"/>
              <a:t>(handling, storage, accessibility) becomes </a:t>
            </a:r>
            <a:r>
              <a:rPr lang="en-GB" sz="3000" b="1" dirty="0"/>
              <a:t>critical</a:t>
            </a:r>
            <a:r>
              <a:rPr lang="en-GB" sz="3000" dirty="0"/>
              <a:t> for an adequate </a:t>
            </a:r>
            <a:r>
              <a:rPr lang="en-GB" sz="3000" b="1" dirty="0"/>
              <a:t>knowledge transfer</a:t>
            </a:r>
          </a:p>
          <a:p>
            <a:pPr marL="357188" lvl="1" algn="just"/>
            <a:r>
              <a:rPr lang="en-GB" sz="3000" b="1" dirty="0"/>
              <a:t>Communication (internal and external)</a:t>
            </a:r>
            <a:endParaRPr lang="en-GB" sz="3500" dirty="0"/>
          </a:p>
          <a:p>
            <a:pPr algn="just"/>
            <a:endParaRPr lang="en-GB" dirty="0"/>
          </a:p>
        </p:txBody>
      </p:sp>
      <p:sp>
        <p:nvSpPr>
          <p:cNvPr id="3" name="Slide Number Placeholder 2">
            <a:extLst>
              <a:ext uri="{FF2B5EF4-FFF2-40B4-BE49-F238E27FC236}">
                <a16:creationId xmlns:a16="http://schemas.microsoft.com/office/drawing/2014/main" id="{47CA14DC-235B-05C7-6AA2-6851B274DCF8}"/>
              </a:ext>
            </a:extLst>
          </p:cNvPr>
          <p:cNvSpPr>
            <a:spLocks noGrp="1"/>
          </p:cNvSpPr>
          <p:nvPr>
            <p:ph type="sldNum" sz="quarter" idx="12"/>
          </p:nvPr>
        </p:nvSpPr>
        <p:spPr/>
        <p:txBody>
          <a:bodyPr/>
          <a:lstStyle/>
          <a:p>
            <a:fld id="{BFDCA1C4-9514-7B4F-976F-D92F7E296653}" type="slidenum">
              <a:rPr lang="fr-FR" smtClean="0"/>
              <a:pPr/>
              <a:t>7</a:t>
            </a:fld>
            <a:endParaRPr lang="fr-FR"/>
          </a:p>
        </p:txBody>
      </p:sp>
    </p:spTree>
    <p:extLst>
      <p:ext uri="{BB962C8B-B14F-4D97-AF65-F5344CB8AC3E}">
        <p14:creationId xmlns:p14="http://schemas.microsoft.com/office/powerpoint/2010/main" val="169807026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ACFE5A-89EA-4E03-B6F6-8BF61721915F}"/>
              </a:ext>
            </a:extLst>
          </p:cNvPr>
          <p:cNvSpPr>
            <a:spLocks noGrp="1"/>
          </p:cNvSpPr>
          <p:nvPr>
            <p:ph type="title"/>
          </p:nvPr>
        </p:nvSpPr>
        <p:spPr>
          <a:xfrm>
            <a:off x="389677" y="3337"/>
            <a:ext cx="8748464" cy="720000"/>
          </a:xfrm>
        </p:spPr>
        <p:txBody>
          <a:bodyPr/>
          <a:lstStyle/>
          <a:p>
            <a:r>
              <a:rPr lang="en-US" sz="2700" dirty="0"/>
              <a:t>Requirements</a:t>
            </a:r>
            <a:endParaRPr lang="en-GB" sz="2700" dirty="0"/>
          </a:p>
        </p:txBody>
      </p:sp>
      <p:sp>
        <p:nvSpPr>
          <p:cNvPr id="5" name="Slide Number Placeholder 4">
            <a:extLst>
              <a:ext uri="{FF2B5EF4-FFF2-40B4-BE49-F238E27FC236}">
                <a16:creationId xmlns:a16="http://schemas.microsoft.com/office/drawing/2014/main" id="{A1AA1735-3E69-45F8-B74E-DCBF94DE74D9}"/>
              </a:ext>
            </a:extLst>
          </p:cNvPr>
          <p:cNvSpPr>
            <a:spLocks noGrp="1"/>
          </p:cNvSpPr>
          <p:nvPr>
            <p:ph type="sldNum" sz="quarter" idx="12"/>
          </p:nvPr>
        </p:nvSpPr>
        <p:spPr/>
        <p:txBody>
          <a:bodyPr/>
          <a:lstStyle/>
          <a:p>
            <a:fld id="{BFDCA1C4-9514-7B4F-976F-D92F7E296653}" type="slidenum">
              <a:rPr lang="fr-FR" smtClean="0"/>
              <a:pPr/>
              <a:t>8</a:t>
            </a:fld>
            <a:endParaRPr lang="fr-FR"/>
          </a:p>
        </p:txBody>
      </p:sp>
      <p:pic>
        <p:nvPicPr>
          <p:cNvPr id="9" name="Picture 8">
            <a:extLst>
              <a:ext uri="{FF2B5EF4-FFF2-40B4-BE49-F238E27FC236}">
                <a16:creationId xmlns:a16="http://schemas.microsoft.com/office/drawing/2014/main" id="{8B932072-AAD5-40BF-BCC9-D938431AFD90}"/>
              </a:ext>
            </a:extLst>
          </p:cNvPr>
          <p:cNvPicPr>
            <a:picLocks noChangeAspect="1"/>
          </p:cNvPicPr>
          <p:nvPr/>
        </p:nvPicPr>
        <p:blipFill>
          <a:blip r:embed="rId2"/>
          <a:stretch>
            <a:fillRect/>
          </a:stretch>
        </p:blipFill>
        <p:spPr>
          <a:xfrm>
            <a:off x="58327" y="1628800"/>
            <a:ext cx="3240000" cy="4595007"/>
          </a:xfrm>
          <a:prstGeom prst="rect">
            <a:avLst/>
          </a:prstGeom>
          <a:ln>
            <a:solidFill>
              <a:schemeClr val="tx1"/>
            </a:solidFill>
          </a:ln>
        </p:spPr>
      </p:pic>
      <p:pic>
        <p:nvPicPr>
          <p:cNvPr id="11" name="Picture 10">
            <a:extLst>
              <a:ext uri="{FF2B5EF4-FFF2-40B4-BE49-F238E27FC236}">
                <a16:creationId xmlns:a16="http://schemas.microsoft.com/office/drawing/2014/main" id="{9EBA12F1-CEE3-4991-8322-2050DF7F2528}"/>
              </a:ext>
            </a:extLst>
          </p:cNvPr>
          <p:cNvPicPr>
            <a:picLocks noChangeAspect="1"/>
          </p:cNvPicPr>
          <p:nvPr/>
        </p:nvPicPr>
        <p:blipFill>
          <a:blip r:embed="rId3"/>
          <a:stretch>
            <a:fillRect/>
          </a:stretch>
        </p:blipFill>
        <p:spPr>
          <a:xfrm>
            <a:off x="3461707" y="1378330"/>
            <a:ext cx="1800000" cy="2547973"/>
          </a:xfrm>
          <a:prstGeom prst="rect">
            <a:avLst/>
          </a:prstGeom>
          <a:ln>
            <a:solidFill>
              <a:schemeClr val="tx1"/>
            </a:solidFill>
          </a:ln>
        </p:spPr>
      </p:pic>
      <p:pic>
        <p:nvPicPr>
          <p:cNvPr id="13" name="Picture 12">
            <a:extLst>
              <a:ext uri="{FF2B5EF4-FFF2-40B4-BE49-F238E27FC236}">
                <a16:creationId xmlns:a16="http://schemas.microsoft.com/office/drawing/2014/main" id="{74ABA046-BAC9-441B-81F4-F5B7EB4F07CD}"/>
              </a:ext>
            </a:extLst>
          </p:cNvPr>
          <p:cNvPicPr>
            <a:picLocks noChangeAspect="1"/>
          </p:cNvPicPr>
          <p:nvPr/>
        </p:nvPicPr>
        <p:blipFill>
          <a:blip r:embed="rId4"/>
          <a:stretch>
            <a:fillRect/>
          </a:stretch>
        </p:blipFill>
        <p:spPr>
          <a:xfrm>
            <a:off x="5378736" y="1392135"/>
            <a:ext cx="1800000" cy="2534168"/>
          </a:xfrm>
          <a:prstGeom prst="rect">
            <a:avLst/>
          </a:prstGeom>
          <a:ln>
            <a:solidFill>
              <a:schemeClr val="tx1"/>
            </a:solidFill>
          </a:ln>
        </p:spPr>
      </p:pic>
      <p:pic>
        <p:nvPicPr>
          <p:cNvPr id="15" name="Picture 14">
            <a:extLst>
              <a:ext uri="{FF2B5EF4-FFF2-40B4-BE49-F238E27FC236}">
                <a16:creationId xmlns:a16="http://schemas.microsoft.com/office/drawing/2014/main" id="{9BDD3ECC-DD0F-4C0B-9710-A88892B6A983}"/>
              </a:ext>
            </a:extLst>
          </p:cNvPr>
          <p:cNvPicPr>
            <a:picLocks noChangeAspect="1"/>
          </p:cNvPicPr>
          <p:nvPr/>
        </p:nvPicPr>
        <p:blipFill>
          <a:blip r:embed="rId5"/>
          <a:stretch>
            <a:fillRect/>
          </a:stretch>
        </p:blipFill>
        <p:spPr>
          <a:xfrm>
            <a:off x="7285673" y="1378330"/>
            <a:ext cx="1800000" cy="2543676"/>
          </a:xfrm>
          <a:prstGeom prst="rect">
            <a:avLst/>
          </a:prstGeom>
          <a:ln>
            <a:solidFill>
              <a:schemeClr val="tx1"/>
            </a:solidFill>
          </a:ln>
        </p:spPr>
      </p:pic>
      <p:pic>
        <p:nvPicPr>
          <p:cNvPr id="17" name="Picture 16">
            <a:extLst>
              <a:ext uri="{FF2B5EF4-FFF2-40B4-BE49-F238E27FC236}">
                <a16:creationId xmlns:a16="http://schemas.microsoft.com/office/drawing/2014/main" id="{3C9D9D3F-79FE-44BE-8767-0F105EF18AFF}"/>
              </a:ext>
            </a:extLst>
          </p:cNvPr>
          <p:cNvPicPr>
            <a:picLocks noChangeAspect="1"/>
          </p:cNvPicPr>
          <p:nvPr/>
        </p:nvPicPr>
        <p:blipFill>
          <a:blip r:embed="rId6"/>
          <a:stretch>
            <a:fillRect/>
          </a:stretch>
        </p:blipFill>
        <p:spPr>
          <a:xfrm>
            <a:off x="3906599" y="4005157"/>
            <a:ext cx="1800000" cy="2549747"/>
          </a:xfrm>
          <a:prstGeom prst="rect">
            <a:avLst/>
          </a:prstGeom>
          <a:ln>
            <a:solidFill>
              <a:schemeClr val="tx1"/>
            </a:solidFill>
          </a:ln>
        </p:spPr>
      </p:pic>
      <p:pic>
        <p:nvPicPr>
          <p:cNvPr id="19" name="Picture 18">
            <a:extLst>
              <a:ext uri="{FF2B5EF4-FFF2-40B4-BE49-F238E27FC236}">
                <a16:creationId xmlns:a16="http://schemas.microsoft.com/office/drawing/2014/main" id="{18D2347C-D8B4-48B0-9C01-B8C5A687472D}"/>
              </a:ext>
            </a:extLst>
          </p:cNvPr>
          <p:cNvPicPr>
            <a:picLocks noChangeAspect="1"/>
          </p:cNvPicPr>
          <p:nvPr/>
        </p:nvPicPr>
        <p:blipFill>
          <a:blip r:embed="rId7"/>
          <a:stretch>
            <a:fillRect/>
          </a:stretch>
        </p:blipFill>
        <p:spPr>
          <a:xfrm>
            <a:off x="6099999" y="3997756"/>
            <a:ext cx="1800000" cy="2538594"/>
          </a:xfrm>
          <a:prstGeom prst="rect">
            <a:avLst/>
          </a:prstGeom>
          <a:ln>
            <a:solidFill>
              <a:schemeClr val="tx1"/>
            </a:solidFill>
          </a:ln>
        </p:spPr>
      </p:pic>
      <p:sp>
        <p:nvSpPr>
          <p:cNvPr id="20" name="TextBox 19">
            <a:extLst>
              <a:ext uri="{FF2B5EF4-FFF2-40B4-BE49-F238E27FC236}">
                <a16:creationId xmlns:a16="http://schemas.microsoft.com/office/drawing/2014/main" id="{061E1971-8508-4806-97F8-698170138E97}"/>
              </a:ext>
            </a:extLst>
          </p:cNvPr>
          <p:cNvSpPr txBox="1"/>
          <p:nvPr/>
        </p:nvSpPr>
        <p:spPr>
          <a:xfrm>
            <a:off x="402876" y="532456"/>
            <a:ext cx="8652981" cy="584775"/>
          </a:xfrm>
          <a:prstGeom prst="rect">
            <a:avLst/>
          </a:prstGeom>
          <a:noFill/>
        </p:spPr>
        <p:txBody>
          <a:bodyPr wrap="square" rtlCol="0">
            <a:spAutoFit/>
          </a:bodyPr>
          <a:lstStyle/>
          <a:p>
            <a:pPr algn="just"/>
            <a:r>
              <a:rPr lang="en-US" sz="1600" b="1" dirty="0">
                <a:solidFill>
                  <a:schemeClr val="accent5"/>
                </a:solidFill>
              </a:rPr>
              <a:t>WP4 Engineering Specifications issued for Cryomodule and Cryomodule components They are the main basis to check applicable requirements</a:t>
            </a:r>
          </a:p>
        </p:txBody>
      </p:sp>
      <p:sp>
        <p:nvSpPr>
          <p:cNvPr id="3" name="Footer Placeholder 2"/>
          <p:cNvSpPr>
            <a:spLocks noGrp="1"/>
          </p:cNvSpPr>
          <p:nvPr>
            <p:ph type="ftr" sz="quarter" idx="11"/>
          </p:nvPr>
        </p:nvSpPr>
        <p:spPr/>
        <p:txBody>
          <a:bodyPr/>
          <a:lstStyle/>
          <a:p>
            <a:r>
              <a:rPr lang="fr-FR" noProof="0"/>
              <a:t>HL-LHC Nonconformities</a:t>
            </a:r>
            <a:endParaRPr lang="en-GB" noProof="0"/>
          </a:p>
        </p:txBody>
      </p:sp>
    </p:spTree>
    <p:extLst>
      <p:ext uri="{BB962C8B-B14F-4D97-AF65-F5344CB8AC3E}">
        <p14:creationId xmlns:p14="http://schemas.microsoft.com/office/powerpoint/2010/main" val="29641665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down)">
                                      <p:cBhvr>
                                        <p:cTn id="7" dur="500"/>
                                        <p:tgtEl>
                                          <p:spTgt spid="11"/>
                                        </p:tgtEl>
                                      </p:cBhvr>
                                    </p:animEffect>
                                  </p:childTnLst>
                                </p:cTn>
                              </p:par>
                              <p:par>
                                <p:cTn id="8" presetID="22" presetClass="entr" presetSubtype="4" fill="hold" nodeType="withEffect">
                                  <p:stCondLst>
                                    <p:cond delay="0"/>
                                  </p:stCondLst>
                                  <p:childTnLst>
                                    <p:set>
                                      <p:cBhvr>
                                        <p:cTn id="9" dur="1" fill="hold">
                                          <p:stCondLst>
                                            <p:cond delay="0"/>
                                          </p:stCondLst>
                                        </p:cTn>
                                        <p:tgtEl>
                                          <p:spTgt spid="13"/>
                                        </p:tgtEl>
                                        <p:attrNameLst>
                                          <p:attrName>style.visibility</p:attrName>
                                        </p:attrNameLst>
                                      </p:cBhvr>
                                      <p:to>
                                        <p:strVal val="visible"/>
                                      </p:to>
                                    </p:set>
                                    <p:animEffect transition="in" filter="wipe(down)">
                                      <p:cBhvr>
                                        <p:cTn id="10" dur="500"/>
                                        <p:tgtEl>
                                          <p:spTgt spid="13"/>
                                        </p:tgtEl>
                                      </p:cBhvr>
                                    </p:animEffect>
                                  </p:childTnLst>
                                </p:cTn>
                              </p:par>
                              <p:par>
                                <p:cTn id="11" presetID="22" presetClass="entr" presetSubtype="4" fill="hold" nodeType="withEffect">
                                  <p:stCondLst>
                                    <p:cond delay="0"/>
                                  </p:stCondLst>
                                  <p:childTnLst>
                                    <p:set>
                                      <p:cBhvr>
                                        <p:cTn id="12" dur="1" fill="hold">
                                          <p:stCondLst>
                                            <p:cond delay="0"/>
                                          </p:stCondLst>
                                        </p:cTn>
                                        <p:tgtEl>
                                          <p:spTgt spid="15"/>
                                        </p:tgtEl>
                                        <p:attrNameLst>
                                          <p:attrName>style.visibility</p:attrName>
                                        </p:attrNameLst>
                                      </p:cBhvr>
                                      <p:to>
                                        <p:strVal val="visible"/>
                                      </p:to>
                                    </p:set>
                                    <p:animEffect transition="in" filter="wipe(down)">
                                      <p:cBhvr>
                                        <p:cTn id="13" dur="500"/>
                                        <p:tgtEl>
                                          <p:spTgt spid="15"/>
                                        </p:tgtEl>
                                      </p:cBhvr>
                                    </p:animEffect>
                                  </p:childTnLst>
                                </p:cTn>
                              </p:par>
                              <p:par>
                                <p:cTn id="14" presetID="22" presetClass="entr" presetSubtype="4" fill="hold" nodeType="withEffect">
                                  <p:stCondLst>
                                    <p:cond delay="0"/>
                                  </p:stCondLst>
                                  <p:childTnLst>
                                    <p:set>
                                      <p:cBhvr>
                                        <p:cTn id="15" dur="1" fill="hold">
                                          <p:stCondLst>
                                            <p:cond delay="0"/>
                                          </p:stCondLst>
                                        </p:cTn>
                                        <p:tgtEl>
                                          <p:spTgt spid="17"/>
                                        </p:tgtEl>
                                        <p:attrNameLst>
                                          <p:attrName>style.visibility</p:attrName>
                                        </p:attrNameLst>
                                      </p:cBhvr>
                                      <p:to>
                                        <p:strVal val="visible"/>
                                      </p:to>
                                    </p:set>
                                    <p:animEffect transition="in" filter="wipe(down)">
                                      <p:cBhvr>
                                        <p:cTn id="16" dur="500"/>
                                        <p:tgtEl>
                                          <p:spTgt spid="17"/>
                                        </p:tgtEl>
                                      </p:cBhvr>
                                    </p:animEffect>
                                  </p:childTnLst>
                                </p:cTn>
                              </p:par>
                              <p:par>
                                <p:cTn id="17" presetID="22" presetClass="entr" presetSubtype="4" fill="hold" nodeType="withEffect">
                                  <p:stCondLst>
                                    <p:cond delay="0"/>
                                  </p:stCondLst>
                                  <p:childTnLst>
                                    <p:set>
                                      <p:cBhvr>
                                        <p:cTn id="18" dur="1" fill="hold">
                                          <p:stCondLst>
                                            <p:cond delay="0"/>
                                          </p:stCondLst>
                                        </p:cTn>
                                        <p:tgtEl>
                                          <p:spTgt spid="19"/>
                                        </p:tgtEl>
                                        <p:attrNameLst>
                                          <p:attrName>style.visibility</p:attrName>
                                        </p:attrNameLst>
                                      </p:cBhvr>
                                      <p:to>
                                        <p:strVal val="visible"/>
                                      </p:to>
                                    </p:set>
                                    <p:animEffect transition="in" filter="wipe(down)">
                                      <p:cBhvr>
                                        <p:cTn id="19"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ACFE5A-89EA-4E03-B6F6-8BF61721915F}"/>
              </a:ext>
            </a:extLst>
          </p:cNvPr>
          <p:cNvSpPr>
            <a:spLocks noGrp="1"/>
          </p:cNvSpPr>
          <p:nvPr>
            <p:ph type="title"/>
          </p:nvPr>
        </p:nvSpPr>
        <p:spPr>
          <a:xfrm>
            <a:off x="612000" y="0"/>
            <a:ext cx="7920000" cy="720000"/>
          </a:xfrm>
        </p:spPr>
        <p:txBody>
          <a:bodyPr/>
          <a:lstStyle/>
          <a:p>
            <a:r>
              <a:rPr lang="en-US" sz="2700" dirty="0"/>
              <a:t>HL-LHC Nonconformities</a:t>
            </a:r>
            <a:endParaRPr lang="en-GB" sz="2700" dirty="0"/>
          </a:p>
        </p:txBody>
      </p:sp>
      <p:sp>
        <p:nvSpPr>
          <p:cNvPr id="3" name="Content Placeholder 2"/>
          <p:cNvSpPr>
            <a:spLocks noGrp="1"/>
          </p:cNvSpPr>
          <p:nvPr>
            <p:ph idx="1"/>
          </p:nvPr>
        </p:nvSpPr>
        <p:spPr>
          <a:xfrm>
            <a:off x="366694" y="620688"/>
            <a:ext cx="8568952" cy="5616624"/>
          </a:xfrm>
        </p:spPr>
        <p:txBody>
          <a:bodyPr>
            <a:normAutofit lnSpcReduction="10000"/>
          </a:bodyPr>
          <a:lstStyle/>
          <a:p>
            <a:pPr algn="just"/>
            <a:r>
              <a:rPr lang="fr-CH" sz="2400" b="1" dirty="0" err="1"/>
              <a:t>Nonconformities</a:t>
            </a:r>
            <a:r>
              <a:rPr lang="fr-CH" sz="2400" dirty="0"/>
              <a:t> are part of the </a:t>
            </a:r>
            <a:r>
              <a:rPr lang="fr-CH" sz="2400" b="1" dirty="0" err="1"/>
              <a:t>any</a:t>
            </a:r>
            <a:r>
              <a:rPr lang="fr-CH" sz="2400" b="1" dirty="0"/>
              <a:t> </a:t>
            </a:r>
            <a:r>
              <a:rPr lang="fr-CH" sz="2400" b="1" dirty="0" err="1"/>
              <a:t>kind</a:t>
            </a:r>
            <a:r>
              <a:rPr lang="fr-CH" sz="2400" b="1" dirty="0"/>
              <a:t> of production </a:t>
            </a:r>
            <a:r>
              <a:rPr lang="fr-CH" sz="2400" dirty="0"/>
              <a:t>and </a:t>
            </a:r>
            <a:r>
              <a:rPr lang="fr-CH" sz="2400" b="1" dirty="0" err="1"/>
              <a:t>it</a:t>
            </a:r>
            <a:r>
              <a:rPr lang="fr-CH" sz="2400" b="1" dirty="0"/>
              <a:t> </a:t>
            </a:r>
            <a:r>
              <a:rPr lang="fr-CH" sz="2400" b="1" dirty="0" err="1"/>
              <a:t>does</a:t>
            </a:r>
            <a:r>
              <a:rPr lang="fr-CH" sz="2400" b="1" dirty="0"/>
              <a:t> not </a:t>
            </a:r>
            <a:r>
              <a:rPr lang="fr-CH" sz="2400" b="1" dirty="0" err="1"/>
              <a:t>mean</a:t>
            </a:r>
            <a:r>
              <a:rPr lang="fr-CH" sz="2400" b="1" dirty="0"/>
              <a:t> </a:t>
            </a:r>
            <a:r>
              <a:rPr lang="fr-CH" sz="2400" dirty="0"/>
              <a:t>the </a:t>
            </a:r>
            <a:r>
              <a:rPr lang="fr-CH" sz="2400" b="1" dirty="0" err="1"/>
              <a:t>equipment</a:t>
            </a:r>
            <a:r>
              <a:rPr lang="fr-CH" sz="2400" b="1" dirty="0"/>
              <a:t> </a:t>
            </a:r>
            <a:r>
              <a:rPr lang="fr-CH" sz="2400" b="1" dirty="0" err="1"/>
              <a:t>cannot</a:t>
            </a:r>
            <a:r>
              <a:rPr lang="fr-CH" sz="2400" b="1" dirty="0"/>
              <a:t> be </a:t>
            </a:r>
            <a:r>
              <a:rPr lang="fr-CH" sz="2400" b="1" dirty="0" err="1"/>
              <a:t>used</a:t>
            </a:r>
            <a:endParaRPr lang="fr-CH" sz="2400" b="1" dirty="0"/>
          </a:p>
          <a:p>
            <a:pPr algn="just"/>
            <a:r>
              <a:rPr lang="fr-CH" sz="2400" b="1" dirty="0" err="1"/>
              <a:t>Nonconformities</a:t>
            </a:r>
            <a:r>
              <a:rPr lang="fr-CH" sz="2400" b="1" dirty="0"/>
              <a:t> ≠ </a:t>
            </a:r>
            <a:r>
              <a:rPr lang="fr-CH" sz="2400" b="1" dirty="0" err="1"/>
              <a:t>Deviation</a:t>
            </a:r>
            <a:r>
              <a:rPr lang="fr-CH" sz="2400" b="1" dirty="0"/>
              <a:t> </a:t>
            </a:r>
            <a:r>
              <a:rPr lang="fr-CH" sz="2400" b="1" dirty="0" err="1"/>
              <a:t>Requests</a:t>
            </a:r>
            <a:endParaRPr lang="fr-CH" sz="2400" b="1" dirty="0"/>
          </a:p>
          <a:p>
            <a:pPr lvl="1" algn="just"/>
            <a:r>
              <a:rPr lang="fr-CH" sz="2200" b="1" dirty="0" err="1"/>
              <a:t>Nonconformity</a:t>
            </a:r>
            <a:r>
              <a:rPr lang="fr-CH" sz="2200" dirty="0"/>
              <a:t> – A </a:t>
            </a:r>
            <a:r>
              <a:rPr lang="fr-CH" sz="2200" dirty="0" err="1"/>
              <a:t>deviation</a:t>
            </a:r>
            <a:r>
              <a:rPr lang="fr-CH" sz="2200" dirty="0"/>
              <a:t> </a:t>
            </a:r>
            <a:r>
              <a:rPr lang="fr-CH" sz="2200" dirty="0" err="1"/>
              <a:t>from</a:t>
            </a:r>
            <a:r>
              <a:rPr lang="fr-CH" sz="2200" dirty="0"/>
              <a:t> an </a:t>
            </a:r>
            <a:r>
              <a:rPr lang="fr-CH" sz="2200" dirty="0" err="1"/>
              <a:t>established</a:t>
            </a:r>
            <a:r>
              <a:rPr lang="fr-CH" sz="2200" dirty="0"/>
              <a:t> </a:t>
            </a:r>
            <a:r>
              <a:rPr lang="fr-CH" sz="2200" dirty="0" err="1"/>
              <a:t>requirement</a:t>
            </a:r>
            <a:r>
              <a:rPr lang="fr-CH" sz="2200" dirty="0"/>
              <a:t> </a:t>
            </a:r>
            <a:r>
              <a:rPr lang="fr-CH" sz="2200" dirty="0" err="1"/>
              <a:t>is</a:t>
            </a:r>
            <a:r>
              <a:rPr lang="fr-CH" sz="2200" dirty="0"/>
              <a:t> </a:t>
            </a:r>
            <a:r>
              <a:rPr lang="fr-CH" sz="2200" dirty="0" err="1"/>
              <a:t>detected</a:t>
            </a:r>
            <a:endParaRPr lang="fr-CH" sz="2200" dirty="0"/>
          </a:p>
          <a:p>
            <a:pPr lvl="1" algn="just"/>
            <a:r>
              <a:rPr lang="fr-CH" sz="2200" b="1" dirty="0" err="1"/>
              <a:t>Deviation</a:t>
            </a:r>
            <a:r>
              <a:rPr lang="fr-CH" sz="2200" b="1" dirty="0"/>
              <a:t> </a:t>
            </a:r>
            <a:r>
              <a:rPr lang="fr-CH" sz="2200" b="1" dirty="0" err="1"/>
              <a:t>Request</a:t>
            </a:r>
            <a:r>
              <a:rPr lang="fr-CH" sz="2200" b="1" dirty="0"/>
              <a:t> </a:t>
            </a:r>
            <a:r>
              <a:rPr lang="fr-CH" sz="2200" dirty="0"/>
              <a:t>– </a:t>
            </a:r>
            <a:r>
              <a:rPr lang="fr-CH" sz="2200" dirty="0" err="1"/>
              <a:t>Request</a:t>
            </a:r>
            <a:r>
              <a:rPr lang="fr-CH" sz="2200" dirty="0"/>
              <a:t> to do </a:t>
            </a:r>
            <a:r>
              <a:rPr lang="fr-CH" sz="2200" dirty="0" err="1"/>
              <a:t>something</a:t>
            </a:r>
            <a:r>
              <a:rPr lang="fr-CH" sz="2200" dirty="0"/>
              <a:t> </a:t>
            </a:r>
            <a:r>
              <a:rPr lang="fr-CH" sz="2200" dirty="0" err="1"/>
              <a:t>different</a:t>
            </a:r>
            <a:r>
              <a:rPr lang="fr-CH" sz="2200" dirty="0"/>
              <a:t> </a:t>
            </a:r>
            <a:r>
              <a:rPr lang="fr-CH" sz="2200" dirty="0" err="1"/>
              <a:t>from</a:t>
            </a:r>
            <a:r>
              <a:rPr lang="fr-CH" sz="2200" dirty="0"/>
              <a:t> an </a:t>
            </a:r>
            <a:r>
              <a:rPr lang="fr-CH" sz="2200" dirty="0" err="1"/>
              <a:t>established</a:t>
            </a:r>
            <a:r>
              <a:rPr lang="fr-CH" sz="2200" dirty="0"/>
              <a:t> </a:t>
            </a:r>
            <a:r>
              <a:rPr lang="fr-CH" sz="2200" dirty="0" err="1"/>
              <a:t>requirement</a:t>
            </a:r>
            <a:r>
              <a:rPr lang="fr-CH" sz="2200" dirty="0"/>
              <a:t> </a:t>
            </a:r>
          </a:p>
          <a:p>
            <a:pPr algn="just"/>
            <a:r>
              <a:rPr lang="fr-CH" sz="2400" dirty="0" err="1"/>
              <a:t>We</a:t>
            </a:r>
            <a:r>
              <a:rPr lang="fr-CH" sz="2400" dirty="0"/>
              <a:t> are </a:t>
            </a:r>
            <a:r>
              <a:rPr lang="fr-CH" sz="2400" b="1" dirty="0"/>
              <a:t>NOT</a:t>
            </a:r>
            <a:r>
              <a:rPr lang="fr-CH" sz="2400" dirty="0"/>
              <a:t> </a:t>
            </a:r>
            <a:r>
              <a:rPr lang="fr-CH" sz="2400" dirty="0" err="1"/>
              <a:t>here</a:t>
            </a:r>
            <a:r>
              <a:rPr lang="fr-CH" sz="2400" dirty="0"/>
              <a:t> to </a:t>
            </a:r>
            <a:r>
              <a:rPr lang="fr-CH" sz="2400" b="1" dirty="0" err="1"/>
              <a:t>search</a:t>
            </a:r>
            <a:r>
              <a:rPr lang="fr-CH" sz="2400" b="1" dirty="0"/>
              <a:t> for </a:t>
            </a:r>
            <a:r>
              <a:rPr lang="fr-CH" sz="2400" b="1" dirty="0" err="1"/>
              <a:t>guilties</a:t>
            </a:r>
            <a:r>
              <a:rPr lang="fr-CH" sz="2400" b="1" dirty="0"/>
              <a:t> </a:t>
            </a:r>
            <a:r>
              <a:rPr lang="fr-CH" sz="2400" dirty="0"/>
              <a:t>but to </a:t>
            </a:r>
            <a:r>
              <a:rPr lang="fr-CH" sz="2400" b="1" dirty="0" err="1"/>
              <a:t>learn</a:t>
            </a:r>
            <a:r>
              <a:rPr lang="fr-CH" sz="2400" b="1" dirty="0"/>
              <a:t> </a:t>
            </a:r>
            <a:r>
              <a:rPr lang="fr-CH" sz="2400" b="1" dirty="0" err="1"/>
              <a:t>from</a:t>
            </a:r>
            <a:r>
              <a:rPr lang="fr-CH" sz="2400" b="1" dirty="0"/>
              <a:t> </a:t>
            </a:r>
            <a:r>
              <a:rPr lang="fr-CH" sz="2400" b="1" dirty="0" err="1"/>
              <a:t>these</a:t>
            </a:r>
            <a:r>
              <a:rPr lang="fr-CH" sz="2400" b="1" dirty="0"/>
              <a:t> issues and </a:t>
            </a:r>
            <a:r>
              <a:rPr lang="fr-CH" sz="2400" b="1" dirty="0" err="1"/>
              <a:t>improve</a:t>
            </a:r>
            <a:r>
              <a:rPr lang="fr-CH" sz="2400" dirty="0"/>
              <a:t>. </a:t>
            </a:r>
          </a:p>
          <a:p>
            <a:pPr algn="just"/>
            <a:r>
              <a:rPr lang="fr-CH" sz="2400" b="1" dirty="0"/>
              <a:t>Root cause </a:t>
            </a:r>
            <a:r>
              <a:rPr lang="fr-CH" sz="2400" dirty="0"/>
              <a:t>and </a:t>
            </a:r>
            <a:r>
              <a:rPr lang="fr-CH" sz="2400" b="1" dirty="0"/>
              <a:t>corrective/</a:t>
            </a:r>
            <a:r>
              <a:rPr lang="fr-CH" sz="2400" b="1" dirty="0" err="1"/>
              <a:t>preventive</a:t>
            </a:r>
            <a:r>
              <a:rPr lang="fr-CH" sz="2400" b="1" dirty="0"/>
              <a:t> actions </a:t>
            </a:r>
            <a:r>
              <a:rPr lang="fr-CH" sz="2400" dirty="0"/>
              <a:t>are of </a:t>
            </a:r>
            <a:r>
              <a:rPr lang="fr-CH" sz="2400" dirty="0" err="1"/>
              <a:t>utmost</a:t>
            </a:r>
            <a:r>
              <a:rPr lang="fr-CH" sz="2400" dirty="0"/>
              <a:t> importance (solve the issues </a:t>
            </a:r>
            <a:r>
              <a:rPr lang="fr-CH" sz="2400" dirty="0" err="1"/>
              <a:t>found</a:t>
            </a:r>
            <a:r>
              <a:rPr lang="fr-CH" sz="2400" dirty="0"/>
              <a:t> and </a:t>
            </a:r>
            <a:r>
              <a:rPr lang="fr-CH" sz="2400" dirty="0" err="1"/>
              <a:t>avoid</a:t>
            </a:r>
            <a:r>
              <a:rPr lang="fr-CH" sz="2400" dirty="0"/>
              <a:t> </a:t>
            </a:r>
            <a:r>
              <a:rPr lang="fr-CH" sz="2400" dirty="0" err="1"/>
              <a:t>recurrence</a:t>
            </a:r>
            <a:r>
              <a:rPr lang="fr-CH" sz="2400" dirty="0"/>
              <a:t> </a:t>
            </a:r>
            <a:r>
              <a:rPr lang="fr-CH" sz="2400" dirty="0" err="1"/>
              <a:t>so</a:t>
            </a:r>
            <a:r>
              <a:rPr lang="fr-CH" sz="2400" dirty="0"/>
              <a:t> the process </a:t>
            </a:r>
            <a:r>
              <a:rPr lang="fr-CH" sz="2400" dirty="0" err="1"/>
              <a:t>is</a:t>
            </a:r>
            <a:r>
              <a:rPr lang="fr-CH" sz="2400" dirty="0"/>
              <a:t> </a:t>
            </a:r>
            <a:r>
              <a:rPr lang="fr-CH" sz="2400" dirty="0" err="1"/>
              <a:t>optimized</a:t>
            </a:r>
            <a:r>
              <a:rPr lang="fr-CH" sz="2400" dirty="0"/>
              <a:t>). </a:t>
            </a:r>
          </a:p>
          <a:p>
            <a:pPr algn="just"/>
            <a:r>
              <a:rPr lang="fr-CH" sz="2400" dirty="0" err="1"/>
              <a:t>NCRs</a:t>
            </a:r>
            <a:r>
              <a:rPr lang="fr-CH" sz="2400" dirty="0"/>
              <a:t> can lead to </a:t>
            </a:r>
            <a:r>
              <a:rPr lang="fr-CH" sz="2400" dirty="0" err="1"/>
              <a:t>overcosts</a:t>
            </a:r>
            <a:r>
              <a:rPr lang="fr-CH" sz="2400" dirty="0"/>
              <a:t> or </a:t>
            </a:r>
            <a:r>
              <a:rPr lang="fr-CH" sz="2400" dirty="0" err="1"/>
              <a:t>delays</a:t>
            </a:r>
            <a:r>
              <a:rPr lang="fr-CH" sz="2400" dirty="0"/>
              <a:t> </a:t>
            </a:r>
            <a:r>
              <a:rPr lang="fr-CH" sz="2400" dirty="0" err="1"/>
              <a:t>so</a:t>
            </a:r>
            <a:r>
              <a:rPr lang="fr-CH" sz="2400" dirty="0"/>
              <a:t> </a:t>
            </a:r>
            <a:r>
              <a:rPr lang="fr-CH" sz="2400" dirty="0" err="1"/>
              <a:t>it</a:t>
            </a:r>
            <a:r>
              <a:rPr lang="fr-CH" sz="2400" dirty="0"/>
              <a:t> </a:t>
            </a:r>
            <a:r>
              <a:rPr lang="fr-CH" sz="2400" dirty="0" err="1"/>
              <a:t>is</a:t>
            </a:r>
            <a:r>
              <a:rPr lang="fr-CH" sz="2400" dirty="0"/>
              <a:t> </a:t>
            </a:r>
            <a:r>
              <a:rPr lang="fr-CH" sz="2400" dirty="0" err="1"/>
              <a:t>mandatory</a:t>
            </a:r>
            <a:r>
              <a:rPr lang="fr-CH" sz="2400" dirty="0"/>
              <a:t> to trace </a:t>
            </a:r>
            <a:r>
              <a:rPr lang="fr-CH" sz="2400" dirty="0" err="1"/>
              <a:t>them</a:t>
            </a:r>
            <a:r>
              <a:rPr lang="fr-CH" sz="2400" dirty="0"/>
              <a:t> </a:t>
            </a:r>
            <a:r>
              <a:rPr lang="fr-CH" sz="2400" dirty="0" err="1"/>
              <a:t>properly</a:t>
            </a:r>
            <a:r>
              <a:rPr lang="fr-CH" sz="2400" dirty="0"/>
              <a:t> and </a:t>
            </a:r>
            <a:r>
              <a:rPr lang="fr-CH" sz="2400" dirty="0" err="1"/>
              <a:t>apply</a:t>
            </a:r>
            <a:r>
              <a:rPr lang="fr-CH" sz="2400" dirty="0"/>
              <a:t> the </a:t>
            </a:r>
            <a:r>
              <a:rPr lang="fr-CH" sz="2400" dirty="0" err="1"/>
              <a:t>lessons</a:t>
            </a:r>
            <a:r>
              <a:rPr lang="fr-CH" sz="2400" dirty="0"/>
              <a:t> </a:t>
            </a:r>
            <a:r>
              <a:rPr lang="fr-CH" sz="2400" dirty="0" err="1"/>
              <a:t>learned</a:t>
            </a:r>
            <a:r>
              <a:rPr lang="fr-CH" sz="2400"/>
              <a:t> in the future</a:t>
            </a:r>
            <a:endParaRPr lang="en-GB" sz="2400" dirty="0"/>
          </a:p>
        </p:txBody>
      </p:sp>
      <p:sp>
        <p:nvSpPr>
          <p:cNvPr id="5" name="Slide Number Placeholder 4">
            <a:extLst>
              <a:ext uri="{FF2B5EF4-FFF2-40B4-BE49-F238E27FC236}">
                <a16:creationId xmlns:a16="http://schemas.microsoft.com/office/drawing/2014/main" id="{A1AA1735-3E69-45F8-B74E-DCBF94DE74D9}"/>
              </a:ext>
            </a:extLst>
          </p:cNvPr>
          <p:cNvSpPr>
            <a:spLocks noGrp="1"/>
          </p:cNvSpPr>
          <p:nvPr>
            <p:ph type="sldNum" sz="quarter" idx="12"/>
          </p:nvPr>
        </p:nvSpPr>
        <p:spPr/>
        <p:txBody>
          <a:bodyPr/>
          <a:lstStyle/>
          <a:p>
            <a:fld id="{BFDCA1C4-9514-7B4F-976F-D92F7E296653}" type="slidenum">
              <a:rPr lang="fr-FR" smtClean="0"/>
              <a:pPr/>
              <a:t>9</a:t>
            </a:fld>
            <a:endParaRPr lang="fr-FR"/>
          </a:p>
        </p:txBody>
      </p:sp>
      <p:sp>
        <p:nvSpPr>
          <p:cNvPr id="4" name="Footer Placeholder 3"/>
          <p:cNvSpPr>
            <a:spLocks noGrp="1"/>
          </p:cNvSpPr>
          <p:nvPr>
            <p:ph type="ftr" sz="quarter" idx="11"/>
          </p:nvPr>
        </p:nvSpPr>
        <p:spPr/>
        <p:txBody>
          <a:bodyPr/>
          <a:lstStyle/>
          <a:p>
            <a:r>
              <a:rPr lang="fr-FR" noProof="0"/>
              <a:t>HL-LHC Nonconformities</a:t>
            </a:r>
            <a:endParaRPr lang="en-GB" noProof="0"/>
          </a:p>
        </p:txBody>
      </p:sp>
    </p:spTree>
    <p:extLst>
      <p:ext uri="{BB962C8B-B14F-4D97-AF65-F5344CB8AC3E}">
        <p14:creationId xmlns:p14="http://schemas.microsoft.com/office/powerpoint/2010/main" val="1044550344"/>
      </p:ext>
    </p:extLst>
  </p:cSld>
  <p:clrMapOvr>
    <a:masterClrMapping/>
  </p:clrMapOvr>
</p:sld>
</file>

<file path=ppt/theme/theme1.xml><?xml version="1.0" encoding="utf-8"?>
<a:theme xmlns:a="http://schemas.openxmlformats.org/drawingml/2006/main" name="Thème Office">
  <a:themeElements>
    <a:clrScheme name="HiLumi">
      <a:dk1>
        <a:sysClr val="windowText" lastClr="000000"/>
      </a:dk1>
      <a:lt1>
        <a:sysClr val="window" lastClr="FFFFFF"/>
      </a:lt1>
      <a:dk2>
        <a:srgbClr val="005F8C"/>
      </a:dk2>
      <a:lt2>
        <a:srgbClr val="0093BE"/>
      </a:lt2>
      <a:accent1>
        <a:srgbClr val="64BCD9"/>
      </a:accent1>
      <a:accent2>
        <a:srgbClr val="700A00"/>
      </a:accent2>
      <a:accent3>
        <a:srgbClr val="CA1100"/>
      </a:accent3>
      <a:accent4>
        <a:srgbClr val="E65346"/>
      </a:accent4>
      <a:accent5>
        <a:srgbClr val="5A5A5A"/>
      </a:accent5>
      <a:accent6>
        <a:srgbClr val="FB963C"/>
      </a:accent6>
      <a:hlink>
        <a:srgbClr val="0093BE"/>
      </a:hlink>
      <a:folHlink>
        <a:srgbClr val="6E6E6E"/>
      </a:folHlink>
    </a:clrScheme>
    <a:fontScheme name="Office Classique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HiLumi-Pres-Template-4-3-CSR2016.pptx" id="{37610B82-38C5-4A79-9AD6-9055ADFB9289}" vid="{B895EA73-40B8-4DB4-B376-5DB62EC8AB97}"/>
    </a:ext>
  </a:extLst>
</a:theme>
</file>

<file path=ppt/theme/theme2.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HiLumi-Pres-Template-4-3-CSR2016</Template>
  <TotalTime>5415</TotalTime>
  <Words>3097</Words>
  <Application>Microsoft Office PowerPoint</Application>
  <PresentationFormat>On-screen Show (4:3)</PresentationFormat>
  <Paragraphs>315</Paragraphs>
  <Slides>38</Slides>
  <Notes>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38</vt:i4>
      </vt:variant>
    </vt:vector>
  </HeadingPairs>
  <TitlesOfParts>
    <vt:vector size="42" baseType="lpstr">
      <vt:lpstr>Arial</vt:lpstr>
      <vt:lpstr>Calibri</vt:lpstr>
      <vt:lpstr>Wingdings</vt:lpstr>
      <vt:lpstr>Thème Office</vt:lpstr>
      <vt:lpstr>Nonconformities HL-UK / CERN WP4 Handling, sharing and approval  EDMS 2894857 </vt:lpstr>
      <vt:lpstr>Outline</vt:lpstr>
      <vt:lpstr>Outline</vt:lpstr>
      <vt:lpstr>HL-LHC Nonconformities</vt:lpstr>
      <vt:lpstr>Requirements</vt:lpstr>
      <vt:lpstr>Requirements</vt:lpstr>
      <vt:lpstr>Project Documentation</vt:lpstr>
      <vt:lpstr>Requirements</vt:lpstr>
      <vt:lpstr>HL-LHC Nonconformities</vt:lpstr>
      <vt:lpstr>Outline</vt:lpstr>
      <vt:lpstr>Create EDMS Document via MTF</vt:lpstr>
      <vt:lpstr>Create EDMS Document via MTF</vt:lpstr>
      <vt:lpstr>Create EDMS Document</vt:lpstr>
      <vt:lpstr>Create EDMS Document via MTF</vt:lpstr>
      <vt:lpstr>Attach NCR in EDMS Document to MTF</vt:lpstr>
      <vt:lpstr>Document life-cycle</vt:lpstr>
      <vt:lpstr>Document life-cycle</vt:lpstr>
      <vt:lpstr>Outline</vt:lpstr>
      <vt:lpstr>NC Description</vt:lpstr>
      <vt:lpstr>NC Evaluation</vt:lpstr>
      <vt:lpstr>Handling and Sharing of Nonconformities</vt:lpstr>
      <vt:lpstr>Handling and Sharing of Nonconformities</vt:lpstr>
      <vt:lpstr>Document life-cycle (Share with CERN)</vt:lpstr>
      <vt:lpstr>WP Evaluation (CERN Assessment and feedback)</vt:lpstr>
      <vt:lpstr>Document life-cycle </vt:lpstr>
      <vt:lpstr>NC Closure</vt:lpstr>
      <vt:lpstr>Outline</vt:lpstr>
      <vt:lpstr>Some reasons a problem-solving process often fails</vt:lpstr>
      <vt:lpstr>Conclusions</vt:lpstr>
      <vt:lpstr>Q&amp;A</vt:lpstr>
      <vt:lpstr>Closing the NC- pre-steps</vt:lpstr>
      <vt:lpstr>Closing the NC</vt:lpstr>
      <vt:lpstr>Finding solutions – In the context</vt:lpstr>
      <vt:lpstr>Finding the solution - The Why not principles</vt:lpstr>
      <vt:lpstr>Corrective versus Preventive action</vt:lpstr>
      <vt:lpstr>Preventive actions</vt:lpstr>
      <vt:lpstr>For all actions</vt:lpstr>
      <vt:lpstr>PowerPoint Presentation</vt:lpstr>
    </vt:vector>
  </TitlesOfParts>
  <Company>CERN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HL-LHC Cost and Schedule Review 2016 WPxxx – Equipment / System</dc:title>
  <dc:creator>Cecile Noels</dc:creator>
  <cp:lastModifiedBy>Hector Garcia Gavela</cp:lastModifiedBy>
  <cp:revision>369</cp:revision>
  <dcterms:created xsi:type="dcterms:W3CDTF">2016-08-24T12:27:25Z</dcterms:created>
  <dcterms:modified xsi:type="dcterms:W3CDTF">2024-02-10T09:52:58Z</dcterms:modified>
</cp:coreProperties>
</file>