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5" r:id="rId2"/>
    <p:sldId id="391" r:id="rId3"/>
    <p:sldId id="359" r:id="rId4"/>
    <p:sldId id="360" r:id="rId5"/>
    <p:sldId id="361" r:id="rId6"/>
    <p:sldId id="393" r:id="rId7"/>
    <p:sldId id="392" r:id="rId8"/>
    <p:sldId id="394" r:id="rId9"/>
    <p:sldId id="362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4D6"/>
    <a:srgbClr val="FFCC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3387" autoAdjust="0"/>
  </p:normalViewPr>
  <p:slideViewPr>
    <p:cSldViewPr snapToObjects="1" showGuides="1">
      <p:cViewPr varScale="1">
        <p:scale>
          <a:sx n="156" d="100"/>
          <a:sy n="156" d="100"/>
        </p:scale>
        <p:origin x="612" y="13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847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755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841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Luca Dassa - 11th HL-LHC Collaboration Meeting - 21/10/2021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Luca Dassa - 11th HL-LHC Collaboration Meeting - 21/10/2021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Luca Dassa - 11th HL-LHC Collaboration Meeting - 21/10/2021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1" y="934141"/>
            <a:ext cx="8226425" cy="377120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667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Luca Dassa - 11th HL-LHC Collaboration Meeting - 21/10/2021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hector.garcia.gavela@cern.ch" TargetMode="External"/><Relationship Id="rId13" Type="http://schemas.openxmlformats.org/officeDocument/2006/relationships/hyperlink" Target="mailto:krzysztof.brodzinski@cern.ch" TargetMode="External"/><Relationship Id="rId18" Type="http://schemas.openxmlformats.org/officeDocument/2006/relationships/hyperlink" Target="mailto:nuria.valverde.alonso@cern.ch" TargetMode="External"/><Relationship Id="rId26" Type="http://schemas.openxmlformats.org/officeDocument/2006/relationships/hyperlink" Target="mailto:james.keir@cern.ch" TargetMode="External"/><Relationship Id="rId3" Type="http://schemas.openxmlformats.org/officeDocument/2006/relationships/hyperlink" Target="mailto:Kurt.Artoos@cern.ch" TargetMode="External"/><Relationship Id="rId21" Type="http://schemas.openxmlformats.org/officeDocument/2006/relationships/hyperlink" Target="mailto:bwaraich@triumf.ca" TargetMode="External"/><Relationship Id="rId7" Type="http://schemas.openxmlformats.org/officeDocument/2006/relationships/hyperlink" Target="mailto:Luca.Dassa@cern.ch" TargetMode="External"/><Relationship Id="rId12" Type="http://schemas.openxmlformats.org/officeDocument/2006/relationships/hyperlink" Target="mailto:HI-LUMI-LHC-WP4-CERN-CRYOMODULE@cern.ch" TargetMode="External"/><Relationship Id="rId17" Type="http://schemas.openxmlformats.org/officeDocument/2006/relationships/hyperlink" Target="mailto:vivien.rude@cern.ch" TargetMode="External"/><Relationship Id="rId25" Type="http://schemas.openxmlformats.org/officeDocument/2006/relationships/hyperlink" Target="mailto:rsekhon@triumf.ca" TargetMode="External"/><Relationship Id="rId2" Type="http://schemas.openxmlformats.org/officeDocument/2006/relationships/hyperlink" Target="mailto:HI-LUMI-LHC-WP4-COORD-CRYOMODULE@cern.ch" TargetMode="External"/><Relationship Id="rId16" Type="http://schemas.openxmlformats.org/officeDocument/2006/relationships/hyperlink" Target="mailto:chiara.pasquino@cern.ch" TargetMode="External"/><Relationship Id="rId20" Type="http://schemas.openxmlformats.org/officeDocument/2006/relationships/hyperlink" Target="mailto:zvyagint@triumf.ca" TargetMode="External"/><Relationship Id="rId29" Type="http://schemas.openxmlformats.org/officeDocument/2006/relationships/hyperlink" Target="mailto:cmackay@triumf.ca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mailto:teddy.capelli@cern.ch" TargetMode="External"/><Relationship Id="rId11" Type="http://schemas.openxmlformats.org/officeDocument/2006/relationships/hyperlink" Target="mailto:simon.barriere@cern.ch" TargetMode="External"/><Relationship Id="rId24" Type="http://schemas.openxmlformats.org/officeDocument/2006/relationships/hyperlink" Target="mailto:lhenderson@triumf.ca" TargetMode="External"/><Relationship Id="rId5" Type="http://schemas.openxmlformats.org/officeDocument/2006/relationships/hyperlink" Target="mailto:Ofelia.Capatina@cern.ch" TargetMode="External"/><Relationship Id="rId15" Type="http://schemas.openxmlformats.org/officeDocument/2006/relationships/hyperlink" Target="mailto:Eric.Montesinos@cern.ch" TargetMode="External"/><Relationship Id="rId23" Type="http://schemas.openxmlformats.org/officeDocument/2006/relationships/hyperlink" Target="mailto:jkeir@triumf.ca" TargetMode="External"/><Relationship Id="rId28" Type="http://schemas.openxmlformats.org/officeDocument/2006/relationships/hyperlink" Target="mailto:lax@triumf.ca" TargetMode="External"/><Relationship Id="rId10" Type="http://schemas.openxmlformats.org/officeDocument/2006/relationships/hyperlink" Target="mailto:julien.debeux@cern.ch" TargetMode="External"/><Relationship Id="rId19" Type="http://schemas.openxmlformats.org/officeDocument/2006/relationships/hyperlink" Target="mailto:HI-LUMI-LHC-WP4-CRYOMODULE-UKCERN@cern.ch" TargetMode="External"/><Relationship Id="rId31" Type="http://schemas.openxmlformats.org/officeDocument/2006/relationships/hyperlink" Target="mailto:zhongyuan.yao@cern.ch" TargetMode="External"/><Relationship Id="rId4" Type="http://schemas.openxmlformats.org/officeDocument/2006/relationships/hyperlink" Target="mailto:rama.calaga@cern.ch" TargetMode="External"/><Relationship Id="rId9" Type="http://schemas.openxmlformats.org/officeDocument/2006/relationships/hyperlink" Target="mailto:Marco.Garlasche@cern.ch" TargetMode="External"/><Relationship Id="rId14" Type="http://schemas.openxmlformats.org/officeDocument/2006/relationships/hyperlink" Target="mailto:paul.kohler@cern.ch" TargetMode="External"/><Relationship Id="rId22" Type="http://schemas.openxmlformats.org/officeDocument/2006/relationships/hyperlink" Target="mailto:devon@triumf.ca" TargetMode="External"/><Relationship Id="rId27" Type="http://schemas.openxmlformats.org/officeDocument/2006/relationships/hyperlink" Target="mailto:olaw@triumf.ca" TargetMode="External"/><Relationship Id="rId30" Type="http://schemas.openxmlformats.org/officeDocument/2006/relationships/hyperlink" Target="mailto:bmatheson@triumf.c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19672" y="1779662"/>
            <a:ext cx="5808012" cy="1401308"/>
          </a:xfrm>
        </p:spPr>
        <p:txBody>
          <a:bodyPr/>
          <a:lstStyle/>
          <a:p>
            <a:pPr algn="ctr"/>
            <a:r>
              <a:rPr lang="en-US" dirty="0"/>
              <a:t>Specification </a:t>
            </a:r>
            <a:br>
              <a:rPr lang="en-US" dirty="0"/>
            </a:br>
            <a:r>
              <a:rPr lang="en-US" dirty="0"/>
              <a:t>and </a:t>
            </a:r>
            <a:br>
              <a:rPr lang="en-US" dirty="0"/>
            </a:br>
            <a:r>
              <a:rPr lang="en-US" dirty="0"/>
              <a:t>documentation approval</a:t>
            </a:r>
            <a:endParaRPr lang="en-GB" b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26246" y="3600450"/>
            <a:ext cx="5400060" cy="742950"/>
          </a:xfrm>
        </p:spPr>
        <p:txBody>
          <a:bodyPr>
            <a:normAutofit/>
          </a:bodyPr>
          <a:lstStyle/>
          <a:p>
            <a:r>
              <a:rPr lang="fr-FR" sz="1600" b="1" dirty="0">
                <a:ea typeface="+mj-ea"/>
                <a:cs typeface="+mj-cs"/>
              </a:rPr>
              <a:t>Luca Dassa</a:t>
            </a:r>
          </a:p>
          <a:p>
            <a:r>
              <a:rPr lang="fr-FR" sz="1600" dirty="0">
                <a:ea typeface="+mj-ea"/>
                <a:cs typeface="+mj-cs"/>
              </a:rPr>
              <a:t>CERN, EN-MME</a:t>
            </a:r>
            <a:endParaRPr lang="en-GB" sz="1600" dirty="0">
              <a:ea typeface="+mj-ea"/>
              <a:cs typeface="+mj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926246" y="4510727"/>
            <a:ext cx="4860000" cy="39234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FR" sz="1200" i="0" dirty="0">
                <a:solidFill>
                  <a:schemeClr val="bg2"/>
                </a:solidFill>
              </a:rPr>
              <a:t>EN-MME Meeting </a:t>
            </a:r>
            <a:r>
              <a:rPr lang="en-US" sz="1200" i="0" dirty="0">
                <a:solidFill>
                  <a:schemeClr val="bg2"/>
                </a:solidFill>
              </a:rPr>
              <a:t>with </a:t>
            </a:r>
            <a:r>
              <a:rPr lang="en-US" sz="1200" i="0" dirty="0" err="1">
                <a:solidFill>
                  <a:schemeClr val="bg2"/>
                </a:solidFill>
              </a:rPr>
              <a:t>Triumf</a:t>
            </a:r>
            <a:r>
              <a:rPr lang="en-US" sz="1200" i="0" dirty="0">
                <a:solidFill>
                  <a:schemeClr val="bg2"/>
                </a:solidFill>
              </a:rPr>
              <a:t> </a:t>
            </a:r>
            <a:r>
              <a:rPr lang="fr-FR" sz="1200" i="0" dirty="0">
                <a:solidFill>
                  <a:schemeClr val="bg2"/>
                </a:solidFill>
              </a:rPr>
              <a:t>– CERN – 22/03/2022</a:t>
            </a:r>
          </a:p>
          <a:p>
            <a:r>
              <a:rPr lang="fr-FR" sz="1200" i="0" dirty="0">
                <a:solidFill>
                  <a:schemeClr val="bg2"/>
                </a:solidFill>
              </a:rPr>
              <a:t>EDMS </a:t>
            </a:r>
            <a:r>
              <a:rPr lang="en-GB" sz="1200" i="0" dirty="0">
                <a:solidFill>
                  <a:schemeClr val="bg2"/>
                </a:solidFill>
              </a:rPr>
              <a:t>2719278  v.1</a:t>
            </a:r>
          </a:p>
        </p:txBody>
      </p:sp>
    </p:spTree>
    <p:extLst>
      <p:ext uri="{BB962C8B-B14F-4D97-AF65-F5344CB8AC3E}">
        <p14:creationId xmlns:p14="http://schemas.microsoft.com/office/powerpoint/2010/main" val="3331486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1E682-B882-41DE-9923-E97EB7D53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97597"/>
            <a:ext cx="7920000" cy="540000"/>
          </a:xfrm>
        </p:spPr>
        <p:txBody>
          <a:bodyPr/>
          <a:lstStyle/>
          <a:p>
            <a:r>
              <a:rPr lang="en-US" dirty="0"/>
              <a:t>CERN FRONT LINE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88AEB-642C-4323-92B9-29661D834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E3D100E-E851-4BFE-835C-4AC1008A8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666308"/>
              </p:ext>
            </p:extLst>
          </p:nvPr>
        </p:nvGraphicFramePr>
        <p:xfrm>
          <a:off x="2034344" y="508264"/>
          <a:ext cx="5561992" cy="4537639"/>
        </p:xfrm>
        <a:graphic>
          <a:graphicData uri="http://schemas.openxmlformats.org/drawingml/2006/table">
            <a:tbl>
              <a:tblPr/>
              <a:tblGrid>
                <a:gridCol w="3585614">
                  <a:extLst>
                    <a:ext uri="{9D8B030D-6E8A-4147-A177-3AD203B41FA5}">
                      <a16:colId xmlns:a16="http://schemas.microsoft.com/office/drawing/2014/main" val="2130196071"/>
                    </a:ext>
                  </a:extLst>
                </a:gridCol>
                <a:gridCol w="300759">
                  <a:extLst>
                    <a:ext uri="{9D8B030D-6E8A-4147-A177-3AD203B41FA5}">
                      <a16:colId xmlns:a16="http://schemas.microsoft.com/office/drawing/2014/main" val="881270566"/>
                    </a:ext>
                  </a:extLst>
                </a:gridCol>
                <a:gridCol w="1675619">
                  <a:extLst>
                    <a:ext uri="{9D8B030D-6E8A-4147-A177-3AD203B41FA5}">
                      <a16:colId xmlns:a16="http://schemas.microsoft.com/office/drawing/2014/main" val="2673149040"/>
                    </a:ext>
                  </a:extLst>
                </a:gridCol>
              </a:tblGrid>
              <a:tr h="36603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WP4 Crab Cavities Cryomodules</a:t>
                      </a:r>
                      <a:b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Front Line and Responsibilities</a:t>
                      </a:r>
                      <a:endParaRPr lang="en-GB" sz="6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066237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042520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ACTIVITY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RESPONSIBLE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295799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695773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 GARLASCHE'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53304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235293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Tracking of design changes , 'as built'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Teddy CAPELLI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736399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289984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Components Center (i.e. CERN Production Readiness, feedbacks fro production,..)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Simon BARRIERE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473705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Tracking of assets. CERN Logistics &amp; Shipping IN / OUT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Simon BARRIERE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5864192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012279"/>
                  </a:ext>
                </a:extLst>
              </a:tr>
              <a:tr h="116255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MTF steps approval, procedures, NCRs, DevReqs,…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50" dirty="0">
                          <a:solidFill>
                            <a:srgbClr val="FF0000"/>
                          </a:solidFill>
                          <a:effectLst/>
                        </a:rPr>
                        <a:t>EDMS distribution list: WP4_Cryomodule_UKCERN, WP4_Cryomodule_CANADACERN</a:t>
                      </a:r>
                      <a:endParaRPr lang="en-GB" sz="65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9474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Conformity to Specifications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50" dirty="0">
                          <a:solidFill>
                            <a:srgbClr val="FF0000"/>
                          </a:solidFill>
                          <a:effectLst/>
                        </a:rPr>
                        <a:t>EDMS distribution list: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50" dirty="0">
                          <a:solidFill>
                            <a:srgbClr val="FF0000"/>
                          </a:solidFill>
                          <a:effectLst/>
                        </a:rPr>
                        <a:t>WP4_Cryomodule_UKCERN, WP4_Cryomodule_CANADACERN</a:t>
                      </a:r>
                      <a:endParaRPr lang="en-GB" sz="65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2009138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89611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Conformity to HL Quality Assurance &amp; Control (CERN Reference Entity)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Hector Garcia GAVELA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64172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Conformity to Specifications (CERN Reference Person)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Luca DASSA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072902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109963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l" fontAlgn="b"/>
                      <a:endParaRPr lang="en-GB" sz="6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594433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Cryomodule  ACTIVITY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KEY PERSON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39301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2326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Overall Cryomodule Design , Assembly (&amp; support thereof)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Teddy CAPELLI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168475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Vacuum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Giuseppe BREGLIOZZI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50945"/>
                  </a:ext>
                </a:extLst>
              </a:tr>
              <a:tr h="87222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Alignment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Vivien RUDE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321839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Cryogenics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Laurent DELPRAT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82385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Materials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Adria GALLIFA TERRICABRAS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3198253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Transport Engineering &amp; Design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Kurt ARTOOS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591160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Clean Room 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Nuria Valverde Alonso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462861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RF testing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Rama CALAGA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052235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…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…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4515159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352338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Component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67657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6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610875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Couplers &amp; RF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Eric MONTESINOS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812791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Tuner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Kurt ARTOOS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908667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Transport Equipment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Simon BARRIERE, Kurt ARTOOS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0942596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Jacketed Cavity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Nuria VALVERDE / Rama CALAGA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6261913"/>
                  </a:ext>
                </a:extLst>
              </a:tr>
              <a:tr h="90726">
                <a:tc>
                  <a:txBody>
                    <a:bodyPr/>
                    <a:lstStyle/>
                    <a:p>
                      <a:pPr algn="r" fontAlgn="b"/>
                      <a:r>
                        <a:rPr lang="en-GB" sz="65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PIMS &amp; Vac Components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Giuseppe BREGLIOZZI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338869"/>
                  </a:ext>
                </a:extLst>
              </a:tr>
              <a:tr h="93854"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sng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6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50" b="0" i="0" u="none" strike="sng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977" marR="2977" marT="29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7079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65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0"/>
            <a:ext cx="5940000" cy="540000"/>
          </a:xfrm>
        </p:spPr>
        <p:txBody>
          <a:bodyPr/>
          <a:lstStyle/>
          <a:p>
            <a:r>
              <a:rPr lang="en-US" dirty="0"/>
              <a:t>Specs for Crab Cryomodule (1)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090629"/>
              </p:ext>
            </p:extLst>
          </p:nvPr>
        </p:nvGraphicFramePr>
        <p:xfrm>
          <a:off x="1734324" y="1257923"/>
          <a:ext cx="6345613" cy="2249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1157">
                  <a:extLst>
                    <a:ext uri="{9D8B030D-6E8A-4147-A177-3AD203B41FA5}">
                      <a16:colId xmlns:a16="http://schemas.microsoft.com/office/drawing/2014/main" val="1397844006"/>
                    </a:ext>
                  </a:extLst>
                </a:gridCol>
                <a:gridCol w="891715">
                  <a:extLst>
                    <a:ext uri="{9D8B030D-6E8A-4147-A177-3AD203B41FA5}">
                      <a16:colId xmlns:a16="http://schemas.microsoft.com/office/drawing/2014/main" val="2681593696"/>
                    </a:ext>
                  </a:extLst>
                </a:gridCol>
                <a:gridCol w="1556557">
                  <a:extLst>
                    <a:ext uri="{9D8B030D-6E8A-4147-A177-3AD203B41FA5}">
                      <a16:colId xmlns:a16="http://schemas.microsoft.com/office/drawing/2014/main" val="316457168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579635711"/>
                    </a:ext>
                  </a:extLst>
                </a:gridCol>
              </a:tblGrid>
              <a:tr h="38381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Name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ID code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Engineering Specification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[EDMS nr]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Guideline for </a:t>
                      </a:r>
                      <a:r>
                        <a:rPr lang="en-GB" sz="800" b="1" i="1" u="sng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compl</a:t>
                      </a: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with CERN </a:t>
                      </a:r>
                      <a:r>
                        <a:rPr lang="en-GB" sz="800" b="1" i="1" u="sng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Saf</a:t>
                      </a: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Req. [EDMS nr]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707015431"/>
                  </a:ext>
                </a:extLst>
              </a:tr>
              <a:tr h="2153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6320171"/>
                  </a:ext>
                </a:extLst>
              </a:tr>
              <a:tr h="177309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Full Cryomodule, including beam screens and references to requirements for vacuum components (Sector valves, Plug-in modules) 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ACFGA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0" u="sng" kern="14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2043014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0" kern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2043016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808698088"/>
                  </a:ext>
                </a:extLst>
              </a:tr>
              <a:tr h="116496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Minimum material requirements for 'standard' austenitic stainless steel and </a:t>
                      </a:r>
                      <a:r>
                        <a:rPr lang="en-GB" sz="800" b="1" kern="14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aluminum</a:t>
                      </a: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alloys - Purchase order information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0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2632333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989737698"/>
                  </a:ext>
                </a:extLst>
              </a:tr>
              <a:tr h="309605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HL-LHC LHC CRAB CAVITIES: welded joints for cryomodule assembly	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0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2706475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0" kern="14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863071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Summary of pressure tests on Crab cryomodule sub-assemblies and final assembly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0" kern="14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0" kern="14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2698631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0" u="sng" kern="14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076186512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25850" y="2035102"/>
            <a:ext cx="1313237" cy="1446550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88900" indent="-88900">
              <a:buFont typeface="Arial" panose="020B0604020202020204" pitchFamily="34" charset="0"/>
              <a:buChar char="•"/>
            </a:pPr>
            <a:r>
              <a:rPr lang="en-GB" sz="1100" b="1" u="sng" kern="1400" dirty="0">
                <a:solidFill>
                  <a:srgbClr val="00B050"/>
                </a:solidFill>
              </a:rPr>
              <a:t>Released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GB" sz="1100" kern="1400" dirty="0">
                <a:solidFill>
                  <a:srgbClr val="00B0F0"/>
                </a:solidFill>
              </a:rPr>
              <a:t>Draft available for feedback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GB" sz="1100" kern="1400" dirty="0">
                <a:solidFill>
                  <a:srgbClr val="FFC000"/>
                </a:solidFill>
              </a:rPr>
              <a:t>Int .discussion at CERN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US" sz="1100" kern="1400" dirty="0">
                <a:solidFill>
                  <a:srgbClr val="FF0000"/>
                </a:solidFill>
              </a:rPr>
              <a:t>In Work</a:t>
            </a:r>
            <a:endParaRPr lang="en-GB" sz="1100" dirty="0">
              <a:solidFill>
                <a:srgbClr val="FF0000"/>
              </a:solidFill>
            </a:endParaRP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US" sz="1100" kern="1400" dirty="0"/>
              <a:t>Maybe not needed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70F8703F-0B4F-4489-8DAA-0703912E0405}"/>
              </a:ext>
            </a:extLst>
          </p:cNvPr>
          <p:cNvSpPr txBox="1">
            <a:spLocks/>
          </p:cNvSpPr>
          <p:nvPr/>
        </p:nvSpPr>
        <p:spPr>
          <a:xfrm>
            <a:off x="1835697" y="3885577"/>
            <a:ext cx="6192688" cy="76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u="sng" dirty="0"/>
              <a:t>Main</a:t>
            </a:r>
            <a:r>
              <a:rPr lang="en-US" sz="2000" b="1" dirty="0"/>
              <a:t> </a:t>
            </a:r>
            <a:r>
              <a:rPr lang="en-US" sz="2000" b="1" u="sng" dirty="0"/>
              <a:t>specifications</a:t>
            </a:r>
            <a:r>
              <a:rPr lang="en-US" sz="2000" b="1" dirty="0"/>
              <a:t>: they list the requirements for the final product!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7A94C3-514D-4126-82F2-074A481C6E87}"/>
              </a:ext>
            </a:extLst>
          </p:cNvPr>
          <p:cNvSpPr txBox="1"/>
          <p:nvPr/>
        </p:nvSpPr>
        <p:spPr>
          <a:xfrm>
            <a:off x="1734324" y="915173"/>
            <a:ext cx="6345613" cy="307777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indent="0" algn="ctr">
              <a:buFont typeface="Arial" panose="020B0604020202020204" pitchFamily="34" charset="0"/>
              <a:buNone/>
              <a:defRPr sz="1400" b="1" u="sng" kern="1400"/>
            </a:lvl1pPr>
          </a:lstStyle>
          <a:p>
            <a:r>
              <a:rPr lang="en-US" dirty="0"/>
              <a:t>Specifications for cryomodule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5D6823-F058-4266-B6FB-61C51C28E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AC305C-12E2-D584-7559-9A4CA5478246}"/>
              </a:ext>
            </a:extLst>
          </p:cNvPr>
          <p:cNvSpPr txBox="1"/>
          <p:nvPr/>
        </p:nvSpPr>
        <p:spPr>
          <a:xfrm>
            <a:off x="395536" y="1042506"/>
            <a:ext cx="108012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Courtesy of Luca Dassa</a:t>
            </a:r>
          </a:p>
        </p:txBody>
      </p:sp>
    </p:spTree>
    <p:extLst>
      <p:ext uri="{BB962C8B-B14F-4D97-AF65-F5344CB8AC3E}">
        <p14:creationId xmlns:p14="http://schemas.microsoft.com/office/powerpoint/2010/main" val="180298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0"/>
            <a:ext cx="5940000" cy="540000"/>
          </a:xfrm>
        </p:spPr>
        <p:txBody>
          <a:bodyPr/>
          <a:lstStyle/>
          <a:p>
            <a:r>
              <a:rPr lang="en-US" dirty="0"/>
              <a:t>Specs for Crab Cryomodule (2)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467166"/>
              </p:ext>
            </p:extLst>
          </p:nvPr>
        </p:nvGraphicFramePr>
        <p:xfrm>
          <a:off x="1345688" y="937095"/>
          <a:ext cx="7602337" cy="3448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4989">
                  <a:extLst>
                    <a:ext uri="{9D8B030D-6E8A-4147-A177-3AD203B41FA5}">
                      <a16:colId xmlns:a16="http://schemas.microsoft.com/office/drawing/2014/main" val="1397844006"/>
                    </a:ext>
                  </a:extLst>
                </a:gridCol>
                <a:gridCol w="1905899">
                  <a:extLst>
                    <a:ext uri="{9D8B030D-6E8A-4147-A177-3AD203B41FA5}">
                      <a16:colId xmlns:a16="http://schemas.microsoft.com/office/drawing/2014/main" val="2681593696"/>
                    </a:ext>
                  </a:extLst>
                </a:gridCol>
                <a:gridCol w="2188254">
                  <a:extLst>
                    <a:ext uri="{9D8B030D-6E8A-4147-A177-3AD203B41FA5}">
                      <a16:colId xmlns:a16="http://schemas.microsoft.com/office/drawing/2014/main" val="3164571681"/>
                    </a:ext>
                  </a:extLst>
                </a:gridCol>
                <a:gridCol w="1373195">
                  <a:extLst>
                    <a:ext uri="{9D8B030D-6E8A-4147-A177-3AD203B41FA5}">
                      <a16:colId xmlns:a16="http://schemas.microsoft.com/office/drawing/2014/main" val="579635711"/>
                    </a:ext>
                  </a:extLst>
                </a:gridCol>
              </a:tblGrid>
              <a:tr h="38306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Name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ID code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Engineering Specification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[EDMS nr]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Guideline for </a:t>
                      </a:r>
                      <a:r>
                        <a:rPr lang="en-GB" sz="800" b="1" i="1" u="sng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compl</a:t>
                      </a: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with CERN </a:t>
                      </a:r>
                      <a:r>
                        <a:rPr lang="en-GB" sz="800" b="1" i="1" u="sng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Saf</a:t>
                      </a:r>
                      <a:r>
                        <a:rPr lang="en-GB" sz="800" b="1" i="1" u="sng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Req. [EDMS nr]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707015431"/>
                  </a:ext>
                </a:extLst>
              </a:tr>
              <a:tr h="11649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989737698"/>
                  </a:ext>
                </a:extLst>
              </a:tr>
              <a:tr h="309605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Dressed cavities, HOMs couplers, Pick-up antennas, Cold magnetic shield 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ACFDC,</a:t>
                      </a:r>
                      <a:r>
                        <a:rPr lang="en-GB" sz="800" kern="1400" baseline="0" dirty="0">
                          <a:effectLst/>
                        </a:rPr>
                        <a:t> </a:t>
                      </a:r>
                      <a:r>
                        <a:rPr lang="en-GB" sz="800" kern="1400" dirty="0">
                          <a:effectLst/>
                        </a:rPr>
                        <a:t>ACFHC, ACFPU, ACFCM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</a:rPr>
                        <a:t>1389669</a:t>
                      </a:r>
                      <a:endParaRPr lang="en-GB" sz="800" b="1" u="sng" kern="14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2058183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863071974"/>
                  </a:ext>
                </a:extLst>
              </a:tr>
              <a:tr h="61573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Cryogenic circuits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ACFQC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2093032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2101920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076186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Thermal shield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ACFTS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none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2101922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rgbClr val="FF0000"/>
                          </a:solidFill>
                          <a:effectLst/>
                        </a:rPr>
                        <a:t>2101923</a:t>
                      </a:r>
                      <a:endParaRPr lang="en-GB" sz="8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286339891"/>
                  </a:ext>
                </a:extLst>
              </a:tr>
              <a:tr h="96914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MLI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ACFTS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2144140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39844510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Vacuum vessel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ACFVT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2101924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2101925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461206479"/>
                  </a:ext>
                </a:extLst>
              </a:tr>
              <a:tr h="10861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Warm Magnetic shield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ACFWM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</a:rPr>
                        <a:t>2101926</a:t>
                      </a:r>
                      <a:endParaRPr lang="en-GB" sz="800" b="1" u="sng" kern="14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870378783"/>
                  </a:ext>
                </a:extLst>
              </a:tr>
              <a:tr h="184073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Alignment monitoring system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ACFAM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071442"/>
                  </a:ext>
                </a:extLst>
              </a:tr>
              <a:tr h="10861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 and alignment system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ACFAH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476587"/>
                  </a:ext>
                </a:extLst>
              </a:tr>
              <a:tr h="10861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Instrumentation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ONLY FOR RFD SPS: </a:t>
                      </a:r>
                      <a:r>
                        <a:rPr lang="en-GB" sz="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2450567 + </a:t>
                      </a: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CRNLSQLj0070 (PID)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6336012"/>
                  </a:ext>
                </a:extLst>
              </a:tr>
              <a:tr h="248088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Fundamental Power Coupler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ACFMC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2101934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861535758"/>
                  </a:ext>
                </a:extLst>
              </a:tr>
              <a:tr h="225021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RF internal lines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ACFRL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2605345 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2998432870"/>
                  </a:ext>
                </a:extLst>
              </a:tr>
              <a:tr h="185806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Tuning system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ACFTU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rgbClr val="FF0000"/>
                          </a:solidFill>
                          <a:effectLst/>
                        </a:rPr>
                        <a:t>2101938 / </a:t>
                      </a:r>
                      <a:r>
                        <a:rPr lang="en-GB" sz="800" kern="14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Mat. Cert. 2.2</a:t>
                      </a:r>
                      <a:endParaRPr lang="en-GB" sz="8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2046092535"/>
                  </a:ext>
                </a:extLst>
              </a:tr>
              <a:tr h="225021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 protecting devices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ACFGA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2101940</a:t>
                      </a:r>
                    </a:p>
                  </a:txBody>
                  <a:tcPr marL="45160" marR="4516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2101943</a:t>
                      </a:r>
                    </a:p>
                  </a:txBody>
                  <a:tcPr marL="45160" marR="45160" marT="0" marB="0"/>
                </a:tc>
                <a:extLst>
                  <a:ext uri="{0D108BD9-81ED-4DB2-BD59-A6C34878D82A}">
                    <a16:rowId xmlns:a16="http://schemas.microsoft.com/office/drawing/2014/main" val="130310464"/>
                  </a:ext>
                </a:extLst>
              </a:tr>
              <a:tr h="225021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Sector Valves (beam line)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VVG (TBC)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u="sng" kern="14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§ 7.7 of  2043014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2305291"/>
                  </a:ext>
                </a:extLst>
              </a:tr>
              <a:tr h="225021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Plug-in modules for Cold-Warm transition + </a:t>
                      </a:r>
                      <a:r>
                        <a:rPr lang="en-GB" sz="800" b="1" kern="14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Intercavity</a:t>
                      </a:r>
                      <a:r>
                        <a:rPr lang="en-GB" sz="8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bellow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ACFVW + ACFVC (TBC)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sng" strike="noStrike" kern="14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§ 7.7 of  2043014</a:t>
                      </a:r>
                      <a:endParaRPr kumimoji="0" lang="en-GB" sz="800" b="1" i="0" u="sng" strike="noStrike" kern="1400" cap="none" spc="0" normalizeH="0" baseline="0" noProof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59527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screen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VSSC_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sng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§ 7.7 of  2043014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kumimoji="0" lang="en-GB" sz="800" b="0" i="0" u="none" strike="noStrike" kern="14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7407806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195975" y="2580734"/>
            <a:ext cx="1097214" cy="1785104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88900" indent="-88900">
              <a:buFont typeface="Arial" panose="020B0604020202020204" pitchFamily="34" charset="0"/>
              <a:buChar char="•"/>
            </a:pPr>
            <a:r>
              <a:rPr lang="en-GB" sz="1100" b="1" u="sng" kern="1400" dirty="0">
                <a:solidFill>
                  <a:srgbClr val="00B050"/>
                </a:solidFill>
              </a:rPr>
              <a:t>Released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GB" sz="1100" kern="1400" dirty="0">
                <a:solidFill>
                  <a:srgbClr val="00B0F0"/>
                </a:solidFill>
              </a:rPr>
              <a:t>Draft available for feedback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GB" sz="1100" kern="1400" dirty="0">
                <a:solidFill>
                  <a:srgbClr val="FFC000"/>
                </a:solidFill>
              </a:rPr>
              <a:t>Int .discussion at CERN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US" sz="1100" kern="1400" dirty="0">
                <a:solidFill>
                  <a:srgbClr val="FF0000"/>
                </a:solidFill>
              </a:rPr>
              <a:t>In Work</a:t>
            </a:r>
            <a:endParaRPr lang="en-GB" sz="1100" dirty="0">
              <a:solidFill>
                <a:srgbClr val="FF0000"/>
              </a:solidFill>
            </a:endParaRP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US" sz="1100" kern="1400" dirty="0"/>
              <a:t>Maybe not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D86C0D-CED0-438A-BE6F-B8A2C20BC663}"/>
              </a:ext>
            </a:extLst>
          </p:cNvPr>
          <p:cNvSpPr txBox="1"/>
          <p:nvPr/>
        </p:nvSpPr>
        <p:spPr>
          <a:xfrm>
            <a:off x="2915816" y="4398529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Please read it carefully </a:t>
            </a:r>
          </a:p>
          <a:p>
            <a:pPr algn="ctr"/>
            <a:r>
              <a:rPr lang="en-US" u="sng" dirty="0">
                <a:solidFill>
                  <a:srgbClr val="FF0000"/>
                </a:solidFill>
              </a:rPr>
              <a:t>Components produced shall be compliant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5F1B87-5ECB-42A5-835D-58ECC604645D}"/>
              </a:ext>
            </a:extLst>
          </p:cNvPr>
          <p:cNvSpPr txBox="1"/>
          <p:nvPr/>
        </p:nvSpPr>
        <p:spPr>
          <a:xfrm>
            <a:off x="1345688" y="617596"/>
            <a:ext cx="7602337" cy="307777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marL="88900" indent="-88900">
              <a:buFont typeface="Arial" panose="020B0604020202020204" pitchFamily="34" charset="0"/>
              <a:buChar char="•"/>
              <a:defRPr sz="1100" b="1" u="sng" kern="1400">
                <a:solidFill>
                  <a:srgbClr val="00B050"/>
                </a:solidFill>
              </a:defRPr>
            </a:lvl1pPr>
          </a:lstStyle>
          <a:p>
            <a:pPr marL="0" indent="0" algn="ctr">
              <a:buNone/>
            </a:pPr>
            <a:r>
              <a:rPr lang="en-US" sz="1400" dirty="0">
                <a:solidFill>
                  <a:schemeClr val="tx1"/>
                </a:solidFill>
              </a:rPr>
              <a:t>Specifications for relevant sub-components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BAC00A-E69D-4664-A285-F4450D615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D536DC-8770-DA4A-E5D9-9C3B0EB6E1CD}"/>
              </a:ext>
            </a:extLst>
          </p:cNvPr>
          <p:cNvSpPr txBox="1"/>
          <p:nvPr/>
        </p:nvSpPr>
        <p:spPr>
          <a:xfrm>
            <a:off x="213069" y="1851670"/>
            <a:ext cx="108012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Courtesy of Luca Dassa</a:t>
            </a:r>
          </a:p>
        </p:txBody>
      </p:sp>
    </p:spTree>
    <p:extLst>
      <p:ext uri="{BB962C8B-B14F-4D97-AF65-F5344CB8AC3E}">
        <p14:creationId xmlns:p14="http://schemas.microsoft.com/office/powerpoint/2010/main" val="1155066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7E1AC-2EB3-4B36-9025-21F68FF02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Specs for Crab Cryomodule (3)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C8E0D-35AB-444E-8D81-36F808B6E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AF7F202-8DF9-42F3-BB79-24AD07119CE5}"/>
              </a:ext>
            </a:extLst>
          </p:cNvPr>
          <p:cNvSpPr txBox="1">
            <a:spLocks/>
          </p:cNvSpPr>
          <p:nvPr/>
        </p:nvSpPr>
        <p:spPr>
          <a:xfrm>
            <a:off x="1089348" y="1203598"/>
            <a:ext cx="7442652" cy="2376264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Reminder: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A list of modifications is already available for most of the specs (cleaning requirements, filler metals, etc.): </a:t>
            </a:r>
            <a:r>
              <a:rPr lang="en-US" sz="2000" u="sng" dirty="0">
                <a:solidFill>
                  <a:srgbClr val="00B050"/>
                </a:solidFill>
              </a:rPr>
              <a:t>minor modifications</a:t>
            </a:r>
            <a:r>
              <a:rPr lang="en-US" sz="2000" dirty="0">
                <a:solidFill>
                  <a:srgbClr val="00B050"/>
                </a:solidFill>
              </a:rPr>
              <a:t>!</a:t>
            </a:r>
          </a:p>
          <a:p>
            <a:r>
              <a:rPr lang="en-US" sz="2000" dirty="0"/>
              <a:t>No planning present for the update. Priority to complete specs not released</a:t>
            </a:r>
          </a:p>
          <a:p>
            <a:r>
              <a:rPr lang="en-US" sz="2000" dirty="0"/>
              <a:t>Can be done following the need of the series production.</a:t>
            </a:r>
          </a:p>
          <a:p>
            <a:r>
              <a:rPr lang="en-US" sz="2000" dirty="0"/>
              <a:t>Please contact L. Dassa if need arises</a:t>
            </a:r>
          </a:p>
        </p:txBody>
      </p:sp>
    </p:spTree>
    <p:extLst>
      <p:ext uri="{BB962C8B-B14F-4D97-AF65-F5344CB8AC3E}">
        <p14:creationId xmlns:p14="http://schemas.microsoft.com/office/powerpoint/2010/main" val="3422759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C2B08-A8C5-4CC2-A4F4-EB9F40520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documentation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57004-440B-4941-8432-C3D67E2B4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840" y="1095003"/>
            <a:ext cx="7920000" cy="2953493"/>
          </a:xfrm>
        </p:spPr>
        <p:txBody>
          <a:bodyPr/>
          <a:lstStyle/>
          <a:p>
            <a:pPr algn="l"/>
            <a:r>
              <a:rPr lang="en-US" dirty="0"/>
              <a:t>Traceability shall be granted</a:t>
            </a:r>
          </a:p>
          <a:p>
            <a:pPr algn="l"/>
            <a:r>
              <a:rPr lang="en-US" dirty="0"/>
              <a:t>Acceptance of components is based on documentation</a:t>
            </a:r>
          </a:p>
          <a:p>
            <a:pPr algn="l"/>
            <a:r>
              <a:rPr lang="en-US" dirty="0"/>
              <a:t>Misunderstanding is avoided when reference is made to a document</a:t>
            </a:r>
          </a:p>
          <a:p>
            <a:pPr algn="l"/>
            <a:r>
              <a:rPr lang="en-US" dirty="0"/>
              <a:t>…</a:t>
            </a:r>
          </a:p>
          <a:p>
            <a:pPr algn="l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0AC2C-5D1B-45FF-BF1D-D3E16CF7B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10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88CBC-C837-4FFD-B850-1353EB867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080"/>
            <a:ext cx="7920000" cy="540000"/>
          </a:xfrm>
        </p:spPr>
        <p:txBody>
          <a:bodyPr/>
          <a:lstStyle/>
          <a:p>
            <a:r>
              <a:rPr lang="en-US" sz="2000" dirty="0"/>
              <a:t>INFO FLOW and Approvals (1)</a:t>
            </a:r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18482-94E2-46F7-A632-13A4303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76320D6-99A0-4CCD-9046-59A8BDDE26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069821"/>
              </p:ext>
            </p:extLst>
          </p:nvPr>
        </p:nvGraphicFramePr>
        <p:xfrm>
          <a:off x="1866212" y="497917"/>
          <a:ext cx="7000588" cy="4190752"/>
        </p:xfrm>
        <a:graphic>
          <a:graphicData uri="http://schemas.openxmlformats.org/drawingml/2006/table">
            <a:tbl>
              <a:tblPr/>
              <a:tblGrid>
                <a:gridCol w="2815454">
                  <a:extLst>
                    <a:ext uri="{9D8B030D-6E8A-4147-A177-3AD203B41FA5}">
                      <a16:colId xmlns:a16="http://schemas.microsoft.com/office/drawing/2014/main" val="1534572607"/>
                    </a:ext>
                  </a:extLst>
                </a:gridCol>
                <a:gridCol w="1398492">
                  <a:extLst>
                    <a:ext uri="{9D8B030D-6E8A-4147-A177-3AD203B41FA5}">
                      <a16:colId xmlns:a16="http://schemas.microsoft.com/office/drawing/2014/main" val="954663055"/>
                    </a:ext>
                  </a:extLst>
                </a:gridCol>
                <a:gridCol w="462174">
                  <a:extLst>
                    <a:ext uri="{9D8B030D-6E8A-4147-A177-3AD203B41FA5}">
                      <a16:colId xmlns:a16="http://schemas.microsoft.com/office/drawing/2014/main" val="4216648677"/>
                    </a:ext>
                  </a:extLst>
                </a:gridCol>
                <a:gridCol w="2324468">
                  <a:extLst>
                    <a:ext uri="{9D8B030D-6E8A-4147-A177-3AD203B41FA5}">
                      <a16:colId xmlns:a16="http://schemas.microsoft.com/office/drawing/2014/main" val="2971382030"/>
                    </a:ext>
                  </a:extLst>
                </a:gridCol>
              </a:tblGrid>
              <a:tr h="33730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WP4 Crab Cavities Cryomodules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Procedures for Information and Documentation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994599"/>
                  </a:ext>
                </a:extLst>
              </a:tr>
              <a:tr h="8648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366389"/>
                  </a:ext>
                </a:extLst>
              </a:tr>
              <a:tr h="922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WHEN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Raised/Notification by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e-group?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 Whom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74359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Question. General OR Not easy to address specific key person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21609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Question. Specific and easy to address specific key person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Person, CC Marco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946994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538065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DOCS 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08178"/>
                  </a:ext>
                </a:extLst>
              </a:tr>
              <a:tr h="1095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Assembly procedure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89867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Informal discussions to define procedure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Teddy, Key Person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468487"/>
                  </a:ext>
                </a:extLst>
              </a:tr>
              <a:tr h="16290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Assembly procedure is circulated as draft for informal approval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EDMS 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with deadline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273296"/>
                  </a:ext>
                </a:extLst>
              </a:tr>
              <a:tr h="16290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Document is raised in EDMS, as draft for discussion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HL-LHC owner release procedure </a:t>
                      </a:r>
                      <a:r>
                        <a:rPr lang="en-US" sz="700" b="1" dirty="0">
                          <a:solidFill>
                            <a:srgbClr val="00B050"/>
                          </a:solidFill>
                        </a:rPr>
                        <a:t>with deadline 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/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76995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Assembly/check procedure is officially approved and released in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 + CRYOMODULE-UKCERN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CRYOMODULE-CANADACERN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99896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243708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CHECKS procedure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90636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Informal discussions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Marco,  Key Person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0771494"/>
                  </a:ext>
                </a:extLst>
              </a:tr>
              <a:tr h="16290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Check procedure is circulated as draft for informal approval</a:t>
                      </a:r>
                      <a:b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(and already raised in EDMS as draft for discussion)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EDMS 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with deadline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 + Key Person if known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132169"/>
                  </a:ext>
                </a:extLst>
              </a:tr>
              <a:tr h="18426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Document is raised in EDMS, as draft for discussion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HL-LHC owner release procedure </a:t>
                      </a:r>
                      <a:r>
                        <a:rPr lang="en-US" sz="700" b="1" dirty="0">
                          <a:solidFill>
                            <a:srgbClr val="00B050"/>
                          </a:solidFill>
                        </a:rPr>
                        <a:t>with deadline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 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886880"/>
                  </a:ext>
                </a:extLst>
              </a:tr>
              <a:tr h="237584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Assembly/check procedure is officially approved and released in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 + CRYOMODULE-UKCERN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CRYOMODULE-CANADACERN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127081"/>
                  </a:ext>
                </a:extLst>
              </a:tr>
              <a:tr h="1672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DOCS Other (Tracking, Logistics, Travellers, …)</a:t>
                      </a:r>
                    </a:p>
                  </a:txBody>
                  <a:tcPr marL="43244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0334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activities (no specific controls checks). Raising and approving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HL-LHC owner released procedure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Then UK/CAN sharing via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Person, CC Marco, CC Hector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5305139"/>
                  </a:ext>
                </a:extLst>
              </a:tr>
              <a:tr h="1484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Docs related to MTF step (MIP docs included)</a:t>
                      </a:r>
                    </a:p>
                  </a:txBody>
                  <a:tcPr marL="43244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72975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steps (no specific controls checks). Raising and approving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Person, CC Marco, CC Hector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343798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Specific steps with CONFORM controls/checks. Raising of documentation for approval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HL-LHC owner released procedure </a:t>
                      </a:r>
                      <a:r>
                        <a:rPr lang="en-GB" sz="7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with deadline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Person, CC Marco, CC Hector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4583984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Specific steps with NON-CONFORM controls/checks. Raising of documentation for approval</a:t>
                      </a:r>
                    </a:p>
                  </a:txBody>
                  <a:tcPr marL="2883" marR="2883" marT="288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see NCR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912716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201AD27-0A6D-46D9-BD46-5AF8A0B6D4CB}"/>
              </a:ext>
            </a:extLst>
          </p:cNvPr>
          <p:cNvSpPr txBox="1"/>
          <p:nvPr/>
        </p:nvSpPr>
        <p:spPr>
          <a:xfrm>
            <a:off x="1388" y="3221343"/>
            <a:ext cx="1813914" cy="276999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Key person: see slide 2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FC6CF3-40C5-45A8-A3C8-C16DE51D5615}"/>
              </a:ext>
            </a:extLst>
          </p:cNvPr>
          <p:cNvSpPr txBox="1"/>
          <p:nvPr/>
        </p:nvSpPr>
        <p:spPr>
          <a:xfrm>
            <a:off x="1388" y="3819183"/>
            <a:ext cx="1813914" cy="461665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/>
            </a:lvl1pPr>
          </a:lstStyle>
          <a:p>
            <a:r>
              <a:rPr lang="en-US" dirty="0"/>
              <a:t>See slide 9 for  approval processes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DBBB5B-F4B8-4925-A54C-7BDFC939B12F}"/>
              </a:ext>
            </a:extLst>
          </p:cNvPr>
          <p:cNvSpPr txBox="1"/>
          <p:nvPr/>
        </p:nvSpPr>
        <p:spPr>
          <a:xfrm>
            <a:off x="1388" y="3507854"/>
            <a:ext cx="1798926" cy="276999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E-groups: see slide 10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71461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88CBC-C837-4FFD-B850-1353EB867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080"/>
            <a:ext cx="7920000" cy="540000"/>
          </a:xfrm>
        </p:spPr>
        <p:txBody>
          <a:bodyPr/>
          <a:lstStyle/>
          <a:p>
            <a:r>
              <a:rPr lang="en-US" dirty="0"/>
              <a:t>INFO FLOW and Approvals (2)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18482-94E2-46F7-A632-13A4303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76320D6-99A0-4CCD-9046-59A8BDDE26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443221"/>
              </p:ext>
            </p:extLst>
          </p:nvPr>
        </p:nvGraphicFramePr>
        <p:xfrm>
          <a:off x="1835716" y="965717"/>
          <a:ext cx="7113554" cy="2542137"/>
        </p:xfrm>
        <a:graphic>
          <a:graphicData uri="http://schemas.openxmlformats.org/drawingml/2006/table">
            <a:tbl>
              <a:tblPr/>
              <a:tblGrid>
                <a:gridCol w="2860886">
                  <a:extLst>
                    <a:ext uri="{9D8B030D-6E8A-4147-A177-3AD203B41FA5}">
                      <a16:colId xmlns:a16="http://schemas.microsoft.com/office/drawing/2014/main" val="1534572607"/>
                    </a:ext>
                  </a:extLst>
                </a:gridCol>
                <a:gridCol w="1421059">
                  <a:extLst>
                    <a:ext uri="{9D8B030D-6E8A-4147-A177-3AD203B41FA5}">
                      <a16:colId xmlns:a16="http://schemas.microsoft.com/office/drawing/2014/main" val="954663055"/>
                    </a:ext>
                  </a:extLst>
                </a:gridCol>
                <a:gridCol w="469632">
                  <a:extLst>
                    <a:ext uri="{9D8B030D-6E8A-4147-A177-3AD203B41FA5}">
                      <a16:colId xmlns:a16="http://schemas.microsoft.com/office/drawing/2014/main" val="4216648677"/>
                    </a:ext>
                  </a:extLst>
                </a:gridCol>
                <a:gridCol w="2361977">
                  <a:extLst>
                    <a:ext uri="{9D8B030D-6E8A-4147-A177-3AD203B41FA5}">
                      <a16:colId xmlns:a16="http://schemas.microsoft.com/office/drawing/2014/main" val="2971382030"/>
                    </a:ext>
                  </a:extLst>
                </a:gridCol>
              </a:tblGrid>
              <a:tr h="33730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WP4 Crab Cavities Cryomodules</a:t>
                      </a:r>
                      <a:b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Procedures for Information and Documentation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994599"/>
                  </a:ext>
                </a:extLst>
              </a:tr>
              <a:tr h="8648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366389"/>
                  </a:ext>
                </a:extLst>
              </a:tr>
              <a:tr h="922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WHEN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Raised/Notification by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e-group?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 Whom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74359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08178"/>
                  </a:ext>
                </a:extLst>
              </a:tr>
              <a:tr h="1095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DevReq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89867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Informal discussions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Key Person + Marco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468487"/>
                  </a:ext>
                </a:extLst>
              </a:tr>
              <a:tr h="178998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Document is raised in EDMS, as </a:t>
                      </a:r>
                      <a:r>
                        <a:rPr lang="en-GB" sz="7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HL- Engineering Check 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</a:t>
                      </a:r>
                      <a:r>
                        <a:rPr lang="en-GB" sz="7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HL-AL</a:t>
                      </a:r>
                      <a:r>
                        <a:rPr lang="en-GB" sz="7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release procedure </a:t>
                      </a:r>
                      <a:r>
                        <a:rPr lang="en-US" sz="700" b="1" dirty="0">
                          <a:solidFill>
                            <a:srgbClr val="00B050"/>
                          </a:solidFill>
                        </a:rPr>
                        <a:t>with deadline </a:t>
                      </a:r>
                      <a:r>
                        <a:rPr lang="en-US" sz="700" dirty="0">
                          <a:solidFill>
                            <a:srgbClr val="00B050"/>
                          </a:solidFill>
                        </a:rPr>
                        <a:t>/ </a:t>
                      </a:r>
                      <a:r>
                        <a:rPr lang="en-US" sz="700" dirty="0">
                          <a:solidFill>
                            <a:srgbClr val="FFC000"/>
                          </a:solidFill>
                        </a:rPr>
                        <a:t>TBC under discussion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CERN-CRYOMODULE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69167"/>
                  </a:ext>
                </a:extLst>
              </a:tr>
              <a:tr h="1789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Official circulation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HL-Office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EDMS-distr.-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list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COORD-CRYOMODULE +CRYOMODULE-UKCERN </a:t>
                      </a:r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CRYOMODULE-CANADACERN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76995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906361"/>
                  </a:ext>
                </a:extLst>
              </a:tr>
              <a:tr h="125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842841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NCR</a:t>
                      </a:r>
                      <a:endParaRPr lang="en-GB" sz="700" b="1" i="0" u="none" strike="sng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>
                        <a:solidFill>
                          <a:srgbClr val="00B050"/>
                        </a:solidFill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498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Informal discussions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UK/CAN via mail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Key Person + Marco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209576"/>
                  </a:ext>
                </a:extLst>
              </a:tr>
              <a:tr h="162903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Document is raised in EDMS, as </a:t>
                      </a:r>
                      <a:r>
                        <a:rPr lang="en-GB" sz="7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WP Evaluation</a:t>
                      </a:r>
                      <a:endParaRPr lang="en-GB" sz="700" b="0" i="1" u="none" strike="sng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UK/CAN via </a:t>
                      </a:r>
                      <a:r>
                        <a:rPr lang="en-GB" sz="6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HL-NCR</a:t>
                      </a:r>
                      <a:r>
                        <a:rPr lang="en-GB" sz="6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7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Procedure</a:t>
                      </a:r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7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with deadline</a:t>
                      </a:r>
                      <a:endParaRPr lang="en-GB" sz="7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EDMS-distr.-list: </a:t>
                      </a:r>
                      <a:r>
                        <a:rPr lang="en-GB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COORD-CRYOMODULE + Key Person shall approve (comments/approval Tab)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9273119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Document is officially approved and released in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UK/CAN via EDMS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UK/CAN are allowed to released the document + share to EDMS-distr.-list: COORD-CRYOMODULE</a:t>
                      </a:r>
                    </a:p>
                  </a:txBody>
                  <a:tcPr marL="2883" marR="2883" marT="2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6022093"/>
                  </a:ext>
                </a:extLst>
              </a:tr>
              <a:tr h="83605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83" marR="2883" marT="28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912716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847EB32-4A5C-45F8-9DE9-ED07B2F91C72}"/>
              </a:ext>
            </a:extLst>
          </p:cNvPr>
          <p:cNvSpPr txBox="1"/>
          <p:nvPr/>
        </p:nvSpPr>
        <p:spPr>
          <a:xfrm>
            <a:off x="1388" y="3221343"/>
            <a:ext cx="1813914" cy="276999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Key person: see slide 2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3E974B-8407-48AE-821B-DFDB92C30370}"/>
              </a:ext>
            </a:extLst>
          </p:cNvPr>
          <p:cNvSpPr txBox="1"/>
          <p:nvPr/>
        </p:nvSpPr>
        <p:spPr>
          <a:xfrm>
            <a:off x="1388" y="3819183"/>
            <a:ext cx="1813914" cy="461665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/>
            </a:lvl1pPr>
          </a:lstStyle>
          <a:p>
            <a:r>
              <a:rPr lang="en-US" dirty="0"/>
              <a:t>See slide 9 for  approval processes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5B100F-3EDB-4A34-846F-6B94781F54FB}"/>
              </a:ext>
            </a:extLst>
          </p:cNvPr>
          <p:cNvSpPr txBox="1"/>
          <p:nvPr/>
        </p:nvSpPr>
        <p:spPr>
          <a:xfrm>
            <a:off x="1388" y="3507854"/>
            <a:ext cx="1798926" cy="276999"/>
          </a:xfrm>
          <a:prstGeom prst="rect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E-groups: see slide 10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76633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B17BF0-E5C9-4DD3-8BE3-9D71BC27B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881697"/>
              </p:ext>
            </p:extLst>
          </p:nvPr>
        </p:nvGraphicFramePr>
        <p:xfrm>
          <a:off x="251520" y="108871"/>
          <a:ext cx="7704857" cy="47998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1992">
                  <a:extLst>
                    <a:ext uri="{9D8B030D-6E8A-4147-A177-3AD203B41FA5}">
                      <a16:colId xmlns:a16="http://schemas.microsoft.com/office/drawing/2014/main" val="2648482680"/>
                    </a:ext>
                  </a:extLst>
                </a:gridCol>
                <a:gridCol w="1106240">
                  <a:extLst>
                    <a:ext uri="{9D8B030D-6E8A-4147-A177-3AD203B41FA5}">
                      <a16:colId xmlns:a16="http://schemas.microsoft.com/office/drawing/2014/main" val="1047715186"/>
                    </a:ext>
                  </a:extLst>
                </a:gridCol>
                <a:gridCol w="2060537">
                  <a:extLst>
                    <a:ext uri="{9D8B030D-6E8A-4147-A177-3AD203B41FA5}">
                      <a16:colId xmlns:a16="http://schemas.microsoft.com/office/drawing/2014/main" val="979889594"/>
                    </a:ext>
                  </a:extLst>
                </a:gridCol>
                <a:gridCol w="1971911">
                  <a:extLst>
                    <a:ext uri="{9D8B030D-6E8A-4147-A177-3AD203B41FA5}">
                      <a16:colId xmlns:a16="http://schemas.microsoft.com/office/drawing/2014/main" val="1227883568"/>
                    </a:ext>
                  </a:extLst>
                </a:gridCol>
                <a:gridCol w="1584177">
                  <a:extLst>
                    <a:ext uri="{9D8B030D-6E8A-4147-A177-3AD203B41FA5}">
                      <a16:colId xmlns:a16="http://schemas.microsoft.com/office/drawing/2014/main" val="35076353"/>
                    </a:ext>
                  </a:extLst>
                </a:gridCol>
              </a:tblGrid>
              <a:tr h="144015"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E-Group Name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n-GB" sz="650">
                          <a:effectLst/>
                        </a:rPr>
                        <a:t>Mailing List account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List of People E-Group / Mailing list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EDMS Distribution list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n-GB" sz="650">
                          <a:effectLst/>
                        </a:rPr>
                        <a:t>List of People Distribution List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extLst>
                  <a:ext uri="{0D108BD9-81ED-4DB2-BD59-A6C34878D82A}">
                    <a16:rowId xmlns:a16="http://schemas.microsoft.com/office/drawing/2014/main" val="1505916297"/>
                  </a:ext>
                </a:extLst>
              </a:tr>
              <a:tr h="730213"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HI-LUMI-LHC-WP4-COORD-CRYOMODULE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n-GB" sz="650" u="sng" dirty="0">
                          <a:effectLst/>
                          <a:hlinkClick r:id="rId2"/>
                        </a:rPr>
                        <a:t>HI-LUMI-LHC-WP4-COORD-CRYOMODULE@cern.ch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 dirty="0">
                          <a:effectLst/>
                          <a:hlinkClick r:id="rId3"/>
                        </a:rPr>
                        <a:t>Kurt.Artoos@cern.ch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 dirty="0">
                          <a:effectLst/>
                          <a:hlinkClick r:id="rId4"/>
                        </a:rPr>
                        <a:t>rama.calaga@cern.ch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 dirty="0">
                          <a:effectLst/>
                          <a:hlinkClick r:id="rId5"/>
                        </a:rPr>
                        <a:t>Ofelia.Capatina@cern.ch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 dirty="0">
                          <a:effectLst/>
                          <a:hlinkClick r:id="rId6"/>
                        </a:rPr>
                        <a:t>teddy.capelli@cern.ch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 dirty="0">
                          <a:effectLst/>
                          <a:hlinkClick r:id="rId7"/>
                        </a:rPr>
                        <a:t>Luca.Dassa@cern.ch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 dirty="0">
                          <a:effectLst/>
                          <a:hlinkClick r:id="rId8"/>
                        </a:rPr>
                        <a:t>hector.garcia.gavela@cern.ch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sng" dirty="0">
                          <a:effectLst/>
                          <a:hlinkClick r:id="rId9"/>
                        </a:rPr>
                        <a:t>Marco.Garlasche@cern.ch</a:t>
                      </a:r>
                      <a:endParaRPr lang="en-GB" sz="650" u="sng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julien.debeux@cern.ch</a:t>
                      </a:r>
                      <a:r>
                        <a:rPr lang="en-GB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simon.barriere@cern.ch</a:t>
                      </a:r>
                      <a:r>
                        <a:rPr lang="en-GB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WP4_COORD_CRYOMODULE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Kurt ARTOOS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Rama CALAGA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Ofelia CAPATINA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TEDDY CAPELLI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LUCA DASSA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HECTOR GARCIA GAVELA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MARCO GARLASCHE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JULIEN DEBEUX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SIMON BARRIERE</a:t>
                      </a:r>
                      <a:endParaRPr lang="en-GB" sz="6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649" marR="29649" marT="0" marB="0"/>
                </a:tc>
                <a:extLst>
                  <a:ext uri="{0D108BD9-81ED-4DB2-BD59-A6C34878D82A}">
                    <a16:rowId xmlns:a16="http://schemas.microsoft.com/office/drawing/2014/main" val="2540550239"/>
                  </a:ext>
                </a:extLst>
              </a:tr>
              <a:tr h="1337482">
                <a:tc>
                  <a:txBody>
                    <a:bodyPr/>
                    <a:lstStyle/>
                    <a:p>
                      <a:r>
                        <a:rPr lang="fr-CH" sz="650" dirty="0">
                          <a:effectLst/>
                        </a:rPr>
                        <a:t>HI-LUMI-LHC-WP4-CERN-CRYOMODULE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fr-CH" sz="650" u="sng">
                          <a:effectLst/>
                          <a:hlinkClick r:id="rId12"/>
                        </a:rPr>
                        <a:t>HI-LUMI-LHC-WP4-CERN-CRYOMODULE@cern.ch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dirty="0">
                          <a:effectLst/>
                        </a:rPr>
                        <a:t>HI-LUMI-LHC-WP4-COORD-CRYOMODULE </a:t>
                      </a:r>
                      <a:r>
                        <a:rPr lang="fr-CH" sz="650" dirty="0" err="1">
                          <a:effectLst/>
                        </a:rPr>
                        <a:t>members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1"/>
                        </a:rPr>
                        <a:t>simon.barriere@cern.ch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3"/>
                        </a:rPr>
                        <a:t>krzysztof.brodzinski@cern.ch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4"/>
                        </a:rPr>
                        <a:t>paul.kohler@cern.ch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5"/>
                        </a:rPr>
                        <a:t>Eric.Montesinos@cern.ch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6"/>
                        </a:rPr>
                        <a:t>chiara.pasquino@cern.ch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7"/>
                        </a:rPr>
                        <a:t>vivien.rude@cern.ch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18"/>
                        </a:rPr>
                        <a:t>nuria.valverde.alonso@cern.ch</a:t>
                      </a:r>
                      <a:endParaRPr lang="en-GB" sz="650" dirty="0">
                        <a:solidFill>
                          <a:srgbClr val="1F4E7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650">
                          <a:effectLst/>
                        </a:rPr>
                        <a:t>WP4_CERN_Cryomodule</a:t>
                      </a:r>
                      <a:endParaRPr lang="en-GB" sz="6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Kurt ARTOOS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Rama CALAGA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Ofelia CAPATINA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TEDDY CAPELLI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LUCA DASSA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HECTOR GARCIA GAVELA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MARCO GARLASCHE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JULIEN DEBEUX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SIMON BARRIERE</a:t>
                      </a:r>
                      <a:endParaRPr lang="en-GB" sz="6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PAUL JEAN KOHLER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Eric MONTESINOS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CHIARA PASQUINO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VIVIEN RUDE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NURIA VALVERDE ALONSO</a:t>
                      </a:r>
                      <a:endParaRPr lang="en-GB" sz="650" dirty="0">
                        <a:solidFill>
                          <a:srgbClr val="1F4E79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extLst>
                  <a:ext uri="{0D108BD9-81ED-4DB2-BD59-A6C34878D82A}">
                    <a16:rowId xmlns:a16="http://schemas.microsoft.com/office/drawing/2014/main" val="1954845702"/>
                  </a:ext>
                </a:extLst>
              </a:tr>
              <a:tr h="1728192"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HI-LUMI-LHC-WP4-CRYOMODULE-CANADACERN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r>
                        <a:rPr lang="es-ES" sz="650" u="sng" dirty="0">
                          <a:effectLst/>
                          <a:hlinkClick r:id="rId19"/>
                        </a:rPr>
                        <a:t>HI-LUMI-LHC-WP4-CRYOMODULE-CANADACERN@cern.ch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dirty="0">
                          <a:effectLst/>
                        </a:rPr>
                        <a:t>HI-LUMI-LHC-WP4-COORD-CRYOMODULE </a:t>
                      </a:r>
                      <a:r>
                        <a:rPr lang="fr-CH" sz="650" dirty="0" err="1">
                          <a:effectLst/>
                        </a:rPr>
                        <a:t>members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0"/>
                        </a:rPr>
                        <a:t>zvyagint@triumf.ca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1"/>
                        </a:rPr>
                        <a:t>bwaraich@triumf.ca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2"/>
                        </a:rPr>
                        <a:t>devon@triumf.ca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3"/>
                        </a:rPr>
                        <a:t>jkeir@triumf.ca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4"/>
                        </a:rPr>
                        <a:t>lhenderson@triumf.ca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5"/>
                        </a:rPr>
                        <a:t>rsekhon@triumf.ca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6"/>
                        </a:rPr>
                        <a:t>james.keir@cern.ch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2"/>
                        </a:rPr>
                        <a:t>devon@triumf.ca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7"/>
                        </a:rPr>
                        <a:t>olaw@triumf.ca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8"/>
                        </a:rPr>
                        <a:t>lax@triumf.ca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29"/>
                        </a:rPr>
                        <a:t>cmackay@triumf.ca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30"/>
                        </a:rPr>
                        <a:t>bmatheson@triumf.ca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fr-CH" sz="650" u="sng" dirty="0">
                          <a:effectLst/>
                          <a:hlinkClick r:id="rId31"/>
                        </a:rPr>
                        <a:t>zhongyuan.yao@cern.ch</a:t>
                      </a:r>
                      <a:r>
                        <a:rPr lang="fr-CH" sz="650" u="sng" dirty="0">
                          <a:effectLst/>
                        </a:rPr>
                        <a:t>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650" dirty="0">
                          <a:effectLst/>
                        </a:rPr>
                        <a:t>WP4_Cryomodule_UKCERN</a:t>
                      </a:r>
                      <a:endParaRPr lang="en-GB" sz="6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9649" marR="2964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Kurt ARTOOS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Rama CALAGA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Ofelia CAPATINA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TEDDY CAPELLI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LUCA DASSA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HECTOR GARCIA GAVELA</a:t>
                      </a:r>
                      <a:endParaRPr lang="en-GB" sz="650" dirty="0">
                        <a:effectLst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dirty="0">
                          <a:effectLst/>
                        </a:rPr>
                        <a:t>MARCO GARLASCHE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JULIEN DEBEUX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s-ES" sz="6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SIMON BARRIERE</a:t>
                      </a:r>
                      <a:endParaRPr lang="en-GB" sz="6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ZVYAGINTSEV, Vladimir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bwaraich@triumf.ca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devon@triumf.ca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jkeir@triumf.ca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lhenderson@triumf.ca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rsekhon@triumf.ca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KEIR, James (ATS-DO)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LANG, Devon (ATS-DO)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LAW, Oliver (ATS-DO)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LAXDAL, Robert Edward (ATS-DO)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MACKAY, Cameron (ATS-DO)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MATHESON, Benjamin Jon (ATS-DO)</a:t>
                      </a:r>
                    </a:p>
                    <a:p>
                      <a:pPr marL="342900" lvl="0" indent="-342900">
                        <a:buFont typeface="Symbol" panose="05050102010706020507" pitchFamily="18" charset="2"/>
                        <a:buChar char=""/>
                      </a:pPr>
                      <a:r>
                        <a:rPr lang="en-GB" sz="650" u="none" dirty="0">
                          <a:effectLst/>
                        </a:rPr>
                        <a:t>YAO, </a:t>
                      </a:r>
                      <a:r>
                        <a:rPr lang="en-GB" sz="650" u="none" dirty="0" err="1">
                          <a:effectLst/>
                        </a:rPr>
                        <a:t>Zhongyuan</a:t>
                      </a:r>
                      <a:r>
                        <a:rPr lang="en-GB" sz="650" u="none" dirty="0">
                          <a:effectLst/>
                        </a:rPr>
                        <a:t> (ATS-DO)</a:t>
                      </a:r>
                    </a:p>
                  </a:txBody>
                  <a:tcPr marL="29649" marR="29649" marT="0" marB="0"/>
                </a:tc>
                <a:extLst>
                  <a:ext uri="{0D108BD9-81ED-4DB2-BD59-A6C34878D82A}">
                    <a16:rowId xmlns:a16="http://schemas.microsoft.com/office/drawing/2014/main" val="320203421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DCA0D7-5C6B-4ED8-A6DD-C32EB4125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5DABAFC-B633-40BD-8ABE-BB5CBDABE0AC}"/>
              </a:ext>
            </a:extLst>
          </p:cNvPr>
          <p:cNvSpPr txBox="1">
            <a:spLocks/>
          </p:cNvSpPr>
          <p:nvPr/>
        </p:nvSpPr>
        <p:spPr>
          <a:xfrm>
            <a:off x="7481531" y="1059582"/>
            <a:ext cx="1584176" cy="53688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vert="horz" lIns="0" tIns="0" rIns="0" bIns="0" rtlCol="0" anchor="ctr" anchorCtr="1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E-groups</a:t>
            </a:r>
            <a:r>
              <a:rPr lang="en-GB" sz="2100" dirty="0"/>
              <a:t> / EDMS distribution lists</a:t>
            </a:r>
            <a:endParaRPr lang="en-US" sz="21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A04CAC9-A783-4D97-AE69-79E79FEBFA7F}"/>
              </a:ext>
            </a:extLst>
          </p:cNvPr>
          <p:cNvSpPr/>
          <p:nvPr/>
        </p:nvSpPr>
        <p:spPr>
          <a:xfrm>
            <a:off x="4355976" y="51471"/>
            <a:ext cx="1728192" cy="489654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869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4940</TotalTime>
  <Words>1678</Words>
  <Application>Microsoft Office PowerPoint</Application>
  <PresentationFormat>On-screen Show (16:9)</PresentationFormat>
  <Paragraphs>437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Wingdings</vt:lpstr>
      <vt:lpstr>Thème Office</vt:lpstr>
      <vt:lpstr>Specification  and  documentation approval</vt:lpstr>
      <vt:lpstr>CERN FRONT LINE</vt:lpstr>
      <vt:lpstr>Specs for Crab Cryomodule (1)</vt:lpstr>
      <vt:lpstr>Specs for Crab Cryomodule (2)</vt:lpstr>
      <vt:lpstr>Specs for Crab Cryomodule (3)</vt:lpstr>
      <vt:lpstr>Importance of documentation</vt:lpstr>
      <vt:lpstr>INFO FLOW and Approvals (1)</vt:lpstr>
      <vt:lpstr>INFO FLOW and Approvals (2)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Hector Garcia Gavela</cp:lastModifiedBy>
  <cp:revision>116</cp:revision>
  <dcterms:created xsi:type="dcterms:W3CDTF">2016-02-12T09:02:01Z</dcterms:created>
  <dcterms:modified xsi:type="dcterms:W3CDTF">2024-02-09T07:09:13Z</dcterms:modified>
</cp:coreProperties>
</file>