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76" r:id="rId2"/>
  </p:sldMasterIdLst>
  <p:notesMasterIdLst>
    <p:notesMasterId r:id="rId47"/>
  </p:notesMasterIdLst>
  <p:handoutMasterIdLst>
    <p:handoutMasterId r:id="rId48"/>
  </p:handoutMasterIdLst>
  <p:sldIdLst>
    <p:sldId id="263" r:id="rId3"/>
    <p:sldId id="262" r:id="rId4"/>
    <p:sldId id="422" r:id="rId5"/>
    <p:sldId id="423" r:id="rId6"/>
    <p:sldId id="424" r:id="rId7"/>
    <p:sldId id="425" r:id="rId8"/>
    <p:sldId id="335" r:id="rId9"/>
    <p:sldId id="427" r:id="rId10"/>
    <p:sldId id="428" r:id="rId11"/>
    <p:sldId id="433" r:id="rId12"/>
    <p:sldId id="434" r:id="rId13"/>
    <p:sldId id="264" r:id="rId14"/>
    <p:sldId id="429" r:id="rId15"/>
    <p:sldId id="430" r:id="rId16"/>
    <p:sldId id="431" r:id="rId17"/>
    <p:sldId id="435" r:id="rId18"/>
    <p:sldId id="420" r:id="rId19"/>
    <p:sldId id="372" r:id="rId20"/>
    <p:sldId id="329" r:id="rId21"/>
    <p:sldId id="334" r:id="rId22"/>
    <p:sldId id="269" r:id="rId23"/>
    <p:sldId id="315" r:id="rId24"/>
    <p:sldId id="436" r:id="rId25"/>
    <p:sldId id="320" r:id="rId26"/>
    <p:sldId id="284" r:id="rId27"/>
    <p:sldId id="408" r:id="rId28"/>
    <p:sldId id="406" r:id="rId29"/>
    <p:sldId id="407" r:id="rId30"/>
    <p:sldId id="405" r:id="rId31"/>
    <p:sldId id="402" r:id="rId32"/>
    <p:sldId id="410" r:id="rId33"/>
    <p:sldId id="411" r:id="rId34"/>
    <p:sldId id="268" r:id="rId35"/>
    <p:sldId id="256" r:id="rId36"/>
    <p:sldId id="409" r:id="rId37"/>
    <p:sldId id="413" r:id="rId38"/>
    <p:sldId id="258" r:id="rId39"/>
    <p:sldId id="414" r:id="rId40"/>
    <p:sldId id="421" r:id="rId41"/>
    <p:sldId id="412" r:id="rId42"/>
    <p:sldId id="325" r:id="rId43"/>
    <p:sldId id="285" r:id="rId44"/>
    <p:sldId id="266" r:id="rId45"/>
    <p:sldId id="267" r:id="rId46"/>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3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4660"/>
  </p:normalViewPr>
  <p:slideViewPr>
    <p:cSldViewPr snapToObjects="1" showGuides="1">
      <p:cViewPr varScale="1">
        <p:scale>
          <a:sx n="158" d="100"/>
          <a:sy n="158" d="100"/>
        </p:scale>
        <p:origin x="390" y="13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7FD2C3-C996-4A1D-BEF3-DEF8C60BA5B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B6E2D1E0-D155-4648-A23B-13E49B7FC9FA}">
      <dgm:prSet phldrT="[Text]"/>
      <dgm:spPr/>
      <dgm:t>
        <a:bodyPr/>
        <a:lstStyle/>
        <a:p>
          <a:r>
            <a:rPr lang="en-US" dirty="0"/>
            <a:t>SmarTeam/CATIA</a:t>
          </a:r>
        </a:p>
      </dgm:t>
    </dgm:pt>
    <dgm:pt modelId="{1EB73FEA-5262-4630-A497-C792A8A24E24}" type="parTrans" cxnId="{359582EF-4B7C-4953-939E-50439000D931}">
      <dgm:prSet/>
      <dgm:spPr/>
      <dgm:t>
        <a:bodyPr/>
        <a:lstStyle/>
        <a:p>
          <a:endParaRPr lang="en-US"/>
        </a:p>
      </dgm:t>
    </dgm:pt>
    <dgm:pt modelId="{B3EDF1D9-48AD-43EE-AC10-BA304FE6799B}" type="sibTrans" cxnId="{359582EF-4B7C-4953-939E-50439000D931}">
      <dgm:prSet/>
      <dgm:spPr/>
      <dgm:t>
        <a:bodyPr/>
        <a:lstStyle/>
        <a:p>
          <a:endParaRPr lang="en-US"/>
        </a:p>
      </dgm:t>
    </dgm:pt>
    <dgm:pt modelId="{232CFF73-4DB4-469F-B3B9-C9F3B2281AA5}">
      <dgm:prSet phldrT="[Text]" custT="1"/>
      <dgm:spPr/>
      <dgm:t>
        <a:bodyPr/>
        <a:lstStyle/>
        <a:p>
          <a:r>
            <a:rPr lang="en-US" sz="1050" dirty="0"/>
            <a:t>Used to extract BOMs and check some assemblies by the QA</a:t>
          </a:r>
        </a:p>
      </dgm:t>
    </dgm:pt>
    <dgm:pt modelId="{025E06C2-D602-4211-8531-5FEFA471DD88}" type="parTrans" cxnId="{565E0BDA-C81F-4505-B0CC-48B150DDF14B}">
      <dgm:prSet/>
      <dgm:spPr/>
      <dgm:t>
        <a:bodyPr/>
        <a:lstStyle/>
        <a:p>
          <a:endParaRPr lang="en-US"/>
        </a:p>
      </dgm:t>
    </dgm:pt>
    <dgm:pt modelId="{9B6496C1-8BB2-4D27-9461-8B7A1FF425E3}" type="sibTrans" cxnId="{565E0BDA-C81F-4505-B0CC-48B150DDF14B}">
      <dgm:prSet/>
      <dgm:spPr/>
      <dgm:t>
        <a:bodyPr/>
        <a:lstStyle/>
        <a:p>
          <a:endParaRPr lang="en-US"/>
        </a:p>
      </dgm:t>
    </dgm:pt>
    <dgm:pt modelId="{682713AD-476A-4C56-9ECF-BB3AFC5EFAEC}">
      <dgm:prSet phldrT="[Text]"/>
      <dgm:spPr/>
      <dgm:t>
        <a:bodyPr/>
        <a:lstStyle/>
        <a:p>
          <a:r>
            <a:rPr lang="en-US" dirty="0"/>
            <a:t>CDD</a:t>
          </a:r>
        </a:p>
      </dgm:t>
    </dgm:pt>
    <dgm:pt modelId="{44F2C560-72A0-44F6-A58E-3062EBE4D387}" type="parTrans" cxnId="{B7281A0C-CD1F-4CEC-B2F4-261907768B7E}">
      <dgm:prSet/>
      <dgm:spPr/>
      <dgm:t>
        <a:bodyPr/>
        <a:lstStyle/>
        <a:p>
          <a:endParaRPr lang="en-US"/>
        </a:p>
      </dgm:t>
    </dgm:pt>
    <dgm:pt modelId="{8B07E1C2-2728-4DE9-96AA-6714AC4C998F}" type="sibTrans" cxnId="{B7281A0C-CD1F-4CEC-B2F4-261907768B7E}">
      <dgm:prSet/>
      <dgm:spPr/>
      <dgm:t>
        <a:bodyPr/>
        <a:lstStyle/>
        <a:p>
          <a:endParaRPr lang="en-US"/>
        </a:p>
      </dgm:t>
    </dgm:pt>
    <dgm:pt modelId="{C2EF65D9-204C-45BD-9EC8-81AA4B00DAA0}">
      <dgm:prSet phldrT="[Text]" custT="1"/>
      <dgm:spPr/>
      <dgm:t>
        <a:bodyPr/>
        <a:lstStyle/>
        <a:p>
          <a:r>
            <a:rPr lang="en-US" sz="1050" dirty="0"/>
            <a:t>Used for all internal drawings and for drawing control</a:t>
          </a:r>
        </a:p>
      </dgm:t>
    </dgm:pt>
    <dgm:pt modelId="{E440EAEA-60A8-49DD-8324-9D6151B9FCE1}" type="parTrans" cxnId="{BCB21847-EA67-4416-90B8-91E00686F297}">
      <dgm:prSet/>
      <dgm:spPr/>
      <dgm:t>
        <a:bodyPr/>
        <a:lstStyle/>
        <a:p>
          <a:endParaRPr lang="en-US"/>
        </a:p>
      </dgm:t>
    </dgm:pt>
    <dgm:pt modelId="{5AF58684-D9B7-4870-A6FB-1A64A9E0053F}" type="sibTrans" cxnId="{BCB21847-EA67-4416-90B8-91E00686F297}">
      <dgm:prSet/>
      <dgm:spPr/>
      <dgm:t>
        <a:bodyPr/>
        <a:lstStyle/>
        <a:p>
          <a:endParaRPr lang="en-US"/>
        </a:p>
      </dgm:t>
    </dgm:pt>
    <dgm:pt modelId="{3878BD3F-F12C-4996-891B-68380EBDFE4A}">
      <dgm:prSet phldrT="[Text]"/>
      <dgm:spPr/>
      <dgm:t>
        <a:bodyPr/>
        <a:lstStyle/>
        <a:p>
          <a:r>
            <a:rPr lang="en-US" dirty="0"/>
            <a:t>MTF/</a:t>
          </a:r>
          <a:r>
            <a:rPr lang="en-US" dirty="0" err="1"/>
            <a:t>Infor</a:t>
          </a:r>
          <a:endParaRPr lang="en-US" dirty="0"/>
        </a:p>
      </dgm:t>
    </dgm:pt>
    <dgm:pt modelId="{A3FA8257-6395-4957-BDE1-80469CB0BA15}" type="parTrans" cxnId="{AB88DB10-BCD2-48AB-9363-2D3A2BA72AE2}">
      <dgm:prSet/>
      <dgm:spPr/>
      <dgm:t>
        <a:bodyPr/>
        <a:lstStyle/>
        <a:p>
          <a:endParaRPr lang="en-US"/>
        </a:p>
      </dgm:t>
    </dgm:pt>
    <dgm:pt modelId="{876EEFDA-29CB-4084-8BCB-DEBC6A8B84F8}" type="sibTrans" cxnId="{AB88DB10-BCD2-48AB-9363-2D3A2BA72AE2}">
      <dgm:prSet/>
      <dgm:spPr/>
      <dgm:t>
        <a:bodyPr/>
        <a:lstStyle/>
        <a:p>
          <a:endParaRPr lang="en-US"/>
        </a:p>
      </dgm:t>
    </dgm:pt>
    <dgm:pt modelId="{9B5BCDB6-9CB6-4D52-87A1-AED471A8314A}">
      <dgm:prSet phldrT="[Text]" custT="1"/>
      <dgm:spPr/>
      <dgm:t>
        <a:bodyPr/>
        <a:lstStyle/>
        <a:p>
          <a:r>
            <a:rPr lang="en-US" sz="1050" dirty="0"/>
            <a:t>Used for upload and control of external drawings (collaborations and companies) w/ LHC Stamp, by import</a:t>
          </a:r>
        </a:p>
      </dgm:t>
    </dgm:pt>
    <dgm:pt modelId="{6CC50AD0-7BA2-4347-B61A-D6687EA1A0E8}" type="parTrans" cxnId="{59CD3715-AEAB-4F19-954B-C140C2B298DA}">
      <dgm:prSet/>
      <dgm:spPr/>
      <dgm:t>
        <a:bodyPr/>
        <a:lstStyle/>
        <a:p>
          <a:endParaRPr lang="en-US"/>
        </a:p>
      </dgm:t>
    </dgm:pt>
    <dgm:pt modelId="{52899DEC-3433-42B1-AEA7-D11A77642150}" type="sibTrans" cxnId="{59CD3715-AEAB-4F19-954B-C140C2B298DA}">
      <dgm:prSet/>
      <dgm:spPr/>
      <dgm:t>
        <a:bodyPr/>
        <a:lstStyle/>
        <a:p>
          <a:endParaRPr lang="en-US"/>
        </a:p>
      </dgm:t>
    </dgm:pt>
    <dgm:pt modelId="{ED48A2ED-2F61-41E6-87DF-69858DA5E0B6}">
      <dgm:prSet phldrT="[Text]" custT="1"/>
      <dgm:spPr/>
      <dgm:t>
        <a:bodyPr/>
        <a:lstStyle/>
        <a:p>
          <a:r>
            <a:rPr lang="en-US" sz="1050" dirty="0"/>
            <a:t>Used for assets (equipment or batch) and EDMS documents links</a:t>
          </a:r>
        </a:p>
      </dgm:t>
    </dgm:pt>
    <dgm:pt modelId="{7F818A50-C085-49D3-93C1-8E1BAB5CF0C1}" type="parTrans" cxnId="{81F4B83D-863F-4912-B871-391AEB332E25}">
      <dgm:prSet/>
      <dgm:spPr/>
      <dgm:t>
        <a:bodyPr/>
        <a:lstStyle/>
        <a:p>
          <a:endParaRPr lang="en-US"/>
        </a:p>
      </dgm:t>
    </dgm:pt>
    <dgm:pt modelId="{AECC120B-1772-4FDF-B9E8-9AF4D5F38CB2}" type="sibTrans" cxnId="{81F4B83D-863F-4912-B871-391AEB332E25}">
      <dgm:prSet/>
      <dgm:spPr/>
      <dgm:t>
        <a:bodyPr/>
        <a:lstStyle/>
        <a:p>
          <a:endParaRPr lang="en-US"/>
        </a:p>
      </dgm:t>
    </dgm:pt>
    <dgm:pt modelId="{C70EF06B-AED5-4513-B517-75DFA46D2E4F}">
      <dgm:prSet phldrT="[Text]"/>
      <dgm:spPr/>
      <dgm:t>
        <a:bodyPr/>
        <a:lstStyle/>
        <a:p>
          <a:r>
            <a:rPr lang="en-US" dirty="0"/>
            <a:t>EDMS</a:t>
          </a:r>
        </a:p>
      </dgm:t>
    </dgm:pt>
    <dgm:pt modelId="{8F1AD0C0-4CBA-4B49-AD2D-43273A38BF6D}" type="parTrans" cxnId="{E1E26602-1A39-443A-9C4C-19ECE188102D}">
      <dgm:prSet/>
      <dgm:spPr/>
      <dgm:t>
        <a:bodyPr/>
        <a:lstStyle/>
        <a:p>
          <a:endParaRPr lang="en-US"/>
        </a:p>
      </dgm:t>
    </dgm:pt>
    <dgm:pt modelId="{A0EA9228-06B4-46D9-8E94-7612FAF73274}" type="sibTrans" cxnId="{E1E26602-1A39-443A-9C4C-19ECE188102D}">
      <dgm:prSet/>
      <dgm:spPr/>
      <dgm:t>
        <a:bodyPr/>
        <a:lstStyle/>
        <a:p>
          <a:endParaRPr lang="en-US"/>
        </a:p>
      </dgm:t>
    </dgm:pt>
    <dgm:pt modelId="{7B66B913-BD4A-419A-A1F9-B6E2EE5046F8}">
      <dgm:prSet phldrT="[Text]" custT="1"/>
      <dgm:spPr/>
      <dgm:t>
        <a:bodyPr/>
        <a:lstStyle/>
        <a:p>
          <a:r>
            <a:rPr lang="en-US" sz="1050" dirty="0"/>
            <a:t>Used for items</a:t>
          </a:r>
        </a:p>
      </dgm:t>
    </dgm:pt>
    <dgm:pt modelId="{D840DCF7-A21F-4296-B5E3-FAEA41C53030}" type="parTrans" cxnId="{F3341493-6B14-4014-AA8F-1D633F7B1323}">
      <dgm:prSet/>
      <dgm:spPr/>
      <dgm:t>
        <a:bodyPr/>
        <a:lstStyle/>
        <a:p>
          <a:endParaRPr lang="en-US"/>
        </a:p>
      </dgm:t>
    </dgm:pt>
    <dgm:pt modelId="{582014E2-7BC8-4E92-B8CB-04DDD259028D}" type="sibTrans" cxnId="{F3341493-6B14-4014-AA8F-1D633F7B1323}">
      <dgm:prSet/>
      <dgm:spPr/>
      <dgm:t>
        <a:bodyPr/>
        <a:lstStyle/>
        <a:p>
          <a:endParaRPr lang="en-US"/>
        </a:p>
      </dgm:t>
    </dgm:pt>
    <dgm:pt modelId="{94A88DC7-7800-4386-A707-164374461C15}">
      <dgm:prSet custT="1"/>
      <dgm:spPr/>
      <dgm:t>
        <a:bodyPr/>
        <a:lstStyle/>
        <a:p>
          <a:r>
            <a:rPr lang="en-US" sz="1050" dirty="0"/>
            <a:t>Used for storage, approval, traceability and management of documentation (engineering, manufacturing, installation,..)</a:t>
          </a:r>
        </a:p>
      </dgm:t>
    </dgm:pt>
    <dgm:pt modelId="{6BBF7711-305E-4176-BA30-037F0F384E6E}" type="parTrans" cxnId="{C9F16A7E-BC32-4D9A-AF8B-F25E41423C39}">
      <dgm:prSet/>
      <dgm:spPr/>
      <dgm:t>
        <a:bodyPr/>
        <a:lstStyle/>
        <a:p>
          <a:endParaRPr lang="en-US"/>
        </a:p>
      </dgm:t>
    </dgm:pt>
    <dgm:pt modelId="{199257CE-BEAA-406B-9B8B-6CC2531A9BC8}" type="sibTrans" cxnId="{C9F16A7E-BC32-4D9A-AF8B-F25E41423C39}">
      <dgm:prSet/>
      <dgm:spPr/>
      <dgm:t>
        <a:bodyPr/>
        <a:lstStyle/>
        <a:p>
          <a:endParaRPr lang="en-US"/>
        </a:p>
      </dgm:t>
    </dgm:pt>
    <dgm:pt modelId="{A378318B-B428-4FDC-B1F1-EF2318D49944}">
      <dgm:prSet phldrT="[Text]" custT="1"/>
      <dgm:spPr/>
      <dgm:t>
        <a:bodyPr/>
        <a:lstStyle/>
        <a:p>
          <a:r>
            <a:rPr lang="en-US" sz="1050" dirty="0"/>
            <a:t>Used thoroughly by the designers that make the 3D and 2D models</a:t>
          </a:r>
        </a:p>
      </dgm:t>
    </dgm:pt>
    <dgm:pt modelId="{77F13AEF-BD8D-4006-81C3-DC643FEAB8BA}" type="parTrans" cxnId="{FDF95FEC-47AB-43CA-B6DA-83DC8AC5A7A9}">
      <dgm:prSet/>
      <dgm:spPr/>
      <dgm:t>
        <a:bodyPr/>
        <a:lstStyle/>
        <a:p>
          <a:endParaRPr lang="en-US"/>
        </a:p>
      </dgm:t>
    </dgm:pt>
    <dgm:pt modelId="{02F2E084-1A47-4243-BB91-D32F0604BEB9}" type="sibTrans" cxnId="{FDF95FEC-47AB-43CA-B6DA-83DC8AC5A7A9}">
      <dgm:prSet/>
      <dgm:spPr/>
      <dgm:t>
        <a:bodyPr/>
        <a:lstStyle/>
        <a:p>
          <a:endParaRPr lang="en-US"/>
        </a:p>
      </dgm:t>
    </dgm:pt>
    <dgm:pt modelId="{342EEB9C-B055-4F83-84DF-147409F4B201}">
      <dgm:prSet custT="1"/>
      <dgm:spPr/>
      <dgm:t>
        <a:bodyPr/>
        <a:lstStyle/>
        <a:p>
          <a:r>
            <a:rPr lang="en-US" sz="1050" dirty="0"/>
            <a:t>Used to access CDD as the drawings are also EDMS documents</a:t>
          </a:r>
        </a:p>
      </dgm:t>
    </dgm:pt>
    <dgm:pt modelId="{2C37339B-9649-40DF-A03D-9D8D042445EF}" type="parTrans" cxnId="{98B4DDB3-1148-4369-8260-CB22AA70FD2D}">
      <dgm:prSet/>
      <dgm:spPr/>
      <dgm:t>
        <a:bodyPr/>
        <a:lstStyle/>
        <a:p>
          <a:endParaRPr lang="en-US"/>
        </a:p>
      </dgm:t>
    </dgm:pt>
    <dgm:pt modelId="{A5DEEBB0-8A64-445E-A8E6-02A1FB957C65}" type="sibTrans" cxnId="{98B4DDB3-1148-4369-8260-CB22AA70FD2D}">
      <dgm:prSet/>
      <dgm:spPr/>
      <dgm:t>
        <a:bodyPr/>
        <a:lstStyle/>
        <a:p>
          <a:endParaRPr lang="en-US"/>
        </a:p>
      </dgm:t>
    </dgm:pt>
    <dgm:pt modelId="{A66DD969-B60A-48C5-9C52-A9CA1598AAD5}">
      <dgm:prSet phldrT="[Text]" custT="1"/>
      <dgm:spPr/>
      <dgm:t>
        <a:bodyPr/>
        <a:lstStyle/>
        <a:p>
          <a:r>
            <a:rPr lang="en-US" sz="1050" dirty="0"/>
            <a:t>Used for equipment production follow-up and their traceability</a:t>
          </a:r>
        </a:p>
      </dgm:t>
    </dgm:pt>
    <dgm:pt modelId="{ACB64ECF-E70F-4765-8CF7-44C3E8C6FB46}" type="parTrans" cxnId="{BEBFC587-D0B4-4048-A952-A2BDE5336E31}">
      <dgm:prSet/>
      <dgm:spPr/>
      <dgm:t>
        <a:bodyPr/>
        <a:lstStyle/>
        <a:p>
          <a:endParaRPr lang="en-US"/>
        </a:p>
      </dgm:t>
    </dgm:pt>
    <dgm:pt modelId="{78ED5046-2E92-4A6B-B733-86DF8700F74F}" type="sibTrans" cxnId="{BEBFC587-D0B4-4048-A952-A2BDE5336E31}">
      <dgm:prSet/>
      <dgm:spPr/>
      <dgm:t>
        <a:bodyPr/>
        <a:lstStyle/>
        <a:p>
          <a:endParaRPr lang="en-US"/>
        </a:p>
      </dgm:t>
    </dgm:pt>
    <dgm:pt modelId="{AABD4862-AFDF-4974-828C-BE1228D12E0E}">
      <dgm:prSet phldrT="[Text]" custT="1"/>
      <dgm:spPr/>
      <dgm:t>
        <a:bodyPr/>
        <a:lstStyle/>
        <a:p>
          <a:r>
            <a:rPr lang="en-US" sz="1050" dirty="0"/>
            <a:t>Used for storage (KIOSK)</a:t>
          </a:r>
        </a:p>
      </dgm:t>
    </dgm:pt>
    <dgm:pt modelId="{7B39C73B-E3BF-49FC-A5DF-AFF1AF08A3EB}" type="parTrans" cxnId="{0ED0364F-8847-46D3-A480-30A047C58371}">
      <dgm:prSet/>
      <dgm:spPr/>
      <dgm:t>
        <a:bodyPr/>
        <a:lstStyle/>
        <a:p>
          <a:endParaRPr lang="en-US"/>
        </a:p>
      </dgm:t>
    </dgm:pt>
    <dgm:pt modelId="{DBB6CA56-9E62-47CB-88B0-5A0134CBE253}" type="sibTrans" cxnId="{0ED0364F-8847-46D3-A480-30A047C58371}">
      <dgm:prSet/>
      <dgm:spPr/>
      <dgm:t>
        <a:bodyPr/>
        <a:lstStyle/>
        <a:p>
          <a:endParaRPr lang="en-US"/>
        </a:p>
      </dgm:t>
    </dgm:pt>
    <dgm:pt modelId="{6FBC59B1-D0D4-4022-A2D7-13A67777795D}">
      <dgm:prSet phldrT="[Text]" custT="1"/>
      <dgm:spPr/>
      <dgm:t>
        <a:bodyPr/>
        <a:lstStyle/>
        <a:p>
          <a:r>
            <a:rPr lang="en-US" sz="1050" dirty="0"/>
            <a:t>Used for Layout links</a:t>
          </a:r>
        </a:p>
      </dgm:t>
    </dgm:pt>
    <dgm:pt modelId="{01EC5187-9029-4B35-8F3F-FE09AEBDAAF5}" type="parTrans" cxnId="{B40D09C2-8CAD-4A1A-98E5-2CF3BE4C88AD}">
      <dgm:prSet/>
      <dgm:spPr/>
      <dgm:t>
        <a:bodyPr/>
        <a:lstStyle/>
        <a:p>
          <a:endParaRPr lang="en-US"/>
        </a:p>
      </dgm:t>
    </dgm:pt>
    <dgm:pt modelId="{A0B584C5-5798-4B98-9AEF-378EBA8BA5BA}" type="sibTrans" cxnId="{B40D09C2-8CAD-4A1A-98E5-2CF3BE4C88AD}">
      <dgm:prSet/>
      <dgm:spPr/>
      <dgm:t>
        <a:bodyPr/>
        <a:lstStyle/>
        <a:p>
          <a:endParaRPr lang="en-US"/>
        </a:p>
      </dgm:t>
    </dgm:pt>
    <dgm:pt modelId="{F44E34B9-B7D7-452D-9A07-392043D6A5AD}">
      <dgm:prSet phldrT="[Text]" custT="1"/>
      <dgm:spPr/>
      <dgm:t>
        <a:bodyPr/>
        <a:lstStyle/>
        <a:p>
          <a:r>
            <a:rPr lang="en-US" sz="1050" dirty="0"/>
            <a:t>Used to structure the Project in the different folders following the PBS [Configuration]</a:t>
          </a:r>
        </a:p>
      </dgm:t>
    </dgm:pt>
    <dgm:pt modelId="{A5427293-2140-426A-80C0-C14F8D20C890}" type="parTrans" cxnId="{070EFF91-7BC3-465F-A29D-6CA6EED103C1}">
      <dgm:prSet/>
      <dgm:spPr/>
      <dgm:t>
        <a:bodyPr/>
        <a:lstStyle/>
        <a:p>
          <a:endParaRPr lang="en-US"/>
        </a:p>
      </dgm:t>
    </dgm:pt>
    <dgm:pt modelId="{F02BCF89-6060-4703-9042-E3677CABFF8C}" type="sibTrans" cxnId="{070EFF91-7BC3-465F-A29D-6CA6EED103C1}">
      <dgm:prSet/>
      <dgm:spPr/>
      <dgm:t>
        <a:bodyPr/>
        <a:lstStyle/>
        <a:p>
          <a:endParaRPr lang="en-US"/>
        </a:p>
      </dgm:t>
    </dgm:pt>
    <dgm:pt modelId="{D075BF38-600F-4970-80C9-21821E5378F1}">
      <dgm:prSet phldrT="[Text]" custT="1"/>
      <dgm:spPr/>
      <dgm:t>
        <a:bodyPr/>
        <a:lstStyle/>
        <a:p>
          <a:r>
            <a:rPr lang="en-US" sz="1050" dirty="0"/>
            <a:t>Used for manufacturing data storage</a:t>
          </a:r>
        </a:p>
      </dgm:t>
    </dgm:pt>
    <dgm:pt modelId="{9EA3A18B-A046-4439-9605-E75191C2E9E5}" type="parTrans" cxnId="{A1FCF673-4F65-4CA5-A588-691B6408119C}">
      <dgm:prSet/>
      <dgm:spPr/>
      <dgm:t>
        <a:bodyPr/>
        <a:lstStyle/>
        <a:p>
          <a:endParaRPr lang="en-US"/>
        </a:p>
      </dgm:t>
    </dgm:pt>
    <dgm:pt modelId="{11BDE0EE-1FD9-4E24-91F9-6916E6E5EFC9}" type="sibTrans" cxnId="{A1FCF673-4F65-4CA5-A588-691B6408119C}">
      <dgm:prSet/>
      <dgm:spPr/>
      <dgm:t>
        <a:bodyPr/>
        <a:lstStyle/>
        <a:p>
          <a:endParaRPr lang="en-US"/>
        </a:p>
      </dgm:t>
    </dgm:pt>
    <dgm:pt modelId="{5D80CBE8-E86B-4F88-AEE1-B1EDF846B6F2}">
      <dgm:prSet custT="1"/>
      <dgm:spPr/>
      <dgm:t>
        <a:bodyPr/>
        <a:lstStyle/>
        <a:p>
          <a:r>
            <a:rPr lang="en-US" sz="1050" dirty="0"/>
            <a:t>Used to access assets linked to an item</a:t>
          </a:r>
        </a:p>
      </dgm:t>
    </dgm:pt>
    <dgm:pt modelId="{8F2B3C3C-7123-4522-A18F-8CFE57C442E9}" type="parTrans" cxnId="{0C5823C9-8A51-462E-B7EE-85E3C94571BC}">
      <dgm:prSet/>
      <dgm:spPr/>
      <dgm:t>
        <a:bodyPr/>
        <a:lstStyle/>
        <a:p>
          <a:endParaRPr lang="en-US"/>
        </a:p>
      </dgm:t>
    </dgm:pt>
    <dgm:pt modelId="{5D733666-DFAA-410E-8928-DD5A1FDB883A}" type="sibTrans" cxnId="{0C5823C9-8A51-462E-B7EE-85E3C94571BC}">
      <dgm:prSet/>
      <dgm:spPr/>
      <dgm:t>
        <a:bodyPr/>
        <a:lstStyle/>
        <a:p>
          <a:endParaRPr lang="en-US"/>
        </a:p>
      </dgm:t>
    </dgm:pt>
    <dgm:pt modelId="{27C3293D-FD7B-4308-810A-F206C86C2346}" type="pres">
      <dgm:prSet presAssocID="{7D7FD2C3-C996-4A1D-BEF3-DEF8C60BA5BE}" presName="Name0" presStyleCnt="0">
        <dgm:presLayoutVars>
          <dgm:dir/>
          <dgm:animLvl val="lvl"/>
          <dgm:resizeHandles val="exact"/>
        </dgm:presLayoutVars>
      </dgm:prSet>
      <dgm:spPr/>
    </dgm:pt>
    <dgm:pt modelId="{11D7FEBC-47E8-4380-9B6A-17D7A192E27A}" type="pres">
      <dgm:prSet presAssocID="{B6E2D1E0-D155-4648-A23B-13E49B7FC9FA}" presName="linNode" presStyleCnt="0"/>
      <dgm:spPr/>
    </dgm:pt>
    <dgm:pt modelId="{D26AC5A9-6042-4E00-8FEC-6138E630AFBC}" type="pres">
      <dgm:prSet presAssocID="{B6E2D1E0-D155-4648-A23B-13E49B7FC9FA}" presName="parentText" presStyleLbl="node1" presStyleIdx="0" presStyleCnt="4" custScaleX="59989">
        <dgm:presLayoutVars>
          <dgm:chMax val="1"/>
          <dgm:bulletEnabled val="1"/>
        </dgm:presLayoutVars>
      </dgm:prSet>
      <dgm:spPr/>
    </dgm:pt>
    <dgm:pt modelId="{29B58E74-DEEE-4E55-BF79-F376E74B54F3}" type="pres">
      <dgm:prSet presAssocID="{B6E2D1E0-D155-4648-A23B-13E49B7FC9FA}" presName="descendantText" presStyleLbl="alignAccFollowNode1" presStyleIdx="0" presStyleCnt="4" custScaleX="116892">
        <dgm:presLayoutVars>
          <dgm:bulletEnabled val="1"/>
        </dgm:presLayoutVars>
      </dgm:prSet>
      <dgm:spPr/>
    </dgm:pt>
    <dgm:pt modelId="{927716D8-FE1B-4E09-B21A-B87AF1BD82A5}" type="pres">
      <dgm:prSet presAssocID="{B3EDF1D9-48AD-43EE-AC10-BA304FE6799B}" presName="sp" presStyleCnt="0"/>
      <dgm:spPr/>
    </dgm:pt>
    <dgm:pt modelId="{8B27639C-3BD7-4DB3-8AF9-D4ECB537690B}" type="pres">
      <dgm:prSet presAssocID="{682713AD-476A-4C56-9ECF-BB3AFC5EFAEC}" presName="linNode" presStyleCnt="0"/>
      <dgm:spPr/>
    </dgm:pt>
    <dgm:pt modelId="{7A684E73-D59F-4BAB-8ABF-16D31FC40A40}" type="pres">
      <dgm:prSet presAssocID="{682713AD-476A-4C56-9ECF-BB3AFC5EFAEC}" presName="parentText" presStyleLbl="node1" presStyleIdx="1" presStyleCnt="4" custScaleX="59989">
        <dgm:presLayoutVars>
          <dgm:chMax val="1"/>
          <dgm:bulletEnabled val="1"/>
        </dgm:presLayoutVars>
      </dgm:prSet>
      <dgm:spPr/>
    </dgm:pt>
    <dgm:pt modelId="{57D3589C-2E2D-4F14-A5C9-A3F627532D12}" type="pres">
      <dgm:prSet presAssocID="{682713AD-476A-4C56-9ECF-BB3AFC5EFAEC}" presName="descendantText" presStyleLbl="alignAccFollowNode1" presStyleIdx="1" presStyleCnt="4" custScaleX="116892">
        <dgm:presLayoutVars>
          <dgm:bulletEnabled val="1"/>
        </dgm:presLayoutVars>
      </dgm:prSet>
      <dgm:spPr/>
    </dgm:pt>
    <dgm:pt modelId="{D3765C34-95A0-45C3-834C-AAC880BBCFE2}" type="pres">
      <dgm:prSet presAssocID="{8B07E1C2-2728-4DE9-96AA-6714AC4C998F}" presName="sp" presStyleCnt="0"/>
      <dgm:spPr/>
    </dgm:pt>
    <dgm:pt modelId="{99ABD270-D919-407B-9158-FCFC4698C1FA}" type="pres">
      <dgm:prSet presAssocID="{C70EF06B-AED5-4513-B517-75DFA46D2E4F}" presName="linNode" presStyleCnt="0"/>
      <dgm:spPr/>
    </dgm:pt>
    <dgm:pt modelId="{8B55A7CE-B38C-4C18-A637-FF401B7DBDFE}" type="pres">
      <dgm:prSet presAssocID="{C70EF06B-AED5-4513-B517-75DFA46D2E4F}" presName="parentText" presStyleLbl="node1" presStyleIdx="2" presStyleCnt="4" custScaleX="60172">
        <dgm:presLayoutVars>
          <dgm:chMax val="1"/>
          <dgm:bulletEnabled val="1"/>
        </dgm:presLayoutVars>
      </dgm:prSet>
      <dgm:spPr/>
    </dgm:pt>
    <dgm:pt modelId="{2C03104D-7251-4E7E-B1D1-EE944717CB08}" type="pres">
      <dgm:prSet presAssocID="{C70EF06B-AED5-4513-B517-75DFA46D2E4F}" presName="descendantText" presStyleLbl="alignAccFollowNode1" presStyleIdx="2" presStyleCnt="4" custScaleX="115453" custScaleY="134416">
        <dgm:presLayoutVars>
          <dgm:bulletEnabled val="1"/>
        </dgm:presLayoutVars>
      </dgm:prSet>
      <dgm:spPr/>
    </dgm:pt>
    <dgm:pt modelId="{77026EE3-3521-4CB6-B89D-A71142796C60}" type="pres">
      <dgm:prSet presAssocID="{A0EA9228-06B4-46D9-8E94-7612FAF73274}" presName="sp" presStyleCnt="0"/>
      <dgm:spPr/>
    </dgm:pt>
    <dgm:pt modelId="{8E737826-2AA3-4027-8C81-43857BF913CF}" type="pres">
      <dgm:prSet presAssocID="{3878BD3F-F12C-4996-891B-68380EBDFE4A}" presName="linNode" presStyleCnt="0"/>
      <dgm:spPr/>
    </dgm:pt>
    <dgm:pt modelId="{922533AF-3704-4365-8406-3C6D399BCA85}" type="pres">
      <dgm:prSet presAssocID="{3878BD3F-F12C-4996-891B-68380EBDFE4A}" presName="parentText" presStyleLbl="node1" presStyleIdx="3" presStyleCnt="4" custScaleX="59989">
        <dgm:presLayoutVars>
          <dgm:chMax val="1"/>
          <dgm:bulletEnabled val="1"/>
        </dgm:presLayoutVars>
      </dgm:prSet>
      <dgm:spPr/>
    </dgm:pt>
    <dgm:pt modelId="{3C3EFAC9-AF69-4050-822A-3D7BA9D24970}" type="pres">
      <dgm:prSet presAssocID="{3878BD3F-F12C-4996-891B-68380EBDFE4A}" presName="descendantText" presStyleLbl="alignAccFollowNode1" presStyleIdx="3" presStyleCnt="4" custScaleX="116892">
        <dgm:presLayoutVars>
          <dgm:bulletEnabled val="1"/>
        </dgm:presLayoutVars>
      </dgm:prSet>
      <dgm:spPr/>
    </dgm:pt>
  </dgm:ptLst>
  <dgm:cxnLst>
    <dgm:cxn modelId="{14E41802-46AC-4FD1-AF1A-282814F6E99F}" type="presOf" srcId="{682713AD-476A-4C56-9ECF-BB3AFC5EFAEC}" destId="{7A684E73-D59F-4BAB-8ABF-16D31FC40A40}" srcOrd="0" destOrd="0" presId="urn:microsoft.com/office/officeart/2005/8/layout/vList5"/>
    <dgm:cxn modelId="{E1E26602-1A39-443A-9C4C-19ECE188102D}" srcId="{7D7FD2C3-C996-4A1D-BEF3-DEF8C60BA5BE}" destId="{C70EF06B-AED5-4513-B517-75DFA46D2E4F}" srcOrd="2" destOrd="0" parTransId="{8F1AD0C0-4CBA-4B49-AD2D-43273A38BF6D}" sibTransId="{A0EA9228-06B4-46D9-8E94-7612FAF73274}"/>
    <dgm:cxn modelId="{B7281A0C-CD1F-4CEC-B2F4-261907768B7E}" srcId="{7D7FD2C3-C996-4A1D-BEF3-DEF8C60BA5BE}" destId="{682713AD-476A-4C56-9ECF-BB3AFC5EFAEC}" srcOrd="1" destOrd="0" parTransId="{44F2C560-72A0-44F6-A58E-3062EBE4D387}" sibTransId="{8B07E1C2-2728-4DE9-96AA-6714AC4C998F}"/>
    <dgm:cxn modelId="{AB88DB10-BCD2-48AB-9363-2D3A2BA72AE2}" srcId="{7D7FD2C3-C996-4A1D-BEF3-DEF8C60BA5BE}" destId="{3878BD3F-F12C-4996-891B-68380EBDFE4A}" srcOrd="3" destOrd="0" parTransId="{A3FA8257-6395-4957-BDE1-80469CB0BA15}" sibTransId="{876EEFDA-29CB-4084-8BCB-DEBC6A8B84F8}"/>
    <dgm:cxn modelId="{2140DA11-9DEF-4ACC-BEC4-125E30859FE2}" type="presOf" srcId="{AABD4862-AFDF-4974-828C-BE1228D12E0E}" destId="{3C3EFAC9-AF69-4050-822A-3D7BA9D24970}" srcOrd="0" destOrd="3" presId="urn:microsoft.com/office/officeart/2005/8/layout/vList5"/>
    <dgm:cxn modelId="{59CD3715-AEAB-4F19-954B-C140C2B298DA}" srcId="{682713AD-476A-4C56-9ECF-BB3AFC5EFAEC}" destId="{9B5BCDB6-9CB6-4D52-87A1-AED471A8314A}" srcOrd="1" destOrd="0" parTransId="{6CC50AD0-7BA2-4347-B61A-D6687EA1A0E8}" sibTransId="{52899DEC-3433-42B1-AEA7-D11A77642150}"/>
    <dgm:cxn modelId="{38D6FB1A-931F-4B9F-A8EA-B3E385C85D68}" type="presOf" srcId="{3878BD3F-F12C-4996-891B-68380EBDFE4A}" destId="{922533AF-3704-4365-8406-3C6D399BCA85}" srcOrd="0" destOrd="0" presId="urn:microsoft.com/office/officeart/2005/8/layout/vList5"/>
    <dgm:cxn modelId="{6C91261B-736E-4B08-B209-3CD763E62B39}" type="presOf" srcId="{7D7FD2C3-C996-4A1D-BEF3-DEF8C60BA5BE}" destId="{27C3293D-FD7B-4308-810A-F206C86C2346}" srcOrd="0" destOrd="0" presId="urn:microsoft.com/office/officeart/2005/8/layout/vList5"/>
    <dgm:cxn modelId="{D1BF512C-092E-4BCD-9021-AF7B22A36784}" type="presOf" srcId="{94A88DC7-7800-4386-A707-164374461C15}" destId="{2C03104D-7251-4E7E-B1D1-EE944717CB08}" srcOrd="0" destOrd="2" presId="urn:microsoft.com/office/officeart/2005/8/layout/vList5"/>
    <dgm:cxn modelId="{64F04035-292A-4458-A73C-2216A3120AA2}" type="presOf" srcId="{232CFF73-4DB4-469F-B3B9-C9F3B2281AA5}" destId="{29B58E74-DEEE-4E55-BF79-F376E74B54F3}" srcOrd="0" destOrd="0" presId="urn:microsoft.com/office/officeart/2005/8/layout/vList5"/>
    <dgm:cxn modelId="{299C2239-8B45-4E31-A677-354B08DC5C7A}" type="presOf" srcId="{C2EF65D9-204C-45BD-9EC8-81AA4B00DAA0}" destId="{57D3589C-2E2D-4F14-A5C9-A3F627532D12}" srcOrd="0" destOrd="0" presId="urn:microsoft.com/office/officeart/2005/8/layout/vList5"/>
    <dgm:cxn modelId="{56302C3C-C709-483E-8460-8D7565EB351E}" type="presOf" srcId="{ED48A2ED-2F61-41E6-87DF-69858DA5E0B6}" destId="{3C3EFAC9-AF69-4050-822A-3D7BA9D24970}" srcOrd="0" destOrd="0" presId="urn:microsoft.com/office/officeart/2005/8/layout/vList5"/>
    <dgm:cxn modelId="{81F4B83D-863F-4912-B871-391AEB332E25}" srcId="{3878BD3F-F12C-4996-891B-68380EBDFE4A}" destId="{ED48A2ED-2F61-41E6-87DF-69858DA5E0B6}" srcOrd="0" destOrd="0" parTransId="{7F818A50-C085-49D3-93C1-8E1BAB5CF0C1}" sibTransId="{AECC120B-1772-4FDF-B9E8-9AF4D5F38CB2}"/>
    <dgm:cxn modelId="{BC04D73E-6D87-4795-944D-CDB75098A73C}" type="presOf" srcId="{5D80CBE8-E86B-4F88-AEE1-B1EDF846B6F2}" destId="{2C03104D-7251-4E7E-B1D1-EE944717CB08}" srcOrd="0" destOrd="4" presId="urn:microsoft.com/office/officeart/2005/8/layout/vList5"/>
    <dgm:cxn modelId="{56A05361-E06B-479F-BD8F-63D6A2594572}" type="presOf" srcId="{9B5BCDB6-9CB6-4D52-87A1-AED471A8314A}" destId="{57D3589C-2E2D-4F14-A5C9-A3F627532D12}" srcOrd="0" destOrd="1" presId="urn:microsoft.com/office/officeart/2005/8/layout/vList5"/>
    <dgm:cxn modelId="{8B557462-A253-4BCC-A17B-16F46171FBF8}" type="presOf" srcId="{7B66B913-BD4A-419A-A1F9-B6E2EE5046F8}" destId="{2C03104D-7251-4E7E-B1D1-EE944717CB08}" srcOrd="0" destOrd="1" presId="urn:microsoft.com/office/officeart/2005/8/layout/vList5"/>
    <dgm:cxn modelId="{BCB21847-EA67-4416-90B8-91E00686F297}" srcId="{682713AD-476A-4C56-9ECF-BB3AFC5EFAEC}" destId="{C2EF65D9-204C-45BD-9EC8-81AA4B00DAA0}" srcOrd="0" destOrd="0" parTransId="{E440EAEA-60A8-49DD-8324-9D6151B9FCE1}" sibTransId="{5AF58684-D9B7-4870-A6FB-1A64A9E0053F}"/>
    <dgm:cxn modelId="{B135DB4C-A40B-478E-B1FB-3540A10240A1}" type="presOf" srcId="{342EEB9C-B055-4F83-84DF-147409F4B201}" destId="{2C03104D-7251-4E7E-B1D1-EE944717CB08}" srcOrd="0" destOrd="3" presId="urn:microsoft.com/office/officeart/2005/8/layout/vList5"/>
    <dgm:cxn modelId="{0ED0364F-8847-46D3-A480-30A047C58371}" srcId="{3878BD3F-F12C-4996-891B-68380EBDFE4A}" destId="{AABD4862-AFDF-4974-828C-BE1228D12E0E}" srcOrd="3" destOrd="0" parTransId="{7B39C73B-E3BF-49FC-A5DF-AFF1AF08A3EB}" sibTransId="{DBB6CA56-9E62-47CB-88B0-5A0134CBE253}"/>
    <dgm:cxn modelId="{A1FCF673-4F65-4CA5-A588-691B6408119C}" srcId="{3878BD3F-F12C-4996-891B-68380EBDFE4A}" destId="{D075BF38-600F-4970-80C9-21821E5378F1}" srcOrd="1" destOrd="0" parTransId="{9EA3A18B-A046-4439-9605-E75191C2E9E5}" sibTransId="{11BDE0EE-1FD9-4E24-91F9-6916E6E5EFC9}"/>
    <dgm:cxn modelId="{C9F16A7E-BC32-4D9A-AF8B-F25E41423C39}" srcId="{C70EF06B-AED5-4513-B517-75DFA46D2E4F}" destId="{94A88DC7-7800-4386-A707-164374461C15}" srcOrd="2" destOrd="0" parTransId="{6BBF7711-305E-4176-BA30-037F0F384E6E}" sibTransId="{199257CE-BEAA-406B-9B8B-6CC2531A9BC8}"/>
    <dgm:cxn modelId="{955FB47E-7CDB-4169-A91C-0B31C2138972}" type="presOf" srcId="{D075BF38-600F-4970-80C9-21821E5378F1}" destId="{3C3EFAC9-AF69-4050-822A-3D7BA9D24970}" srcOrd="0" destOrd="1" presId="urn:microsoft.com/office/officeart/2005/8/layout/vList5"/>
    <dgm:cxn modelId="{9FB8BA85-4AD1-44FC-B7E8-C04302F637E6}" type="presOf" srcId="{A66DD969-B60A-48C5-9C52-A9CA1598AAD5}" destId="{3C3EFAC9-AF69-4050-822A-3D7BA9D24970}" srcOrd="0" destOrd="2" presId="urn:microsoft.com/office/officeart/2005/8/layout/vList5"/>
    <dgm:cxn modelId="{BEBFC587-D0B4-4048-A952-A2BDE5336E31}" srcId="{3878BD3F-F12C-4996-891B-68380EBDFE4A}" destId="{A66DD969-B60A-48C5-9C52-A9CA1598AAD5}" srcOrd="2" destOrd="0" parTransId="{ACB64ECF-E70F-4765-8CF7-44C3E8C6FB46}" sibTransId="{78ED5046-2E92-4A6B-B733-86DF8700F74F}"/>
    <dgm:cxn modelId="{070EFF91-7BC3-465F-A29D-6CA6EED103C1}" srcId="{C70EF06B-AED5-4513-B517-75DFA46D2E4F}" destId="{F44E34B9-B7D7-452D-9A07-392043D6A5AD}" srcOrd="0" destOrd="0" parTransId="{A5427293-2140-426A-80C0-C14F8D20C890}" sibTransId="{F02BCF89-6060-4703-9042-E3677CABFF8C}"/>
    <dgm:cxn modelId="{F3341493-6B14-4014-AA8F-1D633F7B1323}" srcId="{C70EF06B-AED5-4513-B517-75DFA46D2E4F}" destId="{7B66B913-BD4A-419A-A1F9-B6E2EE5046F8}" srcOrd="1" destOrd="0" parTransId="{D840DCF7-A21F-4296-B5E3-FAEA41C53030}" sibTransId="{582014E2-7BC8-4E92-B8CB-04DDD259028D}"/>
    <dgm:cxn modelId="{98B4DDB3-1148-4369-8260-CB22AA70FD2D}" srcId="{C70EF06B-AED5-4513-B517-75DFA46D2E4F}" destId="{342EEB9C-B055-4F83-84DF-147409F4B201}" srcOrd="3" destOrd="0" parTransId="{2C37339B-9649-40DF-A03D-9D8D042445EF}" sibTransId="{A5DEEBB0-8A64-445E-A8E6-02A1FB957C65}"/>
    <dgm:cxn modelId="{3BCA5AB7-966B-401E-B601-DEAD038DEF04}" type="presOf" srcId="{F44E34B9-B7D7-452D-9A07-392043D6A5AD}" destId="{2C03104D-7251-4E7E-B1D1-EE944717CB08}" srcOrd="0" destOrd="0" presId="urn:microsoft.com/office/officeart/2005/8/layout/vList5"/>
    <dgm:cxn modelId="{979191BA-7F18-419A-88EE-499FF61D9813}" type="presOf" srcId="{C70EF06B-AED5-4513-B517-75DFA46D2E4F}" destId="{8B55A7CE-B38C-4C18-A637-FF401B7DBDFE}" srcOrd="0" destOrd="0" presId="urn:microsoft.com/office/officeart/2005/8/layout/vList5"/>
    <dgm:cxn modelId="{B40D09C2-8CAD-4A1A-98E5-2CF3BE4C88AD}" srcId="{3878BD3F-F12C-4996-891B-68380EBDFE4A}" destId="{6FBC59B1-D0D4-4022-A2D7-13A67777795D}" srcOrd="4" destOrd="0" parTransId="{01EC5187-9029-4B35-8F3F-FE09AEBDAAF5}" sibTransId="{A0B584C5-5798-4B98-9AEF-378EBA8BA5BA}"/>
    <dgm:cxn modelId="{4910AEC4-5128-491A-A030-1B79833F5460}" type="presOf" srcId="{B6E2D1E0-D155-4648-A23B-13E49B7FC9FA}" destId="{D26AC5A9-6042-4E00-8FEC-6138E630AFBC}" srcOrd="0" destOrd="0" presId="urn:microsoft.com/office/officeart/2005/8/layout/vList5"/>
    <dgm:cxn modelId="{79E19AC6-8D44-4D71-A10B-9FAAA42066FC}" type="presOf" srcId="{A378318B-B428-4FDC-B1F1-EF2318D49944}" destId="{29B58E74-DEEE-4E55-BF79-F376E74B54F3}" srcOrd="0" destOrd="1" presId="urn:microsoft.com/office/officeart/2005/8/layout/vList5"/>
    <dgm:cxn modelId="{0C5823C9-8A51-462E-B7EE-85E3C94571BC}" srcId="{C70EF06B-AED5-4513-B517-75DFA46D2E4F}" destId="{5D80CBE8-E86B-4F88-AEE1-B1EDF846B6F2}" srcOrd="4" destOrd="0" parTransId="{8F2B3C3C-7123-4522-A18F-8CFE57C442E9}" sibTransId="{5D733666-DFAA-410E-8928-DD5A1FDB883A}"/>
    <dgm:cxn modelId="{565E0BDA-C81F-4505-B0CC-48B150DDF14B}" srcId="{B6E2D1E0-D155-4648-A23B-13E49B7FC9FA}" destId="{232CFF73-4DB4-469F-B3B9-C9F3B2281AA5}" srcOrd="0" destOrd="0" parTransId="{025E06C2-D602-4211-8531-5FEFA471DD88}" sibTransId="{9B6496C1-8BB2-4D27-9461-8B7A1FF425E3}"/>
    <dgm:cxn modelId="{AE43DADD-E74F-46A3-9743-E07563C7A95D}" type="presOf" srcId="{6FBC59B1-D0D4-4022-A2D7-13A67777795D}" destId="{3C3EFAC9-AF69-4050-822A-3D7BA9D24970}" srcOrd="0" destOrd="4" presId="urn:microsoft.com/office/officeart/2005/8/layout/vList5"/>
    <dgm:cxn modelId="{FDF95FEC-47AB-43CA-B6DA-83DC8AC5A7A9}" srcId="{B6E2D1E0-D155-4648-A23B-13E49B7FC9FA}" destId="{A378318B-B428-4FDC-B1F1-EF2318D49944}" srcOrd="1" destOrd="0" parTransId="{77F13AEF-BD8D-4006-81C3-DC643FEAB8BA}" sibTransId="{02F2E084-1A47-4243-BB91-D32F0604BEB9}"/>
    <dgm:cxn modelId="{359582EF-4B7C-4953-939E-50439000D931}" srcId="{7D7FD2C3-C996-4A1D-BEF3-DEF8C60BA5BE}" destId="{B6E2D1E0-D155-4648-A23B-13E49B7FC9FA}" srcOrd="0" destOrd="0" parTransId="{1EB73FEA-5262-4630-A497-C792A8A24E24}" sibTransId="{B3EDF1D9-48AD-43EE-AC10-BA304FE6799B}"/>
    <dgm:cxn modelId="{6E2A7D3A-DF81-4E2A-B4CB-42A95BA05581}" type="presParOf" srcId="{27C3293D-FD7B-4308-810A-F206C86C2346}" destId="{11D7FEBC-47E8-4380-9B6A-17D7A192E27A}" srcOrd="0" destOrd="0" presId="urn:microsoft.com/office/officeart/2005/8/layout/vList5"/>
    <dgm:cxn modelId="{15A7E53C-2058-4134-9D02-C5921199E21A}" type="presParOf" srcId="{11D7FEBC-47E8-4380-9B6A-17D7A192E27A}" destId="{D26AC5A9-6042-4E00-8FEC-6138E630AFBC}" srcOrd="0" destOrd="0" presId="urn:microsoft.com/office/officeart/2005/8/layout/vList5"/>
    <dgm:cxn modelId="{6C1E6A61-91D9-4BD8-8FBC-8F3FB11A30B9}" type="presParOf" srcId="{11D7FEBC-47E8-4380-9B6A-17D7A192E27A}" destId="{29B58E74-DEEE-4E55-BF79-F376E74B54F3}" srcOrd="1" destOrd="0" presId="urn:microsoft.com/office/officeart/2005/8/layout/vList5"/>
    <dgm:cxn modelId="{7F380999-DD10-4DA8-81B0-3755CDCF48EB}" type="presParOf" srcId="{27C3293D-FD7B-4308-810A-F206C86C2346}" destId="{927716D8-FE1B-4E09-B21A-B87AF1BD82A5}" srcOrd="1" destOrd="0" presId="urn:microsoft.com/office/officeart/2005/8/layout/vList5"/>
    <dgm:cxn modelId="{C9889BE0-28C8-442C-977A-3D3740A2333D}" type="presParOf" srcId="{27C3293D-FD7B-4308-810A-F206C86C2346}" destId="{8B27639C-3BD7-4DB3-8AF9-D4ECB537690B}" srcOrd="2" destOrd="0" presId="urn:microsoft.com/office/officeart/2005/8/layout/vList5"/>
    <dgm:cxn modelId="{DD6327F1-74A0-4DE4-A5BD-6E02D1DD8BCD}" type="presParOf" srcId="{8B27639C-3BD7-4DB3-8AF9-D4ECB537690B}" destId="{7A684E73-D59F-4BAB-8ABF-16D31FC40A40}" srcOrd="0" destOrd="0" presId="urn:microsoft.com/office/officeart/2005/8/layout/vList5"/>
    <dgm:cxn modelId="{04103B90-D3E8-4298-B055-B95C2058BC87}" type="presParOf" srcId="{8B27639C-3BD7-4DB3-8AF9-D4ECB537690B}" destId="{57D3589C-2E2D-4F14-A5C9-A3F627532D12}" srcOrd="1" destOrd="0" presId="urn:microsoft.com/office/officeart/2005/8/layout/vList5"/>
    <dgm:cxn modelId="{749EDBEC-EEFE-44E0-B093-BECF5874B3BC}" type="presParOf" srcId="{27C3293D-FD7B-4308-810A-F206C86C2346}" destId="{D3765C34-95A0-45C3-834C-AAC880BBCFE2}" srcOrd="3" destOrd="0" presId="urn:microsoft.com/office/officeart/2005/8/layout/vList5"/>
    <dgm:cxn modelId="{A3B8E6D4-7921-45F0-AFA5-92D176481639}" type="presParOf" srcId="{27C3293D-FD7B-4308-810A-F206C86C2346}" destId="{99ABD270-D919-407B-9158-FCFC4698C1FA}" srcOrd="4" destOrd="0" presId="urn:microsoft.com/office/officeart/2005/8/layout/vList5"/>
    <dgm:cxn modelId="{E5F7F2B4-0000-42A9-9295-1650AB5F7B34}" type="presParOf" srcId="{99ABD270-D919-407B-9158-FCFC4698C1FA}" destId="{8B55A7CE-B38C-4C18-A637-FF401B7DBDFE}" srcOrd="0" destOrd="0" presId="urn:microsoft.com/office/officeart/2005/8/layout/vList5"/>
    <dgm:cxn modelId="{7C4D647E-8AA8-458C-BE6D-9392E9DF0E5D}" type="presParOf" srcId="{99ABD270-D919-407B-9158-FCFC4698C1FA}" destId="{2C03104D-7251-4E7E-B1D1-EE944717CB08}" srcOrd="1" destOrd="0" presId="urn:microsoft.com/office/officeart/2005/8/layout/vList5"/>
    <dgm:cxn modelId="{1F10A02D-02D8-40F8-B267-9DB905829054}" type="presParOf" srcId="{27C3293D-FD7B-4308-810A-F206C86C2346}" destId="{77026EE3-3521-4CB6-B89D-A71142796C60}" srcOrd="5" destOrd="0" presId="urn:microsoft.com/office/officeart/2005/8/layout/vList5"/>
    <dgm:cxn modelId="{24691C3A-0AF5-4D0D-9D11-AAB1D2E73B1F}" type="presParOf" srcId="{27C3293D-FD7B-4308-810A-F206C86C2346}" destId="{8E737826-2AA3-4027-8C81-43857BF913CF}" srcOrd="6" destOrd="0" presId="urn:microsoft.com/office/officeart/2005/8/layout/vList5"/>
    <dgm:cxn modelId="{7AB39CB0-0DDC-41D5-9E52-BADD86B7ABBD}" type="presParOf" srcId="{8E737826-2AA3-4027-8C81-43857BF913CF}" destId="{922533AF-3704-4365-8406-3C6D399BCA85}" srcOrd="0" destOrd="0" presId="urn:microsoft.com/office/officeart/2005/8/layout/vList5"/>
    <dgm:cxn modelId="{67EFAFDA-7154-4EEF-9CD7-1C0535049171}" type="presParOf" srcId="{8E737826-2AA3-4027-8C81-43857BF913CF}" destId="{3C3EFAC9-AF69-4050-822A-3D7BA9D2497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B58E74-DEEE-4E55-BF79-F376E74B54F3}">
      <dsp:nvSpPr>
        <dsp:cNvPr id="0" name=""/>
        <dsp:cNvSpPr/>
      </dsp:nvSpPr>
      <dsp:spPr>
        <a:xfrm rot="5400000">
          <a:off x="4705346" y="-2657316"/>
          <a:ext cx="746137" cy="62488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US" sz="1050" kern="1200" dirty="0"/>
            <a:t>Used to extract BOMs and check some assemblies by the QA</a:t>
          </a:r>
        </a:p>
        <a:p>
          <a:pPr marL="57150" lvl="1" indent="-57150" algn="l" defTabSz="466725">
            <a:lnSpc>
              <a:spcPct val="90000"/>
            </a:lnSpc>
            <a:spcBef>
              <a:spcPct val="0"/>
            </a:spcBef>
            <a:spcAft>
              <a:spcPct val="15000"/>
            </a:spcAft>
            <a:buChar char="•"/>
          </a:pPr>
          <a:r>
            <a:rPr lang="en-US" sz="1050" kern="1200" dirty="0"/>
            <a:t>Used thoroughly by the designers that make the 3D and 2D models</a:t>
          </a:r>
        </a:p>
      </dsp:txBody>
      <dsp:txXfrm rot="-5400000">
        <a:off x="1953966" y="130487"/>
        <a:ext cx="6212475" cy="673291"/>
      </dsp:txXfrm>
    </dsp:sp>
    <dsp:sp modelId="{D26AC5A9-6042-4E00-8FEC-6138E630AFBC}">
      <dsp:nvSpPr>
        <dsp:cNvPr id="0" name=""/>
        <dsp:cNvSpPr/>
      </dsp:nvSpPr>
      <dsp:spPr>
        <a:xfrm>
          <a:off x="150063" y="797"/>
          <a:ext cx="1803901" cy="932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SmarTeam/CATIA</a:t>
          </a:r>
        </a:p>
      </dsp:txBody>
      <dsp:txXfrm>
        <a:off x="195592" y="46326"/>
        <a:ext cx="1712843" cy="841613"/>
      </dsp:txXfrm>
    </dsp:sp>
    <dsp:sp modelId="{57D3589C-2E2D-4F14-A5C9-A3F627532D12}">
      <dsp:nvSpPr>
        <dsp:cNvPr id="0" name=""/>
        <dsp:cNvSpPr/>
      </dsp:nvSpPr>
      <dsp:spPr>
        <a:xfrm rot="5400000">
          <a:off x="4705346" y="-1678011"/>
          <a:ext cx="746137" cy="62488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US" sz="1050" kern="1200" dirty="0"/>
            <a:t>Used for all internal drawings and for drawing control</a:t>
          </a:r>
        </a:p>
        <a:p>
          <a:pPr marL="57150" lvl="1" indent="-57150" algn="l" defTabSz="466725">
            <a:lnSpc>
              <a:spcPct val="90000"/>
            </a:lnSpc>
            <a:spcBef>
              <a:spcPct val="0"/>
            </a:spcBef>
            <a:spcAft>
              <a:spcPct val="15000"/>
            </a:spcAft>
            <a:buChar char="•"/>
          </a:pPr>
          <a:r>
            <a:rPr lang="en-US" sz="1050" kern="1200" dirty="0"/>
            <a:t>Used for upload and control of external drawings (collaborations and companies) w/ LHC Stamp, by import</a:t>
          </a:r>
        </a:p>
      </dsp:txBody>
      <dsp:txXfrm rot="-5400000">
        <a:off x="1953966" y="1109792"/>
        <a:ext cx="6212475" cy="673291"/>
      </dsp:txXfrm>
    </dsp:sp>
    <dsp:sp modelId="{7A684E73-D59F-4BAB-8ABF-16D31FC40A40}">
      <dsp:nvSpPr>
        <dsp:cNvPr id="0" name=""/>
        <dsp:cNvSpPr/>
      </dsp:nvSpPr>
      <dsp:spPr>
        <a:xfrm>
          <a:off x="150063" y="980102"/>
          <a:ext cx="1803901" cy="932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CDD</a:t>
          </a:r>
        </a:p>
      </dsp:txBody>
      <dsp:txXfrm>
        <a:off x="195592" y="1025631"/>
        <a:ext cx="1712843" cy="841613"/>
      </dsp:txXfrm>
    </dsp:sp>
    <dsp:sp modelId="{2C03104D-7251-4E7E-B1D1-EE944717CB08}">
      <dsp:nvSpPr>
        <dsp:cNvPr id="0" name=""/>
        <dsp:cNvSpPr/>
      </dsp:nvSpPr>
      <dsp:spPr>
        <a:xfrm rot="5400000">
          <a:off x="4539209" y="-622101"/>
          <a:ext cx="1002927" cy="6165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US" sz="1050" kern="1200" dirty="0"/>
            <a:t>Used to structure the Project in the different folders following the PBS [Configuration]</a:t>
          </a:r>
        </a:p>
        <a:p>
          <a:pPr marL="57150" lvl="1" indent="-57150" algn="l" defTabSz="466725">
            <a:lnSpc>
              <a:spcPct val="90000"/>
            </a:lnSpc>
            <a:spcBef>
              <a:spcPct val="0"/>
            </a:spcBef>
            <a:spcAft>
              <a:spcPct val="15000"/>
            </a:spcAft>
            <a:buChar char="•"/>
          </a:pPr>
          <a:r>
            <a:rPr lang="en-US" sz="1050" kern="1200" dirty="0"/>
            <a:t>Used for items</a:t>
          </a:r>
        </a:p>
        <a:p>
          <a:pPr marL="57150" lvl="1" indent="-57150" algn="l" defTabSz="466725">
            <a:lnSpc>
              <a:spcPct val="90000"/>
            </a:lnSpc>
            <a:spcBef>
              <a:spcPct val="0"/>
            </a:spcBef>
            <a:spcAft>
              <a:spcPct val="15000"/>
            </a:spcAft>
            <a:buChar char="•"/>
          </a:pPr>
          <a:r>
            <a:rPr lang="en-US" sz="1050" kern="1200" dirty="0"/>
            <a:t>Used for storage, approval, traceability and management of documentation (engineering, manufacturing, installation,..)</a:t>
          </a:r>
        </a:p>
        <a:p>
          <a:pPr marL="57150" lvl="1" indent="-57150" algn="l" defTabSz="466725">
            <a:lnSpc>
              <a:spcPct val="90000"/>
            </a:lnSpc>
            <a:spcBef>
              <a:spcPct val="0"/>
            </a:spcBef>
            <a:spcAft>
              <a:spcPct val="15000"/>
            </a:spcAft>
            <a:buChar char="•"/>
          </a:pPr>
          <a:r>
            <a:rPr lang="en-US" sz="1050" kern="1200" dirty="0"/>
            <a:t>Used to access CDD as the drawings are also EDMS documents</a:t>
          </a:r>
        </a:p>
        <a:p>
          <a:pPr marL="57150" lvl="1" indent="-57150" algn="l" defTabSz="466725">
            <a:lnSpc>
              <a:spcPct val="90000"/>
            </a:lnSpc>
            <a:spcBef>
              <a:spcPct val="0"/>
            </a:spcBef>
            <a:spcAft>
              <a:spcPct val="15000"/>
            </a:spcAft>
            <a:buChar char="•"/>
          </a:pPr>
          <a:r>
            <a:rPr lang="en-US" sz="1050" kern="1200" dirty="0"/>
            <a:t>Used to access assets linked to an item</a:t>
          </a:r>
        </a:p>
      </dsp:txBody>
      <dsp:txXfrm rot="-5400000">
        <a:off x="1957701" y="2008366"/>
        <a:ext cx="6116985" cy="905009"/>
      </dsp:txXfrm>
    </dsp:sp>
    <dsp:sp modelId="{8B55A7CE-B38C-4C18-A637-FF401B7DBDFE}">
      <dsp:nvSpPr>
        <dsp:cNvPr id="0" name=""/>
        <dsp:cNvSpPr/>
      </dsp:nvSpPr>
      <dsp:spPr>
        <a:xfrm>
          <a:off x="150063" y="1994535"/>
          <a:ext cx="1807637" cy="932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EDMS</a:t>
          </a:r>
        </a:p>
      </dsp:txBody>
      <dsp:txXfrm>
        <a:off x="195592" y="2040064"/>
        <a:ext cx="1716579" cy="841613"/>
      </dsp:txXfrm>
    </dsp:sp>
    <dsp:sp modelId="{3C3EFAC9-AF69-4050-822A-3D7BA9D24970}">
      <dsp:nvSpPr>
        <dsp:cNvPr id="0" name=""/>
        <dsp:cNvSpPr/>
      </dsp:nvSpPr>
      <dsp:spPr>
        <a:xfrm rot="5400000">
          <a:off x="4705346" y="350854"/>
          <a:ext cx="746137" cy="624889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66725">
            <a:lnSpc>
              <a:spcPct val="90000"/>
            </a:lnSpc>
            <a:spcBef>
              <a:spcPct val="0"/>
            </a:spcBef>
            <a:spcAft>
              <a:spcPct val="15000"/>
            </a:spcAft>
            <a:buChar char="•"/>
          </a:pPr>
          <a:r>
            <a:rPr lang="en-US" sz="1050" kern="1200" dirty="0"/>
            <a:t>Used for assets (equipment or batch) and EDMS documents links</a:t>
          </a:r>
        </a:p>
        <a:p>
          <a:pPr marL="57150" lvl="1" indent="-57150" algn="l" defTabSz="466725">
            <a:lnSpc>
              <a:spcPct val="90000"/>
            </a:lnSpc>
            <a:spcBef>
              <a:spcPct val="0"/>
            </a:spcBef>
            <a:spcAft>
              <a:spcPct val="15000"/>
            </a:spcAft>
            <a:buChar char="•"/>
          </a:pPr>
          <a:r>
            <a:rPr lang="en-US" sz="1050" kern="1200" dirty="0"/>
            <a:t>Used for manufacturing data storage</a:t>
          </a:r>
        </a:p>
        <a:p>
          <a:pPr marL="57150" lvl="1" indent="-57150" algn="l" defTabSz="466725">
            <a:lnSpc>
              <a:spcPct val="90000"/>
            </a:lnSpc>
            <a:spcBef>
              <a:spcPct val="0"/>
            </a:spcBef>
            <a:spcAft>
              <a:spcPct val="15000"/>
            </a:spcAft>
            <a:buChar char="•"/>
          </a:pPr>
          <a:r>
            <a:rPr lang="en-US" sz="1050" kern="1200" dirty="0"/>
            <a:t>Used for equipment production follow-up and their traceability</a:t>
          </a:r>
        </a:p>
        <a:p>
          <a:pPr marL="57150" lvl="1" indent="-57150" algn="l" defTabSz="466725">
            <a:lnSpc>
              <a:spcPct val="90000"/>
            </a:lnSpc>
            <a:spcBef>
              <a:spcPct val="0"/>
            </a:spcBef>
            <a:spcAft>
              <a:spcPct val="15000"/>
            </a:spcAft>
            <a:buChar char="•"/>
          </a:pPr>
          <a:r>
            <a:rPr lang="en-US" sz="1050" kern="1200" dirty="0"/>
            <a:t>Used for storage (KIOSK)</a:t>
          </a:r>
        </a:p>
        <a:p>
          <a:pPr marL="57150" lvl="1" indent="-57150" algn="l" defTabSz="466725">
            <a:lnSpc>
              <a:spcPct val="90000"/>
            </a:lnSpc>
            <a:spcBef>
              <a:spcPct val="0"/>
            </a:spcBef>
            <a:spcAft>
              <a:spcPct val="15000"/>
            </a:spcAft>
            <a:buChar char="•"/>
          </a:pPr>
          <a:r>
            <a:rPr lang="en-US" sz="1050" kern="1200" dirty="0"/>
            <a:t>Used for Layout links</a:t>
          </a:r>
        </a:p>
      </dsp:txBody>
      <dsp:txXfrm rot="-5400000">
        <a:off x="1953966" y="3138658"/>
        <a:ext cx="6212475" cy="673291"/>
      </dsp:txXfrm>
    </dsp:sp>
    <dsp:sp modelId="{922533AF-3704-4365-8406-3C6D399BCA85}">
      <dsp:nvSpPr>
        <dsp:cNvPr id="0" name=""/>
        <dsp:cNvSpPr/>
      </dsp:nvSpPr>
      <dsp:spPr>
        <a:xfrm>
          <a:off x="150063" y="3008968"/>
          <a:ext cx="1803901" cy="9326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dirty="0"/>
            <a:t>MTF/</a:t>
          </a:r>
          <a:r>
            <a:rPr lang="en-US" sz="1400" kern="1200" dirty="0" err="1"/>
            <a:t>Infor</a:t>
          </a:r>
          <a:endParaRPr lang="en-US" sz="1400" kern="1200" dirty="0"/>
        </a:p>
      </dsp:txBody>
      <dsp:txXfrm>
        <a:off x="195592" y="3054497"/>
        <a:ext cx="1712843" cy="84161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09/02/2024</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09/02/2024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5D3884-39FE-884A-BB22-153FDED8A54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225164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Ultimate : the pink</a:t>
            </a:r>
            <a:r>
              <a:rPr lang="en-US" baseline="0" dirty="0"/>
              <a:t> box must substitute/overlap the blue one </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1548752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Ultimate : the pink</a:t>
            </a:r>
            <a:r>
              <a:rPr lang="en-US" baseline="0" dirty="0"/>
              <a:t> box must substitute/overlap the blue one </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3237910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30</a:t>
            </a:fld>
            <a:endParaRPr lang="fr-FR"/>
          </a:p>
        </p:txBody>
      </p:sp>
    </p:spTree>
    <p:extLst>
      <p:ext uri="{BB962C8B-B14F-4D97-AF65-F5344CB8AC3E}">
        <p14:creationId xmlns:p14="http://schemas.microsoft.com/office/powerpoint/2010/main" val="2700420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585EA8DC-45FA-42FB-B291-2E84CFDFCEDF}" type="slidenum">
              <a:rPr lang="en-GB" smtClean="0"/>
              <a:t>33</a:t>
            </a:fld>
            <a:endParaRPr lang="en-GB" dirty="0"/>
          </a:p>
        </p:txBody>
      </p:sp>
    </p:spTree>
    <p:extLst>
      <p:ext uri="{BB962C8B-B14F-4D97-AF65-F5344CB8AC3E}">
        <p14:creationId xmlns:p14="http://schemas.microsoft.com/office/powerpoint/2010/main" val="1589241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Ultimate : the pink</a:t>
            </a:r>
            <a:r>
              <a:rPr lang="en-US" baseline="0" dirty="0"/>
              <a:t> box must substitute/overlap the blue one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386833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43</a:t>
            </a:fld>
            <a:endParaRPr lang="fr-FR" dirty="0"/>
          </a:p>
        </p:txBody>
      </p:sp>
    </p:spTree>
    <p:extLst>
      <p:ext uri="{BB962C8B-B14F-4D97-AF65-F5344CB8AC3E}">
        <p14:creationId xmlns:p14="http://schemas.microsoft.com/office/powerpoint/2010/main" val="971369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3758904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3705851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83818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3992795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226305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20</a:t>
            </a:fld>
            <a:endParaRPr lang="en-GB"/>
          </a:p>
        </p:txBody>
      </p:sp>
    </p:spTree>
    <p:extLst>
      <p:ext uri="{BB962C8B-B14F-4D97-AF65-F5344CB8AC3E}">
        <p14:creationId xmlns:p14="http://schemas.microsoft.com/office/powerpoint/2010/main" val="1589241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21</a:t>
            </a:fld>
            <a:endParaRPr lang="en-GB"/>
          </a:p>
        </p:txBody>
      </p:sp>
    </p:spTree>
    <p:extLst>
      <p:ext uri="{BB962C8B-B14F-4D97-AF65-F5344CB8AC3E}">
        <p14:creationId xmlns:p14="http://schemas.microsoft.com/office/powerpoint/2010/main" val="2515460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22</a:t>
            </a:fld>
            <a:endParaRPr lang="en-GB"/>
          </a:p>
        </p:txBody>
      </p:sp>
    </p:spTree>
    <p:extLst>
      <p:ext uri="{BB962C8B-B14F-4D97-AF65-F5344CB8AC3E}">
        <p14:creationId xmlns:p14="http://schemas.microsoft.com/office/powerpoint/2010/main" val="15892411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dirty="0"/>
              <a:t>HL-LHC Procurement, Baseline Documentation, Quality and Risk Office</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HL-LHC Procurement, Baseline Documentation, Quality and Risk Office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6"/>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203281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5"/>
            <a:ext cx="4040188" cy="479822"/>
          </a:xfrm>
        </p:spPr>
        <p:txBody>
          <a:bodyPr anchor="t">
            <a:normAutofit/>
          </a:bodyPr>
          <a:lstStyle>
            <a:lvl1pPr marL="0" indent="0">
              <a:buNone/>
              <a:defRPr sz="2000" b="1" baseline="0"/>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7" y="911425"/>
            <a:ext cx="4041775" cy="479822"/>
          </a:xfrm>
        </p:spPr>
        <p:txBody>
          <a:bodyPr anchor="t">
            <a:normAutofit/>
          </a:bodyPr>
          <a:lstStyle>
            <a:lvl1pPr marL="0" indent="0">
              <a:buNone/>
              <a:defRPr sz="2000" b="1" baseline="0"/>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7"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HL-LHC Procurement, Baseline Documentation, Quality and Risk Office</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6"/>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39077646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HL-LHC Procurement, Baseline Documentation, Quality and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6"/>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3891753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HL-LHC Procurement, Baseline Documentation, Quality and Risk Office</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6"/>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1321275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HL-LHC Procurement, Baseline Documentation, Quality and Risk Office</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1"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6"/>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1602880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HL-LHC Procurement, Baseline Documentation, Quality and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3" y="285751"/>
            <a:ext cx="3134659" cy="1270627"/>
          </a:xfrm>
          <a:prstGeom prst="rect">
            <a:avLst/>
          </a:prstGeom>
        </p:spPr>
      </p:pic>
      <p:grpSp>
        <p:nvGrpSpPr>
          <p:cNvPr id="10" name="Grouper 9"/>
          <p:cNvGrpSpPr/>
          <p:nvPr userDrawn="1"/>
        </p:nvGrpSpPr>
        <p:grpSpPr>
          <a:xfrm>
            <a:off x="457200" y="4552953"/>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1"/>
            <a:ext cx="613410" cy="603250"/>
          </a:xfrm>
          <a:prstGeom prst="rect">
            <a:avLst/>
          </a:prstGeom>
        </p:spPr>
      </p:pic>
    </p:spTree>
    <p:extLst>
      <p:ext uri="{BB962C8B-B14F-4D97-AF65-F5344CB8AC3E}">
        <p14:creationId xmlns:p14="http://schemas.microsoft.com/office/powerpoint/2010/main" val="491612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dirty="0"/>
              <a:t>HL-LHC Procurement, Baseline Documentation, Quality and Risk Office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dirty="0"/>
              <a:t>HL-LHC Procurement, Baseline Documentation, Quality and Risk Office</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dirty="0"/>
              <a:t>HL-LHC Procurement, Baseline Documentation, Quality and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dirty="0"/>
              <a:t>HL-LHC Procurement, Baseline Documentation, Quality and Risk Office</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dirty="0"/>
              <a:t>HL-LHC Procurement, Baseline Documentation, Quality and Risk Office</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dirty="0"/>
              <a:t>HL-LHC Procurement, Baseline Documentation, Quality and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s-ES" dirty="0"/>
          </a:p>
        </p:txBody>
      </p:sp>
      <p:sp>
        <p:nvSpPr>
          <p:cNvPr id="5" name="Footer Placeholder 4"/>
          <p:cNvSpPr>
            <a:spLocks noGrp="1"/>
          </p:cNvSpPr>
          <p:nvPr>
            <p:ph type="ftr" sz="quarter" idx="11"/>
          </p:nvPr>
        </p:nvSpPr>
        <p:spPr/>
        <p:txBody>
          <a:bodyPr/>
          <a:lstStyle/>
          <a:p>
            <a:r>
              <a:rPr lang="en-GB" dirty="0"/>
              <a:t>HL-LHC Procurement, Baseline Documentation, Quality and Risk Office</a:t>
            </a:r>
            <a:endParaRPr lang="es-ES" dirty="0"/>
          </a:p>
        </p:txBody>
      </p:sp>
      <p:sp>
        <p:nvSpPr>
          <p:cNvPr id="6" name="Slide Number Placeholder 5"/>
          <p:cNvSpPr>
            <a:spLocks noGrp="1"/>
          </p:cNvSpPr>
          <p:nvPr>
            <p:ph type="sldNum" sz="quarter" idx="12"/>
          </p:nvPr>
        </p:nvSpPr>
        <p:spPr/>
        <p:txBody>
          <a:bodyPr/>
          <a:lstStyle/>
          <a:p>
            <a:fld id="{565DCC5E-CA6B-4B16-9798-71C7C3CAC369}" type="slidenum">
              <a:rPr lang="es-ES" smtClean="0"/>
              <a:t>‹#›</a:t>
            </a:fld>
            <a:endParaRPr lang="es-ES" dirty="0"/>
          </a:p>
        </p:txBody>
      </p:sp>
    </p:spTree>
    <p:extLst>
      <p:ext uri="{BB962C8B-B14F-4D97-AF65-F5344CB8AC3E}">
        <p14:creationId xmlns:p14="http://schemas.microsoft.com/office/powerpoint/2010/main" val="764895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HL-LHC Procurement, Baseline Documentation, Quality and Risk Office</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3" y="285751"/>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892" marR="0" indent="-342892" algn="l" defTabSz="457189"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892" marR="0" lvl="0" indent="-342892" algn="l" defTabSz="457189"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1"/>
            <a:ext cx="613410" cy="603250"/>
          </a:xfrm>
          <a:prstGeom prst="rect">
            <a:avLst/>
          </a:prstGeom>
        </p:spPr>
      </p:pic>
    </p:spTree>
    <p:extLst>
      <p:ext uri="{BB962C8B-B14F-4D97-AF65-F5344CB8AC3E}">
        <p14:creationId xmlns:p14="http://schemas.microsoft.com/office/powerpoint/2010/main" val="2682200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dirty="0"/>
              <a:t>HL-LHC Procurement, Baseline Documentation, Quality and Risk Office</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75"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2"/>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a:t>HL-LHC Procurement, Baseline Documentation, Quality and Risk Office</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2077085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hf hdr="0" dt="0"/>
  <p:txStyles>
    <p:titleStyle>
      <a:lvl1pPr algn="ctr" defTabSz="457189" rtl="0" eaLnBrk="1" latinLnBrk="0" hangingPunct="1">
        <a:spcBef>
          <a:spcPct val="0"/>
        </a:spcBef>
        <a:buNone/>
        <a:defRPr sz="2800" b="1" kern="1200">
          <a:solidFill>
            <a:schemeClr val="bg2"/>
          </a:solidFill>
          <a:latin typeface="+mj-lt"/>
          <a:ea typeface="+mj-ea"/>
          <a:cs typeface="+mj-cs"/>
        </a:defRPr>
      </a:lvl1pPr>
    </p:titleStyle>
    <p:bodyStyle>
      <a:lvl1pPr marL="342892" indent="-342892" algn="ctr" defTabSz="457189"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31" indent="-285743" algn="ctr" defTabSz="457189"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72" indent="-228594" algn="ctr" defTabSz="457189"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160" indent="-228594" algn="ctr" defTabSz="457189"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348" indent="-228594" algn="ctr" defTabSz="457189"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dms.cern.ch/document/3027418"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edms.cern.ch/document/1513591/2.0" TargetMode="Externa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edms.cern.ch/document/1513591/2.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iconarchive.com/show/flag-icons-by-gosquared/Spain-icon.html" TargetMode="External"/><Relationship Id="rId13" Type="http://schemas.openxmlformats.org/officeDocument/2006/relationships/hyperlink" Target="http://www.iconarchive.com/show/flag-icons-by-gosquared/Japan-icon.html" TargetMode="External"/><Relationship Id="rId3" Type="http://schemas.openxmlformats.org/officeDocument/2006/relationships/image" Target="../media/image24.png"/><Relationship Id="rId7" Type="http://schemas.openxmlformats.org/officeDocument/2006/relationships/image" Target="../media/image27.png"/><Relationship Id="rId12" Type="http://schemas.openxmlformats.org/officeDocument/2006/relationships/image" Target="../media/image30.png"/><Relationship Id="rId17" Type="http://schemas.openxmlformats.org/officeDocument/2006/relationships/image" Target="../media/image33.tiff"/><Relationship Id="rId2" Type="http://schemas.openxmlformats.org/officeDocument/2006/relationships/notesSlide" Target="../notesSlides/notesSlide4.xml"/><Relationship Id="rId16"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hyperlink" Target="http://www.iconarchive.com/show/flag-icons-by-gosquared/United-States-icon.html" TargetMode="External"/><Relationship Id="rId11" Type="http://schemas.openxmlformats.org/officeDocument/2006/relationships/image" Target="../media/image29.png"/><Relationship Id="rId5" Type="http://schemas.openxmlformats.org/officeDocument/2006/relationships/image" Target="../media/image26.png"/><Relationship Id="rId15" Type="http://schemas.openxmlformats.org/officeDocument/2006/relationships/hyperlink" Target="http://www.iconarchive.com/show/flag-icons-by-gosquared/United-Kingdom-icon.html" TargetMode="External"/><Relationship Id="rId10" Type="http://schemas.openxmlformats.org/officeDocument/2006/relationships/hyperlink" Target="http://www.iconarchive.com/show/flag-icons-by-gosquared/Italy-icon.html" TargetMode="External"/><Relationship Id="rId4" Type="http://schemas.openxmlformats.org/officeDocument/2006/relationships/image" Target="../media/image25.png"/><Relationship Id="rId9" Type="http://schemas.openxmlformats.org/officeDocument/2006/relationships/image" Target="../media/image28.png"/><Relationship Id="rId14" Type="http://schemas.openxmlformats.org/officeDocument/2006/relationships/image" Target="../media/image31.png"/></Relationships>
</file>

<file path=ppt/slides/_rels/slide15.xml.rels><?xml version="1.0" encoding="UTF-8" standalone="yes"?>
<Relationships xmlns="http://schemas.openxmlformats.org/package/2006/relationships"><Relationship Id="rId8" Type="http://schemas.openxmlformats.org/officeDocument/2006/relationships/hyperlink" Target="http://www.iconarchive.com/show/flag-icons-by-gosquared/United-States-icon.html" TargetMode="External"/><Relationship Id="rId3" Type="http://schemas.openxmlformats.org/officeDocument/2006/relationships/image" Target="../media/image34.emf"/><Relationship Id="rId7" Type="http://schemas.openxmlformats.org/officeDocument/2006/relationships/image" Target="../media/image32.png"/><Relationship Id="rId12" Type="http://schemas.openxmlformats.org/officeDocument/2006/relationships/image" Target="../media/image36.tif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www.iconarchive.com/show/flag-icons-by-gosquared/United-Kingdom-icon.html" TargetMode="External"/><Relationship Id="rId11" Type="http://schemas.openxmlformats.org/officeDocument/2006/relationships/image" Target="../media/image35.tiff"/><Relationship Id="rId5" Type="http://schemas.openxmlformats.org/officeDocument/2006/relationships/image" Target="../media/image29.png"/><Relationship Id="rId10" Type="http://schemas.openxmlformats.org/officeDocument/2006/relationships/image" Target="../media/image30.png"/><Relationship Id="rId4" Type="http://schemas.openxmlformats.org/officeDocument/2006/relationships/hyperlink" Target="http://www.iconarchive.com/show/flag-icons-by-gosquared/Italy-icon.html" TargetMode="External"/><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hyperlink" Target="https://edms.cern.ch/document/1513591/2.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hyperlink" Target="https://edms.cern.ch/document/1513591" TargetMode="Externa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5.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4.png"/><Relationship Id="rId2" Type="http://schemas.openxmlformats.org/officeDocument/2006/relationships/notesSlide" Target="../notesSlides/notesSlide6.xml"/><Relationship Id="rId16"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40.png"/><Relationship Id="rId11" Type="http://schemas.openxmlformats.org/officeDocument/2006/relationships/hyperlink" Target="https://edms.cern.ch/document/1361462" TargetMode="External"/><Relationship Id="rId5" Type="http://schemas.openxmlformats.org/officeDocument/2006/relationships/image" Target="../media/image39.png"/><Relationship Id="rId15" Type="http://schemas.openxmlformats.org/officeDocument/2006/relationships/image" Target="../media/image46.png"/><Relationship Id="rId10" Type="http://schemas.openxmlformats.org/officeDocument/2006/relationships/hyperlink" Target="https://edms.cern.ch/document/1513591" TargetMode="External"/><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hyperlink" Target="https://edms.cern.ch/document/134228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https://edms.cern.ch/document/1361462"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hyperlink" Target="https://edms.cern.ch/document/1361462"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18" Type="http://schemas.openxmlformats.org/officeDocument/2006/relationships/image" Target="../media/image67.png"/><Relationship Id="rId26" Type="http://schemas.openxmlformats.org/officeDocument/2006/relationships/image" Target="../media/image75.png"/><Relationship Id="rId3" Type="http://schemas.openxmlformats.org/officeDocument/2006/relationships/image" Target="../media/image51.png"/><Relationship Id="rId21" Type="http://schemas.openxmlformats.org/officeDocument/2006/relationships/image" Target="../media/image70.png"/><Relationship Id="rId7" Type="http://schemas.openxmlformats.org/officeDocument/2006/relationships/image" Target="../media/image56.jpeg"/><Relationship Id="rId12" Type="http://schemas.openxmlformats.org/officeDocument/2006/relationships/image" Target="../media/image61.png"/><Relationship Id="rId17" Type="http://schemas.openxmlformats.org/officeDocument/2006/relationships/image" Target="../media/image66.png"/><Relationship Id="rId25" Type="http://schemas.openxmlformats.org/officeDocument/2006/relationships/image" Target="../media/image74.png"/><Relationship Id="rId2" Type="http://schemas.openxmlformats.org/officeDocument/2006/relationships/notesSlide" Target="../notesSlides/notesSlide9.xml"/><Relationship Id="rId16" Type="http://schemas.openxmlformats.org/officeDocument/2006/relationships/image" Target="../media/image65.png"/><Relationship Id="rId20" Type="http://schemas.openxmlformats.org/officeDocument/2006/relationships/image" Target="../media/image69.png"/><Relationship Id="rId29" Type="http://schemas.openxmlformats.org/officeDocument/2006/relationships/image" Target="../media/image78.png"/><Relationship Id="rId1" Type="http://schemas.openxmlformats.org/officeDocument/2006/relationships/slideLayout" Target="../slideLayouts/slideLayout4.xml"/><Relationship Id="rId6" Type="http://schemas.openxmlformats.org/officeDocument/2006/relationships/image" Target="../media/image55.png"/><Relationship Id="rId11" Type="http://schemas.openxmlformats.org/officeDocument/2006/relationships/image" Target="../media/image60.png"/><Relationship Id="rId24" Type="http://schemas.openxmlformats.org/officeDocument/2006/relationships/image" Target="../media/image73.png"/><Relationship Id="rId5" Type="http://schemas.openxmlformats.org/officeDocument/2006/relationships/image" Target="../media/image54.png"/><Relationship Id="rId15" Type="http://schemas.openxmlformats.org/officeDocument/2006/relationships/image" Target="../media/image64.png"/><Relationship Id="rId23" Type="http://schemas.openxmlformats.org/officeDocument/2006/relationships/image" Target="../media/image72.png"/><Relationship Id="rId28" Type="http://schemas.openxmlformats.org/officeDocument/2006/relationships/image" Target="../media/image77.png"/><Relationship Id="rId10" Type="http://schemas.openxmlformats.org/officeDocument/2006/relationships/image" Target="../media/image59.jpeg"/><Relationship Id="rId19" Type="http://schemas.openxmlformats.org/officeDocument/2006/relationships/image" Target="../media/image68.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63.png"/><Relationship Id="rId22" Type="http://schemas.openxmlformats.org/officeDocument/2006/relationships/image" Target="../media/image71.png"/><Relationship Id="rId27" Type="http://schemas.openxmlformats.org/officeDocument/2006/relationships/image" Target="../media/image76.png"/><Relationship Id="rId30" Type="http://schemas.openxmlformats.org/officeDocument/2006/relationships/image" Target="../media/image79.jpeg"/></Relationships>
</file>

<file path=ppt/slides/_rels/slide23.xml.rels><?xml version="1.0" encoding="UTF-8" standalone="yes"?>
<Relationships xmlns="http://schemas.openxmlformats.org/package/2006/relationships"><Relationship Id="rId2" Type="http://schemas.openxmlformats.org/officeDocument/2006/relationships/hyperlink" Target="https://edms.cern.ch/document/3027418"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hyperlink" Target="https://account.cern.ch/account/Externals/RegisterAccount.aspx" TargetMode="External"/><Relationship Id="rId7" Type="http://schemas.openxmlformats.org/officeDocument/2006/relationships/image" Target="../media/image8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hyperlink" Target="https://edms.cern.ch/ui/#!master/portal/tab?home"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HL-LHC.Secretariat@cern.ch"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2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3.xml"/><Relationship Id="rId5" Type="http://schemas.openxmlformats.org/officeDocument/2006/relationships/image" Target="../media/image87.png"/><Relationship Id="rId4" Type="http://schemas.openxmlformats.org/officeDocument/2006/relationships/image" Target="../media/image86.png"/></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edms.cern.ch/document/1398333" TargetMode="External"/><Relationship Id="rId7" Type="http://schemas.openxmlformats.org/officeDocument/2006/relationships/image" Target="../media/image9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2.jpg"/><Relationship Id="rId5" Type="http://schemas.openxmlformats.org/officeDocument/2006/relationships/image" Target="../media/image91.jpg"/><Relationship Id="rId4" Type="http://schemas.openxmlformats.org/officeDocument/2006/relationships/image" Target="../media/image90.jpg"/></Relationships>
</file>

<file path=ppt/slides/_rels/slide3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3.xml"/><Relationship Id="rId4" Type="http://schemas.openxmlformats.org/officeDocument/2006/relationships/image" Target="../media/image96.png"/></Relationships>
</file>

<file path=ppt/slides/_rels/slide3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7.png"/><Relationship Id="rId1" Type="http://schemas.openxmlformats.org/officeDocument/2006/relationships/slideLayout" Target="../slideLayouts/slideLayout3.xml"/><Relationship Id="rId5" Type="http://schemas.openxmlformats.org/officeDocument/2006/relationships/hyperlink" Target="https://edms-service.web.cern.ch/faq/EDMS/pages/tutorials.html" TargetMode="External"/><Relationship Id="rId4" Type="http://schemas.openxmlformats.org/officeDocument/2006/relationships/image" Target="../media/image98.png"/></Relationships>
</file>

<file path=ppt/slides/_rels/slide33.xml.rels><?xml version="1.0" encoding="UTF-8" standalone="yes"?>
<Relationships xmlns="http://schemas.openxmlformats.org/package/2006/relationships"><Relationship Id="rId13" Type="http://schemas.openxmlformats.org/officeDocument/2006/relationships/image" Target="../media/image58.png"/><Relationship Id="rId18" Type="http://schemas.openxmlformats.org/officeDocument/2006/relationships/image" Target="../media/image68.png"/><Relationship Id="rId26" Type="http://schemas.openxmlformats.org/officeDocument/2006/relationships/image" Target="../media/image73.png"/><Relationship Id="rId3" Type="http://schemas.openxmlformats.org/officeDocument/2006/relationships/image" Target="../media/image51.png"/><Relationship Id="rId21" Type="http://schemas.openxmlformats.org/officeDocument/2006/relationships/image" Target="../media/image107.png"/><Relationship Id="rId34" Type="http://schemas.openxmlformats.org/officeDocument/2006/relationships/hyperlink" Target="https://edms.cern.ch/nav/P:CERN-0000096385:V0/A:HCACF_A001-CR000001" TargetMode="External"/><Relationship Id="rId7" Type="http://schemas.openxmlformats.org/officeDocument/2006/relationships/image" Target="../media/image62.png"/><Relationship Id="rId12" Type="http://schemas.openxmlformats.org/officeDocument/2006/relationships/image" Target="../media/image57.png"/><Relationship Id="rId17" Type="http://schemas.openxmlformats.org/officeDocument/2006/relationships/image" Target="../media/image106.png"/><Relationship Id="rId25" Type="http://schemas.openxmlformats.org/officeDocument/2006/relationships/image" Target="../media/image72.png"/><Relationship Id="rId33" Type="http://schemas.openxmlformats.org/officeDocument/2006/relationships/image" Target="../media/image109.jpg"/><Relationship Id="rId2" Type="http://schemas.openxmlformats.org/officeDocument/2006/relationships/notesSlide" Target="../notesSlides/notesSlide13.xml"/><Relationship Id="rId16" Type="http://schemas.openxmlformats.org/officeDocument/2006/relationships/image" Target="../media/image67.png"/><Relationship Id="rId20" Type="http://schemas.openxmlformats.org/officeDocument/2006/relationships/image" Target="../media/image64.png"/><Relationship Id="rId29" Type="http://schemas.openxmlformats.org/officeDocument/2006/relationships/image" Target="../media/image61.png"/><Relationship Id="rId1" Type="http://schemas.openxmlformats.org/officeDocument/2006/relationships/slideLayout" Target="../slideLayouts/slideLayout4.xml"/><Relationship Id="rId6" Type="http://schemas.openxmlformats.org/officeDocument/2006/relationships/image" Target="../media/image66.png"/><Relationship Id="rId11" Type="http://schemas.openxmlformats.org/officeDocument/2006/relationships/image" Target="../media/image103.png"/><Relationship Id="rId24" Type="http://schemas.openxmlformats.org/officeDocument/2006/relationships/image" Target="../media/image59.jpeg"/><Relationship Id="rId32" Type="http://schemas.openxmlformats.org/officeDocument/2006/relationships/image" Target="../media/image108.jpg"/><Relationship Id="rId5" Type="http://schemas.openxmlformats.org/officeDocument/2006/relationships/image" Target="../media/image99.png"/><Relationship Id="rId15" Type="http://schemas.openxmlformats.org/officeDocument/2006/relationships/image" Target="../media/image105.png"/><Relationship Id="rId23" Type="http://schemas.openxmlformats.org/officeDocument/2006/relationships/image" Target="../media/image71.png"/><Relationship Id="rId28" Type="http://schemas.openxmlformats.org/officeDocument/2006/relationships/image" Target="../media/image60.png"/><Relationship Id="rId36" Type="http://schemas.openxmlformats.org/officeDocument/2006/relationships/image" Target="../media/image110.png"/><Relationship Id="rId10" Type="http://schemas.openxmlformats.org/officeDocument/2006/relationships/image" Target="../media/image102.png"/><Relationship Id="rId19" Type="http://schemas.openxmlformats.org/officeDocument/2006/relationships/image" Target="../media/image63.png"/><Relationship Id="rId31" Type="http://schemas.openxmlformats.org/officeDocument/2006/relationships/image" Target="../media/image76.png"/><Relationship Id="rId4" Type="http://schemas.openxmlformats.org/officeDocument/2006/relationships/image" Target="../media/image65.png"/><Relationship Id="rId9" Type="http://schemas.openxmlformats.org/officeDocument/2006/relationships/image" Target="../media/image101.png"/><Relationship Id="rId14" Type="http://schemas.openxmlformats.org/officeDocument/2006/relationships/image" Target="../media/image104.png"/><Relationship Id="rId22" Type="http://schemas.openxmlformats.org/officeDocument/2006/relationships/image" Target="../media/image70.png"/><Relationship Id="rId27" Type="http://schemas.openxmlformats.org/officeDocument/2006/relationships/image" Target="../media/image74.png"/><Relationship Id="rId30" Type="http://schemas.openxmlformats.org/officeDocument/2006/relationships/image" Target="../media/image75.png"/><Relationship Id="rId35" Type="http://schemas.openxmlformats.org/officeDocument/2006/relationships/image" Target="../media/image77.png"/><Relationship Id="rId8" Type="http://schemas.openxmlformats.org/officeDocument/2006/relationships/image" Target="../media/image100.jpeg"/></Relationships>
</file>

<file path=ppt/slides/_rels/slide3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13.jp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14.jp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15.jp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8" Type="http://schemas.openxmlformats.org/officeDocument/2006/relationships/hyperlink" Target="https://edms.cern.ch/document/2735444" TargetMode="External"/><Relationship Id="rId13" Type="http://schemas.openxmlformats.org/officeDocument/2006/relationships/hyperlink" Target="https://edms.cern.ch/document/1770077" TargetMode="External"/><Relationship Id="rId3" Type="http://schemas.openxmlformats.org/officeDocument/2006/relationships/hyperlink" Target="https://edms.cern.ch/document/2423503/" TargetMode="External"/><Relationship Id="rId7" Type="http://schemas.openxmlformats.org/officeDocument/2006/relationships/hyperlink" Target="https://dfsweb.web.cern.ch/dfsweb/Services/DFS/DFSBrowser.aspx/Applications/CERN/Workgroup%20Templates/ACC/ECR_Template.dotx" TargetMode="External"/><Relationship Id="rId12" Type="http://schemas.openxmlformats.org/officeDocument/2006/relationships/hyperlink" Target="https://edms.cern.ch/document/1506726"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hyperlink" Target="https://edms.cern.ch/document/1508429" TargetMode="External"/><Relationship Id="rId11" Type="http://schemas.openxmlformats.org/officeDocument/2006/relationships/hyperlink" Target="https://edms.cern.ch/document/1506723" TargetMode="External"/><Relationship Id="rId5" Type="http://schemas.openxmlformats.org/officeDocument/2006/relationships/hyperlink" Target="https://edms.cern.ch/document/2429904" TargetMode="External"/><Relationship Id="rId15" Type="http://schemas.openxmlformats.org/officeDocument/2006/relationships/hyperlink" Target="https://edms.cern.ch/document/1501109" TargetMode="External"/><Relationship Id="rId10" Type="http://schemas.openxmlformats.org/officeDocument/2006/relationships/hyperlink" Target="https://edms.cern.ch/document/1501719" TargetMode="External"/><Relationship Id="rId4" Type="http://schemas.openxmlformats.org/officeDocument/2006/relationships/hyperlink" Target="https://edms.cern.ch/document/1490004" TargetMode="External"/><Relationship Id="rId9" Type="http://schemas.openxmlformats.org/officeDocument/2006/relationships/hyperlink" Target="https://edms.cern.ch/document/2725175" TargetMode="External"/><Relationship Id="rId14" Type="http://schemas.openxmlformats.org/officeDocument/2006/relationships/hyperlink" Target="https://edms.cern.ch/document/149901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97.png"/><Relationship Id="rId1" Type="http://schemas.openxmlformats.org/officeDocument/2006/relationships/slideLayout" Target="../slideLayouts/slideLayout3.xml"/><Relationship Id="rId5" Type="http://schemas.openxmlformats.org/officeDocument/2006/relationships/image" Target="../media/image117.png"/><Relationship Id="rId4" Type="http://schemas.openxmlformats.org/officeDocument/2006/relationships/hyperlink" Target="https://edms.cern.ch/document/2385803/1.0"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edms.cern.ch/ui/#!master/portal/tab?home"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br>
              <a:rPr lang="en-US" dirty="0"/>
            </a:br>
            <a:br>
              <a:rPr lang="en-US" dirty="0"/>
            </a:br>
            <a:r>
              <a:rPr lang="en-US" dirty="0"/>
              <a:t>HL Quality Plan and EDMS Insights</a:t>
            </a:r>
            <a:br>
              <a:rPr lang="en-US" dirty="0"/>
            </a:br>
            <a:br>
              <a:rPr lang="en-US" dirty="0"/>
            </a:br>
            <a:endParaRPr lang="en-GB" dirty="0"/>
          </a:p>
        </p:txBody>
      </p:sp>
      <p:sp>
        <p:nvSpPr>
          <p:cNvPr id="3" name="Sous-titre 2"/>
          <p:cNvSpPr>
            <a:spLocks noGrp="1"/>
          </p:cNvSpPr>
          <p:nvPr>
            <p:ph type="subTitle" idx="1"/>
          </p:nvPr>
        </p:nvSpPr>
        <p:spPr>
          <a:xfrm>
            <a:off x="1363929" y="3371849"/>
            <a:ext cx="5800360" cy="261938"/>
          </a:xfrm>
        </p:spPr>
        <p:txBody>
          <a:bodyPr>
            <a:normAutofit fontScale="85000" lnSpcReduction="10000"/>
          </a:bodyPr>
          <a:lstStyle/>
          <a:p>
            <a:r>
              <a:rPr lang="en-US" b="1" dirty="0"/>
              <a:t>Hector Garcia Gavela on behalf of the PDQR Office</a:t>
            </a:r>
          </a:p>
        </p:txBody>
      </p:sp>
      <p:sp>
        <p:nvSpPr>
          <p:cNvPr id="4" name="Espace réservé du texte 3"/>
          <p:cNvSpPr>
            <a:spLocks noGrp="1"/>
          </p:cNvSpPr>
          <p:nvPr>
            <p:ph type="body" sz="quarter" idx="14"/>
          </p:nvPr>
        </p:nvSpPr>
        <p:spPr>
          <a:xfrm>
            <a:off x="1371600" y="4540208"/>
            <a:ext cx="6480000" cy="261938"/>
          </a:xfrm>
        </p:spPr>
        <p:txBody>
          <a:bodyPr/>
          <a:lstStyle/>
          <a:p>
            <a:r>
              <a:rPr lang="en-US" b="0" i="0" dirty="0">
                <a:solidFill>
                  <a:schemeClr val="tx2"/>
                </a:solidFill>
              </a:rPr>
              <a:t>CERN – 2</a:t>
            </a:r>
            <a:r>
              <a:rPr lang="en-US" b="0" i="0" baseline="30000" dirty="0">
                <a:solidFill>
                  <a:schemeClr val="tx2"/>
                </a:solidFill>
              </a:rPr>
              <a:t>nd</a:t>
            </a:r>
            <a:r>
              <a:rPr lang="en-US" b="0" i="0" dirty="0">
                <a:solidFill>
                  <a:schemeClr val="tx2"/>
                </a:solidFill>
              </a:rPr>
              <a:t> Feb 2024 – EDMS </a:t>
            </a:r>
            <a:r>
              <a:rPr lang="en-US" b="0" i="0" dirty="0">
                <a:solidFill>
                  <a:schemeClr val="tx2"/>
                </a:solidFill>
                <a:hlinkClick r:id="rId2"/>
              </a:rPr>
              <a:t>3027418</a:t>
            </a:r>
            <a:r>
              <a:rPr lang="en-US" b="0" i="0" dirty="0">
                <a:solidFill>
                  <a:schemeClr val="tx2"/>
                </a:solidFill>
              </a:rPr>
              <a:t> </a:t>
            </a:r>
            <a:endParaRPr lang="en-GB" b="0" i="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9433"/>
            <a:ext cx="7920000" cy="540000"/>
          </a:xfrm>
        </p:spPr>
        <p:txBody>
          <a:bodyPr/>
          <a:lstStyle/>
          <a:p>
            <a:r>
              <a:rPr lang="en-GB" dirty="0"/>
              <a:t>HL-LHC Quality Plan</a:t>
            </a:r>
          </a:p>
        </p:txBody>
      </p:sp>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9" name="Picture 8">
            <a:extLst>
              <a:ext uri="{FF2B5EF4-FFF2-40B4-BE49-F238E27FC236}">
                <a16:creationId xmlns:a16="http://schemas.microsoft.com/office/drawing/2014/main" id="{E98632E4-3769-45C3-A217-7CF586FBBBCD}"/>
              </a:ext>
            </a:extLst>
          </p:cNvPr>
          <p:cNvPicPr>
            <a:picLocks noChangeAspect="1"/>
          </p:cNvPicPr>
          <p:nvPr/>
        </p:nvPicPr>
        <p:blipFill>
          <a:blip r:embed="rId2"/>
          <a:stretch>
            <a:fillRect/>
          </a:stretch>
        </p:blipFill>
        <p:spPr>
          <a:xfrm>
            <a:off x="487073" y="481405"/>
            <a:ext cx="2836033" cy="4050000"/>
          </a:xfrm>
          <a:prstGeom prst="rect">
            <a:avLst/>
          </a:prstGeom>
          <a:ln>
            <a:solidFill>
              <a:schemeClr val="tx1"/>
            </a:solidFill>
          </a:ln>
        </p:spPr>
      </p:pic>
      <p:pic>
        <p:nvPicPr>
          <p:cNvPr id="11" name="Picture 10">
            <a:extLst>
              <a:ext uri="{FF2B5EF4-FFF2-40B4-BE49-F238E27FC236}">
                <a16:creationId xmlns:a16="http://schemas.microsoft.com/office/drawing/2014/main" id="{19527BC6-A37A-4597-80A7-89AAFF5CB1DE}"/>
              </a:ext>
            </a:extLst>
          </p:cNvPr>
          <p:cNvPicPr>
            <a:picLocks noChangeAspect="1"/>
          </p:cNvPicPr>
          <p:nvPr/>
        </p:nvPicPr>
        <p:blipFill>
          <a:blip r:embed="rId3"/>
          <a:stretch>
            <a:fillRect/>
          </a:stretch>
        </p:blipFill>
        <p:spPr>
          <a:xfrm>
            <a:off x="3491880" y="481405"/>
            <a:ext cx="3600000" cy="1213150"/>
          </a:xfrm>
          <a:prstGeom prst="rect">
            <a:avLst/>
          </a:prstGeom>
          <a:ln>
            <a:solidFill>
              <a:schemeClr val="tx1"/>
            </a:solidFill>
          </a:ln>
        </p:spPr>
      </p:pic>
      <p:pic>
        <p:nvPicPr>
          <p:cNvPr id="13" name="Picture 12">
            <a:extLst>
              <a:ext uri="{FF2B5EF4-FFF2-40B4-BE49-F238E27FC236}">
                <a16:creationId xmlns:a16="http://schemas.microsoft.com/office/drawing/2014/main" id="{8E9CF8A5-F982-4EB0-9CD5-224C5DC64C2F}"/>
              </a:ext>
            </a:extLst>
          </p:cNvPr>
          <p:cNvPicPr>
            <a:picLocks noChangeAspect="1"/>
          </p:cNvPicPr>
          <p:nvPr/>
        </p:nvPicPr>
        <p:blipFill>
          <a:blip r:embed="rId4"/>
          <a:stretch>
            <a:fillRect/>
          </a:stretch>
        </p:blipFill>
        <p:spPr>
          <a:xfrm>
            <a:off x="4020896" y="1677762"/>
            <a:ext cx="3600000" cy="1593443"/>
          </a:xfrm>
          <a:prstGeom prst="rect">
            <a:avLst/>
          </a:prstGeom>
          <a:ln>
            <a:solidFill>
              <a:schemeClr val="tx1"/>
            </a:solidFill>
          </a:ln>
        </p:spPr>
      </p:pic>
      <p:sp>
        <p:nvSpPr>
          <p:cNvPr id="8" name="TextBox 7">
            <a:extLst>
              <a:ext uri="{FF2B5EF4-FFF2-40B4-BE49-F238E27FC236}">
                <a16:creationId xmlns:a16="http://schemas.microsoft.com/office/drawing/2014/main" id="{2BFCB47A-14E4-0C51-09D4-417BC69FEC3D}"/>
              </a:ext>
            </a:extLst>
          </p:cNvPr>
          <p:cNvSpPr txBox="1"/>
          <p:nvPr/>
        </p:nvSpPr>
        <p:spPr>
          <a:xfrm>
            <a:off x="628116" y="2115487"/>
            <a:ext cx="2553768" cy="238527"/>
          </a:xfrm>
          <a:prstGeom prst="rect">
            <a:avLst/>
          </a:prstGeom>
          <a:noFill/>
        </p:spPr>
        <p:txBody>
          <a:bodyPr wrap="square" rtlCol="0">
            <a:spAutoFit/>
          </a:bodyPr>
          <a:lstStyle/>
          <a:p>
            <a:r>
              <a:rPr lang="en-US" sz="950" dirty="0">
                <a:hlinkClick r:id="rId5"/>
              </a:rPr>
              <a:t>https://edms.cern.ch/document/1513591/2.0</a:t>
            </a:r>
            <a:r>
              <a:rPr lang="en-US" sz="950" dirty="0"/>
              <a:t> </a:t>
            </a:r>
          </a:p>
        </p:txBody>
      </p:sp>
      <p:pic>
        <p:nvPicPr>
          <p:cNvPr id="10" name="Picture 9">
            <a:extLst>
              <a:ext uri="{FF2B5EF4-FFF2-40B4-BE49-F238E27FC236}">
                <a16:creationId xmlns:a16="http://schemas.microsoft.com/office/drawing/2014/main" id="{B537C30C-8F9A-73F7-3F0C-5531AA2E52CB}"/>
              </a:ext>
            </a:extLst>
          </p:cNvPr>
          <p:cNvPicPr>
            <a:picLocks noChangeAspect="1"/>
          </p:cNvPicPr>
          <p:nvPr/>
        </p:nvPicPr>
        <p:blipFill>
          <a:blip r:embed="rId6"/>
          <a:stretch>
            <a:fillRect/>
          </a:stretch>
        </p:blipFill>
        <p:spPr>
          <a:xfrm>
            <a:off x="5009400" y="3255603"/>
            <a:ext cx="3600000" cy="1616216"/>
          </a:xfrm>
          <a:prstGeom prst="rect">
            <a:avLst/>
          </a:prstGeom>
          <a:ln>
            <a:solidFill>
              <a:schemeClr val="tx1"/>
            </a:solidFill>
          </a:ln>
        </p:spPr>
      </p:pic>
      <p:pic>
        <p:nvPicPr>
          <p:cNvPr id="6" name="Picture 5"/>
          <p:cNvPicPr>
            <a:picLocks noChangeAspect="1"/>
          </p:cNvPicPr>
          <p:nvPr/>
        </p:nvPicPr>
        <p:blipFill>
          <a:blip r:embed="rId7"/>
          <a:stretch>
            <a:fillRect/>
          </a:stretch>
        </p:blipFill>
        <p:spPr>
          <a:xfrm>
            <a:off x="4606497" y="503803"/>
            <a:ext cx="3522406" cy="4337828"/>
          </a:xfrm>
          <a:prstGeom prst="rect">
            <a:avLst/>
          </a:prstGeom>
          <a:ln>
            <a:solidFill>
              <a:schemeClr val="tx1"/>
            </a:solidFill>
          </a:ln>
        </p:spPr>
      </p:pic>
    </p:spTree>
    <p:extLst>
      <p:ext uri="{BB962C8B-B14F-4D97-AF65-F5344CB8AC3E}">
        <p14:creationId xmlns:p14="http://schemas.microsoft.com/office/powerpoint/2010/main" val="300307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Pragmatic approach</a:t>
            </a:r>
          </a:p>
        </p:txBody>
      </p:sp>
      <p:sp>
        <p:nvSpPr>
          <p:cNvPr id="3" name="Content Placeholder 2"/>
          <p:cNvSpPr>
            <a:spLocks noGrp="1"/>
          </p:cNvSpPr>
          <p:nvPr>
            <p:ph idx="1"/>
          </p:nvPr>
        </p:nvSpPr>
        <p:spPr>
          <a:xfrm>
            <a:off x="467544" y="681057"/>
            <a:ext cx="8291264" cy="3680222"/>
          </a:xfrm>
        </p:spPr>
        <p:txBody>
          <a:bodyPr>
            <a:normAutofit fontScale="92500" lnSpcReduction="10000"/>
          </a:bodyPr>
          <a:lstStyle/>
          <a:p>
            <a:pPr marL="0" indent="0" algn="just">
              <a:buNone/>
            </a:pPr>
            <a:r>
              <a:rPr lang="en-GB" dirty="0"/>
              <a:t>External contributors are governed by the quality management plans of their home institute, however </a:t>
            </a:r>
            <a:r>
              <a:rPr lang="en-GB" b="1" dirty="0"/>
              <a:t>all HL-LHC deliverables shall be compatible with the </a:t>
            </a:r>
            <a:r>
              <a:rPr lang="en-GB" b="1" dirty="0">
                <a:hlinkClick r:id="rId2"/>
              </a:rPr>
              <a:t>HL-LHC Quality plan</a:t>
            </a:r>
            <a:endParaRPr lang="en-GB" b="1" dirty="0"/>
          </a:p>
          <a:p>
            <a:pPr algn="just"/>
            <a:r>
              <a:rPr lang="en-GB" sz="2600" dirty="0"/>
              <a:t>Hardware baseline documentation stored in </a:t>
            </a:r>
            <a:r>
              <a:rPr lang="en-GB" sz="2600" b="1" dirty="0"/>
              <a:t>EDMS (primary tool for documentation at CERN)</a:t>
            </a:r>
          </a:p>
          <a:p>
            <a:pPr algn="just"/>
            <a:r>
              <a:rPr lang="en-GB" sz="2600" dirty="0"/>
              <a:t>Fabrication records in </a:t>
            </a:r>
            <a:r>
              <a:rPr lang="en-GB" sz="2600" b="1" dirty="0"/>
              <a:t>MTF (Asset management)</a:t>
            </a:r>
          </a:p>
          <a:p>
            <a:pPr algn="just"/>
            <a:r>
              <a:rPr lang="en-GB" sz="2600" dirty="0"/>
              <a:t>Project technical information </a:t>
            </a:r>
            <a:r>
              <a:rPr lang="en-GB" sz="2600" b="1" dirty="0"/>
              <a:t>accessible</a:t>
            </a:r>
            <a:r>
              <a:rPr lang="en-GB" sz="2600" dirty="0"/>
              <a:t> to all “</a:t>
            </a:r>
            <a:r>
              <a:rPr lang="en-GB" sz="2600" b="1" dirty="0"/>
              <a:t>Hilumiers</a:t>
            </a:r>
            <a:r>
              <a:rPr lang="en-GB" sz="2600" dirty="0"/>
              <a:t>”</a:t>
            </a:r>
          </a:p>
          <a:p>
            <a:pPr algn="just"/>
            <a:r>
              <a:rPr lang="en-GB" sz="2600" b="1" dirty="0"/>
              <a:t>Corporate image </a:t>
            </a:r>
            <a:r>
              <a:rPr lang="en-GB" sz="2600" dirty="0"/>
              <a:t>when representing the project  </a:t>
            </a:r>
          </a:p>
        </p:txBody>
      </p:sp>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Picture 2" descr="Iron Triangle — Triple Constraints of Project Management">
            <a:extLst>
              <a:ext uri="{FF2B5EF4-FFF2-40B4-BE49-F238E27FC236}">
                <a16:creationId xmlns:a16="http://schemas.microsoft.com/office/drawing/2014/main" id="{01D136F9-3D95-4B31-B39C-72E97A95287E}"/>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913176" y="825188"/>
            <a:ext cx="5400000" cy="339196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52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HL-LHC is an upgrade of an existing machine</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00693" y="675000"/>
            <a:ext cx="6157407" cy="4047655"/>
          </a:xfrm>
        </p:spPr>
      </p:pic>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1320286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60665"/>
            <a:ext cx="7920000" cy="540000"/>
          </a:xfrm>
        </p:spPr>
        <p:txBody>
          <a:bodyPr/>
          <a:lstStyle/>
          <a:p>
            <a:r>
              <a:rPr lang="en-GB" dirty="0"/>
              <a:t>HL-LHC - A truly collaboration project</a:t>
            </a:r>
          </a:p>
        </p:txBody>
      </p:sp>
      <p:sp>
        <p:nvSpPr>
          <p:cNvPr id="4" name="Footer Placeholder 3"/>
          <p:cNvSpPr>
            <a:spLocks noGrp="1"/>
          </p:cNvSpPr>
          <p:nvPr>
            <p:ph type="ftr" sz="quarter" idx="11"/>
          </p:nvPr>
        </p:nvSpPr>
        <p:spPr/>
        <p:txBody>
          <a:bodyPr/>
          <a:lstStyle/>
          <a:p>
            <a:pPr defTabSz="457189"/>
            <a:r>
              <a:rPr lang="en-GB">
                <a:solidFill>
                  <a:srgbClr val="64BCD9"/>
                </a:solidFill>
                <a:latin typeface="Arial"/>
              </a:rPr>
              <a:t>HL-LHC Procurement, Baseline Documentation, Quality and Risk Office</a:t>
            </a:r>
            <a:endParaRPr lang="en-GB" dirty="0">
              <a:solidFill>
                <a:srgbClr val="64BCD9"/>
              </a:solidFill>
              <a:latin typeface="Arial"/>
            </a:endParaRPr>
          </a:p>
        </p:txBody>
      </p:sp>
      <p:sp>
        <p:nvSpPr>
          <p:cNvPr id="5" name="Slide Number Placeholder 4">
            <a:extLst>
              <a:ext uri="{FF2B5EF4-FFF2-40B4-BE49-F238E27FC236}">
                <a16:creationId xmlns:a16="http://schemas.microsoft.com/office/drawing/2014/main" id="{19D668BF-4A66-4C47-B2B7-8516D14640AE}"/>
              </a:ext>
            </a:extLst>
          </p:cNvPr>
          <p:cNvSpPr>
            <a:spLocks noGrp="1"/>
          </p:cNvSpPr>
          <p:nvPr>
            <p:ph type="sldNum" sz="quarter" idx="12"/>
          </p:nvPr>
        </p:nvSpPr>
        <p:spPr/>
        <p:txBody>
          <a:bodyPr/>
          <a:lstStyle/>
          <a:p>
            <a:pPr defTabSz="457189"/>
            <a:fld id="{BFDCA1C4-9514-7B4F-976F-D92F7E296653}" type="slidenum">
              <a:rPr lang="fr-FR">
                <a:solidFill>
                  <a:srgbClr val="64BCD9"/>
                </a:solidFill>
                <a:latin typeface="Arial"/>
              </a:rPr>
              <a:pPr defTabSz="457189"/>
              <a:t>13</a:t>
            </a:fld>
            <a:endParaRPr lang="fr-FR">
              <a:solidFill>
                <a:srgbClr val="64BCD9"/>
              </a:solidFill>
              <a:latin typeface="Arial"/>
            </a:endParaRPr>
          </a:p>
        </p:txBody>
      </p:sp>
      <p:pic>
        <p:nvPicPr>
          <p:cNvPr id="9" name="Picture 8">
            <a:extLst>
              <a:ext uri="{FF2B5EF4-FFF2-40B4-BE49-F238E27FC236}">
                <a16:creationId xmlns:a16="http://schemas.microsoft.com/office/drawing/2014/main" id="{2DA26ECC-BCAB-4B27-9CE5-52146E611EF4}"/>
              </a:ext>
            </a:extLst>
          </p:cNvPr>
          <p:cNvPicPr>
            <a:picLocks noChangeAspect="1"/>
          </p:cNvPicPr>
          <p:nvPr/>
        </p:nvPicPr>
        <p:blipFill>
          <a:blip r:embed="rId2"/>
          <a:stretch>
            <a:fillRect/>
          </a:stretch>
        </p:blipFill>
        <p:spPr>
          <a:xfrm>
            <a:off x="35496" y="663473"/>
            <a:ext cx="7200000" cy="4077037"/>
          </a:xfrm>
          <a:prstGeom prst="rect">
            <a:avLst/>
          </a:prstGeom>
        </p:spPr>
      </p:pic>
      <p:pic>
        <p:nvPicPr>
          <p:cNvPr id="11" name="Picture 10">
            <a:extLst>
              <a:ext uri="{FF2B5EF4-FFF2-40B4-BE49-F238E27FC236}">
                <a16:creationId xmlns:a16="http://schemas.microsoft.com/office/drawing/2014/main" id="{DDF448D3-997A-4F17-BBE7-6745736E3E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310733" y="1927896"/>
            <a:ext cx="3600000" cy="1512135"/>
          </a:xfrm>
          <a:prstGeom prst="rect">
            <a:avLst/>
          </a:prstGeom>
        </p:spPr>
      </p:pic>
    </p:spTree>
    <p:extLst>
      <p:ext uri="{BB962C8B-B14F-4D97-AF65-F5344CB8AC3E}">
        <p14:creationId xmlns:p14="http://schemas.microsoft.com/office/powerpoint/2010/main" val="3640724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835" y="69965"/>
            <a:ext cx="7920000" cy="540000"/>
          </a:xfrm>
        </p:spPr>
        <p:txBody>
          <a:bodyPr/>
          <a:lstStyle/>
          <a:p>
            <a:r>
              <a:rPr lang="en-US" dirty="0"/>
              <a:t>The Insertion Region (up to Q4)</a:t>
            </a:r>
          </a:p>
        </p:txBody>
      </p:sp>
      <p:sp>
        <p:nvSpPr>
          <p:cNvPr id="3" name="Footer Placeholder 2"/>
          <p:cNvSpPr>
            <a:spLocks noGrp="1"/>
          </p:cNvSpPr>
          <p:nvPr>
            <p:ph type="ftr" sz="quarter" idx="11"/>
          </p:nvPr>
        </p:nvSpPr>
        <p:spPr>
          <a:xfrm>
            <a:off x="267166" y="3575447"/>
            <a:ext cx="5633978" cy="256741"/>
          </a:xfrm>
          <a:prstGeom prst="rect">
            <a:avLst/>
          </a:prstGeom>
        </p:spPr>
        <p:txBody>
          <a:bodyPr vert="horz" lIns="0" tIns="0" rIns="0" bIns="0" rtlCol="0" anchor="b"/>
          <a:lstStyle>
            <a:defPPr>
              <a:defRPr lang="fr-FR"/>
            </a:defPPr>
            <a:lvl1pPr marL="0" algn="r" defTabSz="342900" rtl="0" eaLnBrk="1" latinLnBrk="0" hangingPunct="1">
              <a:defRPr sz="825" kern="1200">
                <a:solidFill>
                  <a:schemeClr val="accent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a:lstStyle>
          <a:p>
            <a:r>
              <a:rPr lang="en-GB"/>
              <a:t>HL-LHC Procurement, Baseline Documentation, Quality and Risk Office</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Picture 5"/>
          <p:cNvPicPr>
            <a:picLocks noChangeAspect="1"/>
          </p:cNvPicPr>
          <p:nvPr/>
        </p:nvPicPr>
        <p:blipFill>
          <a:blip r:embed="rId3"/>
          <a:stretch>
            <a:fillRect/>
          </a:stretch>
        </p:blipFill>
        <p:spPr>
          <a:xfrm>
            <a:off x="260478" y="735546"/>
            <a:ext cx="7691156" cy="3834426"/>
          </a:xfrm>
          <a:prstGeom prst="rect">
            <a:avLst/>
          </a:prstGeom>
        </p:spPr>
      </p:pic>
      <p:sp>
        <p:nvSpPr>
          <p:cNvPr id="7" name="TextBox 6"/>
          <p:cNvSpPr txBox="1"/>
          <p:nvPr/>
        </p:nvSpPr>
        <p:spPr>
          <a:xfrm>
            <a:off x="6750229" y="2664953"/>
            <a:ext cx="427320" cy="253916"/>
          </a:xfrm>
          <a:prstGeom prst="rect">
            <a:avLst/>
          </a:prstGeom>
          <a:noFill/>
        </p:spPr>
        <p:txBody>
          <a:bodyPr wrap="square" rtlCol="0">
            <a:spAutoFit/>
          </a:bodyPr>
          <a:lstStyle/>
          <a:p>
            <a:r>
              <a:rPr lang="fr-CH" sz="1050" dirty="0">
                <a:solidFill>
                  <a:srgbClr val="FFFF00"/>
                </a:solidFill>
              </a:rPr>
              <a:t>Q1</a:t>
            </a:r>
            <a:endParaRPr lang="en-GB" sz="1050" dirty="0">
              <a:solidFill>
                <a:srgbClr val="FFFF00"/>
              </a:solidFill>
            </a:endParaRPr>
          </a:p>
        </p:txBody>
      </p:sp>
      <p:sp>
        <p:nvSpPr>
          <p:cNvPr id="8" name="TextBox 7"/>
          <p:cNvSpPr txBox="1"/>
          <p:nvPr/>
        </p:nvSpPr>
        <p:spPr>
          <a:xfrm>
            <a:off x="5261580" y="2556941"/>
            <a:ext cx="444546" cy="253916"/>
          </a:xfrm>
          <a:prstGeom prst="rect">
            <a:avLst/>
          </a:prstGeom>
          <a:noFill/>
        </p:spPr>
        <p:txBody>
          <a:bodyPr wrap="square" rtlCol="0">
            <a:spAutoFit/>
          </a:bodyPr>
          <a:lstStyle/>
          <a:p>
            <a:r>
              <a:rPr lang="fr-CH" sz="1050" dirty="0">
                <a:solidFill>
                  <a:srgbClr val="FFFF00"/>
                </a:solidFill>
              </a:rPr>
              <a:t>Q2a</a:t>
            </a:r>
            <a:endParaRPr lang="en-GB" sz="1050" dirty="0">
              <a:solidFill>
                <a:srgbClr val="FFFF00"/>
              </a:solidFill>
            </a:endParaRPr>
          </a:p>
        </p:txBody>
      </p:sp>
      <p:sp>
        <p:nvSpPr>
          <p:cNvPr id="9" name="TextBox 8"/>
          <p:cNvSpPr txBox="1"/>
          <p:nvPr/>
        </p:nvSpPr>
        <p:spPr>
          <a:xfrm>
            <a:off x="3938882" y="2347307"/>
            <a:ext cx="444546" cy="253916"/>
          </a:xfrm>
          <a:prstGeom prst="rect">
            <a:avLst/>
          </a:prstGeom>
          <a:noFill/>
        </p:spPr>
        <p:txBody>
          <a:bodyPr wrap="square" rtlCol="0">
            <a:spAutoFit/>
          </a:bodyPr>
          <a:lstStyle/>
          <a:p>
            <a:r>
              <a:rPr lang="fr-CH" sz="1050" dirty="0">
                <a:solidFill>
                  <a:srgbClr val="FFFF00"/>
                </a:solidFill>
              </a:rPr>
              <a:t>Q2b</a:t>
            </a:r>
            <a:endParaRPr lang="en-GB" sz="1050" dirty="0">
              <a:solidFill>
                <a:srgbClr val="FFFF00"/>
              </a:solidFill>
            </a:endParaRPr>
          </a:p>
        </p:txBody>
      </p:sp>
      <p:sp>
        <p:nvSpPr>
          <p:cNvPr id="10" name="TextBox 9"/>
          <p:cNvSpPr txBox="1"/>
          <p:nvPr/>
        </p:nvSpPr>
        <p:spPr>
          <a:xfrm>
            <a:off x="3509869" y="2301720"/>
            <a:ext cx="418445" cy="253916"/>
          </a:xfrm>
          <a:prstGeom prst="rect">
            <a:avLst/>
          </a:prstGeom>
          <a:noFill/>
        </p:spPr>
        <p:txBody>
          <a:bodyPr wrap="square" rtlCol="0">
            <a:spAutoFit/>
          </a:bodyPr>
          <a:lstStyle/>
          <a:p>
            <a:r>
              <a:rPr lang="fr-CH" sz="1050" dirty="0">
                <a:solidFill>
                  <a:srgbClr val="FFFF00"/>
                </a:solidFill>
              </a:rPr>
              <a:t>Q3</a:t>
            </a:r>
            <a:endParaRPr lang="en-GB" sz="1050" dirty="0">
              <a:solidFill>
                <a:srgbClr val="FFFF00"/>
              </a:solidFill>
            </a:endParaRPr>
          </a:p>
        </p:txBody>
      </p:sp>
      <p:sp>
        <p:nvSpPr>
          <p:cNvPr id="11" name="TextBox 10"/>
          <p:cNvSpPr txBox="1"/>
          <p:nvPr/>
        </p:nvSpPr>
        <p:spPr>
          <a:xfrm>
            <a:off x="2906265" y="2232905"/>
            <a:ext cx="369591" cy="253916"/>
          </a:xfrm>
          <a:prstGeom prst="rect">
            <a:avLst/>
          </a:prstGeom>
          <a:noFill/>
        </p:spPr>
        <p:txBody>
          <a:bodyPr wrap="square" rtlCol="0">
            <a:spAutoFit/>
          </a:bodyPr>
          <a:lstStyle/>
          <a:p>
            <a:r>
              <a:rPr lang="fr-CH" sz="1050" dirty="0">
                <a:solidFill>
                  <a:srgbClr val="FFFF00"/>
                </a:solidFill>
              </a:rPr>
              <a:t>CP</a:t>
            </a:r>
            <a:endParaRPr lang="en-GB" sz="1050" dirty="0">
              <a:solidFill>
                <a:srgbClr val="FFFF00"/>
              </a:solidFill>
            </a:endParaRPr>
          </a:p>
        </p:txBody>
      </p:sp>
      <p:sp>
        <p:nvSpPr>
          <p:cNvPr id="12" name="TextBox 11"/>
          <p:cNvSpPr txBox="1"/>
          <p:nvPr/>
        </p:nvSpPr>
        <p:spPr>
          <a:xfrm>
            <a:off x="2574557" y="2201983"/>
            <a:ext cx="415137" cy="230832"/>
          </a:xfrm>
          <a:prstGeom prst="rect">
            <a:avLst/>
          </a:prstGeom>
          <a:noFill/>
        </p:spPr>
        <p:txBody>
          <a:bodyPr wrap="square" rtlCol="0">
            <a:spAutoFit/>
          </a:bodyPr>
          <a:lstStyle/>
          <a:p>
            <a:r>
              <a:rPr lang="fr-CH" sz="900" dirty="0">
                <a:solidFill>
                  <a:srgbClr val="FFFF00"/>
                </a:solidFill>
              </a:rPr>
              <a:t>D1</a:t>
            </a:r>
            <a:endParaRPr lang="en-GB" sz="900" dirty="0">
              <a:solidFill>
                <a:srgbClr val="FFFF00"/>
              </a:solidFill>
            </a:endParaRPr>
          </a:p>
        </p:txBody>
      </p:sp>
      <p:sp>
        <p:nvSpPr>
          <p:cNvPr id="14" name="TextBox 13"/>
          <p:cNvSpPr txBox="1"/>
          <p:nvPr/>
        </p:nvSpPr>
        <p:spPr>
          <a:xfrm>
            <a:off x="2087724" y="2364001"/>
            <a:ext cx="418653" cy="230832"/>
          </a:xfrm>
          <a:prstGeom prst="rect">
            <a:avLst/>
          </a:prstGeom>
          <a:noFill/>
        </p:spPr>
        <p:txBody>
          <a:bodyPr wrap="square" rtlCol="0">
            <a:spAutoFit/>
          </a:bodyPr>
          <a:lstStyle/>
          <a:p>
            <a:r>
              <a:rPr lang="fr-CH" sz="900" dirty="0">
                <a:solidFill>
                  <a:srgbClr val="FFFF00"/>
                </a:solidFill>
              </a:rPr>
              <a:t>DFX</a:t>
            </a:r>
            <a:endParaRPr lang="en-GB" sz="900" dirty="0">
              <a:solidFill>
                <a:srgbClr val="FFFF00"/>
              </a:solidFill>
            </a:endParaRPr>
          </a:p>
        </p:txBody>
      </p:sp>
      <p:sp>
        <p:nvSpPr>
          <p:cNvPr id="15" name="TextBox 14"/>
          <p:cNvSpPr txBox="1"/>
          <p:nvPr/>
        </p:nvSpPr>
        <p:spPr>
          <a:xfrm>
            <a:off x="1755279" y="2418007"/>
            <a:ext cx="440458" cy="230832"/>
          </a:xfrm>
          <a:prstGeom prst="rect">
            <a:avLst/>
          </a:prstGeom>
          <a:noFill/>
        </p:spPr>
        <p:txBody>
          <a:bodyPr wrap="square" rtlCol="0">
            <a:spAutoFit/>
          </a:bodyPr>
          <a:lstStyle/>
          <a:p>
            <a:r>
              <a:rPr lang="fr-CH" sz="900" dirty="0">
                <a:solidFill>
                  <a:srgbClr val="FFFF00"/>
                </a:solidFill>
              </a:rPr>
              <a:t>DFM</a:t>
            </a:r>
            <a:endParaRPr lang="en-GB" sz="900" dirty="0">
              <a:solidFill>
                <a:srgbClr val="FFFF00"/>
              </a:solidFill>
            </a:endParaRPr>
          </a:p>
        </p:txBody>
      </p:sp>
      <p:cxnSp>
        <p:nvCxnSpPr>
          <p:cNvPr id="24" name="Straight Arrow Connector 23"/>
          <p:cNvCxnSpPr>
            <a:cxnSpLocks/>
          </p:cNvCxnSpPr>
          <p:nvPr/>
        </p:nvCxnSpPr>
        <p:spPr>
          <a:xfrm>
            <a:off x="2617846" y="940350"/>
            <a:ext cx="0" cy="45440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2003643" y="766006"/>
            <a:ext cx="1548415" cy="230832"/>
          </a:xfrm>
          <a:prstGeom prst="rect">
            <a:avLst/>
          </a:prstGeom>
          <a:noFill/>
        </p:spPr>
        <p:txBody>
          <a:bodyPr wrap="square" rtlCol="0">
            <a:spAutoFit/>
          </a:bodyPr>
          <a:lstStyle/>
          <a:p>
            <a:r>
              <a:rPr lang="fr-CH" sz="900" dirty="0">
                <a:solidFill>
                  <a:srgbClr val="FFFF00"/>
                </a:solidFill>
              </a:rPr>
              <a:t>Connection to LHC (UL)</a:t>
            </a:r>
          </a:p>
        </p:txBody>
      </p:sp>
      <p:sp>
        <p:nvSpPr>
          <p:cNvPr id="26" name="TextBox 25"/>
          <p:cNvSpPr txBox="1"/>
          <p:nvPr/>
        </p:nvSpPr>
        <p:spPr>
          <a:xfrm>
            <a:off x="4598598" y="788320"/>
            <a:ext cx="1323552" cy="230832"/>
          </a:xfrm>
          <a:prstGeom prst="rect">
            <a:avLst/>
          </a:prstGeom>
          <a:noFill/>
        </p:spPr>
        <p:txBody>
          <a:bodyPr wrap="square" rtlCol="0">
            <a:spAutoFit/>
          </a:bodyPr>
          <a:lstStyle/>
          <a:p>
            <a:r>
              <a:rPr lang="fr-CH" sz="900" dirty="0">
                <a:solidFill>
                  <a:srgbClr val="FFFF00"/>
                </a:solidFill>
              </a:rPr>
              <a:t>Service </a:t>
            </a:r>
            <a:r>
              <a:rPr lang="fr-CH" sz="900" dirty="0" err="1">
                <a:solidFill>
                  <a:srgbClr val="FFFF00"/>
                </a:solidFill>
              </a:rPr>
              <a:t>gallery</a:t>
            </a:r>
            <a:r>
              <a:rPr lang="fr-CH" sz="900" dirty="0">
                <a:solidFill>
                  <a:srgbClr val="FFFF00"/>
                </a:solidFill>
              </a:rPr>
              <a:t> (UR)</a:t>
            </a:r>
          </a:p>
        </p:txBody>
      </p:sp>
      <p:cxnSp>
        <p:nvCxnSpPr>
          <p:cNvPr id="27" name="Straight Arrow Connector 26"/>
          <p:cNvCxnSpPr>
            <a:cxnSpLocks/>
          </p:cNvCxnSpPr>
          <p:nvPr/>
        </p:nvCxnSpPr>
        <p:spPr>
          <a:xfrm>
            <a:off x="5706126" y="985278"/>
            <a:ext cx="0" cy="45440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7429422" y="2661055"/>
            <a:ext cx="544957" cy="253916"/>
          </a:xfrm>
          <a:prstGeom prst="rect">
            <a:avLst/>
          </a:prstGeom>
          <a:noFill/>
        </p:spPr>
        <p:txBody>
          <a:bodyPr wrap="square" rtlCol="0">
            <a:spAutoFit/>
          </a:bodyPr>
          <a:lstStyle/>
          <a:p>
            <a:r>
              <a:rPr lang="fr-CH" sz="1050" dirty="0">
                <a:solidFill>
                  <a:srgbClr val="FFFF00"/>
                </a:solidFill>
              </a:rPr>
              <a:t>TAXS</a:t>
            </a:r>
            <a:endParaRPr lang="en-GB" sz="1050" dirty="0">
              <a:solidFill>
                <a:srgbClr val="FFFF00"/>
              </a:solidFill>
            </a:endParaRPr>
          </a:p>
        </p:txBody>
      </p:sp>
      <p:sp>
        <p:nvSpPr>
          <p:cNvPr id="29" name="TextBox 28"/>
          <p:cNvSpPr txBox="1"/>
          <p:nvPr/>
        </p:nvSpPr>
        <p:spPr>
          <a:xfrm>
            <a:off x="251520" y="2201983"/>
            <a:ext cx="910624" cy="230832"/>
          </a:xfrm>
          <a:prstGeom prst="rect">
            <a:avLst/>
          </a:prstGeom>
          <a:noFill/>
        </p:spPr>
        <p:txBody>
          <a:bodyPr wrap="square" rtlCol="0">
            <a:spAutoFit/>
          </a:bodyPr>
          <a:lstStyle/>
          <a:p>
            <a:r>
              <a:rPr lang="fr-CH" sz="900" dirty="0" err="1">
                <a:solidFill>
                  <a:srgbClr val="FFFF00"/>
                </a:solidFill>
              </a:rPr>
              <a:t>Crab</a:t>
            </a:r>
            <a:r>
              <a:rPr lang="fr-CH" sz="900" dirty="0">
                <a:solidFill>
                  <a:srgbClr val="FFFF00"/>
                </a:solidFill>
              </a:rPr>
              <a:t> </a:t>
            </a:r>
            <a:r>
              <a:rPr lang="fr-CH" sz="900" dirty="0" err="1">
                <a:solidFill>
                  <a:srgbClr val="FFFF00"/>
                </a:solidFill>
              </a:rPr>
              <a:t>cavities</a:t>
            </a:r>
            <a:endParaRPr lang="en-GB" sz="900" dirty="0">
              <a:solidFill>
                <a:srgbClr val="FFFF00"/>
              </a:solidFill>
            </a:endParaRPr>
          </a:p>
        </p:txBody>
      </p:sp>
      <p:sp>
        <p:nvSpPr>
          <p:cNvPr id="32" name="TextBox 31"/>
          <p:cNvSpPr txBox="1"/>
          <p:nvPr/>
        </p:nvSpPr>
        <p:spPr>
          <a:xfrm>
            <a:off x="342418" y="988639"/>
            <a:ext cx="780776" cy="230832"/>
          </a:xfrm>
          <a:prstGeom prst="rect">
            <a:avLst/>
          </a:prstGeom>
          <a:noFill/>
        </p:spPr>
        <p:txBody>
          <a:bodyPr wrap="square" rtlCol="0">
            <a:spAutoFit/>
          </a:bodyPr>
          <a:lstStyle/>
          <a:p>
            <a:r>
              <a:rPr lang="fr-CH" sz="900" dirty="0">
                <a:solidFill>
                  <a:srgbClr val="FFFF00"/>
                </a:solidFill>
              </a:rPr>
              <a:t>UA </a:t>
            </a:r>
            <a:r>
              <a:rPr lang="fr-CH" sz="900" dirty="0" err="1">
                <a:solidFill>
                  <a:srgbClr val="FFFF00"/>
                </a:solidFill>
              </a:rPr>
              <a:t>Gallery</a:t>
            </a:r>
            <a:endParaRPr lang="fr-CH" sz="900" dirty="0">
              <a:solidFill>
                <a:srgbClr val="FFFF00"/>
              </a:solidFill>
            </a:endParaRPr>
          </a:p>
        </p:txBody>
      </p:sp>
      <p:cxnSp>
        <p:nvCxnSpPr>
          <p:cNvPr id="33" name="Straight Arrow Connector 32"/>
          <p:cNvCxnSpPr>
            <a:cxnSpLocks/>
          </p:cNvCxnSpPr>
          <p:nvPr/>
        </p:nvCxnSpPr>
        <p:spPr>
          <a:xfrm>
            <a:off x="658072" y="1164481"/>
            <a:ext cx="0" cy="170241"/>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421131" y="1862790"/>
            <a:ext cx="391493" cy="219291"/>
          </a:xfrm>
          <a:prstGeom prst="rect">
            <a:avLst/>
          </a:prstGeom>
          <a:noFill/>
        </p:spPr>
        <p:txBody>
          <a:bodyPr wrap="square" rtlCol="0">
            <a:spAutoFit/>
          </a:bodyPr>
          <a:lstStyle/>
          <a:p>
            <a:r>
              <a:rPr lang="fr-CH" sz="825" dirty="0">
                <a:solidFill>
                  <a:srgbClr val="FFFF00"/>
                </a:solidFill>
              </a:rPr>
              <a:t>Q4</a:t>
            </a:r>
            <a:endParaRPr lang="en-GB" sz="825" dirty="0">
              <a:solidFill>
                <a:srgbClr val="FFFF00"/>
              </a:solidFill>
            </a:endParaRPr>
          </a:p>
        </p:txBody>
      </p:sp>
      <p:sp>
        <p:nvSpPr>
          <p:cNvPr id="44" name="TextBox 43"/>
          <p:cNvSpPr txBox="1"/>
          <p:nvPr/>
        </p:nvSpPr>
        <p:spPr>
          <a:xfrm>
            <a:off x="1221721" y="1869673"/>
            <a:ext cx="757991" cy="219291"/>
          </a:xfrm>
          <a:prstGeom prst="rect">
            <a:avLst/>
          </a:prstGeom>
          <a:noFill/>
        </p:spPr>
        <p:txBody>
          <a:bodyPr wrap="square" rtlCol="0">
            <a:spAutoFit/>
          </a:bodyPr>
          <a:lstStyle/>
          <a:p>
            <a:r>
              <a:rPr lang="fr-CH" sz="825" dirty="0" err="1">
                <a:solidFill>
                  <a:srgbClr val="FFFF00"/>
                </a:solidFill>
              </a:rPr>
              <a:t>Collimators</a:t>
            </a:r>
            <a:endParaRPr lang="en-GB" sz="825" dirty="0">
              <a:solidFill>
                <a:srgbClr val="FFFF00"/>
              </a:solidFill>
            </a:endParaRPr>
          </a:p>
        </p:txBody>
      </p:sp>
      <p:cxnSp>
        <p:nvCxnSpPr>
          <p:cNvPr id="45" name="Straight Arrow Connector 44"/>
          <p:cNvCxnSpPr>
            <a:cxnSpLocks/>
          </p:cNvCxnSpPr>
          <p:nvPr/>
        </p:nvCxnSpPr>
        <p:spPr>
          <a:xfrm>
            <a:off x="1655676" y="2131479"/>
            <a:ext cx="0" cy="170241"/>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1069048" y="2375543"/>
            <a:ext cx="478616" cy="219291"/>
          </a:xfrm>
          <a:prstGeom prst="rect">
            <a:avLst/>
          </a:prstGeom>
          <a:noFill/>
        </p:spPr>
        <p:txBody>
          <a:bodyPr wrap="square" rtlCol="0">
            <a:spAutoFit/>
          </a:bodyPr>
          <a:lstStyle/>
          <a:p>
            <a:r>
              <a:rPr lang="fr-CH" sz="825" dirty="0">
                <a:solidFill>
                  <a:srgbClr val="FFFF00"/>
                </a:solidFill>
              </a:rPr>
              <a:t>TAXN</a:t>
            </a:r>
            <a:endParaRPr lang="en-GB" sz="825" dirty="0">
              <a:solidFill>
                <a:srgbClr val="FFFF00"/>
              </a:solidFill>
            </a:endParaRPr>
          </a:p>
        </p:txBody>
      </p:sp>
      <p:sp>
        <p:nvSpPr>
          <p:cNvPr id="47" name="TextBox 46"/>
          <p:cNvSpPr txBox="1"/>
          <p:nvPr/>
        </p:nvSpPr>
        <p:spPr>
          <a:xfrm>
            <a:off x="1097440" y="917411"/>
            <a:ext cx="1019648" cy="230832"/>
          </a:xfrm>
          <a:prstGeom prst="rect">
            <a:avLst/>
          </a:prstGeom>
          <a:noFill/>
        </p:spPr>
        <p:txBody>
          <a:bodyPr wrap="square" rtlCol="0">
            <a:spAutoFit/>
          </a:bodyPr>
          <a:lstStyle/>
          <a:p>
            <a:r>
              <a:rPr lang="fr-CH" sz="900" dirty="0">
                <a:solidFill>
                  <a:srgbClr val="FFFF00"/>
                </a:solidFill>
              </a:rPr>
              <a:t>Service </a:t>
            </a:r>
            <a:r>
              <a:rPr lang="fr-CH" sz="900" dirty="0" err="1">
                <a:solidFill>
                  <a:srgbClr val="FFFF00"/>
                </a:solidFill>
              </a:rPr>
              <a:t>cavern</a:t>
            </a:r>
            <a:endParaRPr lang="fr-CH" sz="900" dirty="0">
              <a:solidFill>
                <a:srgbClr val="FFFF00"/>
              </a:solidFill>
            </a:endParaRPr>
          </a:p>
        </p:txBody>
      </p:sp>
      <p:cxnSp>
        <p:nvCxnSpPr>
          <p:cNvPr id="48" name="Straight Arrow Connector 47"/>
          <p:cNvCxnSpPr>
            <a:cxnSpLocks/>
          </p:cNvCxnSpPr>
          <p:nvPr/>
        </p:nvCxnSpPr>
        <p:spPr>
          <a:xfrm>
            <a:off x="1923422" y="1048714"/>
            <a:ext cx="348866" cy="14677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51" name="Picture 50"/>
          <p:cNvPicPr>
            <a:picLocks noChangeAspect="1"/>
          </p:cNvPicPr>
          <p:nvPr/>
        </p:nvPicPr>
        <p:blipFill>
          <a:blip r:embed="rId4"/>
          <a:stretch>
            <a:fillRect/>
          </a:stretch>
        </p:blipFill>
        <p:spPr>
          <a:xfrm>
            <a:off x="8047843" y="3311633"/>
            <a:ext cx="1175243" cy="784368"/>
          </a:xfrm>
          <a:prstGeom prst="ellipse">
            <a:avLst/>
          </a:prstGeom>
          <a:ln>
            <a:noFill/>
          </a:ln>
          <a:effectLst>
            <a:softEdge rad="112500"/>
          </a:effectLst>
        </p:spPr>
      </p:pic>
      <p:pic>
        <p:nvPicPr>
          <p:cNvPr id="52" name="Picture 51"/>
          <p:cNvPicPr>
            <a:picLocks noChangeAspect="1"/>
          </p:cNvPicPr>
          <p:nvPr/>
        </p:nvPicPr>
        <p:blipFill>
          <a:blip r:embed="rId5"/>
          <a:stretch>
            <a:fillRect/>
          </a:stretch>
        </p:blipFill>
        <p:spPr>
          <a:xfrm>
            <a:off x="8020212" y="2356680"/>
            <a:ext cx="1202875" cy="779744"/>
          </a:xfrm>
          <a:prstGeom prst="ellipse">
            <a:avLst/>
          </a:prstGeom>
          <a:ln>
            <a:noFill/>
          </a:ln>
          <a:effectLst>
            <a:softEdge rad="112500"/>
          </a:effectLst>
        </p:spPr>
      </p:pic>
      <p:pic>
        <p:nvPicPr>
          <p:cNvPr id="41" name="Picture 54" descr="United States icon">
            <a:hlinkClick r:id="rId6"/>
            <a:extLst>
              <a:ext uri="{FF2B5EF4-FFF2-40B4-BE49-F238E27FC236}">
                <a16:creationId xmlns:a16="http://schemas.microsoft.com/office/drawing/2014/main" id="{E216E2A2-94FF-D9A2-C160-E91699AE16BD}"/>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461592" y="3219853"/>
            <a:ext cx="288638" cy="29250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2" descr="Spain icon">
            <a:hlinkClick r:id="rId8"/>
            <a:extLst>
              <a:ext uri="{FF2B5EF4-FFF2-40B4-BE49-F238E27FC236}">
                <a16:creationId xmlns:a16="http://schemas.microsoft.com/office/drawing/2014/main" id="{A0672A11-21D6-B35F-6811-784FF6E5E274}"/>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387341" y="3002470"/>
            <a:ext cx="319751" cy="32403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2" descr="Spain icon">
            <a:hlinkClick r:id="rId8"/>
            <a:extLst>
              <a:ext uri="{FF2B5EF4-FFF2-40B4-BE49-F238E27FC236}">
                <a16:creationId xmlns:a16="http://schemas.microsoft.com/office/drawing/2014/main" id="{1703313A-FC84-6CCD-C42F-3FAFC0645FCD}"/>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982219" y="2787774"/>
            <a:ext cx="319751" cy="324037"/>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62" descr="Spain icon">
            <a:hlinkClick r:id="rId8"/>
            <a:extLst>
              <a:ext uri="{FF2B5EF4-FFF2-40B4-BE49-F238E27FC236}">
                <a16:creationId xmlns:a16="http://schemas.microsoft.com/office/drawing/2014/main" id="{F0914955-4294-6B11-D456-83C34FF33B24}"/>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178944" y="2059938"/>
            <a:ext cx="319751" cy="324037"/>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4" descr="Italy icon">
            <a:hlinkClick r:id="rId10"/>
            <a:extLst>
              <a:ext uri="{FF2B5EF4-FFF2-40B4-BE49-F238E27FC236}">
                <a16:creationId xmlns:a16="http://schemas.microsoft.com/office/drawing/2014/main" id="{D986C2CF-AB4C-2AB6-73EF-4F587417BC65}"/>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2782058" y="2535271"/>
            <a:ext cx="318041" cy="322304"/>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8">
            <a:extLst>
              <a:ext uri="{FF2B5EF4-FFF2-40B4-BE49-F238E27FC236}">
                <a16:creationId xmlns:a16="http://schemas.microsoft.com/office/drawing/2014/main" id="{70A29DC3-7E42-EEC9-03A0-33123B124F60}"/>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4999151" y="2413135"/>
            <a:ext cx="266024" cy="269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28">
            <a:extLst>
              <a:ext uri="{FF2B5EF4-FFF2-40B4-BE49-F238E27FC236}">
                <a16:creationId xmlns:a16="http://schemas.microsoft.com/office/drawing/2014/main" id="{C4333A14-BC96-B6E0-C3EE-6FBBEE549147}"/>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4393996" y="2342843"/>
            <a:ext cx="266024" cy="269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54" descr="United States icon">
            <a:hlinkClick r:id="rId6"/>
            <a:extLst>
              <a:ext uri="{FF2B5EF4-FFF2-40B4-BE49-F238E27FC236}">
                <a16:creationId xmlns:a16="http://schemas.microsoft.com/office/drawing/2014/main" id="{4168EB38-162D-64D5-D3C3-BEB3427AB2C9}"/>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501519" y="2672358"/>
            <a:ext cx="288638" cy="29250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6" descr="Japan icon">
            <a:hlinkClick r:id="rId13"/>
            <a:extLst>
              <a:ext uri="{FF2B5EF4-FFF2-40B4-BE49-F238E27FC236}">
                <a16:creationId xmlns:a16="http://schemas.microsoft.com/office/drawing/2014/main" id="{E521608B-4D30-26EC-F5E2-107C100C5590}"/>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2350879" y="2517126"/>
            <a:ext cx="314696" cy="31891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2" descr="United Kingdom icon">
            <a:hlinkClick r:id="rId15"/>
            <a:extLst>
              <a:ext uri="{FF2B5EF4-FFF2-40B4-BE49-F238E27FC236}">
                <a16:creationId xmlns:a16="http://schemas.microsoft.com/office/drawing/2014/main" id="{52356FB2-BB1C-011A-0B72-25835FD4C86A}"/>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2270672" y="2017394"/>
            <a:ext cx="297982" cy="30197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650914" y="1931953"/>
            <a:ext cx="678948" cy="230832"/>
          </a:xfrm>
          <a:prstGeom prst="rect">
            <a:avLst/>
          </a:prstGeom>
          <a:noFill/>
        </p:spPr>
        <p:txBody>
          <a:bodyPr wrap="square" rtlCol="0">
            <a:spAutoFit/>
          </a:bodyPr>
          <a:lstStyle/>
          <a:p>
            <a:r>
              <a:rPr lang="fr-CH" sz="900" dirty="0">
                <a:solidFill>
                  <a:srgbClr val="FFFF00"/>
                </a:solidFill>
              </a:rPr>
              <a:t>SC Links</a:t>
            </a:r>
          </a:p>
        </p:txBody>
      </p:sp>
      <p:cxnSp>
        <p:nvCxnSpPr>
          <p:cNvPr id="19" name="Straight Arrow Connector 18"/>
          <p:cNvCxnSpPr>
            <a:cxnSpLocks/>
          </p:cNvCxnSpPr>
          <p:nvPr/>
        </p:nvCxnSpPr>
        <p:spPr>
          <a:xfrm flipH="1">
            <a:off x="2369541" y="2080819"/>
            <a:ext cx="312250" cy="220901"/>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60" name="Picture 52" descr="United Kingdom icon">
            <a:hlinkClick r:id="rId15"/>
            <a:extLst>
              <a:ext uri="{FF2B5EF4-FFF2-40B4-BE49-F238E27FC236}">
                <a16:creationId xmlns:a16="http://schemas.microsoft.com/office/drawing/2014/main" id="{B032BC6A-F1AF-1C3E-3A61-CA837B33B6B3}"/>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551682" y="2609283"/>
            <a:ext cx="297982" cy="301977"/>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8">
            <a:extLst>
              <a:ext uri="{FF2B5EF4-FFF2-40B4-BE49-F238E27FC236}">
                <a16:creationId xmlns:a16="http://schemas.microsoft.com/office/drawing/2014/main" id="{0CA81618-B6AA-3D09-BCFC-2934D13A73C0}"/>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842495" y="1709084"/>
            <a:ext cx="266024" cy="269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2" name="Picture 44" descr="Italy icon">
            <a:hlinkClick r:id="rId10"/>
            <a:extLst>
              <a:ext uri="{FF2B5EF4-FFF2-40B4-BE49-F238E27FC236}">
                <a16:creationId xmlns:a16="http://schemas.microsoft.com/office/drawing/2014/main" id="{6650DCA8-E6CC-83C9-2B30-FEAAFF9DEF4B}"/>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812624" y="1838285"/>
            <a:ext cx="318041" cy="322304"/>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p:cNvSpPr txBox="1"/>
          <p:nvPr/>
        </p:nvSpPr>
        <p:spPr>
          <a:xfrm>
            <a:off x="966642" y="1977685"/>
            <a:ext cx="398036" cy="219291"/>
          </a:xfrm>
          <a:prstGeom prst="rect">
            <a:avLst/>
          </a:prstGeom>
          <a:noFill/>
        </p:spPr>
        <p:txBody>
          <a:bodyPr wrap="square" rtlCol="0">
            <a:spAutoFit/>
          </a:bodyPr>
          <a:lstStyle/>
          <a:p>
            <a:r>
              <a:rPr lang="fr-CH" sz="825" dirty="0">
                <a:solidFill>
                  <a:srgbClr val="FFFF00"/>
                </a:solidFill>
              </a:rPr>
              <a:t>D2</a:t>
            </a:r>
            <a:endParaRPr lang="en-GB" sz="825" dirty="0">
              <a:solidFill>
                <a:srgbClr val="FFFF00"/>
              </a:solidFill>
            </a:endParaRPr>
          </a:p>
        </p:txBody>
      </p:sp>
      <p:pic>
        <p:nvPicPr>
          <p:cNvPr id="63" name="Picture 62">
            <a:extLst>
              <a:ext uri="{FF2B5EF4-FFF2-40B4-BE49-F238E27FC236}">
                <a16:creationId xmlns:a16="http://schemas.microsoft.com/office/drawing/2014/main" id="{6A1D5EA6-D829-DB10-A838-9D3A6A6F239A}"/>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5901144" y="1147785"/>
            <a:ext cx="308227" cy="194449"/>
          </a:xfrm>
          <a:prstGeom prst="rect">
            <a:avLst/>
          </a:prstGeom>
        </p:spPr>
      </p:pic>
      <p:sp>
        <p:nvSpPr>
          <p:cNvPr id="5" name="Footer Placeholder 2">
            <a:extLst>
              <a:ext uri="{FF2B5EF4-FFF2-40B4-BE49-F238E27FC236}">
                <a16:creationId xmlns:a16="http://schemas.microsoft.com/office/drawing/2014/main" id="{F584454C-9A70-95BB-77DE-263DCBE535CF}"/>
              </a:ext>
            </a:extLst>
          </p:cNvPr>
          <p:cNvSpPr txBox="1">
            <a:spLocks/>
          </p:cNvSpPr>
          <p:nvPr/>
        </p:nvSpPr>
        <p:spPr>
          <a:xfrm>
            <a:off x="3561750" y="4840002"/>
            <a:ext cx="4970250" cy="27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900"/>
              <a:t>HL-LHC Introduction to hilumi newcomers</a:t>
            </a:r>
            <a:endParaRPr lang="en-GB" sz="900" dirty="0"/>
          </a:p>
        </p:txBody>
      </p:sp>
    </p:spTree>
    <p:extLst>
      <p:ext uri="{BB962C8B-B14F-4D97-AF65-F5344CB8AC3E}">
        <p14:creationId xmlns:p14="http://schemas.microsoft.com/office/powerpoint/2010/main" val="10177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5000"/>
            <a:ext cx="7920000" cy="540000"/>
          </a:xfrm>
        </p:spPr>
        <p:txBody>
          <a:bodyPr/>
          <a:lstStyle/>
          <a:p>
            <a:r>
              <a:rPr lang="en-US" sz="2400" dirty="0"/>
              <a:t>The MS region with in-kind contributions</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15</a:t>
            </a:fld>
            <a:endParaRPr lang="fr-FR"/>
          </a:p>
        </p:txBody>
      </p:sp>
      <p:pic>
        <p:nvPicPr>
          <p:cNvPr id="5" name="Picture 4"/>
          <p:cNvPicPr>
            <a:picLocks noChangeAspect="1"/>
          </p:cNvPicPr>
          <p:nvPr/>
        </p:nvPicPr>
        <p:blipFill>
          <a:blip r:embed="rId3"/>
          <a:stretch>
            <a:fillRect/>
          </a:stretch>
        </p:blipFill>
        <p:spPr>
          <a:xfrm>
            <a:off x="683568" y="778869"/>
            <a:ext cx="7542301" cy="3869668"/>
          </a:xfrm>
          <a:prstGeom prst="rect">
            <a:avLst/>
          </a:prstGeom>
        </p:spPr>
      </p:pic>
      <p:sp>
        <p:nvSpPr>
          <p:cNvPr id="9" name="TextBox 8"/>
          <p:cNvSpPr txBox="1"/>
          <p:nvPr/>
        </p:nvSpPr>
        <p:spPr>
          <a:xfrm>
            <a:off x="2333795" y="2735627"/>
            <a:ext cx="902811" cy="230832"/>
          </a:xfrm>
          <a:prstGeom prst="rect">
            <a:avLst/>
          </a:prstGeom>
          <a:noFill/>
        </p:spPr>
        <p:txBody>
          <a:bodyPr wrap="none" rtlCol="0">
            <a:spAutoFit/>
          </a:bodyPr>
          <a:lstStyle/>
          <a:p>
            <a:r>
              <a:rPr lang="en-US" sz="900" b="1">
                <a:solidFill>
                  <a:srgbClr val="FFFF00"/>
                </a:solidFill>
              </a:rPr>
              <a:t>Crab cavities</a:t>
            </a:r>
          </a:p>
        </p:txBody>
      </p:sp>
      <p:sp>
        <p:nvSpPr>
          <p:cNvPr id="11" name="TextBox 10"/>
          <p:cNvSpPr txBox="1"/>
          <p:nvPr/>
        </p:nvSpPr>
        <p:spPr>
          <a:xfrm>
            <a:off x="4220106" y="2874407"/>
            <a:ext cx="332142" cy="230832"/>
          </a:xfrm>
          <a:prstGeom prst="rect">
            <a:avLst/>
          </a:prstGeom>
          <a:noFill/>
        </p:spPr>
        <p:txBody>
          <a:bodyPr wrap="none" rtlCol="0">
            <a:spAutoFit/>
          </a:bodyPr>
          <a:lstStyle/>
          <a:p>
            <a:r>
              <a:rPr lang="fr-CH" sz="900" b="1">
                <a:solidFill>
                  <a:srgbClr val="FFFF00"/>
                </a:solidFill>
              </a:rPr>
              <a:t>D2</a:t>
            </a:r>
            <a:endParaRPr lang="en-GB" sz="900" b="1">
              <a:solidFill>
                <a:srgbClr val="FFFF00"/>
              </a:solidFill>
            </a:endParaRPr>
          </a:p>
        </p:txBody>
      </p:sp>
      <p:sp>
        <p:nvSpPr>
          <p:cNvPr id="12" name="TextBox 11"/>
          <p:cNvSpPr txBox="1"/>
          <p:nvPr/>
        </p:nvSpPr>
        <p:spPr>
          <a:xfrm>
            <a:off x="6142015" y="3205053"/>
            <a:ext cx="819455" cy="230832"/>
          </a:xfrm>
          <a:prstGeom prst="rect">
            <a:avLst/>
          </a:prstGeom>
          <a:noFill/>
        </p:spPr>
        <p:txBody>
          <a:bodyPr wrap="none" rtlCol="0">
            <a:spAutoFit/>
          </a:bodyPr>
          <a:lstStyle/>
          <a:p>
            <a:r>
              <a:rPr lang="en-US" sz="900" b="1">
                <a:solidFill>
                  <a:srgbClr val="FFFF00"/>
                </a:solidFill>
              </a:rPr>
              <a:t>Collimators</a:t>
            </a:r>
          </a:p>
        </p:txBody>
      </p:sp>
      <p:sp>
        <p:nvSpPr>
          <p:cNvPr id="13" name="TextBox 12"/>
          <p:cNvSpPr txBox="1"/>
          <p:nvPr/>
        </p:nvSpPr>
        <p:spPr>
          <a:xfrm>
            <a:off x="7704365" y="3596076"/>
            <a:ext cx="498855" cy="230832"/>
          </a:xfrm>
          <a:prstGeom prst="rect">
            <a:avLst/>
          </a:prstGeom>
          <a:noFill/>
        </p:spPr>
        <p:txBody>
          <a:bodyPr wrap="none" rtlCol="0">
            <a:spAutoFit/>
          </a:bodyPr>
          <a:lstStyle/>
          <a:p>
            <a:r>
              <a:rPr lang="fr-CH" sz="900" b="1">
                <a:solidFill>
                  <a:srgbClr val="FFFF00"/>
                </a:solidFill>
              </a:rPr>
              <a:t>TAXN</a:t>
            </a:r>
            <a:endParaRPr lang="en-GB" sz="900" b="1">
              <a:solidFill>
                <a:srgbClr val="FFFF00"/>
              </a:solidFill>
            </a:endParaRPr>
          </a:p>
        </p:txBody>
      </p:sp>
      <p:sp>
        <p:nvSpPr>
          <p:cNvPr id="14" name="TextBox 13"/>
          <p:cNvSpPr txBox="1"/>
          <p:nvPr/>
        </p:nvSpPr>
        <p:spPr>
          <a:xfrm>
            <a:off x="5888134" y="1739718"/>
            <a:ext cx="998991" cy="230832"/>
          </a:xfrm>
          <a:prstGeom prst="rect">
            <a:avLst/>
          </a:prstGeom>
          <a:noFill/>
        </p:spPr>
        <p:txBody>
          <a:bodyPr wrap="none" rtlCol="0">
            <a:spAutoFit/>
          </a:bodyPr>
          <a:lstStyle/>
          <a:p>
            <a:r>
              <a:rPr lang="en-US" sz="900" b="1">
                <a:solidFill>
                  <a:srgbClr val="FFFF00"/>
                </a:solidFill>
              </a:rPr>
              <a:t>Service cavern</a:t>
            </a:r>
          </a:p>
        </p:txBody>
      </p:sp>
      <p:cxnSp>
        <p:nvCxnSpPr>
          <p:cNvPr id="15" name="Straight Arrow Connector 14"/>
          <p:cNvCxnSpPr/>
          <p:nvPr/>
        </p:nvCxnSpPr>
        <p:spPr>
          <a:xfrm flipV="1">
            <a:off x="6294253" y="1059040"/>
            <a:ext cx="0" cy="658535"/>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616659" y="1059914"/>
            <a:ext cx="755335" cy="230832"/>
          </a:xfrm>
          <a:prstGeom prst="rect">
            <a:avLst/>
          </a:prstGeom>
          <a:noFill/>
        </p:spPr>
        <p:txBody>
          <a:bodyPr wrap="none" rtlCol="0">
            <a:spAutoFit/>
          </a:bodyPr>
          <a:lstStyle/>
          <a:p>
            <a:r>
              <a:rPr lang="en-US" sz="900" b="1">
                <a:solidFill>
                  <a:srgbClr val="FFFF00"/>
                </a:solidFill>
              </a:rPr>
              <a:t>UA gallery</a:t>
            </a:r>
          </a:p>
        </p:txBody>
      </p:sp>
      <p:cxnSp>
        <p:nvCxnSpPr>
          <p:cNvPr id="18" name="Straight Arrow Connector 17"/>
          <p:cNvCxnSpPr/>
          <p:nvPr/>
        </p:nvCxnSpPr>
        <p:spPr>
          <a:xfrm flipV="1">
            <a:off x="2005866" y="856767"/>
            <a:ext cx="0" cy="20227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281508" y="2418182"/>
            <a:ext cx="338554" cy="230832"/>
          </a:xfrm>
          <a:prstGeom prst="rect">
            <a:avLst/>
          </a:prstGeom>
          <a:noFill/>
        </p:spPr>
        <p:txBody>
          <a:bodyPr wrap="none" rtlCol="0">
            <a:spAutoFit/>
          </a:bodyPr>
          <a:lstStyle/>
          <a:p>
            <a:r>
              <a:rPr lang="fr-CH" sz="900" b="1">
                <a:solidFill>
                  <a:srgbClr val="FFFF00"/>
                </a:solidFill>
              </a:rPr>
              <a:t>Q4</a:t>
            </a:r>
            <a:endParaRPr lang="en-GB" sz="900" b="1">
              <a:solidFill>
                <a:srgbClr val="FFFF00"/>
              </a:solidFill>
            </a:endParaRPr>
          </a:p>
        </p:txBody>
      </p:sp>
      <p:sp>
        <p:nvSpPr>
          <p:cNvPr id="21" name="TextBox 20"/>
          <p:cNvSpPr txBox="1"/>
          <p:nvPr/>
        </p:nvSpPr>
        <p:spPr>
          <a:xfrm>
            <a:off x="679430" y="2296859"/>
            <a:ext cx="482824" cy="196208"/>
          </a:xfrm>
          <a:prstGeom prst="rect">
            <a:avLst/>
          </a:prstGeom>
          <a:noFill/>
        </p:spPr>
        <p:txBody>
          <a:bodyPr wrap="none" rtlCol="0">
            <a:spAutoFit/>
          </a:bodyPr>
          <a:lstStyle/>
          <a:p>
            <a:r>
              <a:rPr lang="fr-CH" sz="675" b="1">
                <a:solidFill>
                  <a:srgbClr val="FFFF00"/>
                </a:solidFill>
              </a:rPr>
              <a:t>(BBLR)</a:t>
            </a:r>
            <a:endParaRPr lang="en-GB" sz="675" b="1">
              <a:solidFill>
                <a:srgbClr val="FFFF00"/>
              </a:solidFill>
            </a:endParaRPr>
          </a:p>
        </p:txBody>
      </p:sp>
      <p:pic>
        <p:nvPicPr>
          <p:cNvPr id="22" name="Picture 44" descr="Italy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08824" y="2427171"/>
            <a:ext cx="338702" cy="34992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52" descr="United Kingdom icon">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270324" y="2090332"/>
            <a:ext cx="317340" cy="32785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4" descr="United States icon">
            <a:hlinkClick r:id="rId8"/>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150972" y="2100260"/>
            <a:ext cx="325288" cy="33606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8"/>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570306" y="1767971"/>
            <a:ext cx="283305" cy="292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a:extLst>
              <a:ext uri="{FF2B5EF4-FFF2-40B4-BE49-F238E27FC236}">
                <a16:creationId xmlns:a16="http://schemas.microsoft.com/office/drawing/2014/main" id="{1010A689-2FC7-3D4E-A046-F6D593DA2C6B}"/>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616261" y="2315161"/>
            <a:ext cx="313133" cy="216383"/>
          </a:xfrm>
          <a:prstGeom prst="rect">
            <a:avLst/>
          </a:prstGeom>
        </p:spPr>
      </p:pic>
      <p:pic>
        <p:nvPicPr>
          <p:cNvPr id="8" name="Picture 7">
            <a:extLst>
              <a:ext uri="{FF2B5EF4-FFF2-40B4-BE49-F238E27FC236}">
                <a16:creationId xmlns:a16="http://schemas.microsoft.com/office/drawing/2014/main" id="{176BD4B5-9917-154E-BD5A-48AEA3A406F1}"/>
              </a:ext>
            </a:extLst>
          </p:cNvPr>
          <p:cNvPicPr>
            <a:picLocks noChangeAspect="1"/>
          </p:cNvPicPr>
          <p:nvPr/>
        </p:nvPicPr>
        <p:blipFill>
          <a:blip r:embed="rId12"/>
          <a:stretch>
            <a:fillRect/>
          </a:stretch>
        </p:blipFill>
        <p:spPr>
          <a:xfrm>
            <a:off x="2666672" y="2137534"/>
            <a:ext cx="409920" cy="211748"/>
          </a:xfrm>
          <a:prstGeom prst="rect">
            <a:avLst/>
          </a:prstGeom>
        </p:spPr>
      </p:pic>
      <p:sp>
        <p:nvSpPr>
          <p:cNvPr id="30" name="Footer Placeholder 2">
            <a:extLst>
              <a:ext uri="{FF2B5EF4-FFF2-40B4-BE49-F238E27FC236}">
                <a16:creationId xmlns:a16="http://schemas.microsoft.com/office/drawing/2014/main" id="{9F59EBB3-3CB3-F048-B136-949C3F3862BB}"/>
              </a:ext>
            </a:extLst>
          </p:cNvPr>
          <p:cNvSpPr>
            <a:spLocks noGrp="1"/>
          </p:cNvSpPr>
          <p:nvPr>
            <p:ph type="ftr" sz="quarter" idx="11"/>
          </p:nvPr>
        </p:nvSpPr>
        <p:spPr>
          <a:xfrm>
            <a:off x="3561750" y="4840002"/>
            <a:ext cx="4970250" cy="270000"/>
          </a:xfrm>
        </p:spPr>
        <p:txBody>
          <a:bodyPr/>
          <a:lstStyle/>
          <a:p>
            <a:r>
              <a:rPr lang="en-GB" noProof="0"/>
              <a:t>HL-LHC Procurement, Baseline Documentation, Quality and Risk Office</a:t>
            </a:r>
            <a:endParaRPr lang="en-GB" noProof="0" dirty="0"/>
          </a:p>
        </p:txBody>
      </p:sp>
    </p:spTree>
    <p:extLst>
      <p:ext uri="{BB962C8B-B14F-4D97-AF65-F5344CB8AC3E}">
        <p14:creationId xmlns:p14="http://schemas.microsoft.com/office/powerpoint/2010/main" val="3342211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Pragmatic approach</a:t>
            </a:r>
          </a:p>
        </p:txBody>
      </p:sp>
      <p:sp>
        <p:nvSpPr>
          <p:cNvPr id="3" name="Content Placeholder 2"/>
          <p:cNvSpPr>
            <a:spLocks noGrp="1"/>
          </p:cNvSpPr>
          <p:nvPr>
            <p:ph idx="1"/>
          </p:nvPr>
        </p:nvSpPr>
        <p:spPr>
          <a:xfrm>
            <a:off x="467544" y="681057"/>
            <a:ext cx="8291264" cy="3680222"/>
          </a:xfrm>
        </p:spPr>
        <p:txBody>
          <a:bodyPr>
            <a:normAutofit fontScale="92500" lnSpcReduction="10000"/>
          </a:bodyPr>
          <a:lstStyle/>
          <a:p>
            <a:pPr marL="0" indent="0" algn="just">
              <a:buNone/>
            </a:pPr>
            <a:r>
              <a:rPr lang="en-GB" dirty="0"/>
              <a:t>External contributors are governed by the quality management plans of their home institute, however </a:t>
            </a:r>
            <a:r>
              <a:rPr lang="en-GB" b="1" dirty="0"/>
              <a:t>all HL-LHC deliverables shall be compatible with the </a:t>
            </a:r>
            <a:r>
              <a:rPr lang="en-GB" b="1" dirty="0">
                <a:hlinkClick r:id="rId2"/>
              </a:rPr>
              <a:t>HL-LHC Quality plan</a:t>
            </a:r>
            <a:endParaRPr lang="en-GB" b="1" dirty="0"/>
          </a:p>
          <a:p>
            <a:pPr algn="just"/>
            <a:r>
              <a:rPr lang="en-GB" sz="2600" dirty="0"/>
              <a:t>Hardware baseline documentation stored in </a:t>
            </a:r>
            <a:r>
              <a:rPr lang="en-GB" sz="2600" b="1" dirty="0"/>
              <a:t>EDMS (primary tool for documentation at CERN)</a:t>
            </a:r>
          </a:p>
          <a:p>
            <a:pPr algn="just"/>
            <a:r>
              <a:rPr lang="en-GB" sz="2600" dirty="0"/>
              <a:t>Fabrication records in </a:t>
            </a:r>
            <a:r>
              <a:rPr lang="en-GB" sz="2600" b="1" dirty="0"/>
              <a:t>MTF (Asset management)</a:t>
            </a:r>
          </a:p>
          <a:p>
            <a:pPr algn="just"/>
            <a:r>
              <a:rPr lang="en-GB" sz="2600" dirty="0"/>
              <a:t>Project technical information </a:t>
            </a:r>
            <a:r>
              <a:rPr lang="en-GB" sz="2600" b="1" dirty="0"/>
              <a:t>accessible</a:t>
            </a:r>
            <a:r>
              <a:rPr lang="en-GB" sz="2600" dirty="0"/>
              <a:t> to all “</a:t>
            </a:r>
            <a:r>
              <a:rPr lang="en-GB" sz="2600" b="1" dirty="0"/>
              <a:t>Hilumiers</a:t>
            </a:r>
            <a:r>
              <a:rPr lang="en-GB" sz="2600" dirty="0"/>
              <a:t>”</a:t>
            </a:r>
          </a:p>
          <a:p>
            <a:pPr algn="just"/>
            <a:r>
              <a:rPr lang="en-GB" sz="2600" b="1" dirty="0"/>
              <a:t>Corporate image </a:t>
            </a:r>
            <a:r>
              <a:rPr lang="en-GB" sz="2600" dirty="0"/>
              <a:t>when representing the project  </a:t>
            </a:r>
          </a:p>
        </p:txBody>
      </p:sp>
      <p:sp>
        <p:nvSpPr>
          <p:cNvPr id="4" name="Footer Placeholder 3"/>
          <p:cNvSpPr>
            <a:spLocks noGrp="1"/>
          </p:cNvSpPr>
          <p:nvPr>
            <p:ph type="ftr" sz="quarter" idx="11"/>
          </p:nvPr>
        </p:nvSpPr>
        <p:spPr/>
        <p:txBody>
          <a:bodyPr/>
          <a:lstStyle/>
          <a:p>
            <a:r>
              <a:rPr lang="en-GB" dirty="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14059370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9433"/>
            <a:ext cx="7920000" cy="540000"/>
          </a:xfrm>
        </p:spPr>
        <p:txBody>
          <a:bodyPr/>
          <a:lstStyle/>
          <a:p>
            <a:r>
              <a:rPr lang="en-GB" dirty="0"/>
              <a:t>HL-LHC Quality Plan</a:t>
            </a:r>
          </a:p>
        </p:txBody>
      </p:sp>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9" name="Picture 8">
            <a:extLst>
              <a:ext uri="{FF2B5EF4-FFF2-40B4-BE49-F238E27FC236}">
                <a16:creationId xmlns:a16="http://schemas.microsoft.com/office/drawing/2014/main" id="{E98632E4-3769-45C3-A217-7CF586FBBBCD}"/>
              </a:ext>
            </a:extLst>
          </p:cNvPr>
          <p:cNvPicPr>
            <a:picLocks noChangeAspect="1"/>
          </p:cNvPicPr>
          <p:nvPr/>
        </p:nvPicPr>
        <p:blipFill>
          <a:blip r:embed="rId2"/>
          <a:stretch>
            <a:fillRect/>
          </a:stretch>
        </p:blipFill>
        <p:spPr>
          <a:xfrm>
            <a:off x="600315" y="481405"/>
            <a:ext cx="2836033" cy="4050000"/>
          </a:xfrm>
          <a:prstGeom prst="rect">
            <a:avLst/>
          </a:prstGeom>
          <a:ln>
            <a:solidFill>
              <a:schemeClr val="tx1"/>
            </a:solidFill>
          </a:ln>
        </p:spPr>
      </p:pic>
      <p:pic>
        <p:nvPicPr>
          <p:cNvPr id="11" name="Picture 10">
            <a:extLst>
              <a:ext uri="{FF2B5EF4-FFF2-40B4-BE49-F238E27FC236}">
                <a16:creationId xmlns:a16="http://schemas.microsoft.com/office/drawing/2014/main" id="{19527BC6-A37A-4597-80A7-89AAFF5CB1DE}"/>
              </a:ext>
            </a:extLst>
          </p:cNvPr>
          <p:cNvPicPr>
            <a:picLocks noChangeAspect="1"/>
          </p:cNvPicPr>
          <p:nvPr/>
        </p:nvPicPr>
        <p:blipFill>
          <a:blip r:embed="rId3"/>
          <a:stretch>
            <a:fillRect/>
          </a:stretch>
        </p:blipFill>
        <p:spPr>
          <a:xfrm>
            <a:off x="4427984" y="679705"/>
            <a:ext cx="3780000" cy="1273808"/>
          </a:xfrm>
          <a:prstGeom prst="rect">
            <a:avLst/>
          </a:prstGeom>
          <a:ln>
            <a:solidFill>
              <a:schemeClr val="tx1"/>
            </a:solidFill>
          </a:ln>
        </p:spPr>
      </p:pic>
      <p:pic>
        <p:nvPicPr>
          <p:cNvPr id="13" name="Picture 12">
            <a:extLst>
              <a:ext uri="{FF2B5EF4-FFF2-40B4-BE49-F238E27FC236}">
                <a16:creationId xmlns:a16="http://schemas.microsoft.com/office/drawing/2014/main" id="{8E9CF8A5-F982-4EB0-9CD5-224C5DC64C2F}"/>
              </a:ext>
            </a:extLst>
          </p:cNvPr>
          <p:cNvPicPr>
            <a:picLocks noChangeAspect="1"/>
          </p:cNvPicPr>
          <p:nvPr/>
        </p:nvPicPr>
        <p:blipFill>
          <a:blip r:embed="rId4"/>
          <a:stretch>
            <a:fillRect/>
          </a:stretch>
        </p:blipFill>
        <p:spPr>
          <a:xfrm>
            <a:off x="4427984" y="2122643"/>
            <a:ext cx="3780000" cy="1673115"/>
          </a:xfrm>
          <a:prstGeom prst="rect">
            <a:avLst/>
          </a:prstGeom>
          <a:ln>
            <a:solidFill>
              <a:schemeClr val="tx1"/>
            </a:solidFill>
          </a:ln>
        </p:spPr>
      </p:pic>
      <p:sp>
        <p:nvSpPr>
          <p:cNvPr id="3" name="TextBox 2">
            <a:extLst>
              <a:ext uri="{FF2B5EF4-FFF2-40B4-BE49-F238E27FC236}">
                <a16:creationId xmlns:a16="http://schemas.microsoft.com/office/drawing/2014/main" id="{C227BFF1-B79D-41EE-9EA8-178C9222F787}"/>
              </a:ext>
            </a:extLst>
          </p:cNvPr>
          <p:cNvSpPr txBox="1"/>
          <p:nvPr/>
        </p:nvSpPr>
        <p:spPr>
          <a:xfrm>
            <a:off x="4283968" y="3979721"/>
            <a:ext cx="4680080" cy="646331"/>
          </a:xfrm>
          <a:prstGeom prst="rect">
            <a:avLst/>
          </a:prstGeom>
          <a:noFill/>
        </p:spPr>
        <p:txBody>
          <a:bodyPr wrap="square" rtlCol="0">
            <a:spAutoFit/>
          </a:bodyPr>
          <a:lstStyle/>
          <a:p>
            <a:r>
              <a:rPr lang="en-US" dirty="0">
                <a:solidFill>
                  <a:schemeClr val="accent5"/>
                </a:solidFill>
              </a:rPr>
              <a:t>HL-LHC Quality Plan: </a:t>
            </a:r>
            <a:r>
              <a:rPr lang="en-US" dirty="0">
                <a:hlinkClick r:id="rId5"/>
              </a:rPr>
              <a:t>https://edms.cern.ch/document/1513591</a:t>
            </a:r>
            <a:r>
              <a:rPr lang="en-US" dirty="0"/>
              <a:t> </a:t>
            </a:r>
          </a:p>
        </p:txBody>
      </p:sp>
    </p:spTree>
    <p:extLst>
      <p:ext uri="{BB962C8B-B14F-4D97-AF65-F5344CB8AC3E}">
        <p14:creationId xmlns:p14="http://schemas.microsoft.com/office/powerpoint/2010/main" val="2289586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573" y="0"/>
            <a:ext cx="6858000" cy="540000"/>
          </a:xfrm>
          <a:solidFill>
            <a:schemeClr val="bg1"/>
          </a:solidFill>
        </p:spPr>
        <p:txBody>
          <a:bodyPr/>
          <a:lstStyle/>
          <a:p>
            <a:r>
              <a:rPr lang="en-GB" dirty="0"/>
              <a:t>HL-LHC Quality – Some pillars</a:t>
            </a: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18</a:t>
            </a:fld>
            <a:endParaRPr lang="fr-FR">
              <a:solidFill>
                <a:srgbClr val="64BCD9"/>
              </a:solidFill>
            </a:endParaRPr>
          </a:p>
        </p:txBody>
      </p:sp>
      <p:pic>
        <p:nvPicPr>
          <p:cNvPr id="3" name="Picture 2"/>
          <p:cNvPicPr>
            <a:picLocks noChangeAspect="1"/>
          </p:cNvPicPr>
          <p:nvPr/>
        </p:nvPicPr>
        <p:blipFill>
          <a:blip r:embed="rId3"/>
          <a:stretch>
            <a:fillRect/>
          </a:stretch>
        </p:blipFill>
        <p:spPr>
          <a:xfrm>
            <a:off x="569885" y="967080"/>
            <a:ext cx="1350000" cy="1791535"/>
          </a:xfrm>
          <a:prstGeom prst="rect">
            <a:avLst/>
          </a:prstGeom>
          <a:ln>
            <a:solidFill>
              <a:schemeClr val="tx1"/>
            </a:solidFill>
          </a:ln>
        </p:spPr>
      </p:pic>
      <p:pic>
        <p:nvPicPr>
          <p:cNvPr id="4" name="Picture 3"/>
          <p:cNvPicPr>
            <a:picLocks noChangeAspect="1"/>
          </p:cNvPicPr>
          <p:nvPr/>
        </p:nvPicPr>
        <p:blipFill>
          <a:blip r:embed="rId4"/>
          <a:stretch>
            <a:fillRect/>
          </a:stretch>
        </p:blipFill>
        <p:spPr>
          <a:xfrm>
            <a:off x="540137" y="3212210"/>
            <a:ext cx="1350000" cy="1791535"/>
          </a:xfrm>
          <a:prstGeom prst="rect">
            <a:avLst/>
          </a:prstGeom>
          <a:ln>
            <a:solidFill>
              <a:schemeClr val="tx1"/>
            </a:solidFill>
          </a:ln>
        </p:spPr>
      </p:pic>
      <p:pic>
        <p:nvPicPr>
          <p:cNvPr id="7" name="Picture 6"/>
          <p:cNvPicPr>
            <a:picLocks noChangeAspect="1"/>
          </p:cNvPicPr>
          <p:nvPr/>
        </p:nvPicPr>
        <p:blipFill>
          <a:blip r:embed="rId5"/>
          <a:stretch>
            <a:fillRect/>
          </a:stretch>
        </p:blipFill>
        <p:spPr>
          <a:xfrm>
            <a:off x="4691879" y="3641088"/>
            <a:ext cx="1080000" cy="289181"/>
          </a:xfrm>
          <a:prstGeom prst="rect">
            <a:avLst/>
          </a:prstGeom>
        </p:spPr>
      </p:pic>
      <p:pic>
        <p:nvPicPr>
          <p:cNvPr id="8" name="Picture 7"/>
          <p:cNvPicPr>
            <a:picLocks noChangeAspect="1"/>
          </p:cNvPicPr>
          <p:nvPr/>
        </p:nvPicPr>
        <p:blipFill rotWithShape="1">
          <a:blip r:embed="rId6"/>
          <a:srcRect t="19450"/>
          <a:stretch/>
        </p:blipFill>
        <p:spPr>
          <a:xfrm>
            <a:off x="5583467" y="3964075"/>
            <a:ext cx="810000" cy="465496"/>
          </a:xfrm>
          <a:prstGeom prst="rect">
            <a:avLst/>
          </a:prstGeom>
        </p:spPr>
      </p:pic>
      <p:pic>
        <p:nvPicPr>
          <p:cNvPr id="9" name="Picture 8"/>
          <p:cNvPicPr>
            <a:picLocks noChangeAspect="1"/>
          </p:cNvPicPr>
          <p:nvPr/>
        </p:nvPicPr>
        <p:blipFill>
          <a:blip r:embed="rId7"/>
          <a:stretch>
            <a:fillRect/>
          </a:stretch>
        </p:blipFill>
        <p:spPr>
          <a:xfrm>
            <a:off x="5285050" y="3185491"/>
            <a:ext cx="810000" cy="405000"/>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48588" y="4312921"/>
            <a:ext cx="540000" cy="540000"/>
          </a:xfrm>
          <a:prstGeom prst="rect">
            <a:avLst/>
          </a:prstGeom>
        </p:spPr>
      </p:pic>
      <p:pic>
        <p:nvPicPr>
          <p:cNvPr id="12" name="Picture 11"/>
          <p:cNvPicPr>
            <a:picLocks noChangeAspect="1"/>
          </p:cNvPicPr>
          <p:nvPr/>
        </p:nvPicPr>
        <p:blipFill>
          <a:blip r:embed="rId9"/>
          <a:stretch>
            <a:fillRect/>
          </a:stretch>
        </p:blipFill>
        <p:spPr>
          <a:xfrm>
            <a:off x="5583467" y="4381782"/>
            <a:ext cx="810000" cy="436457"/>
          </a:xfrm>
          <a:prstGeom prst="rect">
            <a:avLst/>
          </a:prstGeom>
        </p:spPr>
      </p:pic>
      <p:sp>
        <p:nvSpPr>
          <p:cNvPr id="14" name="TextBox 13"/>
          <p:cNvSpPr txBox="1"/>
          <p:nvPr/>
        </p:nvSpPr>
        <p:spPr>
          <a:xfrm rot="19643735">
            <a:off x="537736" y="1675768"/>
            <a:ext cx="1448407" cy="300082"/>
          </a:xfrm>
          <a:prstGeom prst="rect">
            <a:avLst/>
          </a:prstGeom>
          <a:solidFill>
            <a:schemeClr val="bg1"/>
          </a:solidFill>
          <a:ln>
            <a:solidFill>
              <a:schemeClr val="accent1"/>
            </a:solidFill>
          </a:ln>
        </p:spPr>
        <p:txBody>
          <a:bodyPr wrap="square" rtlCol="0">
            <a:spAutoFit/>
          </a:bodyPr>
          <a:lstStyle/>
          <a:p>
            <a:r>
              <a:rPr lang="en-US" sz="1350" b="1" dirty="0">
                <a:solidFill>
                  <a:schemeClr val="accent5"/>
                </a:solidFill>
                <a:hlinkClick r:id="rId10"/>
              </a:rPr>
              <a:t>EDMS 1513591 </a:t>
            </a:r>
            <a:endParaRPr lang="en-US" sz="1350" b="1" dirty="0">
              <a:solidFill>
                <a:schemeClr val="accent5"/>
              </a:solidFill>
            </a:endParaRPr>
          </a:p>
        </p:txBody>
      </p:sp>
      <p:sp>
        <p:nvSpPr>
          <p:cNvPr id="16" name="TextBox 15"/>
          <p:cNvSpPr txBox="1"/>
          <p:nvPr/>
        </p:nvSpPr>
        <p:spPr>
          <a:xfrm rot="19756453">
            <a:off x="510126" y="3908709"/>
            <a:ext cx="1435762" cy="300082"/>
          </a:xfrm>
          <a:prstGeom prst="rect">
            <a:avLst/>
          </a:prstGeom>
          <a:solidFill>
            <a:schemeClr val="bg1"/>
          </a:solidFill>
          <a:ln>
            <a:solidFill>
              <a:schemeClr val="accent1"/>
            </a:solidFill>
          </a:ln>
        </p:spPr>
        <p:txBody>
          <a:bodyPr wrap="square" rtlCol="0">
            <a:spAutoFit/>
          </a:bodyPr>
          <a:lstStyle/>
          <a:p>
            <a:r>
              <a:rPr lang="en-US" sz="1350" b="1" dirty="0">
                <a:solidFill>
                  <a:schemeClr val="accent5"/>
                </a:solidFill>
                <a:hlinkClick r:id="rId11"/>
              </a:rPr>
              <a:t>EDMS 1361462 </a:t>
            </a:r>
            <a:endParaRPr lang="en-US" sz="1350" b="1" dirty="0">
              <a:solidFill>
                <a:schemeClr val="accent5"/>
              </a:solidFill>
            </a:endParaRPr>
          </a:p>
        </p:txBody>
      </p:sp>
      <p:sp>
        <p:nvSpPr>
          <p:cNvPr id="22" name="TextBox 21"/>
          <p:cNvSpPr txBox="1"/>
          <p:nvPr/>
        </p:nvSpPr>
        <p:spPr>
          <a:xfrm>
            <a:off x="5004048" y="2892231"/>
            <a:ext cx="1194566" cy="300082"/>
          </a:xfrm>
          <a:prstGeom prst="rect">
            <a:avLst/>
          </a:prstGeom>
          <a:solidFill>
            <a:schemeClr val="bg1"/>
          </a:solidFill>
        </p:spPr>
        <p:txBody>
          <a:bodyPr wrap="square" rtlCol="0">
            <a:spAutoFit/>
          </a:bodyPr>
          <a:lstStyle/>
          <a:p>
            <a:r>
              <a:rPr lang="en-US" sz="1350" b="1" u="sng" dirty="0">
                <a:solidFill>
                  <a:schemeClr val="accent5"/>
                </a:solidFill>
              </a:rPr>
              <a:t>Tools for HL</a:t>
            </a:r>
          </a:p>
        </p:txBody>
      </p:sp>
      <p:sp>
        <p:nvSpPr>
          <p:cNvPr id="21" name="TextBox 20"/>
          <p:cNvSpPr txBox="1"/>
          <p:nvPr/>
        </p:nvSpPr>
        <p:spPr>
          <a:xfrm>
            <a:off x="517808" y="575406"/>
            <a:ext cx="1454153" cy="300082"/>
          </a:xfrm>
          <a:prstGeom prst="rect">
            <a:avLst/>
          </a:prstGeom>
          <a:solidFill>
            <a:schemeClr val="bg1"/>
          </a:solidFill>
        </p:spPr>
        <p:txBody>
          <a:bodyPr wrap="square" rtlCol="0">
            <a:spAutoFit/>
          </a:bodyPr>
          <a:lstStyle/>
          <a:p>
            <a:r>
              <a:rPr lang="en-US" sz="1350" b="1" u="sng" dirty="0">
                <a:solidFill>
                  <a:schemeClr val="accent5"/>
                </a:solidFill>
              </a:rPr>
              <a:t>HL Quality Plan</a:t>
            </a:r>
          </a:p>
        </p:txBody>
      </p:sp>
      <p:sp>
        <p:nvSpPr>
          <p:cNvPr id="23" name="TextBox 22"/>
          <p:cNvSpPr txBox="1"/>
          <p:nvPr/>
        </p:nvSpPr>
        <p:spPr>
          <a:xfrm>
            <a:off x="131770" y="2846719"/>
            <a:ext cx="2536715" cy="300082"/>
          </a:xfrm>
          <a:prstGeom prst="rect">
            <a:avLst/>
          </a:prstGeom>
          <a:solidFill>
            <a:schemeClr val="bg1"/>
          </a:solidFill>
        </p:spPr>
        <p:txBody>
          <a:bodyPr wrap="square" rtlCol="0">
            <a:spAutoFit/>
          </a:bodyPr>
          <a:lstStyle/>
          <a:p>
            <a:r>
              <a:rPr lang="en-US" sz="1350" b="1" u="sng" dirty="0">
                <a:solidFill>
                  <a:schemeClr val="accent5"/>
                </a:solidFill>
              </a:rPr>
              <a:t>Baseline Documentation</a:t>
            </a:r>
          </a:p>
        </p:txBody>
      </p:sp>
      <p:sp>
        <p:nvSpPr>
          <p:cNvPr id="24" name="TextBox 23"/>
          <p:cNvSpPr txBox="1"/>
          <p:nvPr/>
        </p:nvSpPr>
        <p:spPr>
          <a:xfrm>
            <a:off x="4152637" y="536806"/>
            <a:ext cx="2603035" cy="300082"/>
          </a:xfrm>
          <a:prstGeom prst="rect">
            <a:avLst/>
          </a:prstGeom>
          <a:solidFill>
            <a:schemeClr val="bg1"/>
          </a:solidFill>
        </p:spPr>
        <p:txBody>
          <a:bodyPr wrap="square" rtlCol="0">
            <a:spAutoFit/>
          </a:bodyPr>
          <a:lstStyle/>
          <a:p>
            <a:pPr algn="ctr"/>
            <a:r>
              <a:rPr lang="en-US" sz="1350" b="1" u="sng" dirty="0">
                <a:solidFill>
                  <a:schemeClr val="accent5"/>
                </a:solidFill>
              </a:rPr>
              <a:t>Doc. Management &amp; Control</a:t>
            </a:r>
          </a:p>
        </p:txBody>
      </p:sp>
      <p:pic>
        <p:nvPicPr>
          <p:cNvPr id="10" name="Picture 9"/>
          <p:cNvPicPr>
            <a:picLocks noChangeAspect="1"/>
          </p:cNvPicPr>
          <p:nvPr/>
        </p:nvPicPr>
        <p:blipFill>
          <a:blip r:embed="rId12"/>
          <a:stretch>
            <a:fillRect/>
          </a:stretch>
        </p:blipFill>
        <p:spPr>
          <a:xfrm>
            <a:off x="4857438" y="960317"/>
            <a:ext cx="1304891" cy="1866160"/>
          </a:xfrm>
          <a:prstGeom prst="rect">
            <a:avLst/>
          </a:prstGeom>
          <a:ln>
            <a:solidFill>
              <a:schemeClr val="tx1"/>
            </a:solidFill>
          </a:ln>
        </p:spPr>
      </p:pic>
      <p:pic>
        <p:nvPicPr>
          <p:cNvPr id="15" name="Picture 14"/>
          <p:cNvPicPr>
            <a:picLocks noChangeAspect="1"/>
          </p:cNvPicPr>
          <p:nvPr/>
        </p:nvPicPr>
        <p:blipFill>
          <a:blip r:embed="rId13"/>
          <a:stretch>
            <a:fillRect/>
          </a:stretch>
        </p:blipFill>
        <p:spPr>
          <a:xfrm>
            <a:off x="4476269" y="1337579"/>
            <a:ext cx="1955772" cy="1297904"/>
          </a:xfrm>
          <a:prstGeom prst="rect">
            <a:avLst/>
          </a:prstGeom>
        </p:spPr>
      </p:pic>
      <p:sp>
        <p:nvSpPr>
          <p:cNvPr id="19" name="TextBox 18"/>
          <p:cNvSpPr txBox="1"/>
          <p:nvPr/>
        </p:nvSpPr>
        <p:spPr>
          <a:xfrm rot="19507878">
            <a:off x="4767102" y="1673801"/>
            <a:ext cx="1428536" cy="300082"/>
          </a:xfrm>
          <a:prstGeom prst="rect">
            <a:avLst/>
          </a:prstGeom>
          <a:solidFill>
            <a:schemeClr val="bg1"/>
          </a:solidFill>
          <a:ln>
            <a:solidFill>
              <a:schemeClr val="accent1"/>
            </a:solidFill>
          </a:ln>
        </p:spPr>
        <p:txBody>
          <a:bodyPr wrap="square" rtlCol="0">
            <a:spAutoFit/>
          </a:bodyPr>
          <a:lstStyle>
            <a:defPPr>
              <a:defRPr lang="fr-FR"/>
            </a:defPPr>
            <a:lvl1pPr>
              <a:defRPr b="1">
                <a:solidFill>
                  <a:schemeClr val="accent5"/>
                </a:solidFill>
              </a:defRPr>
            </a:lvl1pPr>
          </a:lstStyle>
          <a:p>
            <a:r>
              <a:rPr lang="en-US" sz="1350" dirty="0">
                <a:hlinkClick r:id="rId14"/>
              </a:rPr>
              <a:t>EDMS 1342285 </a:t>
            </a:r>
            <a:endParaRPr lang="en-US" sz="1350" dirty="0"/>
          </a:p>
        </p:txBody>
      </p:sp>
      <p:sp>
        <p:nvSpPr>
          <p:cNvPr id="17" name="TextBox 16">
            <a:extLst>
              <a:ext uri="{FF2B5EF4-FFF2-40B4-BE49-F238E27FC236}">
                <a16:creationId xmlns:a16="http://schemas.microsoft.com/office/drawing/2014/main" id="{779DAD75-BF47-7321-92A3-EB78D84B7C47}"/>
              </a:ext>
            </a:extLst>
          </p:cNvPr>
          <p:cNvSpPr txBox="1"/>
          <p:nvPr/>
        </p:nvSpPr>
        <p:spPr>
          <a:xfrm>
            <a:off x="2090124" y="946679"/>
            <a:ext cx="2109361" cy="1754326"/>
          </a:xfrm>
          <a:prstGeom prst="rect">
            <a:avLst/>
          </a:prstGeom>
          <a:noFill/>
        </p:spPr>
        <p:txBody>
          <a:bodyPr wrap="square" rtlCol="0">
            <a:spAutoFit/>
          </a:bodyPr>
          <a:lstStyle/>
          <a:p>
            <a:pPr algn="just"/>
            <a:r>
              <a:rPr lang="en-US" dirty="0">
                <a:solidFill>
                  <a:schemeClr val="accent5"/>
                </a:solidFill>
              </a:rPr>
              <a:t>It provides the procedures to be used and it explains how quality is managed for HL-LHC</a:t>
            </a:r>
            <a:endParaRPr lang="en-GB" dirty="0">
              <a:solidFill>
                <a:schemeClr val="accent5"/>
              </a:solidFill>
            </a:endParaRPr>
          </a:p>
        </p:txBody>
      </p:sp>
      <p:sp>
        <p:nvSpPr>
          <p:cNvPr id="18" name="TextBox 17">
            <a:extLst>
              <a:ext uri="{FF2B5EF4-FFF2-40B4-BE49-F238E27FC236}">
                <a16:creationId xmlns:a16="http://schemas.microsoft.com/office/drawing/2014/main" id="{37109E33-4CC3-113C-62EB-9B8D6AC9C11A}"/>
              </a:ext>
            </a:extLst>
          </p:cNvPr>
          <p:cNvSpPr txBox="1"/>
          <p:nvPr/>
        </p:nvSpPr>
        <p:spPr>
          <a:xfrm>
            <a:off x="2090124" y="3126086"/>
            <a:ext cx="2054313" cy="1754326"/>
          </a:xfrm>
          <a:prstGeom prst="rect">
            <a:avLst/>
          </a:prstGeom>
          <a:noFill/>
        </p:spPr>
        <p:txBody>
          <a:bodyPr wrap="square" rtlCol="0">
            <a:spAutoFit/>
          </a:bodyPr>
          <a:lstStyle/>
          <a:p>
            <a:r>
              <a:rPr lang="en-US" dirty="0">
                <a:solidFill>
                  <a:schemeClr val="accent5"/>
                </a:solidFill>
              </a:rPr>
              <a:t>Baseline documents that need to be issued and stored up to the dismantling of the machine</a:t>
            </a:r>
            <a:endParaRPr lang="en-GB" dirty="0">
              <a:solidFill>
                <a:schemeClr val="accent5"/>
              </a:solidFill>
            </a:endParaRPr>
          </a:p>
        </p:txBody>
      </p:sp>
      <p:sp>
        <p:nvSpPr>
          <p:cNvPr id="25" name="TextBox 24">
            <a:extLst>
              <a:ext uri="{FF2B5EF4-FFF2-40B4-BE49-F238E27FC236}">
                <a16:creationId xmlns:a16="http://schemas.microsoft.com/office/drawing/2014/main" id="{ACDEE640-8F4B-19AB-75A1-82100C18E00C}"/>
              </a:ext>
            </a:extLst>
          </p:cNvPr>
          <p:cNvSpPr txBox="1"/>
          <p:nvPr/>
        </p:nvSpPr>
        <p:spPr>
          <a:xfrm>
            <a:off x="6642492" y="1222721"/>
            <a:ext cx="1889508" cy="1477328"/>
          </a:xfrm>
          <a:prstGeom prst="rect">
            <a:avLst/>
          </a:prstGeom>
          <a:noFill/>
        </p:spPr>
        <p:txBody>
          <a:bodyPr wrap="square" rtlCol="0">
            <a:spAutoFit/>
          </a:bodyPr>
          <a:lstStyle/>
          <a:p>
            <a:pPr algn="just"/>
            <a:r>
              <a:rPr lang="en-US" dirty="0">
                <a:solidFill>
                  <a:schemeClr val="accent5"/>
                </a:solidFill>
              </a:rPr>
              <a:t>Reference document for the Handling and storing of documentation</a:t>
            </a:r>
            <a:endParaRPr lang="en-GB" dirty="0">
              <a:solidFill>
                <a:schemeClr val="accent5"/>
              </a:solidFill>
            </a:endParaRPr>
          </a:p>
        </p:txBody>
      </p:sp>
      <p:sp>
        <p:nvSpPr>
          <p:cNvPr id="26" name="TextBox 25">
            <a:extLst>
              <a:ext uri="{FF2B5EF4-FFF2-40B4-BE49-F238E27FC236}">
                <a16:creationId xmlns:a16="http://schemas.microsoft.com/office/drawing/2014/main" id="{41BEAAFA-F636-E8F0-4DE3-7A18ACDB478B}"/>
              </a:ext>
            </a:extLst>
          </p:cNvPr>
          <p:cNvSpPr txBox="1"/>
          <p:nvPr/>
        </p:nvSpPr>
        <p:spPr>
          <a:xfrm>
            <a:off x="6642492" y="3501467"/>
            <a:ext cx="1798896" cy="1200329"/>
          </a:xfrm>
          <a:prstGeom prst="rect">
            <a:avLst/>
          </a:prstGeom>
          <a:noFill/>
        </p:spPr>
        <p:txBody>
          <a:bodyPr wrap="square" rtlCol="0">
            <a:spAutoFit/>
          </a:bodyPr>
          <a:lstStyle/>
          <a:p>
            <a:pPr algn="just"/>
            <a:r>
              <a:rPr lang="en-US" dirty="0">
                <a:solidFill>
                  <a:schemeClr val="accent5"/>
                </a:solidFill>
              </a:rPr>
              <a:t>Tools available at CERN to manage documentation </a:t>
            </a:r>
            <a:endParaRPr lang="en-GB" dirty="0">
              <a:solidFill>
                <a:schemeClr val="accent5"/>
              </a:solidFill>
            </a:endParaRPr>
          </a:p>
        </p:txBody>
      </p:sp>
      <p:sp>
        <p:nvSpPr>
          <p:cNvPr id="27" name="TextBox 26">
            <a:extLst>
              <a:ext uri="{FF2B5EF4-FFF2-40B4-BE49-F238E27FC236}">
                <a16:creationId xmlns:a16="http://schemas.microsoft.com/office/drawing/2014/main" id="{FA5999CC-F0C7-FEB3-6846-D077BC9FBEE1}"/>
              </a:ext>
            </a:extLst>
          </p:cNvPr>
          <p:cNvSpPr txBox="1"/>
          <p:nvPr/>
        </p:nvSpPr>
        <p:spPr>
          <a:xfrm rot="20669377">
            <a:off x="684495" y="2063920"/>
            <a:ext cx="7775011" cy="1015663"/>
          </a:xfrm>
          <a:prstGeom prst="rect">
            <a:avLst/>
          </a:prstGeom>
          <a:solidFill>
            <a:schemeClr val="bg1"/>
          </a:solidFill>
          <a:ln>
            <a:solidFill>
              <a:schemeClr val="tx2"/>
            </a:solidFill>
          </a:ln>
        </p:spPr>
        <p:txBody>
          <a:bodyPr wrap="square" rtlCol="0">
            <a:spAutoFit/>
          </a:bodyPr>
          <a:lstStyle/>
          <a:p>
            <a:pPr marL="285750" indent="-285750">
              <a:buFont typeface="Arial" panose="020B0604020202020204" pitchFamily="34" charset="0"/>
              <a:buChar char="•"/>
            </a:pPr>
            <a:r>
              <a:rPr lang="en-US" b="1" dirty="0">
                <a:solidFill>
                  <a:schemeClr val="tx2"/>
                </a:solidFill>
              </a:rPr>
              <a:t>On top of the Quality Plan, guidelines, procedures and tools, the most important is the </a:t>
            </a:r>
            <a:r>
              <a:rPr lang="en-US" sz="2400" b="1" u="sng" dirty="0">
                <a:solidFill>
                  <a:schemeClr val="tx2"/>
                </a:solidFill>
              </a:rPr>
              <a:t>commitment and engagement</a:t>
            </a:r>
            <a:r>
              <a:rPr lang="en-US" sz="2400" b="1" dirty="0">
                <a:solidFill>
                  <a:schemeClr val="tx2"/>
                </a:solidFill>
              </a:rPr>
              <a:t> </a:t>
            </a:r>
            <a:r>
              <a:rPr lang="en-US" b="1" dirty="0">
                <a:solidFill>
                  <a:schemeClr val="tx2"/>
                </a:solidFill>
              </a:rPr>
              <a:t>of the people for these activities </a:t>
            </a:r>
          </a:p>
        </p:txBody>
      </p:sp>
      <p:sp>
        <p:nvSpPr>
          <p:cNvPr id="6" name="Footer Placeholder 5">
            <a:extLst>
              <a:ext uri="{FF2B5EF4-FFF2-40B4-BE49-F238E27FC236}">
                <a16:creationId xmlns:a16="http://schemas.microsoft.com/office/drawing/2014/main" id="{67D8E1C6-6280-CCD3-FAB0-23F536B492AA}"/>
              </a:ext>
            </a:extLst>
          </p:cNvPr>
          <p:cNvSpPr>
            <a:spLocks noGrp="1"/>
          </p:cNvSpPr>
          <p:nvPr>
            <p:ph type="ftr" sz="quarter" idx="11"/>
          </p:nvPr>
        </p:nvSpPr>
        <p:spPr/>
        <p:txBody>
          <a:bodyPr/>
          <a:lstStyle/>
          <a:p>
            <a:r>
              <a:rPr lang="en-GB" noProof="0"/>
              <a:t>H. Garcia Gavela - HL-LHC QA Guidelines and overview</a:t>
            </a:r>
          </a:p>
        </p:txBody>
      </p:sp>
      <p:pic>
        <p:nvPicPr>
          <p:cNvPr id="13" name="Picture 12"/>
          <p:cNvPicPr>
            <a:picLocks noChangeAspect="1"/>
          </p:cNvPicPr>
          <p:nvPr/>
        </p:nvPicPr>
        <p:blipFill>
          <a:blip r:embed="rId15"/>
          <a:stretch>
            <a:fillRect/>
          </a:stretch>
        </p:blipFill>
        <p:spPr>
          <a:xfrm>
            <a:off x="5925445" y="3649472"/>
            <a:ext cx="281739" cy="288000"/>
          </a:xfrm>
          <a:prstGeom prst="rect">
            <a:avLst/>
          </a:prstGeom>
        </p:spPr>
      </p:pic>
      <p:pic>
        <p:nvPicPr>
          <p:cNvPr id="28" name="Picture 27"/>
          <p:cNvPicPr>
            <a:picLocks noChangeAspect="1"/>
          </p:cNvPicPr>
          <p:nvPr/>
        </p:nvPicPr>
        <p:blipFill>
          <a:blip r:embed="rId16"/>
          <a:stretch>
            <a:fillRect/>
          </a:stretch>
        </p:blipFill>
        <p:spPr>
          <a:xfrm>
            <a:off x="4798955" y="4001653"/>
            <a:ext cx="660000" cy="360000"/>
          </a:xfrm>
          <a:prstGeom prst="rect">
            <a:avLst/>
          </a:prstGeom>
        </p:spPr>
      </p:pic>
    </p:spTree>
    <p:extLst>
      <p:ext uri="{BB962C8B-B14F-4D97-AF65-F5344CB8AC3E}">
        <p14:creationId xmlns:p14="http://schemas.microsoft.com/office/powerpoint/2010/main" val="147754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All processes documented</a:t>
            </a:r>
          </a:p>
        </p:txBody>
      </p:sp>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6" name="Picture 5"/>
          <p:cNvPicPr>
            <a:picLocks noChangeAspect="1"/>
          </p:cNvPicPr>
          <p:nvPr/>
        </p:nvPicPr>
        <p:blipFill>
          <a:blip r:embed="rId2"/>
          <a:stretch>
            <a:fillRect/>
          </a:stretch>
        </p:blipFill>
        <p:spPr>
          <a:xfrm>
            <a:off x="1493659" y="914401"/>
            <a:ext cx="3383615" cy="2586167"/>
          </a:xfrm>
          <a:prstGeom prst="rect">
            <a:avLst/>
          </a:prstGeom>
        </p:spPr>
      </p:pic>
      <p:pic>
        <p:nvPicPr>
          <p:cNvPr id="7" name="Picture 6"/>
          <p:cNvPicPr>
            <a:picLocks noChangeAspect="1"/>
          </p:cNvPicPr>
          <p:nvPr/>
        </p:nvPicPr>
        <p:blipFill>
          <a:blip r:embed="rId3"/>
          <a:stretch>
            <a:fillRect/>
          </a:stretch>
        </p:blipFill>
        <p:spPr>
          <a:xfrm>
            <a:off x="4431307" y="3133438"/>
            <a:ext cx="4027688" cy="1462792"/>
          </a:xfrm>
          <a:prstGeom prst="rect">
            <a:avLst/>
          </a:prstGeom>
        </p:spPr>
      </p:pic>
      <p:pic>
        <p:nvPicPr>
          <p:cNvPr id="8" name="Picture 7"/>
          <p:cNvPicPr>
            <a:picLocks noChangeAspect="1"/>
          </p:cNvPicPr>
          <p:nvPr/>
        </p:nvPicPr>
        <p:blipFill>
          <a:blip r:embed="rId4"/>
          <a:stretch>
            <a:fillRect/>
          </a:stretch>
        </p:blipFill>
        <p:spPr>
          <a:xfrm>
            <a:off x="251520" y="935830"/>
            <a:ext cx="6193631" cy="3293269"/>
          </a:xfrm>
          <a:prstGeom prst="rect">
            <a:avLst/>
          </a:prstGeom>
        </p:spPr>
      </p:pic>
    </p:spTree>
    <p:extLst>
      <p:ext uri="{BB962C8B-B14F-4D97-AF65-F5344CB8AC3E}">
        <p14:creationId xmlns:p14="http://schemas.microsoft.com/office/powerpoint/2010/main" val="73876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Introduction and Goals</a:t>
            </a:r>
            <a:endParaRPr lang="en-GB" dirty="0"/>
          </a:p>
        </p:txBody>
      </p:sp>
      <p:sp>
        <p:nvSpPr>
          <p:cNvPr id="3" name="Espace réservé du contenu 2"/>
          <p:cNvSpPr>
            <a:spLocks noGrp="1"/>
          </p:cNvSpPr>
          <p:nvPr>
            <p:ph idx="1"/>
          </p:nvPr>
        </p:nvSpPr>
        <p:spPr>
          <a:xfrm>
            <a:off x="395713" y="679714"/>
            <a:ext cx="8633262" cy="3680222"/>
          </a:xfrm>
        </p:spPr>
        <p:txBody>
          <a:bodyPr>
            <a:normAutofit lnSpcReduction="10000"/>
          </a:bodyPr>
          <a:lstStyle/>
          <a:p>
            <a:pPr algn="l"/>
            <a:r>
              <a:rPr lang="en-GB" dirty="0"/>
              <a:t>Introduction and information for Newcomers</a:t>
            </a:r>
          </a:p>
          <a:p>
            <a:pPr algn="l"/>
            <a:r>
              <a:rPr lang="en-GB" dirty="0"/>
              <a:t>Refresh about HL Quality Plan</a:t>
            </a:r>
          </a:p>
          <a:p>
            <a:pPr algn="just"/>
            <a:r>
              <a:rPr lang="en-GB" dirty="0"/>
              <a:t>Procedures in place for preparing, sharing and releasing documentation</a:t>
            </a:r>
          </a:p>
          <a:p>
            <a:pPr algn="l"/>
            <a:r>
              <a:rPr lang="en-GB" dirty="0"/>
              <a:t>Guidelines for documentation and use of Tools (EDMS, MTF)</a:t>
            </a:r>
          </a:p>
          <a:p>
            <a:pPr algn="l"/>
            <a:r>
              <a:rPr lang="en-GB" dirty="0"/>
              <a:t>Information Workflow – E-Groups/Distribution Lists</a:t>
            </a:r>
          </a:p>
          <a:p>
            <a:pPr algn="l"/>
            <a:r>
              <a:rPr lang="en-GB" dirty="0"/>
              <a:t>Nonconformities</a:t>
            </a:r>
          </a:p>
          <a:p>
            <a:pPr algn="l"/>
            <a:endParaRPr lang="en-GB" dirty="0"/>
          </a:p>
          <a:p>
            <a:pPr algn="l"/>
            <a:endParaRPr lang="en-GB" dirty="0"/>
          </a:p>
          <a:p>
            <a:pPr algn="l"/>
            <a:endParaRPr lang="en-GB" dirty="0"/>
          </a:p>
        </p:txBody>
      </p:sp>
      <p:sp>
        <p:nvSpPr>
          <p:cNvPr id="4" name="Espace réservé du pied de page 3"/>
          <p:cNvSpPr>
            <a:spLocks noGrp="1"/>
          </p:cNvSpPr>
          <p:nvPr>
            <p:ph type="ftr" sz="quarter" idx="11"/>
          </p:nvPr>
        </p:nvSpPr>
        <p:spPr/>
        <p:txBody>
          <a:bodyPr/>
          <a:lstStyle/>
          <a:p>
            <a:r>
              <a:rPr lang="en-GB" noProof="0"/>
              <a:t>HL-LHC Procurement, Baseline Documentation, Quality and Risk Office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273984" y="526778"/>
            <a:ext cx="6170141" cy="4414173"/>
          </a:xfrm>
          <a:prstGeom prst="rect">
            <a:avLst/>
          </a:prstGeom>
        </p:spPr>
      </p:pic>
      <p:sp>
        <p:nvSpPr>
          <p:cNvPr id="2" name="Title 1"/>
          <p:cNvSpPr>
            <a:spLocks noGrp="1"/>
          </p:cNvSpPr>
          <p:nvPr>
            <p:ph type="title"/>
          </p:nvPr>
        </p:nvSpPr>
        <p:spPr>
          <a:xfrm>
            <a:off x="1490195" y="67532"/>
            <a:ext cx="6170141" cy="459246"/>
          </a:xfrm>
        </p:spPr>
        <p:txBody>
          <a:bodyPr>
            <a:normAutofit/>
          </a:bodyPr>
          <a:lstStyle/>
          <a:p>
            <a:r>
              <a:rPr lang="en-GB" dirty="0"/>
              <a:t>Long term documentation  (1/2)</a:t>
            </a:r>
          </a:p>
        </p:txBody>
      </p:sp>
      <p:sp>
        <p:nvSpPr>
          <p:cNvPr id="7" name="TextBox 6"/>
          <p:cNvSpPr txBox="1"/>
          <p:nvPr/>
        </p:nvSpPr>
        <p:spPr>
          <a:xfrm>
            <a:off x="6137654" y="2136388"/>
            <a:ext cx="1518387" cy="473206"/>
          </a:xfrm>
          <a:prstGeom prst="rect">
            <a:avLst/>
          </a:prstGeom>
          <a:solidFill>
            <a:schemeClr val="bg1">
              <a:lumMod val="95000"/>
            </a:schemeClr>
          </a:solidFill>
        </p:spPr>
        <p:txBody>
          <a:bodyPr wrap="square" rtlCol="0">
            <a:spAutoFit/>
          </a:bodyPr>
          <a:lstStyle/>
          <a:p>
            <a:pPr algn="ctr"/>
            <a:r>
              <a:rPr lang="en-GB" sz="825" i="1" dirty="0"/>
              <a:t>From </a:t>
            </a:r>
            <a:r>
              <a:rPr lang="en-GB" sz="825" b="1" i="1" dirty="0"/>
              <a:t>system requirements </a:t>
            </a:r>
            <a:r>
              <a:rPr lang="en-GB" sz="825" i="1" dirty="0"/>
              <a:t>to </a:t>
            </a:r>
            <a:r>
              <a:rPr lang="en-GB" sz="825" b="1" i="1" dirty="0"/>
              <a:t>technical solutions</a:t>
            </a:r>
            <a:r>
              <a:rPr lang="en-GB" sz="825" i="1" dirty="0"/>
              <a:t> and </a:t>
            </a:r>
            <a:r>
              <a:rPr lang="en-GB" sz="825" b="1" i="1" dirty="0"/>
              <a:t>products</a:t>
            </a:r>
          </a:p>
        </p:txBody>
      </p:sp>
      <p:sp>
        <p:nvSpPr>
          <p:cNvPr id="8" name="Rectangle 7"/>
          <p:cNvSpPr/>
          <p:nvPr/>
        </p:nvSpPr>
        <p:spPr>
          <a:xfrm>
            <a:off x="1618625" y="2891764"/>
            <a:ext cx="2268252" cy="297180"/>
          </a:xfrm>
          <a:prstGeom prst="rect">
            <a:avLst/>
          </a:prstGeom>
          <a:noFill/>
          <a:ln w="28575">
            <a:solidFill>
              <a:schemeClr val="tx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3" name="TextBox 2"/>
          <p:cNvSpPr txBox="1"/>
          <p:nvPr/>
        </p:nvSpPr>
        <p:spPr>
          <a:xfrm>
            <a:off x="7623688" y="907233"/>
            <a:ext cx="1063112" cy="2308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900" u="sng" dirty="0">
                <a:hlinkClick r:id="rId4"/>
              </a:rPr>
              <a:t>EDMS #1361462</a:t>
            </a:r>
            <a:endParaRPr lang="en-GB" sz="900" dirty="0"/>
          </a:p>
        </p:txBody>
      </p:sp>
      <p:sp>
        <p:nvSpPr>
          <p:cNvPr id="11" name="Rectangle 10"/>
          <p:cNvSpPr/>
          <p:nvPr/>
        </p:nvSpPr>
        <p:spPr>
          <a:xfrm>
            <a:off x="7573173" y="4073829"/>
            <a:ext cx="102870" cy="92322"/>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3" name="Rectangle 12"/>
          <p:cNvSpPr/>
          <p:nvPr/>
        </p:nvSpPr>
        <p:spPr>
          <a:xfrm>
            <a:off x="7573173" y="4229259"/>
            <a:ext cx="102870" cy="92322"/>
          </a:xfrm>
          <a:prstGeom prst="rect">
            <a:avLst/>
          </a:prstGeom>
          <a:solidFill>
            <a:srgbClr val="FF99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 name="Rectangle 13"/>
          <p:cNvSpPr/>
          <p:nvPr/>
        </p:nvSpPr>
        <p:spPr>
          <a:xfrm>
            <a:off x="7573173" y="4380496"/>
            <a:ext cx="102870" cy="9232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TextBox 14"/>
          <p:cNvSpPr txBox="1"/>
          <p:nvPr/>
        </p:nvSpPr>
        <p:spPr>
          <a:xfrm>
            <a:off x="7641754" y="4047552"/>
            <a:ext cx="898003" cy="184666"/>
          </a:xfrm>
          <a:prstGeom prst="rect">
            <a:avLst/>
          </a:prstGeom>
          <a:noFill/>
        </p:spPr>
        <p:txBody>
          <a:bodyPr wrap="none" rtlCol="0">
            <a:spAutoFit/>
          </a:bodyPr>
          <a:lstStyle/>
          <a:p>
            <a:r>
              <a:rPr lang="en-GB" sz="600" dirty="0"/>
              <a:t>Project management</a:t>
            </a:r>
          </a:p>
        </p:txBody>
      </p:sp>
      <p:sp>
        <p:nvSpPr>
          <p:cNvPr id="16" name="TextBox 15"/>
          <p:cNvSpPr txBox="1"/>
          <p:nvPr/>
        </p:nvSpPr>
        <p:spPr>
          <a:xfrm>
            <a:off x="7660336" y="4197134"/>
            <a:ext cx="559769" cy="184666"/>
          </a:xfrm>
          <a:prstGeom prst="rect">
            <a:avLst/>
          </a:prstGeom>
          <a:noFill/>
        </p:spPr>
        <p:txBody>
          <a:bodyPr wrap="none" rtlCol="0">
            <a:spAutoFit/>
          </a:bodyPr>
          <a:lstStyle/>
          <a:p>
            <a:r>
              <a:rPr lang="en-GB" sz="600" dirty="0"/>
              <a:t>Acquisition</a:t>
            </a:r>
          </a:p>
        </p:txBody>
      </p:sp>
      <p:sp>
        <p:nvSpPr>
          <p:cNvPr id="17" name="TextBox 16"/>
          <p:cNvSpPr txBox="1"/>
          <p:nvPr/>
        </p:nvSpPr>
        <p:spPr>
          <a:xfrm>
            <a:off x="7651781" y="4351175"/>
            <a:ext cx="516488" cy="184666"/>
          </a:xfrm>
          <a:prstGeom prst="rect">
            <a:avLst/>
          </a:prstGeom>
          <a:noFill/>
        </p:spPr>
        <p:txBody>
          <a:bodyPr wrap="none" rtlCol="0">
            <a:spAutoFit/>
          </a:bodyPr>
          <a:lstStyle/>
          <a:p>
            <a:r>
              <a:rPr lang="en-GB" sz="600" dirty="0"/>
              <a:t>Technical</a:t>
            </a:r>
          </a:p>
        </p:txBody>
      </p:sp>
      <p:sp>
        <p:nvSpPr>
          <p:cNvPr id="18" name="Rectangle 17"/>
          <p:cNvSpPr/>
          <p:nvPr/>
        </p:nvSpPr>
        <p:spPr>
          <a:xfrm>
            <a:off x="7573173" y="4537617"/>
            <a:ext cx="102870" cy="92322"/>
          </a:xfrm>
          <a:prstGeom prst="rect">
            <a:avLst/>
          </a:prstGeom>
          <a:solidFill>
            <a:srgbClr val="3366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9" name="TextBox 18"/>
          <p:cNvSpPr txBox="1"/>
          <p:nvPr/>
        </p:nvSpPr>
        <p:spPr>
          <a:xfrm>
            <a:off x="7666876" y="4512758"/>
            <a:ext cx="402674" cy="184666"/>
          </a:xfrm>
          <a:prstGeom prst="rect">
            <a:avLst/>
          </a:prstGeom>
          <a:noFill/>
        </p:spPr>
        <p:txBody>
          <a:bodyPr wrap="none" rtlCol="0">
            <a:spAutoFit/>
          </a:bodyPr>
          <a:lstStyle/>
          <a:p>
            <a:r>
              <a:rPr lang="en-GB" sz="600" dirty="0"/>
              <a:t>Safety</a:t>
            </a:r>
          </a:p>
        </p:txBody>
      </p:sp>
      <p:sp>
        <p:nvSpPr>
          <p:cNvPr id="4" name="Slide Number Placeholder 3"/>
          <p:cNvSpPr>
            <a:spLocks noGrp="1"/>
          </p:cNvSpPr>
          <p:nvPr>
            <p:ph type="sldNum" sz="quarter" idx="12"/>
          </p:nvPr>
        </p:nvSpPr>
        <p:spPr/>
        <p:txBody>
          <a:bodyPr/>
          <a:lstStyle/>
          <a:p>
            <a:fld id="{BFDCA1C4-9514-7B4F-976F-D92F7E296653}" type="slidenum">
              <a:rPr lang="fr-FR" smtClean="0"/>
              <a:pPr/>
              <a:t>20</a:t>
            </a:fld>
            <a:endParaRPr lang="fr-FR"/>
          </a:p>
        </p:txBody>
      </p:sp>
      <p:sp>
        <p:nvSpPr>
          <p:cNvPr id="6" name="Footer Placeholder 5"/>
          <p:cNvSpPr>
            <a:spLocks noGrp="1"/>
          </p:cNvSpPr>
          <p:nvPr>
            <p:ph type="ftr" sz="quarter" idx="11"/>
          </p:nvPr>
        </p:nvSpPr>
        <p:spPr/>
        <p:txBody>
          <a:bodyPr/>
          <a:lstStyle/>
          <a:p>
            <a:r>
              <a:rPr lang="en-GB" noProof="0"/>
              <a:t>HL-LHC Procurement, Baseline Documentation, Quality and Risk Office</a:t>
            </a:r>
            <a:endParaRPr lang="en-GB" noProof="0" dirty="0"/>
          </a:p>
        </p:txBody>
      </p:sp>
    </p:spTree>
    <p:extLst>
      <p:ext uri="{BB962C8B-B14F-4D97-AF65-F5344CB8AC3E}">
        <p14:creationId xmlns:p14="http://schemas.microsoft.com/office/powerpoint/2010/main" val="1276991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6170141" cy="468864"/>
          </a:xfrm>
        </p:spPr>
        <p:txBody>
          <a:bodyPr>
            <a:normAutofit/>
          </a:bodyPr>
          <a:lstStyle/>
          <a:p>
            <a:r>
              <a:rPr lang="en-GB" dirty="0"/>
              <a:t>Long term documentation (2/2)</a:t>
            </a:r>
          </a:p>
        </p:txBody>
      </p:sp>
      <p:pic>
        <p:nvPicPr>
          <p:cNvPr id="3" name="Picture 2"/>
          <p:cNvPicPr>
            <a:picLocks noChangeAspect="1"/>
          </p:cNvPicPr>
          <p:nvPr/>
        </p:nvPicPr>
        <p:blipFill>
          <a:blip r:embed="rId3"/>
          <a:stretch>
            <a:fillRect/>
          </a:stretch>
        </p:blipFill>
        <p:spPr>
          <a:xfrm>
            <a:off x="2195737" y="737985"/>
            <a:ext cx="5320100" cy="3965601"/>
          </a:xfrm>
          <a:prstGeom prst="rect">
            <a:avLst/>
          </a:prstGeom>
        </p:spPr>
      </p:pic>
      <p:sp>
        <p:nvSpPr>
          <p:cNvPr id="9" name="TextBox 8"/>
          <p:cNvSpPr txBox="1"/>
          <p:nvPr/>
        </p:nvSpPr>
        <p:spPr>
          <a:xfrm>
            <a:off x="1235446" y="1471638"/>
            <a:ext cx="1002197" cy="300082"/>
          </a:xfrm>
          <a:prstGeom prst="rect">
            <a:avLst/>
          </a:prstGeom>
          <a:noFill/>
          <a:ln>
            <a:solidFill>
              <a:schemeClr val="tx1"/>
            </a:solidFill>
          </a:ln>
        </p:spPr>
        <p:txBody>
          <a:bodyPr wrap="none" rtlCol="0">
            <a:spAutoFit/>
          </a:bodyPr>
          <a:lstStyle/>
          <a:p>
            <a:r>
              <a:rPr lang="en-GB" sz="1350" dirty="0"/>
              <a:t>Safety File</a:t>
            </a:r>
          </a:p>
        </p:txBody>
      </p:sp>
      <p:sp>
        <p:nvSpPr>
          <p:cNvPr id="10" name="Down Arrow 9"/>
          <p:cNvSpPr/>
          <p:nvPr/>
        </p:nvSpPr>
        <p:spPr>
          <a:xfrm>
            <a:off x="1598019" y="1795637"/>
            <a:ext cx="205740" cy="19431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1" name="TextBox 10"/>
          <p:cNvSpPr txBox="1"/>
          <p:nvPr/>
        </p:nvSpPr>
        <p:spPr>
          <a:xfrm>
            <a:off x="1182958" y="2074939"/>
            <a:ext cx="1069525" cy="507831"/>
          </a:xfrm>
          <a:prstGeom prst="rect">
            <a:avLst/>
          </a:prstGeom>
          <a:solidFill>
            <a:schemeClr val="accent3">
              <a:lumMod val="20000"/>
              <a:lumOff val="80000"/>
            </a:schemeClr>
          </a:solidFill>
        </p:spPr>
        <p:txBody>
          <a:bodyPr wrap="none" rtlCol="0">
            <a:spAutoFit/>
          </a:bodyPr>
          <a:lstStyle/>
          <a:p>
            <a:pPr algn="ctr"/>
            <a:r>
              <a:rPr lang="en-GB" sz="675" dirty="0"/>
              <a:t>Links to already</a:t>
            </a:r>
          </a:p>
          <a:p>
            <a:pPr algn="ctr"/>
            <a:r>
              <a:rPr lang="en-GB" sz="675" dirty="0"/>
              <a:t>existing documentation</a:t>
            </a:r>
          </a:p>
          <a:p>
            <a:pPr algn="ctr"/>
            <a:r>
              <a:rPr lang="en-GB" sz="675" dirty="0"/>
              <a:t>will be made, </a:t>
            </a:r>
          </a:p>
          <a:p>
            <a:pPr algn="ctr"/>
            <a:r>
              <a:rPr lang="en-GB" sz="675" dirty="0"/>
              <a:t>whenever required</a:t>
            </a:r>
          </a:p>
        </p:txBody>
      </p:sp>
      <p:sp>
        <p:nvSpPr>
          <p:cNvPr id="7" name="TextBox 6"/>
          <p:cNvSpPr txBox="1"/>
          <p:nvPr/>
        </p:nvSpPr>
        <p:spPr>
          <a:xfrm>
            <a:off x="6798263" y="820706"/>
            <a:ext cx="1063112" cy="2308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900" u="sng" dirty="0">
                <a:hlinkClick r:id="rId4"/>
              </a:rPr>
              <a:t>EDMS #1361462</a:t>
            </a:r>
            <a:endParaRPr lang="en-GB" sz="900" dirty="0"/>
          </a:p>
        </p:txBody>
      </p:sp>
      <p:sp>
        <p:nvSpPr>
          <p:cNvPr id="12" name="Rectangle 11"/>
          <p:cNvSpPr/>
          <p:nvPr/>
        </p:nvSpPr>
        <p:spPr>
          <a:xfrm>
            <a:off x="2670003" y="3434906"/>
            <a:ext cx="102870" cy="92322"/>
          </a:xfrm>
          <a:prstGeom prst="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3" name="Rectangle 12"/>
          <p:cNvSpPr/>
          <p:nvPr/>
        </p:nvSpPr>
        <p:spPr>
          <a:xfrm>
            <a:off x="2670003" y="3590336"/>
            <a:ext cx="102870" cy="92322"/>
          </a:xfrm>
          <a:prstGeom prst="rect">
            <a:avLst/>
          </a:prstGeom>
          <a:solidFill>
            <a:srgbClr val="FF99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 name="Rectangle 13"/>
          <p:cNvSpPr/>
          <p:nvPr/>
        </p:nvSpPr>
        <p:spPr>
          <a:xfrm>
            <a:off x="2670003" y="3741573"/>
            <a:ext cx="102870" cy="9232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TextBox 14"/>
          <p:cNvSpPr txBox="1"/>
          <p:nvPr/>
        </p:nvSpPr>
        <p:spPr>
          <a:xfrm>
            <a:off x="2738584" y="3408629"/>
            <a:ext cx="898003" cy="184666"/>
          </a:xfrm>
          <a:prstGeom prst="rect">
            <a:avLst/>
          </a:prstGeom>
          <a:noFill/>
        </p:spPr>
        <p:txBody>
          <a:bodyPr wrap="none" rtlCol="0">
            <a:spAutoFit/>
          </a:bodyPr>
          <a:lstStyle/>
          <a:p>
            <a:r>
              <a:rPr lang="en-GB" sz="600" dirty="0"/>
              <a:t>Project management</a:t>
            </a:r>
          </a:p>
        </p:txBody>
      </p:sp>
      <p:sp>
        <p:nvSpPr>
          <p:cNvPr id="16" name="TextBox 15"/>
          <p:cNvSpPr txBox="1"/>
          <p:nvPr/>
        </p:nvSpPr>
        <p:spPr>
          <a:xfrm>
            <a:off x="2757166" y="3558211"/>
            <a:ext cx="559769" cy="184666"/>
          </a:xfrm>
          <a:prstGeom prst="rect">
            <a:avLst/>
          </a:prstGeom>
          <a:noFill/>
        </p:spPr>
        <p:txBody>
          <a:bodyPr wrap="none" rtlCol="0">
            <a:spAutoFit/>
          </a:bodyPr>
          <a:lstStyle/>
          <a:p>
            <a:r>
              <a:rPr lang="en-GB" sz="600" dirty="0"/>
              <a:t>Acquisition</a:t>
            </a:r>
          </a:p>
        </p:txBody>
      </p:sp>
      <p:sp>
        <p:nvSpPr>
          <p:cNvPr id="17" name="TextBox 16"/>
          <p:cNvSpPr txBox="1"/>
          <p:nvPr/>
        </p:nvSpPr>
        <p:spPr>
          <a:xfrm>
            <a:off x="2748611" y="3712252"/>
            <a:ext cx="516488" cy="184666"/>
          </a:xfrm>
          <a:prstGeom prst="rect">
            <a:avLst/>
          </a:prstGeom>
          <a:noFill/>
        </p:spPr>
        <p:txBody>
          <a:bodyPr wrap="none" rtlCol="0">
            <a:spAutoFit/>
          </a:bodyPr>
          <a:lstStyle/>
          <a:p>
            <a:r>
              <a:rPr lang="en-GB" sz="600" dirty="0"/>
              <a:t>Technical</a:t>
            </a:r>
          </a:p>
        </p:txBody>
      </p:sp>
      <p:sp>
        <p:nvSpPr>
          <p:cNvPr id="18" name="Rectangle 17"/>
          <p:cNvSpPr/>
          <p:nvPr/>
        </p:nvSpPr>
        <p:spPr>
          <a:xfrm>
            <a:off x="2670003" y="3898694"/>
            <a:ext cx="102870" cy="92322"/>
          </a:xfrm>
          <a:prstGeom prst="rect">
            <a:avLst/>
          </a:prstGeom>
          <a:solidFill>
            <a:srgbClr val="3366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9" name="TextBox 18"/>
          <p:cNvSpPr txBox="1"/>
          <p:nvPr/>
        </p:nvSpPr>
        <p:spPr>
          <a:xfrm>
            <a:off x="2763706" y="3873835"/>
            <a:ext cx="402674" cy="184666"/>
          </a:xfrm>
          <a:prstGeom prst="rect">
            <a:avLst/>
          </a:prstGeom>
          <a:noFill/>
        </p:spPr>
        <p:txBody>
          <a:bodyPr wrap="none" rtlCol="0">
            <a:spAutoFit/>
          </a:bodyPr>
          <a:lstStyle/>
          <a:p>
            <a:r>
              <a:rPr lang="en-GB" sz="600" dirty="0"/>
              <a:t>Safety</a:t>
            </a:r>
          </a:p>
        </p:txBody>
      </p:sp>
      <p:sp>
        <p:nvSpPr>
          <p:cNvPr id="20" name="Espace réservé du pied de page 1"/>
          <p:cNvSpPr>
            <a:spLocks noGrp="1"/>
          </p:cNvSpPr>
          <p:nvPr>
            <p:ph type="ftr" sz="quarter" idx="11"/>
          </p:nvPr>
        </p:nvSpPr>
        <p:spPr>
          <a:xfrm>
            <a:off x="2571750" y="4767263"/>
            <a:ext cx="4970250" cy="270000"/>
          </a:xfrm>
        </p:spPr>
        <p:txBody>
          <a:bodyPr/>
          <a:lstStyle/>
          <a:p>
            <a:r>
              <a:rPr lang="en-GB"/>
              <a:t>HL-LHC Procurement, Baseline Documentation, Quality and Risk Office</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1465914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40865"/>
            <a:ext cx="6170141" cy="459246"/>
          </a:xfrm>
        </p:spPr>
        <p:txBody>
          <a:bodyPr>
            <a:normAutofit/>
          </a:bodyPr>
          <a:lstStyle/>
          <a:p>
            <a:r>
              <a:rPr lang="en-GB" dirty="0"/>
              <a:t>When – The full HL-LHC life-cycle </a:t>
            </a:r>
          </a:p>
        </p:txBody>
      </p:sp>
      <p:sp>
        <p:nvSpPr>
          <p:cNvPr id="4" name="Slide Number Placeholder 3"/>
          <p:cNvSpPr>
            <a:spLocks noGrp="1"/>
          </p:cNvSpPr>
          <p:nvPr>
            <p:ph type="sldNum" sz="quarter" idx="12"/>
          </p:nvPr>
        </p:nvSpPr>
        <p:spPr/>
        <p:txBody>
          <a:bodyPr/>
          <a:lstStyle/>
          <a:p>
            <a:fld id="{BFDCA1C4-9514-7B4F-976F-D92F7E296653}" type="slidenum">
              <a:rPr lang="fr-FR" smtClean="0"/>
              <a:pPr/>
              <a:t>22</a:t>
            </a:fld>
            <a:endParaRPr lang="fr-FR"/>
          </a:p>
        </p:txBody>
      </p:sp>
      <p:pic>
        <p:nvPicPr>
          <p:cNvPr id="43" name="Picture 42">
            <a:extLst>
              <a:ext uri="{FF2B5EF4-FFF2-40B4-BE49-F238E27FC236}">
                <a16:creationId xmlns:a16="http://schemas.microsoft.com/office/drawing/2014/main" id="{642FBF73-202E-4264-B8B2-C56E1393C93D}"/>
              </a:ext>
            </a:extLst>
          </p:cNvPr>
          <p:cNvPicPr>
            <a:picLocks noChangeAspect="1"/>
          </p:cNvPicPr>
          <p:nvPr/>
        </p:nvPicPr>
        <p:blipFill rotWithShape="1">
          <a:blip r:embed="rId3"/>
          <a:srcRect l="7196" r="13272" b="89358"/>
          <a:stretch/>
        </p:blipFill>
        <p:spPr>
          <a:xfrm>
            <a:off x="117000" y="581518"/>
            <a:ext cx="8910000" cy="842889"/>
          </a:xfrm>
          <a:prstGeom prst="rect">
            <a:avLst/>
          </a:prstGeom>
        </p:spPr>
      </p:pic>
      <p:pic>
        <p:nvPicPr>
          <p:cNvPr id="44" name="Picture 43">
            <a:extLst>
              <a:ext uri="{FF2B5EF4-FFF2-40B4-BE49-F238E27FC236}">
                <a16:creationId xmlns:a16="http://schemas.microsoft.com/office/drawing/2014/main" id="{BE084CF2-C5F7-47C3-AF59-AF54BCD8217F}"/>
              </a:ext>
            </a:extLst>
          </p:cNvPr>
          <p:cNvPicPr>
            <a:picLocks noChangeAspect="1"/>
          </p:cNvPicPr>
          <p:nvPr/>
        </p:nvPicPr>
        <p:blipFill rotWithShape="1">
          <a:blip r:embed="rId4"/>
          <a:srcRect t="19412" b="22620"/>
          <a:stretch/>
        </p:blipFill>
        <p:spPr>
          <a:xfrm>
            <a:off x="117000" y="2757320"/>
            <a:ext cx="8910000" cy="238539"/>
          </a:xfrm>
          <a:prstGeom prst="rect">
            <a:avLst/>
          </a:prstGeom>
        </p:spPr>
      </p:pic>
      <p:pic>
        <p:nvPicPr>
          <p:cNvPr id="45" name="Picture 44">
            <a:extLst>
              <a:ext uri="{FF2B5EF4-FFF2-40B4-BE49-F238E27FC236}">
                <a16:creationId xmlns:a16="http://schemas.microsoft.com/office/drawing/2014/main" id="{FD874BAD-28FC-4712-A526-D93F84B82DB1}"/>
              </a:ext>
            </a:extLst>
          </p:cNvPr>
          <p:cNvPicPr>
            <a:picLocks noChangeAspect="1"/>
          </p:cNvPicPr>
          <p:nvPr/>
        </p:nvPicPr>
        <p:blipFill>
          <a:blip r:embed="rId5"/>
          <a:stretch>
            <a:fillRect/>
          </a:stretch>
        </p:blipFill>
        <p:spPr>
          <a:xfrm>
            <a:off x="7655042" y="1516883"/>
            <a:ext cx="1303308" cy="810000"/>
          </a:xfrm>
          <a:prstGeom prst="rect">
            <a:avLst/>
          </a:prstGeom>
          <a:ln>
            <a:solidFill>
              <a:schemeClr val="tx1"/>
            </a:solidFill>
          </a:ln>
        </p:spPr>
      </p:pic>
      <p:pic>
        <p:nvPicPr>
          <p:cNvPr id="48" name="Picture 47">
            <a:extLst>
              <a:ext uri="{FF2B5EF4-FFF2-40B4-BE49-F238E27FC236}">
                <a16:creationId xmlns:a16="http://schemas.microsoft.com/office/drawing/2014/main" id="{4894DFA2-2048-4036-90EA-94737ED91D1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38953" y="1426757"/>
            <a:ext cx="937108" cy="810000"/>
          </a:xfrm>
          <a:prstGeom prst="rect">
            <a:avLst/>
          </a:prstGeom>
        </p:spPr>
      </p:pic>
      <p:pic>
        <p:nvPicPr>
          <p:cNvPr id="49" name="Picture 48">
            <a:extLst>
              <a:ext uri="{FF2B5EF4-FFF2-40B4-BE49-F238E27FC236}">
                <a16:creationId xmlns:a16="http://schemas.microsoft.com/office/drawing/2014/main" id="{23AD68AD-E4F9-4A98-93ED-830C9582FC5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8979" r="-2" b="7870"/>
          <a:stretch/>
        </p:blipFill>
        <p:spPr>
          <a:xfrm>
            <a:off x="6194770" y="1662394"/>
            <a:ext cx="1069517" cy="811399"/>
          </a:xfrm>
          <a:prstGeom prst="rect">
            <a:avLst/>
          </a:prstGeom>
          <a:ln>
            <a:solidFill>
              <a:schemeClr val="tx1"/>
            </a:solidFill>
          </a:ln>
        </p:spPr>
      </p:pic>
      <p:pic>
        <p:nvPicPr>
          <p:cNvPr id="50" name="Picture 49">
            <a:extLst>
              <a:ext uri="{FF2B5EF4-FFF2-40B4-BE49-F238E27FC236}">
                <a16:creationId xmlns:a16="http://schemas.microsoft.com/office/drawing/2014/main" id="{84E4BACD-FB68-4A97-B4A7-16007B2021AA}"/>
              </a:ext>
            </a:extLst>
          </p:cNvPr>
          <p:cNvPicPr>
            <a:picLocks noChangeAspect="1"/>
          </p:cNvPicPr>
          <p:nvPr/>
        </p:nvPicPr>
        <p:blipFill>
          <a:blip r:embed="rId8"/>
          <a:stretch>
            <a:fillRect/>
          </a:stretch>
        </p:blipFill>
        <p:spPr>
          <a:xfrm>
            <a:off x="117000" y="1432576"/>
            <a:ext cx="453419" cy="702000"/>
          </a:xfrm>
          <a:prstGeom prst="rect">
            <a:avLst/>
          </a:prstGeom>
        </p:spPr>
      </p:pic>
      <p:pic>
        <p:nvPicPr>
          <p:cNvPr id="51" name="Picture 50">
            <a:extLst>
              <a:ext uri="{FF2B5EF4-FFF2-40B4-BE49-F238E27FC236}">
                <a16:creationId xmlns:a16="http://schemas.microsoft.com/office/drawing/2014/main" id="{18DA284B-ED3A-4E87-9C79-D4C3DADA4EA6}"/>
              </a:ext>
            </a:extLst>
          </p:cNvPr>
          <p:cNvPicPr>
            <a:picLocks noChangeAspect="1"/>
          </p:cNvPicPr>
          <p:nvPr/>
        </p:nvPicPr>
        <p:blipFill>
          <a:blip r:embed="rId9"/>
          <a:stretch>
            <a:fillRect/>
          </a:stretch>
        </p:blipFill>
        <p:spPr>
          <a:xfrm>
            <a:off x="4724016" y="1662395"/>
            <a:ext cx="1080000" cy="811399"/>
          </a:xfrm>
          <a:prstGeom prst="rect">
            <a:avLst/>
          </a:prstGeom>
          <a:ln w="3175">
            <a:solidFill>
              <a:schemeClr val="tx1"/>
            </a:solidFill>
          </a:ln>
        </p:spPr>
      </p:pic>
      <p:pic>
        <p:nvPicPr>
          <p:cNvPr id="52" name="Picture 51" descr="C:\Documents and Settings\Ben\My Documents\presentations\DQWCC2.jpg">
            <a:extLst>
              <a:ext uri="{FF2B5EF4-FFF2-40B4-BE49-F238E27FC236}">
                <a16:creationId xmlns:a16="http://schemas.microsoft.com/office/drawing/2014/main" id="{C0B0D15A-4D9D-48D8-A8A3-C86C6C30EADB}"/>
              </a:ext>
            </a:extLst>
          </p:cNvPr>
          <p:cNvPicPr>
            <a:picLocks noChangeAspect="1" noChangeArrowheads="1"/>
          </p:cNvPicPr>
          <p:nvPr/>
        </p:nvPicPr>
        <p:blipFill>
          <a:blip r:embed="rId10" cstate="print"/>
          <a:srcRect/>
          <a:stretch>
            <a:fillRect/>
          </a:stretch>
        </p:blipFill>
        <p:spPr bwMode="auto">
          <a:xfrm flipH="1">
            <a:off x="58694" y="2231957"/>
            <a:ext cx="577943" cy="408613"/>
          </a:xfrm>
          <a:prstGeom prst="rect">
            <a:avLst/>
          </a:prstGeom>
          <a:noFill/>
          <a:ln>
            <a:noFill/>
          </a:ln>
        </p:spPr>
      </p:pic>
      <p:pic>
        <p:nvPicPr>
          <p:cNvPr id="53" name="Picture 52">
            <a:extLst>
              <a:ext uri="{FF2B5EF4-FFF2-40B4-BE49-F238E27FC236}">
                <a16:creationId xmlns:a16="http://schemas.microsoft.com/office/drawing/2014/main" id="{DB0231CC-AA05-4B6E-B562-6861D28A5100}"/>
              </a:ext>
            </a:extLst>
          </p:cNvPr>
          <p:cNvPicPr>
            <a:picLocks noChangeAspect="1"/>
          </p:cNvPicPr>
          <p:nvPr/>
        </p:nvPicPr>
        <p:blipFill>
          <a:blip r:embed="rId11"/>
          <a:stretch>
            <a:fillRect/>
          </a:stretch>
        </p:blipFill>
        <p:spPr>
          <a:xfrm>
            <a:off x="630257" y="1510310"/>
            <a:ext cx="837000" cy="519122"/>
          </a:xfrm>
          <a:prstGeom prst="rect">
            <a:avLst/>
          </a:prstGeom>
        </p:spPr>
      </p:pic>
      <p:pic>
        <p:nvPicPr>
          <p:cNvPr id="54" name="Picture 53">
            <a:extLst>
              <a:ext uri="{FF2B5EF4-FFF2-40B4-BE49-F238E27FC236}">
                <a16:creationId xmlns:a16="http://schemas.microsoft.com/office/drawing/2014/main" id="{95A78923-EB3A-4723-B1F4-424ABA843549}"/>
              </a:ext>
            </a:extLst>
          </p:cNvPr>
          <p:cNvPicPr>
            <a:picLocks noChangeAspect="1"/>
          </p:cNvPicPr>
          <p:nvPr/>
        </p:nvPicPr>
        <p:blipFill>
          <a:blip r:embed="rId12"/>
          <a:stretch>
            <a:fillRect/>
          </a:stretch>
        </p:blipFill>
        <p:spPr>
          <a:xfrm>
            <a:off x="697778" y="2236758"/>
            <a:ext cx="810000" cy="310562"/>
          </a:xfrm>
          <a:prstGeom prst="rect">
            <a:avLst/>
          </a:prstGeom>
        </p:spPr>
      </p:pic>
      <p:pic>
        <p:nvPicPr>
          <p:cNvPr id="55" name="Picture 54">
            <a:extLst>
              <a:ext uri="{FF2B5EF4-FFF2-40B4-BE49-F238E27FC236}">
                <a16:creationId xmlns:a16="http://schemas.microsoft.com/office/drawing/2014/main" id="{8FB7C43E-CF3D-4FC5-8840-E706D5FA970B}"/>
              </a:ext>
            </a:extLst>
          </p:cNvPr>
          <p:cNvPicPr>
            <a:picLocks noChangeAspect="1"/>
          </p:cNvPicPr>
          <p:nvPr/>
        </p:nvPicPr>
        <p:blipFill>
          <a:blip r:embed="rId13"/>
          <a:stretch>
            <a:fillRect/>
          </a:stretch>
        </p:blipFill>
        <p:spPr>
          <a:xfrm>
            <a:off x="3100891" y="1694882"/>
            <a:ext cx="1395365" cy="810000"/>
          </a:xfrm>
          <a:prstGeom prst="rect">
            <a:avLst/>
          </a:prstGeom>
        </p:spPr>
      </p:pic>
      <p:pic>
        <p:nvPicPr>
          <p:cNvPr id="56" name="Picture 55">
            <a:extLst>
              <a:ext uri="{FF2B5EF4-FFF2-40B4-BE49-F238E27FC236}">
                <a16:creationId xmlns:a16="http://schemas.microsoft.com/office/drawing/2014/main" id="{BE01D085-B93B-4195-90A8-A33945C44332}"/>
              </a:ext>
            </a:extLst>
          </p:cNvPr>
          <p:cNvPicPr>
            <a:picLocks noChangeAspect="1"/>
          </p:cNvPicPr>
          <p:nvPr/>
        </p:nvPicPr>
        <p:blipFill rotWithShape="1">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32675" t="12323" r="33463" b="10928"/>
          <a:stretch/>
        </p:blipFill>
        <p:spPr>
          <a:xfrm>
            <a:off x="1945432" y="2195497"/>
            <a:ext cx="349814" cy="447437"/>
          </a:xfrm>
          <a:prstGeom prst="rect">
            <a:avLst/>
          </a:prstGeom>
        </p:spPr>
      </p:pic>
      <p:pic>
        <p:nvPicPr>
          <p:cNvPr id="57" name="Picture 56">
            <a:extLst>
              <a:ext uri="{FF2B5EF4-FFF2-40B4-BE49-F238E27FC236}">
                <a16:creationId xmlns:a16="http://schemas.microsoft.com/office/drawing/2014/main" id="{8F16182E-BC63-4983-B794-667555A89F15}"/>
              </a:ext>
            </a:extLst>
          </p:cNvPr>
          <p:cNvPicPr>
            <a:picLocks noChangeAspect="1"/>
          </p:cNvPicPr>
          <p:nvPr/>
        </p:nvPicPr>
        <p:blipFill>
          <a:blip r:embed="rId15"/>
          <a:stretch>
            <a:fillRect/>
          </a:stretch>
        </p:blipFill>
        <p:spPr>
          <a:xfrm>
            <a:off x="2457664" y="2259383"/>
            <a:ext cx="550474" cy="405000"/>
          </a:xfrm>
          <a:prstGeom prst="rect">
            <a:avLst/>
          </a:prstGeom>
        </p:spPr>
      </p:pic>
      <p:pic>
        <p:nvPicPr>
          <p:cNvPr id="58" name="Picture 57">
            <a:extLst>
              <a:ext uri="{FF2B5EF4-FFF2-40B4-BE49-F238E27FC236}">
                <a16:creationId xmlns:a16="http://schemas.microsoft.com/office/drawing/2014/main" id="{CE89344E-2A9C-4D42-A04D-CC3B0DFA7A22}"/>
              </a:ext>
            </a:extLst>
          </p:cNvPr>
          <p:cNvPicPr>
            <a:picLocks noChangeAspect="1"/>
          </p:cNvPicPr>
          <p:nvPr/>
        </p:nvPicPr>
        <p:blipFill>
          <a:blip r:embed="rId16"/>
          <a:stretch>
            <a:fillRect/>
          </a:stretch>
        </p:blipFill>
        <p:spPr>
          <a:xfrm>
            <a:off x="286863" y="3157327"/>
            <a:ext cx="859474" cy="1215000"/>
          </a:xfrm>
          <a:prstGeom prst="rect">
            <a:avLst/>
          </a:prstGeom>
          <a:solidFill>
            <a:schemeClr val="tx1"/>
          </a:solidFill>
          <a:ln>
            <a:solidFill>
              <a:schemeClr val="tx1"/>
            </a:solidFill>
          </a:ln>
        </p:spPr>
      </p:pic>
      <p:pic>
        <p:nvPicPr>
          <p:cNvPr id="59" name="Picture 58">
            <a:extLst>
              <a:ext uri="{FF2B5EF4-FFF2-40B4-BE49-F238E27FC236}">
                <a16:creationId xmlns:a16="http://schemas.microsoft.com/office/drawing/2014/main" id="{3CC68776-87E8-4830-BFE8-78F4954A4C26}"/>
              </a:ext>
            </a:extLst>
          </p:cNvPr>
          <p:cNvPicPr>
            <a:picLocks noChangeAspect="1"/>
          </p:cNvPicPr>
          <p:nvPr/>
        </p:nvPicPr>
        <p:blipFill>
          <a:blip r:embed="rId17"/>
          <a:stretch>
            <a:fillRect/>
          </a:stretch>
        </p:blipFill>
        <p:spPr>
          <a:xfrm>
            <a:off x="3226941" y="3157327"/>
            <a:ext cx="857009" cy="1215000"/>
          </a:xfrm>
          <a:prstGeom prst="rect">
            <a:avLst/>
          </a:prstGeom>
          <a:ln>
            <a:solidFill>
              <a:schemeClr val="tx1"/>
            </a:solidFill>
          </a:ln>
        </p:spPr>
      </p:pic>
      <p:pic>
        <p:nvPicPr>
          <p:cNvPr id="60" name="Picture 59">
            <a:extLst>
              <a:ext uri="{FF2B5EF4-FFF2-40B4-BE49-F238E27FC236}">
                <a16:creationId xmlns:a16="http://schemas.microsoft.com/office/drawing/2014/main" id="{9FE616EA-9C1B-46F1-90B9-5C773E2F70B1}"/>
              </a:ext>
            </a:extLst>
          </p:cNvPr>
          <p:cNvPicPr>
            <a:picLocks noChangeAspect="1"/>
          </p:cNvPicPr>
          <p:nvPr/>
        </p:nvPicPr>
        <p:blipFill>
          <a:blip r:embed="rId18"/>
          <a:stretch>
            <a:fillRect/>
          </a:stretch>
        </p:blipFill>
        <p:spPr>
          <a:xfrm>
            <a:off x="4739775" y="3180157"/>
            <a:ext cx="701164" cy="999000"/>
          </a:xfrm>
          <a:prstGeom prst="rect">
            <a:avLst/>
          </a:prstGeom>
          <a:ln w="3175">
            <a:solidFill>
              <a:schemeClr val="tx1"/>
            </a:solidFill>
          </a:ln>
        </p:spPr>
      </p:pic>
      <p:pic>
        <p:nvPicPr>
          <p:cNvPr id="61" name="Picture 60">
            <a:extLst>
              <a:ext uri="{FF2B5EF4-FFF2-40B4-BE49-F238E27FC236}">
                <a16:creationId xmlns:a16="http://schemas.microsoft.com/office/drawing/2014/main" id="{4E97A37C-DBC7-46B4-AA98-B2AC0B426943}"/>
              </a:ext>
            </a:extLst>
          </p:cNvPr>
          <p:cNvPicPr>
            <a:picLocks noChangeAspect="1"/>
          </p:cNvPicPr>
          <p:nvPr/>
        </p:nvPicPr>
        <p:blipFill>
          <a:blip r:embed="rId19"/>
          <a:stretch>
            <a:fillRect/>
          </a:stretch>
        </p:blipFill>
        <p:spPr>
          <a:xfrm>
            <a:off x="4870372" y="3302585"/>
            <a:ext cx="705863" cy="999000"/>
          </a:xfrm>
          <a:prstGeom prst="rect">
            <a:avLst/>
          </a:prstGeom>
          <a:ln w="3175">
            <a:solidFill>
              <a:schemeClr val="tx1"/>
            </a:solidFill>
          </a:ln>
        </p:spPr>
      </p:pic>
      <p:pic>
        <p:nvPicPr>
          <p:cNvPr id="62" name="Picture 61">
            <a:extLst>
              <a:ext uri="{FF2B5EF4-FFF2-40B4-BE49-F238E27FC236}">
                <a16:creationId xmlns:a16="http://schemas.microsoft.com/office/drawing/2014/main" id="{569F9B3C-D7AF-42CE-AE8C-3B01F510A19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857454" y="3756225"/>
            <a:ext cx="1013027" cy="1013027"/>
          </a:xfrm>
          <a:prstGeom prst="rect">
            <a:avLst/>
          </a:prstGeom>
          <a:ln>
            <a:solidFill>
              <a:schemeClr val="tx1"/>
            </a:solidFill>
          </a:ln>
        </p:spPr>
      </p:pic>
      <p:pic>
        <p:nvPicPr>
          <p:cNvPr id="63" name="Picture 62">
            <a:extLst>
              <a:ext uri="{FF2B5EF4-FFF2-40B4-BE49-F238E27FC236}">
                <a16:creationId xmlns:a16="http://schemas.microsoft.com/office/drawing/2014/main" id="{9AC0513F-2628-4367-8B5A-8A08BF191564}"/>
              </a:ext>
            </a:extLst>
          </p:cNvPr>
          <p:cNvPicPr>
            <a:picLocks noChangeAspect="1"/>
          </p:cNvPicPr>
          <p:nvPr/>
        </p:nvPicPr>
        <p:blipFill>
          <a:blip r:embed="rId21"/>
          <a:stretch>
            <a:fillRect/>
          </a:stretch>
        </p:blipFill>
        <p:spPr>
          <a:xfrm>
            <a:off x="5036273" y="3423428"/>
            <a:ext cx="702000" cy="998686"/>
          </a:xfrm>
          <a:prstGeom prst="rect">
            <a:avLst/>
          </a:prstGeom>
          <a:ln w="3175">
            <a:solidFill>
              <a:schemeClr val="tx1"/>
            </a:solidFill>
          </a:ln>
        </p:spPr>
      </p:pic>
      <p:pic>
        <p:nvPicPr>
          <p:cNvPr id="64" name="Picture 63">
            <a:extLst>
              <a:ext uri="{FF2B5EF4-FFF2-40B4-BE49-F238E27FC236}">
                <a16:creationId xmlns:a16="http://schemas.microsoft.com/office/drawing/2014/main" id="{A7CC25F7-7497-48AE-84C4-46206F9E496D}"/>
              </a:ext>
            </a:extLst>
          </p:cNvPr>
          <p:cNvPicPr>
            <a:picLocks noChangeAspect="1"/>
          </p:cNvPicPr>
          <p:nvPr/>
        </p:nvPicPr>
        <p:blipFill>
          <a:blip r:embed="rId22"/>
          <a:stretch>
            <a:fillRect/>
          </a:stretch>
        </p:blipFill>
        <p:spPr>
          <a:xfrm>
            <a:off x="5137042" y="3557681"/>
            <a:ext cx="702533" cy="999000"/>
          </a:xfrm>
          <a:prstGeom prst="rect">
            <a:avLst/>
          </a:prstGeom>
          <a:noFill/>
          <a:ln w="3175">
            <a:solidFill>
              <a:schemeClr val="tx1"/>
            </a:solidFill>
          </a:ln>
        </p:spPr>
      </p:pic>
      <p:pic>
        <p:nvPicPr>
          <p:cNvPr id="65" name="Picture 64">
            <a:extLst>
              <a:ext uri="{FF2B5EF4-FFF2-40B4-BE49-F238E27FC236}">
                <a16:creationId xmlns:a16="http://schemas.microsoft.com/office/drawing/2014/main" id="{43B8BD0E-C4CA-4AC6-9A1F-B995D8006BD6}"/>
              </a:ext>
            </a:extLst>
          </p:cNvPr>
          <p:cNvPicPr>
            <a:picLocks noChangeAspect="1"/>
          </p:cNvPicPr>
          <p:nvPr/>
        </p:nvPicPr>
        <p:blipFill>
          <a:blip r:embed="rId23"/>
          <a:stretch>
            <a:fillRect/>
          </a:stretch>
        </p:blipFill>
        <p:spPr>
          <a:xfrm>
            <a:off x="1758551" y="3157991"/>
            <a:ext cx="855900" cy="1205514"/>
          </a:xfrm>
          <a:prstGeom prst="rect">
            <a:avLst/>
          </a:prstGeom>
          <a:ln>
            <a:solidFill>
              <a:schemeClr val="tx1"/>
            </a:solidFill>
          </a:ln>
        </p:spPr>
      </p:pic>
      <p:pic>
        <p:nvPicPr>
          <p:cNvPr id="66" name="Picture 65">
            <a:extLst>
              <a:ext uri="{FF2B5EF4-FFF2-40B4-BE49-F238E27FC236}">
                <a16:creationId xmlns:a16="http://schemas.microsoft.com/office/drawing/2014/main" id="{4E489A56-A573-4DF7-8DCA-8E5775789E15}"/>
              </a:ext>
            </a:extLst>
          </p:cNvPr>
          <p:cNvPicPr>
            <a:picLocks noChangeAspect="1"/>
          </p:cNvPicPr>
          <p:nvPr/>
        </p:nvPicPr>
        <p:blipFill>
          <a:blip r:embed="rId24"/>
          <a:stretch>
            <a:fillRect/>
          </a:stretch>
        </p:blipFill>
        <p:spPr>
          <a:xfrm>
            <a:off x="3390651" y="3674608"/>
            <a:ext cx="1080000" cy="765147"/>
          </a:xfrm>
          <a:prstGeom prst="rect">
            <a:avLst/>
          </a:prstGeom>
          <a:ln>
            <a:solidFill>
              <a:schemeClr val="tx1"/>
            </a:solidFill>
          </a:ln>
        </p:spPr>
      </p:pic>
      <p:pic>
        <p:nvPicPr>
          <p:cNvPr id="67" name="Picture 66">
            <a:extLst>
              <a:ext uri="{FF2B5EF4-FFF2-40B4-BE49-F238E27FC236}">
                <a16:creationId xmlns:a16="http://schemas.microsoft.com/office/drawing/2014/main" id="{92BE2E02-DE1F-4BAB-A44B-5CB2A37F14AC}"/>
              </a:ext>
            </a:extLst>
          </p:cNvPr>
          <p:cNvPicPr>
            <a:picLocks noChangeAspect="1"/>
          </p:cNvPicPr>
          <p:nvPr/>
        </p:nvPicPr>
        <p:blipFill>
          <a:blip r:embed="rId25"/>
          <a:stretch>
            <a:fillRect/>
          </a:stretch>
        </p:blipFill>
        <p:spPr>
          <a:xfrm>
            <a:off x="3602466" y="4031636"/>
            <a:ext cx="1080000" cy="763649"/>
          </a:xfrm>
          <a:prstGeom prst="rect">
            <a:avLst/>
          </a:prstGeom>
          <a:ln>
            <a:solidFill>
              <a:schemeClr val="tx1"/>
            </a:solidFill>
          </a:ln>
        </p:spPr>
      </p:pic>
      <p:grpSp>
        <p:nvGrpSpPr>
          <p:cNvPr id="68" name="Group 67">
            <a:extLst>
              <a:ext uri="{FF2B5EF4-FFF2-40B4-BE49-F238E27FC236}">
                <a16:creationId xmlns:a16="http://schemas.microsoft.com/office/drawing/2014/main" id="{85D679D7-74F8-4118-8A5C-69C2040010C2}"/>
              </a:ext>
            </a:extLst>
          </p:cNvPr>
          <p:cNvGrpSpPr/>
          <p:nvPr/>
        </p:nvGrpSpPr>
        <p:grpSpPr>
          <a:xfrm>
            <a:off x="5240800" y="3634403"/>
            <a:ext cx="809063" cy="1118402"/>
            <a:chOff x="7308304" y="3972067"/>
            <a:chExt cx="1078751" cy="1491203"/>
          </a:xfrm>
          <a:noFill/>
        </p:grpSpPr>
        <p:pic>
          <p:nvPicPr>
            <p:cNvPr id="69" name="Picture 68">
              <a:extLst>
                <a:ext uri="{FF2B5EF4-FFF2-40B4-BE49-F238E27FC236}">
                  <a16:creationId xmlns:a16="http://schemas.microsoft.com/office/drawing/2014/main" id="{8C1F8252-4176-4014-89AF-050628CF471C}"/>
                </a:ext>
              </a:extLst>
            </p:cNvPr>
            <p:cNvPicPr>
              <a:picLocks noChangeAspect="1"/>
            </p:cNvPicPr>
            <p:nvPr/>
          </p:nvPicPr>
          <p:blipFill>
            <a:blip r:embed="rId26"/>
            <a:stretch>
              <a:fillRect/>
            </a:stretch>
          </p:blipFill>
          <p:spPr>
            <a:xfrm>
              <a:off x="7308304" y="4026029"/>
              <a:ext cx="969792" cy="584583"/>
            </a:xfrm>
            <a:prstGeom prst="rect">
              <a:avLst/>
            </a:prstGeom>
            <a:grpFill/>
          </p:spPr>
        </p:pic>
        <p:pic>
          <p:nvPicPr>
            <p:cNvPr id="70" name="Picture 69">
              <a:extLst>
                <a:ext uri="{FF2B5EF4-FFF2-40B4-BE49-F238E27FC236}">
                  <a16:creationId xmlns:a16="http://schemas.microsoft.com/office/drawing/2014/main" id="{19942A72-6138-42B1-998B-263A099BCCC9}"/>
                </a:ext>
              </a:extLst>
            </p:cNvPr>
            <p:cNvPicPr>
              <a:picLocks noChangeAspect="1"/>
            </p:cNvPicPr>
            <p:nvPr/>
          </p:nvPicPr>
          <p:blipFill rotWithShape="1">
            <a:blip r:embed="rId27"/>
            <a:srcRect r="8319"/>
            <a:stretch/>
          </p:blipFill>
          <p:spPr>
            <a:xfrm>
              <a:off x="7421523" y="4577125"/>
              <a:ext cx="889120" cy="833951"/>
            </a:xfrm>
            <a:prstGeom prst="rect">
              <a:avLst/>
            </a:prstGeom>
            <a:grpFill/>
          </p:spPr>
        </p:pic>
        <p:sp>
          <p:nvSpPr>
            <p:cNvPr id="71" name="Rectangle 70">
              <a:extLst>
                <a:ext uri="{FF2B5EF4-FFF2-40B4-BE49-F238E27FC236}">
                  <a16:creationId xmlns:a16="http://schemas.microsoft.com/office/drawing/2014/main" id="{02F0BFBF-B228-4F86-8767-B4FE5F170CA9}"/>
                </a:ext>
              </a:extLst>
            </p:cNvPr>
            <p:cNvSpPr/>
            <p:nvPr/>
          </p:nvSpPr>
          <p:spPr>
            <a:xfrm>
              <a:off x="7308304" y="3972067"/>
              <a:ext cx="1078751" cy="149120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US" sz="1350">
                <a:solidFill>
                  <a:prstClr val="white"/>
                </a:solidFill>
                <a:latin typeface="Arial"/>
              </a:endParaRPr>
            </a:p>
          </p:txBody>
        </p:sp>
      </p:grpSp>
      <p:pic>
        <p:nvPicPr>
          <p:cNvPr id="72" name="Picture 71">
            <a:extLst>
              <a:ext uri="{FF2B5EF4-FFF2-40B4-BE49-F238E27FC236}">
                <a16:creationId xmlns:a16="http://schemas.microsoft.com/office/drawing/2014/main" id="{10B7CF5E-DB78-4A81-B1A0-1351D39C98D4}"/>
              </a:ext>
            </a:extLst>
          </p:cNvPr>
          <p:cNvPicPr>
            <a:picLocks noChangeAspect="1"/>
          </p:cNvPicPr>
          <p:nvPr/>
        </p:nvPicPr>
        <p:blipFill>
          <a:blip r:embed="rId28"/>
          <a:stretch>
            <a:fillRect/>
          </a:stretch>
        </p:blipFill>
        <p:spPr>
          <a:xfrm>
            <a:off x="6398564" y="3239594"/>
            <a:ext cx="855826" cy="1215000"/>
          </a:xfrm>
          <a:prstGeom prst="rect">
            <a:avLst/>
          </a:prstGeom>
          <a:ln>
            <a:solidFill>
              <a:schemeClr val="tx1"/>
            </a:solidFill>
          </a:ln>
        </p:spPr>
      </p:pic>
      <p:pic>
        <p:nvPicPr>
          <p:cNvPr id="73" name="Picture 72">
            <a:extLst>
              <a:ext uri="{FF2B5EF4-FFF2-40B4-BE49-F238E27FC236}">
                <a16:creationId xmlns:a16="http://schemas.microsoft.com/office/drawing/2014/main" id="{4B365D3D-675D-4E2B-A115-9EF3492DFFAD}"/>
              </a:ext>
            </a:extLst>
          </p:cNvPr>
          <p:cNvPicPr>
            <a:picLocks noChangeAspect="1"/>
          </p:cNvPicPr>
          <p:nvPr/>
        </p:nvPicPr>
        <p:blipFill rotWithShape="1">
          <a:blip r:embed="rId29" cstate="print">
            <a:extLst>
              <a:ext uri="{28A0092B-C50C-407E-A947-70E740481C1C}">
                <a14:useLocalDpi xmlns:a14="http://schemas.microsoft.com/office/drawing/2010/main" val="0"/>
              </a:ext>
            </a:extLst>
          </a:blip>
          <a:srcRect l="15781" t="20693" r="17062" b="19146"/>
          <a:stretch/>
        </p:blipFill>
        <p:spPr>
          <a:xfrm>
            <a:off x="7907583" y="3061358"/>
            <a:ext cx="912767" cy="654131"/>
          </a:xfrm>
          <a:prstGeom prst="rect">
            <a:avLst/>
          </a:prstGeom>
        </p:spPr>
      </p:pic>
      <p:pic>
        <p:nvPicPr>
          <p:cNvPr id="74" name="Picture 73">
            <a:extLst>
              <a:ext uri="{FF2B5EF4-FFF2-40B4-BE49-F238E27FC236}">
                <a16:creationId xmlns:a16="http://schemas.microsoft.com/office/drawing/2014/main" id="{7C0166E0-6A41-4E45-8CBB-F2EB670C9A15}"/>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8126737" y="1989383"/>
            <a:ext cx="900263" cy="675000"/>
          </a:xfrm>
          <a:prstGeom prst="rect">
            <a:avLst/>
          </a:prstGeom>
          <a:ln>
            <a:solidFill>
              <a:schemeClr val="tx1"/>
            </a:solidFill>
          </a:ln>
        </p:spPr>
      </p:pic>
      <p:grpSp>
        <p:nvGrpSpPr>
          <p:cNvPr id="75" name="Group 74">
            <a:extLst>
              <a:ext uri="{FF2B5EF4-FFF2-40B4-BE49-F238E27FC236}">
                <a16:creationId xmlns:a16="http://schemas.microsoft.com/office/drawing/2014/main" id="{52F8C6E8-F8A5-4AD9-B18B-05BC0FF2D626}"/>
              </a:ext>
            </a:extLst>
          </p:cNvPr>
          <p:cNvGrpSpPr/>
          <p:nvPr/>
        </p:nvGrpSpPr>
        <p:grpSpPr>
          <a:xfrm>
            <a:off x="1374610" y="3447079"/>
            <a:ext cx="6394781" cy="1078361"/>
            <a:chOff x="710213" y="4806828"/>
            <a:chExt cx="7704856" cy="1310227"/>
          </a:xfrm>
        </p:grpSpPr>
        <p:sp>
          <p:nvSpPr>
            <p:cNvPr id="76" name="Right Arrow 48">
              <a:extLst>
                <a:ext uri="{FF2B5EF4-FFF2-40B4-BE49-F238E27FC236}">
                  <a16:creationId xmlns:a16="http://schemas.microsoft.com/office/drawing/2014/main" id="{1B4F4247-7561-4872-A8A1-30B05584F103}"/>
                </a:ext>
              </a:extLst>
            </p:cNvPr>
            <p:cNvSpPr/>
            <p:nvPr/>
          </p:nvSpPr>
          <p:spPr>
            <a:xfrm>
              <a:off x="710213" y="4806828"/>
              <a:ext cx="7704856" cy="1310227"/>
            </a:xfrm>
            <a:prstGeom prst="rightArrow">
              <a:avLst/>
            </a:prstGeom>
            <a:solidFill>
              <a:srgbClr val="005AAE"/>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US" sz="1350">
                <a:solidFill>
                  <a:prstClr val="white"/>
                </a:solidFill>
                <a:latin typeface="Arial"/>
              </a:endParaRPr>
            </a:p>
          </p:txBody>
        </p:sp>
        <p:sp>
          <p:nvSpPr>
            <p:cNvPr id="77" name="TextBox 76">
              <a:extLst>
                <a:ext uri="{FF2B5EF4-FFF2-40B4-BE49-F238E27FC236}">
                  <a16:creationId xmlns:a16="http://schemas.microsoft.com/office/drawing/2014/main" id="{FB1003C4-6416-4AA0-AE2C-32BE6A23D4EC}"/>
                </a:ext>
              </a:extLst>
            </p:cNvPr>
            <p:cNvSpPr txBox="1"/>
            <p:nvPr/>
          </p:nvSpPr>
          <p:spPr>
            <a:xfrm>
              <a:off x="821841" y="5260911"/>
              <a:ext cx="7192648" cy="392651"/>
            </a:xfrm>
            <a:prstGeom prst="rect">
              <a:avLst/>
            </a:prstGeom>
            <a:noFill/>
          </p:spPr>
          <p:txBody>
            <a:bodyPr wrap="square" rtlCol="0">
              <a:spAutoFit/>
            </a:bodyPr>
            <a:lstStyle/>
            <a:p>
              <a:pPr defTabSz="342900">
                <a:defRPr/>
              </a:pPr>
              <a:r>
                <a:rPr lang="en-US" sz="1500" b="1" dirty="0">
                  <a:solidFill>
                    <a:prstClr val="white"/>
                  </a:solidFill>
                  <a:latin typeface="Arial"/>
                  <a:ea typeface="MS PGothic" panose="020B0600070205080204" pitchFamily="34" charset="-128"/>
                </a:rPr>
                <a:t>From Systems Requirements to Technical Solutions &amp; Products</a:t>
              </a:r>
            </a:p>
          </p:txBody>
        </p:sp>
      </p:grpSp>
      <p:sp>
        <p:nvSpPr>
          <p:cNvPr id="3" name="Footer Placeholder 2">
            <a:extLst>
              <a:ext uri="{FF2B5EF4-FFF2-40B4-BE49-F238E27FC236}">
                <a16:creationId xmlns:a16="http://schemas.microsoft.com/office/drawing/2014/main" id="{32E91A7A-4401-4D79-9166-1EC0D9AB9524}"/>
              </a:ext>
            </a:extLst>
          </p:cNvPr>
          <p:cNvSpPr>
            <a:spLocks noGrp="1"/>
          </p:cNvSpPr>
          <p:nvPr>
            <p:ph type="ftr" sz="quarter" idx="11"/>
          </p:nvPr>
        </p:nvSpPr>
        <p:spPr/>
        <p:txBody>
          <a:bodyPr/>
          <a:lstStyle/>
          <a:p>
            <a:r>
              <a:rPr lang="en-GB" noProof="0"/>
              <a:t>HL-LHC Procurement, Baseline Documentation, Quality and Risk Office</a:t>
            </a:r>
          </a:p>
        </p:txBody>
      </p:sp>
    </p:spTree>
    <p:extLst>
      <p:ext uri="{BB962C8B-B14F-4D97-AF65-F5344CB8AC3E}">
        <p14:creationId xmlns:p14="http://schemas.microsoft.com/office/powerpoint/2010/main" val="125800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3000" fill="hold"/>
                                        <p:tgtEl>
                                          <p:spTgt spid="50"/>
                                        </p:tgtEl>
                                        <p:attrNameLst>
                                          <p:attrName>ppt_x</p:attrName>
                                        </p:attrNameLst>
                                      </p:cBhvr>
                                      <p:tavLst>
                                        <p:tav tm="0">
                                          <p:val>
                                            <p:strVal val="0-#ppt_w/2"/>
                                          </p:val>
                                        </p:tav>
                                        <p:tav tm="100000">
                                          <p:val>
                                            <p:strVal val="#ppt_x"/>
                                          </p:val>
                                        </p:tav>
                                      </p:tavLst>
                                    </p:anim>
                                    <p:anim calcmode="lin" valueType="num">
                                      <p:cBhvr additive="base">
                                        <p:cTn id="8" dur="30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3000" fill="hold"/>
                                        <p:tgtEl>
                                          <p:spTgt spid="52"/>
                                        </p:tgtEl>
                                        <p:attrNameLst>
                                          <p:attrName>ppt_x</p:attrName>
                                        </p:attrNameLst>
                                      </p:cBhvr>
                                      <p:tavLst>
                                        <p:tav tm="0">
                                          <p:val>
                                            <p:strVal val="0-#ppt_w/2"/>
                                          </p:val>
                                        </p:tav>
                                        <p:tav tm="100000">
                                          <p:val>
                                            <p:strVal val="#ppt_x"/>
                                          </p:val>
                                        </p:tav>
                                      </p:tavLst>
                                    </p:anim>
                                    <p:anim calcmode="lin" valueType="num">
                                      <p:cBhvr additive="base">
                                        <p:cTn id="12" dur="300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0-#ppt_w/2"/>
                                          </p:val>
                                        </p:tav>
                                        <p:tav tm="100000">
                                          <p:val>
                                            <p:strVal val="#ppt_x"/>
                                          </p:val>
                                        </p:tav>
                                      </p:tavLst>
                                    </p:anim>
                                    <p:anim calcmode="lin" valueType="num">
                                      <p:cBhvr additive="base">
                                        <p:cTn id="16" dur="5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3000" fill="hold"/>
                                        <p:tgtEl>
                                          <p:spTgt spid="48"/>
                                        </p:tgtEl>
                                        <p:attrNameLst>
                                          <p:attrName>ppt_x</p:attrName>
                                        </p:attrNameLst>
                                      </p:cBhvr>
                                      <p:tavLst>
                                        <p:tav tm="0">
                                          <p:val>
                                            <p:strVal val="0-#ppt_w/2"/>
                                          </p:val>
                                        </p:tav>
                                        <p:tav tm="100000">
                                          <p:val>
                                            <p:strVal val="#ppt_x"/>
                                          </p:val>
                                        </p:tav>
                                      </p:tavLst>
                                    </p:anim>
                                    <p:anim calcmode="lin" valueType="num">
                                      <p:cBhvr additive="base">
                                        <p:cTn id="24" dur="30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2000" fill="hold"/>
                                        <p:tgtEl>
                                          <p:spTgt spid="56"/>
                                        </p:tgtEl>
                                        <p:attrNameLst>
                                          <p:attrName>ppt_x</p:attrName>
                                        </p:attrNameLst>
                                      </p:cBhvr>
                                      <p:tavLst>
                                        <p:tav tm="0">
                                          <p:val>
                                            <p:strVal val="0-#ppt_w/2"/>
                                          </p:val>
                                        </p:tav>
                                        <p:tav tm="100000">
                                          <p:val>
                                            <p:strVal val="#ppt_x"/>
                                          </p:val>
                                        </p:tav>
                                      </p:tavLst>
                                    </p:anim>
                                    <p:anim calcmode="lin" valueType="num">
                                      <p:cBhvr additive="base">
                                        <p:cTn id="28" dur="2000" fill="hold"/>
                                        <p:tgtEl>
                                          <p:spTgt spid="56"/>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3000" fill="hold"/>
                                        <p:tgtEl>
                                          <p:spTgt spid="57"/>
                                        </p:tgtEl>
                                        <p:attrNameLst>
                                          <p:attrName>ppt_x</p:attrName>
                                        </p:attrNameLst>
                                      </p:cBhvr>
                                      <p:tavLst>
                                        <p:tav tm="0">
                                          <p:val>
                                            <p:strVal val="0-#ppt_w/2"/>
                                          </p:val>
                                        </p:tav>
                                        <p:tav tm="100000">
                                          <p:val>
                                            <p:strVal val="#ppt_x"/>
                                          </p:val>
                                        </p:tav>
                                      </p:tavLst>
                                    </p:anim>
                                    <p:anim calcmode="lin" valueType="num">
                                      <p:cBhvr additive="base">
                                        <p:cTn id="32" dur="3000" fill="hold"/>
                                        <p:tgtEl>
                                          <p:spTgt spid="5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3000" fill="hold"/>
                                        <p:tgtEl>
                                          <p:spTgt spid="55"/>
                                        </p:tgtEl>
                                        <p:attrNameLst>
                                          <p:attrName>ppt_x</p:attrName>
                                        </p:attrNameLst>
                                      </p:cBhvr>
                                      <p:tavLst>
                                        <p:tav tm="0">
                                          <p:val>
                                            <p:strVal val="0-#ppt_w/2"/>
                                          </p:val>
                                        </p:tav>
                                        <p:tav tm="100000">
                                          <p:val>
                                            <p:strVal val="#ppt_x"/>
                                          </p:val>
                                        </p:tav>
                                      </p:tavLst>
                                    </p:anim>
                                    <p:anim calcmode="lin" valueType="num">
                                      <p:cBhvr additive="base">
                                        <p:cTn id="36" dur="3000" fill="hold"/>
                                        <p:tgtEl>
                                          <p:spTgt spid="55"/>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3000" fill="hold"/>
                                        <p:tgtEl>
                                          <p:spTgt spid="51"/>
                                        </p:tgtEl>
                                        <p:attrNameLst>
                                          <p:attrName>ppt_x</p:attrName>
                                        </p:attrNameLst>
                                      </p:cBhvr>
                                      <p:tavLst>
                                        <p:tav tm="0">
                                          <p:val>
                                            <p:strVal val="0-#ppt_w/2"/>
                                          </p:val>
                                        </p:tav>
                                        <p:tav tm="100000">
                                          <p:val>
                                            <p:strVal val="#ppt_x"/>
                                          </p:val>
                                        </p:tav>
                                      </p:tavLst>
                                    </p:anim>
                                    <p:anim calcmode="lin" valueType="num">
                                      <p:cBhvr additive="base">
                                        <p:cTn id="40" dur="3000" fill="hold"/>
                                        <p:tgtEl>
                                          <p:spTgt spid="51"/>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3000" fill="hold"/>
                                        <p:tgtEl>
                                          <p:spTgt spid="49"/>
                                        </p:tgtEl>
                                        <p:attrNameLst>
                                          <p:attrName>ppt_x</p:attrName>
                                        </p:attrNameLst>
                                      </p:cBhvr>
                                      <p:tavLst>
                                        <p:tav tm="0">
                                          <p:val>
                                            <p:strVal val="0-#ppt_w/2"/>
                                          </p:val>
                                        </p:tav>
                                        <p:tav tm="100000">
                                          <p:val>
                                            <p:strVal val="#ppt_x"/>
                                          </p:val>
                                        </p:tav>
                                      </p:tavLst>
                                    </p:anim>
                                    <p:anim calcmode="lin" valueType="num">
                                      <p:cBhvr additive="base">
                                        <p:cTn id="44" dur="300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3000" fill="hold"/>
                                        <p:tgtEl>
                                          <p:spTgt spid="45"/>
                                        </p:tgtEl>
                                        <p:attrNameLst>
                                          <p:attrName>ppt_x</p:attrName>
                                        </p:attrNameLst>
                                      </p:cBhvr>
                                      <p:tavLst>
                                        <p:tav tm="0">
                                          <p:val>
                                            <p:strVal val="0-#ppt_w/2"/>
                                          </p:val>
                                        </p:tav>
                                        <p:tav tm="100000">
                                          <p:val>
                                            <p:strVal val="#ppt_x"/>
                                          </p:val>
                                        </p:tav>
                                      </p:tavLst>
                                    </p:anim>
                                    <p:anim calcmode="lin" valueType="num">
                                      <p:cBhvr additive="base">
                                        <p:cTn id="48" dur="3000" fill="hold"/>
                                        <p:tgtEl>
                                          <p:spTgt spid="45"/>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3000" fill="hold"/>
                                        <p:tgtEl>
                                          <p:spTgt spid="74"/>
                                        </p:tgtEl>
                                        <p:attrNameLst>
                                          <p:attrName>ppt_x</p:attrName>
                                        </p:attrNameLst>
                                      </p:cBhvr>
                                      <p:tavLst>
                                        <p:tav tm="0">
                                          <p:val>
                                            <p:strVal val="0-#ppt_w/2"/>
                                          </p:val>
                                        </p:tav>
                                        <p:tav tm="100000">
                                          <p:val>
                                            <p:strVal val="#ppt_x"/>
                                          </p:val>
                                        </p:tav>
                                      </p:tavLst>
                                    </p:anim>
                                    <p:anim calcmode="lin" valueType="num">
                                      <p:cBhvr additive="base">
                                        <p:cTn id="52" dur="3000" fill="hold"/>
                                        <p:tgtEl>
                                          <p:spTgt spid="74"/>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3000" fill="hold"/>
                                        <p:tgtEl>
                                          <p:spTgt spid="44"/>
                                        </p:tgtEl>
                                        <p:attrNameLst>
                                          <p:attrName>ppt_x</p:attrName>
                                        </p:attrNameLst>
                                      </p:cBhvr>
                                      <p:tavLst>
                                        <p:tav tm="0">
                                          <p:val>
                                            <p:strVal val="0-#ppt_w/2"/>
                                          </p:val>
                                        </p:tav>
                                        <p:tav tm="100000">
                                          <p:val>
                                            <p:strVal val="#ppt_x"/>
                                          </p:val>
                                        </p:tav>
                                      </p:tavLst>
                                    </p:anim>
                                    <p:anim calcmode="lin" valueType="num">
                                      <p:cBhvr additive="base">
                                        <p:cTn id="56" dur="30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3000" fill="hold"/>
                                        <p:tgtEl>
                                          <p:spTgt spid="58"/>
                                        </p:tgtEl>
                                        <p:attrNameLst>
                                          <p:attrName>ppt_x</p:attrName>
                                        </p:attrNameLst>
                                      </p:cBhvr>
                                      <p:tavLst>
                                        <p:tav tm="0">
                                          <p:val>
                                            <p:strVal val="0-#ppt_w/2"/>
                                          </p:val>
                                        </p:tav>
                                        <p:tav tm="100000">
                                          <p:val>
                                            <p:strVal val="#ppt_x"/>
                                          </p:val>
                                        </p:tav>
                                      </p:tavLst>
                                    </p:anim>
                                    <p:anim calcmode="lin" valueType="num">
                                      <p:cBhvr additive="base">
                                        <p:cTn id="60" dur="3000" fill="hold"/>
                                        <p:tgtEl>
                                          <p:spTgt spid="58"/>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3000" fill="hold"/>
                                        <p:tgtEl>
                                          <p:spTgt spid="65"/>
                                        </p:tgtEl>
                                        <p:attrNameLst>
                                          <p:attrName>ppt_x</p:attrName>
                                        </p:attrNameLst>
                                      </p:cBhvr>
                                      <p:tavLst>
                                        <p:tav tm="0">
                                          <p:val>
                                            <p:strVal val="0-#ppt_w/2"/>
                                          </p:val>
                                        </p:tav>
                                        <p:tav tm="100000">
                                          <p:val>
                                            <p:strVal val="#ppt_x"/>
                                          </p:val>
                                        </p:tav>
                                      </p:tavLst>
                                    </p:anim>
                                    <p:anim calcmode="lin" valueType="num">
                                      <p:cBhvr additive="base">
                                        <p:cTn id="64" dur="3000" fill="hold"/>
                                        <p:tgtEl>
                                          <p:spTgt spid="65"/>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additive="base">
                                        <p:cTn id="67" dur="3000" fill="hold"/>
                                        <p:tgtEl>
                                          <p:spTgt spid="59"/>
                                        </p:tgtEl>
                                        <p:attrNameLst>
                                          <p:attrName>ppt_x</p:attrName>
                                        </p:attrNameLst>
                                      </p:cBhvr>
                                      <p:tavLst>
                                        <p:tav tm="0">
                                          <p:val>
                                            <p:strVal val="0-#ppt_w/2"/>
                                          </p:val>
                                        </p:tav>
                                        <p:tav tm="100000">
                                          <p:val>
                                            <p:strVal val="#ppt_x"/>
                                          </p:val>
                                        </p:tav>
                                      </p:tavLst>
                                    </p:anim>
                                    <p:anim calcmode="lin" valueType="num">
                                      <p:cBhvr additive="base">
                                        <p:cTn id="68" dur="3000" fill="hold"/>
                                        <p:tgtEl>
                                          <p:spTgt spid="59"/>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3000" fill="hold"/>
                                        <p:tgtEl>
                                          <p:spTgt spid="66"/>
                                        </p:tgtEl>
                                        <p:attrNameLst>
                                          <p:attrName>ppt_x</p:attrName>
                                        </p:attrNameLst>
                                      </p:cBhvr>
                                      <p:tavLst>
                                        <p:tav tm="0">
                                          <p:val>
                                            <p:strVal val="0-#ppt_w/2"/>
                                          </p:val>
                                        </p:tav>
                                        <p:tav tm="100000">
                                          <p:val>
                                            <p:strVal val="#ppt_x"/>
                                          </p:val>
                                        </p:tav>
                                      </p:tavLst>
                                    </p:anim>
                                    <p:anim calcmode="lin" valueType="num">
                                      <p:cBhvr additive="base">
                                        <p:cTn id="72" dur="3000" fill="hold"/>
                                        <p:tgtEl>
                                          <p:spTgt spid="66"/>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67"/>
                                        </p:tgtEl>
                                        <p:attrNameLst>
                                          <p:attrName>style.visibility</p:attrName>
                                        </p:attrNameLst>
                                      </p:cBhvr>
                                      <p:to>
                                        <p:strVal val="visible"/>
                                      </p:to>
                                    </p:set>
                                    <p:anim calcmode="lin" valueType="num">
                                      <p:cBhvr additive="base">
                                        <p:cTn id="75" dur="3000" fill="hold"/>
                                        <p:tgtEl>
                                          <p:spTgt spid="67"/>
                                        </p:tgtEl>
                                        <p:attrNameLst>
                                          <p:attrName>ppt_x</p:attrName>
                                        </p:attrNameLst>
                                      </p:cBhvr>
                                      <p:tavLst>
                                        <p:tav tm="0">
                                          <p:val>
                                            <p:strVal val="0-#ppt_w/2"/>
                                          </p:val>
                                        </p:tav>
                                        <p:tav tm="100000">
                                          <p:val>
                                            <p:strVal val="#ppt_x"/>
                                          </p:val>
                                        </p:tav>
                                      </p:tavLst>
                                    </p:anim>
                                    <p:anim calcmode="lin" valueType="num">
                                      <p:cBhvr additive="base">
                                        <p:cTn id="76" dur="3000" fill="hold"/>
                                        <p:tgtEl>
                                          <p:spTgt spid="67"/>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0"/>
                                  </p:stCondLst>
                                  <p:childTnLst>
                                    <p:set>
                                      <p:cBhvr>
                                        <p:cTn id="78" dur="1" fill="hold">
                                          <p:stCondLst>
                                            <p:cond delay="0"/>
                                          </p:stCondLst>
                                        </p:cTn>
                                        <p:tgtEl>
                                          <p:spTgt spid="60"/>
                                        </p:tgtEl>
                                        <p:attrNameLst>
                                          <p:attrName>style.visibility</p:attrName>
                                        </p:attrNameLst>
                                      </p:cBhvr>
                                      <p:to>
                                        <p:strVal val="visible"/>
                                      </p:to>
                                    </p:set>
                                    <p:anim calcmode="lin" valueType="num">
                                      <p:cBhvr additive="base">
                                        <p:cTn id="79" dur="3000" fill="hold"/>
                                        <p:tgtEl>
                                          <p:spTgt spid="60"/>
                                        </p:tgtEl>
                                        <p:attrNameLst>
                                          <p:attrName>ppt_x</p:attrName>
                                        </p:attrNameLst>
                                      </p:cBhvr>
                                      <p:tavLst>
                                        <p:tav tm="0">
                                          <p:val>
                                            <p:strVal val="0-#ppt_w/2"/>
                                          </p:val>
                                        </p:tav>
                                        <p:tav tm="100000">
                                          <p:val>
                                            <p:strVal val="#ppt_x"/>
                                          </p:val>
                                        </p:tav>
                                      </p:tavLst>
                                    </p:anim>
                                    <p:anim calcmode="lin" valueType="num">
                                      <p:cBhvr additive="base">
                                        <p:cTn id="80" dur="3000" fill="hold"/>
                                        <p:tgtEl>
                                          <p:spTgt spid="60"/>
                                        </p:tgtEl>
                                        <p:attrNameLst>
                                          <p:attrName>ppt_y</p:attrName>
                                        </p:attrNameLst>
                                      </p:cBhvr>
                                      <p:tavLst>
                                        <p:tav tm="0">
                                          <p:val>
                                            <p:strVal val="#ppt_y"/>
                                          </p:val>
                                        </p:tav>
                                        <p:tav tm="100000">
                                          <p:val>
                                            <p:strVal val="#ppt_y"/>
                                          </p:val>
                                        </p:tav>
                                      </p:tavLst>
                                    </p:anim>
                                  </p:childTnLst>
                                </p:cTn>
                              </p:par>
                              <p:par>
                                <p:cTn id="81" presetID="2" presetClass="entr" presetSubtype="8" fill="hold"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3000" fill="hold"/>
                                        <p:tgtEl>
                                          <p:spTgt spid="61"/>
                                        </p:tgtEl>
                                        <p:attrNameLst>
                                          <p:attrName>ppt_x</p:attrName>
                                        </p:attrNameLst>
                                      </p:cBhvr>
                                      <p:tavLst>
                                        <p:tav tm="0">
                                          <p:val>
                                            <p:strVal val="0-#ppt_w/2"/>
                                          </p:val>
                                        </p:tav>
                                        <p:tav tm="100000">
                                          <p:val>
                                            <p:strVal val="#ppt_x"/>
                                          </p:val>
                                        </p:tav>
                                      </p:tavLst>
                                    </p:anim>
                                    <p:anim calcmode="lin" valueType="num">
                                      <p:cBhvr additive="base">
                                        <p:cTn id="84" dur="3000" fill="hold"/>
                                        <p:tgtEl>
                                          <p:spTgt spid="61"/>
                                        </p:tgtEl>
                                        <p:attrNameLst>
                                          <p:attrName>ppt_y</p:attrName>
                                        </p:attrNameLst>
                                      </p:cBhvr>
                                      <p:tavLst>
                                        <p:tav tm="0">
                                          <p:val>
                                            <p:strVal val="#ppt_y"/>
                                          </p:val>
                                        </p:tav>
                                        <p:tav tm="100000">
                                          <p:val>
                                            <p:strVal val="#ppt_y"/>
                                          </p:val>
                                        </p:tav>
                                      </p:tavLst>
                                    </p:anim>
                                  </p:childTnLst>
                                </p:cTn>
                              </p:par>
                              <p:par>
                                <p:cTn id="85" presetID="2" presetClass="entr" presetSubtype="8" fill="hold" nodeType="withEffect">
                                  <p:stCondLst>
                                    <p:cond delay="0"/>
                                  </p:stCondLst>
                                  <p:childTnLst>
                                    <p:set>
                                      <p:cBhvr>
                                        <p:cTn id="86" dur="1" fill="hold">
                                          <p:stCondLst>
                                            <p:cond delay="0"/>
                                          </p:stCondLst>
                                        </p:cTn>
                                        <p:tgtEl>
                                          <p:spTgt spid="63"/>
                                        </p:tgtEl>
                                        <p:attrNameLst>
                                          <p:attrName>style.visibility</p:attrName>
                                        </p:attrNameLst>
                                      </p:cBhvr>
                                      <p:to>
                                        <p:strVal val="visible"/>
                                      </p:to>
                                    </p:set>
                                    <p:anim calcmode="lin" valueType="num">
                                      <p:cBhvr additive="base">
                                        <p:cTn id="87" dur="3000" fill="hold"/>
                                        <p:tgtEl>
                                          <p:spTgt spid="63"/>
                                        </p:tgtEl>
                                        <p:attrNameLst>
                                          <p:attrName>ppt_x</p:attrName>
                                        </p:attrNameLst>
                                      </p:cBhvr>
                                      <p:tavLst>
                                        <p:tav tm="0">
                                          <p:val>
                                            <p:strVal val="0-#ppt_w/2"/>
                                          </p:val>
                                        </p:tav>
                                        <p:tav tm="100000">
                                          <p:val>
                                            <p:strVal val="#ppt_x"/>
                                          </p:val>
                                        </p:tav>
                                      </p:tavLst>
                                    </p:anim>
                                    <p:anim calcmode="lin" valueType="num">
                                      <p:cBhvr additive="base">
                                        <p:cTn id="88" dur="3000" fill="hold"/>
                                        <p:tgtEl>
                                          <p:spTgt spid="63"/>
                                        </p:tgtEl>
                                        <p:attrNameLst>
                                          <p:attrName>ppt_y</p:attrName>
                                        </p:attrNameLst>
                                      </p:cBhvr>
                                      <p:tavLst>
                                        <p:tav tm="0">
                                          <p:val>
                                            <p:strVal val="#ppt_y"/>
                                          </p:val>
                                        </p:tav>
                                        <p:tav tm="100000">
                                          <p:val>
                                            <p:strVal val="#ppt_y"/>
                                          </p:val>
                                        </p:tav>
                                      </p:tavLst>
                                    </p:anim>
                                  </p:childTnLst>
                                </p:cTn>
                              </p:par>
                              <p:par>
                                <p:cTn id="89" presetID="2" presetClass="entr" presetSubtype="8" fill="hold" nodeType="withEffect">
                                  <p:stCondLst>
                                    <p:cond delay="0"/>
                                  </p:stCondLst>
                                  <p:childTnLst>
                                    <p:set>
                                      <p:cBhvr>
                                        <p:cTn id="90" dur="1" fill="hold">
                                          <p:stCondLst>
                                            <p:cond delay="0"/>
                                          </p:stCondLst>
                                        </p:cTn>
                                        <p:tgtEl>
                                          <p:spTgt spid="64"/>
                                        </p:tgtEl>
                                        <p:attrNameLst>
                                          <p:attrName>style.visibility</p:attrName>
                                        </p:attrNameLst>
                                      </p:cBhvr>
                                      <p:to>
                                        <p:strVal val="visible"/>
                                      </p:to>
                                    </p:set>
                                    <p:anim calcmode="lin" valueType="num">
                                      <p:cBhvr additive="base">
                                        <p:cTn id="91" dur="3000" fill="hold"/>
                                        <p:tgtEl>
                                          <p:spTgt spid="64"/>
                                        </p:tgtEl>
                                        <p:attrNameLst>
                                          <p:attrName>ppt_x</p:attrName>
                                        </p:attrNameLst>
                                      </p:cBhvr>
                                      <p:tavLst>
                                        <p:tav tm="0">
                                          <p:val>
                                            <p:strVal val="0-#ppt_w/2"/>
                                          </p:val>
                                        </p:tav>
                                        <p:tav tm="100000">
                                          <p:val>
                                            <p:strVal val="#ppt_x"/>
                                          </p:val>
                                        </p:tav>
                                      </p:tavLst>
                                    </p:anim>
                                    <p:anim calcmode="lin" valueType="num">
                                      <p:cBhvr additive="base">
                                        <p:cTn id="92" dur="3000" fill="hold"/>
                                        <p:tgtEl>
                                          <p:spTgt spid="64"/>
                                        </p:tgtEl>
                                        <p:attrNameLst>
                                          <p:attrName>ppt_y</p:attrName>
                                        </p:attrNameLst>
                                      </p:cBhvr>
                                      <p:tavLst>
                                        <p:tav tm="0">
                                          <p:val>
                                            <p:strVal val="#ppt_y"/>
                                          </p:val>
                                        </p:tav>
                                        <p:tav tm="100000">
                                          <p:val>
                                            <p:strVal val="#ppt_y"/>
                                          </p:val>
                                        </p:tav>
                                      </p:tavLst>
                                    </p:anim>
                                  </p:childTnLst>
                                </p:cTn>
                              </p:par>
                              <p:par>
                                <p:cTn id="93" presetID="2" presetClass="entr" presetSubtype="8" fill="hold" nodeType="withEffect">
                                  <p:stCondLst>
                                    <p:cond delay="0"/>
                                  </p:stCondLst>
                                  <p:childTnLst>
                                    <p:set>
                                      <p:cBhvr>
                                        <p:cTn id="94" dur="1" fill="hold">
                                          <p:stCondLst>
                                            <p:cond delay="0"/>
                                          </p:stCondLst>
                                        </p:cTn>
                                        <p:tgtEl>
                                          <p:spTgt spid="68"/>
                                        </p:tgtEl>
                                        <p:attrNameLst>
                                          <p:attrName>style.visibility</p:attrName>
                                        </p:attrNameLst>
                                      </p:cBhvr>
                                      <p:to>
                                        <p:strVal val="visible"/>
                                      </p:to>
                                    </p:set>
                                    <p:anim calcmode="lin" valueType="num">
                                      <p:cBhvr additive="base">
                                        <p:cTn id="95" dur="3000" fill="hold"/>
                                        <p:tgtEl>
                                          <p:spTgt spid="68"/>
                                        </p:tgtEl>
                                        <p:attrNameLst>
                                          <p:attrName>ppt_x</p:attrName>
                                        </p:attrNameLst>
                                      </p:cBhvr>
                                      <p:tavLst>
                                        <p:tav tm="0">
                                          <p:val>
                                            <p:strVal val="0-#ppt_w/2"/>
                                          </p:val>
                                        </p:tav>
                                        <p:tav tm="100000">
                                          <p:val>
                                            <p:strVal val="#ppt_x"/>
                                          </p:val>
                                        </p:tav>
                                      </p:tavLst>
                                    </p:anim>
                                    <p:anim calcmode="lin" valueType="num">
                                      <p:cBhvr additive="base">
                                        <p:cTn id="96" dur="3000" fill="hold"/>
                                        <p:tgtEl>
                                          <p:spTgt spid="68"/>
                                        </p:tgtEl>
                                        <p:attrNameLst>
                                          <p:attrName>ppt_y</p:attrName>
                                        </p:attrNameLst>
                                      </p:cBhvr>
                                      <p:tavLst>
                                        <p:tav tm="0">
                                          <p:val>
                                            <p:strVal val="#ppt_y"/>
                                          </p:val>
                                        </p:tav>
                                        <p:tav tm="100000">
                                          <p:val>
                                            <p:strVal val="#ppt_y"/>
                                          </p:val>
                                        </p:tav>
                                      </p:tavLst>
                                    </p:anim>
                                  </p:childTnLst>
                                </p:cTn>
                              </p:par>
                              <p:par>
                                <p:cTn id="97" presetID="2" presetClass="entr" presetSubtype="8" fill="hold" nodeType="with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additive="base">
                                        <p:cTn id="99" dur="3000" fill="hold"/>
                                        <p:tgtEl>
                                          <p:spTgt spid="72"/>
                                        </p:tgtEl>
                                        <p:attrNameLst>
                                          <p:attrName>ppt_x</p:attrName>
                                        </p:attrNameLst>
                                      </p:cBhvr>
                                      <p:tavLst>
                                        <p:tav tm="0">
                                          <p:val>
                                            <p:strVal val="0-#ppt_w/2"/>
                                          </p:val>
                                        </p:tav>
                                        <p:tav tm="100000">
                                          <p:val>
                                            <p:strVal val="#ppt_x"/>
                                          </p:val>
                                        </p:tav>
                                      </p:tavLst>
                                    </p:anim>
                                    <p:anim calcmode="lin" valueType="num">
                                      <p:cBhvr additive="base">
                                        <p:cTn id="100" dur="3000" fill="hold"/>
                                        <p:tgtEl>
                                          <p:spTgt spid="72"/>
                                        </p:tgtEl>
                                        <p:attrNameLst>
                                          <p:attrName>ppt_y</p:attrName>
                                        </p:attrNameLst>
                                      </p:cBhvr>
                                      <p:tavLst>
                                        <p:tav tm="0">
                                          <p:val>
                                            <p:strVal val="#ppt_y"/>
                                          </p:val>
                                        </p:tav>
                                        <p:tav tm="100000">
                                          <p:val>
                                            <p:strVal val="#ppt_y"/>
                                          </p:val>
                                        </p:tav>
                                      </p:tavLst>
                                    </p:anim>
                                  </p:childTnLst>
                                </p:cTn>
                              </p:par>
                              <p:par>
                                <p:cTn id="101" presetID="2" presetClass="entr" presetSubtype="8" fill="hold" nodeType="withEffect">
                                  <p:stCondLst>
                                    <p:cond delay="0"/>
                                  </p:stCondLst>
                                  <p:childTnLst>
                                    <p:set>
                                      <p:cBhvr>
                                        <p:cTn id="102" dur="1" fill="hold">
                                          <p:stCondLst>
                                            <p:cond delay="0"/>
                                          </p:stCondLst>
                                        </p:cTn>
                                        <p:tgtEl>
                                          <p:spTgt spid="73"/>
                                        </p:tgtEl>
                                        <p:attrNameLst>
                                          <p:attrName>style.visibility</p:attrName>
                                        </p:attrNameLst>
                                      </p:cBhvr>
                                      <p:to>
                                        <p:strVal val="visible"/>
                                      </p:to>
                                    </p:set>
                                    <p:anim calcmode="lin" valueType="num">
                                      <p:cBhvr additive="base">
                                        <p:cTn id="103" dur="3000" fill="hold"/>
                                        <p:tgtEl>
                                          <p:spTgt spid="73"/>
                                        </p:tgtEl>
                                        <p:attrNameLst>
                                          <p:attrName>ppt_x</p:attrName>
                                        </p:attrNameLst>
                                      </p:cBhvr>
                                      <p:tavLst>
                                        <p:tav tm="0">
                                          <p:val>
                                            <p:strVal val="0-#ppt_w/2"/>
                                          </p:val>
                                        </p:tav>
                                        <p:tav tm="100000">
                                          <p:val>
                                            <p:strVal val="#ppt_x"/>
                                          </p:val>
                                        </p:tav>
                                      </p:tavLst>
                                    </p:anim>
                                    <p:anim calcmode="lin" valueType="num">
                                      <p:cBhvr additive="base">
                                        <p:cTn id="104" dur="3000" fill="hold"/>
                                        <p:tgtEl>
                                          <p:spTgt spid="73"/>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0"/>
                                  </p:stCondLst>
                                  <p:childTnLst>
                                    <p:set>
                                      <p:cBhvr>
                                        <p:cTn id="106" dur="1" fill="hold">
                                          <p:stCondLst>
                                            <p:cond delay="0"/>
                                          </p:stCondLst>
                                        </p:cTn>
                                        <p:tgtEl>
                                          <p:spTgt spid="62"/>
                                        </p:tgtEl>
                                        <p:attrNameLst>
                                          <p:attrName>style.visibility</p:attrName>
                                        </p:attrNameLst>
                                      </p:cBhvr>
                                      <p:to>
                                        <p:strVal val="visible"/>
                                      </p:to>
                                    </p:set>
                                    <p:anim calcmode="lin" valueType="num">
                                      <p:cBhvr additive="base">
                                        <p:cTn id="107" dur="3000" fill="hold"/>
                                        <p:tgtEl>
                                          <p:spTgt spid="62"/>
                                        </p:tgtEl>
                                        <p:attrNameLst>
                                          <p:attrName>ppt_x</p:attrName>
                                        </p:attrNameLst>
                                      </p:cBhvr>
                                      <p:tavLst>
                                        <p:tav tm="0">
                                          <p:val>
                                            <p:strVal val="0-#ppt_w/2"/>
                                          </p:val>
                                        </p:tav>
                                        <p:tav tm="100000">
                                          <p:val>
                                            <p:strVal val="#ppt_x"/>
                                          </p:val>
                                        </p:tav>
                                      </p:tavLst>
                                    </p:anim>
                                    <p:anim calcmode="lin" valueType="num">
                                      <p:cBhvr additive="base">
                                        <p:cTn id="108" dur="30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nodeType="clickEffect">
                                  <p:stCondLst>
                                    <p:cond delay="0"/>
                                  </p:stCondLst>
                                  <p:childTnLst>
                                    <p:set>
                                      <p:cBhvr>
                                        <p:cTn id="112" dur="1" fill="hold">
                                          <p:stCondLst>
                                            <p:cond delay="0"/>
                                          </p:stCondLst>
                                        </p:cTn>
                                        <p:tgtEl>
                                          <p:spTgt spid="75"/>
                                        </p:tgtEl>
                                        <p:attrNameLst>
                                          <p:attrName>style.visibility</p:attrName>
                                        </p:attrNameLst>
                                      </p:cBhvr>
                                      <p:to>
                                        <p:strVal val="visible"/>
                                      </p:to>
                                    </p:set>
                                    <p:anim calcmode="lin" valueType="num">
                                      <p:cBhvr additive="base">
                                        <p:cTn id="113" dur="1300" fill="hold"/>
                                        <p:tgtEl>
                                          <p:spTgt spid="75"/>
                                        </p:tgtEl>
                                        <p:attrNameLst>
                                          <p:attrName>ppt_x</p:attrName>
                                        </p:attrNameLst>
                                      </p:cBhvr>
                                      <p:tavLst>
                                        <p:tav tm="0">
                                          <p:val>
                                            <p:strVal val="0-#ppt_w/2"/>
                                          </p:val>
                                        </p:tav>
                                        <p:tav tm="100000">
                                          <p:val>
                                            <p:strVal val="#ppt_x"/>
                                          </p:val>
                                        </p:tav>
                                      </p:tavLst>
                                    </p:anim>
                                    <p:anim calcmode="lin" valueType="num">
                                      <p:cBhvr additive="base">
                                        <p:cTn id="114" dur="13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br>
              <a:rPr lang="en-US" dirty="0"/>
            </a:br>
            <a:br>
              <a:rPr lang="en-US" dirty="0"/>
            </a:br>
            <a:r>
              <a:rPr lang="en-US" dirty="0"/>
              <a:t>HL Quality Plan and EDMS Insights</a:t>
            </a:r>
            <a:br>
              <a:rPr lang="en-US" dirty="0"/>
            </a:br>
            <a:br>
              <a:rPr lang="en-US" dirty="0"/>
            </a:br>
            <a:endParaRPr lang="en-GB" dirty="0"/>
          </a:p>
        </p:txBody>
      </p:sp>
      <p:sp>
        <p:nvSpPr>
          <p:cNvPr id="3" name="Sous-titre 2"/>
          <p:cNvSpPr>
            <a:spLocks noGrp="1"/>
          </p:cNvSpPr>
          <p:nvPr>
            <p:ph type="subTitle" idx="1"/>
          </p:nvPr>
        </p:nvSpPr>
        <p:spPr>
          <a:xfrm>
            <a:off x="1363929" y="3371849"/>
            <a:ext cx="5800360" cy="261938"/>
          </a:xfrm>
        </p:spPr>
        <p:txBody>
          <a:bodyPr>
            <a:normAutofit fontScale="85000" lnSpcReduction="10000"/>
          </a:bodyPr>
          <a:lstStyle/>
          <a:p>
            <a:r>
              <a:rPr lang="en-US" b="1" dirty="0"/>
              <a:t>Hector Garcia Gavela on behalf of the PDQR Office</a:t>
            </a:r>
          </a:p>
        </p:txBody>
      </p:sp>
      <p:sp>
        <p:nvSpPr>
          <p:cNvPr id="4" name="Espace réservé du texte 3"/>
          <p:cNvSpPr>
            <a:spLocks noGrp="1"/>
          </p:cNvSpPr>
          <p:nvPr>
            <p:ph type="body" sz="quarter" idx="14"/>
          </p:nvPr>
        </p:nvSpPr>
        <p:spPr>
          <a:xfrm>
            <a:off x="1371600" y="4540208"/>
            <a:ext cx="6480000" cy="261938"/>
          </a:xfrm>
        </p:spPr>
        <p:txBody>
          <a:bodyPr/>
          <a:lstStyle/>
          <a:p>
            <a:r>
              <a:rPr lang="en-US" b="0" i="0" dirty="0">
                <a:solidFill>
                  <a:schemeClr val="tx2"/>
                </a:solidFill>
              </a:rPr>
              <a:t>CERN – 2</a:t>
            </a:r>
            <a:r>
              <a:rPr lang="en-US" b="0" i="0" baseline="30000" dirty="0">
                <a:solidFill>
                  <a:schemeClr val="tx2"/>
                </a:solidFill>
              </a:rPr>
              <a:t>nd</a:t>
            </a:r>
            <a:r>
              <a:rPr lang="en-US" b="0" i="0" dirty="0">
                <a:solidFill>
                  <a:schemeClr val="tx2"/>
                </a:solidFill>
              </a:rPr>
              <a:t> Feb 2024 – EDMS </a:t>
            </a:r>
            <a:r>
              <a:rPr lang="en-US" b="0" i="0" dirty="0">
                <a:solidFill>
                  <a:schemeClr val="tx2"/>
                </a:solidFill>
                <a:hlinkClick r:id="rId2"/>
              </a:rPr>
              <a:t>3027418</a:t>
            </a:r>
            <a:r>
              <a:rPr lang="en-US" b="0" i="0" dirty="0">
                <a:solidFill>
                  <a:schemeClr val="tx2"/>
                </a:solidFill>
              </a:rPr>
              <a:t> </a:t>
            </a:r>
            <a:endParaRPr lang="en-GB" b="0" i="0" dirty="0">
              <a:solidFill>
                <a:schemeClr val="tx2"/>
              </a:solidFill>
            </a:endParaRPr>
          </a:p>
        </p:txBody>
      </p:sp>
    </p:spTree>
    <p:extLst>
      <p:ext uri="{BB962C8B-B14F-4D97-AF65-F5344CB8AC3E}">
        <p14:creationId xmlns:p14="http://schemas.microsoft.com/office/powerpoint/2010/main" val="8629454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44270376"/>
              </p:ext>
            </p:extLst>
          </p:nvPr>
        </p:nvGraphicFramePr>
        <p:xfrm>
          <a:off x="539552" y="600531"/>
          <a:ext cx="8352928" cy="3942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D5A64D26-2BB2-490C-BF6A-36876991014B}"/>
              </a:ext>
            </a:extLst>
          </p:cNvPr>
          <p:cNvSpPr txBox="1">
            <a:spLocks/>
          </p:cNvSpPr>
          <p:nvPr/>
        </p:nvSpPr>
        <p:spPr>
          <a:xfrm>
            <a:off x="1763688" y="835496"/>
            <a:ext cx="6326100" cy="708558"/>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endParaRPr lang="en-GB" sz="2100" dirty="0"/>
          </a:p>
        </p:txBody>
      </p:sp>
      <p:sp>
        <p:nvSpPr>
          <p:cNvPr id="8" name="Title 7">
            <a:extLst>
              <a:ext uri="{FF2B5EF4-FFF2-40B4-BE49-F238E27FC236}">
                <a16:creationId xmlns:a16="http://schemas.microsoft.com/office/drawing/2014/main" id="{D4B64942-56A6-4BEF-97DC-8C4FBCC61421}"/>
              </a:ext>
            </a:extLst>
          </p:cNvPr>
          <p:cNvSpPr>
            <a:spLocks noGrp="1"/>
          </p:cNvSpPr>
          <p:nvPr>
            <p:ph type="title"/>
          </p:nvPr>
        </p:nvSpPr>
        <p:spPr/>
        <p:txBody>
          <a:bodyPr/>
          <a:lstStyle/>
          <a:p>
            <a:r>
              <a:rPr lang="en-US" dirty="0"/>
              <a:t>H</a:t>
            </a:r>
            <a:r>
              <a:rPr lang="en-GB" dirty="0"/>
              <a:t>ow – CERN Tools integrated and supported</a:t>
            </a:r>
          </a:p>
        </p:txBody>
      </p:sp>
      <p:sp>
        <p:nvSpPr>
          <p:cNvPr id="2" name="Footer Placeholder 1">
            <a:extLst>
              <a:ext uri="{FF2B5EF4-FFF2-40B4-BE49-F238E27FC236}">
                <a16:creationId xmlns:a16="http://schemas.microsoft.com/office/drawing/2014/main" id="{2DFF8E11-2BCC-49DA-B80A-E674F7B315CF}"/>
              </a:ext>
            </a:extLst>
          </p:cNvPr>
          <p:cNvSpPr>
            <a:spLocks noGrp="1"/>
          </p:cNvSpPr>
          <p:nvPr>
            <p:ph type="ftr" sz="quarter" idx="11"/>
          </p:nvPr>
        </p:nvSpPr>
        <p:spPr/>
        <p:txBody>
          <a:bodyPr/>
          <a:lstStyle/>
          <a:p>
            <a:r>
              <a:rPr lang="en-GB" noProof="0"/>
              <a:t>HL-LHC Procurement, Baseline Documentation, Quality and Risk Office</a:t>
            </a:r>
          </a:p>
        </p:txBody>
      </p:sp>
      <p:sp>
        <p:nvSpPr>
          <p:cNvPr id="3" name="Rectangle 2">
            <a:extLst>
              <a:ext uri="{FF2B5EF4-FFF2-40B4-BE49-F238E27FC236}">
                <a16:creationId xmlns:a16="http://schemas.microsoft.com/office/drawing/2014/main" id="{AE71F71F-F326-4440-9667-B48673D519D6}"/>
              </a:ext>
            </a:extLst>
          </p:cNvPr>
          <p:cNvSpPr/>
          <p:nvPr/>
        </p:nvSpPr>
        <p:spPr>
          <a:xfrm>
            <a:off x="323528" y="2499741"/>
            <a:ext cx="8568952" cy="2088229"/>
          </a:xfrm>
          <a:prstGeom prst="rect">
            <a:avLst/>
          </a:pr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30827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35000"/>
            <a:ext cx="8363232" cy="540000"/>
          </a:xfrm>
        </p:spPr>
        <p:txBody>
          <a:bodyPr/>
          <a:lstStyle/>
          <a:p>
            <a:r>
              <a:rPr lang="en-GB" dirty="0"/>
              <a:t>EDMS – Requirements to access</a:t>
            </a:r>
          </a:p>
        </p:txBody>
      </p:sp>
      <p:sp>
        <p:nvSpPr>
          <p:cNvPr id="3" name="Content Placeholder 2"/>
          <p:cNvSpPr>
            <a:spLocks noGrp="1"/>
          </p:cNvSpPr>
          <p:nvPr>
            <p:ph idx="1"/>
          </p:nvPr>
        </p:nvSpPr>
        <p:spPr>
          <a:xfrm>
            <a:off x="611560" y="675000"/>
            <a:ext cx="8363232" cy="4002984"/>
          </a:xfrm>
        </p:spPr>
        <p:txBody>
          <a:bodyPr>
            <a:normAutofit lnSpcReduction="10000"/>
          </a:bodyPr>
          <a:lstStyle/>
          <a:p>
            <a:pPr algn="just"/>
            <a:r>
              <a:rPr lang="en-GB" sz="1875" b="1" dirty="0"/>
              <a:t>CERN Lightweight account</a:t>
            </a:r>
            <a:r>
              <a:rPr lang="en-GB" sz="1875" dirty="0"/>
              <a:t> is required (</a:t>
            </a:r>
            <a:r>
              <a:rPr lang="en-GB" sz="1875" b="1" dirty="0">
                <a:hlinkClick r:id="rId3"/>
              </a:rPr>
              <a:t>Link to create one</a:t>
            </a:r>
            <a:r>
              <a:rPr lang="en-GB" sz="1875" dirty="0"/>
              <a:t>) to access to </a:t>
            </a:r>
            <a:r>
              <a:rPr lang="en-GB" sz="1875" b="1" dirty="0"/>
              <a:t>EDMS</a:t>
            </a:r>
            <a:r>
              <a:rPr lang="en-GB" sz="1875" dirty="0"/>
              <a:t> (</a:t>
            </a:r>
            <a:r>
              <a:rPr lang="en-GB" sz="1875" b="1" dirty="0"/>
              <a:t>E</a:t>
            </a:r>
            <a:r>
              <a:rPr lang="en-GB" sz="1875" dirty="0"/>
              <a:t>ngineering &amp; </a:t>
            </a:r>
            <a:r>
              <a:rPr lang="en-GB" sz="1875" b="1" dirty="0"/>
              <a:t>E</a:t>
            </a:r>
            <a:r>
              <a:rPr lang="en-GB" sz="1875" dirty="0"/>
              <a:t>quipment </a:t>
            </a:r>
            <a:r>
              <a:rPr lang="en-GB" sz="1875" b="1" dirty="0"/>
              <a:t>D</a:t>
            </a:r>
            <a:r>
              <a:rPr lang="en-GB" sz="1875" dirty="0"/>
              <a:t>ata </a:t>
            </a:r>
            <a:r>
              <a:rPr lang="en-GB" sz="1875" b="1" dirty="0"/>
              <a:t>M</a:t>
            </a:r>
            <a:r>
              <a:rPr lang="en-GB" sz="1875" dirty="0"/>
              <a:t>anagement </a:t>
            </a:r>
            <a:r>
              <a:rPr lang="en-GB" sz="1875" b="1" dirty="0"/>
              <a:t>S</a:t>
            </a:r>
            <a:r>
              <a:rPr lang="en-GB" sz="1875" dirty="0"/>
              <a:t>ervice)</a:t>
            </a:r>
            <a:r>
              <a:rPr lang="en-GB" sz="1400" b="0" i="0" dirty="0">
                <a:solidFill>
                  <a:srgbClr val="FFFFFF"/>
                </a:solidFill>
                <a:effectLst/>
                <a:latin typeface="arial" panose="020B0604020202020204" pitchFamily="34" charset="0"/>
              </a:rPr>
              <a:t>Engineering &amp; Equipment Data Management Service</a:t>
            </a:r>
            <a:endParaRPr lang="en-GB" sz="1875" dirty="0"/>
          </a:p>
          <a:p>
            <a:pPr marL="0" indent="0" algn="just">
              <a:buNone/>
            </a:pPr>
            <a:r>
              <a:rPr lang="en-GB" sz="1650" dirty="0"/>
              <a:t>1. Follow the link to register your account </a:t>
            </a:r>
          </a:p>
          <a:p>
            <a:pPr marL="0" indent="0" algn="just">
              <a:buNone/>
            </a:pPr>
            <a:endParaRPr lang="en-GB" sz="1650" dirty="0"/>
          </a:p>
          <a:p>
            <a:pPr marL="0" indent="0" algn="just">
              <a:buNone/>
            </a:pPr>
            <a:endParaRPr lang="en-GB" sz="1650" dirty="0"/>
          </a:p>
          <a:p>
            <a:pPr marL="0" indent="0" algn="just">
              <a:buNone/>
            </a:pPr>
            <a:endParaRPr lang="en-GB" sz="1650" dirty="0"/>
          </a:p>
          <a:p>
            <a:pPr marL="0" indent="0" algn="just">
              <a:buNone/>
            </a:pPr>
            <a:endParaRPr lang="en-GB" sz="1650" dirty="0"/>
          </a:p>
          <a:p>
            <a:pPr marL="0" indent="0" algn="just">
              <a:buNone/>
            </a:pPr>
            <a:endParaRPr lang="en-GB" sz="1650" dirty="0"/>
          </a:p>
          <a:p>
            <a:pPr marL="0" indent="0" algn="just">
              <a:buNone/>
            </a:pPr>
            <a:r>
              <a:rPr lang="en-GB" sz="1650" dirty="0"/>
              <a:t>2. Go to </a:t>
            </a:r>
            <a:r>
              <a:rPr lang="en-GB" sz="1650" dirty="0">
                <a:hlinkClick r:id="rId4"/>
              </a:rPr>
              <a:t>EDMS </a:t>
            </a:r>
            <a:r>
              <a:rPr lang="en-GB" sz="1650" dirty="0"/>
              <a:t>and Log in with this account</a:t>
            </a:r>
          </a:p>
          <a:p>
            <a:pPr marL="0" indent="0" algn="just">
              <a:buNone/>
            </a:pPr>
            <a:endParaRPr lang="en-GB" sz="1650" dirty="0"/>
          </a:p>
          <a:p>
            <a:pPr marL="0" indent="0" algn="just">
              <a:buNone/>
            </a:pPr>
            <a:r>
              <a:rPr lang="en-GB" sz="1650" dirty="0"/>
              <a:t>		</a:t>
            </a:r>
          </a:p>
          <a:p>
            <a:pPr marL="0" indent="0" algn="just">
              <a:buNone/>
            </a:pPr>
            <a:endParaRPr lang="en-GB" sz="1650" dirty="0"/>
          </a:p>
          <a:p>
            <a:pPr marL="0" indent="0" algn="just">
              <a:buNone/>
            </a:pPr>
            <a:r>
              <a:rPr lang="en-GB" sz="1650" dirty="0"/>
              <a:t>3. You will then have access to the Documentation of the Project</a:t>
            </a:r>
          </a:p>
          <a:p>
            <a:pPr marL="0" indent="0" algn="just">
              <a:buNone/>
            </a:pPr>
            <a:endParaRPr lang="en-GB" sz="1875"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pic>
        <p:nvPicPr>
          <p:cNvPr id="4" name="Picture 3"/>
          <p:cNvPicPr>
            <a:picLocks noChangeAspect="1"/>
          </p:cNvPicPr>
          <p:nvPr/>
        </p:nvPicPr>
        <p:blipFill>
          <a:blip r:embed="rId5"/>
          <a:stretch>
            <a:fillRect/>
          </a:stretch>
        </p:blipFill>
        <p:spPr>
          <a:xfrm>
            <a:off x="2627784" y="1702485"/>
            <a:ext cx="2283627" cy="1350000"/>
          </a:xfrm>
          <a:prstGeom prst="rect">
            <a:avLst/>
          </a:prstGeom>
          <a:ln>
            <a:solidFill>
              <a:schemeClr val="accent1"/>
            </a:solidFill>
          </a:ln>
        </p:spPr>
      </p:pic>
      <p:pic>
        <p:nvPicPr>
          <p:cNvPr id="8" name="Picture 7"/>
          <p:cNvPicPr>
            <a:picLocks noChangeAspect="1"/>
          </p:cNvPicPr>
          <p:nvPr/>
        </p:nvPicPr>
        <p:blipFill>
          <a:blip r:embed="rId6"/>
          <a:stretch>
            <a:fillRect/>
          </a:stretch>
        </p:blipFill>
        <p:spPr>
          <a:xfrm>
            <a:off x="1601312" y="3478404"/>
            <a:ext cx="2271713" cy="700088"/>
          </a:xfrm>
          <a:prstGeom prst="rect">
            <a:avLst/>
          </a:prstGeom>
        </p:spPr>
      </p:pic>
      <p:pic>
        <p:nvPicPr>
          <p:cNvPr id="9" name="Picture 8"/>
          <p:cNvPicPr>
            <a:picLocks noChangeAspect="1"/>
          </p:cNvPicPr>
          <p:nvPr/>
        </p:nvPicPr>
        <p:blipFill>
          <a:blip r:embed="rId7"/>
          <a:stretch>
            <a:fillRect/>
          </a:stretch>
        </p:blipFill>
        <p:spPr>
          <a:xfrm>
            <a:off x="4602559" y="3335454"/>
            <a:ext cx="2589664" cy="810000"/>
          </a:xfrm>
          <a:prstGeom prst="rect">
            <a:avLst/>
          </a:prstGeom>
          <a:ln>
            <a:solidFill>
              <a:schemeClr val="accent1"/>
            </a:solidFill>
          </a:ln>
        </p:spPr>
      </p:pic>
      <p:sp>
        <p:nvSpPr>
          <p:cNvPr id="6" name="Footer Placeholder 5"/>
          <p:cNvSpPr>
            <a:spLocks noGrp="1"/>
          </p:cNvSpPr>
          <p:nvPr>
            <p:ph type="ftr" sz="quarter" idx="11"/>
          </p:nvPr>
        </p:nvSpPr>
        <p:spPr/>
        <p:txBody>
          <a:bodyPr/>
          <a:lstStyle/>
          <a:p>
            <a:r>
              <a:rPr lang="en-GB" noProof="0"/>
              <a:t>HL-LHC Procurement, Baseline Documentation, Quality and Risk Office</a:t>
            </a:r>
            <a:endParaRPr lang="en-GB" noProof="0" dirty="0"/>
          </a:p>
        </p:txBody>
      </p:sp>
    </p:spTree>
    <p:extLst>
      <p:ext uri="{BB962C8B-B14F-4D97-AF65-F5344CB8AC3E}">
        <p14:creationId xmlns:p14="http://schemas.microsoft.com/office/powerpoint/2010/main" val="3486778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675000"/>
            <a:ext cx="8363232" cy="4002984"/>
          </a:xfrm>
        </p:spPr>
        <p:txBody>
          <a:bodyPr>
            <a:normAutofit/>
          </a:bodyPr>
          <a:lstStyle/>
          <a:p>
            <a:pPr algn="just"/>
            <a:r>
              <a:rPr lang="en-GB" sz="1875" dirty="0"/>
              <a:t>If you are going to use MTF (Equipment Management Folder), then a CERN Nice Account is required</a:t>
            </a:r>
            <a:r>
              <a:rPr lang="en-GB" sz="1400" b="0" i="0" dirty="0">
                <a:solidFill>
                  <a:srgbClr val="FFFFFF"/>
                </a:solidFill>
                <a:effectLst/>
                <a:latin typeface="arial" panose="020B0604020202020204" pitchFamily="34" charset="0"/>
              </a:rPr>
              <a:t> </a:t>
            </a:r>
          </a:p>
          <a:p>
            <a:pPr algn="just"/>
            <a:endParaRPr lang="en-GB" sz="1400" dirty="0">
              <a:solidFill>
                <a:srgbClr val="FFFFFF"/>
              </a:solidFill>
              <a:latin typeface="arial" panose="020B0604020202020204" pitchFamily="34" charset="0"/>
            </a:endParaRPr>
          </a:p>
          <a:p>
            <a:pPr algn="l"/>
            <a:r>
              <a:rPr lang="en-GB" sz="1875" dirty="0"/>
              <a:t>Please contact </a:t>
            </a:r>
            <a:r>
              <a:rPr lang="en-GB" sz="1875" dirty="0">
                <a:hlinkClick r:id="rId3"/>
              </a:rPr>
              <a:t>HL-LHC.Secretariat@cern.ch</a:t>
            </a:r>
            <a:r>
              <a:rPr lang="en-GB" sz="1875" dirty="0"/>
              <a:t> </a:t>
            </a:r>
            <a:br>
              <a:rPr lang="en-GB" sz="1875" dirty="0"/>
            </a:br>
            <a:r>
              <a:rPr lang="en-GB" sz="1875" dirty="0"/>
              <a:t>(Michela Lancellotti) in order to proceed</a:t>
            </a:r>
            <a:br>
              <a:rPr lang="en-GB" sz="1875" dirty="0"/>
            </a:br>
            <a:r>
              <a:rPr lang="en-GB" sz="1875" dirty="0"/>
              <a:t>She will send you the details, the application form</a:t>
            </a:r>
            <a:br>
              <a:rPr lang="en-GB" sz="1875" dirty="0"/>
            </a:br>
            <a:r>
              <a:rPr lang="en-GB" sz="1875" dirty="0"/>
              <a:t>to be filled in and the documentation to be provided</a:t>
            </a:r>
            <a:endParaRPr lang="en-GB" sz="1650" dirty="0"/>
          </a:p>
          <a:p>
            <a:pPr marL="0" indent="0" algn="just">
              <a:buNone/>
            </a:pPr>
            <a:endParaRPr lang="en-GB" sz="1875"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sp>
        <p:nvSpPr>
          <p:cNvPr id="6" name="Footer Placeholder 5">
            <a:extLst>
              <a:ext uri="{FF2B5EF4-FFF2-40B4-BE49-F238E27FC236}">
                <a16:creationId xmlns:a16="http://schemas.microsoft.com/office/drawing/2014/main" id="{910BBB62-AE01-4FEF-A586-22B8447DB661}"/>
              </a:ext>
            </a:extLst>
          </p:cNvPr>
          <p:cNvSpPr>
            <a:spLocks noGrp="1"/>
          </p:cNvSpPr>
          <p:nvPr>
            <p:ph type="ftr" sz="quarter" idx="11"/>
          </p:nvPr>
        </p:nvSpPr>
        <p:spPr/>
        <p:txBody>
          <a:bodyPr/>
          <a:lstStyle/>
          <a:p>
            <a:r>
              <a:rPr lang="en-GB" noProof="0"/>
              <a:t>HL-LHC Procurement, Baseline Documentation, Quality and Risk Office</a:t>
            </a:r>
          </a:p>
        </p:txBody>
      </p:sp>
      <p:pic>
        <p:nvPicPr>
          <p:cNvPr id="7" name="Picture 6">
            <a:extLst>
              <a:ext uri="{FF2B5EF4-FFF2-40B4-BE49-F238E27FC236}">
                <a16:creationId xmlns:a16="http://schemas.microsoft.com/office/drawing/2014/main" id="{E73AF8C1-ECEF-4C90-AAC2-12B9F9725142}"/>
              </a:ext>
            </a:extLst>
          </p:cNvPr>
          <p:cNvPicPr>
            <a:picLocks noChangeAspect="1"/>
          </p:cNvPicPr>
          <p:nvPr/>
        </p:nvPicPr>
        <p:blipFill>
          <a:blip r:embed="rId4"/>
          <a:stretch>
            <a:fillRect/>
          </a:stretch>
        </p:blipFill>
        <p:spPr>
          <a:xfrm>
            <a:off x="6367189" y="1233166"/>
            <a:ext cx="2520000" cy="3588349"/>
          </a:xfrm>
          <a:prstGeom prst="rect">
            <a:avLst/>
          </a:prstGeom>
        </p:spPr>
      </p:pic>
      <p:sp>
        <p:nvSpPr>
          <p:cNvPr id="10" name="Title 1">
            <a:extLst>
              <a:ext uri="{FF2B5EF4-FFF2-40B4-BE49-F238E27FC236}">
                <a16:creationId xmlns:a16="http://schemas.microsoft.com/office/drawing/2014/main" id="{BC143A26-C586-4C32-9FC3-3C3CCBFBDC5A}"/>
              </a:ext>
            </a:extLst>
          </p:cNvPr>
          <p:cNvSpPr>
            <a:spLocks noGrp="1"/>
          </p:cNvSpPr>
          <p:nvPr>
            <p:ph type="title"/>
          </p:nvPr>
        </p:nvSpPr>
        <p:spPr>
          <a:xfrm>
            <a:off x="683568" y="135000"/>
            <a:ext cx="8363232" cy="540000"/>
          </a:xfrm>
        </p:spPr>
        <p:txBody>
          <a:bodyPr/>
          <a:lstStyle/>
          <a:p>
            <a:r>
              <a:rPr lang="en-GB" dirty="0"/>
              <a:t>EDMS – Requirements to access</a:t>
            </a:r>
          </a:p>
        </p:txBody>
      </p:sp>
    </p:spTree>
    <p:extLst>
      <p:ext uri="{BB962C8B-B14F-4D97-AF65-F5344CB8AC3E}">
        <p14:creationId xmlns:p14="http://schemas.microsoft.com/office/powerpoint/2010/main" val="40776341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5ED6112-05A5-4B53-ABE8-3BAC558EB669}"/>
              </a:ext>
            </a:extLst>
          </p:cNvPr>
          <p:cNvPicPr>
            <a:picLocks noChangeAspect="1"/>
          </p:cNvPicPr>
          <p:nvPr/>
        </p:nvPicPr>
        <p:blipFill>
          <a:blip r:embed="rId2"/>
          <a:stretch>
            <a:fillRect/>
          </a:stretch>
        </p:blipFill>
        <p:spPr>
          <a:xfrm>
            <a:off x="67272" y="603448"/>
            <a:ext cx="5705960" cy="3692386"/>
          </a:xfrm>
          <a:prstGeom prst="rect">
            <a:avLst/>
          </a:prstGeom>
        </p:spPr>
      </p:pic>
      <p:sp>
        <p:nvSpPr>
          <p:cNvPr id="5" name="Footer Placeholder 4">
            <a:extLst>
              <a:ext uri="{FF2B5EF4-FFF2-40B4-BE49-F238E27FC236}">
                <a16:creationId xmlns:a16="http://schemas.microsoft.com/office/drawing/2014/main" id="{F3D8017F-801A-4CC6-BA1C-C6433BDE3107}"/>
              </a:ext>
            </a:extLst>
          </p:cNvPr>
          <p:cNvSpPr>
            <a:spLocks noGrp="1"/>
          </p:cNvSpPr>
          <p:nvPr>
            <p:ph type="ftr" sz="quarter" idx="11"/>
          </p:nvPr>
        </p:nvSpPr>
        <p:spPr/>
        <p:txBody>
          <a:bodyPr/>
          <a:lstStyle/>
          <a:p>
            <a:r>
              <a:rPr lang="en-GB" noProof="0"/>
              <a:t>HL-LHC Procurement, Baseline Documentation, Quality and Risk Office</a:t>
            </a:r>
          </a:p>
        </p:txBody>
      </p:sp>
      <p:sp>
        <p:nvSpPr>
          <p:cNvPr id="11" name="Title 10">
            <a:extLst>
              <a:ext uri="{FF2B5EF4-FFF2-40B4-BE49-F238E27FC236}">
                <a16:creationId xmlns:a16="http://schemas.microsoft.com/office/drawing/2014/main" id="{E92E06C5-414A-4A3E-B713-FE6AC8CB3A21}"/>
              </a:ext>
            </a:extLst>
          </p:cNvPr>
          <p:cNvSpPr>
            <a:spLocks noGrp="1"/>
          </p:cNvSpPr>
          <p:nvPr>
            <p:ph type="title"/>
          </p:nvPr>
        </p:nvSpPr>
        <p:spPr/>
        <p:txBody>
          <a:bodyPr/>
          <a:lstStyle/>
          <a:p>
            <a:r>
              <a:rPr lang="en-US" dirty="0"/>
              <a:t>From system architecture to EDMS Structure</a:t>
            </a:r>
          </a:p>
        </p:txBody>
      </p:sp>
      <p:pic>
        <p:nvPicPr>
          <p:cNvPr id="14" name="Picture 13">
            <a:extLst>
              <a:ext uri="{FF2B5EF4-FFF2-40B4-BE49-F238E27FC236}">
                <a16:creationId xmlns:a16="http://schemas.microsoft.com/office/drawing/2014/main" id="{DCA2E334-8247-4F34-AEB8-EDA8A299FD2D}"/>
              </a:ext>
            </a:extLst>
          </p:cNvPr>
          <p:cNvPicPr>
            <a:picLocks noChangeAspect="1"/>
          </p:cNvPicPr>
          <p:nvPr/>
        </p:nvPicPr>
        <p:blipFill>
          <a:blip r:embed="rId3"/>
          <a:stretch>
            <a:fillRect/>
          </a:stretch>
        </p:blipFill>
        <p:spPr>
          <a:xfrm>
            <a:off x="5868144" y="573989"/>
            <a:ext cx="1800000" cy="2480597"/>
          </a:xfrm>
          <a:prstGeom prst="rect">
            <a:avLst/>
          </a:prstGeom>
        </p:spPr>
      </p:pic>
      <p:grpSp>
        <p:nvGrpSpPr>
          <p:cNvPr id="24" name="Group 23">
            <a:extLst>
              <a:ext uri="{FF2B5EF4-FFF2-40B4-BE49-F238E27FC236}">
                <a16:creationId xmlns:a16="http://schemas.microsoft.com/office/drawing/2014/main" id="{EF775795-4FEC-407B-A949-9CBA48C78846}"/>
              </a:ext>
            </a:extLst>
          </p:cNvPr>
          <p:cNvGrpSpPr/>
          <p:nvPr/>
        </p:nvGrpSpPr>
        <p:grpSpPr>
          <a:xfrm>
            <a:off x="6768144" y="1563638"/>
            <a:ext cx="2297792" cy="3312368"/>
            <a:chOff x="7078861" y="1826971"/>
            <a:chExt cx="2013815" cy="3055113"/>
          </a:xfrm>
        </p:grpSpPr>
        <p:pic>
          <p:nvPicPr>
            <p:cNvPr id="17" name="Picture 16">
              <a:extLst>
                <a:ext uri="{FF2B5EF4-FFF2-40B4-BE49-F238E27FC236}">
                  <a16:creationId xmlns:a16="http://schemas.microsoft.com/office/drawing/2014/main" id="{1E32BAA1-DE2C-40ED-9653-E90000202503}"/>
                </a:ext>
              </a:extLst>
            </p:cNvPr>
            <p:cNvPicPr>
              <a:picLocks noChangeAspect="1"/>
            </p:cNvPicPr>
            <p:nvPr/>
          </p:nvPicPr>
          <p:blipFill>
            <a:blip r:embed="rId4"/>
            <a:stretch>
              <a:fillRect/>
            </a:stretch>
          </p:blipFill>
          <p:spPr>
            <a:xfrm>
              <a:off x="7078861" y="1826971"/>
              <a:ext cx="2013815" cy="2520000"/>
            </a:xfrm>
            <a:prstGeom prst="rect">
              <a:avLst/>
            </a:prstGeom>
          </p:spPr>
        </p:pic>
        <p:pic>
          <p:nvPicPr>
            <p:cNvPr id="23" name="Picture 22">
              <a:extLst>
                <a:ext uri="{FF2B5EF4-FFF2-40B4-BE49-F238E27FC236}">
                  <a16:creationId xmlns:a16="http://schemas.microsoft.com/office/drawing/2014/main" id="{563827AD-9CD5-4376-99F1-E751F232F92A}"/>
                </a:ext>
              </a:extLst>
            </p:cNvPr>
            <p:cNvPicPr>
              <a:picLocks noChangeAspect="1"/>
            </p:cNvPicPr>
            <p:nvPr/>
          </p:nvPicPr>
          <p:blipFill>
            <a:blip r:embed="rId5"/>
            <a:stretch>
              <a:fillRect/>
            </a:stretch>
          </p:blipFill>
          <p:spPr>
            <a:xfrm>
              <a:off x="7078861" y="4340565"/>
              <a:ext cx="2012400" cy="541519"/>
            </a:xfrm>
            <a:prstGeom prst="rect">
              <a:avLst/>
            </a:prstGeom>
          </p:spPr>
        </p:pic>
      </p:grpSp>
      <p:sp>
        <p:nvSpPr>
          <p:cNvPr id="2" name="Slide Number Placeholder 1">
            <a:extLst>
              <a:ext uri="{FF2B5EF4-FFF2-40B4-BE49-F238E27FC236}">
                <a16:creationId xmlns:a16="http://schemas.microsoft.com/office/drawing/2014/main" id="{E2180855-F8B2-45E1-8DEF-5DEA2B5EA207}"/>
              </a:ext>
            </a:extLst>
          </p:cNvPr>
          <p:cNvSpPr>
            <a:spLocks noGrp="1"/>
          </p:cNvSpPr>
          <p:nvPr>
            <p:ph type="sldNum" sz="quarter" idx="12"/>
          </p:nvPr>
        </p:nvSpPr>
        <p:spPr/>
        <p:txBody>
          <a:bodyPr/>
          <a:lstStyle/>
          <a:p>
            <a:fld id="{BFDCA1C4-9514-7B4F-976F-D92F7E296653}" type="slidenum">
              <a:rPr lang="fr-FR" smtClean="0"/>
              <a:pPr/>
              <a:t>27</a:t>
            </a:fld>
            <a:endParaRPr lang="fr-FR"/>
          </a:p>
        </p:txBody>
      </p:sp>
    </p:spTree>
    <p:extLst>
      <p:ext uri="{BB962C8B-B14F-4D97-AF65-F5344CB8AC3E}">
        <p14:creationId xmlns:p14="http://schemas.microsoft.com/office/powerpoint/2010/main" val="783683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3D8017F-801A-4CC6-BA1C-C6433BDE3107}"/>
              </a:ext>
            </a:extLst>
          </p:cNvPr>
          <p:cNvSpPr>
            <a:spLocks noGrp="1"/>
          </p:cNvSpPr>
          <p:nvPr>
            <p:ph type="ftr" sz="quarter" idx="11"/>
          </p:nvPr>
        </p:nvSpPr>
        <p:spPr/>
        <p:txBody>
          <a:bodyPr/>
          <a:lstStyle/>
          <a:p>
            <a:r>
              <a:rPr lang="en-GB" noProof="0"/>
              <a:t>HL-LHC Procurement, Baseline Documentation, Quality and Risk Office</a:t>
            </a:r>
          </a:p>
        </p:txBody>
      </p:sp>
      <p:sp>
        <p:nvSpPr>
          <p:cNvPr id="11" name="Title 10">
            <a:extLst>
              <a:ext uri="{FF2B5EF4-FFF2-40B4-BE49-F238E27FC236}">
                <a16:creationId xmlns:a16="http://schemas.microsoft.com/office/drawing/2014/main" id="{E92E06C5-414A-4A3E-B713-FE6AC8CB3A21}"/>
              </a:ext>
            </a:extLst>
          </p:cNvPr>
          <p:cNvSpPr>
            <a:spLocks noGrp="1"/>
          </p:cNvSpPr>
          <p:nvPr>
            <p:ph type="title"/>
          </p:nvPr>
        </p:nvSpPr>
        <p:spPr/>
        <p:txBody>
          <a:bodyPr/>
          <a:lstStyle/>
          <a:p>
            <a:r>
              <a:rPr lang="en-US" dirty="0"/>
              <a:t>Specific Nodes for Collaborations</a:t>
            </a:r>
          </a:p>
        </p:txBody>
      </p:sp>
      <p:sp>
        <p:nvSpPr>
          <p:cNvPr id="15" name="TextBox 14">
            <a:extLst>
              <a:ext uri="{FF2B5EF4-FFF2-40B4-BE49-F238E27FC236}">
                <a16:creationId xmlns:a16="http://schemas.microsoft.com/office/drawing/2014/main" id="{AAF2488E-1B8C-459C-BC6C-3BB039E6F9E9}"/>
              </a:ext>
            </a:extLst>
          </p:cNvPr>
          <p:cNvSpPr txBox="1"/>
          <p:nvPr/>
        </p:nvSpPr>
        <p:spPr>
          <a:xfrm>
            <a:off x="4832715" y="796945"/>
            <a:ext cx="4203781" cy="397031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accent5"/>
                </a:solidFill>
              </a:rPr>
              <a:t>Dedicated node for each Collaboration within the main WP4 Structure </a:t>
            </a:r>
          </a:p>
          <a:p>
            <a:pPr marL="285750" indent="-285750">
              <a:buFont typeface="Arial" panose="020B0604020202020204" pitchFamily="34" charset="0"/>
              <a:buChar char="•"/>
            </a:pPr>
            <a:endParaRPr lang="en-US" dirty="0">
              <a:solidFill>
                <a:schemeClr val="accent5"/>
              </a:solidFill>
            </a:endParaRPr>
          </a:p>
          <a:p>
            <a:pPr marL="285750" indent="-285750">
              <a:buFont typeface="Arial" panose="020B0604020202020204" pitchFamily="34" charset="0"/>
              <a:buChar char="•"/>
            </a:pPr>
            <a:r>
              <a:rPr lang="en-US" dirty="0">
                <a:solidFill>
                  <a:schemeClr val="accent5"/>
                </a:solidFill>
              </a:rPr>
              <a:t>To access to CERN tools, colleagues from Collaborations need to set a lightweight account (only for EDMS access) or Nice Account (EDMS and MTF access required)</a:t>
            </a:r>
          </a:p>
          <a:p>
            <a:pPr marL="285750" indent="-285750">
              <a:buFont typeface="Arial" panose="020B0604020202020204" pitchFamily="34" charset="0"/>
              <a:buChar char="•"/>
            </a:pPr>
            <a:endParaRPr lang="en-US" dirty="0">
              <a:solidFill>
                <a:schemeClr val="accent5"/>
              </a:solidFill>
            </a:endParaRPr>
          </a:p>
          <a:p>
            <a:pPr marL="285750" indent="-285750">
              <a:buFont typeface="Arial" panose="020B0604020202020204" pitchFamily="34" charset="0"/>
              <a:buChar char="•"/>
            </a:pPr>
            <a:r>
              <a:rPr lang="en-US" dirty="0">
                <a:solidFill>
                  <a:schemeClr val="accent5"/>
                </a:solidFill>
              </a:rPr>
              <a:t>All members of HL will have the rights to create/edit documents in EDMS (under the corresponding Context)</a:t>
            </a:r>
          </a:p>
        </p:txBody>
      </p:sp>
      <p:sp>
        <p:nvSpPr>
          <p:cNvPr id="2" name="Slide Number Placeholder 1">
            <a:extLst>
              <a:ext uri="{FF2B5EF4-FFF2-40B4-BE49-F238E27FC236}">
                <a16:creationId xmlns:a16="http://schemas.microsoft.com/office/drawing/2014/main" id="{8F769D87-F59B-4FE8-9592-3DD37FF5EC6A}"/>
              </a:ext>
            </a:extLst>
          </p:cNvPr>
          <p:cNvSpPr>
            <a:spLocks noGrp="1"/>
          </p:cNvSpPr>
          <p:nvPr>
            <p:ph type="sldNum" sz="quarter" idx="12"/>
          </p:nvPr>
        </p:nvSpPr>
        <p:spPr/>
        <p:txBody>
          <a:bodyPr/>
          <a:lstStyle/>
          <a:p>
            <a:fld id="{BFDCA1C4-9514-7B4F-976F-D92F7E296653}" type="slidenum">
              <a:rPr lang="fr-FR" smtClean="0"/>
              <a:pPr/>
              <a:t>28</a:t>
            </a:fld>
            <a:endParaRPr lang="fr-FR"/>
          </a:p>
        </p:txBody>
      </p:sp>
      <p:pic>
        <p:nvPicPr>
          <p:cNvPr id="9" name="Picture 8">
            <a:extLst>
              <a:ext uri="{FF2B5EF4-FFF2-40B4-BE49-F238E27FC236}">
                <a16:creationId xmlns:a16="http://schemas.microsoft.com/office/drawing/2014/main" id="{BC1ACD6F-ACA1-4394-BDF4-53763C58034B}"/>
              </a:ext>
            </a:extLst>
          </p:cNvPr>
          <p:cNvPicPr>
            <a:picLocks noChangeAspect="1"/>
          </p:cNvPicPr>
          <p:nvPr/>
        </p:nvPicPr>
        <p:blipFill>
          <a:blip r:embed="rId2"/>
          <a:stretch>
            <a:fillRect/>
          </a:stretch>
        </p:blipFill>
        <p:spPr>
          <a:xfrm>
            <a:off x="0" y="656327"/>
            <a:ext cx="2520000" cy="3815687"/>
          </a:xfrm>
          <a:prstGeom prst="rect">
            <a:avLst/>
          </a:prstGeom>
        </p:spPr>
      </p:pic>
      <p:pic>
        <p:nvPicPr>
          <p:cNvPr id="4" name="Picture 3">
            <a:extLst>
              <a:ext uri="{FF2B5EF4-FFF2-40B4-BE49-F238E27FC236}">
                <a16:creationId xmlns:a16="http://schemas.microsoft.com/office/drawing/2014/main" id="{188E67E2-D9EB-81D0-A894-9F5274046C2C}"/>
              </a:ext>
            </a:extLst>
          </p:cNvPr>
          <p:cNvPicPr>
            <a:picLocks noChangeAspect="1"/>
          </p:cNvPicPr>
          <p:nvPr/>
        </p:nvPicPr>
        <p:blipFill>
          <a:blip r:embed="rId3"/>
          <a:stretch>
            <a:fillRect/>
          </a:stretch>
        </p:blipFill>
        <p:spPr>
          <a:xfrm>
            <a:off x="2576632" y="804162"/>
            <a:ext cx="2160000" cy="4083677"/>
          </a:xfrm>
          <a:prstGeom prst="rect">
            <a:avLst/>
          </a:prstGeom>
        </p:spPr>
      </p:pic>
    </p:spTree>
    <p:extLst>
      <p:ext uri="{BB962C8B-B14F-4D97-AF65-F5344CB8AC3E}">
        <p14:creationId xmlns:p14="http://schemas.microsoft.com/office/powerpoint/2010/main" val="16543923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Magnetic Disk 10"/>
          <p:cNvSpPr/>
          <p:nvPr/>
        </p:nvSpPr>
        <p:spPr>
          <a:xfrm>
            <a:off x="3437874" y="3299014"/>
            <a:ext cx="1938392" cy="928920"/>
          </a:xfrm>
          <a:prstGeom prst="flowChartMagneticDisk">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sz="1350"/>
          </a:p>
        </p:txBody>
      </p:sp>
      <p:sp>
        <p:nvSpPr>
          <p:cNvPr id="2" name="Title 1"/>
          <p:cNvSpPr>
            <a:spLocks noGrp="1"/>
          </p:cNvSpPr>
          <p:nvPr>
            <p:ph type="title"/>
          </p:nvPr>
        </p:nvSpPr>
        <p:spPr/>
        <p:txBody>
          <a:bodyPr/>
          <a:lstStyle/>
          <a:p>
            <a:r>
              <a:rPr lang="en-GB" dirty="0"/>
              <a:t>Documentation - Key concepts</a:t>
            </a:r>
          </a:p>
        </p:txBody>
      </p:sp>
      <p:sp>
        <p:nvSpPr>
          <p:cNvPr id="3" name="Content Placeholder 2"/>
          <p:cNvSpPr>
            <a:spLocks noGrp="1"/>
          </p:cNvSpPr>
          <p:nvPr>
            <p:ph idx="1"/>
          </p:nvPr>
        </p:nvSpPr>
        <p:spPr>
          <a:xfrm>
            <a:off x="636796" y="675000"/>
            <a:ext cx="8255684" cy="3680222"/>
          </a:xfrm>
        </p:spPr>
        <p:txBody>
          <a:bodyPr/>
          <a:lstStyle/>
          <a:p>
            <a:pPr algn="l"/>
            <a:r>
              <a:rPr lang="en-GB" dirty="0"/>
              <a:t>Baseline / Non Baseline</a:t>
            </a:r>
          </a:p>
          <a:p>
            <a:pPr algn="l"/>
            <a:r>
              <a:rPr lang="en-GB" dirty="0"/>
              <a:t>In my Work package / In several Work packages</a:t>
            </a:r>
          </a:p>
          <a:p>
            <a:pPr algn="l"/>
            <a:r>
              <a:rPr lang="en-GB" dirty="0"/>
              <a:t>Confidential (Cost, Resources, …)</a:t>
            </a:r>
          </a:p>
          <a:p>
            <a:pPr algn="l"/>
            <a:endParaRPr lang="en-GB" dirty="0"/>
          </a:p>
        </p:txBody>
      </p:sp>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cxnSp>
        <p:nvCxnSpPr>
          <p:cNvPr id="7" name="Straight Arrow Connector 6"/>
          <p:cNvCxnSpPr>
            <a:cxnSpLocks/>
          </p:cNvCxnSpPr>
          <p:nvPr/>
        </p:nvCxnSpPr>
        <p:spPr>
          <a:xfrm flipH="1">
            <a:off x="2189701" y="2427734"/>
            <a:ext cx="798123" cy="818541"/>
          </a:xfrm>
          <a:prstGeom prst="straightConnector1">
            <a:avLst/>
          </a:prstGeom>
          <a:ln w="57150">
            <a:tailEnd type="triangle"/>
          </a:ln>
        </p:spPr>
        <p:style>
          <a:lnRef idx="2">
            <a:schemeClr val="accent6"/>
          </a:lnRef>
          <a:fillRef idx="0">
            <a:schemeClr val="accent6"/>
          </a:fillRef>
          <a:effectRef idx="1">
            <a:schemeClr val="accent6"/>
          </a:effectRef>
          <a:fontRef idx="minor">
            <a:schemeClr val="tx1"/>
          </a:fontRef>
        </p:style>
      </p:cxnSp>
      <p:grpSp>
        <p:nvGrpSpPr>
          <p:cNvPr id="10" name="Group 9"/>
          <p:cNvGrpSpPr/>
          <p:nvPr/>
        </p:nvGrpSpPr>
        <p:grpSpPr>
          <a:xfrm>
            <a:off x="1294048" y="3298986"/>
            <a:ext cx="1938392" cy="928920"/>
            <a:chOff x="554112" y="4883395"/>
            <a:chExt cx="2584522" cy="1238560"/>
          </a:xfrm>
        </p:grpSpPr>
        <p:sp>
          <p:nvSpPr>
            <p:cNvPr id="9" name="Flowchart: Magnetic Disk 8"/>
            <p:cNvSpPr/>
            <p:nvPr/>
          </p:nvSpPr>
          <p:spPr>
            <a:xfrm>
              <a:off x="554112" y="4883395"/>
              <a:ext cx="2584522" cy="1238560"/>
            </a:xfrm>
            <a:prstGeom prst="flowChartMagneticDisk">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sz="1350"/>
            </a:p>
          </p:txBody>
        </p:sp>
        <p:sp>
          <p:nvSpPr>
            <p:cNvPr id="8" name="TextBox 7"/>
            <p:cNvSpPr txBox="1"/>
            <p:nvPr/>
          </p:nvSpPr>
          <p:spPr>
            <a:xfrm>
              <a:off x="1102612" y="5361220"/>
              <a:ext cx="1500838" cy="553997"/>
            </a:xfrm>
            <a:prstGeom prst="rect">
              <a:avLst/>
            </a:prstGeom>
            <a:noFill/>
          </p:spPr>
          <p:txBody>
            <a:bodyPr wrap="none" rtlCol="0">
              <a:spAutoFit/>
            </a:bodyPr>
            <a:lstStyle/>
            <a:p>
              <a:r>
                <a:rPr lang="en-GB" sz="2100" dirty="0">
                  <a:solidFill>
                    <a:schemeClr val="accent5"/>
                  </a:solidFill>
                </a:rPr>
                <a:t>Storage</a:t>
              </a:r>
            </a:p>
          </p:txBody>
        </p:sp>
      </p:grpSp>
      <p:sp>
        <p:nvSpPr>
          <p:cNvPr id="12" name="TextBox 11"/>
          <p:cNvSpPr txBox="1"/>
          <p:nvPr/>
        </p:nvSpPr>
        <p:spPr>
          <a:xfrm>
            <a:off x="3870089" y="3654188"/>
            <a:ext cx="1149610" cy="415498"/>
          </a:xfrm>
          <a:prstGeom prst="rect">
            <a:avLst/>
          </a:prstGeom>
          <a:noFill/>
        </p:spPr>
        <p:txBody>
          <a:bodyPr wrap="none" rtlCol="0">
            <a:spAutoFit/>
          </a:bodyPr>
          <a:lstStyle/>
          <a:p>
            <a:r>
              <a:rPr lang="en-GB" sz="2100" dirty="0">
                <a:solidFill>
                  <a:schemeClr val="accent5"/>
                </a:solidFill>
              </a:rPr>
              <a:t>Visibility</a:t>
            </a:r>
          </a:p>
        </p:txBody>
      </p:sp>
      <p:sp>
        <p:nvSpPr>
          <p:cNvPr id="13" name="Flowchart: Magnetic Disk 12"/>
          <p:cNvSpPr/>
          <p:nvPr/>
        </p:nvSpPr>
        <p:spPr>
          <a:xfrm>
            <a:off x="5685624" y="3299014"/>
            <a:ext cx="1938392" cy="928920"/>
          </a:xfrm>
          <a:prstGeom prst="flowChartMagneticDisk">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sz="1350"/>
          </a:p>
        </p:txBody>
      </p:sp>
      <p:sp>
        <p:nvSpPr>
          <p:cNvPr id="14" name="TextBox 13"/>
          <p:cNvSpPr txBox="1"/>
          <p:nvPr/>
        </p:nvSpPr>
        <p:spPr>
          <a:xfrm>
            <a:off x="6075633" y="3630767"/>
            <a:ext cx="1244251" cy="415498"/>
          </a:xfrm>
          <a:prstGeom prst="rect">
            <a:avLst/>
          </a:prstGeom>
          <a:noFill/>
        </p:spPr>
        <p:txBody>
          <a:bodyPr wrap="none" rtlCol="0">
            <a:spAutoFit/>
          </a:bodyPr>
          <a:lstStyle/>
          <a:p>
            <a:r>
              <a:rPr lang="en-GB" sz="2100" dirty="0">
                <a:solidFill>
                  <a:schemeClr val="accent5"/>
                </a:solidFill>
              </a:rPr>
              <a:t>Approval</a:t>
            </a:r>
          </a:p>
        </p:txBody>
      </p:sp>
      <p:cxnSp>
        <p:nvCxnSpPr>
          <p:cNvPr id="15" name="Straight Arrow Connector 14"/>
          <p:cNvCxnSpPr>
            <a:cxnSpLocks/>
          </p:cNvCxnSpPr>
          <p:nvPr/>
        </p:nvCxnSpPr>
        <p:spPr>
          <a:xfrm>
            <a:off x="4407070" y="2355726"/>
            <a:ext cx="0" cy="915248"/>
          </a:xfrm>
          <a:prstGeom prst="straightConnector1">
            <a:avLst/>
          </a:prstGeom>
          <a:ln w="57150">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p:cNvCxnSpPr>
            <a:cxnSpLocks/>
          </p:cNvCxnSpPr>
          <p:nvPr/>
        </p:nvCxnSpPr>
        <p:spPr>
          <a:xfrm>
            <a:off x="6012160" y="2427734"/>
            <a:ext cx="720080" cy="749505"/>
          </a:xfrm>
          <a:prstGeom prst="straightConnector1">
            <a:avLst/>
          </a:prstGeom>
          <a:ln w="57150">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287281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05019"/>
            <a:ext cx="7920000" cy="540000"/>
          </a:xfrm>
        </p:spPr>
        <p:txBody>
          <a:bodyPr/>
          <a:lstStyle/>
          <a:p>
            <a:r>
              <a:rPr lang="fr-CH" dirty="0"/>
              <a:t>Goal of HL-LHC</a:t>
            </a:r>
            <a:endParaRPr lang="en-GB" dirty="0"/>
          </a:p>
        </p:txBody>
      </p:sp>
      <p:sp>
        <p:nvSpPr>
          <p:cNvPr id="3" name="Footer Placeholder 2"/>
          <p:cNvSpPr>
            <a:spLocks noGrp="1"/>
          </p:cNvSpPr>
          <p:nvPr>
            <p:ph type="ftr" sz="quarter" idx="11"/>
          </p:nvPr>
        </p:nvSpPr>
        <p:spPr/>
        <p:txBody>
          <a:bodyPr/>
          <a:lstStyle/>
          <a:p>
            <a:r>
              <a:rPr lang="en-GB" noProof="0"/>
              <a:t>HL-LHC Procurement, Baseline Documentation, Quality and Risk Office</a:t>
            </a:r>
          </a:p>
        </p:txBody>
      </p:sp>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a:p>
        </p:txBody>
      </p:sp>
      <p:sp>
        <p:nvSpPr>
          <p:cNvPr id="8" name="TextBox 7"/>
          <p:cNvSpPr txBox="1"/>
          <p:nvPr/>
        </p:nvSpPr>
        <p:spPr>
          <a:xfrm>
            <a:off x="530352" y="1041762"/>
            <a:ext cx="8339328" cy="2431435"/>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defTabSz="914400">
              <a:defRPr/>
            </a:pPr>
            <a:r>
              <a:rPr lang="en-GB" sz="1600" kern="0" dirty="0">
                <a:solidFill>
                  <a:prstClr val="black"/>
                </a:solidFill>
                <a:latin typeface="Calibri"/>
              </a:rPr>
              <a:t>The main objective of HiLumi LHC Design Study is to determine a hardware configuration and a set of beam parameters that will allow the LHC to reach the following targets:</a:t>
            </a:r>
          </a:p>
          <a:p>
            <a:pPr defTabSz="914400">
              <a:defRPr/>
            </a:pPr>
            <a:r>
              <a:rPr lang="en-GB" sz="2400" kern="0" dirty="0">
                <a:solidFill>
                  <a:prstClr val="black"/>
                </a:solidFill>
                <a:latin typeface="Calibri"/>
              </a:rPr>
              <a:t>A peak luminosity of </a:t>
            </a:r>
            <a:r>
              <a:rPr lang="en-GB" sz="2400" kern="0" dirty="0" err="1">
                <a:solidFill>
                  <a:prstClr val="black"/>
                </a:solidFill>
                <a:latin typeface="Calibri"/>
              </a:rPr>
              <a:t>L</a:t>
            </a:r>
            <a:r>
              <a:rPr lang="en-GB" sz="2400" kern="0" baseline="-25000" dirty="0" err="1">
                <a:solidFill>
                  <a:prstClr val="black"/>
                </a:solidFill>
                <a:latin typeface="Calibri"/>
              </a:rPr>
              <a:t>peak</a:t>
            </a:r>
            <a:r>
              <a:rPr lang="en-GB" sz="2400" kern="0" dirty="0">
                <a:solidFill>
                  <a:prstClr val="black"/>
                </a:solidFill>
                <a:latin typeface="Calibri"/>
              </a:rPr>
              <a:t> = </a:t>
            </a:r>
            <a:r>
              <a:rPr lang="en-GB" sz="2400" b="1" kern="0" dirty="0">
                <a:solidFill>
                  <a:prstClr val="black"/>
                </a:solidFill>
                <a:latin typeface="Calibri"/>
              </a:rPr>
              <a:t>5×10</a:t>
            </a:r>
            <a:r>
              <a:rPr lang="en-GB" sz="2400" b="1" kern="0" baseline="30000" dirty="0">
                <a:solidFill>
                  <a:prstClr val="black"/>
                </a:solidFill>
                <a:latin typeface="Calibri"/>
              </a:rPr>
              <a:t>34</a:t>
            </a:r>
            <a:r>
              <a:rPr lang="en-GB" sz="2400" b="1" kern="0" dirty="0">
                <a:solidFill>
                  <a:prstClr val="black"/>
                </a:solidFill>
                <a:latin typeface="Calibri"/>
              </a:rPr>
              <a:t> cm</a:t>
            </a:r>
            <a:r>
              <a:rPr lang="en-GB" sz="2400" b="1" kern="0" baseline="30000" dirty="0">
                <a:solidFill>
                  <a:prstClr val="black"/>
                </a:solidFill>
                <a:latin typeface="Calibri"/>
              </a:rPr>
              <a:t>-2</a:t>
            </a:r>
            <a:r>
              <a:rPr lang="en-GB" sz="2400" b="1" kern="0" dirty="0">
                <a:solidFill>
                  <a:prstClr val="black"/>
                </a:solidFill>
                <a:latin typeface="Calibri"/>
              </a:rPr>
              <a:t>s</a:t>
            </a:r>
            <a:r>
              <a:rPr lang="en-GB" sz="2400" b="1" kern="0" baseline="30000" dirty="0">
                <a:solidFill>
                  <a:prstClr val="black"/>
                </a:solidFill>
                <a:latin typeface="Calibri"/>
              </a:rPr>
              <a:t>-1</a:t>
            </a:r>
            <a:r>
              <a:rPr lang="en-GB" sz="2400" b="1" kern="0" dirty="0">
                <a:solidFill>
                  <a:prstClr val="black"/>
                </a:solidFill>
                <a:latin typeface="Calibri"/>
              </a:rPr>
              <a:t> with levelling</a:t>
            </a:r>
            <a:r>
              <a:rPr lang="en-GB" sz="2400" kern="0" dirty="0">
                <a:solidFill>
                  <a:prstClr val="black"/>
                </a:solidFill>
                <a:latin typeface="Calibri"/>
              </a:rPr>
              <a:t>, allowing:</a:t>
            </a:r>
            <a:br>
              <a:rPr lang="en-GB" sz="2400" kern="0" dirty="0">
                <a:solidFill>
                  <a:prstClr val="black"/>
                </a:solidFill>
                <a:latin typeface="Calibri"/>
              </a:rPr>
            </a:br>
            <a:r>
              <a:rPr lang="en-GB" sz="2400" kern="0" dirty="0">
                <a:solidFill>
                  <a:prstClr val="black"/>
                </a:solidFill>
                <a:latin typeface="Calibri"/>
              </a:rPr>
              <a:t>An integrated luminosity of </a:t>
            </a:r>
            <a:r>
              <a:rPr lang="en-GB" sz="2400" b="1" kern="0" dirty="0">
                <a:solidFill>
                  <a:prstClr val="black"/>
                </a:solidFill>
                <a:latin typeface="Calibri"/>
              </a:rPr>
              <a:t>250 fb</a:t>
            </a:r>
            <a:r>
              <a:rPr lang="en-GB" sz="2400" b="1" kern="0" baseline="30000" dirty="0">
                <a:solidFill>
                  <a:prstClr val="black"/>
                </a:solidFill>
                <a:latin typeface="Calibri"/>
              </a:rPr>
              <a:t>-1</a:t>
            </a:r>
            <a:r>
              <a:rPr lang="en-GB" sz="2400" b="1" kern="0" dirty="0">
                <a:solidFill>
                  <a:prstClr val="black"/>
                </a:solidFill>
                <a:latin typeface="Calibri"/>
              </a:rPr>
              <a:t> per year</a:t>
            </a:r>
            <a:r>
              <a:rPr lang="en-GB" sz="2400" kern="0" dirty="0">
                <a:solidFill>
                  <a:prstClr val="black"/>
                </a:solidFill>
                <a:latin typeface="Calibri"/>
              </a:rPr>
              <a:t>, enabling the goal of </a:t>
            </a:r>
            <a:r>
              <a:rPr lang="en-GB" sz="2400" b="1" kern="0" dirty="0">
                <a:solidFill>
                  <a:prstClr val="black"/>
                </a:solidFill>
                <a:latin typeface="Calibri"/>
              </a:rPr>
              <a:t>L</a:t>
            </a:r>
            <a:r>
              <a:rPr lang="en-GB" sz="2400" b="1" kern="0" baseline="-25000" dirty="0">
                <a:solidFill>
                  <a:prstClr val="black"/>
                </a:solidFill>
                <a:latin typeface="Calibri"/>
              </a:rPr>
              <a:t>int</a:t>
            </a:r>
            <a:r>
              <a:rPr lang="en-GB" sz="2400" b="1" kern="0" dirty="0">
                <a:solidFill>
                  <a:prstClr val="black"/>
                </a:solidFill>
                <a:latin typeface="Calibri"/>
              </a:rPr>
              <a:t> = 3000 fb</a:t>
            </a:r>
            <a:r>
              <a:rPr lang="en-GB" sz="2400" b="1" kern="0" baseline="30000" dirty="0">
                <a:solidFill>
                  <a:prstClr val="black"/>
                </a:solidFill>
                <a:latin typeface="Calibri"/>
              </a:rPr>
              <a:t>-1</a:t>
            </a:r>
            <a:r>
              <a:rPr lang="en-GB" sz="2400" kern="0" dirty="0">
                <a:solidFill>
                  <a:prstClr val="black"/>
                </a:solidFill>
                <a:latin typeface="Calibri"/>
              </a:rPr>
              <a:t> twelve years after the upgrade. </a:t>
            </a:r>
            <a:br>
              <a:rPr lang="en-GB" sz="2400" kern="0" dirty="0">
                <a:solidFill>
                  <a:prstClr val="black"/>
                </a:solidFill>
                <a:latin typeface="Calibri"/>
              </a:rPr>
            </a:br>
            <a:r>
              <a:rPr lang="en-GB" sz="2400" kern="0" dirty="0">
                <a:solidFill>
                  <a:prstClr val="black"/>
                </a:solidFill>
                <a:latin typeface="Calibri"/>
              </a:rPr>
              <a:t>This luminosity is more than ten times the luminosity reach of the first 10 years of the LHC lifetime.</a:t>
            </a:r>
          </a:p>
        </p:txBody>
      </p:sp>
      <p:sp>
        <p:nvSpPr>
          <p:cNvPr id="9" name="TextBox 8"/>
          <p:cNvSpPr txBox="1"/>
          <p:nvPr/>
        </p:nvSpPr>
        <p:spPr>
          <a:xfrm>
            <a:off x="2051720" y="659935"/>
            <a:ext cx="5705808" cy="369332"/>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defTabSz="914400">
              <a:defRPr/>
            </a:pPr>
            <a:r>
              <a:rPr lang="fr-CH" kern="0" dirty="0" err="1">
                <a:solidFill>
                  <a:prstClr val="black"/>
                </a:solidFill>
                <a:latin typeface="Calibri"/>
              </a:rPr>
              <a:t>From</a:t>
            </a:r>
            <a:r>
              <a:rPr lang="fr-CH" kern="0" dirty="0">
                <a:solidFill>
                  <a:prstClr val="black"/>
                </a:solidFill>
                <a:latin typeface="Calibri"/>
              </a:rPr>
              <a:t> EC-FP7 HiLumi LHC Design </a:t>
            </a:r>
            <a:r>
              <a:rPr lang="fr-CH" kern="0" dirty="0" err="1">
                <a:solidFill>
                  <a:prstClr val="black"/>
                </a:solidFill>
                <a:latin typeface="Calibri"/>
              </a:rPr>
              <a:t>Study</a:t>
            </a:r>
            <a:r>
              <a:rPr lang="fr-CH" kern="0" dirty="0">
                <a:solidFill>
                  <a:prstClr val="black"/>
                </a:solidFill>
                <a:latin typeface="Calibri"/>
              </a:rPr>
              <a:t> application of 2010</a:t>
            </a:r>
            <a:endParaRPr lang="en-GB" kern="0" dirty="0">
              <a:solidFill>
                <a:prstClr val="black"/>
              </a:solidFill>
              <a:latin typeface="Calibri"/>
            </a:endParaRPr>
          </a:p>
        </p:txBody>
      </p:sp>
      <p:sp>
        <p:nvSpPr>
          <p:cNvPr id="10" name="TextBox 9"/>
          <p:cNvSpPr txBox="1"/>
          <p:nvPr/>
        </p:nvSpPr>
        <p:spPr>
          <a:xfrm>
            <a:off x="827144" y="3485692"/>
            <a:ext cx="7704856" cy="923330"/>
          </a:xfrm>
          <a:prstGeom prst="rect">
            <a:avLst/>
          </a:prstGeom>
          <a:ln/>
        </p:spPr>
        <p:style>
          <a:lnRef idx="1">
            <a:schemeClr val="accent2"/>
          </a:lnRef>
          <a:fillRef idx="1002">
            <a:schemeClr val="lt2"/>
          </a:fillRef>
          <a:effectRef idx="1">
            <a:schemeClr val="accent2"/>
          </a:effectRef>
          <a:fontRef idx="minor">
            <a:schemeClr val="dk1"/>
          </a:fontRef>
        </p:style>
        <p:txBody>
          <a:bodyPr wrap="square" rtlCol="0">
            <a:spAutoFit/>
          </a:bodyPr>
          <a:lstStyle/>
          <a:p>
            <a:pPr algn="ctr" defTabSz="914400">
              <a:defRPr/>
            </a:pPr>
            <a:r>
              <a:rPr lang="fr-CH" b="1" kern="0" dirty="0">
                <a:solidFill>
                  <a:prstClr val="black"/>
                </a:solidFill>
                <a:latin typeface="Calibri"/>
              </a:rPr>
              <a:t>U</a:t>
            </a:r>
            <a:r>
              <a:rPr lang="fr-CH" b="1" kern="0" dirty="0" err="1">
                <a:solidFill>
                  <a:prstClr val="black"/>
                </a:solidFill>
                <a:latin typeface="Calibri"/>
              </a:rPr>
              <a:t>ltimate</a:t>
            </a:r>
            <a:r>
              <a:rPr lang="fr-CH" kern="0" dirty="0">
                <a:solidFill>
                  <a:prstClr val="black"/>
                </a:solidFill>
                <a:latin typeface="Calibri"/>
              </a:rPr>
              <a:t> performance </a:t>
            </a:r>
            <a:r>
              <a:rPr lang="fr-CH" kern="0" dirty="0" err="1">
                <a:solidFill>
                  <a:prstClr val="black"/>
                </a:solidFill>
                <a:latin typeface="Calibri"/>
              </a:rPr>
              <a:t>established</a:t>
            </a:r>
            <a:r>
              <a:rPr lang="fr-CH" kern="0" dirty="0">
                <a:solidFill>
                  <a:prstClr val="black"/>
                </a:solidFill>
                <a:latin typeface="Calibri"/>
              </a:rPr>
              <a:t> 2015-2016: </a:t>
            </a:r>
            <a:r>
              <a:rPr lang="fr-CH" kern="0" dirty="0" err="1">
                <a:solidFill>
                  <a:prstClr val="black"/>
                </a:solidFill>
                <a:latin typeface="Calibri"/>
              </a:rPr>
              <a:t>with</a:t>
            </a:r>
            <a:r>
              <a:rPr lang="fr-CH" kern="0" dirty="0">
                <a:solidFill>
                  <a:prstClr val="black"/>
                </a:solidFill>
                <a:latin typeface="Calibri"/>
              </a:rPr>
              <a:t> </a:t>
            </a:r>
            <a:r>
              <a:rPr lang="fr-CH" kern="0" dirty="0" err="1">
                <a:solidFill>
                  <a:prstClr val="black"/>
                </a:solidFill>
                <a:latin typeface="Calibri"/>
              </a:rPr>
              <a:t>same</a:t>
            </a:r>
            <a:r>
              <a:rPr lang="fr-CH" kern="0" dirty="0">
                <a:solidFill>
                  <a:prstClr val="black"/>
                </a:solidFill>
                <a:latin typeface="Calibri"/>
              </a:rPr>
              <a:t> hardware </a:t>
            </a:r>
            <a:br>
              <a:rPr lang="fr-CH" kern="0" dirty="0">
                <a:solidFill>
                  <a:prstClr val="black"/>
                </a:solidFill>
                <a:latin typeface="Calibri"/>
              </a:rPr>
            </a:br>
            <a:r>
              <a:rPr lang="fr-CH" kern="0" dirty="0">
                <a:solidFill>
                  <a:prstClr val="black"/>
                </a:solidFill>
                <a:latin typeface="Calibri"/>
              </a:rPr>
              <a:t>and </a:t>
            </a:r>
            <a:r>
              <a:rPr lang="fr-CH" kern="0" dirty="0" err="1">
                <a:solidFill>
                  <a:prstClr val="black"/>
                </a:solidFill>
                <a:latin typeface="Calibri"/>
              </a:rPr>
              <a:t>same</a:t>
            </a:r>
            <a:r>
              <a:rPr lang="fr-CH" kern="0" dirty="0">
                <a:solidFill>
                  <a:prstClr val="black"/>
                </a:solidFill>
                <a:latin typeface="Calibri"/>
              </a:rPr>
              <a:t> </a:t>
            </a:r>
            <a:r>
              <a:rPr lang="fr-CH" kern="0" dirty="0" err="1">
                <a:solidFill>
                  <a:prstClr val="black"/>
                </a:solidFill>
                <a:latin typeface="Calibri"/>
              </a:rPr>
              <a:t>beam</a:t>
            </a:r>
            <a:r>
              <a:rPr lang="fr-CH" kern="0" dirty="0">
                <a:solidFill>
                  <a:prstClr val="black"/>
                </a:solidFill>
                <a:latin typeface="Calibri"/>
              </a:rPr>
              <a:t> </a:t>
            </a:r>
            <a:r>
              <a:rPr lang="fr-CH" kern="0" dirty="0" err="1">
                <a:solidFill>
                  <a:prstClr val="black"/>
                </a:solidFill>
                <a:latin typeface="Calibri"/>
              </a:rPr>
              <a:t>parameters</a:t>
            </a:r>
            <a:r>
              <a:rPr lang="fr-CH" kern="0" dirty="0">
                <a:solidFill>
                  <a:prstClr val="black"/>
                </a:solidFill>
                <a:latin typeface="Calibri"/>
              </a:rPr>
              <a:t>: use of </a:t>
            </a:r>
            <a:r>
              <a:rPr lang="fr-CH" b="1" kern="0" dirty="0">
                <a:solidFill>
                  <a:prstClr val="black"/>
                </a:solidFill>
                <a:latin typeface="Calibri"/>
              </a:rPr>
              <a:t>engineering </a:t>
            </a:r>
            <a:r>
              <a:rPr lang="fr-CH" b="1" kern="0" dirty="0" err="1">
                <a:solidFill>
                  <a:prstClr val="black"/>
                </a:solidFill>
                <a:latin typeface="Calibri"/>
              </a:rPr>
              <a:t>margins</a:t>
            </a:r>
            <a:r>
              <a:rPr lang="fr-CH" b="1" kern="0" dirty="0">
                <a:solidFill>
                  <a:prstClr val="black"/>
                </a:solidFill>
                <a:latin typeface="Calibri"/>
              </a:rPr>
              <a:t>:</a:t>
            </a:r>
          </a:p>
          <a:p>
            <a:pPr algn="ctr" defTabSz="914400">
              <a:defRPr/>
            </a:pPr>
            <a:r>
              <a:rPr lang="fr-CH" b="1" kern="0" dirty="0" err="1">
                <a:solidFill>
                  <a:prstClr val="black"/>
                </a:solidFill>
                <a:latin typeface="Calibri"/>
              </a:rPr>
              <a:t>L</a:t>
            </a:r>
            <a:r>
              <a:rPr lang="fr-CH" b="1" kern="0" baseline="-25000" dirty="0" err="1">
                <a:solidFill>
                  <a:prstClr val="black"/>
                </a:solidFill>
                <a:latin typeface="Calibri"/>
              </a:rPr>
              <a:t>peak</a:t>
            </a:r>
            <a:r>
              <a:rPr lang="fr-CH" b="1" kern="0" baseline="-25000" dirty="0">
                <a:solidFill>
                  <a:prstClr val="black"/>
                </a:solidFill>
                <a:latin typeface="Calibri"/>
              </a:rPr>
              <a:t> </a:t>
            </a:r>
            <a:r>
              <a:rPr lang="fr-CH" b="1" kern="0" baseline="-25000" dirty="0" err="1">
                <a:solidFill>
                  <a:prstClr val="black"/>
                </a:solidFill>
                <a:latin typeface="Calibri"/>
              </a:rPr>
              <a:t>ult</a:t>
            </a:r>
            <a:r>
              <a:rPr lang="fr-CH" b="1" kern="0" dirty="0">
                <a:solidFill>
                  <a:prstClr val="black"/>
                </a:solidFill>
                <a:latin typeface="Calibri"/>
              </a:rPr>
              <a:t> </a:t>
            </a:r>
            <a:r>
              <a:rPr lang="fr-CH" b="1" kern="0" dirty="0">
                <a:solidFill>
                  <a:prstClr val="black"/>
                </a:solidFill>
                <a:latin typeface="Calibri"/>
                <a:sym typeface="Symbol"/>
              </a:rPr>
              <a:t> 7.5 10</a:t>
            </a:r>
            <a:r>
              <a:rPr lang="fr-CH" b="1" kern="0" baseline="30000" dirty="0">
                <a:solidFill>
                  <a:prstClr val="black"/>
                </a:solidFill>
                <a:latin typeface="Calibri"/>
                <a:sym typeface="Symbol"/>
              </a:rPr>
              <a:t>34</a:t>
            </a:r>
            <a:r>
              <a:rPr lang="fr-CH" b="1" kern="0" dirty="0">
                <a:solidFill>
                  <a:prstClr val="black"/>
                </a:solidFill>
                <a:latin typeface="Calibri"/>
                <a:sym typeface="Symbol"/>
              </a:rPr>
              <a:t> cm</a:t>
            </a:r>
            <a:r>
              <a:rPr lang="fr-CH" b="1" kern="0" baseline="30000" dirty="0">
                <a:solidFill>
                  <a:prstClr val="black"/>
                </a:solidFill>
                <a:latin typeface="Calibri"/>
                <a:sym typeface="Symbol"/>
              </a:rPr>
              <a:t>-2</a:t>
            </a:r>
            <a:r>
              <a:rPr lang="fr-CH" b="1" kern="0" dirty="0">
                <a:solidFill>
                  <a:prstClr val="black"/>
                </a:solidFill>
                <a:latin typeface="Calibri"/>
                <a:sym typeface="Symbol"/>
              </a:rPr>
              <a:t>s</a:t>
            </a:r>
            <a:r>
              <a:rPr lang="fr-CH" b="1" kern="0" baseline="30000" dirty="0">
                <a:solidFill>
                  <a:prstClr val="black"/>
                </a:solidFill>
                <a:latin typeface="Calibri"/>
                <a:sym typeface="Symbol"/>
              </a:rPr>
              <a:t>-1</a:t>
            </a:r>
            <a:r>
              <a:rPr lang="fr-CH" kern="0" dirty="0">
                <a:solidFill>
                  <a:prstClr val="black"/>
                </a:solidFill>
                <a:latin typeface="Calibri"/>
                <a:sym typeface="Symbol"/>
              </a:rPr>
              <a:t>  and   </a:t>
            </a:r>
            <a:r>
              <a:rPr lang="fr-CH" b="1" kern="0" dirty="0" err="1">
                <a:solidFill>
                  <a:prstClr val="black"/>
                </a:solidFill>
                <a:latin typeface="Calibri"/>
                <a:sym typeface="Symbol"/>
              </a:rPr>
              <a:t>Ultimate</a:t>
            </a:r>
            <a:r>
              <a:rPr lang="fr-CH" b="1" kern="0" dirty="0">
                <a:solidFill>
                  <a:prstClr val="black"/>
                </a:solidFill>
                <a:latin typeface="Calibri"/>
                <a:sym typeface="Symbol"/>
              </a:rPr>
              <a:t> Integrated L</a:t>
            </a:r>
            <a:r>
              <a:rPr lang="fr-CH" b="1" kern="0" baseline="-25000" dirty="0">
                <a:solidFill>
                  <a:prstClr val="black"/>
                </a:solidFill>
                <a:latin typeface="Calibri"/>
                <a:sym typeface="Symbol"/>
              </a:rPr>
              <a:t>int </a:t>
            </a:r>
            <a:r>
              <a:rPr lang="fr-CH" b="1" kern="0" baseline="-25000" dirty="0" err="1">
                <a:solidFill>
                  <a:prstClr val="black"/>
                </a:solidFill>
                <a:latin typeface="Calibri"/>
                <a:sym typeface="Symbol"/>
              </a:rPr>
              <a:t>ult</a:t>
            </a:r>
            <a:r>
              <a:rPr lang="fr-CH" b="1" kern="0" dirty="0">
                <a:solidFill>
                  <a:prstClr val="black"/>
                </a:solidFill>
                <a:latin typeface="Calibri"/>
                <a:sym typeface="Symbol"/>
              </a:rPr>
              <a:t>  4000 fb</a:t>
            </a:r>
            <a:r>
              <a:rPr lang="fr-CH" b="1" kern="0" baseline="30000" dirty="0">
                <a:solidFill>
                  <a:prstClr val="black"/>
                </a:solidFill>
                <a:latin typeface="Calibri"/>
                <a:sym typeface="Symbol"/>
              </a:rPr>
              <a:t>-1</a:t>
            </a:r>
            <a:r>
              <a:rPr lang="fr-CH" b="1" kern="0" dirty="0">
                <a:solidFill>
                  <a:prstClr val="black"/>
                </a:solidFill>
                <a:latin typeface="Calibri"/>
                <a:sym typeface="Symbol"/>
              </a:rPr>
              <a:t> </a:t>
            </a:r>
            <a:r>
              <a:rPr lang="fr-CH" kern="0" dirty="0">
                <a:solidFill>
                  <a:prstClr val="black"/>
                </a:solidFill>
                <a:latin typeface="Calibri"/>
                <a:sym typeface="Symbol"/>
              </a:rPr>
              <a:t> </a:t>
            </a:r>
          </a:p>
        </p:txBody>
      </p:sp>
    </p:spTree>
    <p:extLst>
      <p:ext uri="{BB962C8B-B14F-4D97-AF65-F5344CB8AC3E}">
        <p14:creationId xmlns:p14="http://schemas.microsoft.com/office/powerpoint/2010/main" val="1354156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5000"/>
            <a:ext cx="8568512" cy="540000"/>
          </a:xfrm>
        </p:spPr>
        <p:txBody>
          <a:bodyPr/>
          <a:lstStyle/>
          <a:p>
            <a:r>
              <a:rPr lang="en-GB" dirty="0"/>
              <a:t>Documentation in one page (</a:t>
            </a:r>
            <a:r>
              <a:rPr lang="en-GB" dirty="0">
                <a:hlinkClick r:id="rId3"/>
              </a:rPr>
              <a:t>EDMS 1398333</a:t>
            </a:r>
            <a:r>
              <a:rPr lang="en-GB" dirty="0"/>
              <a:t>)   </a:t>
            </a:r>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8380" t="8157" r="29842" b="8287"/>
          <a:stretch/>
        </p:blipFill>
        <p:spPr>
          <a:xfrm>
            <a:off x="5375434" y="1726598"/>
            <a:ext cx="378042" cy="756084"/>
          </a:xfrm>
          <a:prstGeom prst="rect">
            <a:avLst/>
          </a:prstGeom>
          <a:effectLst>
            <a:glow rad="228600">
              <a:schemeClr val="accent1">
                <a:satMod val="175000"/>
                <a:alpha val="40000"/>
              </a:schemeClr>
            </a:glow>
            <a:outerShdw blurRad="50800" dist="50800" dir="5400000" algn="ctr" rotWithShape="0">
              <a:schemeClr val="bg2"/>
            </a:outerShdw>
          </a:effectLst>
        </p:spPr>
      </p:pic>
      <p:sp>
        <p:nvSpPr>
          <p:cNvPr id="7" name="Rectangle 6"/>
          <p:cNvSpPr/>
          <p:nvPr/>
        </p:nvSpPr>
        <p:spPr>
          <a:xfrm>
            <a:off x="2700670" y="1616776"/>
            <a:ext cx="1944216" cy="2867569"/>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 name="TextBox 7"/>
          <p:cNvSpPr txBox="1"/>
          <p:nvPr/>
        </p:nvSpPr>
        <p:spPr>
          <a:xfrm>
            <a:off x="3191141" y="1669213"/>
            <a:ext cx="1458498" cy="1569660"/>
          </a:xfrm>
          <a:prstGeom prst="rect">
            <a:avLst/>
          </a:prstGeom>
          <a:noFill/>
        </p:spPr>
        <p:txBody>
          <a:bodyPr wrap="square" rtlCol="0">
            <a:spAutoFit/>
          </a:bodyPr>
          <a:lstStyle/>
          <a:p>
            <a:r>
              <a:rPr lang="en-GB" sz="1050" dirty="0"/>
              <a:t>Peer review process is generally managed by the author</a:t>
            </a:r>
          </a:p>
          <a:p>
            <a:endParaRPr lang="en-GB" sz="600" dirty="0"/>
          </a:p>
          <a:p>
            <a:r>
              <a:rPr lang="en-GB" sz="1050" dirty="0"/>
              <a:t>Do not require special labelling </a:t>
            </a:r>
          </a:p>
          <a:p>
            <a:endParaRPr lang="en-GB" sz="600" dirty="0"/>
          </a:p>
          <a:p>
            <a:r>
              <a:rPr lang="en-GB" sz="1050" dirty="0"/>
              <a:t>Stored in SharePoint or EDMS requiring approval process</a:t>
            </a:r>
            <a:endParaRPr lang="es-ES_tradnl" sz="1050" dirty="0"/>
          </a:p>
        </p:txBody>
      </p: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28380" t="8157" r="29842" b="8287"/>
          <a:stretch/>
        </p:blipFill>
        <p:spPr>
          <a:xfrm>
            <a:off x="2791723" y="1702141"/>
            <a:ext cx="378042" cy="756084"/>
          </a:xfrm>
          <a:prstGeom prst="rect">
            <a:avLst/>
          </a:prstGeom>
          <a:effectLst>
            <a:glow rad="228600">
              <a:schemeClr val="accent3">
                <a:lumMod val="60000"/>
                <a:lumOff val="40000"/>
                <a:alpha val="40000"/>
              </a:schemeClr>
            </a:glow>
            <a:outerShdw blurRad="50800" dist="50800" dir="5400000" algn="ctr" rotWithShape="0">
              <a:schemeClr val="accent2">
                <a:lumMod val="60000"/>
                <a:lumOff val="40000"/>
              </a:schemeClr>
            </a:outerShdw>
          </a:effectLst>
        </p:spPr>
      </p:pic>
      <p:sp>
        <p:nvSpPr>
          <p:cNvPr id="10" name="Rectangle 9"/>
          <p:cNvSpPr/>
          <p:nvPr/>
        </p:nvSpPr>
        <p:spPr>
          <a:xfrm>
            <a:off x="4716016" y="1614307"/>
            <a:ext cx="2160000" cy="2883455"/>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1" name="TextBox 10"/>
          <p:cNvSpPr txBox="1"/>
          <p:nvPr/>
        </p:nvSpPr>
        <p:spPr>
          <a:xfrm>
            <a:off x="5788401" y="1639874"/>
            <a:ext cx="1132562" cy="1061829"/>
          </a:xfrm>
          <a:prstGeom prst="rect">
            <a:avLst/>
          </a:prstGeom>
          <a:noFill/>
        </p:spPr>
        <p:txBody>
          <a:bodyPr wrap="square" rtlCol="0">
            <a:spAutoFit/>
          </a:bodyPr>
          <a:lstStyle/>
          <a:p>
            <a:r>
              <a:rPr lang="en-GB" sz="1050" dirty="0"/>
              <a:t>Shall be peer reviewed by a group of people knowledgeable</a:t>
            </a:r>
          </a:p>
          <a:p>
            <a:r>
              <a:rPr lang="en-GB" sz="1050" dirty="0"/>
              <a:t>on the subject and those</a:t>
            </a:r>
            <a:endParaRPr lang="es-ES_tradnl" sz="1050" dirty="0"/>
          </a:p>
        </p:txBody>
      </p: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l="28380" t="8157" r="29842" b="8287"/>
          <a:stretch/>
        </p:blipFill>
        <p:spPr>
          <a:xfrm>
            <a:off x="4847320" y="1726598"/>
            <a:ext cx="378042" cy="756084"/>
          </a:xfrm>
          <a:prstGeom prst="rect">
            <a:avLst/>
          </a:prstGeom>
          <a:effectLst>
            <a:glow rad="228600">
              <a:schemeClr val="accent3">
                <a:lumMod val="60000"/>
                <a:lumOff val="40000"/>
                <a:alpha val="40000"/>
              </a:schemeClr>
            </a:glow>
            <a:outerShdw blurRad="50800" dist="50800" dir="5400000" algn="ctr" rotWithShape="0">
              <a:schemeClr val="accent2">
                <a:lumMod val="60000"/>
                <a:lumOff val="40000"/>
              </a:schemeClr>
            </a:outerShdw>
          </a:effectLst>
        </p:spPr>
      </p:pic>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28380" t="8157" r="29842" b="8287"/>
          <a:stretch/>
        </p:blipFill>
        <p:spPr>
          <a:xfrm>
            <a:off x="8088468" y="1715134"/>
            <a:ext cx="378042" cy="756084"/>
          </a:xfrm>
          <a:prstGeom prst="rect">
            <a:avLst/>
          </a:prstGeom>
          <a:effectLst>
            <a:glow rad="228600">
              <a:srgbClr val="00B050">
                <a:alpha val="40000"/>
              </a:srgbClr>
            </a:glow>
            <a:outerShdw blurRad="50800" dist="50800" dir="5400000" algn="ctr" rotWithShape="0">
              <a:srgbClr val="00B050"/>
            </a:outerShdw>
          </a:effectLst>
        </p:spPr>
      </p:pic>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28380" t="8157" r="29842" b="8287"/>
          <a:stretch/>
        </p:blipFill>
        <p:spPr>
          <a:xfrm>
            <a:off x="7524628" y="1702141"/>
            <a:ext cx="378042" cy="756084"/>
          </a:xfrm>
          <a:prstGeom prst="rect">
            <a:avLst/>
          </a:prstGeom>
          <a:effectLst>
            <a:glow rad="228600">
              <a:schemeClr val="accent1">
                <a:satMod val="175000"/>
                <a:alpha val="40000"/>
              </a:schemeClr>
            </a:glow>
            <a:outerShdw blurRad="50800" dist="50800" dir="5400000" algn="ctr" rotWithShape="0">
              <a:schemeClr val="bg2"/>
            </a:outerShdw>
          </a:effectLst>
        </p:spPr>
      </p:pic>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l="28380" t="8157" r="29842" b="8287"/>
          <a:stretch/>
        </p:blipFill>
        <p:spPr>
          <a:xfrm>
            <a:off x="6960787" y="1702141"/>
            <a:ext cx="378042" cy="756084"/>
          </a:xfrm>
          <a:prstGeom prst="rect">
            <a:avLst/>
          </a:prstGeom>
          <a:effectLst>
            <a:glow rad="228600">
              <a:schemeClr val="accent3">
                <a:lumMod val="60000"/>
                <a:lumOff val="40000"/>
                <a:alpha val="40000"/>
              </a:schemeClr>
            </a:glow>
            <a:outerShdw blurRad="50800" dist="50800" dir="5400000" algn="ctr" rotWithShape="0">
              <a:schemeClr val="accent2">
                <a:lumMod val="60000"/>
                <a:lumOff val="40000"/>
              </a:schemeClr>
            </a:outerShdw>
          </a:effectLst>
        </p:spPr>
      </p:pic>
      <p:sp>
        <p:nvSpPr>
          <p:cNvPr id="18" name="Rectangle 17"/>
          <p:cNvSpPr/>
          <p:nvPr/>
        </p:nvSpPr>
        <p:spPr>
          <a:xfrm>
            <a:off x="2691701" y="707978"/>
            <a:ext cx="1944216" cy="874424"/>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9" name="TextBox 18"/>
          <p:cNvSpPr txBox="1"/>
          <p:nvPr/>
        </p:nvSpPr>
        <p:spPr>
          <a:xfrm>
            <a:off x="2691701" y="757861"/>
            <a:ext cx="1944216" cy="877163"/>
          </a:xfrm>
          <a:prstGeom prst="rect">
            <a:avLst/>
          </a:prstGeom>
          <a:noFill/>
        </p:spPr>
        <p:txBody>
          <a:bodyPr wrap="square" rtlCol="0">
            <a:spAutoFit/>
          </a:bodyPr>
          <a:lstStyle/>
          <a:p>
            <a:r>
              <a:rPr lang="es-ES_tradnl" sz="1500" b="1" dirty="0"/>
              <a:t>Non </a:t>
            </a:r>
            <a:r>
              <a:rPr lang="es-ES_tradnl" sz="1500" b="1" dirty="0" err="1"/>
              <a:t>Baseline</a:t>
            </a:r>
            <a:endParaRPr lang="es-ES_tradnl" sz="1500" b="1" dirty="0"/>
          </a:p>
          <a:p>
            <a:r>
              <a:rPr lang="en-GB" sz="900" dirty="0"/>
              <a:t>Documents required for the well functioning of the project but</a:t>
            </a:r>
          </a:p>
          <a:p>
            <a:r>
              <a:rPr lang="en-GB" sz="900" dirty="0"/>
              <a:t>which storage will not be critical after commissioning</a:t>
            </a:r>
            <a:endParaRPr lang="es-ES_tradnl" sz="900" b="1" dirty="0"/>
          </a:p>
        </p:txBody>
      </p:sp>
      <p:pic>
        <p:nvPicPr>
          <p:cNvPr id="20" name="Content Placeholder 6"/>
          <p:cNvPicPr>
            <a:picLocks noGrp="1" noChangeAspect="1"/>
          </p:cNvPicPr>
          <p:nvPr>
            <p:ph idx="1"/>
          </p:nvPr>
        </p:nvPicPr>
        <p:blipFill rotWithShape="1">
          <a:blip r:embed="rId5">
            <a:extLst>
              <a:ext uri="{28A0092B-C50C-407E-A947-70E740481C1C}">
                <a14:useLocalDpi xmlns:a14="http://schemas.microsoft.com/office/drawing/2010/main" val="0"/>
              </a:ext>
            </a:extLst>
          </a:blip>
          <a:srcRect r="57859"/>
          <a:stretch/>
        </p:blipFill>
        <p:spPr>
          <a:xfrm>
            <a:off x="2719430" y="3295666"/>
            <a:ext cx="976931" cy="1080000"/>
          </a:xfrm>
        </p:spPr>
      </p:pic>
      <p:pic>
        <p:nvPicPr>
          <p:cNvPr id="21" name="Content Placeholder 5"/>
          <p:cNvPicPr>
            <a:picLocks noChangeAspect="1"/>
          </p:cNvPicPr>
          <p:nvPr/>
        </p:nvPicPr>
        <p:blipFill rotWithShape="1">
          <a:blip r:embed="rId6">
            <a:extLst>
              <a:ext uri="{28A0092B-C50C-407E-A947-70E740481C1C}">
                <a14:useLocalDpi xmlns:a14="http://schemas.microsoft.com/office/drawing/2010/main" val="0"/>
              </a:ext>
            </a:extLst>
          </a:blip>
          <a:srcRect r="60743"/>
          <a:stretch/>
        </p:blipFill>
        <p:spPr>
          <a:xfrm>
            <a:off x="3683273" y="3292772"/>
            <a:ext cx="924731" cy="1080000"/>
          </a:xfrm>
          <a:prstGeom prst="rect">
            <a:avLst/>
          </a:prstGeom>
        </p:spPr>
      </p:pic>
      <p:sp>
        <p:nvSpPr>
          <p:cNvPr id="22" name="Rectangle 21"/>
          <p:cNvSpPr/>
          <p:nvPr/>
        </p:nvSpPr>
        <p:spPr>
          <a:xfrm>
            <a:off x="6876256" y="1616776"/>
            <a:ext cx="2160000" cy="2880986"/>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3" name="Rectangle 22"/>
          <p:cNvSpPr/>
          <p:nvPr/>
        </p:nvSpPr>
        <p:spPr>
          <a:xfrm>
            <a:off x="4716016" y="716274"/>
            <a:ext cx="4340889" cy="462407"/>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4" name="TextBox 23"/>
          <p:cNvSpPr txBox="1"/>
          <p:nvPr/>
        </p:nvSpPr>
        <p:spPr>
          <a:xfrm>
            <a:off x="4716015" y="740099"/>
            <a:ext cx="4380136" cy="461665"/>
          </a:xfrm>
          <a:prstGeom prst="rect">
            <a:avLst/>
          </a:prstGeom>
          <a:noFill/>
        </p:spPr>
        <p:txBody>
          <a:bodyPr wrap="square" rtlCol="0">
            <a:spAutoFit/>
          </a:bodyPr>
          <a:lstStyle/>
          <a:p>
            <a:r>
              <a:rPr lang="es-ES_tradnl" sz="1500" b="1" dirty="0" err="1"/>
              <a:t>Baseline</a:t>
            </a:r>
            <a:endParaRPr lang="es-ES_tradnl" sz="1500" b="1" dirty="0"/>
          </a:p>
          <a:p>
            <a:r>
              <a:rPr lang="en-GB" sz="900" dirty="0"/>
              <a:t>Documents that will have to be stored and updated until the dismantling of the LHC</a:t>
            </a:r>
            <a:endParaRPr lang="es-ES_tradnl" sz="900" b="1" dirty="0"/>
          </a:p>
        </p:txBody>
      </p:sp>
      <p:sp>
        <p:nvSpPr>
          <p:cNvPr id="25" name="Rectangle 24"/>
          <p:cNvSpPr/>
          <p:nvPr/>
        </p:nvSpPr>
        <p:spPr>
          <a:xfrm>
            <a:off x="4716016" y="1222245"/>
            <a:ext cx="2160000" cy="351000"/>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6" name="Rectangle 25"/>
          <p:cNvSpPr/>
          <p:nvPr/>
        </p:nvSpPr>
        <p:spPr>
          <a:xfrm>
            <a:off x="6876256" y="1224714"/>
            <a:ext cx="2160000" cy="351000"/>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9" name="TextBox 28"/>
          <p:cNvSpPr txBox="1"/>
          <p:nvPr/>
        </p:nvSpPr>
        <p:spPr>
          <a:xfrm>
            <a:off x="4726822" y="1254150"/>
            <a:ext cx="2053309" cy="230832"/>
          </a:xfrm>
          <a:prstGeom prst="rect">
            <a:avLst/>
          </a:prstGeom>
          <a:noFill/>
        </p:spPr>
        <p:txBody>
          <a:bodyPr wrap="square" rtlCol="0">
            <a:spAutoFit/>
          </a:bodyPr>
          <a:lstStyle/>
          <a:p>
            <a:r>
              <a:rPr lang="en-GB" sz="900" b="1" dirty="0"/>
              <a:t>Concerning one </a:t>
            </a:r>
            <a:r>
              <a:rPr lang="en-GB" sz="900" b="1" dirty="0" err="1"/>
              <a:t>Workpackage</a:t>
            </a:r>
            <a:endParaRPr lang="es-ES_tradnl" sz="900" b="1" dirty="0"/>
          </a:p>
        </p:txBody>
      </p:sp>
      <p:sp>
        <p:nvSpPr>
          <p:cNvPr id="30" name="TextBox 29"/>
          <p:cNvSpPr txBox="1"/>
          <p:nvPr/>
        </p:nvSpPr>
        <p:spPr>
          <a:xfrm>
            <a:off x="6876016" y="1236153"/>
            <a:ext cx="2053309" cy="369332"/>
          </a:xfrm>
          <a:prstGeom prst="rect">
            <a:avLst/>
          </a:prstGeom>
          <a:noFill/>
        </p:spPr>
        <p:txBody>
          <a:bodyPr wrap="square" rtlCol="0">
            <a:spAutoFit/>
          </a:bodyPr>
          <a:lstStyle/>
          <a:p>
            <a:r>
              <a:rPr lang="en-GB" sz="900" b="1" dirty="0"/>
              <a:t>Concerning more than one </a:t>
            </a:r>
            <a:r>
              <a:rPr lang="en-GB" sz="900" b="1" dirty="0" err="1"/>
              <a:t>Workpackage</a:t>
            </a:r>
            <a:r>
              <a:rPr lang="en-GB" sz="900" b="1" dirty="0"/>
              <a:t> or the project</a:t>
            </a:r>
            <a:endParaRPr lang="es-ES_tradnl" sz="900" b="1" dirty="0"/>
          </a:p>
        </p:txBody>
      </p:sp>
      <p:sp>
        <p:nvSpPr>
          <p:cNvPr id="31" name="TextBox 30"/>
          <p:cNvSpPr txBox="1"/>
          <p:nvPr/>
        </p:nvSpPr>
        <p:spPr>
          <a:xfrm>
            <a:off x="6872038" y="2400536"/>
            <a:ext cx="2152726" cy="2169825"/>
          </a:xfrm>
          <a:prstGeom prst="rect">
            <a:avLst/>
          </a:prstGeom>
          <a:noFill/>
        </p:spPr>
        <p:txBody>
          <a:bodyPr wrap="square" rtlCol="0">
            <a:spAutoFit/>
          </a:bodyPr>
          <a:lstStyle/>
          <a:p>
            <a:r>
              <a:rPr lang="en-GB" sz="1050" dirty="0"/>
              <a:t>Shall be peer reviewed by a group of people knowledgeable</a:t>
            </a:r>
          </a:p>
          <a:p>
            <a:r>
              <a:rPr lang="en-GB" sz="1050" dirty="0"/>
              <a:t>on the subject and those interfacing with the system /process described in the document. </a:t>
            </a:r>
          </a:p>
          <a:p>
            <a:endParaRPr lang="en-GB" sz="300" dirty="0"/>
          </a:p>
          <a:p>
            <a:r>
              <a:rPr lang="en-GB" sz="1050" dirty="0"/>
              <a:t>Approved by the Project Office or by the Project Leader</a:t>
            </a:r>
          </a:p>
          <a:p>
            <a:endParaRPr lang="en-GB" sz="300" dirty="0"/>
          </a:p>
          <a:p>
            <a:r>
              <a:rPr lang="en-GB" sz="1050" dirty="0"/>
              <a:t>Requires labelling</a:t>
            </a:r>
          </a:p>
          <a:p>
            <a:endParaRPr lang="en-GB" sz="300" dirty="0"/>
          </a:p>
          <a:p>
            <a:r>
              <a:rPr lang="en-GB" sz="1050" dirty="0"/>
              <a:t>Can be prepared using the SharePoint but is stored in EDMS</a:t>
            </a:r>
            <a:endParaRPr lang="es-ES_tradnl" sz="1050" dirty="0"/>
          </a:p>
        </p:txBody>
      </p:sp>
      <p:sp>
        <p:nvSpPr>
          <p:cNvPr id="32" name="TextBox 31"/>
          <p:cNvSpPr txBox="1"/>
          <p:nvPr/>
        </p:nvSpPr>
        <p:spPr>
          <a:xfrm>
            <a:off x="4694942" y="2613797"/>
            <a:ext cx="2187430" cy="1638910"/>
          </a:xfrm>
          <a:prstGeom prst="rect">
            <a:avLst/>
          </a:prstGeom>
          <a:noFill/>
        </p:spPr>
        <p:txBody>
          <a:bodyPr wrap="square" rtlCol="0">
            <a:spAutoFit/>
          </a:bodyPr>
          <a:lstStyle/>
          <a:p>
            <a:r>
              <a:rPr lang="en-GB" sz="1050" dirty="0"/>
              <a:t>interfacing with the system /process described in the document. </a:t>
            </a:r>
          </a:p>
          <a:p>
            <a:endParaRPr lang="en-GB" sz="600" dirty="0"/>
          </a:p>
          <a:p>
            <a:r>
              <a:rPr lang="en-GB" sz="1050" dirty="0"/>
              <a:t>Approved by the WPL</a:t>
            </a:r>
          </a:p>
          <a:p>
            <a:endParaRPr lang="en-GB" sz="1050" dirty="0"/>
          </a:p>
          <a:p>
            <a:r>
              <a:rPr lang="en-GB" sz="1050" dirty="0"/>
              <a:t>Requires labelling</a:t>
            </a:r>
          </a:p>
          <a:p>
            <a:endParaRPr lang="en-GB" sz="1050" dirty="0"/>
          </a:p>
          <a:p>
            <a:r>
              <a:rPr lang="en-GB" sz="1050" dirty="0"/>
              <a:t>Can be prepared using the SharePoint but is stored in EDMS</a:t>
            </a:r>
            <a:endParaRPr lang="es-ES_tradnl" sz="1050" dirty="0"/>
          </a:p>
        </p:txBody>
      </p:sp>
      <p:sp>
        <p:nvSpPr>
          <p:cNvPr id="33" name="Rectangle 32"/>
          <p:cNvSpPr/>
          <p:nvPr/>
        </p:nvSpPr>
        <p:spPr>
          <a:xfrm>
            <a:off x="2719431" y="4531056"/>
            <a:ext cx="6316826" cy="500277"/>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34" name="TextBox 33"/>
          <p:cNvSpPr txBox="1"/>
          <p:nvPr/>
        </p:nvSpPr>
        <p:spPr>
          <a:xfrm>
            <a:off x="2691701" y="4539898"/>
            <a:ext cx="5668544" cy="530915"/>
          </a:xfrm>
          <a:prstGeom prst="rect">
            <a:avLst/>
          </a:prstGeom>
          <a:noFill/>
        </p:spPr>
        <p:txBody>
          <a:bodyPr wrap="square" rtlCol="0">
            <a:spAutoFit/>
          </a:bodyPr>
          <a:lstStyle/>
          <a:p>
            <a:r>
              <a:rPr lang="en-GB" sz="1050" b="1" dirty="0"/>
              <a:t>Commercial documents are always baseline</a:t>
            </a:r>
          </a:p>
          <a:p>
            <a:r>
              <a:rPr lang="en-GB" sz="900" dirty="0"/>
              <a:t>While technical documents are all open to all the members of the project, Commercial, financial and HR documents are limited to the WPLs, DWPLs and PO</a:t>
            </a:r>
            <a:endParaRPr lang="en-GB" sz="900" b="1" dirty="0"/>
          </a:p>
        </p:txBody>
      </p:sp>
      <p:pic>
        <p:nvPicPr>
          <p:cNvPr id="4" name="Picture 3">
            <a:extLst>
              <a:ext uri="{FF2B5EF4-FFF2-40B4-BE49-F238E27FC236}">
                <a16:creationId xmlns:a16="http://schemas.microsoft.com/office/drawing/2014/main" id="{94F36B15-72D9-457D-A6D8-CFDF4E0FB80E}"/>
              </a:ext>
            </a:extLst>
          </p:cNvPr>
          <p:cNvPicPr>
            <a:picLocks noChangeAspect="1"/>
          </p:cNvPicPr>
          <p:nvPr/>
        </p:nvPicPr>
        <p:blipFill>
          <a:blip r:embed="rId7"/>
          <a:stretch>
            <a:fillRect/>
          </a:stretch>
        </p:blipFill>
        <p:spPr>
          <a:xfrm>
            <a:off x="49358" y="922079"/>
            <a:ext cx="2520000" cy="3565868"/>
          </a:xfrm>
          <a:prstGeom prst="rect">
            <a:avLst/>
          </a:prstGeom>
          <a:ln>
            <a:solidFill>
              <a:schemeClr val="tx1"/>
            </a:solidFill>
          </a:ln>
        </p:spPr>
      </p:pic>
      <p:sp>
        <p:nvSpPr>
          <p:cNvPr id="3" name="Footer Placeholder 2">
            <a:extLst>
              <a:ext uri="{FF2B5EF4-FFF2-40B4-BE49-F238E27FC236}">
                <a16:creationId xmlns:a16="http://schemas.microsoft.com/office/drawing/2014/main" id="{437D13D1-E641-49F0-9BCB-37724240BD98}"/>
              </a:ext>
            </a:extLst>
          </p:cNvPr>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a:extLst>
              <a:ext uri="{FF2B5EF4-FFF2-40B4-BE49-F238E27FC236}">
                <a16:creationId xmlns:a16="http://schemas.microsoft.com/office/drawing/2014/main" id="{4F4910C9-D7A9-4336-BF24-C723148CCFD9}"/>
              </a:ext>
            </a:extLst>
          </p:cNvPr>
          <p:cNvSpPr>
            <a:spLocks noGrp="1"/>
          </p:cNvSpPr>
          <p:nvPr>
            <p:ph type="sldNum" sz="quarter" idx="12"/>
          </p:nvPr>
        </p:nvSpPr>
        <p:spPr/>
        <p:txBody>
          <a:bodyPr/>
          <a:lstStyle/>
          <a:p>
            <a:fld id="{BFDCA1C4-9514-7B4F-976F-D92F7E296653}" type="slidenum">
              <a:rPr lang="fr-FR" smtClean="0"/>
              <a:pPr/>
              <a:t>30</a:t>
            </a:fld>
            <a:endParaRPr lang="fr-FR"/>
          </a:p>
        </p:txBody>
      </p:sp>
    </p:spTree>
    <p:extLst>
      <p:ext uri="{BB962C8B-B14F-4D97-AF65-F5344CB8AC3E}">
        <p14:creationId xmlns:p14="http://schemas.microsoft.com/office/powerpoint/2010/main" val="3580790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3D8017F-801A-4CC6-BA1C-C6433BDE3107}"/>
              </a:ext>
            </a:extLst>
          </p:cNvPr>
          <p:cNvSpPr>
            <a:spLocks noGrp="1"/>
          </p:cNvSpPr>
          <p:nvPr>
            <p:ph type="ftr" sz="quarter" idx="11"/>
          </p:nvPr>
        </p:nvSpPr>
        <p:spPr/>
        <p:txBody>
          <a:bodyPr/>
          <a:lstStyle/>
          <a:p>
            <a:r>
              <a:rPr lang="en-GB" noProof="0"/>
              <a:t>HL-LHC Procurement, Baseline Documentation, Quality and Risk Office</a:t>
            </a:r>
          </a:p>
        </p:txBody>
      </p:sp>
      <p:sp>
        <p:nvSpPr>
          <p:cNvPr id="11" name="Title 10">
            <a:extLst>
              <a:ext uri="{FF2B5EF4-FFF2-40B4-BE49-F238E27FC236}">
                <a16:creationId xmlns:a16="http://schemas.microsoft.com/office/drawing/2014/main" id="{E92E06C5-414A-4A3E-B713-FE6AC8CB3A21}"/>
              </a:ext>
            </a:extLst>
          </p:cNvPr>
          <p:cNvSpPr>
            <a:spLocks noGrp="1"/>
          </p:cNvSpPr>
          <p:nvPr>
            <p:ph type="title"/>
          </p:nvPr>
        </p:nvSpPr>
        <p:spPr/>
        <p:txBody>
          <a:bodyPr/>
          <a:lstStyle/>
          <a:p>
            <a:r>
              <a:rPr lang="en-US" dirty="0"/>
              <a:t>EDMS Engineering node</a:t>
            </a:r>
          </a:p>
        </p:txBody>
      </p:sp>
      <p:pic>
        <p:nvPicPr>
          <p:cNvPr id="10" name="Picture 9">
            <a:extLst>
              <a:ext uri="{FF2B5EF4-FFF2-40B4-BE49-F238E27FC236}">
                <a16:creationId xmlns:a16="http://schemas.microsoft.com/office/drawing/2014/main" id="{0CFB0CB8-A3FA-48BA-86A6-5CD6B69D998F}"/>
              </a:ext>
            </a:extLst>
          </p:cNvPr>
          <p:cNvPicPr>
            <a:picLocks noChangeAspect="1"/>
          </p:cNvPicPr>
          <p:nvPr/>
        </p:nvPicPr>
        <p:blipFill>
          <a:blip r:embed="rId2"/>
          <a:stretch>
            <a:fillRect/>
          </a:stretch>
        </p:blipFill>
        <p:spPr>
          <a:xfrm>
            <a:off x="4835454" y="948735"/>
            <a:ext cx="3190875" cy="895350"/>
          </a:xfrm>
          <a:prstGeom prst="rect">
            <a:avLst/>
          </a:prstGeom>
        </p:spPr>
      </p:pic>
      <p:sp>
        <p:nvSpPr>
          <p:cNvPr id="12" name="TextBox 11">
            <a:extLst>
              <a:ext uri="{FF2B5EF4-FFF2-40B4-BE49-F238E27FC236}">
                <a16:creationId xmlns:a16="http://schemas.microsoft.com/office/drawing/2014/main" id="{4E15DBB5-CADB-4F99-B34D-8EBCF76C4D27}"/>
              </a:ext>
            </a:extLst>
          </p:cNvPr>
          <p:cNvSpPr txBox="1"/>
          <p:nvPr/>
        </p:nvSpPr>
        <p:spPr>
          <a:xfrm>
            <a:off x="4688175" y="2043648"/>
            <a:ext cx="3758855" cy="2031325"/>
          </a:xfrm>
          <a:prstGeom prst="rect">
            <a:avLst/>
          </a:prstGeom>
          <a:noFill/>
        </p:spPr>
        <p:txBody>
          <a:bodyPr wrap="square" rtlCol="0">
            <a:spAutoFit/>
          </a:bodyPr>
          <a:lstStyle/>
          <a:p>
            <a:r>
              <a:rPr lang="en-US" dirty="0">
                <a:solidFill>
                  <a:schemeClr val="accent5"/>
                </a:solidFill>
              </a:rPr>
              <a:t>Documentation during this phase</a:t>
            </a:r>
          </a:p>
          <a:p>
            <a:pPr marL="285750" indent="-285750">
              <a:buFontTx/>
              <a:buChar char="-"/>
            </a:pPr>
            <a:r>
              <a:rPr lang="en-US" dirty="0">
                <a:solidFill>
                  <a:schemeClr val="accent5"/>
                </a:solidFill>
              </a:rPr>
              <a:t>Specifications</a:t>
            </a:r>
          </a:p>
          <a:p>
            <a:pPr marL="285750" indent="-285750">
              <a:buFontTx/>
              <a:buChar char="-"/>
            </a:pPr>
            <a:r>
              <a:rPr lang="en-US" dirty="0">
                <a:solidFill>
                  <a:schemeClr val="accent5"/>
                </a:solidFill>
              </a:rPr>
              <a:t>Drawings</a:t>
            </a:r>
          </a:p>
          <a:p>
            <a:pPr marL="285750" indent="-285750">
              <a:buFontTx/>
              <a:buChar char="-"/>
            </a:pPr>
            <a:r>
              <a:rPr lang="en-US" dirty="0">
                <a:solidFill>
                  <a:schemeClr val="accent5"/>
                </a:solidFill>
              </a:rPr>
              <a:t>Calculations</a:t>
            </a:r>
          </a:p>
          <a:p>
            <a:pPr marL="285750" indent="-285750">
              <a:buFontTx/>
              <a:buChar char="-"/>
            </a:pPr>
            <a:r>
              <a:rPr lang="en-US" dirty="0">
                <a:solidFill>
                  <a:schemeClr val="accent5"/>
                </a:solidFill>
              </a:rPr>
              <a:t>Simulations</a:t>
            </a:r>
          </a:p>
          <a:p>
            <a:pPr marL="285750" indent="-285750">
              <a:buFontTx/>
              <a:buChar char="-"/>
            </a:pPr>
            <a:r>
              <a:rPr lang="en-US" dirty="0">
                <a:solidFill>
                  <a:schemeClr val="accent5"/>
                </a:solidFill>
              </a:rPr>
              <a:t>Engineering notes</a:t>
            </a:r>
          </a:p>
          <a:p>
            <a:pPr marL="285750" indent="-285750">
              <a:buFontTx/>
              <a:buChar char="-"/>
            </a:pPr>
            <a:r>
              <a:rPr lang="en-US" dirty="0">
                <a:solidFill>
                  <a:schemeClr val="accent5"/>
                </a:solidFill>
              </a:rPr>
              <a:t>Bill of Materials, List of Materials</a:t>
            </a:r>
          </a:p>
        </p:txBody>
      </p:sp>
      <p:sp>
        <p:nvSpPr>
          <p:cNvPr id="2" name="Slide Number Placeholder 1">
            <a:extLst>
              <a:ext uri="{FF2B5EF4-FFF2-40B4-BE49-F238E27FC236}">
                <a16:creationId xmlns:a16="http://schemas.microsoft.com/office/drawing/2014/main" id="{8D978A36-F9D7-4559-B2A7-BB0BFDC07196}"/>
              </a:ext>
            </a:extLst>
          </p:cNvPr>
          <p:cNvSpPr>
            <a:spLocks noGrp="1"/>
          </p:cNvSpPr>
          <p:nvPr>
            <p:ph type="sldNum" sz="quarter" idx="12"/>
          </p:nvPr>
        </p:nvSpPr>
        <p:spPr/>
        <p:txBody>
          <a:bodyPr/>
          <a:lstStyle/>
          <a:p>
            <a:fld id="{BFDCA1C4-9514-7B4F-976F-D92F7E296653}" type="slidenum">
              <a:rPr lang="fr-FR" smtClean="0"/>
              <a:pPr/>
              <a:t>31</a:t>
            </a:fld>
            <a:endParaRPr lang="fr-FR"/>
          </a:p>
        </p:txBody>
      </p:sp>
      <p:pic>
        <p:nvPicPr>
          <p:cNvPr id="7" name="Picture 6">
            <a:extLst>
              <a:ext uri="{FF2B5EF4-FFF2-40B4-BE49-F238E27FC236}">
                <a16:creationId xmlns:a16="http://schemas.microsoft.com/office/drawing/2014/main" id="{A52E7690-04B8-32B9-5C94-EEB4BC5925A4}"/>
              </a:ext>
            </a:extLst>
          </p:cNvPr>
          <p:cNvPicPr>
            <a:picLocks noChangeAspect="1"/>
          </p:cNvPicPr>
          <p:nvPr/>
        </p:nvPicPr>
        <p:blipFill>
          <a:blip r:embed="rId3"/>
          <a:stretch>
            <a:fillRect/>
          </a:stretch>
        </p:blipFill>
        <p:spPr>
          <a:xfrm>
            <a:off x="22005" y="483518"/>
            <a:ext cx="2880000" cy="4110179"/>
          </a:xfrm>
          <a:prstGeom prst="rect">
            <a:avLst/>
          </a:prstGeom>
        </p:spPr>
      </p:pic>
      <p:pic>
        <p:nvPicPr>
          <p:cNvPr id="15" name="Picture 14">
            <a:extLst>
              <a:ext uri="{FF2B5EF4-FFF2-40B4-BE49-F238E27FC236}">
                <a16:creationId xmlns:a16="http://schemas.microsoft.com/office/drawing/2014/main" id="{46F6D796-32AB-40D0-F245-FB84CD21BB95}"/>
              </a:ext>
            </a:extLst>
          </p:cNvPr>
          <p:cNvPicPr>
            <a:picLocks noChangeAspect="1"/>
          </p:cNvPicPr>
          <p:nvPr/>
        </p:nvPicPr>
        <p:blipFill>
          <a:blip r:embed="rId4"/>
          <a:stretch>
            <a:fillRect/>
          </a:stretch>
        </p:blipFill>
        <p:spPr>
          <a:xfrm>
            <a:off x="2109960" y="845018"/>
            <a:ext cx="2492198" cy="4084567"/>
          </a:xfrm>
          <a:prstGeom prst="rect">
            <a:avLst/>
          </a:prstGeom>
        </p:spPr>
      </p:pic>
      <p:sp>
        <p:nvSpPr>
          <p:cNvPr id="14" name="Rectangle 13">
            <a:extLst>
              <a:ext uri="{FF2B5EF4-FFF2-40B4-BE49-F238E27FC236}">
                <a16:creationId xmlns:a16="http://schemas.microsoft.com/office/drawing/2014/main" id="{9056C7C4-60F8-40C0-B85F-F784258DD7D3}"/>
              </a:ext>
            </a:extLst>
          </p:cNvPr>
          <p:cNvSpPr/>
          <p:nvPr/>
        </p:nvSpPr>
        <p:spPr>
          <a:xfrm>
            <a:off x="2513013" y="2701502"/>
            <a:ext cx="1187904" cy="144016"/>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00109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3D8017F-801A-4CC6-BA1C-C6433BDE3107}"/>
              </a:ext>
            </a:extLst>
          </p:cNvPr>
          <p:cNvSpPr>
            <a:spLocks noGrp="1"/>
          </p:cNvSpPr>
          <p:nvPr>
            <p:ph type="ftr" sz="quarter" idx="11"/>
          </p:nvPr>
        </p:nvSpPr>
        <p:spPr/>
        <p:txBody>
          <a:bodyPr/>
          <a:lstStyle/>
          <a:p>
            <a:r>
              <a:rPr lang="en-GB" noProof="0" dirty="0"/>
              <a:t>HL-LHC Procurement, Baseline Documentation, Quality and Risk Office</a:t>
            </a:r>
          </a:p>
        </p:txBody>
      </p:sp>
      <p:sp>
        <p:nvSpPr>
          <p:cNvPr id="11" name="Title 10">
            <a:extLst>
              <a:ext uri="{FF2B5EF4-FFF2-40B4-BE49-F238E27FC236}">
                <a16:creationId xmlns:a16="http://schemas.microsoft.com/office/drawing/2014/main" id="{E92E06C5-414A-4A3E-B713-FE6AC8CB3A21}"/>
              </a:ext>
            </a:extLst>
          </p:cNvPr>
          <p:cNvSpPr>
            <a:spLocks noGrp="1"/>
          </p:cNvSpPr>
          <p:nvPr>
            <p:ph type="title"/>
          </p:nvPr>
        </p:nvSpPr>
        <p:spPr>
          <a:xfrm>
            <a:off x="612000" y="135000"/>
            <a:ext cx="8074800" cy="540000"/>
          </a:xfrm>
        </p:spPr>
        <p:txBody>
          <a:bodyPr/>
          <a:lstStyle/>
          <a:p>
            <a:r>
              <a:rPr lang="en-US" dirty="0"/>
              <a:t>EDMS Fabrication, Assembly, Verification node</a:t>
            </a:r>
          </a:p>
        </p:txBody>
      </p:sp>
      <p:pic>
        <p:nvPicPr>
          <p:cNvPr id="13" name="Picture 12">
            <a:extLst>
              <a:ext uri="{FF2B5EF4-FFF2-40B4-BE49-F238E27FC236}">
                <a16:creationId xmlns:a16="http://schemas.microsoft.com/office/drawing/2014/main" id="{2A9C572E-FE4C-4A72-AB30-5FDBD88534B6}"/>
              </a:ext>
            </a:extLst>
          </p:cNvPr>
          <p:cNvPicPr>
            <a:picLocks noChangeAspect="1"/>
          </p:cNvPicPr>
          <p:nvPr/>
        </p:nvPicPr>
        <p:blipFill rotWithShape="1">
          <a:blip r:embed="rId2"/>
          <a:srcRect t="11151"/>
          <a:stretch/>
        </p:blipFill>
        <p:spPr>
          <a:xfrm>
            <a:off x="4831900" y="1033774"/>
            <a:ext cx="3457575" cy="736275"/>
          </a:xfrm>
          <a:prstGeom prst="rect">
            <a:avLst/>
          </a:prstGeom>
        </p:spPr>
      </p:pic>
      <p:sp>
        <p:nvSpPr>
          <p:cNvPr id="14" name="TextBox 13">
            <a:extLst>
              <a:ext uri="{FF2B5EF4-FFF2-40B4-BE49-F238E27FC236}">
                <a16:creationId xmlns:a16="http://schemas.microsoft.com/office/drawing/2014/main" id="{1B7AB248-A13A-4BAB-A5B7-0C569D15EC81}"/>
              </a:ext>
            </a:extLst>
          </p:cNvPr>
          <p:cNvSpPr txBox="1"/>
          <p:nvPr/>
        </p:nvSpPr>
        <p:spPr>
          <a:xfrm>
            <a:off x="4760706" y="2071449"/>
            <a:ext cx="4203781" cy="2031325"/>
          </a:xfrm>
          <a:prstGeom prst="rect">
            <a:avLst/>
          </a:prstGeom>
          <a:noFill/>
        </p:spPr>
        <p:txBody>
          <a:bodyPr wrap="square" rtlCol="0">
            <a:spAutoFit/>
          </a:bodyPr>
          <a:lstStyle/>
          <a:p>
            <a:r>
              <a:rPr lang="en-US" dirty="0">
                <a:solidFill>
                  <a:schemeClr val="accent5"/>
                </a:solidFill>
              </a:rPr>
              <a:t>Documentation during this phase</a:t>
            </a:r>
          </a:p>
          <a:p>
            <a:pPr marL="285750" indent="-285750">
              <a:buFontTx/>
              <a:buChar char="-"/>
            </a:pPr>
            <a:r>
              <a:rPr lang="en-US" dirty="0">
                <a:solidFill>
                  <a:schemeClr val="accent5"/>
                </a:solidFill>
              </a:rPr>
              <a:t>Manufacturing Procedures</a:t>
            </a:r>
          </a:p>
          <a:p>
            <a:pPr marL="285750" indent="-285750">
              <a:buFontTx/>
              <a:buChar char="-"/>
            </a:pPr>
            <a:r>
              <a:rPr lang="en-US" dirty="0">
                <a:solidFill>
                  <a:schemeClr val="accent5"/>
                </a:solidFill>
              </a:rPr>
              <a:t>Test Procedures</a:t>
            </a:r>
          </a:p>
          <a:p>
            <a:pPr marL="285750" indent="-285750">
              <a:buFontTx/>
              <a:buChar char="-"/>
            </a:pPr>
            <a:r>
              <a:rPr lang="en-US" dirty="0">
                <a:solidFill>
                  <a:schemeClr val="accent5"/>
                </a:solidFill>
              </a:rPr>
              <a:t>Assembly Procedures</a:t>
            </a:r>
          </a:p>
          <a:p>
            <a:pPr marL="285750" indent="-285750">
              <a:buFontTx/>
              <a:buChar char="-"/>
            </a:pPr>
            <a:r>
              <a:rPr lang="en-US" dirty="0">
                <a:solidFill>
                  <a:schemeClr val="accent5"/>
                </a:solidFill>
              </a:rPr>
              <a:t>Manufacturing and Inspection Plans</a:t>
            </a:r>
          </a:p>
          <a:p>
            <a:pPr marL="285750" indent="-285750">
              <a:buFontTx/>
              <a:buChar char="-"/>
            </a:pPr>
            <a:r>
              <a:rPr lang="en-US" dirty="0">
                <a:solidFill>
                  <a:schemeClr val="accent5"/>
                </a:solidFill>
              </a:rPr>
              <a:t>Qualifications</a:t>
            </a:r>
          </a:p>
          <a:p>
            <a:pPr marL="285750" indent="-285750">
              <a:buFontTx/>
              <a:buChar char="-"/>
            </a:pPr>
            <a:r>
              <a:rPr lang="en-US" dirty="0">
                <a:solidFill>
                  <a:schemeClr val="accent5"/>
                </a:solidFill>
              </a:rPr>
              <a:t>Manufacturing Records – </a:t>
            </a:r>
            <a:r>
              <a:rPr lang="en-US" b="1" dirty="0">
                <a:solidFill>
                  <a:schemeClr val="accent5"/>
                </a:solidFill>
              </a:rPr>
              <a:t>MTF</a:t>
            </a:r>
          </a:p>
        </p:txBody>
      </p:sp>
      <p:sp>
        <p:nvSpPr>
          <p:cNvPr id="2" name="Slide Number Placeholder 1">
            <a:extLst>
              <a:ext uri="{FF2B5EF4-FFF2-40B4-BE49-F238E27FC236}">
                <a16:creationId xmlns:a16="http://schemas.microsoft.com/office/drawing/2014/main" id="{62BCCEFE-8FF6-4545-98C8-4EC30C4502C5}"/>
              </a:ext>
            </a:extLst>
          </p:cNvPr>
          <p:cNvSpPr>
            <a:spLocks noGrp="1"/>
          </p:cNvSpPr>
          <p:nvPr>
            <p:ph type="sldNum" sz="quarter" idx="12"/>
          </p:nvPr>
        </p:nvSpPr>
        <p:spPr/>
        <p:txBody>
          <a:bodyPr/>
          <a:lstStyle/>
          <a:p>
            <a:fld id="{BFDCA1C4-9514-7B4F-976F-D92F7E296653}" type="slidenum">
              <a:rPr lang="fr-FR" smtClean="0"/>
              <a:pPr/>
              <a:t>32</a:t>
            </a:fld>
            <a:endParaRPr lang="fr-FR" dirty="0"/>
          </a:p>
        </p:txBody>
      </p:sp>
      <p:pic>
        <p:nvPicPr>
          <p:cNvPr id="3" name="Picture 2">
            <a:extLst>
              <a:ext uri="{FF2B5EF4-FFF2-40B4-BE49-F238E27FC236}">
                <a16:creationId xmlns:a16="http://schemas.microsoft.com/office/drawing/2014/main" id="{430F1DB8-52C1-6D2F-E274-951B892D16EB}"/>
              </a:ext>
            </a:extLst>
          </p:cNvPr>
          <p:cNvPicPr>
            <a:picLocks noChangeAspect="1"/>
          </p:cNvPicPr>
          <p:nvPr/>
        </p:nvPicPr>
        <p:blipFill>
          <a:blip r:embed="rId3"/>
          <a:stretch>
            <a:fillRect/>
          </a:stretch>
        </p:blipFill>
        <p:spPr>
          <a:xfrm>
            <a:off x="22005" y="483518"/>
            <a:ext cx="2880000" cy="4110179"/>
          </a:xfrm>
          <a:prstGeom prst="rect">
            <a:avLst/>
          </a:prstGeom>
        </p:spPr>
      </p:pic>
      <p:pic>
        <p:nvPicPr>
          <p:cNvPr id="7" name="Picture 6">
            <a:extLst>
              <a:ext uri="{FF2B5EF4-FFF2-40B4-BE49-F238E27FC236}">
                <a16:creationId xmlns:a16="http://schemas.microsoft.com/office/drawing/2014/main" id="{B7B2DEA2-C2C8-A63C-944F-575556E2A388}"/>
              </a:ext>
            </a:extLst>
          </p:cNvPr>
          <p:cNvPicPr>
            <a:picLocks noChangeAspect="1"/>
          </p:cNvPicPr>
          <p:nvPr/>
        </p:nvPicPr>
        <p:blipFill>
          <a:blip r:embed="rId4"/>
          <a:stretch>
            <a:fillRect/>
          </a:stretch>
        </p:blipFill>
        <p:spPr>
          <a:xfrm>
            <a:off x="2121246" y="915714"/>
            <a:ext cx="2520000" cy="3764766"/>
          </a:xfrm>
          <a:prstGeom prst="rect">
            <a:avLst/>
          </a:prstGeom>
        </p:spPr>
      </p:pic>
      <p:sp>
        <p:nvSpPr>
          <p:cNvPr id="4" name="Rectangle 3">
            <a:extLst>
              <a:ext uri="{FF2B5EF4-FFF2-40B4-BE49-F238E27FC236}">
                <a16:creationId xmlns:a16="http://schemas.microsoft.com/office/drawing/2014/main" id="{79075231-7DE8-4ADF-BD72-BF4317385656}"/>
              </a:ext>
            </a:extLst>
          </p:cNvPr>
          <p:cNvSpPr/>
          <p:nvPr/>
        </p:nvSpPr>
        <p:spPr>
          <a:xfrm>
            <a:off x="2517150" y="2619268"/>
            <a:ext cx="1190754" cy="144016"/>
          </a:xfrm>
          <a:prstGeom prst="rect">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28DE194-1CCD-EDE8-F2C6-FB4EBD3C6106}"/>
              </a:ext>
            </a:extLst>
          </p:cNvPr>
          <p:cNvSpPr txBox="1"/>
          <p:nvPr/>
        </p:nvSpPr>
        <p:spPr>
          <a:xfrm>
            <a:off x="4121755" y="4276340"/>
            <a:ext cx="4572000" cy="461665"/>
          </a:xfrm>
          <a:prstGeom prst="rect">
            <a:avLst/>
          </a:prstGeom>
          <a:noFill/>
        </p:spPr>
        <p:txBody>
          <a:bodyPr wrap="square">
            <a:spAutoFit/>
          </a:bodyPr>
          <a:lstStyle/>
          <a:p>
            <a:r>
              <a:rPr lang="en-GB" sz="1200" dirty="0">
                <a:hlinkClick r:id="rId5"/>
              </a:rPr>
              <a:t>https://edms-service.web.cern.ch/faq/EDMS/pages/tutorials.html</a:t>
            </a:r>
            <a:r>
              <a:rPr lang="en-GB" sz="1200" dirty="0"/>
              <a:t> </a:t>
            </a:r>
          </a:p>
          <a:p>
            <a:r>
              <a:rPr lang="en-GB" sz="1200" dirty="0"/>
              <a:t>EDMS Tutorials</a:t>
            </a:r>
          </a:p>
        </p:txBody>
      </p:sp>
    </p:spTree>
    <p:extLst>
      <p:ext uri="{BB962C8B-B14F-4D97-AF65-F5344CB8AC3E}">
        <p14:creationId xmlns:p14="http://schemas.microsoft.com/office/powerpoint/2010/main" val="16872055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4">
            <a:extLst>
              <a:ext uri="{FF2B5EF4-FFF2-40B4-BE49-F238E27FC236}">
                <a16:creationId xmlns:a16="http://schemas.microsoft.com/office/drawing/2014/main" id="{BB0D4329-AC88-4646-A542-531365A9C48C}"/>
              </a:ext>
            </a:extLst>
          </p:cNvPr>
          <p:cNvSpPr>
            <a:spLocks noGrp="1"/>
          </p:cNvSpPr>
          <p:nvPr>
            <p:ph type="ftr" sz="quarter" idx="11"/>
          </p:nvPr>
        </p:nvSpPr>
        <p:spPr>
          <a:xfrm>
            <a:off x="1965648" y="4758017"/>
            <a:ext cx="6627000" cy="270000"/>
          </a:xfrm>
        </p:spPr>
        <p:txBody>
          <a:bodyPr/>
          <a:lstStyle/>
          <a:p>
            <a:r>
              <a:rPr lang="en-GB" noProof="0" dirty="0"/>
              <a:t>HL-LHC Procurement, Baseline Documentation, Quality and Risk Office</a:t>
            </a:r>
          </a:p>
        </p:txBody>
      </p:sp>
      <p:pic>
        <p:nvPicPr>
          <p:cNvPr id="5" name="Picture 4"/>
          <p:cNvPicPr>
            <a:picLocks noChangeAspect="1"/>
          </p:cNvPicPr>
          <p:nvPr/>
        </p:nvPicPr>
        <p:blipFill rotWithShape="1">
          <a:blip r:embed="rId3"/>
          <a:srcRect l="7196" r="5037" b="89358"/>
          <a:stretch/>
        </p:blipFill>
        <p:spPr>
          <a:xfrm>
            <a:off x="1146702" y="476832"/>
            <a:ext cx="7246812" cy="621232"/>
          </a:xfrm>
          <a:prstGeom prst="rect">
            <a:avLst/>
          </a:prstGeom>
        </p:spPr>
      </p:pic>
      <p:sp>
        <p:nvSpPr>
          <p:cNvPr id="2" name="Title 1"/>
          <p:cNvSpPr>
            <a:spLocks noGrp="1"/>
          </p:cNvSpPr>
          <p:nvPr>
            <p:ph type="title"/>
          </p:nvPr>
        </p:nvSpPr>
        <p:spPr>
          <a:xfrm>
            <a:off x="1485900" y="40865"/>
            <a:ext cx="6170141" cy="459246"/>
          </a:xfrm>
        </p:spPr>
        <p:txBody>
          <a:bodyPr>
            <a:normAutofit fontScale="90000"/>
          </a:bodyPr>
          <a:lstStyle/>
          <a:p>
            <a:r>
              <a:rPr lang="en-GB" dirty="0"/>
              <a:t>CC for SPS – The full HL-LHC life-cycle </a:t>
            </a:r>
          </a:p>
        </p:txBody>
      </p:sp>
      <p:sp>
        <p:nvSpPr>
          <p:cNvPr id="4" name="Slide Number Placeholder 3"/>
          <p:cNvSpPr>
            <a:spLocks noGrp="1"/>
          </p:cNvSpPr>
          <p:nvPr>
            <p:ph type="sldNum" sz="quarter" idx="12"/>
          </p:nvPr>
        </p:nvSpPr>
        <p:spPr/>
        <p:txBody>
          <a:bodyPr/>
          <a:lstStyle/>
          <a:p>
            <a:fld id="{BFDCA1C4-9514-7B4F-976F-D92F7E296653}" type="slidenum">
              <a:rPr lang="fr-FR" smtClean="0"/>
              <a:pPr/>
              <a:t>33</a:t>
            </a:fld>
            <a:endParaRPr lang="fr-FR" dirty="0"/>
          </a:p>
        </p:txBody>
      </p:sp>
      <p:pic>
        <p:nvPicPr>
          <p:cNvPr id="8" name="Picture 7"/>
          <p:cNvPicPr>
            <a:picLocks noChangeAspect="1"/>
          </p:cNvPicPr>
          <p:nvPr/>
        </p:nvPicPr>
        <p:blipFill>
          <a:blip r:embed="rId4"/>
          <a:stretch>
            <a:fillRect/>
          </a:stretch>
        </p:blipFill>
        <p:spPr>
          <a:xfrm>
            <a:off x="1163756" y="1098063"/>
            <a:ext cx="911741" cy="1288887"/>
          </a:xfrm>
          <a:prstGeom prst="rect">
            <a:avLst/>
          </a:prstGeom>
          <a:solidFill>
            <a:schemeClr val="tx1"/>
          </a:solidFill>
          <a:ln>
            <a:solidFill>
              <a:schemeClr val="tx1"/>
            </a:solidFill>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5296" y="2748166"/>
            <a:ext cx="859258" cy="742710"/>
          </a:xfrm>
          <a:prstGeom prst="rect">
            <a:avLst/>
          </a:prstGeom>
        </p:spPr>
      </p:pic>
      <p:pic>
        <p:nvPicPr>
          <p:cNvPr id="3" name="Picture 2"/>
          <p:cNvPicPr>
            <a:picLocks noChangeAspect="1"/>
          </p:cNvPicPr>
          <p:nvPr/>
        </p:nvPicPr>
        <p:blipFill>
          <a:blip r:embed="rId6"/>
          <a:stretch>
            <a:fillRect/>
          </a:stretch>
        </p:blipFill>
        <p:spPr>
          <a:xfrm>
            <a:off x="3275857" y="1089044"/>
            <a:ext cx="909126" cy="1288887"/>
          </a:xfrm>
          <a:prstGeom prst="rect">
            <a:avLst/>
          </a:prstGeom>
          <a:ln>
            <a:solidFill>
              <a:schemeClr val="tx1"/>
            </a:solidFill>
          </a:ln>
        </p:spPr>
      </p:pic>
      <p:pic>
        <p:nvPicPr>
          <p:cNvPr id="10" name="Picture 9"/>
          <p:cNvPicPr>
            <a:picLocks noChangeAspect="1"/>
          </p:cNvPicPr>
          <p:nvPr/>
        </p:nvPicPr>
        <p:blipFill>
          <a:blip r:embed="rId7"/>
          <a:stretch>
            <a:fillRect/>
          </a:stretch>
        </p:blipFill>
        <p:spPr>
          <a:xfrm>
            <a:off x="2355702" y="3413238"/>
            <a:ext cx="1718516" cy="997588"/>
          </a:xfrm>
          <a:prstGeom prst="rect">
            <a:avLst/>
          </a:prstGeom>
        </p:spPr>
      </p:pic>
      <p:pic>
        <p:nvPicPr>
          <p:cNvPr id="16" name="Picture 15"/>
          <p:cNvPicPr>
            <a:picLocks noChangeAspect="1"/>
          </p:cNvPicPr>
          <p:nvPr/>
        </p:nvPicPr>
        <p:blipFill rotWithShape="1">
          <a:blip r:embed="rId8" cstate="print">
            <a:extLst>
              <a:ext uri="{28A0092B-C50C-407E-A947-70E740481C1C}">
                <a14:useLocalDpi xmlns:a14="http://schemas.microsoft.com/office/drawing/2010/main" val="0"/>
              </a:ext>
            </a:extLst>
          </a:blip>
          <a:srcRect l="11082" b="7870"/>
          <a:stretch/>
        </p:blipFill>
        <p:spPr>
          <a:xfrm>
            <a:off x="5333319" y="2850847"/>
            <a:ext cx="1035831" cy="716048"/>
          </a:xfrm>
          <a:prstGeom prst="rect">
            <a:avLst/>
          </a:prstGeom>
          <a:ln>
            <a:solidFill>
              <a:schemeClr val="tx1"/>
            </a:solidFill>
          </a:ln>
        </p:spPr>
      </p:pic>
      <p:pic>
        <p:nvPicPr>
          <p:cNvPr id="17" name="Picture 16"/>
          <p:cNvPicPr>
            <a:picLocks noChangeAspect="1"/>
          </p:cNvPicPr>
          <p:nvPr/>
        </p:nvPicPr>
        <p:blipFill rotWithShape="1">
          <a:blip r:embed="rId9" cstate="print">
            <a:extLst>
              <a:ext uri="{28A0092B-C50C-407E-A947-70E740481C1C}">
                <a14:useLocalDpi xmlns:a14="http://schemas.microsoft.com/office/drawing/2010/main"/>
              </a:ext>
            </a:extLst>
          </a:blip>
          <a:srcRect l="4503"/>
          <a:stretch/>
        </p:blipFill>
        <p:spPr>
          <a:xfrm>
            <a:off x="5335777" y="3615600"/>
            <a:ext cx="1036839" cy="712561"/>
          </a:xfrm>
          <a:prstGeom prst="rect">
            <a:avLst/>
          </a:prstGeom>
          <a:ln>
            <a:solidFill>
              <a:schemeClr val="tx1"/>
            </a:solidFill>
          </a:ln>
        </p:spPr>
      </p:pic>
      <p:pic>
        <p:nvPicPr>
          <p:cNvPr id="19" name="Picture 18"/>
          <p:cNvPicPr>
            <a:picLocks noChangeAspect="1"/>
          </p:cNvPicPr>
          <p:nvPr/>
        </p:nvPicPr>
        <p:blipFill rotWithShape="1">
          <a:blip r:embed="rId10" cstate="print">
            <a:extLst>
              <a:ext uri="{28A0092B-C50C-407E-A947-70E740481C1C}">
                <a14:useLocalDpi xmlns:a14="http://schemas.microsoft.com/office/drawing/2010/main"/>
              </a:ext>
            </a:extLst>
          </a:blip>
          <a:srcRect l="1" t="4527" r="4506"/>
          <a:stretch/>
        </p:blipFill>
        <p:spPr>
          <a:xfrm>
            <a:off x="5344319" y="4377067"/>
            <a:ext cx="1036838" cy="673306"/>
          </a:xfrm>
          <a:prstGeom prst="rect">
            <a:avLst/>
          </a:prstGeom>
          <a:ln>
            <a:solidFill>
              <a:schemeClr val="tx1"/>
            </a:solidFill>
          </a:ln>
        </p:spPr>
      </p:pic>
      <p:pic>
        <p:nvPicPr>
          <p:cNvPr id="25" name="Picture 24"/>
          <p:cNvPicPr>
            <a:picLocks noChangeAspect="1"/>
          </p:cNvPicPr>
          <p:nvPr/>
        </p:nvPicPr>
        <p:blipFill>
          <a:blip r:embed="rId11"/>
          <a:stretch>
            <a:fillRect/>
          </a:stretch>
        </p:blipFill>
        <p:spPr>
          <a:xfrm>
            <a:off x="2528618" y="4359421"/>
            <a:ext cx="1351651" cy="683984"/>
          </a:xfrm>
          <a:prstGeom prst="rect">
            <a:avLst/>
          </a:prstGeom>
        </p:spPr>
      </p:pic>
      <p:pic>
        <p:nvPicPr>
          <p:cNvPr id="26" name="Picture 25"/>
          <p:cNvPicPr>
            <a:picLocks noChangeAspect="1"/>
          </p:cNvPicPr>
          <p:nvPr/>
        </p:nvPicPr>
        <p:blipFill>
          <a:blip r:embed="rId12"/>
          <a:stretch>
            <a:fillRect/>
          </a:stretch>
        </p:blipFill>
        <p:spPr>
          <a:xfrm>
            <a:off x="1352559" y="2909439"/>
            <a:ext cx="613089" cy="926386"/>
          </a:xfrm>
          <a:prstGeom prst="rect">
            <a:avLst/>
          </a:prstGeom>
        </p:spPr>
      </p:pic>
      <p:pic>
        <p:nvPicPr>
          <p:cNvPr id="27" name="Picture 26"/>
          <p:cNvPicPr>
            <a:picLocks noChangeAspect="1"/>
          </p:cNvPicPr>
          <p:nvPr/>
        </p:nvPicPr>
        <p:blipFill>
          <a:blip r:embed="rId13"/>
          <a:stretch>
            <a:fillRect/>
          </a:stretch>
        </p:blipFill>
        <p:spPr>
          <a:xfrm>
            <a:off x="4280982" y="2850847"/>
            <a:ext cx="953085" cy="716048"/>
          </a:xfrm>
          <a:prstGeom prst="rect">
            <a:avLst/>
          </a:prstGeom>
          <a:ln w="3175">
            <a:solidFill>
              <a:schemeClr val="tx1"/>
            </a:solidFill>
          </a:ln>
        </p:spPr>
      </p:pic>
      <p:pic>
        <p:nvPicPr>
          <p:cNvPr id="28" name="Picture 27"/>
          <p:cNvPicPr>
            <a:picLocks noChangeAspect="1"/>
          </p:cNvPicPr>
          <p:nvPr/>
        </p:nvPicPr>
        <p:blipFill>
          <a:blip r:embed="rId14"/>
          <a:stretch>
            <a:fillRect/>
          </a:stretch>
        </p:blipFill>
        <p:spPr>
          <a:xfrm>
            <a:off x="4275144" y="3618545"/>
            <a:ext cx="965471" cy="716048"/>
          </a:xfrm>
          <a:prstGeom prst="rect">
            <a:avLst/>
          </a:prstGeom>
          <a:ln>
            <a:solidFill>
              <a:schemeClr val="tx1"/>
            </a:solidFill>
          </a:ln>
        </p:spPr>
      </p:pic>
      <p:pic>
        <p:nvPicPr>
          <p:cNvPr id="29" name="Picture 28"/>
          <p:cNvPicPr>
            <a:picLocks noChangeAspect="1"/>
          </p:cNvPicPr>
          <p:nvPr/>
        </p:nvPicPr>
        <p:blipFill rotWithShape="1">
          <a:blip r:embed="rId15"/>
          <a:srcRect r="-882"/>
          <a:stretch/>
        </p:blipFill>
        <p:spPr>
          <a:xfrm>
            <a:off x="4280981" y="4386240"/>
            <a:ext cx="965233" cy="655533"/>
          </a:xfrm>
          <a:prstGeom prst="rect">
            <a:avLst/>
          </a:prstGeom>
          <a:ln>
            <a:solidFill>
              <a:schemeClr val="tx1"/>
            </a:solidFill>
          </a:ln>
        </p:spPr>
      </p:pic>
      <p:pic>
        <p:nvPicPr>
          <p:cNvPr id="30" name="Picture 29"/>
          <p:cNvPicPr>
            <a:picLocks noChangeAspect="1"/>
          </p:cNvPicPr>
          <p:nvPr/>
        </p:nvPicPr>
        <p:blipFill>
          <a:blip r:embed="rId16"/>
          <a:stretch>
            <a:fillRect/>
          </a:stretch>
        </p:blipFill>
        <p:spPr>
          <a:xfrm>
            <a:off x="4174125" y="1120894"/>
            <a:ext cx="743804" cy="1059752"/>
          </a:xfrm>
          <a:prstGeom prst="rect">
            <a:avLst/>
          </a:prstGeom>
          <a:ln w="3175">
            <a:solidFill>
              <a:schemeClr val="tx1"/>
            </a:solidFill>
          </a:ln>
        </p:spPr>
      </p:pic>
      <p:pic>
        <p:nvPicPr>
          <p:cNvPr id="31" name="Picture 30"/>
          <p:cNvPicPr>
            <a:picLocks noChangeAspect="1"/>
          </p:cNvPicPr>
          <p:nvPr/>
        </p:nvPicPr>
        <p:blipFill>
          <a:blip r:embed="rId17"/>
          <a:stretch>
            <a:fillRect/>
          </a:stretch>
        </p:blipFill>
        <p:spPr>
          <a:xfrm>
            <a:off x="4221514" y="1197045"/>
            <a:ext cx="748285" cy="1059752"/>
          </a:xfrm>
          <a:prstGeom prst="rect">
            <a:avLst/>
          </a:prstGeom>
          <a:ln w="3175">
            <a:solidFill>
              <a:schemeClr val="tx1"/>
            </a:solidFill>
          </a:ln>
        </p:spPr>
      </p:pic>
      <p:pic>
        <p:nvPicPr>
          <p:cNvPr id="32" name="Picture 31"/>
          <p:cNvPicPr>
            <a:picLocks noChangeAspect="1"/>
          </p:cNvPicPr>
          <p:nvPr/>
        </p:nvPicPr>
        <p:blipFill>
          <a:blip r:embed="rId18"/>
          <a:stretch>
            <a:fillRect/>
          </a:stretch>
        </p:blipFill>
        <p:spPr>
          <a:xfrm>
            <a:off x="4341472" y="1288331"/>
            <a:ext cx="748789" cy="1059752"/>
          </a:xfrm>
          <a:prstGeom prst="rect">
            <a:avLst/>
          </a:prstGeom>
          <a:ln w="3175">
            <a:solidFill>
              <a:schemeClr val="tx1"/>
            </a:solidFill>
          </a:ln>
        </p:spPr>
      </p:pic>
      <p:pic>
        <p:nvPicPr>
          <p:cNvPr id="34" name="Picture 33"/>
          <p:cNvPicPr>
            <a:picLocks noChangeAspect="1"/>
          </p:cNvPicPr>
          <p:nvPr/>
        </p:nvPicPr>
        <p:blipFill rotWithShape="1">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rcRect l="32675" t="12323" r="33463" b="10928"/>
          <a:stretch/>
        </p:blipFill>
        <p:spPr>
          <a:xfrm>
            <a:off x="3111100" y="2899736"/>
            <a:ext cx="371087" cy="474647"/>
          </a:xfrm>
          <a:prstGeom prst="rect">
            <a:avLst/>
          </a:prstGeom>
        </p:spPr>
      </p:pic>
      <p:pic>
        <p:nvPicPr>
          <p:cNvPr id="35" name="Picture 34"/>
          <p:cNvPicPr>
            <a:picLocks noChangeAspect="1"/>
          </p:cNvPicPr>
          <p:nvPr/>
        </p:nvPicPr>
        <p:blipFill>
          <a:blip r:embed="rId20"/>
          <a:stretch>
            <a:fillRect/>
          </a:stretch>
        </p:blipFill>
        <p:spPr>
          <a:xfrm>
            <a:off x="3470718" y="2929765"/>
            <a:ext cx="583950" cy="429629"/>
          </a:xfrm>
          <a:prstGeom prst="rect">
            <a:avLst/>
          </a:prstGeom>
        </p:spPr>
      </p:pic>
      <p:pic>
        <p:nvPicPr>
          <p:cNvPr id="36" name="Picture 3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434551" y="1741556"/>
            <a:ext cx="1074632" cy="1074632"/>
          </a:xfrm>
          <a:prstGeom prst="rect">
            <a:avLst/>
          </a:prstGeom>
          <a:ln>
            <a:solidFill>
              <a:schemeClr val="tx1"/>
            </a:solidFill>
          </a:ln>
        </p:spPr>
      </p:pic>
      <p:pic>
        <p:nvPicPr>
          <p:cNvPr id="37" name="Picture 36"/>
          <p:cNvPicPr>
            <a:picLocks noChangeAspect="1"/>
          </p:cNvPicPr>
          <p:nvPr/>
        </p:nvPicPr>
        <p:blipFill>
          <a:blip r:embed="rId22"/>
          <a:stretch>
            <a:fillRect/>
          </a:stretch>
        </p:blipFill>
        <p:spPr>
          <a:xfrm>
            <a:off x="4468407" y="1378459"/>
            <a:ext cx="744691" cy="1059419"/>
          </a:xfrm>
          <a:prstGeom prst="rect">
            <a:avLst/>
          </a:prstGeom>
          <a:ln w="3175">
            <a:solidFill>
              <a:schemeClr val="tx1"/>
            </a:solidFill>
          </a:ln>
        </p:spPr>
      </p:pic>
      <p:pic>
        <p:nvPicPr>
          <p:cNvPr id="33" name="Picture 32"/>
          <p:cNvPicPr>
            <a:picLocks noChangeAspect="1"/>
          </p:cNvPicPr>
          <p:nvPr/>
        </p:nvPicPr>
        <p:blipFill>
          <a:blip r:embed="rId23"/>
          <a:stretch>
            <a:fillRect/>
          </a:stretch>
        </p:blipFill>
        <p:spPr>
          <a:xfrm>
            <a:off x="4571391" y="1498418"/>
            <a:ext cx="745256" cy="1059752"/>
          </a:xfrm>
          <a:prstGeom prst="rect">
            <a:avLst/>
          </a:prstGeom>
          <a:noFill/>
          <a:ln w="3175">
            <a:solidFill>
              <a:schemeClr val="tx1"/>
            </a:solidFill>
          </a:ln>
        </p:spPr>
      </p:pic>
      <p:pic>
        <p:nvPicPr>
          <p:cNvPr id="39" name="Picture 38" descr="C:\Documents and Settings\Ben\My Documents\presentations\DQWCC2.jpg"/>
          <p:cNvPicPr>
            <a:picLocks noChangeAspect="1" noChangeArrowheads="1"/>
          </p:cNvPicPr>
          <p:nvPr/>
        </p:nvPicPr>
        <p:blipFill>
          <a:blip r:embed="rId24" cstate="print"/>
          <a:srcRect/>
          <a:stretch>
            <a:fillRect/>
          </a:stretch>
        </p:blipFill>
        <p:spPr bwMode="auto">
          <a:xfrm flipH="1">
            <a:off x="1352559" y="3879795"/>
            <a:ext cx="613089" cy="433462"/>
          </a:xfrm>
          <a:prstGeom prst="rect">
            <a:avLst/>
          </a:prstGeom>
          <a:noFill/>
          <a:ln>
            <a:noFill/>
          </a:ln>
        </p:spPr>
      </p:pic>
      <p:pic>
        <p:nvPicPr>
          <p:cNvPr id="23" name="Picture 22"/>
          <p:cNvPicPr>
            <a:picLocks noChangeAspect="1"/>
          </p:cNvPicPr>
          <p:nvPr/>
        </p:nvPicPr>
        <p:blipFill>
          <a:blip r:embed="rId25"/>
          <a:stretch>
            <a:fillRect/>
          </a:stretch>
        </p:blipFill>
        <p:spPr>
          <a:xfrm>
            <a:off x="2211349" y="1098063"/>
            <a:ext cx="907949" cy="1278824"/>
          </a:xfrm>
          <a:prstGeom prst="rect">
            <a:avLst/>
          </a:prstGeom>
          <a:ln>
            <a:solidFill>
              <a:schemeClr val="tx1"/>
            </a:solidFill>
          </a:ln>
        </p:spPr>
      </p:pic>
      <p:pic>
        <p:nvPicPr>
          <p:cNvPr id="22" name="Picture 21"/>
          <p:cNvPicPr>
            <a:picLocks noChangeAspect="1"/>
          </p:cNvPicPr>
          <p:nvPr/>
        </p:nvPicPr>
        <p:blipFill>
          <a:blip r:embed="rId26"/>
          <a:stretch>
            <a:fillRect/>
          </a:stretch>
        </p:blipFill>
        <p:spPr>
          <a:xfrm>
            <a:off x="2866314" y="1484929"/>
            <a:ext cx="1145678" cy="811678"/>
          </a:xfrm>
          <a:prstGeom prst="rect">
            <a:avLst/>
          </a:prstGeom>
          <a:ln>
            <a:solidFill>
              <a:schemeClr val="tx1"/>
            </a:solidFill>
          </a:ln>
        </p:spPr>
      </p:pic>
      <p:pic>
        <p:nvPicPr>
          <p:cNvPr id="6" name="Picture 5"/>
          <p:cNvPicPr>
            <a:picLocks noChangeAspect="1"/>
          </p:cNvPicPr>
          <p:nvPr/>
        </p:nvPicPr>
        <p:blipFill>
          <a:blip r:embed="rId27"/>
          <a:stretch>
            <a:fillRect/>
          </a:stretch>
        </p:blipFill>
        <p:spPr>
          <a:xfrm>
            <a:off x="2999656" y="1778893"/>
            <a:ext cx="1145677" cy="810088"/>
          </a:xfrm>
          <a:prstGeom prst="rect">
            <a:avLst/>
          </a:prstGeom>
          <a:ln>
            <a:solidFill>
              <a:schemeClr val="tx1"/>
            </a:solidFill>
          </a:ln>
        </p:spPr>
      </p:pic>
      <p:pic>
        <p:nvPicPr>
          <p:cNvPr id="24" name="Picture 23"/>
          <p:cNvPicPr>
            <a:picLocks noChangeAspect="1"/>
          </p:cNvPicPr>
          <p:nvPr/>
        </p:nvPicPr>
        <p:blipFill>
          <a:blip r:embed="rId28"/>
          <a:stretch>
            <a:fillRect/>
          </a:stretch>
        </p:blipFill>
        <p:spPr>
          <a:xfrm>
            <a:off x="1163757" y="4385482"/>
            <a:ext cx="1013660" cy="628691"/>
          </a:xfrm>
          <a:prstGeom prst="rect">
            <a:avLst/>
          </a:prstGeom>
        </p:spPr>
      </p:pic>
      <p:pic>
        <p:nvPicPr>
          <p:cNvPr id="40" name="Picture 39"/>
          <p:cNvPicPr>
            <a:picLocks noChangeAspect="1"/>
          </p:cNvPicPr>
          <p:nvPr/>
        </p:nvPicPr>
        <p:blipFill>
          <a:blip r:embed="rId29"/>
          <a:stretch>
            <a:fillRect/>
          </a:stretch>
        </p:blipFill>
        <p:spPr>
          <a:xfrm>
            <a:off x="1236530" y="2501800"/>
            <a:ext cx="859258" cy="329448"/>
          </a:xfrm>
          <a:prstGeom prst="rect">
            <a:avLst/>
          </a:prstGeom>
        </p:spPr>
      </p:pic>
      <p:grpSp>
        <p:nvGrpSpPr>
          <p:cNvPr id="47" name="Group 46"/>
          <p:cNvGrpSpPr/>
          <p:nvPr/>
        </p:nvGrpSpPr>
        <p:grpSpPr>
          <a:xfrm>
            <a:off x="4646269" y="1634112"/>
            <a:ext cx="809063" cy="1186415"/>
            <a:chOff x="7308304" y="3972067"/>
            <a:chExt cx="1078751" cy="1491203"/>
          </a:xfrm>
          <a:noFill/>
        </p:grpSpPr>
        <p:pic>
          <p:nvPicPr>
            <p:cNvPr id="41" name="Picture 40"/>
            <p:cNvPicPr>
              <a:picLocks noChangeAspect="1"/>
            </p:cNvPicPr>
            <p:nvPr/>
          </p:nvPicPr>
          <p:blipFill>
            <a:blip r:embed="rId30"/>
            <a:stretch>
              <a:fillRect/>
            </a:stretch>
          </p:blipFill>
          <p:spPr>
            <a:xfrm>
              <a:off x="7308304" y="4026029"/>
              <a:ext cx="969792" cy="584583"/>
            </a:xfrm>
            <a:prstGeom prst="rect">
              <a:avLst/>
            </a:prstGeom>
            <a:grpFill/>
          </p:spPr>
        </p:pic>
        <p:pic>
          <p:nvPicPr>
            <p:cNvPr id="42" name="Picture 41"/>
            <p:cNvPicPr>
              <a:picLocks noChangeAspect="1"/>
            </p:cNvPicPr>
            <p:nvPr/>
          </p:nvPicPr>
          <p:blipFill rotWithShape="1">
            <a:blip r:embed="rId31"/>
            <a:srcRect r="8319"/>
            <a:stretch/>
          </p:blipFill>
          <p:spPr>
            <a:xfrm>
              <a:off x="7421523" y="4577125"/>
              <a:ext cx="889120" cy="833951"/>
            </a:xfrm>
            <a:prstGeom prst="rect">
              <a:avLst/>
            </a:prstGeom>
            <a:grpFill/>
          </p:spPr>
        </p:pic>
        <p:sp>
          <p:nvSpPr>
            <p:cNvPr id="46" name="Rectangle 45"/>
            <p:cNvSpPr/>
            <p:nvPr/>
          </p:nvSpPr>
          <p:spPr>
            <a:xfrm>
              <a:off x="7308304" y="3972067"/>
              <a:ext cx="1078751" cy="1491203"/>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grpSp>
      <p:pic>
        <p:nvPicPr>
          <p:cNvPr id="7" name="Picture 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6463714" y="3189171"/>
            <a:ext cx="955010" cy="716048"/>
          </a:xfrm>
          <a:prstGeom prst="rect">
            <a:avLst/>
          </a:prstGeom>
          <a:ln>
            <a:solidFill>
              <a:schemeClr val="tx1"/>
            </a:solidFill>
          </a:ln>
        </p:spPr>
      </p:pic>
      <p:pic>
        <p:nvPicPr>
          <p:cNvPr id="11" name="Picture 10"/>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6463687" y="3950252"/>
            <a:ext cx="953777" cy="715115"/>
          </a:xfrm>
          <a:prstGeom prst="rect">
            <a:avLst/>
          </a:prstGeom>
          <a:ln>
            <a:solidFill>
              <a:schemeClr val="tx1"/>
            </a:solidFill>
          </a:ln>
        </p:spPr>
      </p:pic>
      <p:sp>
        <p:nvSpPr>
          <p:cNvPr id="12" name="TextBox 11"/>
          <p:cNvSpPr txBox="1"/>
          <p:nvPr/>
        </p:nvSpPr>
        <p:spPr>
          <a:xfrm>
            <a:off x="4796393" y="2399433"/>
            <a:ext cx="551831" cy="300082"/>
          </a:xfrm>
          <a:prstGeom prst="rect">
            <a:avLst/>
          </a:prstGeom>
          <a:solidFill>
            <a:schemeClr val="bg1"/>
          </a:solidFill>
          <a:ln>
            <a:solidFill>
              <a:schemeClr val="tx1"/>
            </a:solidFill>
          </a:ln>
        </p:spPr>
        <p:txBody>
          <a:bodyPr wrap="square" rtlCol="0">
            <a:spAutoFit/>
          </a:bodyPr>
          <a:lstStyle/>
          <a:p>
            <a:r>
              <a:rPr lang="en-US" sz="1350" b="1" dirty="0">
                <a:hlinkClick r:id="rId34"/>
              </a:rPr>
              <a:t>MTF</a:t>
            </a:r>
            <a:endParaRPr lang="en-US" sz="1350" b="1" dirty="0"/>
          </a:p>
        </p:txBody>
      </p:sp>
      <p:pic>
        <p:nvPicPr>
          <p:cNvPr id="13" name="Picture 12"/>
          <p:cNvPicPr>
            <a:picLocks noChangeAspect="1"/>
          </p:cNvPicPr>
          <p:nvPr/>
        </p:nvPicPr>
        <p:blipFill>
          <a:blip r:embed="rId35"/>
          <a:stretch>
            <a:fillRect/>
          </a:stretch>
        </p:blipFill>
        <p:spPr>
          <a:xfrm>
            <a:off x="5480263" y="1088576"/>
            <a:ext cx="907871" cy="1288887"/>
          </a:xfrm>
          <a:prstGeom prst="rect">
            <a:avLst/>
          </a:prstGeom>
          <a:ln>
            <a:solidFill>
              <a:schemeClr val="tx1"/>
            </a:solidFill>
          </a:ln>
        </p:spPr>
      </p:pic>
      <p:pic>
        <p:nvPicPr>
          <p:cNvPr id="38" name="Picture 37"/>
          <p:cNvPicPr>
            <a:picLocks noChangeAspect="1"/>
          </p:cNvPicPr>
          <p:nvPr/>
        </p:nvPicPr>
        <p:blipFill rotWithShape="1">
          <a:blip r:embed="rId36" cstate="screen">
            <a:extLst>
              <a:ext uri="{28A0092B-C50C-407E-A947-70E740481C1C}">
                <a14:useLocalDpi xmlns:a14="http://schemas.microsoft.com/office/drawing/2010/main" val="0"/>
              </a:ext>
            </a:extLst>
          </a:blip>
          <a:srcRect l="15781" t="20693" r="17062" b="19146"/>
          <a:stretch/>
        </p:blipFill>
        <p:spPr>
          <a:xfrm>
            <a:off x="6484681" y="1046689"/>
            <a:ext cx="968274" cy="693910"/>
          </a:xfrm>
          <a:prstGeom prst="rect">
            <a:avLst/>
          </a:prstGeom>
        </p:spPr>
      </p:pic>
    </p:spTree>
    <p:extLst>
      <p:ext uri="{BB962C8B-B14F-4D97-AF65-F5344CB8AC3E}">
        <p14:creationId xmlns:p14="http://schemas.microsoft.com/office/powerpoint/2010/main" val="13640553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7E72875-D201-4F01-A61B-8E833100ABC6}"/>
              </a:ext>
            </a:extLst>
          </p:cNvPr>
          <p:cNvSpPr>
            <a:spLocks noGrp="1"/>
          </p:cNvSpPr>
          <p:nvPr>
            <p:ph type="ftr" sz="quarter" idx="11"/>
          </p:nvPr>
        </p:nvSpPr>
        <p:spPr/>
        <p:txBody>
          <a:bodyPr/>
          <a:lstStyle/>
          <a:p>
            <a:r>
              <a:rPr lang="en-GB" dirty="0"/>
              <a:t>HL-LHC Procurement, Baseline Documentation, Quality and Risk Office</a:t>
            </a:r>
            <a:endParaRPr lang="es-ES" dirty="0"/>
          </a:p>
        </p:txBody>
      </p:sp>
      <p:sp>
        <p:nvSpPr>
          <p:cNvPr id="3" name="Slide Number Placeholder 2">
            <a:extLst>
              <a:ext uri="{FF2B5EF4-FFF2-40B4-BE49-F238E27FC236}">
                <a16:creationId xmlns:a16="http://schemas.microsoft.com/office/drawing/2014/main" id="{F302CF12-3A19-49E9-8E55-B16189D371DE}"/>
              </a:ext>
            </a:extLst>
          </p:cNvPr>
          <p:cNvSpPr>
            <a:spLocks noGrp="1"/>
          </p:cNvSpPr>
          <p:nvPr>
            <p:ph type="sldNum" sz="quarter" idx="12"/>
          </p:nvPr>
        </p:nvSpPr>
        <p:spPr/>
        <p:txBody>
          <a:bodyPr/>
          <a:lstStyle/>
          <a:p>
            <a:fld id="{565DCC5E-CA6B-4B16-9798-71C7C3CAC369}" type="slidenum">
              <a:rPr lang="es-ES" smtClean="0"/>
              <a:t>34</a:t>
            </a:fld>
            <a:endParaRPr lang="es-ES" dirty="0"/>
          </a:p>
        </p:txBody>
      </p:sp>
      <p:sp>
        <p:nvSpPr>
          <p:cNvPr id="6" name="Title 1">
            <a:extLst>
              <a:ext uri="{FF2B5EF4-FFF2-40B4-BE49-F238E27FC236}">
                <a16:creationId xmlns:a16="http://schemas.microsoft.com/office/drawing/2014/main" id="{AC23E08C-185D-4E82-BA0A-840C663B1A1F}"/>
              </a:ext>
            </a:extLst>
          </p:cNvPr>
          <p:cNvSpPr txBox="1">
            <a:spLocks/>
          </p:cNvSpPr>
          <p:nvPr/>
        </p:nvSpPr>
        <p:spPr>
          <a:xfrm>
            <a:off x="265237" y="0"/>
            <a:ext cx="8568512"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400" dirty="0"/>
              <a:t>EDMS Release Procedures</a:t>
            </a:r>
          </a:p>
        </p:txBody>
      </p:sp>
      <p:sp>
        <p:nvSpPr>
          <p:cNvPr id="8" name="TextBox 7">
            <a:extLst>
              <a:ext uri="{FF2B5EF4-FFF2-40B4-BE49-F238E27FC236}">
                <a16:creationId xmlns:a16="http://schemas.microsoft.com/office/drawing/2014/main" id="{239C3888-31A0-4D5F-9B0F-587F4BB3590A}"/>
              </a:ext>
            </a:extLst>
          </p:cNvPr>
          <p:cNvSpPr txBox="1"/>
          <p:nvPr/>
        </p:nvSpPr>
        <p:spPr>
          <a:xfrm>
            <a:off x="404822" y="555526"/>
            <a:ext cx="8568512" cy="1138773"/>
          </a:xfrm>
          <a:prstGeom prst="rect">
            <a:avLst/>
          </a:prstGeom>
          <a:noFill/>
        </p:spPr>
        <p:txBody>
          <a:bodyPr wrap="square" rtlCol="0">
            <a:spAutoFit/>
          </a:bodyPr>
          <a:lstStyle/>
          <a:p>
            <a:pPr marL="285750" indent="-285750" algn="just">
              <a:buFont typeface="Arial" panose="020B0604020202020204" pitchFamily="34" charset="0"/>
              <a:buChar char="•"/>
            </a:pPr>
            <a:r>
              <a:rPr lang="en-GB" sz="1700" b="1" dirty="0">
                <a:solidFill>
                  <a:schemeClr val="accent5"/>
                </a:solidFill>
              </a:rPr>
              <a:t>EDMS Documents (specifications, MIPs, procedures) </a:t>
            </a:r>
            <a:r>
              <a:rPr lang="en-GB" sz="1700" dirty="0">
                <a:solidFill>
                  <a:schemeClr val="accent5"/>
                </a:solidFill>
              </a:rPr>
              <a:t>issued by the Collaboration will be issued under the Context: </a:t>
            </a:r>
            <a:r>
              <a:rPr lang="en-GB" sz="1700" b="1" dirty="0">
                <a:solidFill>
                  <a:schemeClr val="accent5"/>
                </a:solidFill>
              </a:rPr>
              <a:t>HL-LHC-WP4-CANADA</a:t>
            </a:r>
            <a:r>
              <a:rPr lang="en-GB" sz="1700" dirty="0">
                <a:solidFill>
                  <a:schemeClr val="accent5"/>
                </a:solidFill>
              </a:rPr>
              <a:t> </a:t>
            </a:r>
          </a:p>
          <a:p>
            <a:pPr marL="285750" indent="-285750" algn="just">
              <a:buFont typeface="Arial" panose="020B0604020202020204" pitchFamily="34" charset="0"/>
              <a:buChar char="•"/>
            </a:pPr>
            <a:r>
              <a:rPr lang="en-GB" sz="1700" b="1" dirty="0">
                <a:solidFill>
                  <a:schemeClr val="accent5"/>
                </a:solidFill>
              </a:rPr>
              <a:t>MTF Documents (production reports/certificates/nonconformities) </a:t>
            </a:r>
            <a:r>
              <a:rPr lang="en-GB" sz="1700" dirty="0">
                <a:solidFill>
                  <a:schemeClr val="accent5"/>
                </a:solidFill>
              </a:rPr>
              <a:t>issued by the Collaboration will be issued under the Context: </a:t>
            </a:r>
            <a:r>
              <a:rPr lang="en-GB" sz="1700" b="1" dirty="0">
                <a:solidFill>
                  <a:schemeClr val="accent5"/>
                </a:solidFill>
              </a:rPr>
              <a:t>HL-LHC-WP4-CANADA-MTF</a:t>
            </a:r>
            <a:endParaRPr lang="en-GB" sz="1700" dirty="0">
              <a:solidFill>
                <a:schemeClr val="accent5"/>
              </a:solidFill>
            </a:endParaRPr>
          </a:p>
        </p:txBody>
      </p:sp>
      <p:pic>
        <p:nvPicPr>
          <p:cNvPr id="5" name="Picture 4">
            <a:extLst>
              <a:ext uri="{FF2B5EF4-FFF2-40B4-BE49-F238E27FC236}">
                <a16:creationId xmlns:a16="http://schemas.microsoft.com/office/drawing/2014/main" id="{D830DFFA-B8CD-446C-9311-5B48FFE4787A}"/>
              </a:ext>
            </a:extLst>
          </p:cNvPr>
          <p:cNvPicPr>
            <a:picLocks noChangeAspect="1"/>
          </p:cNvPicPr>
          <p:nvPr/>
        </p:nvPicPr>
        <p:blipFill rotWithShape="1">
          <a:blip r:embed="rId2"/>
          <a:srcRect t="12451"/>
          <a:stretch/>
        </p:blipFill>
        <p:spPr>
          <a:xfrm>
            <a:off x="170726" y="1718962"/>
            <a:ext cx="7920000" cy="3044923"/>
          </a:xfrm>
          <a:prstGeom prst="rect">
            <a:avLst/>
          </a:prstGeom>
        </p:spPr>
      </p:pic>
      <p:pic>
        <p:nvPicPr>
          <p:cNvPr id="10" name="Picture 9">
            <a:extLst>
              <a:ext uri="{FF2B5EF4-FFF2-40B4-BE49-F238E27FC236}">
                <a16:creationId xmlns:a16="http://schemas.microsoft.com/office/drawing/2014/main" id="{90FF1DEA-3049-4DF4-A954-EEA37ACF0981}"/>
              </a:ext>
            </a:extLst>
          </p:cNvPr>
          <p:cNvPicPr>
            <a:picLocks noChangeAspect="1"/>
          </p:cNvPicPr>
          <p:nvPr/>
        </p:nvPicPr>
        <p:blipFill>
          <a:blip r:embed="rId3"/>
          <a:stretch>
            <a:fillRect/>
          </a:stretch>
        </p:blipFill>
        <p:spPr>
          <a:xfrm>
            <a:off x="953515" y="2368972"/>
            <a:ext cx="7920000" cy="1182436"/>
          </a:xfrm>
          <a:prstGeom prst="rect">
            <a:avLst/>
          </a:prstGeom>
        </p:spPr>
      </p:pic>
    </p:spTree>
    <p:extLst>
      <p:ext uri="{BB962C8B-B14F-4D97-AF65-F5344CB8AC3E}">
        <p14:creationId xmlns:p14="http://schemas.microsoft.com/office/powerpoint/2010/main" val="215439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925" y="271812"/>
            <a:ext cx="6576252" cy="4599878"/>
          </a:xfrm>
          <a:prstGeom prst="rect">
            <a:avLst/>
          </a:prstGeom>
        </p:spPr>
      </p:pic>
      <p:sp>
        <p:nvSpPr>
          <p:cNvPr id="3" name="Footer Placeholder 2">
            <a:extLst>
              <a:ext uri="{FF2B5EF4-FFF2-40B4-BE49-F238E27FC236}">
                <a16:creationId xmlns:a16="http://schemas.microsoft.com/office/drawing/2014/main" id="{24E4B1DC-078E-4390-93E2-2E331B15C986}"/>
              </a:ext>
            </a:extLst>
          </p:cNvPr>
          <p:cNvSpPr>
            <a:spLocks noGrp="1"/>
          </p:cNvSpPr>
          <p:nvPr>
            <p:ph type="ftr" sz="quarter" idx="11"/>
          </p:nvPr>
        </p:nvSpPr>
        <p:spPr/>
        <p:txBody>
          <a:bodyPr/>
          <a:lstStyle/>
          <a:p>
            <a:r>
              <a:rPr lang="en-GB" dirty="0"/>
              <a:t>HL-LHC Procurement, Baseline Documentation, Quality and Risk Office</a:t>
            </a:r>
            <a:endParaRPr lang="es-ES" dirty="0"/>
          </a:p>
        </p:txBody>
      </p:sp>
      <p:sp>
        <p:nvSpPr>
          <p:cNvPr id="4" name="Slide Number Placeholder 3">
            <a:extLst>
              <a:ext uri="{FF2B5EF4-FFF2-40B4-BE49-F238E27FC236}">
                <a16:creationId xmlns:a16="http://schemas.microsoft.com/office/drawing/2014/main" id="{6CC93391-B087-4BD7-B878-4EB3BCA90644}"/>
              </a:ext>
            </a:extLst>
          </p:cNvPr>
          <p:cNvSpPr>
            <a:spLocks noGrp="1"/>
          </p:cNvSpPr>
          <p:nvPr>
            <p:ph type="sldNum" sz="quarter" idx="12"/>
          </p:nvPr>
        </p:nvSpPr>
        <p:spPr/>
        <p:txBody>
          <a:bodyPr/>
          <a:lstStyle/>
          <a:p>
            <a:fld id="{565DCC5E-CA6B-4B16-9798-71C7C3CAC369}" type="slidenum">
              <a:rPr lang="es-ES" smtClean="0"/>
              <a:t>35</a:t>
            </a:fld>
            <a:endParaRPr lang="es-ES" dirty="0"/>
          </a:p>
        </p:txBody>
      </p:sp>
      <p:sp>
        <p:nvSpPr>
          <p:cNvPr id="5" name="Title 1">
            <a:extLst>
              <a:ext uri="{FF2B5EF4-FFF2-40B4-BE49-F238E27FC236}">
                <a16:creationId xmlns:a16="http://schemas.microsoft.com/office/drawing/2014/main" id="{85A3E192-FCCB-4B79-A2FC-F88B40BCD330}"/>
              </a:ext>
            </a:extLst>
          </p:cNvPr>
          <p:cNvSpPr txBox="1">
            <a:spLocks/>
          </p:cNvSpPr>
          <p:nvPr/>
        </p:nvSpPr>
        <p:spPr>
          <a:xfrm>
            <a:off x="265237" y="0"/>
            <a:ext cx="8568512"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400" dirty="0"/>
              <a:t>EDMS Release Procedures</a:t>
            </a:r>
          </a:p>
        </p:txBody>
      </p:sp>
    </p:spTree>
    <p:extLst>
      <p:ext uri="{BB962C8B-B14F-4D97-AF65-F5344CB8AC3E}">
        <p14:creationId xmlns:p14="http://schemas.microsoft.com/office/powerpoint/2010/main" val="12199308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7650" y="1136031"/>
            <a:ext cx="6623687" cy="2871439"/>
          </a:xfrm>
          <a:prstGeom prst="rect">
            <a:avLst/>
          </a:prstGeom>
        </p:spPr>
      </p:pic>
      <p:sp>
        <p:nvSpPr>
          <p:cNvPr id="2" name="Footer Placeholder 1">
            <a:extLst>
              <a:ext uri="{FF2B5EF4-FFF2-40B4-BE49-F238E27FC236}">
                <a16:creationId xmlns:a16="http://schemas.microsoft.com/office/drawing/2014/main" id="{47E72875-D201-4F01-A61B-8E833100ABC6}"/>
              </a:ext>
            </a:extLst>
          </p:cNvPr>
          <p:cNvSpPr>
            <a:spLocks noGrp="1"/>
          </p:cNvSpPr>
          <p:nvPr>
            <p:ph type="ftr" sz="quarter" idx="11"/>
          </p:nvPr>
        </p:nvSpPr>
        <p:spPr/>
        <p:txBody>
          <a:bodyPr/>
          <a:lstStyle/>
          <a:p>
            <a:r>
              <a:rPr lang="en-GB" dirty="0"/>
              <a:t>HL-LHC Procurement, Baseline Documentation, Quality and Risk Office</a:t>
            </a:r>
            <a:endParaRPr lang="es-ES" dirty="0"/>
          </a:p>
        </p:txBody>
      </p:sp>
      <p:sp>
        <p:nvSpPr>
          <p:cNvPr id="3" name="Slide Number Placeholder 2">
            <a:extLst>
              <a:ext uri="{FF2B5EF4-FFF2-40B4-BE49-F238E27FC236}">
                <a16:creationId xmlns:a16="http://schemas.microsoft.com/office/drawing/2014/main" id="{F302CF12-3A19-49E9-8E55-B16189D371DE}"/>
              </a:ext>
            </a:extLst>
          </p:cNvPr>
          <p:cNvSpPr>
            <a:spLocks noGrp="1"/>
          </p:cNvSpPr>
          <p:nvPr>
            <p:ph type="sldNum" sz="quarter" idx="12"/>
          </p:nvPr>
        </p:nvSpPr>
        <p:spPr/>
        <p:txBody>
          <a:bodyPr/>
          <a:lstStyle/>
          <a:p>
            <a:fld id="{565DCC5E-CA6B-4B16-9798-71C7C3CAC369}" type="slidenum">
              <a:rPr lang="es-ES" smtClean="0"/>
              <a:t>36</a:t>
            </a:fld>
            <a:endParaRPr lang="es-ES" dirty="0"/>
          </a:p>
        </p:txBody>
      </p:sp>
      <p:sp>
        <p:nvSpPr>
          <p:cNvPr id="6" name="Title 1">
            <a:extLst>
              <a:ext uri="{FF2B5EF4-FFF2-40B4-BE49-F238E27FC236}">
                <a16:creationId xmlns:a16="http://schemas.microsoft.com/office/drawing/2014/main" id="{AC23E08C-185D-4E82-BA0A-840C663B1A1F}"/>
              </a:ext>
            </a:extLst>
          </p:cNvPr>
          <p:cNvSpPr txBox="1">
            <a:spLocks/>
          </p:cNvSpPr>
          <p:nvPr/>
        </p:nvSpPr>
        <p:spPr>
          <a:xfrm>
            <a:off x="265237" y="0"/>
            <a:ext cx="8568512"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400" dirty="0"/>
              <a:t>EDMS Release Procedures</a:t>
            </a:r>
          </a:p>
        </p:txBody>
      </p:sp>
    </p:spTree>
    <p:extLst>
      <p:ext uri="{BB962C8B-B14F-4D97-AF65-F5344CB8AC3E}">
        <p14:creationId xmlns:p14="http://schemas.microsoft.com/office/powerpoint/2010/main" val="8094706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0160" y="894537"/>
            <a:ext cx="6468022" cy="3354426"/>
          </a:xfrm>
          <a:prstGeom prst="rect">
            <a:avLst/>
          </a:prstGeom>
        </p:spPr>
      </p:pic>
      <p:sp>
        <p:nvSpPr>
          <p:cNvPr id="2" name="Footer Placeholder 1">
            <a:extLst>
              <a:ext uri="{FF2B5EF4-FFF2-40B4-BE49-F238E27FC236}">
                <a16:creationId xmlns:a16="http://schemas.microsoft.com/office/drawing/2014/main" id="{DC508EF0-C3EF-4554-B67E-A196545523BA}"/>
              </a:ext>
            </a:extLst>
          </p:cNvPr>
          <p:cNvSpPr>
            <a:spLocks noGrp="1"/>
          </p:cNvSpPr>
          <p:nvPr>
            <p:ph type="ftr" sz="quarter" idx="11"/>
          </p:nvPr>
        </p:nvSpPr>
        <p:spPr/>
        <p:txBody>
          <a:bodyPr/>
          <a:lstStyle/>
          <a:p>
            <a:r>
              <a:rPr lang="en-GB" dirty="0"/>
              <a:t>HL-LHC Procurement, Baseline Documentation, Quality and Risk Office</a:t>
            </a:r>
            <a:endParaRPr lang="es-ES" dirty="0"/>
          </a:p>
        </p:txBody>
      </p:sp>
      <p:sp>
        <p:nvSpPr>
          <p:cNvPr id="4" name="Slide Number Placeholder 3">
            <a:extLst>
              <a:ext uri="{FF2B5EF4-FFF2-40B4-BE49-F238E27FC236}">
                <a16:creationId xmlns:a16="http://schemas.microsoft.com/office/drawing/2014/main" id="{DE604A18-B505-42E1-A75E-A86C03399A94}"/>
              </a:ext>
            </a:extLst>
          </p:cNvPr>
          <p:cNvSpPr>
            <a:spLocks noGrp="1"/>
          </p:cNvSpPr>
          <p:nvPr>
            <p:ph type="sldNum" sz="quarter" idx="12"/>
          </p:nvPr>
        </p:nvSpPr>
        <p:spPr/>
        <p:txBody>
          <a:bodyPr/>
          <a:lstStyle/>
          <a:p>
            <a:fld id="{565DCC5E-CA6B-4B16-9798-71C7C3CAC369}" type="slidenum">
              <a:rPr lang="es-ES" smtClean="0"/>
              <a:t>37</a:t>
            </a:fld>
            <a:endParaRPr lang="es-ES" dirty="0"/>
          </a:p>
        </p:txBody>
      </p:sp>
      <p:sp>
        <p:nvSpPr>
          <p:cNvPr id="5" name="Title 1">
            <a:extLst>
              <a:ext uri="{FF2B5EF4-FFF2-40B4-BE49-F238E27FC236}">
                <a16:creationId xmlns:a16="http://schemas.microsoft.com/office/drawing/2014/main" id="{7F8AE787-D806-49C6-9A25-307E3501F442}"/>
              </a:ext>
            </a:extLst>
          </p:cNvPr>
          <p:cNvSpPr txBox="1">
            <a:spLocks/>
          </p:cNvSpPr>
          <p:nvPr/>
        </p:nvSpPr>
        <p:spPr>
          <a:xfrm>
            <a:off x="265237" y="0"/>
            <a:ext cx="8568512"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400" dirty="0"/>
              <a:t>EDMS Release Procedures</a:t>
            </a:r>
          </a:p>
        </p:txBody>
      </p:sp>
    </p:spTree>
    <p:extLst>
      <p:ext uri="{BB962C8B-B14F-4D97-AF65-F5344CB8AC3E}">
        <p14:creationId xmlns:p14="http://schemas.microsoft.com/office/powerpoint/2010/main" val="8977282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C508EF0-C3EF-4554-B67E-A196545523BA}"/>
              </a:ext>
            </a:extLst>
          </p:cNvPr>
          <p:cNvSpPr>
            <a:spLocks noGrp="1"/>
          </p:cNvSpPr>
          <p:nvPr>
            <p:ph type="ftr" sz="quarter" idx="11"/>
          </p:nvPr>
        </p:nvSpPr>
        <p:spPr/>
        <p:txBody>
          <a:bodyPr/>
          <a:lstStyle/>
          <a:p>
            <a:r>
              <a:rPr lang="en-GB" dirty="0"/>
              <a:t>HL-LHC Procurement, Baseline Documentation, Quality and Risk Office</a:t>
            </a:r>
            <a:endParaRPr lang="es-ES" dirty="0"/>
          </a:p>
        </p:txBody>
      </p:sp>
      <p:sp>
        <p:nvSpPr>
          <p:cNvPr id="4" name="Slide Number Placeholder 3">
            <a:extLst>
              <a:ext uri="{FF2B5EF4-FFF2-40B4-BE49-F238E27FC236}">
                <a16:creationId xmlns:a16="http://schemas.microsoft.com/office/drawing/2014/main" id="{DE604A18-B505-42E1-A75E-A86C03399A94}"/>
              </a:ext>
            </a:extLst>
          </p:cNvPr>
          <p:cNvSpPr>
            <a:spLocks noGrp="1"/>
          </p:cNvSpPr>
          <p:nvPr>
            <p:ph type="sldNum" sz="quarter" idx="12"/>
          </p:nvPr>
        </p:nvSpPr>
        <p:spPr/>
        <p:txBody>
          <a:bodyPr/>
          <a:lstStyle/>
          <a:p>
            <a:fld id="{565DCC5E-CA6B-4B16-9798-71C7C3CAC369}" type="slidenum">
              <a:rPr lang="es-ES" smtClean="0"/>
              <a:t>38</a:t>
            </a:fld>
            <a:endParaRPr lang="es-ES" dirty="0"/>
          </a:p>
        </p:txBody>
      </p:sp>
      <p:sp>
        <p:nvSpPr>
          <p:cNvPr id="5" name="Title 1">
            <a:extLst>
              <a:ext uri="{FF2B5EF4-FFF2-40B4-BE49-F238E27FC236}">
                <a16:creationId xmlns:a16="http://schemas.microsoft.com/office/drawing/2014/main" id="{7F8AE787-D806-49C6-9A25-307E3501F442}"/>
              </a:ext>
            </a:extLst>
          </p:cNvPr>
          <p:cNvSpPr txBox="1">
            <a:spLocks/>
          </p:cNvSpPr>
          <p:nvPr/>
        </p:nvSpPr>
        <p:spPr>
          <a:xfrm>
            <a:off x="265237" y="0"/>
            <a:ext cx="8568512" cy="540000"/>
          </a:xfrm>
          <a:prstGeom prst="rect">
            <a:avLst/>
          </a:prstGeom>
        </p:spPr>
        <p:txBody>
          <a:bodyPr vert="horz" lIns="0" tIns="0" rIns="0" bIns="0" rtlCol="0" anchor="b" anchorCtr="1">
            <a:noAutofit/>
          </a:bodyPr>
          <a:lstStyle>
            <a:lvl1pPr algn="ctr" defTabSz="457200" rtl="0" eaLnBrk="1" latinLnBrk="0" hangingPunct="1">
              <a:spcBef>
                <a:spcPct val="0"/>
              </a:spcBef>
              <a:buNone/>
              <a:defRPr sz="4500" b="1" kern="1200">
                <a:solidFill>
                  <a:schemeClr val="bg2"/>
                </a:solidFill>
                <a:latin typeface="+mj-lt"/>
                <a:ea typeface="+mj-ea"/>
                <a:cs typeface="+mj-cs"/>
              </a:defRPr>
            </a:lvl1pPr>
          </a:lstStyle>
          <a:p>
            <a:r>
              <a:rPr lang="en-GB" sz="2400" dirty="0"/>
              <a:t>Documentation</a:t>
            </a:r>
          </a:p>
        </p:txBody>
      </p:sp>
      <p:graphicFrame>
        <p:nvGraphicFramePr>
          <p:cNvPr id="6" name="Table 5"/>
          <p:cNvGraphicFramePr>
            <a:graphicFrameLocks noGrp="1"/>
          </p:cNvGraphicFramePr>
          <p:nvPr>
            <p:extLst>
              <p:ext uri="{D42A27DB-BD31-4B8C-83A1-F6EECF244321}">
                <p14:modId xmlns:p14="http://schemas.microsoft.com/office/powerpoint/2010/main" val="1323176513"/>
              </p:ext>
            </p:extLst>
          </p:nvPr>
        </p:nvGraphicFramePr>
        <p:xfrm>
          <a:off x="31245" y="540000"/>
          <a:ext cx="9036496" cy="330200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2030646448"/>
                    </a:ext>
                  </a:extLst>
                </a:gridCol>
                <a:gridCol w="2718048">
                  <a:extLst>
                    <a:ext uri="{9D8B030D-6E8A-4147-A177-3AD203B41FA5}">
                      <a16:colId xmlns:a16="http://schemas.microsoft.com/office/drawing/2014/main" val="2698125198"/>
                    </a:ext>
                  </a:extLst>
                </a:gridCol>
                <a:gridCol w="2259124">
                  <a:extLst>
                    <a:ext uri="{9D8B030D-6E8A-4147-A177-3AD203B41FA5}">
                      <a16:colId xmlns:a16="http://schemas.microsoft.com/office/drawing/2014/main" val="1572929450"/>
                    </a:ext>
                  </a:extLst>
                </a:gridCol>
                <a:gridCol w="2259124">
                  <a:extLst>
                    <a:ext uri="{9D8B030D-6E8A-4147-A177-3AD203B41FA5}">
                      <a16:colId xmlns:a16="http://schemas.microsoft.com/office/drawing/2014/main" val="651165012"/>
                    </a:ext>
                  </a:extLst>
                </a:gridCol>
              </a:tblGrid>
              <a:tr h="370840">
                <a:tc>
                  <a:txBody>
                    <a:bodyPr/>
                    <a:lstStyle/>
                    <a:p>
                      <a:r>
                        <a:rPr lang="en-US" sz="1600" dirty="0"/>
                        <a:t>Type</a:t>
                      </a:r>
                      <a:r>
                        <a:rPr lang="en-US" sz="1600" baseline="0" dirty="0"/>
                        <a:t> of Document</a:t>
                      </a:r>
                      <a:endParaRPr lang="en-GB" sz="1600" dirty="0"/>
                    </a:p>
                  </a:txBody>
                  <a:tcPr/>
                </a:tc>
                <a:tc>
                  <a:txBody>
                    <a:bodyPr/>
                    <a:lstStyle/>
                    <a:p>
                      <a:r>
                        <a:rPr lang="en-US" sz="1600" dirty="0"/>
                        <a:t>Examples</a:t>
                      </a:r>
                      <a:endParaRPr lang="en-GB" sz="1600" dirty="0"/>
                    </a:p>
                  </a:txBody>
                  <a:tcPr/>
                </a:tc>
                <a:tc>
                  <a:txBody>
                    <a:bodyPr/>
                    <a:lstStyle/>
                    <a:p>
                      <a:r>
                        <a:rPr lang="en-US" sz="1600" dirty="0"/>
                        <a:t>Context</a:t>
                      </a:r>
                      <a:r>
                        <a:rPr lang="en-US" sz="1600" baseline="0" dirty="0"/>
                        <a:t> to be used</a:t>
                      </a:r>
                      <a:endParaRPr lang="en-GB" sz="1600" dirty="0"/>
                    </a:p>
                  </a:txBody>
                  <a:tcPr/>
                </a:tc>
                <a:tc>
                  <a:txBody>
                    <a:bodyPr/>
                    <a:lstStyle/>
                    <a:p>
                      <a:r>
                        <a:rPr lang="en-US" sz="1600" dirty="0"/>
                        <a:t>Release Procedure</a:t>
                      </a:r>
                      <a:endParaRPr lang="en-GB" sz="1600" dirty="0"/>
                    </a:p>
                  </a:txBody>
                  <a:tcPr/>
                </a:tc>
                <a:extLst>
                  <a:ext uri="{0D108BD9-81ED-4DB2-BD59-A6C34878D82A}">
                    <a16:rowId xmlns:a16="http://schemas.microsoft.com/office/drawing/2014/main" val="2864617220"/>
                  </a:ext>
                </a:extLst>
              </a:tr>
              <a:tr h="370840">
                <a:tc>
                  <a:txBody>
                    <a:bodyPr/>
                    <a:lstStyle/>
                    <a:p>
                      <a:r>
                        <a:rPr lang="en-US" sz="1400" dirty="0">
                          <a:solidFill>
                            <a:schemeClr val="accent5"/>
                          </a:solidFill>
                        </a:rPr>
                        <a:t>Procedures</a:t>
                      </a:r>
                      <a:endParaRPr lang="en-GB" sz="1400" dirty="0">
                        <a:solidFill>
                          <a:schemeClr val="accent5"/>
                        </a:solidFill>
                      </a:endParaRPr>
                    </a:p>
                  </a:txBody>
                  <a:tcPr/>
                </a:tc>
                <a:tc>
                  <a:txBody>
                    <a:bodyPr/>
                    <a:lstStyle/>
                    <a:p>
                      <a:r>
                        <a:rPr lang="en-US" sz="1400" dirty="0">
                          <a:solidFill>
                            <a:schemeClr val="accent5"/>
                          </a:solidFill>
                        </a:rPr>
                        <a:t>Assembly</a:t>
                      </a:r>
                      <a:r>
                        <a:rPr lang="en-US" sz="1400" baseline="0" dirty="0">
                          <a:solidFill>
                            <a:schemeClr val="accent5"/>
                          </a:solidFill>
                        </a:rPr>
                        <a:t> Procedures, MIPs </a:t>
                      </a:r>
                      <a:endParaRPr lang="en-GB" sz="1400" dirty="0">
                        <a:solidFill>
                          <a:schemeClr val="accent5"/>
                        </a:solidFill>
                      </a:endParaRPr>
                    </a:p>
                  </a:txBody>
                  <a:tcPr/>
                </a:tc>
                <a:tc>
                  <a:txBody>
                    <a:bodyPr/>
                    <a:lstStyle/>
                    <a:p>
                      <a:r>
                        <a:rPr lang="en-GB" sz="1400" b="1" dirty="0">
                          <a:solidFill>
                            <a:schemeClr val="accent5"/>
                          </a:solidFill>
                        </a:rPr>
                        <a:t>HL-LHC-WP4-CANADA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5A5A5A"/>
                          </a:solidFill>
                          <a:effectLst/>
                          <a:uLnTx/>
                          <a:uFillTx/>
                          <a:latin typeface="Arial"/>
                          <a:ea typeface="+mn-ea"/>
                          <a:cs typeface="+mn-cs"/>
                        </a:rPr>
                        <a:t>HL-AL</a:t>
                      </a:r>
                      <a:endParaRPr kumimoji="0" lang="en-GB" sz="1400" b="1" i="0" u="none" strike="noStrike" kern="1200" cap="none" spc="0" normalizeH="0" baseline="0" noProof="0" dirty="0">
                        <a:ln>
                          <a:noFill/>
                        </a:ln>
                        <a:solidFill>
                          <a:srgbClr val="5A5A5A"/>
                        </a:solidFill>
                        <a:effectLst/>
                        <a:uLnTx/>
                        <a:uFillTx/>
                        <a:latin typeface="Arial"/>
                        <a:ea typeface="+mn-ea"/>
                        <a:cs typeface="+mn-cs"/>
                      </a:endParaRPr>
                    </a:p>
                  </a:txBody>
                  <a:tcPr/>
                </a:tc>
                <a:extLst>
                  <a:ext uri="{0D108BD9-81ED-4DB2-BD59-A6C34878D82A}">
                    <a16:rowId xmlns:a16="http://schemas.microsoft.com/office/drawing/2014/main" val="676698129"/>
                  </a:ext>
                </a:extLst>
              </a:tr>
              <a:tr h="370840">
                <a:tc>
                  <a:txBody>
                    <a:bodyPr/>
                    <a:lstStyle/>
                    <a:p>
                      <a:r>
                        <a:rPr lang="en-US" sz="1400" dirty="0">
                          <a:solidFill>
                            <a:schemeClr val="accent5"/>
                          </a:solidFill>
                        </a:rPr>
                        <a:t>Procurement</a:t>
                      </a:r>
                      <a:r>
                        <a:rPr lang="en-US" sz="1400" baseline="0" dirty="0">
                          <a:solidFill>
                            <a:schemeClr val="accent5"/>
                          </a:solidFill>
                        </a:rPr>
                        <a:t> Specifications</a:t>
                      </a:r>
                      <a:endParaRPr lang="en-GB" sz="1400" dirty="0">
                        <a:solidFill>
                          <a:schemeClr val="accent5"/>
                        </a:solidFill>
                      </a:endParaRPr>
                    </a:p>
                  </a:txBody>
                  <a:tcPr/>
                </a:tc>
                <a:tc>
                  <a:txBody>
                    <a:bodyPr/>
                    <a:lstStyle/>
                    <a:p>
                      <a:r>
                        <a:rPr lang="en-US" sz="1400" dirty="0">
                          <a:solidFill>
                            <a:schemeClr val="accent5"/>
                          </a:solidFill>
                        </a:rPr>
                        <a:t>Specifications</a:t>
                      </a:r>
                      <a:r>
                        <a:rPr lang="en-US" sz="1400" baseline="0" dirty="0">
                          <a:solidFill>
                            <a:schemeClr val="accent5"/>
                          </a:solidFill>
                        </a:rPr>
                        <a:t> used for the procurement of cryomodule components</a:t>
                      </a:r>
                      <a:endParaRPr lang="en-GB" sz="1400" dirty="0">
                        <a:solidFill>
                          <a:schemeClr val="accent5"/>
                        </a:solidFill>
                      </a:endParaRPr>
                    </a:p>
                  </a:txBody>
                  <a:tcPr/>
                </a:tc>
                <a:tc>
                  <a:txBody>
                    <a:bodyPr/>
                    <a:lstStyle/>
                    <a:p>
                      <a:r>
                        <a:rPr lang="en-GB" sz="1400" b="1" dirty="0">
                          <a:solidFill>
                            <a:schemeClr val="accent5"/>
                          </a:solidFill>
                        </a:rPr>
                        <a:t>HL-LHC-WP4-CANADA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5A5A5A"/>
                          </a:solidFill>
                          <a:effectLst/>
                          <a:uLnTx/>
                          <a:uFillTx/>
                          <a:latin typeface="Arial"/>
                          <a:ea typeface="+mn-ea"/>
                          <a:cs typeface="+mn-cs"/>
                        </a:rPr>
                        <a:t>HL-OWNER</a:t>
                      </a:r>
                      <a:endParaRPr kumimoji="0" lang="en-GB" sz="1400" b="1" i="0" u="none" strike="noStrike" kern="1200" cap="none" spc="0" normalizeH="0" baseline="0" noProof="0" dirty="0">
                        <a:ln>
                          <a:noFill/>
                        </a:ln>
                        <a:solidFill>
                          <a:srgbClr val="5A5A5A"/>
                        </a:solidFill>
                        <a:effectLst/>
                        <a:uLnTx/>
                        <a:uFillTx/>
                        <a:latin typeface="Arial"/>
                        <a:ea typeface="+mn-ea"/>
                        <a:cs typeface="+mn-cs"/>
                      </a:endParaRPr>
                    </a:p>
                  </a:txBody>
                  <a:tcPr/>
                </a:tc>
                <a:extLst>
                  <a:ext uri="{0D108BD9-81ED-4DB2-BD59-A6C34878D82A}">
                    <a16:rowId xmlns:a16="http://schemas.microsoft.com/office/drawing/2014/main" val="1805648811"/>
                  </a:ext>
                </a:extLst>
              </a:tr>
              <a:tr h="370840">
                <a:tc>
                  <a:txBody>
                    <a:bodyPr/>
                    <a:lstStyle/>
                    <a:p>
                      <a:r>
                        <a:rPr lang="en-US" sz="1400" dirty="0">
                          <a:solidFill>
                            <a:schemeClr val="accent5"/>
                          </a:solidFill>
                        </a:rPr>
                        <a:t>Calculations</a:t>
                      </a:r>
                      <a:endParaRPr lang="en-GB" sz="1400" dirty="0">
                        <a:solidFill>
                          <a:schemeClr val="accent5"/>
                        </a:solidFill>
                      </a:endParaRPr>
                    </a:p>
                  </a:txBody>
                  <a:tcPr/>
                </a:tc>
                <a:tc>
                  <a:txBody>
                    <a:bodyPr/>
                    <a:lstStyle/>
                    <a:p>
                      <a:endParaRPr lang="en-GB" sz="1400" dirty="0">
                        <a:solidFill>
                          <a:schemeClr val="accent5"/>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1" dirty="0">
                          <a:solidFill>
                            <a:schemeClr val="accent5"/>
                          </a:solidFill>
                        </a:rPr>
                        <a:t>HL-LHC-WP4-CANADA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5A5A5A"/>
                          </a:solidFill>
                          <a:effectLst/>
                          <a:uLnTx/>
                          <a:uFillTx/>
                          <a:latin typeface="Arial"/>
                          <a:ea typeface="+mn-ea"/>
                          <a:cs typeface="+mn-cs"/>
                        </a:rPr>
                        <a:t>HL-OWNER</a:t>
                      </a:r>
                      <a:endParaRPr kumimoji="0" lang="en-GB" sz="1400" b="1" i="0" u="none" strike="noStrike" kern="1200" cap="none" spc="0" normalizeH="0" baseline="0" noProof="0" dirty="0">
                        <a:ln>
                          <a:noFill/>
                        </a:ln>
                        <a:solidFill>
                          <a:srgbClr val="5A5A5A"/>
                        </a:solidFill>
                        <a:effectLst/>
                        <a:uLnTx/>
                        <a:uFillTx/>
                        <a:latin typeface="Arial"/>
                        <a:ea typeface="+mn-ea"/>
                        <a:cs typeface="+mn-cs"/>
                      </a:endParaRPr>
                    </a:p>
                  </a:txBody>
                  <a:tcPr/>
                </a:tc>
                <a:extLst>
                  <a:ext uri="{0D108BD9-81ED-4DB2-BD59-A6C34878D82A}">
                    <a16:rowId xmlns:a16="http://schemas.microsoft.com/office/drawing/2014/main" val="1558975487"/>
                  </a:ext>
                </a:extLst>
              </a:tr>
              <a:tr h="370840">
                <a:tc>
                  <a:txBody>
                    <a:bodyPr/>
                    <a:lstStyle/>
                    <a:p>
                      <a:r>
                        <a:rPr lang="en-US" sz="1400" dirty="0">
                          <a:solidFill>
                            <a:schemeClr val="accent5"/>
                          </a:solidFill>
                        </a:rPr>
                        <a:t>Manufacturing Records</a:t>
                      </a:r>
                      <a:endParaRPr lang="en-GB" sz="1400" dirty="0">
                        <a:solidFill>
                          <a:schemeClr val="accent5"/>
                        </a:solidFill>
                      </a:endParaRPr>
                    </a:p>
                  </a:txBody>
                  <a:tcPr/>
                </a:tc>
                <a:tc>
                  <a:txBody>
                    <a:bodyPr/>
                    <a:lstStyle/>
                    <a:p>
                      <a:r>
                        <a:rPr lang="en-US" sz="1400" dirty="0">
                          <a:solidFill>
                            <a:schemeClr val="accent5"/>
                          </a:solidFill>
                        </a:rPr>
                        <a:t>Material certificates,</a:t>
                      </a:r>
                      <a:r>
                        <a:rPr lang="en-US" sz="1400" baseline="0" dirty="0">
                          <a:solidFill>
                            <a:schemeClr val="accent5"/>
                          </a:solidFill>
                        </a:rPr>
                        <a:t> dimensional reports, leak check reports, NDTs reports, etc.</a:t>
                      </a:r>
                      <a:endParaRPr lang="en-GB" sz="1400" dirty="0">
                        <a:solidFill>
                          <a:schemeClr val="accent5"/>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1" dirty="0">
                          <a:solidFill>
                            <a:schemeClr val="accent5"/>
                          </a:solidFill>
                        </a:rPr>
                        <a:t>HL-LHC-WP4-CANADA</a:t>
                      </a:r>
                    </a:p>
                    <a:p>
                      <a:r>
                        <a:rPr lang="en-GB" sz="1400" b="1" dirty="0">
                          <a:solidFill>
                            <a:schemeClr val="accent5"/>
                          </a:solidFill>
                        </a:rPr>
                        <a:t>-MTF</a:t>
                      </a:r>
                    </a:p>
                    <a:p>
                      <a:endParaRPr lang="en-GB" sz="1400" b="1" dirty="0">
                        <a:solidFill>
                          <a:schemeClr val="accent5"/>
                        </a:solidFill>
                      </a:endParaRPr>
                    </a:p>
                  </a:txBody>
                  <a:tcPr/>
                </a:tc>
                <a:tc>
                  <a:txBody>
                    <a:bodyPr/>
                    <a:lstStyle/>
                    <a:p>
                      <a:r>
                        <a:rPr lang="en-US" sz="1400" b="1" dirty="0">
                          <a:solidFill>
                            <a:schemeClr val="accent5"/>
                          </a:solidFill>
                        </a:rPr>
                        <a:t>HL-OWNER</a:t>
                      </a:r>
                      <a:endParaRPr lang="en-GB" sz="1400" b="1" dirty="0">
                        <a:solidFill>
                          <a:schemeClr val="accent5"/>
                        </a:solidFill>
                      </a:endParaRPr>
                    </a:p>
                  </a:txBody>
                  <a:tcPr/>
                </a:tc>
                <a:extLst>
                  <a:ext uri="{0D108BD9-81ED-4DB2-BD59-A6C34878D82A}">
                    <a16:rowId xmlns:a16="http://schemas.microsoft.com/office/drawing/2014/main" val="874468908"/>
                  </a:ext>
                </a:extLst>
              </a:tr>
              <a:tr h="370840">
                <a:tc>
                  <a:txBody>
                    <a:bodyPr/>
                    <a:lstStyle/>
                    <a:p>
                      <a:r>
                        <a:rPr lang="en-US" sz="1400" dirty="0">
                          <a:solidFill>
                            <a:schemeClr val="accent5"/>
                          </a:solidFill>
                        </a:rPr>
                        <a:t>Nonconformities</a:t>
                      </a:r>
                      <a:endParaRPr lang="en-GB" sz="1400" dirty="0">
                        <a:solidFill>
                          <a:schemeClr val="accent5"/>
                        </a:solidFill>
                      </a:endParaRPr>
                    </a:p>
                  </a:txBody>
                  <a:tcPr/>
                </a:tc>
                <a:tc>
                  <a:txBody>
                    <a:bodyPr/>
                    <a:lstStyle/>
                    <a:p>
                      <a:r>
                        <a:rPr lang="en-US" sz="1400" dirty="0">
                          <a:solidFill>
                            <a:schemeClr val="accent5"/>
                          </a:solidFill>
                        </a:rPr>
                        <a:t>NCRs</a:t>
                      </a:r>
                      <a:r>
                        <a:rPr lang="en-US" sz="1400" baseline="0" dirty="0">
                          <a:solidFill>
                            <a:schemeClr val="accent5"/>
                          </a:solidFill>
                        </a:rPr>
                        <a:t> arisen during production</a:t>
                      </a:r>
                      <a:endParaRPr lang="en-GB" sz="1400" dirty="0">
                        <a:solidFill>
                          <a:schemeClr val="accent5"/>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b="1" dirty="0">
                          <a:solidFill>
                            <a:schemeClr val="accent5"/>
                          </a:solidFill>
                        </a:rPr>
                        <a:t>HL-LHC-WP4-CANADA</a:t>
                      </a:r>
                    </a:p>
                    <a:p>
                      <a:r>
                        <a:rPr lang="en-GB" sz="1400" b="1" dirty="0">
                          <a:solidFill>
                            <a:schemeClr val="accent5"/>
                          </a:solidFill>
                        </a:rPr>
                        <a:t>-MTF</a:t>
                      </a:r>
                    </a:p>
                  </a:txBody>
                  <a:tcPr/>
                </a:tc>
                <a:tc>
                  <a:txBody>
                    <a:bodyPr/>
                    <a:lstStyle/>
                    <a:p>
                      <a:r>
                        <a:rPr lang="en-US" sz="1400" b="1" dirty="0">
                          <a:solidFill>
                            <a:schemeClr val="accent5"/>
                          </a:solidFill>
                        </a:rPr>
                        <a:t>HL-NCR</a:t>
                      </a:r>
                      <a:endParaRPr lang="en-GB" sz="1400" b="1" dirty="0">
                        <a:solidFill>
                          <a:schemeClr val="accent5"/>
                        </a:solidFill>
                      </a:endParaRPr>
                    </a:p>
                  </a:txBody>
                  <a:tcPr/>
                </a:tc>
                <a:extLst>
                  <a:ext uri="{0D108BD9-81ED-4DB2-BD59-A6C34878D82A}">
                    <a16:rowId xmlns:a16="http://schemas.microsoft.com/office/drawing/2014/main" val="808734554"/>
                  </a:ext>
                </a:extLst>
              </a:tr>
            </a:tbl>
          </a:graphicData>
        </a:graphic>
      </p:graphicFrame>
      <p:sp>
        <p:nvSpPr>
          <p:cNvPr id="3" name="TextBox 2">
            <a:extLst>
              <a:ext uri="{FF2B5EF4-FFF2-40B4-BE49-F238E27FC236}">
                <a16:creationId xmlns:a16="http://schemas.microsoft.com/office/drawing/2014/main" id="{5AE94CE4-625A-4225-8C80-C4E825231EE1}"/>
              </a:ext>
            </a:extLst>
          </p:cNvPr>
          <p:cNvSpPr txBox="1"/>
          <p:nvPr/>
        </p:nvSpPr>
        <p:spPr>
          <a:xfrm>
            <a:off x="102296" y="3851471"/>
            <a:ext cx="8784976" cy="923330"/>
          </a:xfrm>
          <a:prstGeom prst="rect">
            <a:avLst/>
          </a:prstGeom>
          <a:solidFill>
            <a:schemeClr val="bg1"/>
          </a:solidFill>
          <a:ln>
            <a:solidFill>
              <a:schemeClr val="accent1"/>
            </a:solidFill>
          </a:ln>
        </p:spPr>
        <p:txBody>
          <a:bodyPr wrap="square" rtlCol="0">
            <a:spAutoFit/>
          </a:bodyPr>
          <a:lstStyle/>
          <a:p>
            <a:pPr algn="just"/>
            <a:r>
              <a:rPr lang="en-US" dirty="0">
                <a:solidFill>
                  <a:schemeClr val="accent5"/>
                </a:solidFill>
              </a:rPr>
              <a:t>If Deviation Requests need to be issued, then contact WP4 (Marco, Luca) and HLPO (PDQR Office). We will take care of the formal approval (HL-BASELINE with HL-AL release procedure)</a:t>
            </a:r>
          </a:p>
        </p:txBody>
      </p:sp>
    </p:spTree>
    <p:extLst>
      <p:ext uri="{BB962C8B-B14F-4D97-AF65-F5344CB8AC3E}">
        <p14:creationId xmlns:p14="http://schemas.microsoft.com/office/powerpoint/2010/main" val="10481622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5" y="0"/>
            <a:ext cx="8939296" cy="405000"/>
          </a:xfrm>
        </p:spPr>
        <p:txBody>
          <a:bodyPr/>
          <a:lstStyle/>
          <a:p>
            <a:r>
              <a:rPr lang="en-GB" sz="2000" dirty="0"/>
              <a:t>HL-LHC Quality Plan – Traceability of Changes</a:t>
            </a:r>
          </a:p>
        </p:txBody>
      </p:sp>
      <p:sp>
        <p:nvSpPr>
          <p:cNvPr id="5" name="Slide Number Placeholder 4"/>
          <p:cNvSpPr>
            <a:spLocks noGrp="1"/>
          </p:cNvSpPr>
          <p:nvPr>
            <p:ph type="sldNum" sz="quarter" idx="12"/>
          </p:nvPr>
        </p:nvSpPr>
        <p:spPr/>
        <p:txBody>
          <a:bodyPr/>
          <a:lstStyle/>
          <a:p>
            <a:pPr defTabSz="457189">
              <a:defRPr/>
            </a:pPr>
            <a:fld id="{BFDCA1C4-9514-7B4F-976F-D92F7E296653}" type="slidenum">
              <a:rPr lang="fr-FR">
                <a:solidFill>
                  <a:srgbClr val="64BCD9"/>
                </a:solidFill>
                <a:latin typeface="Arial"/>
              </a:rPr>
              <a:pPr defTabSz="457189">
                <a:defRPr/>
              </a:pPr>
              <a:t>39</a:t>
            </a:fld>
            <a:endParaRPr lang="fr-FR">
              <a:solidFill>
                <a:srgbClr val="64BCD9"/>
              </a:solidFill>
              <a:latin typeface="Arial"/>
            </a:endParaRPr>
          </a:p>
        </p:txBody>
      </p:sp>
      <p:graphicFrame>
        <p:nvGraphicFramePr>
          <p:cNvPr id="11" name="Table 11">
            <a:extLst>
              <a:ext uri="{FF2B5EF4-FFF2-40B4-BE49-F238E27FC236}">
                <a16:creationId xmlns:a16="http://schemas.microsoft.com/office/drawing/2014/main" id="{01ACBC7F-1F29-41C5-8D7B-E19C23563B03}"/>
              </a:ext>
            </a:extLst>
          </p:cNvPr>
          <p:cNvGraphicFramePr>
            <a:graphicFrameLocks noGrp="1"/>
          </p:cNvGraphicFramePr>
          <p:nvPr>
            <p:extLst>
              <p:ext uri="{D42A27DB-BD31-4B8C-83A1-F6EECF244321}">
                <p14:modId xmlns:p14="http://schemas.microsoft.com/office/powerpoint/2010/main" val="2071983040"/>
              </p:ext>
            </p:extLst>
          </p:nvPr>
        </p:nvGraphicFramePr>
        <p:xfrm>
          <a:off x="0" y="361950"/>
          <a:ext cx="9144000" cy="4796790"/>
        </p:xfrm>
        <a:graphic>
          <a:graphicData uri="http://schemas.openxmlformats.org/drawingml/2006/table">
            <a:tbl>
              <a:tblPr firstRow="1" bandRow="1">
                <a:tableStyleId>{5C22544A-7EE6-4342-B048-85BDC9FD1C3A}</a:tableStyleId>
              </a:tblPr>
              <a:tblGrid>
                <a:gridCol w="1274627">
                  <a:extLst>
                    <a:ext uri="{9D8B030D-6E8A-4147-A177-3AD203B41FA5}">
                      <a16:colId xmlns:a16="http://schemas.microsoft.com/office/drawing/2014/main" val="956690596"/>
                    </a:ext>
                  </a:extLst>
                </a:gridCol>
                <a:gridCol w="4818676">
                  <a:extLst>
                    <a:ext uri="{9D8B030D-6E8A-4147-A177-3AD203B41FA5}">
                      <a16:colId xmlns:a16="http://schemas.microsoft.com/office/drawing/2014/main" val="146813960"/>
                    </a:ext>
                  </a:extLst>
                </a:gridCol>
                <a:gridCol w="1792815">
                  <a:extLst>
                    <a:ext uri="{9D8B030D-6E8A-4147-A177-3AD203B41FA5}">
                      <a16:colId xmlns:a16="http://schemas.microsoft.com/office/drawing/2014/main" val="1143358871"/>
                    </a:ext>
                  </a:extLst>
                </a:gridCol>
                <a:gridCol w="1257882">
                  <a:extLst>
                    <a:ext uri="{9D8B030D-6E8A-4147-A177-3AD203B41FA5}">
                      <a16:colId xmlns:a16="http://schemas.microsoft.com/office/drawing/2014/main" val="4273978650"/>
                    </a:ext>
                  </a:extLst>
                </a:gridCol>
              </a:tblGrid>
              <a:tr h="240030">
                <a:tc>
                  <a:txBody>
                    <a:bodyPr/>
                    <a:lstStyle/>
                    <a:p>
                      <a:r>
                        <a:rPr lang="en-US" sz="1100" dirty="0"/>
                        <a:t>Document</a:t>
                      </a:r>
                    </a:p>
                  </a:txBody>
                  <a:tcPr marL="68580" marR="68580" marT="34290" marB="34290"/>
                </a:tc>
                <a:tc>
                  <a:txBody>
                    <a:bodyPr/>
                    <a:lstStyle/>
                    <a:p>
                      <a:r>
                        <a:rPr lang="en-US" sz="1100" dirty="0"/>
                        <a:t>Purpose</a:t>
                      </a:r>
                    </a:p>
                  </a:txBody>
                  <a:tcPr marL="68580" marR="68580" marT="34290" marB="34290"/>
                </a:tc>
                <a:tc>
                  <a:txBody>
                    <a:bodyPr/>
                    <a:lstStyle/>
                    <a:p>
                      <a:r>
                        <a:rPr lang="en-US" sz="1100" dirty="0"/>
                        <a:t>Reference</a:t>
                      </a:r>
                    </a:p>
                  </a:txBody>
                  <a:tcPr marL="68580" marR="68580" marT="34290" marB="34290"/>
                </a:tc>
                <a:tc>
                  <a:txBody>
                    <a:bodyPr/>
                    <a:lstStyle/>
                    <a:p>
                      <a:r>
                        <a:rPr lang="en-US" sz="1100" dirty="0"/>
                        <a:t>EDMS Docs</a:t>
                      </a:r>
                    </a:p>
                  </a:txBody>
                  <a:tcPr marL="68580" marR="68580" marT="34290" marB="34290"/>
                </a:tc>
                <a:extLst>
                  <a:ext uri="{0D108BD9-81ED-4DB2-BD59-A6C34878D82A}">
                    <a16:rowId xmlns:a16="http://schemas.microsoft.com/office/drawing/2014/main" val="154336646"/>
                  </a:ext>
                </a:extLst>
              </a:tr>
              <a:tr h="1135380">
                <a:tc>
                  <a:txBody>
                    <a:bodyPr/>
                    <a:lstStyle/>
                    <a:p>
                      <a:r>
                        <a:rPr lang="en-US" sz="1000" b="1" dirty="0"/>
                        <a:t>Engineering Change Request</a:t>
                      </a:r>
                    </a:p>
                  </a:txBody>
                  <a:tcPr marL="68580" marR="68580" marT="34290" marB="34290"/>
                </a:tc>
                <a:tc>
                  <a:txBody>
                    <a:bodyPr/>
                    <a:lstStyle/>
                    <a:p>
                      <a:pPr algn="just"/>
                      <a:r>
                        <a:rPr lang="en-US" sz="1000" dirty="0"/>
                        <a:t>Modification of the current Project Baseline:</a:t>
                      </a:r>
                    </a:p>
                    <a:p>
                      <a:pPr marL="285750" indent="-285750" algn="just">
                        <a:buFont typeface="Arial" panose="020B0604020202020204" pitchFamily="34" charset="0"/>
                        <a:buChar char="•"/>
                      </a:pPr>
                      <a:r>
                        <a:rPr lang="en-GB" sz="1000" dirty="0"/>
                        <a:t>There is a modification on the scope defined in the technical baseline (TDR)</a:t>
                      </a:r>
                    </a:p>
                    <a:p>
                      <a:pPr marL="285750" indent="-285750" algn="just">
                        <a:buFont typeface="Arial" panose="020B0604020202020204" pitchFamily="34" charset="0"/>
                        <a:buChar char="•"/>
                      </a:pPr>
                      <a:r>
                        <a:rPr lang="en-GB" sz="1000" dirty="0"/>
                        <a:t>There is a need of extra funds to pay for an object that was in the baseline and can not be funded by internal reorganization of the budget for the same equipment (Budget ECR)</a:t>
                      </a:r>
                    </a:p>
                    <a:p>
                      <a:pPr marL="0" indent="0" algn="just">
                        <a:buFont typeface="Arial" panose="020B0604020202020204" pitchFamily="34" charset="0"/>
                        <a:buNone/>
                      </a:pPr>
                      <a:r>
                        <a:rPr lang="en-GB" sz="1000" dirty="0"/>
                        <a:t>If the modification affects the present </a:t>
                      </a:r>
                      <a:r>
                        <a:rPr lang="en-GB" sz="1000" b="1" dirty="0"/>
                        <a:t>LHC</a:t>
                      </a:r>
                      <a:r>
                        <a:rPr lang="en-GB" sz="1000" dirty="0"/>
                        <a:t> machine an </a:t>
                      </a:r>
                      <a:r>
                        <a:rPr lang="en-GB" sz="1000" b="1" dirty="0"/>
                        <a:t>ECR</a:t>
                      </a:r>
                      <a:r>
                        <a:rPr lang="en-GB" sz="1000" dirty="0"/>
                        <a:t> is submitted using the normal </a:t>
                      </a:r>
                      <a:r>
                        <a:rPr lang="en-GB" sz="1000" b="1" dirty="0"/>
                        <a:t>LHC ECR circuit </a:t>
                      </a:r>
                      <a:endParaRPr lang="en-US" sz="1000" b="1" dirty="0"/>
                    </a:p>
                  </a:txBody>
                  <a:tcPr marL="68580" marR="68580" marT="34290" marB="34290"/>
                </a:tc>
                <a:tc>
                  <a:txBody>
                    <a:bodyPr/>
                    <a:lstStyle/>
                    <a:p>
                      <a:r>
                        <a:rPr lang="en-US" sz="1000" b="1" dirty="0"/>
                        <a:t>TDR</a:t>
                      </a:r>
                      <a:r>
                        <a:rPr lang="en-US" sz="1000" dirty="0"/>
                        <a:t> – </a:t>
                      </a:r>
                      <a:r>
                        <a:rPr lang="en-US" sz="1000" dirty="0">
                          <a:hlinkClick r:id="rId3"/>
                        </a:rPr>
                        <a:t>Scope Baseline</a:t>
                      </a:r>
                      <a:endParaRPr lang="en-US" sz="1000" dirty="0"/>
                    </a:p>
                    <a:p>
                      <a:r>
                        <a:rPr lang="en-US" sz="1000" b="1" dirty="0"/>
                        <a:t>PBS</a:t>
                      </a:r>
                      <a:r>
                        <a:rPr lang="en-US" sz="1000" dirty="0"/>
                        <a:t> – </a:t>
                      </a:r>
                      <a:r>
                        <a:rPr lang="en-US" sz="1000" dirty="0">
                          <a:hlinkClick r:id="rId4"/>
                        </a:rPr>
                        <a:t>Project Breakdown Structure</a:t>
                      </a:r>
                      <a:endParaRPr lang="en-US" sz="1000" dirty="0"/>
                    </a:p>
                    <a:p>
                      <a:r>
                        <a:rPr lang="en-US" sz="1000" b="1" dirty="0"/>
                        <a:t>MTP</a:t>
                      </a:r>
                      <a:r>
                        <a:rPr lang="en-US" sz="1000" dirty="0"/>
                        <a:t> – Cost Baseline</a:t>
                      </a:r>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dirty="0"/>
                        <a:t>Process</a:t>
                      </a:r>
                    </a:p>
                    <a:p>
                      <a:pPr marL="0" indent="0">
                        <a:buFont typeface="Arial" panose="020B0604020202020204" pitchFamily="34" charset="0"/>
                        <a:buNone/>
                      </a:pPr>
                      <a:r>
                        <a:rPr lang="en-US" sz="900" dirty="0">
                          <a:hlinkClick r:id="rId5"/>
                        </a:rPr>
                        <a:t>2429904</a:t>
                      </a:r>
                      <a:endParaRPr lang="en-US" sz="900" dirty="0">
                        <a:hlinkClick r:id="rId6"/>
                      </a:endParaRPr>
                    </a:p>
                    <a:p>
                      <a:pPr marL="0" indent="0">
                        <a:buFont typeface="Arial" panose="020B0604020202020204" pitchFamily="34" charset="0"/>
                        <a:buNone/>
                      </a:pPr>
                      <a:r>
                        <a:rPr lang="en-US" sz="900" b="1" dirty="0"/>
                        <a:t>Template</a:t>
                      </a:r>
                      <a:r>
                        <a:rPr lang="en-US" sz="900" dirty="0"/>
                        <a:t> </a:t>
                      </a:r>
                      <a:br>
                        <a:rPr lang="en-US" sz="900" dirty="0"/>
                      </a:br>
                      <a:r>
                        <a:rPr lang="en-US" sz="900" b="1" dirty="0"/>
                        <a:t>HL-LHC ECRs</a:t>
                      </a:r>
                    </a:p>
                    <a:p>
                      <a:pPr marL="0" indent="0">
                        <a:buFont typeface="Arial" panose="020B0604020202020204" pitchFamily="34" charset="0"/>
                        <a:buNone/>
                      </a:pPr>
                      <a:r>
                        <a:rPr lang="en-US" sz="900" dirty="0">
                          <a:hlinkClick r:id="rId6"/>
                        </a:rPr>
                        <a:t>1508429</a:t>
                      </a:r>
                      <a:r>
                        <a:rPr lang="en-US" sz="900" dirty="0"/>
                        <a:t>  </a:t>
                      </a:r>
                      <a:br>
                        <a:rPr lang="en-US" sz="900" dirty="0"/>
                      </a:br>
                      <a:r>
                        <a:rPr lang="en-US" sz="900" b="1" dirty="0"/>
                        <a:t>LHC ECRs</a:t>
                      </a:r>
                    </a:p>
                    <a:p>
                      <a:pPr marL="0" indent="0">
                        <a:buFont typeface="Arial" panose="020B0604020202020204" pitchFamily="34" charset="0"/>
                        <a:buNone/>
                      </a:pPr>
                      <a:r>
                        <a:rPr lang="en-US" sz="900" dirty="0">
                          <a:hlinkClick r:id="rId7"/>
                        </a:rPr>
                        <a:t>Link</a:t>
                      </a:r>
                      <a:endParaRPr lang="en-US" sz="900" dirty="0"/>
                    </a:p>
                  </a:txBody>
                  <a:tcPr marL="68580" marR="68580" marT="34290" marB="34290"/>
                </a:tc>
                <a:extLst>
                  <a:ext uri="{0D108BD9-81ED-4DB2-BD59-A6C34878D82A}">
                    <a16:rowId xmlns:a16="http://schemas.microsoft.com/office/drawing/2014/main" val="3222361454"/>
                  </a:ext>
                </a:extLst>
              </a:tr>
              <a:tr h="830580">
                <a:tc>
                  <a:txBody>
                    <a:bodyPr/>
                    <a:lstStyle/>
                    <a:p>
                      <a:r>
                        <a:rPr lang="en-US" sz="1000" b="1" dirty="0"/>
                        <a:t>Schedule Change Request</a:t>
                      </a:r>
                    </a:p>
                  </a:txBody>
                  <a:tcPr marL="68580" marR="68580" marT="34290" marB="34290"/>
                </a:tc>
                <a:tc>
                  <a:txBody>
                    <a:bodyPr/>
                    <a:lstStyle/>
                    <a:p>
                      <a:pPr marL="0" indent="0" algn="just">
                        <a:buFont typeface="Arial" panose="020B0604020202020204" pitchFamily="34" charset="0"/>
                        <a:buNone/>
                      </a:pPr>
                      <a:r>
                        <a:rPr lang="en-GB" sz="1000" b="0" dirty="0"/>
                        <a:t>Trace and record relevant variances in the Master Schedule </a:t>
                      </a:r>
                      <a:r>
                        <a:rPr lang="en-GB" sz="1000" b="0" dirty="0" err="1"/>
                        <a:t>wrt</a:t>
                      </a:r>
                      <a:r>
                        <a:rPr lang="en-GB" sz="1000" b="0" dirty="0"/>
                        <a:t>. the one endorsed and approved in the last Cost &amp; Schedule Review (CSR).</a:t>
                      </a:r>
                    </a:p>
                    <a:p>
                      <a:pPr marL="0" indent="0" algn="just">
                        <a:buFont typeface="Arial" panose="020B0604020202020204" pitchFamily="34" charset="0"/>
                        <a:buNone/>
                      </a:pPr>
                      <a:r>
                        <a:rPr lang="en-GB" sz="1000" b="0" dirty="0"/>
                        <a:t>For deliverables related to LHC installation or IT String installation:</a:t>
                      </a:r>
                    </a:p>
                    <a:p>
                      <a:r>
                        <a:rPr lang="en-GB" sz="1000" b="0" i="0" kern="1200" dirty="0">
                          <a:solidFill>
                            <a:schemeClr val="dk1"/>
                          </a:solidFill>
                          <a:effectLst/>
                          <a:latin typeface="+mn-lt"/>
                          <a:ea typeface="+mn-ea"/>
                          <a:cs typeface="+mn-cs"/>
                        </a:rPr>
                        <a:t>-  If the shift is &gt; 2 months (LHC installation) : An SCR shall be issued.</a:t>
                      </a:r>
                    </a:p>
                    <a:p>
                      <a:r>
                        <a:rPr lang="en-GB" sz="1000" b="0" i="0" kern="1200" dirty="0">
                          <a:solidFill>
                            <a:schemeClr val="dk1"/>
                          </a:solidFill>
                          <a:effectLst/>
                          <a:latin typeface="+mn-lt"/>
                          <a:ea typeface="+mn-ea"/>
                          <a:cs typeface="+mn-cs"/>
                        </a:rPr>
                        <a:t>-  If the shift is &gt; 1 months (IT String): An SCR shall be issued.</a:t>
                      </a:r>
                    </a:p>
                  </a:txBody>
                  <a:tcPr marL="68580" marR="68580" marT="34290" marB="34290"/>
                </a:tc>
                <a:tc>
                  <a:txBody>
                    <a:bodyPr/>
                    <a:lstStyle/>
                    <a:p>
                      <a:r>
                        <a:rPr lang="en-US" sz="1000" b="1" dirty="0"/>
                        <a:t>MS</a:t>
                      </a:r>
                      <a:r>
                        <a:rPr lang="en-US" sz="1000" dirty="0"/>
                        <a:t> – Master Schedule</a:t>
                      </a:r>
                    </a:p>
                  </a:txBody>
                  <a:tcPr marL="68580" marR="68580" marT="34290" marB="34290"/>
                </a:tc>
                <a:tc>
                  <a:txBody>
                    <a:bodyPr/>
                    <a:lstStyle/>
                    <a:p>
                      <a:r>
                        <a:rPr lang="en-US" sz="900" b="1" dirty="0"/>
                        <a:t>Process</a:t>
                      </a:r>
                    </a:p>
                    <a:p>
                      <a:r>
                        <a:rPr lang="en-US" sz="900" dirty="0">
                          <a:hlinkClick r:id="rId8"/>
                        </a:rPr>
                        <a:t>2735444</a:t>
                      </a:r>
                      <a:r>
                        <a:rPr lang="en-US" sz="900" dirty="0"/>
                        <a:t> </a:t>
                      </a:r>
                    </a:p>
                    <a:p>
                      <a:r>
                        <a:rPr lang="en-US" sz="900" b="1" dirty="0"/>
                        <a:t>Template</a:t>
                      </a:r>
                    </a:p>
                    <a:p>
                      <a:pPr marL="0" indent="0">
                        <a:buFont typeface="Arial" panose="020B0604020202020204" pitchFamily="34" charset="0"/>
                        <a:buNone/>
                      </a:pPr>
                      <a:r>
                        <a:rPr lang="en-US" sz="900" dirty="0">
                          <a:hlinkClick r:id="rId9"/>
                        </a:rPr>
                        <a:t>2725175</a:t>
                      </a:r>
                      <a:endParaRPr lang="en-US" sz="900" dirty="0"/>
                    </a:p>
                  </a:txBody>
                  <a:tcPr marL="68580" marR="68580" marT="34290" marB="34290"/>
                </a:tc>
                <a:extLst>
                  <a:ext uri="{0D108BD9-81ED-4DB2-BD59-A6C34878D82A}">
                    <a16:rowId xmlns:a16="http://schemas.microsoft.com/office/drawing/2014/main" val="1686306638"/>
                  </a:ext>
                </a:extLst>
              </a:tr>
              <a:tr h="830580">
                <a:tc>
                  <a:txBody>
                    <a:bodyPr/>
                    <a:lstStyle/>
                    <a:p>
                      <a:r>
                        <a:rPr lang="en-US" sz="1000" b="1" dirty="0"/>
                        <a:t>Decision Management Reports</a:t>
                      </a:r>
                    </a:p>
                  </a:txBody>
                  <a:tcPr marL="68580" marR="68580" marT="34290" marB="34290"/>
                </a:tc>
                <a:tc>
                  <a:txBody>
                    <a:bodyPr/>
                    <a:lstStyle/>
                    <a:p>
                      <a:pPr algn="just"/>
                      <a:r>
                        <a:rPr lang="en-US" sz="1000" dirty="0"/>
                        <a:t>Trace managerial decisions without modifying the Project Baseline.</a:t>
                      </a:r>
                    </a:p>
                    <a:p>
                      <a:pPr marL="285750" indent="-285750" algn="just">
                        <a:buFont typeface="Arial" panose="020B0604020202020204" pitchFamily="34" charset="0"/>
                        <a:buChar char="•"/>
                      </a:pPr>
                      <a:r>
                        <a:rPr lang="en-GB" sz="1000" kern="1200" dirty="0">
                          <a:solidFill>
                            <a:schemeClr val="dk1"/>
                          </a:solidFill>
                          <a:latin typeface="+mn-lt"/>
                          <a:ea typeface="+mn-ea"/>
                          <a:cs typeface="+mn-cs"/>
                        </a:rPr>
                        <a:t>Formalize a technical decision between several options or sharing of managerial decisions</a:t>
                      </a:r>
                    </a:p>
                    <a:p>
                      <a:pPr marL="285750" indent="-285750" algn="just">
                        <a:buFont typeface="Arial" panose="020B0604020202020204" pitchFamily="34" charset="0"/>
                        <a:buChar char="•"/>
                      </a:pPr>
                      <a:r>
                        <a:rPr lang="en-GB" sz="1000" dirty="0"/>
                        <a:t>Internal re-scheduling w/o affecting the baseline</a:t>
                      </a:r>
                    </a:p>
                    <a:p>
                      <a:pPr marL="285750" indent="-285750" algn="just">
                        <a:buFont typeface="Arial" panose="020B0604020202020204" pitchFamily="34" charset="0"/>
                        <a:buChar char="•"/>
                      </a:pPr>
                      <a:r>
                        <a:rPr lang="en-GB" sz="1000" dirty="0"/>
                        <a:t>Revaluation of the cost</a:t>
                      </a:r>
                      <a:endParaRPr lang="en-US" sz="1000" dirty="0"/>
                    </a:p>
                  </a:txBody>
                  <a:tcPr marL="68580" marR="68580" marT="34290" marB="34290"/>
                </a:tc>
                <a:tc>
                  <a:txBody>
                    <a:bodyPr/>
                    <a:lstStyle/>
                    <a:p>
                      <a:endParaRPr lang="en-US" sz="1000" dirty="0"/>
                    </a:p>
                  </a:txBody>
                  <a:tcPr marL="68580" marR="68580" marT="34290" marB="34290"/>
                </a:tc>
                <a:tc>
                  <a:txBody>
                    <a:bodyPr/>
                    <a:lstStyle/>
                    <a:p>
                      <a:r>
                        <a:rPr lang="en-US" sz="900" b="1" dirty="0"/>
                        <a:t>Template</a:t>
                      </a:r>
                    </a:p>
                    <a:p>
                      <a:r>
                        <a:rPr lang="en-US" sz="900" dirty="0">
                          <a:hlinkClick r:id="rId10"/>
                        </a:rPr>
                        <a:t>1501719</a:t>
                      </a:r>
                      <a:r>
                        <a:rPr lang="en-US" sz="900" dirty="0"/>
                        <a:t> </a:t>
                      </a:r>
                    </a:p>
                  </a:txBody>
                  <a:tcPr marL="68580" marR="68580" marT="34290" marB="34290"/>
                </a:tc>
                <a:extLst>
                  <a:ext uri="{0D108BD9-81ED-4DB2-BD59-A6C34878D82A}">
                    <a16:rowId xmlns:a16="http://schemas.microsoft.com/office/drawing/2014/main" val="1289919764"/>
                  </a:ext>
                </a:extLst>
              </a:tr>
              <a:tr h="617220">
                <a:tc>
                  <a:txBody>
                    <a:bodyPr/>
                    <a:lstStyle/>
                    <a:p>
                      <a:r>
                        <a:rPr lang="en-US" sz="1000" b="1" dirty="0"/>
                        <a:t>Deviation Requests</a:t>
                      </a:r>
                    </a:p>
                  </a:txBody>
                  <a:tcPr marL="68580" marR="68580" marT="34290" marB="34290"/>
                </a:tc>
                <a:tc>
                  <a:txBody>
                    <a:bodyPr/>
                    <a:lstStyle/>
                    <a:p>
                      <a:pPr algn="just"/>
                      <a:r>
                        <a:rPr lang="en-US" sz="1000" dirty="0"/>
                        <a:t>Request to do something different from an established requirement </a:t>
                      </a:r>
                      <a:r>
                        <a:rPr lang="en-GB" sz="1000" dirty="0"/>
                        <a:t>for a limited number of components, for a brief period, or for a specific use</a:t>
                      </a:r>
                      <a:endParaRPr lang="en-US" sz="1000" dirty="0"/>
                    </a:p>
                  </a:txBody>
                  <a:tcPr marL="68580" marR="68580" marT="34290" marB="34290"/>
                </a:tc>
                <a:tc>
                  <a:txBody>
                    <a:bodyPr/>
                    <a:lstStyle/>
                    <a:p>
                      <a:r>
                        <a:rPr lang="en-US" sz="1000" b="1" dirty="0"/>
                        <a:t>Engineering Specifications</a:t>
                      </a:r>
                    </a:p>
                    <a:p>
                      <a:r>
                        <a:rPr lang="en-US" sz="1000" b="1" dirty="0"/>
                        <a:t>Design/Manufacturing files</a:t>
                      </a:r>
                    </a:p>
                    <a:p>
                      <a:r>
                        <a:rPr lang="en-US" sz="1000" b="1" dirty="0"/>
                        <a:t>Technical Specifications</a:t>
                      </a:r>
                    </a:p>
                  </a:txBody>
                  <a:tcPr marL="68580" marR="68580" marT="34290" marB="34290"/>
                </a:tc>
                <a:tc>
                  <a:txBody>
                    <a:bodyPr/>
                    <a:lstStyle/>
                    <a:p>
                      <a:r>
                        <a:rPr lang="en-US" sz="900" b="1" dirty="0"/>
                        <a:t>Process</a:t>
                      </a:r>
                    </a:p>
                    <a:p>
                      <a:r>
                        <a:rPr lang="en-US" sz="900" dirty="0">
                          <a:hlinkClick r:id="rId11"/>
                        </a:rPr>
                        <a:t>1506723</a:t>
                      </a:r>
                      <a:r>
                        <a:rPr lang="en-US" sz="900" dirty="0"/>
                        <a:t> </a:t>
                      </a:r>
                    </a:p>
                    <a:p>
                      <a:r>
                        <a:rPr lang="en-US" sz="900" b="1" dirty="0"/>
                        <a:t>Template</a:t>
                      </a:r>
                    </a:p>
                    <a:p>
                      <a:r>
                        <a:rPr lang="en-US" sz="900" dirty="0">
                          <a:hlinkClick r:id="rId12"/>
                        </a:rPr>
                        <a:t>1506726</a:t>
                      </a:r>
                      <a:r>
                        <a:rPr lang="en-US" sz="900" dirty="0"/>
                        <a:t> </a:t>
                      </a:r>
                    </a:p>
                  </a:txBody>
                  <a:tcPr marL="68580" marR="68580" marT="34290" marB="34290"/>
                </a:tc>
                <a:extLst>
                  <a:ext uri="{0D108BD9-81ED-4DB2-BD59-A6C34878D82A}">
                    <a16:rowId xmlns:a16="http://schemas.microsoft.com/office/drawing/2014/main" val="4113215655"/>
                  </a:ext>
                </a:extLst>
              </a:tr>
              <a:tr h="525780">
                <a:tc>
                  <a:txBody>
                    <a:bodyPr/>
                    <a:lstStyle/>
                    <a:p>
                      <a:r>
                        <a:rPr lang="en-US" sz="1000" b="1" dirty="0"/>
                        <a:t>Safety Request</a:t>
                      </a:r>
                    </a:p>
                  </a:txBody>
                  <a:tcPr marL="68580" marR="68580" marT="34290" marB="34290"/>
                </a:tc>
                <a:tc>
                  <a:txBody>
                    <a:bodyPr/>
                    <a:lstStyle/>
                    <a:p>
                      <a:pPr algn="just"/>
                      <a:r>
                        <a:rPr lang="en-GB" sz="1000" dirty="0"/>
                        <a:t>In case the </a:t>
                      </a:r>
                      <a:r>
                        <a:rPr lang="en-GB" sz="1000" b="1" dirty="0"/>
                        <a:t>deviation</a:t>
                      </a:r>
                      <a:r>
                        <a:rPr lang="en-GB" sz="1000" dirty="0"/>
                        <a:t> concerns exclusively a safety requirement. If so, it is not necessary to create a deviation request on the top of the Safety request.</a:t>
                      </a:r>
                      <a:endParaRPr lang="en-US" sz="1000" dirty="0"/>
                    </a:p>
                  </a:txBody>
                  <a:tcPr marL="68580" marR="68580" marT="34290" marB="34290"/>
                </a:tc>
                <a:tc>
                  <a:txBody>
                    <a:bodyPr/>
                    <a:lstStyle/>
                    <a:p>
                      <a:r>
                        <a:rPr lang="en-US" sz="1000" b="1" dirty="0"/>
                        <a:t>Safety Requirements</a:t>
                      </a:r>
                    </a:p>
                    <a:p>
                      <a:r>
                        <a:rPr lang="en-US" sz="1000" b="1" dirty="0"/>
                        <a:t>Technical Specifications</a:t>
                      </a:r>
                    </a:p>
                    <a:p>
                      <a:r>
                        <a:rPr lang="en-US" sz="1000" b="1" dirty="0"/>
                        <a:t>Engineering Specifications</a:t>
                      </a:r>
                    </a:p>
                  </a:txBody>
                  <a:tcPr marL="68580" marR="68580" marT="34290" marB="34290"/>
                </a:tc>
                <a:tc>
                  <a:txBody>
                    <a:bodyPr/>
                    <a:lstStyle/>
                    <a:p>
                      <a:r>
                        <a:rPr lang="en-US" sz="900" b="1" dirty="0"/>
                        <a:t>Template</a:t>
                      </a:r>
                      <a:endParaRPr lang="en-GB" sz="900" b="1" dirty="0">
                        <a:hlinkClick r:id="rId13"/>
                      </a:endParaRPr>
                    </a:p>
                    <a:p>
                      <a:r>
                        <a:rPr lang="en-GB" sz="900" dirty="0">
                          <a:hlinkClick r:id="rId13"/>
                        </a:rPr>
                        <a:t>1770077</a:t>
                      </a:r>
                      <a:endParaRPr lang="en-GB" sz="900" dirty="0"/>
                    </a:p>
                    <a:p>
                      <a:endParaRPr lang="en-US" sz="900" dirty="0"/>
                    </a:p>
                  </a:txBody>
                  <a:tcPr marL="68580" marR="68580" marT="34290" marB="34290"/>
                </a:tc>
                <a:extLst>
                  <a:ext uri="{0D108BD9-81ED-4DB2-BD59-A6C34878D82A}">
                    <a16:rowId xmlns:a16="http://schemas.microsoft.com/office/drawing/2014/main" val="3380910906"/>
                  </a:ext>
                </a:extLst>
              </a:tr>
              <a:tr h="617220">
                <a:tc>
                  <a:txBody>
                    <a:bodyPr/>
                    <a:lstStyle/>
                    <a:p>
                      <a:r>
                        <a:rPr lang="en-US" sz="1000" b="1" dirty="0"/>
                        <a:t>Nonconformity</a:t>
                      </a:r>
                    </a:p>
                  </a:txBody>
                  <a:tcPr marL="68580" marR="68580" marT="34290" marB="34290"/>
                </a:tc>
                <a:tc>
                  <a:txBody>
                    <a:bodyPr/>
                    <a:lstStyle/>
                    <a:p>
                      <a:pPr algn="just"/>
                      <a:r>
                        <a:rPr lang="en-US" sz="1000" dirty="0"/>
                        <a:t>Non fulfilment of an established requirement (they are more production oriented)</a:t>
                      </a:r>
                    </a:p>
                  </a:txBody>
                  <a:tcPr marL="68580" marR="68580" marT="34290" marB="34290"/>
                </a:tc>
                <a:tc>
                  <a:txBody>
                    <a:bodyPr/>
                    <a:lstStyle/>
                    <a:p>
                      <a:r>
                        <a:rPr lang="en-US" sz="1000" b="1" dirty="0"/>
                        <a:t>Engineering Specifications</a:t>
                      </a:r>
                    </a:p>
                    <a:p>
                      <a:r>
                        <a:rPr lang="en-US" sz="1000" b="1" dirty="0"/>
                        <a:t>Design/Manufacturing files</a:t>
                      </a:r>
                    </a:p>
                    <a:p>
                      <a:r>
                        <a:rPr lang="en-US" sz="1000" b="1" dirty="0"/>
                        <a:t>Technical Specifications</a:t>
                      </a:r>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dirty="0"/>
                        <a:t>Process</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0" dirty="0">
                          <a:hlinkClick r:id="rId14"/>
                        </a:rPr>
                        <a:t>1499015</a:t>
                      </a:r>
                      <a:r>
                        <a:rPr lang="en-US" sz="900" b="1" dirty="0"/>
                        <a:t> </a:t>
                      </a:r>
                    </a:p>
                    <a:p>
                      <a:pPr marL="0" indent="0">
                        <a:buFont typeface="Arial" panose="020B0604020202020204" pitchFamily="34" charset="0"/>
                        <a:buNone/>
                      </a:pPr>
                      <a:r>
                        <a:rPr lang="en-US" sz="900" b="1" dirty="0"/>
                        <a:t>Template</a:t>
                      </a:r>
                      <a:r>
                        <a:rPr lang="en-US" sz="900" dirty="0"/>
                        <a:t> </a:t>
                      </a:r>
                      <a:br>
                        <a:rPr lang="en-US" sz="900" dirty="0"/>
                      </a:br>
                      <a:r>
                        <a:rPr lang="en-US" sz="900" dirty="0">
                          <a:hlinkClick r:id="rId15"/>
                        </a:rPr>
                        <a:t>1501109</a:t>
                      </a:r>
                      <a:endParaRPr lang="en-US" sz="900" dirty="0"/>
                    </a:p>
                  </a:txBody>
                  <a:tcPr marL="68580" marR="68580" marT="34290" marB="34290"/>
                </a:tc>
                <a:extLst>
                  <a:ext uri="{0D108BD9-81ED-4DB2-BD59-A6C34878D82A}">
                    <a16:rowId xmlns:a16="http://schemas.microsoft.com/office/drawing/2014/main" val="3190609025"/>
                  </a:ext>
                </a:extLst>
              </a:tr>
            </a:tbl>
          </a:graphicData>
        </a:graphic>
      </p:graphicFrame>
      <p:sp>
        <p:nvSpPr>
          <p:cNvPr id="3" name="Footer Placeholder 2"/>
          <p:cNvSpPr>
            <a:spLocks noGrp="1"/>
          </p:cNvSpPr>
          <p:nvPr>
            <p:ph type="ftr" sz="quarter" idx="11"/>
          </p:nvPr>
        </p:nvSpPr>
        <p:spPr/>
        <p:txBody>
          <a:bodyPr/>
          <a:lstStyle/>
          <a:p>
            <a:r>
              <a:rPr lang="en-GB" noProof="0"/>
              <a:t>HL-LHC Procurement, Baseline Documentation, Quality and Risk Office</a:t>
            </a:r>
          </a:p>
        </p:txBody>
      </p:sp>
    </p:spTree>
    <p:extLst>
      <p:ext uri="{BB962C8B-B14F-4D97-AF65-F5344CB8AC3E}">
        <p14:creationId xmlns:p14="http://schemas.microsoft.com/office/powerpoint/2010/main" val="2141764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a:t>HL-LHC Procurement, Baseline Documentation, Quality and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7" name="Title 1"/>
          <p:cNvSpPr txBox="1">
            <a:spLocks/>
          </p:cNvSpPr>
          <p:nvPr/>
        </p:nvSpPr>
        <p:spPr>
          <a:xfrm>
            <a:off x="6050371" y="1305413"/>
            <a:ext cx="2473976" cy="1563308"/>
          </a:xfrm>
          <a:prstGeom prst="rect">
            <a:avLst/>
          </a:prstGeom>
        </p:spPr>
        <p:style>
          <a:lnRef idx="3">
            <a:schemeClr val="lt1"/>
          </a:lnRef>
          <a:fillRef idx="1">
            <a:schemeClr val="accent2"/>
          </a:fillRef>
          <a:effectRef idx="1">
            <a:schemeClr val="accent2"/>
          </a:effectRef>
          <a:fontRef idx="minor">
            <a:schemeClr val="lt1"/>
          </a:fontRef>
        </p:style>
        <p:txBody>
          <a:bodyPr vert="horz" lIns="0" tIns="0" rIns="0" bIns="0" rtlCol="0" anchor="ctr" anchorCtr="1">
            <a:normAutofit fontScale="97500" lnSpcReduction="10000"/>
          </a:bodyPr>
          <a:lstStyle>
            <a:lvl1pPr algn="ctr" defTabSz="457200" rtl="0" eaLnBrk="1" latinLnBrk="0" hangingPunct="1">
              <a:spcBef>
                <a:spcPct val="0"/>
              </a:spcBef>
              <a:buNone/>
              <a:defRPr sz="280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CH" sz="1800" dirty="0" err="1"/>
              <a:t>Higgs</a:t>
            </a:r>
            <a:r>
              <a:rPr lang="fr-CH" sz="1800" dirty="0"/>
              <a:t>: the </a:t>
            </a:r>
            <a:r>
              <a:rPr lang="fr-CH" sz="1800" dirty="0" err="1"/>
              <a:t>needle</a:t>
            </a:r>
            <a:r>
              <a:rPr lang="fr-CH" sz="1800" dirty="0"/>
              <a:t> in the </a:t>
            </a:r>
            <a:r>
              <a:rPr lang="fr-CH" sz="1800" dirty="0" err="1"/>
              <a:t>haystack</a:t>
            </a:r>
            <a:br>
              <a:rPr lang="fr-CH" sz="1800" dirty="0"/>
            </a:br>
            <a:br>
              <a:rPr lang="fr-CH" sz="1800" dirty="0"/>
            </a:br>
            <a:r>
              <a:rPr lang="fr-CH" sz="1800" dirty="0"/>
              <a:t>Picture </a:t>
            </a:r>
            <a:r>
              <a:rPr lang="fr-CH" sz="1800" dirty="0" err="1"/>
              <a:t>repeated</a:t>
            </a:r>
            <a:r>
              <a:rPr lang="fr-CH" sz="1800" dirty="0"/>
              <a:t> 40 millions times </a:t>
            </a:r>
            <a:r>
              <a:rPr lang="fr-CH" sz="1800" dirty="0" err="1"/>
              <a:t>each</a:t>
            </a:r>
            <a:r>
              <a:rPr lang="fr-CH" sz="1800" dirty="0"/>
              <a:t> second</a:t>
            </a:r>
            <a:endParaRPr lang="en-GB" sz="1800" dirty="0"/>
          </a:p>
        </p:txBody>
      </p:sp>
      <p:grpSp>
        <p:nvGrpSpPr>
          <p:cNvPr id="8" name="Group 7"/>
          <p:cNvGrpSpPr/>
          <p:nvPr/>
        </p:nvGrpSpPr>
        <p:grpSpPr>
          <a:xfrm>
            <a:off x="179512" y="2868721"/>
            <a:ext cx="8866885" cy="2274779"/>
            <a:chOff x="0" y="2203650"/>
            <a:chExt cx="9411478" cy="3080742"/>
          </a:xfrm>
        </p:grpSpPr>
        <p:pic>
          <p:nvPicPr>
            <p:cNvPr id="9" name="Picture 8" descr="Untitl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03650"/>
              <a:ext cx="9144000" cy="3080742"/>
            </a:xfrm>
            <a:prstGeom prst="rect">
              <a:avLst/>
            </a:prstGeom>
          </p:spPr>
        </p:pic>
        <p:sp>
          <p:nvSpPr>
            <p:cNvPr id="10" name="TextBox 9"/>
            <p:cNvSpPr txBox="1">
              <a:spLocks noChangeArrowheads="1"/>
            </p:cNvSpPr>
            <p:nvPr/>
          </p:nvSpPr>
          <p:spPr bwMode="auto">
            <a:xfrm>
              <a:off x="1259632" y="3861048"/>
              <a:ext cx="784831" cy="338555"/>
            </a:xfrm>
            <a:prstGeom prst="rect">
              <a:avLst/>
            </a:prstGeom>
            <a:solidFill>
              <a:srgbClr val="FFFF00"/>
            </a:solidFill>
            <a:ln w="9525">
              <a:solidFill>
                <a:srgbClr val="000000"/>
              </a:solid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50" dirty="0">
                  <a:solidFill>
                    <a:prstClr val="black"/>
                  </a:solidFill>
                  <a:sym typeface="Wingdings"/>
                </a:rPr>
                <a:t>Z </a:t>
              </a:r>
              <a:r>
                <a:rPr lang="en-US" sz="1050" dirty="0" err="1">
                  <a:solidFill>
                    <a:prstClr val="black"/>
                  </a:solidFill>
                  <a:latin typeface="Lucida Grande"/>
                  <a:ea typeface="Lucida Grande"/>
                  <a:cs typeface="Lucida Grande"/>
                  <a:sym typeface="Wingdings"/>
                </a:rPr>
                <a:t>μμ</a:t>
              </a:r>
              <a:endParaRPr lang="en-US" sz="1050" dirty="0">
                <a:solidFill>
                  <a:prstClr val="black"/>
                </a:solidFill>
                <a:sym typeface="Wingdings"/>
              </a:endParaRPr>
            </a:p>
          </p:txBody>
        </p:sp>
        <p:sp>
          <p:nvSpPr>
            <p:cNvPr id="11" name="TextBox 5"/>
            <p:cNvSpPr txBox="1">
              <a:spLocks noChangeArrowheads="1"/>
            </p:cNvSpPr>
            <p:nvPr/>
          </p:nvSpPr>
          <p:spPr bwMode="auto">
            <a:xfrm>
              <a:off x="3108043" y="4535702"/>
              <a:ext cx="6303435" cy="400109"/>
            </a:xfrm>
            <a:prstGeom prst="rect">
              <a:avLst/>
            </a:prstGeom>
            <a:solidFill>
              <a:srgbClr val="FFFF00"/>
            </a:solidFill>
            <a:ln w="9525">
              <a:solidFill>
                <a:srgbClr val="000000"/>
              </a:solid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50" dirty="0">
                  <a:solidFill>
                    <a:prstClr val="black"/>
                  </a:solidFill>
                  <a:sym typeface="Wingdings"/>
                </a:rPr>
                <a:t>Z </a:t>
              </a:r>
              <a:r>
                <a:rPr lang="en-US" sz="1350" dirty="0" err="1">
                  <a:solidFill>
                    <a:prstClr val="black"/>
                  </a:solidFill>
                  <a:latin typeface="Lucida Grande"/>
                  <a:ea typeface="Lucida Grande"/>
                  <a:cs typeface="Lucida Grande"/>
                  <a:sym typeface="Wingdings"/>
                </a:rPr>
                <a:t>μμ</a:t>
              </a:r>
              <a:r>
                <a:rPr lang="en-US" sz="1350" dirty="0">
                  <a:solidFill>
                    <a:prstClr val="black"/>
                  </a:solidFill>
                  <a:sym typeface="Wingdings"/>
                </a:rPr>
                <a:t> event from 2012 data with 25 reconstructed vertices</a:t>
              </a:r>
            </a:p>
          </p:txBody>
        </p:sp>
      </p:grpSp>
      <p:pic>
        <p:nvPicPr>
          <p:cNvPr id="12" name="Picture 11" descr="run205113_evt12611816_VP1Base_lego.png"/>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35000"/>
            <a:ext cx="5382598" cy="2800339"/>
          </a:xfrm>
          <a:prstGeom prst="rect">
            <a:avLst/>
          </a:prstGeom>
          <a:ln>
            <a:solidFill>
              <a:srgbClr val="FFFF00"/>
            </a:solidFill>
          </a:ln>
        </p:spPr>
      </p:pic>
      <p:sp>
        <p:nvSpPr>
          <p:cNvPr id="2" name="Title 1"/>
          <p:cNvSpPr>
            <a:spLocks noGrp="1"/>
          </p:cNvSpPr>
          <p:nvPr>
            <p:ph type="title"/>
          </p:nvPr>
        </p:nvSpPr>
        <p:spPr>
          <a:xfrm>
            <a:off x="5490102" y="36501"/>
            <a:ext cx="3556698" cy="1176882"/>
          </a:xfrm>
        </p:spPr>
        <p:txBody>
          <a:bodyPr/>
          <a:lstStyle/>
          <a:p>
            <a:r>
              <a:rPr lang="en-US" dirty="0"/>
              <a:t>More luminosity </a:t>
            </a:r>
            <a:br>
              <a:rPr lang="en-US" dirty="0"/>
            </a:br>
            <a:r>
              <a:rPr lang="en-US" dirty="0">
                <a:sym typeface="Symbol" panose="05050102010706020507" pitchFamily="18" charset="2"/>
              </a:rPr>
              <a:t> increased </a:t>
            </a:r>
            <a:r>
              <a:rPr lang="en-US" dirty="0"/>
              <a:t>collision rate  </a:t>
            </a:r>
          </a:p>
        </p:txBody>
      </p:sp>
    </p:spTree>
    <p:extLst>
      <p:ext uri="{BB962C8B-B14F-4D97-AF65-F5344CB8AC3E}">
        <p14:creationId xmlns:p14="http://schemas.microsoft.com/office/powerpoint/2010/main" val="14947700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3D8017F-801A-4CC6-BA1C-C6433BDE3107}"/>
              </a:ext>
            </a:extLst>
          </p:cNvPr>
          <p:cNvSpPr>
            <a:spLocks noGrp="1"/>
          </p:cNvSpPr>
          <p:nvPr>
            <p:ph type="ftr" sz="quarter" idx="11"/>
          </p:nvPr>
        </p:nvSpPr>
        <p:spPr/>
        <p:txBody>
          <a:bodyPr/>
          <a:lstStyle/>
          <a:p>
            <a:r>
              <a:rPr lang="en-GB" noProof="0" dirty="0"/>
              <a:t>HL-LHC Procurement, Baseline Documentation, Quality and Risk Office</a:t>
            </a:r>
          </a:p>
        </p:txBody>
      </p:sp>
      <p:sp>
        <p:nvSpPr>
          <p:cNvPr id="11" name="Title 10">
            <a:extLst>
              <a:ext uri="{FF2B5EF4-FFF2-40B4-BE49-F238E27FC236}">
                <a16:creationId xmlns:a16="http://schemas.microsoft.com/office/drawing/2014/main" id="{E92E06C5-414A-4A3E-B713-FE6AC8CB3A21}"/>
              </a:ext>
            </a:extLst>
          </p:cNvPr>
          <p:cNvSpPr>
            <a:spLocks noGrp="1"/>
          </p:cNvSpPr>
          <p:nvPr>
            <p:ph type="title"/>
          </p:nvPr>
        </p:nvSpPr>
        <p:spPr>
          <a:xfrm>
            <a:off x="612000" y="135000"/>
            <a:ext cx="8074800" cy="540000"/>
          </a:xfrm>
        </p:spPr>
        <p:txBody>
          <a:bodyPr/>
          <a:lstStyle/>
          <a:p>
            <a:r>
              <a:rPr lang="en-US" dirty="0"/>
              <a:t>Manufacturing Records in MTF</a:t>
            </a:r>
          </a:p>
        </p:txBody>
      </p:sp>
      <p:pic>
        <p:nvPicPr>
          <p:cNvPr id="13" name="Picture 12">
            <a:extLst>
              <a:ext uri="{FF2B5EF4-FFF2-40B4-BE49-F238E27FC236}">
                <a16:creationId xmlns:a16="http://schemas.microsoft.com/office/drawing/2014/main" id="{2A9C572E-FE4C-4A72-AB30-5FDBD88534B6}"/>
              </a:ext>
            </a:extLst>
          </p:cNvPr>
          <p:cNvPicPr>
            <a:picLocks noChangeAspect="1"/>
          </p:cNvPicPr>
          <p:nvPr/>
        </p:nvPicPr>
        <p:blipFill rotWithShape="1">
          <a:blip r:embed="rId2"/>
          <a:srcRect t="11151"/>
          <a:stretch/>
        </p:blipFill>
        <p:spPr>
          <a:xfrm>
            <a:off x="3443011" y="718228"/>
            <a:ext cx="3457575" cy="736275"/>
          </a:xfrm>
          <a:prstGeom prst="rect">
            <a:avLst/>
          </a:prstGeom>
        </p:spPr>
      </p:pic>
      <p:sp>
        <p:nvSpPr>
          <p:cNvPr id="15" name="TextBox 14">
            <a:extLst>
              <a:ext uri="{FF2B5EF4-FFF2-40B4-BE49-F238E27FC236}">
                <a16:creationId xmlns:a16="http://schemas.microsoft.com/office/drawing/2014/main" id="{299B1098-FF5E-4F0B-B444-31C287D8DA2F}"/>
              </a:ext>
            </a:extLst>
          </p:cNvPr>
          <p:cNvSpPr txBox="1"/>
          <p:nvPr/>
        </p:nvSpPr>
        <p:spPr>
          <a:xfrm>
            <a:off x="3491880" y="1454503"/>
            <a:ext cx="5482912" cy="2585323"/>
          </a:xfrm>
          <a:prstGeom prst="rect">
            <a:avLst/>
          </a:prstGeom>
          <a:noFill/>
        </p:spPr>
        <p:txBody>
          <a:bodyPr wrap="square" rtlCol="0">
            <a:spAutoFit/>
          </a:bodyPr>
          <a:lstStyle/>
          <a:p>
            <a:pPr marL="285750" indent="-285750" algn="just">
              <a:buFont typeface="Arial" panose="020B0604020202020204" pitchFamily="34" charset="0"/>
              <a:buChar char="•"/>
            </a:pPr>
            <a:r>
              <a:rPr lang="en-GB" sz="1800" dirty="0">
                <a:solidFill>
                  <a:schemeClr val="accent5"/>
                </a:solidFill>
              </a:rPr>
              <a:t>MTF </a:t>
            </a:r>
            <a:r>
              <a:rPr lang="en-GB" dirty="0">
                <a:solidFill>
                  <a:schemeClr val="accent5"/>
                </a:solidFill>
              </a:rPr>
              <a:t>is </a:t>
            </a:r>
            <a:r>
              <a:rPr lang="en-GB" sz="1800" dirty="0">
                <a:solidFill>
                  <a:schemeClr val="accent5"/>
                </a:solidFill>
              </a:rPr>
              <a:t>an integral part of EDMS. </a:t>
            </a:r>
          </a:p>
          <a:p>
            <a:pPr marL="285750" indent="-285750" algn="just">
              <a:buFont typeface="Arial" panose="020B0604020202020204" pitchFamily="34" charset="0"/>
              <a:buChar char="•"/>
            </a:pPr>
            <a:r>
              <a:rPr lang="en-GB" sz="1800" dirty="0">
                <a:solidFill>
                  <a:schemeClr val="accent5"/>
                </a:solidFill>
              </a:rPr>
              <a:t>This tool is used to store the manufacturing data during production and grant traceability (what goes where)</a:t>
            </a:r>
          </a:p>
          <a:p>
            <a:pPr marL="285750" indent="-285750" algn="just">
              <a:buFont typeface="Arial" panose="020B0604020202020204" pitchFamily="34" charset="0"/>
              <a:buChar char="•"/>
            </a:pPr>
            <a:r>
              <a:rPr lang="en-GB" sz="1800" dirty="0">
                <a:solidFill>
                  <a:schemeClr val="accent5"/>
                </a:solidFill>
              </a:rPr>
              <a:t>Workflow (more or less complex) shall be integrated following the Manufacturing &amp; Inspection Plan (MIP)</a:t>
            </a:r>
          </a:p>
          <a:p>
            <a:pPr marL="285750" indent="-285750" algn="just">
              <a:buFont typeface="Arial" panose="020B0604020202020204" pitchFamily="34" charset="0"/>
              <a:buChar char="•"/>
            </a:pPr>
            <a:r>
              <a:rPr lang="en-GB" sz="1800" dirty="0">
                <a:solidFill>
                  <a:schemeClr val="accent5"/>
                </a:solidFill>
              </a:rPr>
              <a:t>Manufacturing reports shall be provided to CERN along the production (including Nonconformities)</a:t>
            </a:r>
          </a:p>
        </p:txBody>
      </p:sp>
      <p:sp>
        <p:nvSpPr>
          <p:cNvPr id="2" name="Slide Number Placeholder 1">
            <a:extLst>
              <a:ext uri="{FF2B5EF4-FFF2-40B4-BE49-F238E27FC236}">
                <a16:creationId xmlns:a16="http://schemas.microsoft.com/office/drawing/2014/main" id="{11A5CBA8-A238-460C-BB24-56FB58A8AB02}"/>
              </a:ext>
            </a:extLst>
          </p:cNvPr>
          <p:cNvSpPr>
            <a:spLocks noGrp="1"/>
          </p:cNvSpPr>
          <p:nvPr>
            <p:ph type="sldNum" sz="quarter" idx="12"/>
          </p:nvPr>
        </p:nvSpPr>
        <p:spPr/>
        <p:txBody>
          <a:bodyPr/>
          <a:lstStyle/>
          <a:p>
            <a:fld id="{BFDCA1C4-9514-7B4F-976F-D92F7E296653}" type="slidenum">
              <a:rPr lang="fr-FR" smtClean="0"/>
              <a:pPr/>
              <a:t>40</a:t>
            </a:fld>
            <a:endParaRPr lang="fr-FR" dirty="0"/>
          </a:p>
        </p:txBody>
      </p:sp>
      <p:pic>
        <p:nvPicPr>
          <p:cNvPr id="4" name="Picture 3">
            <a:extLst>
              <a:ext uri="{FF2B5EF4-FFF2-40B4-BE49-F238E27FC236}">
                <a16:creationId xmlns:a16="http://schemas.microsoft.com/office/drawing/2014/main" id="{854D1500-8F50-4A6F-B79E-52F218ED7A01}"/>
              </a:ext>
            </a:extLst>
          </p:cNvPr>
          <p:cNvPicPr>
            <a:picLocks noChangeAspect="1"/>
          </p:cNvPicPr>
          <p:nvPr/>
        </p:nvPicPr>
        <p:blipFill>
          <a:blip r:embed="rId3"/>
          <a:stretch>
            <a:fillRect/>
          </a:stretch>
        </p:blipFill>
        <p:spPr>
          <a:xfrm>
            <a:off x="251520" y="647172"/>
            <a:ext cx="3178696" cy="3849156"/>
          </a:xfrm>
          <a:prstGeom prst="rect">
            <a:avLst/>
          </a:prstGeom>
        </p:spPr>
      </p:pic>
      <p:sp>
        <p:nvSpPr>
          <p:cNvPr id="7" name="TextBox 6">
            <a:extLst>
              <a:ext uri="{FF2B5EF4-FFF2-40B4-BE49-F238E27FC236}">
                <a16:creationId xmlns:a16="http://schemas.microsoft.com/office/drawing/2014/main" id="{25B2B8E4-9311-4DC7-ACB5-6113169C5B71}"/>
              </a:ext>
            </a:extLst>
          </p:cNvPr>
          <p:cNvSpPr txBox="1"/>
          <p:nvPr/>
        </p:nvSpPr>
        <p:spPr>
          <a:xfrm>
            <a:off x="3491880" y="4132884"/>
            <a:ext cx="5596255" cy="553998"/>
          </a:xfrm>
          <a:prstGeom prst="rect">
            <a:avLst/>
          </a:prstGeom>
          <a:solidFill>
            <a:schemeClr val="bg1"/>
          </a:solidFill>
        </p:spPr>
        <p:txBody>
          <a:bodyPr wrap="square" rtlCol="0">
            <a:spAutoFit/>
          </a:bodyPr>
          <a:lstStyle/>
          <a:p>
            <a:r>
              <a:rPr lang="en-US" sz="1500" b="1" dirty="0">
                <a:solidFill>
                  <a:schemeClr val="accent5"/>
                </a:solidFill>
              </a:rPr>
              <a:t>For reference – MTF Training given in June 2020 to the UK Colleagues: </a:t>
            </a:r>
            <a:r>
              <a:rPr lang="en-US" sz="1500" b="1" dirty="0">
                <a:solidFill>
                  <a:schemeClr val="accent5"/>
                </a:solidFill>
                <a:hlinkClick r:id="rId4"/>
              </a:rPr>
              <a:t>https://edms.cern.ch/document/2385803/1.0</a:t>
            </a:r>
            <a:r>
              <a:rPr lang="en-US" sz="1500" b="1" dirty="0">
                <a:solidFill>
                  <a:schemeClr val="accent5"/>
                </a:solidFill>
              </a:rPr>
              <a:t> </a:t>
            </a:r>
          </a:p>
        </p:txBody>
      </p:sp>
      <p:pic>
        <p:nvPicPr>
          <p:cNvPr id="6" name="Picture 5">
            <a:extLst>
              <a:ext uri="{FF2B5EF4-FFF2-40B4-BE49-F238E27FC236}">
                <a16:creationId xmlns:a16="http://schemas.microsoft.com/office/drawing/2014/main" id="{F655B888-F90D-40AF-B984-CEA3F41B793A}"/>
              </a:ext>
            </a:extLst>
          </p:cNvPr>
          <p:cNvPicPr>
            <a:picLocks noChangeAspect="1"/>
          </p:cNvPicPr>
          <p:nvPr/>
        </p:nvPicPr>
        <p:blipFill>
          <a:blip r:embed="rId5"/>
          <a:stretch>
            <a:fillRect/>
          </a:stretch>
        </p:blipFill>
        <p:spPr>
          <a:xfrm>
            <a:off x="6973774" y="801814"/>
            <a:ext cx="2160000" cy="569102"/>
          </a:xfrm>
          <a:prstGeom prst="rect">
            <a:avLst/>
          </a:prstGeom>
        </p:spPr>
      </p:pic>
    </p:spTree>
    <p:extLst>
      <p:ext uri="{BB962C8B-B14F-4D97-AF65-F5344CB8AC3E}">
        <p14:creationId xmlns:p14="http://schemas.microsoft.com/office/powerpoint/2010/main" val="31122351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1E8A79-3A5E-4AEB-9988-8B66E7D0F193}"/>
              </a:ext>
            </a:extLst>
          </p:cNvPr>
          <p:cNvSpPr>
            <a:spLocks noGrp="1"/>
          </p:cNvSpPr>
          <p:nvPr>
            <p:ph type="title"/>
          </p:nvPr>
        </p:nvSpPr>
        <p:spPr>
          <a:xfrm>
            <a:off x="612000" y="51470"/>
            <a:ext cx="7920000" cy="540000"/>
          </a:xfrm>
        </p:spPr>
        <p:txBody>
          <a:bodyPr/>
          <a:lstStyle/>
          <a:p>
            <a:r>
              <a:rPr lang="en-US" dirty="0"/>
              <a:t>(Some) Conclusions</a:t>
            </a:r>
          </a:p>
        </p:txBody>
      </p:sp>
      <p:sp>
        <p:nvSpPr>
          <p:cNvPr id="2" name="Content Placeholder 1">
            <a:extLst>
              <a:ext uri="{FF2B5EF4-FFF2-40B4-BE49-F238E27FC236}">
                <a16:creationId xmlns:a16="http://schemas.microsoft.com/office/drawing/2014/main" id="{E0524509-835F-47AF-A651-28225E2D40DB}"/>
              </a:ext>
            </a:extLst>
          </p:cNvPr>
          <p:cNvSpPr>
            <a:spLocks noGrp="1"/>
          </p:cNvSpPr>
          <p:nvPr>
            <p:ph idx="1"/>
          </p:nvPr>
        </p:nvSpPr>
        <p:spPr>
          <a:xfrm>
            <a:off x="423092" y="731638"/>
            <a:ext cx="8541396" cy="4035625"/>
          </a:xfrm>
        </p:spPr>
        <p:txBody>
          <a:bodyPr>
            <a:normAutofit fontScale="70000" lnSpcReduction="20000"/>
          </a:bodyPr>
          <a:lstStyle/>
          <a:p>
            <a:pPr algn="l"/>
            <a:r>
              <a:rPr lang="en-US" sz="2400" dirty="0"/>
              <a:t>Everybody should feel responsible for Quality and not just the people that are more devoted to this activity</a:t>
            </a:r>
          </a:p>
          <a:p>
            <a:pPr algn="l"/>
            <a:r>
              <a:rPr lang="en-GB" sz="2400" dirty="0"/>
              <a:t>Documentation is a key part of any project</a:t>
            </a:r>
          </a:p>
          <a:p>
            <a:pPr lvl="1" algn="l"/>
            <a:r>
              <a:rPr lang="en-GB" sz="2000" dirty="0"/>
              <a:t>It provides provision of objective evidence;</a:t>
            </a:r>
          </a:p>
          <a:p>
            <a:pPr lvl="1" algn="l"/>
            <a:r>
              <a:rPr lang="en-GB" sz="2000" dirty="0"/>
              <a:t>It proves the conformity of the requirements established by a customer;</a:t>
            </a:r>
          </a:p>
          <a:p>
            <a:pPr lvl="1" algn="l"/>
            <a:r>
              <a:rPr lang="en-GB" sz="2000" dirty="0"/>
              <a:t>It enables repeatability and traceability of the work done</a:t>
            </a:r>
            <a:endParaRPr lang="en-US" sz="2400" dirty="0"/>
          </a:p>
          <a:p>
            <a:pPr algn="l"/>
            <a:r>
              <a:rPr lang="en-GB" sz="2400" dirty="0"/>
              <a:t>HL-LHC is an upgrade of an existing machine (LHC). Existing rules are to be followed Pragmatic Approach with our Collaborations</a:t>
            </a:r>
            <a:endParaRPr lang="en-US" sz="2400" dirty="0"/>
          </a:p>
          <a:p>
            <a:pPr algn="l"/>
            <a:r>
              <a:rPr lang="en-US" sz="2400" dirty="0"/>
              <a:t>HL-LHC tried to implement an industrial approach within the boundary conditions of the Research centers: Traceability, documentation, control of changes etc. are ‘a must’ for any project at large scale</a:t>
            </a:r>
          </a:p>
          <a:p>
            <a:pPr algn="l"/>
            <a:r>
              <a:rPr lang="en-GB" sz="2400" dirty="0"/>
              <a:t>Important to keep traceability (what goes where) along the full life-cycle</a:t>
            </a:r>
          </a:p>
          <a:p>
            <a:pPr algn="l"/>
            <a:r>
              <a:rPr lang="en-US" sz="2400" dirty="0"/>
              <a:t>The correct use of EDMS/MTF is of paramount importance in order to store, handle and retrieve information in later stages</a:t>
            </a:r>
          </a:p>
          <a:p>
            <a:pPr algn="l"/>
            <a:r>
              <a:rPr lang="en-US" sz="2400" dirty="0"/>
              <a:t>Standardization for all the CERN members and Collaborations</a:t>
            </a:r>
          </a:p>
          <a:p>
            <a:pPr algn="l"/>
            <a:r>
              <a:rPr lang="en-US" sz="2400" dirty="0"/>
              <a:t>Continuous improvement as a quality principle and support from </a:t>
            </a:r>
            <a:r>
              <a:rPr lang="en-US" sz="2400"/>
              <a:t>PDQR Office</a:t>
            </a:r>
            <a:endParaRPr lang="en-US" sz="2400" dirty="0"/>
          </a:p>
        </p:txBody>
      </p:sp>
      <p:sp>
        <p:nvSpPr>
          <p:cNvPr id="4" name="Slide Number Placeholder 3">
            <a:extLst>
              <a:ext uri="{FF2B5EF4-FFF2-40B4-BE49-F238E27FC236}">
                <a16:creationId xmlns:a16="http://schemas.microsoft.com/office/drawing/2014/main" id="{859AD37A-6504-4FE3-9DBB-16076FF4D9E2}"/>
              </a:ext>
            </a:extLst>
          </p:cNvPr>
          <p:cNvSpPr>
            <a:spLocks noGrp="1"/>
          </p:cNvSpPr>
          <p:nvPr>
            <p:ph type="sldNum" sz="quarter" idx="12"/>
          </p:nvPr>
        </p:nvSpPr>
        <p:spPr/>
        <p:txBody>
          <a:bodyPr/>
          <a:lstStyle/>
          <a:p>
            <a:fld id="{BFDCA1C4-9514-7B4F-976F-D92F7E296653}" type="slidenum">
              <a:rPr lang="fr-FR" smtClean="0"/>
              <a:pPr/>
              <a:t>41</a:t>
            </a:fld>
            <a:endParaRPr lang="fr-FR" dirty="0"/>
          </a:p>
        </p:txBody>
      </p:sp>
      <p:sp>
        <p:nvSpPr>
          <p:cNvPr id="3" name="Footer Placeholder 2">
            <a:extLst>
              <a:ext uri="{FF2B5EF4-FFF2-40B4-BE49-F238E27FC236}">
                <a16:creationId xmlns:a16="http://schemas.microsoft.com/office/drawing/2014/main" id="{F4212E1B-9604-4D4F-B47F-9A1981509BA9}"/>
              </a:ext>
            </a:extLst>
          </p:cNvPr>
          <p:cNvSpPr>
            <a:spLocks noGrp="1"/>
          </p:cNvSpPr>
          <p:nvPr>
            <p:ph type="ftr" sz="quarter" idx="11"/>
          </p:nvPr>
        </p:nvSpPr>
        <p:spPr/>
        <p:txBody>
          <a:bodyPr/>
          <a:lstStyle/>
          <a:p>
            <a:r>
              <a:rPr lang="en-GB" noProof="0" dirty="0"/>
              <a:t>HL-LHC Procurement, Baseline Documentation, Quality and Risk Office</a:t>
            </a:r>
          </a:p>
        </p:txBody>
      </p:sp>
    </p:spTree>
    <p:extLst>
      <p:ext uri="{BB962C8B-B14F-4D97-AF65-F5344CB8AC3E}">
        <p14:creationId xmlns:p14="http://schemas.microsoft.com/office/powerpoint/2010/main" val="17064700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use to happen at the end of the projects</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19" y="927672"/>
            <a:ext cx="5638763" cy="3735681"/>
          </a:xfrm>
        </p:spPr>
      </p:pic>
      <p:sp>
        <p:nvSpPr>
          <p:cNvPr id="4" name="Footer Placeholder 3"/>
          <p:cNvSpPr>
            <a:spLocks noGrp="1"/>
          </p:cNvSpPr>
          <p:nvPr>
            <p:ph type="ftr" sz="quarter" idx="11"/>
          </p:nvPr>
        </p:nvSpPr>
        <p:spPr/>
        <p:txBody>
          <a:bodyPr/>
          <a:lstStyle/>
          <a:p>
            <a:r>
              <a:rPr lang="en-GB"/>
              <a:t>HL-LHC Procurement, Baseline Documentation, Quality and Risk Office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42</a:t>
            </a:fld>
            <a:endParaRPr lang="fr-FR"/>
          </a:p>
        </p:txBody>
      </p:sp>
      <p:sp>
        <p:nvSpPr>
          <p:cNvPr id="7" name="Multiply 6"/>
          <p:cNvSpPr/>
          <p:nvPr/>
        </p:nvSpPr>
        <p:spPr>
          <a:xfrm>
            <a:off x="5868144" y="161973"/>
            <a:ext cx="540060" cy="486054"/>
          </a:xfrm>
          <a:prstGeom prst="mathMultiply">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b="1">
              <a:ln w="22225">
                <a:solidFill>
                  <a:schemeClr val="accent2"/>
                </a:solidFill>
                <a:prstDash val="solid"/>
              </a:ln>
              <a:solidFill>
                <a:schemeClr val="accent2">
                  <a:lumMod val="40000"/>
                  <a:lumOff val="60000"/>
                </a:schemeClr>
              </a:solidFill>
            </a:endParaRPr>
          </a:p>
        </p:txBody>
      </p:sp>
      <p:sp>
        <p:nvSpPr>
          <p:cNvPr id="8" name="TextBox 7"/>
          <p:cNvSpPr txBox="1"/>
          <p:nvPr/>
        </p:nvSpPr>
        <p:spPr>
          <a:xfrm>
            <a:off x="5679123" y="481171"/>
            <a:ext cx="918102" cy="415498"/>
          </a:xfrm>
          <a:prstGeom prst="rect">
            <a:avLst/>
          </a:prstGeom>
          <a:noFill/>
        </p:spPr>
        <p:txBody>
          <a:bodyPr wrap="square" rtlCol="0">
            <a:spAutoFit/>
          </a:bodyPr>
          <a:lstStyle/>
          <a:p>
            <a:pPr algn="ctr">
              <a:spcBef>
                <a:spcPct val="0"/>
              </a:spcBef>
            </a:pPr>
            <a:r>
              <a:rPr lang="en-GB" sz="2100" b="1" dirty="0">
                <a:solidFill>
                  <a:schemeClr val="bg2"/>
                </a:solidFill>
                <a:latin typeface="+mj-lt"/>
                <a:ea typeface="+mj-ea"/>
                <a:cs typeface="+mj-cs"/>
              </a:rPr>
              <a:t>other</a:t>
            </a:r>
          </a:p>
        </p:txBody>
      </p:sp>
    </p:spTree>
    <p:extLst>
      <p:ext uri="{BB962C8B-B14F-4D97-AF65-F5344CB8AC3E}">
        <p14:creationId xmlns:p14="http://schemas.microsoft.com/office/powerpoint/2010/main" val="6734362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Thank you for your attention</a:t>
            </a:r>
            <a:br>
              <a:rPr lang="en-US" dirty="0"/>
            </a:br>
            <a:r>
              <a:rPr lang="en-US" dirty="0"/>
              <a:t>Link to </a:t>
            </a:r>
            <a:r>
              <a:rPr lang="en-US" dirty="0">
                <a:hlinkClick r:id="rId3"/>
              </a:rPr>
              <a:t>EDMS</a:t>
            </a:r>
            <a:endParaRPr lang="en-GB" dirty="0"/>
          </a:p>
        </p:txBody>
      </p:sp>
      <p:sp>
        <p:nvSpPr>
          <p:cNvPr id="3" name="Espace réservé du pied de page 2"/>
          <p:cNvSpPr>
            <a:spLocks noGrp="1"/>
          </p:cNvSpPr>
          <p:nvPr>
            <p:ph type="ftr" sz="quarter" idx="11"/>
          </p:nvPr>
        </p:nvSpPr>
        <p:spPr/>
        <p:txBody>
          <a:bodyPr/>
          <a:lstStyle/>
          <a:p>
            <a:r>
              <a:rPr lang="en-GB" noProof="0" dirty="0"/>
              <a:t>HL-LHC Procurement, Baseline Documentation, Quality and Risk Office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43</a:t>
            </a:fld>
            <a:endParaRPr lang="fr-FR" dirty="0"/>
          </a:p>
        </p:txBody>
      </p:sp>
      <p:pic>
        <p:nvPicPr>
          <p:cNvPr id="6" name="Image 5" descr="CERN-logo_outline.jpg"/>
          <p:cNvPicPr>
            <a:picLocks noChangeAspect="1"/>
          </p:cNvPicPr>
          <p:nvPr/>
        </p:nvPicPr>
        <p:blipFill>
          <a:blip r:embed="rId4"/>
          <a:stretch>
            <a:fillRect/>
          </a:stretch>
        </p:blipFill>
        <p:spPr>
          <a:xfrm>
            <a:off x="1425892" y="4460081"/>
            <a:ext cx="460058" cy="452438"/>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C6FFF-BFCE-40B6-A5E9-7B8670DD90F8}"/>
              </a:ext>
            </a:extLst>
          </p:cNvPr>
          <p:cNvSpPr>
            <a:spLocks noGrp="1"/>
          </p:cNvSpPr>
          <p:nvPr>
            <p:ph type="title"/>
          </p:nvPr>
        </p:nvSpPr>
        <p:spPr/>
        <p:txBody>
          <a:bodyPr/>
          <a:lstStyle/>
          <a:p>
            <a:r>
              <a:rPr lang="en-US" dirty="0"/>
              <a:t>Why the office was created</a:t>
            </a:r>
            <a:endParaRPr lang="en-GB" dirty="0"/>
          </a:p>
        </p:txBody>
      </p:sp>
      <p:sp>
        <p:nvSpPr>
          <p:cNvPr id="3" name="Content Placeholder 2">
            <a:extLst>
              <a:ext uri="{FF2B5EF4-FFF2-40B4-BE49-F238E27FC236}">
                <a16:creationId xmlns:a16="http://schemas.microsoft.com/office/drawing/2014/main" id="{CDB71A68-4EC7-4382-9CB6-F0BE39E67FD8}"/>
              </a:ext>
            </a:extLst>
          </p:cNvPr>
          <p:cNvSpPr>
            <a:spLocks noGrp="1"/>
          </p:cNvSpPr>
          <p:nvPr>
            <p:ph idx="1"/>
          </p:nvPr>
        </p:nvSpPr>
        <p:spPr>
          <a:xfrm>
            <a:off x="413538" y="914401"/>
            <a:ext cx="8424936" cy="3680222"/>
          </a:xfrm>
        </p:spPr>
        <p:txBody>
          <a:bodyPr>
            <a:noAutofit/>
          </a:bodyPr>
          <a:lstStyle/>
          <a:p>
            <a:pPr algn="l"/>
            <a:r>
              <a:rPr lang="en-US" sz="2900" b="1" dirty="0"/>
              <a:t>SUPPORT</a:t>
            </a:r>
            <a:r>
              <a:rPr lang="en-US" sz="2900" dirty="0"/>
              <a:t>: Rules without support are just papers</a:t>
            </a:r>
          </a:p>
          <a:p>
            <a:pPr algn="l"/>
            <a:r>
              <a:rPr lang="en-US" sz="2900" b="1" dirty="0"/>
              <a:t>OPTIMIZATION</a:t>
            </a:r>
            <a:r>
              <a:rPr lang="en-US" sz="2900" dirty="0"/>
              <a:t>: Engineers had to concentrate on the technical solutions</a:t>
            </a:r>
          </a:p>
          <a:p>
            <a:pPr algn="l"/>
            <a:r>
              <a:rPr lang="en-US" sz="2900" b="1" dirty="0"/>
              <a:t>HARMONIZATION</a:t>
            </a:r>
            <a:r>
              <a:rPr lang="en-US" sz="2900" dirty="0"/>
              <a:t>: We have 20 institutes working for the project and tens of CERN groups</a:t>
            </a:r>
          </a:p>
          <a:p>
            <a:pPr algn="l"/>
            <a:r>
              <a:rPr lang="en-US" sz="2900" b="1" dirty="0"/>
              <a:t>RULES</a:t>
            </a:r>
            <a:r>
              <a:rPr lang="en-US" sz="2900" dirty="0"/>
              <a:t>: The LHC quality plan was obsolete</a:t>
            </a:r>
            <a:endParaRPr lang="en-GB" sz="2900" dirty="0"/>
          </a:p>
        </p:txBody>
      </p:sp>
      <p:sp>
        <p:nvSpPr>
          <p:cNvPr id="4" name="Footer Placeholder 3">
            <a:extLst>
              <a:ext uri="{FF2B5EF4-FFF2-40B4-BE49-F238E27FC236}">
                <a16:creationId xmlns:a16="http://schemas.microsoft.com/office/drawing/2014/main" id="{D2879332-054E-44D2-B5DF-57AF302E722B}"/>
              </a:ext>
            </a:extLst>
          </p:cNvPr>
          <p:cNvSpPr>
            <a:spLocks noGrp="1"/>
          </p:cNvSpPr>
          <p:nvPr>
            <p:ph type="ftr" sz="quarter" idx="11"/>
          </p:nvPr>
        </p:nvSpPr>
        <p:spPr/>
        <p:txBody>
          <a:bodyPr/>
          <a:lstStyle/>
          <a:p>
            <a:r>
              <a:rPr lang="en-GB" noProof="0"/>
              <a:t>HL-LHC Procurement, Baseline Documentation, Quality and Risk Office</a:t>
            </a:r>
            <a:endParaRPr lang="en-GB" noProof="0" dirty="0"/>
          </a:p>
        </p:txBody>
      </p:sp>
      <p:sp>
        <p:nvSpPr>
          <p:cNvPr id="5" name="Slide Number Placeholder 4">
            <a:extLst>
              <a:ext uri="{FF2B5EF4-FFF2-40B4-BE49-F238E27FC236}">
                <a16:creationId xmlns:a16="http://schemas.microsoft.com/office/drawing/2014/main" id="{9F3EBD5C-02D5-4A58-8C0E-38DB9768EC64}"/>
              </a:ext>
            </a:extLst>
          </p:cNvPr>
          <p:cNvSpPr>
            <a:spLocks noGrp="1"/>
          </p:cNvSpPr>
          <p:nvPr>
            <p:ph type="sldNum" sz="quarter" idx="12"/>
          </p:nvPr>
        </p:nvSpPr>
        <p:spPr/>
        <p:txBody>
          <a:bodyPr/>
          <a:lstStyle/>
          <a:p>
            <a:fld id="{BFDCA1C4-9514-7B4F-976F-D92F7E296653}" type="slidenum">
              <a:rPr lang="fr-FR" smtClean="0"/>
              <a:pPr/>
              <a:t>44</a:t>
            </a:fld>
            <a:endParaRPr lang="fr-FR"/>
          </a:p>
        </p:txBody>
      </p:sp>
      <p:pic>
        <p:nvPicPr>
          <p:cNvPr id="7" name="Picture 2" descr="Iron Triangle — Triple Constraints of Project Management">
            <a:extLst>
              <a:ext uri="{FF2B5EF4-FFF2-40B4-BE49-F238E27FC236}">
                <a16:creationId xmlns:a16="http://schemas.microsoft.com/office/drawing/2014/main" id="{01D136F9-3D95-4B31-B39C-72E97A95287E}"/>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870720" y="960349"/>
            <a:ext cx="5400000" cy="339196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51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bicycle&#10;&#10;Description automatically generated">
            <a:extLst>
              <a:ext uri="{FF2B5EF4-FFF2-40B4-BE49-F238E27FC236}">
                <a16:creationId xmlns:a16="http://schemas.microsoft.com/office/drawing/2014/main" id="{E39AE046-52F0-4A34-BF7A-0E5BC700636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94475" y="574495"/>
            <a:ext cx="8539019" cy="4245600"/>
          </a:xfrm>
          <a:prstGeom prst="rect">
            <a:avLst/>
          </a:prstGeom>
        </p:spPr>
      </p:pic>
      <p:sp>
        <p:nvSpPr>
          <p:cNvPr id="2" name="Title 1">
            <a:extLst>
              <a:ext uri="{FF2B5EF4-FFF2-40B4-BE49-F238E27FC236}">
                <a16:creationId xmlns:a16="http://schemas.microsoft.com/office/drawing/2014/main" id="{B009873C-D792-4723-B198-78F8319D5DC0}"/>
              </a:ext>
            </a:extLst>
          </p:cNvPr>
          <p:cNvSpPr>
            <a:spLocks noGrp="1"/>
          </p:cNvSpPr>
          <p:nvPr>
            <p:ph type="title"/>
          </p:nvPr>
        </p:nvSpPr>
        <p:spPr>
          <a:xfrm>
            <a:off x="4062642" y="46232"/>
            <a:ext cx="4967241" cy="540000"/>
          </a:xfrm>
        </p:spPr>
        <p:txBody>
          <a:bodyPr/>
          <a:lstStyle/>
          <a:p>
            <a:r>
              <a:rPr lang="en-US" dirty="0"/>
              <a:t>HL-LHC Scope in 1R and 5R </a:t>
            </a:r>
            <a:endParaRPr lang="en-GB" dirty="0"/>
          </a:p>
        </p:txBody>
      </p:sp>
      <p:sp>
        <p:nvSpPr>
          <p:cNvPr id="12" name="TextBox 11">
            <a:extLst>
              <a:ext uri="{FF2B5EF4-FFF2-40B4-BE49-F238E27FC236}">
                <a16:creationId xmlns:a16="http://schemas.microsoft.com/office/drawing/2014/main" id="{BD98AD87-9C67-452E-AF49-A8213ACB66B5}"/>
              </a:ext>
            </a:extLst>
          </p:cNvPr>
          <p:cNvSpPr txBox="1"/>
          <p:nvPr/>
        </p:nvSpPr>
        <p:spPr>
          <a:xfrm rot="20974381">
            <a:off x="3235042" y="3256605"/>
            <a:ext cx="426179" cy="207749"/>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a:t>UA57</a:t>
            </a:r>
            <a:endParaRPr lang="fr-FR" sz="750"/>
          </a:p>
        </p:txBody>
      </p:sp>
      <p:sp>
        <p:nvSpPr>
          <p:cNvPr id="13" name="TextBox 12">
            <a:extLst>
              <a:ext uri="{FF2B5EF4-FFF2-40B4-BE49-F238E27FC236}">
                <a16:creationId xmlns:a16="http://schemas.microsoft.com/office/drawing/2014/main" id="{A814DEFE-218C-4209-8205-11502A6E49E6}"/>
              </a:ext>
            </a:extLst>
          </p:cNvPr>
          <p:cNvSpPr txBox="1"/>
          <p:nvPr/>
        </p:nvSpPr>
        <p:spPr>
          <a:xfrm>
            <a:off x="2141730" y="2009043"/>
            <a:ext cx="453051" cy="207749"/>
          </a:xfrm>
          <a:prstGeom prst="rect">
            <a:avLst/>
          </a:prstGeom>
          <a:ln w="12700">
            <a:solidFill>
              <a:schemeClr val="accent1"/>
            </a:solidFill>
          </a:ln>
          <a:effectLst>
            <a:glow rad="228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a:t>US57</a:t>
            </a:r>
            <a:endParaRPr lang="fr-FR" sz="750"/>
          </a:p>
        </p:txBody>
      </p:sp>
      <p:sp>
        <p:nvSpPr>
          <p:cNvPr id="14" name="TextBox 13">
            <a:extLst>
              <a:ext uri="{FF2B5EF4-FFF2-40B4-BE49-F238E27FC236}">
                <a16:creationId xmlns:a16="http://schemas.microsoft.com/office/drawing/2014/main" id="{11D0B939-5CCF-4632-BD33-BA8D02C04602}"/>
              </a:ext>
            </a:extLst>
          </p:cNvPr>
          <p:cNvSpPr txBox="1"/>
          <p:nvPr/>
        </p:nvSpPr>
        <p:spPr>
          <a:xfrm rot="20762707">
            <a:off x="8218174" y="937414"/>
            <a:ext cx="485814" cy="207749"/>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a:t>UR55</a:t>
            </a:r>
            <a:endParaRPr lang="fr-FR" sz="750"/>
          </a:p>
        </p:txBody>
      </p:sp>
      <p:sp>
        <p:nvSpPr>
          <p:cNvPr id="15" name="TextBox 14">
            <a:extLst>
              <a:ext uri="{FF2B5EF4-FFF2-40B4-BE49-F238E27FC236}">
                <a16:creationId xmlns:a16="http://schemas.microsoft.com/office/drawing/2014/main" id="{FD36E04F-42D6-4B36-87A9-FDED13338EC0}"/>
              </a:ext>
            </a:extLst>
          </p:cNvPr>
          <p:cNvSpPr txBox="1"/>
          <p:nvPr/>
        </p:nvSpPr>
        <p:spPr>
          <a:xfrm rot="1872273">
            <a:off x="5049276" y="2820447"/>
            <a:ext cx="435257" cy="207749"/>
          </a:xfrm>
          <a:prstGeom prst="rect">
            <a:avLst/>
          </a:prstGeom>
          <a:ln w="12700">
            <a:solidFill>
              <a:schemeClr val="accent1"/>
            </a:solidFill>
          </a:ln>
          <a:effectLst>
            <a:glow rad="101600">
              <a:srgbClr val="BFCEDF">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a:t>UL57</a:t>
            </a:r>
            <a:endParaRPr lang="fr-FR" sz="750"/>
          </a:p>
        </p:txBody>
      </p:sp>
      <p:sp>
        <p:nvSpPr>
          <p:cNvPr id="16" name="TextBox 15">
            <a:extLst>
              <a:ext uri="{FF2B5EF4-FFF2-40B4-BE49-F238E27FC236}">
                <a16:creationId xmlns:a16="http://schemas.microsoft.com/office/drawing/2014/main" id="{F5AFD8B1-A593-4397-A11C-AAA39339BF6F}"/>
              </a:ext>
            </a:extLst>
          </p:cNvPr>
          <p:cNvSpPr txBox="1"/>
          <p:nvPr/>
        </p:nvSpPr>
        <p:spPr>
          <a:xfrm>
            <a:off x="1497922" y="3794038"/>
            <a:ext cx="494426" cy="207749"/>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a:t>UPR57</a:t>
            </a:r>
            <a:endParaRPr lang="fr-FR" sz="750"/>
          </a:p>
        </p:txBody>
      </p:sp>
      <p:grpSp>
        <p:nvGrpSpPr>
          <p:cNvPr id="63" name="Group 62">
            <a:extLst>
              <a:ext uri="{FF2B5EF4-FFF2-40B4-BE49-F238E27FC236}">
                <a16:creationId xmlns:a16="http://schemas.microsoft.com/office/drawing/2014/main" id="{D18F8348-3FDE-488D-8E99-551AA84B584A}"/>
              </a:ext>
            </a:extLst>
          </p:cNvPr>
          <p:cNvGrpSpPr/>
          <p:nvPr/>
        </p:nvGrpSpPr>
        <p:grpSpPr>
          <a:xfrm>
            <a:off x="5506865" y="2080816"/>
            <a:ext cx="368032" cy="381848"/>
            <a:chOff x="6340100" y="2733610"/>
            <a:chExt cx="368032" cy="381848"/>
          </a:xfrm>
        </p:grpSpPr>
        <p:sp>
          <p:nvSpPr>
            <p:cNvPr id="49" name="Rectangle: Rounded Corners 48">
              <a:extLst>
                <a:ext uri="{FF2B5EF4-FFF2-40B4-BE49-F238E27FC236}">
                  <a16:creationId xmlns:a16="http://schemas.microsoft.com/office/drawing/2014/main" id="{81381E44-0293-4F95-8DCD-A0B09236195D}"/>
                </a:ext>
              </a:extLst>
            </p:cNvPr>
            <p:cNvSpPr/>
            <p:nvPr/>
          </p:nvSpPr>
          <p:spPr>
            <a:xfrm>
              <a:off x="6340100" y="2939845"/>
              <a:ext cx="368032"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PC IT</a:t>
              </a:r>
              <a:endParaRPr lang="en-GB" sz="800">
                <a:solidFill>
                  <a:schemeClr val="bg1"/>
                </a:solidFill>
              </a:endParaRPr>
            </a:p>
          </p:txBody>
        </p:sp>
        <p:cxnSp>
          <p:nvCxnSpPr>
            <p:cNvPr id="51" name="Straight Arrow Connector 50">
              <a:extLst>
                <a:ext uri="{FF2B5EF4-FFF2-40B4-BE49-F238E27FC236}">
                  <a16:creationId xmlns:a16="http://schemas.microsoft.com/office/drawing/2014/main" id="{766ABDC4-CF24-45CE-92B9-7704BEBD9233}"/>
                </a:ext>
              </a:extLst>
            </p:cNvPr>
            <p:cNvCxnSpPr>
              <a:cxnSpLocks/>
              <a:stCxn id="49" idx="0"/>
            </p:cNvCxnSpPr>
            <p:nvPr/>
          </p:nvCxnSpPr>
          <p:spPr>
            <a:xfrm flipH="1" flipV="1">
              <a:off x="6522560" y="2733610"/>
              <a:ext cx="1556" cy="206235"/>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251DE9B0-927C-4E09-9F4A-627E1BE4545B}"/>
              </a:ext>
            </a:extLst>
          </p:cNvPr>
          <p:cNvGrpSpPr/>
          <p:nvPr/>
        </p:nvGrpSpPr>
        <p:grpSpPr>
          <a:xfrm>
            <a:off x="5974997" y="2016280"/>
            <a:ext cx="650058" cy="390619"/>
            <a:chOff x="6499279" y="2713124"/>
            <a:chExt cx="650058" cy="390619"/>
          </a:xfrm>
        </p:grpSpPr>
        <p:sp>
          <p:nvSpPr>
            <p:cNvPr id="57" name="Rectangle: Rounded Corners 56">
              <a:extLst>
                <a:ext uri="{FF2B5EF4-FFF2-40B4-BE49-F238E27FC236}">
                  <a16:creationId xmlns:a16="http://schemas.microsoft.com/office/drawing/2014/main" id="{50574D71-A8D5-45A8-AC87-A2B4F2E8446B}"/>
                </a:ext>
              </a:extLst>
            </p:cNvPr>
            <p:cNvSpPr/>
            <p:nvPr/>
          </p:nvSpPr>
          <p:spPr>
            <a:xfrm>
              <a:off x="6499279" y="2928130"/>
              <a:ext cx="650058"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PCs IT Trims</a:t>
              </a:r>
              <a:endParaRPr lang="en-GB" sz="800">
                <a:solidFill>
                  <a:schemeClr val="bg1"/>
                </a:solidFill>
              </a:endParaRPr>
            </a:p>
          </p:txBody>
        </p:sp>
        <p:cxnSp>
          <p:nvCxnSpPr>
            <p:cNvPr id="59" name="Straight Arrow Connector 58">
              <a:extLst>
                <a:ext uri="{FF2B5EF4-FFF2-40B4-BE49-F238E27FC236}">
                  <a16:creationId xmlns:a16="http://schemas.microsoft.com/office/drawing/2014/main" id="{E678CA5A-9152-467A-BF70-C0AD5797063B}"/>
                </a:ext>
              </a:extLst>
            </p:cNvPr>
            <p:cNvCxnSpPr>
              <a:cxnSpLocks/>
              <a:stCxn id="57" idx="0"/>
            </p:cNvCxnSpPr>
            <p:nvPr/>
          </p:nvCxnSpPr>
          <p:spPr>
            <a:xfrm flipH="1" flipV="1">
              <a:off x="6562570" y="2713124"/>
              <a:ext cx="261738" cy="215006"/>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196AA214-6A28-4A79-B2CC-CE9B49D965A9}"/>
              </a:ext>
            </a:extLst>
          </p:cNvPr>
          <p:cNvGrpSpPr/>
          <p:nvPr/>
        </p:nvGrpSpPr>
        <p:grpSpPr>
          <a:xfrm>
            <a:off x="5549703" y="3397174"/>
            <a:ext cx="490409" cy="490249"/>
            <a:chOff x="6430650" y="2751004"/>
            <a:chExt cx="490409" cy="490249"/>
          </a:xfrm>
        </p:grpSpPr>
        <p:sp>
          <p:nvSpPr>
            <p:cNvPr id="77" name="Rectangle: Rounded Corners 76">
              <a:extLst>
                <a:ext uri="{FF2B5EF4-FFF2-40B4-BE49-F238E27FC236}">
                  <a16:creationId xmlns:a16="http://schemas.microsoft.com/office/drawing/2014/main" id="{D479BA23-F9EA-4826-B200-98E2BE6C447F}"/>
                </a:ext>
              </a:extLst>
            </p:cNvPr>
            <p:cNvSpPr/>
            <p:nvPr/>
          </p:nvSpPr>
          <p:spPr>
            <a:xfrm>
              <a:off x="6430650" y="3065640"/>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DFX</a:t>
              </a:r>
              <a:endParaRPr lang="en-GB" sz="800">
                <a:solidFill>
                  <a:schemeClr val="bg1"/>
                </a:solidFill>
              </a:endParaRPr>
            </a:p>
          </p:txBody>
        </p:sp>
        <p:cxnSp>
          <p:nvCxnSpPr>
            <p:cNvPr id="78" name="Straight Arrow Connector 77">
              <a:extLst>
                <a:ext uri="{FF2B5EF4-FFF2-40B4-BE49-F238E27FC236}">
                  <a16:creationId xmlns:a16="http://schemas.microsoft.com/office/drawing/2014/main" id="{52758161-1861-45F9-B40E-C6FB7D2DA84E}"/>
                </a:ext>
              </a:extLst>
            </p:cNvPr>
            <p:cNvCxnSpPr>
              <a:cxnSpLocks/>
              <a:stCxn id="77" idx="0"/>
            </p:cNvCxnSpPr>
            <p:nvPr/>
          </p:nvCxnSpPr>
          <p:spPr>
            <a:xfrm flipV="1">
              <a:off x="6614666" y="2751004"/>
              <a:ext cx="306393" cy="31463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1" name="Group 80">
            <a:extLst>
              <a:ext uri="{FF2B5EF4-FFF2-40B4-BE49-F238E27FC236}">
                <a16:creationId xmlns:a16="http://schemas.microsoft.com/office/drawing/2014/main" id="{126ED332-6887-4C14-871B-92352DD0B7D5}"/>
              </a:ext>
            </a:extLst>
          </p:cNvPr>
          <p:cNvGrpSpPr/>
          <p:nvPr/>
        </p:nvGrpSpPr>
        <p:grpSpPr>
          <a:xfrm>
            <a:off x="5917735" y="2608565"/>
            <a:ext cx="421688" cy="320121"/>
            <a:chOff x="6548464" y="2545544"/>
            <a:chExt cx="421688" cy="320121"/>
          </a:xfrm>
        </p:grpSpPr>
        <p:sp>
          <p:nvSpPr>
            <p:cNvPr id="82" name="Rectangle: Rounded Corners 81">
              <a:extLst>
                <a:ext uri="{FF2B5EF4-FFF2-40B4-BE49-F238E27FC236}">
                  <a16:creationId xmlns:a16="http://schemas.microsoft.com/office/drawing/2014/main" id="{52F5566D-7471-4CD0-92BA-9877982E7648}"/>
                </a:ext>
              </a:extLst>
            </p:cNvPr>
            <p:cNvSpPr/>
            <p:nvPr/>
          </p:nvSpPr>
          <p:spPr>
            <a:xfrm>
              <a:off x="6602120" y="2545544"/>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DSHX</a:t>
              </a:r>
              <a:endParaRPr lang="en-GB" sz="800">
                <a:solidFill>
                  <a:schemeClr val="bg1"/>
                </a:solidFill>
              </a:endParaRPr>
            </a:p>
          </p:txBody>
        </p:sp>
        <p:cxnSp>
          <p:nvCxnSpPr>
            <p:cNvPr id="83" name="Straight Arrow Connector 82">
              <a:extLst>
                <a:ext uri="{FF2B5EF4-FFF2-40B4-BE49-F238E27FC236}">
                  <a16:creationId xmlns:a16="http://schemas.microsoft.com/office/drawing/2014/main" id="{FA78012A-27A6-45BE-A426-60BB283AAA15}"/>
                </a:ext>
              </a:extLst>
            </p:cNvPr>
            <p:cNvCxnSpPr>
              <a:cxnSpLocks/>
              <a:stCxn id="82" idx="2"/>
            </p:cNvCxnSpPr>
            <p:nvPr/>
          </p:nvCxnSpPr>
          <p:spPr>
            <a:xfrm flipH="1">
              <a:off x="6548464" y="2721157"/>
              <a:ext cx="237672" cy="144508"/>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6F998062-48D6-4B63-B444-F4C8A2132CAB}"/>
              </a:ext>
            </a:extLst>
          </p:cNvPr>
          <p:cNvGrpSpPr/>
          <p:nvPr/>
        </p:nvGrpSpPr>
        <p:grpSpPr>
          <a:xfrm>
            <a:off x="4980428" y="1529582"/>
            <a:ext cx="368032" cy="402249"/>
            <a:chOff x="6225257" y="2628881"/>
            <a:chExt cx="368032" cy="402249"/>
          </a:xfrm>
        </p:grpSpPr>
        <p:sp>
          <p:nvSpPr>
            <p:cNvPr id="86" name="Rectangle: Rounded Corners 85">
              <a:extLst>
                <a:ext uri="{FF2B5EF4-FFF2-40B4-BE49-F238E27FC236}">
                  <a16:creationId xmlns:a16="http://schemas.microsoft.com/office/drawing/2014/main" id="{E0EE9C46-75EF-4B9E-9D1A-31629DD5A4B7}"/>
                </a:ext>
              </a:extLst>
            </p:cNvPr>
            <p:cNvSpPr/>
            <p:nvPr/>
          </p:nvSpPr>
          <p:spPr>
            <a:xfrm>
              <a:off x="6225257" y="2628881"/>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DFHX</a:t>
              </a:r>
              <a:endParaRPr lang="en-GB" sz="800">
                <a:solidFill>
                  <a:schemeClr val="bg1"/>
                </a:solidFill>
              </a:endParaRPr>
            </a:p>
          </p:txBody>
        </p:sp>
        <p:cxnSp>
          <p:nvCxnSpPr>
            <p:cNvPr id="87" name="Straight Arrow Connector 86">
              <a:extLst>
                <a:ext uri="{FF2B5EF4-FFF2-40B4-BE49-F238E27FC236}">
                  <a16:creationId xmlns:a16="http://schemas.microsoft.com/office/drawing/2014/main" id="{40BC892B-3D8F-4CAD-90F1-3D26E955C306}"/>
                </a:ext>
              </a:extLst>
            </p:cNvPr>
            <p:cNvCxnSpPr>
              <a:cxnSpLocks/>
              <a:stCxn id="86" idx="2"/>
            </p:cNvCxnSpPr>
            <p:nvPr/>
          </p:nvCxnSpPr>
          <p:spPr>
            <a:xfrm>
              <a:off x="6409273" y="2804494"/>
              <a:ext cx="0" cy="22663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3" name="Group 132">
            <a:extLst>
              <a:ext uri="{FF2B5EF4-FFF2-40B4-BE49-F238E27FC236}">
                <a16:creationId xmlns:a16="http://schemas.microsoft.com/office/drawing/2014/main" id="{1667C76D-F2A4-400E-8D37-F6AAFF2D003C}"/>
              </a:ext>
            </a:extLst>
          </p:cNvPr>
          <p:cNvGrpSpPr/>
          <p:nvPr/>
        </p:nvGrpSpPr>
        <p:grpSpPr>
          <a:xfrm>
            <a:off x="5242149" y="1285328"/>
            <a:ext cx="368032" cy="615108"/>
            <a:chOff x="5998348" y="2398890"/>
            <a:chExt cx="368032" cy="615108"/>
          </a:xfrm>
        </p:grpSpPr>
        <p:sp>
          <p:nvSpPr>
            <p:cNvPr id="90" name="Rectangle: Rounded Corners 89">
              <a:extLst>
                <a:ext uri="{FF2B5EF4-FFF2-40B4-BE49-F238E27FC236}">
                  <a16:creationId xmlns:a16="http://schemas.microsoft.com/office/drawing/2014/main" id="{83420B85-4F39-41CF-8754-D51E55A35B59}"/>
                </a:ext>
              </a:extLst>
            </p:cNvPr>
            <p:cNvSpPr/>
            <p:nvPr/>
          </p:nvSpPr>
          <p:spPr>
            <a:xfrm>
              <a:off x="5998348" y="2398890"/>
              <a:ext cx="368032"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CDBs</a:t>
              </a:r>
              <a:endParaRPr lang="en-GB" sz="800">
                <a:solidFill>
                  <a:schemeClr val="bg1"/>
                </a:solidFill>
              </a:endParaRPr>
            </a:p>
          </p:txBody>
        </p:sp>
        <p:cxnSp>
          <p:nvCxnSpPr>
            <p:cNvPr id="91" name="Straight Arrow Connector 90">
              <a:extLst>
                <a:ext uri="{FF2B5EF4-FFF2-40B4-BE49-F238E27FC236}">
                  <a16:creationId xmlns:a16="http://schemas.microsoft.com/office/drawing/2014/main" id="{D795F0D6-0DB7-4A29-BA74-3FFB7D306206}"/>
                </a:ext>
              </a:extLst>
            </p:cNvPr>
            <p:cNvCxnSpPr>
              <a:cxnSpLocks/>
              <a:stCxn id="90" idx="2"/>
            </p:cNvCxnSpPr>
            <p:nvPr/>
          </p:nvCxnSpPr>
          <p:spPr>
            <a:xfrm>
              <a:off x="6182364" y="2574503"/>
              <a:ext cx="0" cy="439495"/>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7" name="Group 116">
            <a:extLst>
              <a:ext uri="{FF2B5EF4-FFF2-40B4-BE49-F238E27FC236}">
                <a16:creationId xmlns:a16="http://schemas.microsoft.com/office/drawing/2014/main" id="{195F7A7C-EB6B-4B1E-A293-4B296FA2D50D}"/>
              </a:ext>
            </a:extLst>
          </p:cNvPr>
          <p:cNvGrpSpPr/>
          <p:nvPr/>
        </p:nvGrpSpPr>
        <p:grpSpPr>
          <a:xfrm>
            <a:off x="7414783" y="1100823"/>
            <a:ext cx="581804" cy="428758"/>
            <a:chOff x="7302354" y="2909014"/>
            <a:chExt cx="581804" cy="428758"/>
          </a:xfrm>
        </p:grpSpPr>
        <p:sp>
          <p:nvSpPr>
            <p:cNvPr id="118" name="Rectangle: Rounded Corners 117">
              <a:extLst>
                <a:ext uri="{FF2B5EF4-FFF2-40B4-BE49-F238E27FC236}">
                  <a16:creationId xmlns:a16="http://schemas.microsoft.com/office/drawing/2014/main" id="{8A1A0D3B-8C81-441F-8B77-C4678383E543}"/>
                </a:ext>
              </a:extLst>
            </p:cNvPr>
            <p:cNvSpPr/>
            <p:nvPr/>
          </p:nvSpPr>
          <p:spPr>
            <a:xfrm>
              <a:off x="7302354" y="2909014"/>
              <a:ext cx="581804"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err="1">
                  <a:solidFill>
                    <a:schemeClr val="bg1"/>
                  </a:solidFill>
                </a:rPr>
                <a:t>PIC,BIS</a:t>
              </a:r>
              <a:endParaRPr lang="en-GB" sz="800">
                <a:solidFill>
                  <a:schemeClr val="bg1"/>
                </a:solidFill>
              </a:endParaRPr>
            </a:p>
          </p:txBody>
        </p:sp>
        <p:cxnSp>
          <p:nvCxnSpPr>
            <p:cNvPr id="119" name="Straight Arrow Connector 118">
              <a:extLst>
                <a:ext uri="{FF2B5EF4-FFF2-40B4-BE49-F238E27FC236}">
                  <a16:creationId xmlns:a16="http://schemas.microsoft.com/office/drawing/2014/main" id="{A908D334-AE4D-464B-A93F-A9A9710EE3D8}"/>
                </a:ext>
              </a:extLst>
            </p:cNvPr>
            <p:cNvCxnSpPr>
              <a:cxnSpLocks/>
              <a:stCxn id="118" idx="2"/>
            </p:cNvCxnSpPr>
            <p:nvPr/>
          </p:nvCxnSpPr>
          <p:spPr>
            <a:xfrm flipH="1">
              <a:off x="7319718" y="3084627"/>
              <a:ext cx="273538" cy="253145"/>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2" name="Group 121">
            <a:extLst>
              <a:ext uri="{FF2B5EF4-FFF2-40B4-BE49-F238E27FC236}">
                <a16:creationId xmlns:a16="http://schemas.microsoft.com/office/drawing/2014/main" id="{8FB85FDB-A6C8-4272-B9F9-9B7FB666B44F}"/>
              </a:ext>
            </a:extLst>
          </p:cNvPr>
          <p:cNvGrpSpPr/>
          <p:nvPr/>
        </p:nvGrpSpPr>
        <p:grpSpPr>
          <a:xfrm>
            <a:off x="7043015" y="953483"/>
            <a:ext cx="318378" cy="552085"/>
            <a:chOff x="6859184" y="2944699"/>
            <a:chExt cx="318378" cy="552085"/>
          </a:xfrm>
        </p:grpSpPr>
        <p:sp>
          <p:nvSpPr>
            <p:cNvPr id="123" name="Rectangle: Rounded Corners 122">
              <a:extLst>
                <a:ext uri="{FF2B5EF4-FFF2-40B4-BE49-F238E27FC236}">
                  <a16:creationId xmlns:a16="http://schemas.microsoft.com/office/drawing/2014/main" id="{C518B50B-9EDD-4C4D-B31B-E7D249FF5F96}"/>
                </a:ext>
              </a:extLst>
            </p:cNvPr>
            <p:cNvSpPr/>
            <p:nvPr/>
          </p:nvSpPr>
          <p:spPr>
            <a:xfrm>
              <a:off x="6859184" y="2944699"/>
              <a:ext cx="318378"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QDS</a:t>
              </a:r>
              <a:endParaRPr lang="en-GB" sz="800">
                <a:solidFill>
                  <a:schemeClr val="bg1"/>
                </a:solidFill>
              </a:endParaRPr>
            </a:p>
          </p:txBody>
        </p:sp>
        <p:cxnSp>
          <p:nvCxnSpPr>
            <p:cNvPr id="124" name="Straight Arrow Connector 123">
              <a:extLst>
                <a:ext uri="{FF2B5EF4-FFF2-40B4-BE49-F238E27FC236}">
                  <a16:creationId xmlns:a16="http://schemas.microsoft.com/office/drawing/2014/main" id="{A1FF1411-2BC9-4040-9D7F-3B9E6BD137E7}"/>
                </a:ext>
              </a:extLst>
            </p:cNvPr>
            <p:cNvCxnSpPr>
              <a:cxnSpLocks/>
              <a:stCxn id="123" idx="2"/>
            </p:cNvCxnSpPr>
            <p:nvPr/>
          </p:nvCxnSpPr>
          <p:spPr>
            <a:xfrm>
              <a:off x="7018373" y="3120312"/>
              <a:ext cx="49466" cy="37647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7FBD49B5-60DB-423C-A83C-EE3394CC0933}"/>
              </a:ext>
            </a:extLst>
          </p:cNvPr>
          <p:cNvGrpSpPr/>
          <p:nvPr/>
        </p:nvGrpSpPr>
        <p:grpSpPr>
          <a:xfrm>
            <a:off x="6703350" y="1152543"/>
            <a:ext cx="318378" cy="456995"/>
            <a:chOff x="6859184" y="2944699"/>
            <a:chExt cx="318378" cy="456995"/>
          </a:xfrm>
        </p:grpSpPr>
        <p:sp>
          <p:nvSpPr>
            <p:cNvPr id="130" name="Rectangle: Rounded Corners 129">
              <a:extLst>
                <a:ext uri="{FF2B5EF4-FFF2-40B4-BE49-F238E27FC236}">
                  <a16:creationId xmlns:a16="http://schemas.microsoft.com/office/drawing/2014/main" id="{2EA74BBA-1A89-40CA-8CD7-5AB581FE6EA5}"/>
                </a:ext>
              </a:extLst>
            </p:cNvPr>
            <p:cNvSpPr/>
            <p:nvPr/>
          </p:nvSpPr>
          <p:spPr>
            <a:xfrm>
              <a:off x="6859184" y="2944699"/>
              <a:ext cx="318378"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CLIQ</a:t>
              </a:r>
              <a:endParaRPr lang="en-GB" sz="800">
                <a:solidFill>
                  <a:schemeClr val="bg1"/>
                </a:solidFill>
              </a:endParaRPr>
            </a:p>
          </p:txBody>
        </p:sp>
        <p:cxnSp>
          <p:nvCxnSpPr>
            <p:cNvPr id="131" name="Straight Arrow Connector 130">
              <a:extLst>
                <a:ext uri="{FF2B5EF4-FFF2-40B4-BE49-F238E27FC236}">
                  <a16:creationId xmlns:a16="http://schemas.microsoft.com/office/drawing/2014/main" id="{17ABF7EC-F37F-4143-BFF9-4D0FDAA10D55}"/>
                </a:ext>
              </a:extLst>
            </p:cNvPr>
            <p:cNvCxnSpPr>
              <a:cxnSpLocks/>
            </p:cNvCxnSpPr>
            <p:nvPr/>
          </p:nvCxnSpPr>
          <p:spPr>
            <a:xfrm>
              <a:off x="7013753" y="3120312"/>
              <a:ext cx="155393" cy="28138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83EACCEF-C5CA-4DE8-9DB0-0287291B1481}"/>
              </a:ext>
            </a:extLst>
          </p:cNvPr>
          <p:cNvGrpSpPr/>
          <p:nvPr/>
        </p:nvGrpSpPr>
        <p:grpSpPr>
          <a:xfrm>
            <a:off x="5637965" y="1061294"/>
            <a:ext cx="674067" cy="740352"/>
            <a:chOff x="6320545" y="2599650"/>
            <a:chExt cx="674067" cy="740352"/>
          </a:xfrm>
        </p:grpSpPr>
        <p:sp>
          <p:nvSpPr>
            <p:cNvPr id="135" name="Rectangle: Rounded Corners 134">
              <a:extLst>
                <a:ext uri="{FF2B5EF4-FFF2-40B4-BE49-F238E27FC236}">
                  <a16:creationId xmlns:a16="http://schemas.microsoft.com/office/drawing/2014/main" id="{55E48BBC-4729-459C-A6CD-21B735440AD7}"/>
                </a:ext>
              </a:extLst>
            </p:cNvPr>
            <p:cNvSpPr/>
            <p:nvPr/>
          </p:nvSpPr>
          <p:spPr>
            <a:xfrm>
              <a:off x="6320545" y="2599650"/>
              <a:ext cx="674067"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Warm Diodes</a:t>
              </a:r>
              <a:endParaRPr lang="en-GB" sz="800">
                <a:solidFill>
                  <a:schemeClr val="bg1"/>
                </a:solidFill>
              </a:endParaRPr>
            </a:p>
          </p:txBody>
        </p:sp>
        <p:cxnSp>
          <p:nvCxnSpPr>
            <p:cNvPr id="136" name="Straight Arrow Connector 135">
              <a:extLst>
                <a:ext uri="{FF2B5EF4-FFF2-40B4-BE49-F238E27FC236}">
                  <a16:creationId xmlns:a16="http://schemas.microsoft.com/office/drawing/2014/main" id="{BF4025A5-67EB-454C-9DB8-0F720C80C389}"/>
                </a:ext>
              </a:extLst>
            </p:cNvPr>
            <p:cNvCxnSpPr>
              <a:cxnSpLocks/>
              <a:stCxn id="135" idx="2"/>
            </p:cNvCxnSpPr>
            <p:nvPr/>
          </p:nvCxnSpPr>
          <p:spPr>
            <a:xfrm>
              <a:off x="6657579" y="2775263"/>
              <a:ext cx="2635" cy="564739"/>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0" name="Rectangle: Rounded Corners 159">
            <a:extLst>
              <a:ext uri="{FF2B5EF4-FFF2-40B4-BE49-F238E27FC236}">
                <a16:creationId xmlns:a16="http://schemas.microsoft.com/office/drawing/2014/main" id="{5C69951D-B54E-445D-BA0E-70C95756E97B}"/>
              </a:ext>
            </a:extLst>
          </p:cNvPr>
          <p:cNvSpPr/>
          <p:nvPr/>
        </p:nvSpPr>
        <p:spPr>
          <a:xfrm>
            <a:off x="6215724" y="3589422"/>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DCM</a:t>
            </a:r>
            <a:endParaRPr lang="en-GB" sz="800">
              <a:solidFill>
                <a:schemeClr val="bg1"/>
              </a:solidFill>
            </a:endParaRPr>
          </a:p>
        </p:txBody>
      </p:sp>
      <p:cxnSp>
        <p:nvCxnSpPr>
          <p:cNvPr id="161" name="Straight Arrow Connector 160">
            <a:extLst>
              <a:ext uri="{FF2B5EF4-FFF2-40B4-BE49-F238E27FC236}">
                <a16:creationId xmlns:a16="http://schemas.microsoft.com/office/drawing/2014/main" id="{05AB1912-3BDD-4BB8-AF8A-7ED4C936CAFC}"/>
              </a:ext>
            </a:extLst>
          </p:cNvPr>
          <p:cNvCxnSpPr>
            <a:cxnSpLocks/>
            <a:stCxn id="160" idx="0"/>
          </p:cNvCxnSpPr>
          <p:nvPr/>
        </p:nvCxnSpPr>
        <p:spPr>
          <a:xfrm flipV="1">
            <a:off x="6359739" y="3424206"/>
            <a:ext cx="0" cy="165217"/>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66" name="Group 165">
            <a:extLst>
              <a:ext uri="{FF2B5EF4-FFF2-40B4-BE49-F238E27FC236}">
                <a16:creationId xmlns:a16="http://schemas.microsoft.com/office/drawing/2014/main" id="{AB1A95CD-0114-4B3E-88C7-92A18247FA38}"/>
              </a:ext>
            </a:extLst>
          </p:cNvPr>
          <p:cNvGrpSpPr/>
          <p:nvPr/>
        </p:nvGrpSpPr>
        <p:grpSpPr>
          <a:xfrm rot="20831218">
            <a:off x="6588393" y="3248633"/>
            <a:ext cx="2110722" cy="153274"/>
            <a:chOff x="6920847" y="3372095"/>
            <a:chExt cx="2205757" cy="160936"/>
          </a:xfrm>
        </p:grpSpPr>
        <p:sp>
          <p:nvSpPr>
            <p:cNvPr id="167" name="Rectangle: Rounded Corners 166">
              <a:extLst>
                <a:ext uri="{FF2B5EF4-FFF2-40B4-BE49-F238E27FC236}">
                  <a16:creationId xmlns:a16="http://schemas.microsoft.com/office/drawing/2014/main" id="{7D3BA8E7-7A34-4678-853D-9F5900DF21E6}"/>
                </a:ext>
              </a:extLst>
            </p:cNvPr>
            <p:cNvSpPr/>
            <p:nvPr/>
          </p:nvSpPr>
          <p:spPr>
            <a:xfrm rot="21600000">
              <a:off x="8838572" y="3381499"/>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Q1</a:t>
              </a:r>
              <a:endParaRPr lang="en-GB" sz="800">
                <a:solidFill>
                  <a:schemeClr val="bg1"/>
                </a:solidFill>
              </a:endParaRPr>
            </a:p>
          </p:txBody>
        </p:sp>
        <p:sp>
          <p:nvSpPr>
            <p:cNvPr id="168" name="Rectangle: Rounded Corners 167">
              <a:extLst>
                <a:ext uri="{FF2B5EF4-FFF2-40B4-BE49-F238E27FC236}">
                  <a16:creationId xmlns:a16="http://schemas.microsoft.com/office/drawing/2014/main" id="{2F5C0B07-4C80-4F12-8120-F0B44DEB3004}"/>
                </a:ext>
              </a:extLst>
            </p:cNvPr>
            <p:cNvSpPr/>
            <p:nvPr/>
          </p:nvSpPr>
          <p:spPr>
            <a:xfrm>
              <a:off x="8476019" y="3381177"/>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Q2A</a:t>
              </a:r>
              <a:endParaRPr lang="en-GB" sz="800">
                <a:solidFill>
                  <a:schemeClr val="bg1"/>
                </a:solidFill>
              </a:endParaRPr>
            </a:p>
          </p:txBody>
        </p:sp>
        <p:sp>
          <p:nvSpPr>
            <p:cNvPr id="169" name="Rectangle: Rounded Corners 168">
              <a:extLst>
                <a:ext uri="{FF2B5EF4-FFF2-40B4-BE49-F238E27FC236}">
                  <a16:creationId xmlns:a16="http://schemas.microsoft.com/office/drawing/2014/main" id="{BEC4971E-CBF3-429F-8425-371ADFCC5D2B}"/>
                </a:ext>
              </a:extLst>
            </p:cNvPr>
            <p:cNvSpPr/>
            <p:nvPr/>
          </p:nvSpPr>
          <p:spPr>
            <a:xfrm>
              <a:off x="8108312" y="3372095"/>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Q2B</a:t>
              </a:r>
              <a:endParaRPr lang="en-GB" sz="800">
                <a:solidFill>
                  <a:schemeClr val="bg1"/>
                </a:solidFill>
              </a:endParaRPr>
            </a:p>
          </p:txBody>
        </p:sp>
        <p:sp>
          <p:nvSpPr>
            <p:cNvPr id="170" name="Rectangle: Rounded Corners 169">
              <a:extLst>
                <a:ext uri="{FF2B5EF4-FFF2-40B4-BE49-F238E27FC236}">
                  <a16:creationId xmlns:a16="http://schemas.microsoft.com/office/drawing/2014/main" id="{9563C15D-3FBB-42F3-87EF-C86E3076BDDE}"/>
                </a:ext>
              </a:extLst>
            </p:cNvPr>
            <p:cNvSpPr/>
            <p:nvPr/>
          </p:nvSpPr>
          <p:spPr>
            <a:xfrm>
              <a:off x="7726661" y="3373204"/>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Q3</a:t>
              </a:r>
              <a:endParaRPr lang="en-GB" sz="800">
                <a:solidFill>
                  <a:schemeClr val="bg1"/>
                </a:solidFill>
              </a:endParaRPr>
            </a:p>
          </p:txBody>
        </p:sp>
        <p:sp>
          <p:nvSpPr>
            <p:cNvPr id="171" name="Rectangle: Rounded Corners 170">
              <a:extLst>
                <a:ext uri="{FF2B5EF4-FFF2-40B4-BE49-F238E27FC236}">
                  <a16:creationId xmlns:a16="http://schemas.microsoft.com/office/drawing/2014/main" id="{8089278C-4D8E-4436-9D40-66998CC44A5A}"/>
                </a:ext>
              </a:extLst>
            </p:cNvPr>
            <p:cNvSpPr/>
            <p:nvPr/>
          </p:nvSpPr>
          <p:spPr>
            <a:xfrm>
              <a:off x="7332535" y="3381703"/>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CP</a:t>
              </a:r>
              <a:endParaRPr lang="en-GB" sz="800">
                <a:solidFill>
                  <a:schemeClr val="bg1"/>
                </a:solidFill>
              </a:endParaRPr>
            </a:p>
          </p:txBody>
        </p:sp>
        <p:sp>
          <p:nvSpPr>
            <p:cNvPr id="172" name="Rectangle: Rounded Corners 171">
              <a:extLst>
                <a:ext uri="{FF2B5EF4-FFF2-40B4-BE49-F238E27FC236}">
                  <a16:creationId xmlns:a16="http://schemas.microsoft.com/office/drawing/2014/main" id="{17639AA0-2177-4297-BE6C-185CC7C5D89F}"/>
                </a:ext>
              </a:extLst>
            </p:cNvPr>
            <p:cNvSpPr/>
            <p:nvPr/>
          </p:nvSpPr>
          <p:spPr>
            <a:xfrm>
              <a:off x="6920847" y="3389015"/>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D1</a:t>
              </a:r>
              <a:endParaRPr lang="en-GB" sz="800">
                <a:solidFill>
                  <a:schemeClr val="bg1"/>
                </a:solidFill>
              </a:endParaRPr>
            </a:p>
          </p:txBody>
        </p:sp>
      </p:grpSp>
      <p:grpSp>
        <p:nvGrpSpPr>
          <p:cNvPr id="189" name="Group 188">
            <a:extLst>
              <a:ext uri="{FF2B5EF4-FFF2-40B4-BE49-F238E27FC236}">
                <a16:creationId xmlns:a16="http://schemas.microsoft.com/office/drawing/2014/main" id="{65458E4C-0827-471F-98BA-585A726742CE}"/>
              </a:ext>
            </a:extLst>
          </p:cNvPr>
          <p:cNvGrpSpPr/>
          <p:nvPr/>
        </p:nvGrpSpPr>
        <p:grpSpPr>
          <a:xfrm>
            <a:off x="6701085" y="1923446"/>
            <a:ext cx="828976" cy="202420"/>
            <a:chOff x="6870843" y="2928546"/>
            <a:chExt cx="1258332" cy="202420"/>
          </a:xfrm>
        </p:grpSpPr>
        <p:sp>
          <p:nvSpPr>
            <p:cNvPr id="190" name="Rectangle: Rounded Corners 189">
              <a:extLst>
                <a:ext uri="{FF2B5EF4-FFF2-40B4-BE49-F238E27FC236}">
                  <a16:creationId xmlns:a16="http://schemas.microsoft.com/office/drawing/2014/main" id="{CEBBD6E5-9FC7-4F3F-BDD1-96389AAF3EE4}"/>
                </a:ext>
              </a:extLst>
            </p:cNvPr>
            <p:cNvSpPr/>
            <p:nvPr/>
          </p:nvSpPr>
          <p:spPr>
            <a:xfrm>
              <a:off x="7479118" y="2955353"/>
              <a:ext cx="650057"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OC PCs</a:t>
              </a:r>
              <a:endParaRPr lang="en-GB" sz="800">
                <a:solidFill>
                  <a:schemeClr val="bg1"/>
                </a:solidFill>
              </a:endParaRPr>
            </a:p>
          </p:txBody>
        </p:sp>
        <p:cxnSp>
          <p:nvCxnSpPr>
            <p:cNvPr id="191" name="Straight Arrow Connector 190">
              <a:extLst>
                <a:ext uri="{FF2B5EF4-FFF2-40B4-BE49-F238E27FC236}">
                  <a16:creationId xmlns:a16="http://schemas.microsoft.com/office/drawing/2014/main" id="{D7A16008-EBB9-4EA2-BBE9-81340BC6E3A0}"/>
                </a:ext>
              </a:extLst>
            </p:cNvPr>
            <p:cNvCxnSpPr>
              <a:cxnSpLocks/>
              <a:stCxn id="190" idx="0"/>
            </p:cNvCxnSpPr>
            <p:nvPr/>
          </p:nvCxnSpPr>
          <p:spPr>
            <a:xfrm flipH="1" flipV="1">
              <a:off x="6870843" y="2928546"/>
              <a:ext cx="933304" cy="26807"/>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2" name="Group 191">
            <a:extLst>
              <a:ext uri="{FF2B5EF4-FFF2-40B4-BE49-F238E27FC236}">
                <a16:creationId xmlns:a16="http://schemas.microsoft.com/office/drawing/2014/main" id="{98699140-CA03-4490-938D-074B8BDF8A4B}"/>
              </a:ext>
            </a:extLst>
          </p:cNvPr>
          <p:cNvGrpSpPr/>
          <p:nvPr/>
        </p:nvGrpSpPr>
        <p:grpSpPr>
          <a:xfrm>
            <a:off x="6285940" y="2011893"/>
            <a:ext cx="697907" cy="187486"/>
            <a:chOff x="6263577" y="2974556"/>
            <a:chExt cx="697907" cy="187486"/>
          </a:xfrm>
        </p:grpSpPr>
        <p:sp>
          <p:nvSpPr>
            <p:cNvPr id="193" name="Rectangle: Rounded Corners 192">
              <a:extLst>
                <a:ext uri="{FF2B5EF4-FFF2-40B4-BE49-F238E27FC236}">
                  <a16:creationId xmlns:a16="http://schemas.microsoft.com/office/drawing/2014/main" id="{C1CFE493-BF36-4FBF-8B8B-DF0F9D5D728C}"/>
                </a:ext>
              </a:extLst>
            </p:cNvPr>
            <p:cNvSpPr/>
            <p:nvPr/>
          </p:nvSpPr>
          <p:spPr>
            <a:xfrm>
              <a:off x="6469579" y="2986429"/>
              <a:ext cx="491905"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D1 PC</a:t>
              </a:r>
              <a:endParaRPr lang="en-GB" sz="800">
                <a:solidFill>
                  <a:schemeClr val="bg1"/>
                </a:solidFill>
              </a:endParaRPr>
            </a:p>
          </p:txBody>
        </p:sp>
        <p:cxnSp>
          <p:nvCxnSpPr>
            <p:cNvPr id="194" name="Straight Arrow Connector 193">
              <a:extLst>
                <a:ext uri="{FF2B5EF4-FFF2-40B4-BE49-F238E27FC236}">
                  <a16:creationId xmlns:a16="http://schemas.microsoft.com/office/drawing/2014/main" id="{970B0A6E-1862-47D1-A3F3-C1FBBC5BF3AB}"/>
                </a:ext>
              </a:extLst>
            </p:cNvPr>
            <p:cNvCxnSpPr>
              <a:cxnSpLocks/>
              <a:stCxn id="193" idx="1"/>
            </p:cNvCxnSpPr>
            <p:nvPr/>
          </p:nvCxnSpPr>
          <p:spPr>
            <a:xfrm flipH="1" flipV="1">
              <a:off x="6263577" y="2974556"/>
              <a:ext cx="206002" cy="99680"/>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sp>
        <p:nvSpPr>
          <p:cNvPr id="202" name="Rectangle: Rounded Corners 201">
            <a:extLst>
              <a:ext uri="{FF2B5EF4-FFF2-40B4-BE49-F238E27FC236}">
                <a16:creationId xmlns:a16="http://schemas.microsoft.com/office/drawing/2014/main" id="{F3AFAC9E-44BE-41C1-B102-CD9EC8A92919}"/>
              </a:ext>
            </a:extLst>
          </p:cNvPr>
          <p:cNvSpPr/>
          <p:nvPr/>
        </p:nvSpPr>
        <p:spPr>
          <a:xfrm>
            <a:off x="6053570" y="3754632"/>
            <a:ext cx="640080"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Cold Diodes</a:t>
            </a:r>
            <a:endParaRPr lang="en-GB" sz="800">
              <a:solidFill>
                <a:schemeClr val="bg1"/>
              </a:solidFill>
            </a:endParaRPr>
          </a:p>
        </p:txBody>
      </p:sp>
      <p:grpSp>
        <p:nvGrpSpPr>
          <p:cNvPr id="203" name="Group 202">
            <a:extLst>
              <a:ext uri="{FF2B5EF4-FFF2-40B4-BE49-F238E27FC236}">
                <a16:creationId xmlns:a16="http://schemas.microsoft.com/office/drawing/2014/main" id="{62C9E632-17BD-499A-8B78-A0D7292B7EFC}"/>
              </a:ext>
            </a:extLst>
          </p:cNvPr>
          <p:cNvGrpSpPr/>
          <p:nvPr/>
        </p:nvGrpSpPr>
        <p:grpSpPr>
          <a:xfrm>
            <a:off x="6147785" y="1373135"/>
            <a:ext cx="355971" cy="372286"/>
            <a:chOff x="6810161" y="2715091"/>
            <a:chExt cx="355971" cy="372286"/>
          </a:xfrm>
        </p:grpSpPr>
        <p:sp>
          <p:nvSpPr>
            <p:cNvPr id="204" name="Rectangle: Rounded Corners 203">
              <a:extLst>
                <a:ext uri="{FF2B5EF4-FFF2-40B4-BE49-F238E27FC236}">
                  <a16:creationId xmlns:a16="http://schemas.microsoft.com/office/drawing/2014/main" id="{2B0B5591-3602-464D-9893-B90F1CE5F1CA}"/>
                </a:ext>
              </a:extLst>
            </p:cNvPr>
            <p:cNvSpPr/>
            <p:nvPr/>
          </p:nvSpPr>
          <p:spPr>
            <a:xfrm>
              <a:off x="6810161" y="2715091"/>
              <a:ext cx="355971"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OC EE</a:t>
              </a:r>
              <a:endParaRPr lang="en-GB" sz="800">
                <a:solidFill>
                  <a:schemeClr val="bg1"/>
                </a:solidFill>
              </a:endParaRPr>
            </a:p>
          </p:txBody>
        </p:sp>
        <p:cxnSp>
          <p:nvCxnSpPr>
            <p:cNvPr id="205" name="Straight Arrow Connector 204">
              <a:extLst>
                <a:ext uri="{FF2B5EF4-FFF2-40B4-BE49-F238E27FC236}">
                  <a16:creationId xmlns:a16="http://schemas.microsoft.com/office/drawing/2014/main" id="{3381D409-6A74-461C-8CB6-4351EDD02384}"/>
                </a:ext>
              </a:extLst>
            </p:cNvPr>
            <p:cNvCxnSpPr>
              <a:cxnSpLocks/>
              <a:stCxn id="204" idx="2"/>
            </p:cNvCxnSpPr>
            <p:nvPr/>
          </p:nvCxnSpPr>
          <p:spPr>
            <a:xfrm>
              <a:off x="6988147" y="2890704"/>
              <a:ext cx="86396" cy="196673"/>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5" name="Group 124">
            <a:extLst>
              <a:ext uri="{FF2B5EF4-FFF2-40B4-BE49-F238E27FC236}">
                <a16:creationId xmlns:a16="http://schemas.microsoft.com/office/drawing/2014/main" id="{97762D8B-241D-4CDA-A9B2-0B954775584D}"/>
              </a:ext>
            </a:extLst>
          </p:cNvPr>
          <p:cNvGrpSpPr/>
          <p:nvPr/>
        </p:nvGrpSpPr>
        <p:grpSpPr>
          <a:xfrm>
            <a:off x="5391489" y="2875717"/>
            <a:ext cx="368032" cy="335150"/>
            <a:chOff x="5981929" y="2898599"/>
            <a:chExt cx="368032" cy="335150"/>
          </a:xfrm>
        </p:grpSpPr>
        <p:sp>
          <p:nvSpPr>
            <p:cNvPr id="126" name="Rectangle: Rounded Corners 125">
              <a:extLst>
                <a:ext uri="{FF2B5EF4-FFF2-40B4-BE49-F238E27FC236}">
                  <a16:creationId xmlns:a16="http://schemas.microsoft.com/office/drawing/2014/main" id="{8E33F454-593E-4CC0-87E0-7E231941E2FD}"/>
                </a:ext>
              </a:extLst>
            </p:cNvPr>
            <p:cNvSpPr/>
            <p:nvPr/>
          </p:nvSpPr>
          <p:spPr>
            <a:xfrm>
              <a:off x="5981929" y="3058136"/>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DSHM</a:t>
              </a:r>
              <a:endParaRPr lang="en-GB" sz="800">
                <a:solidFill>
                  <a:schemeClr val="bg1"/>
                </a:solidFill>
              </a:endParaRPr>
            </a:p>
          </p:txBody>
        </p:sp>
        <p:cxnSp>
          <p:nvCxnSpPr>
            <p:cNvPr id="127" name="Straight Arrow Connector 126">
              <a:extLst>
                <a:ext uri="{FF2B5EF4-FFF2-40B4-BE49-F238E27FC236}">
                  <a16:creationId xmlns:a16="http://schemas.microsoft.com/office/drawing/2014/main" id="{87B6DB66-8266-4FC3-9FED-5BE18DCA26F3}"/>
                </a:ext>
              </a:extLst>
            </p:cNvPr>
            <p:cNvCxnSpPr>
              <a:cxnSpLocks/>
              <a:stCxn id="126" idx="0"/>
            </p:cNvCxnSpPr>
            <p:nvPr/>
          </p:nvCxnSpPr>
          <p:spPr>
            <a:xfrm flipV="1">
              <a:off x="6165945" y="2898599"/>
              <a:ext cx="158214" cy="159537"/>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8" name="Group 127">
            <a:extLst>
              <a:ext uri="{FF2B5EF4-FFF2-40B4-BE49-F238E27FC236}">
                <a16:creationId xmlns:a16="http://schemas.microsoft.com/office/drawing/2014/main" id="{95287BFD-734D-4F7B-88CA-70103DAF3087}"/>
              </a:ext>
            </a:extLst>
          </p:cNvPr>
          <p:cNvGrpSpPr/>
          <p:nvPr/>
        </p:nvGrpSpPr>
        <p:grpSpPr>
          <a:xfrm>
            <a:off x="3178819" y="1964727"/>
            <a:ext cx="609924" cy="517540"/>
            <a:chOff x="2645158" y="2640325"/>
            <a:chExt cx="925824" cy="517540"/>
          </a:xfrm>
        </p:grpSpPr>
        <p:sp>
          <p:nvSpPr>
            <p:cNvPr id="137" name="Rectangle: Rounded Corners 136">
              <a:extLst>
                <a:ext uri="{FF2B5EF4-FFF2-40B4-BE49-F238E27FC236}">
                  <a16:creationId xmlns:a16="http://schemas.microsoft.com/office/drawing/2014/main" id="{4F73B2AD-15A8-47CE-85F6-DBE88C04C36E}"/>
                </a:ext>
              </a:extLst>
            </p:cNvPr>
            <p:cNvSpPr/>
            <p:nvPr/>
          </p:nvSpPr>
          <p:spPr>
            <a:xfrm>
              <a:off x="2645158" y="2640325"/>
              <a:ext cx="879096"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D2 PC</a:t>
              </a:r>
              <a:endParaRPr lang="en-GB" sz="800">
                <a:solidFill>
                  <a:schemeClr val="bg1"/>
                </a:solidFill>
              </a:endParaRPr>
            </a:p>
          </p:txBody>
        </p:sp>
        <p:cxnSp>
          <p:nvCxnSpPr>
            <p:cNvPr id="138" name="Straight Arrow Connector 137">
              <a:extLst>
                <a:ext uri="{FF2B5EF4-FFF2-40B4-BE49-F238E27FC236}">
                  <a16:creationId xmlns:a16="http://schemas.microsoft.com/office/drawing/2014/main" id="{651621EA-348A-4C9A-BEF8-D1DB426EC1E5}"/>
                </a:ext>
              </a:extLst>
            </p:cNvPr>
            <p:cNvCxnSpPr>
              <a:cxnSpLocks/>
              <a:stCxn id="137" idx="2"/>
            </p:cNvCxnSpPr>
            <p:nvPr/>
          </p:nvCxnSpPr>
          <p:spPr>
            <a:xfrm>
              <a:off x="3084706" y="2815938"/>
              <a:ext cx="486276" cy="341927"/>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9" name="Group 138">
            <a:extLst>
              <a:ext uri="{FF2B5EF4-FFF2-40B4-BE49-F238E27FC236}">
                <a16:creationId xmlns:a16="http://schemas.microsoft.com/office/drawing/2014/main" id="{B6AC0262-D489-4E8A-90E1-0193BC361F41}"/>
              </a:ext>
            </a:extLst>
          </p:cNvPr>
          <p:cNvGrpSpPr/>
          <p:nvPr/>
        </p:nvGrpSpPr>
        <p:grpSpPr>
          <a:xfrm>
            <a:off x="3718457" y="2443070"/>
            <a:ext cx="517801" cy="474431"/>
            <a:chOff x="6022653" y="2545276"/>
            <a:chExt cx="517801" cy="474431"/>
          </a:xfrm>
        </p:grpSpPr>
        <p:sp>
          <p:nvSpPr>
            <p:cNvPr id="143" name="Rectangle: Rounded Corners 142">
              <a:extLst>
                <a:ext uri="{FF2B5EF4-FFF2-40B4-BE49-F238E27FC236}">
                  <a16:creationId xmlns:a16="http://schemas.microsoft.com/office/drawing/2014/main" id="{D6CADB22-D4A4-46AE-B691-B23EDEF8FE9D}"/>
                </a:ext>
              </a:extLst>
            </p:cNvPr>
            <p:cNvSpPr/>
            <p:nvPr/>
          </p:nvSpPr>
          <p:spPr>
            <a:xfrm>
              <a:off x="6022653" y="2845746"/>
              <a:ext cx="517801" cy="173961"/>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D2 OC EE</a:t>
              </a:r>
              <a:endParaRPr lang="en-GB" sz="800">
                <a:solidFill>
                  <a:schemeClr val="bg1"/>
                </a:solidFill>
              </a:endParaRPr>
            </a:p>
          </p:txBody>
        </p:sp>
        <p:cxnSp>
          <p:nvCxnSpPr>
            <p:cNvPr id="148" name="Straight Arrow Connector 147">
              <a:extLst>
                <a:ext uri="{FF2B5EF4-FFF2-40B4-BE49-F238E27FC236}">
                  <a16:creationId xmlns:a16="http://schemas.microsoft.com/office/drawing/2014/main" id="{04902B16-6042-4FF1-8369-39BA9B13AEAB}"/>
                </a:ext>
              </a:extLst>
            </p:cNvPr>
            <p:cNvCxnSpPr>
              <a:cxnSpLocks/>
              <a:stCxn id="143" idx="0"/>
            </p:cNvCxnSpPr>
            <p:nvPr/>
          </p:nvCxnSpPr>
          <p:spPr>
            <a:xfrm flipV="1">
              <a:off x="6281554" y="2545276"/>
              <a:ext cx="0" cy="30047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9" name="Group 148">
            <a:extLst>
              <a:ext uri="{FF2B5EF4-FFF2-40B4-BE49-F238E27FC236}">
                <a16:creationId xmlns:a16="http://schemas.microsoft.com/office/drawing/2014/main" id="{34191587-F68F-4638-82A9-3AED4DCC4BE5}"/>
              </a:ext>
            </a:extLst>
          </p:cNvPr>
          <p:cNvGrpSpPr/>
          <p:nvPr/>
        </p:nvGrpSpPr>
        <p:grpSpPr>
          <a:xfrm>
            <a:off x="2679653" y="2842549"/>
            <a:ext cx="672855" cy="347125"/>
            <a:chOff x="5555959" y="3617162"/>
            <a:chExt cx="672855" cy="347125"/>
          </a:xfrm>
        </p:grpSpPr>
        <p:sp>
          <p:nvSpPr>
            <p:cNvPr id="150" name="Rectangle: Rounded Corners 149">
              <a:extLst>
                <a:ext uri="{FF2B5EF4-FFF2-40B4-BE49-F238E27FC236}">
                  <a16:creationId xmlns:a16="http://schemas.microsoft.com/office/drawing/2014/main" id="{21BA9B01-6FDD-400C-94A1-6D5CBFCE17C8}"/>
                </a:ext>
              </a:extLst>
            </p:cNvPr>
            <p:cNvSpPr/>
            <p:nvPr/>
          </p:nvSpPr>
          <p:spPr>
            <a:xfrm>
              <a:off x="5736909" y="3788674"/>
              <a:ext cx="491905" cy="175613"/>
            </a:xfrm>
            <a:prstGeom prst="roundRect">
              <a:avLst/>
            </a:prstGeom>
            <a:solidFill>
              <a:srgbClr val="C59EE2"/>
            </a:solidFill>
            <a:ln>
              <a:solidFill>
                <a:srgbClr val="7030A0"/>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800">
                  <a:solidFill>
                    <a:schemeClr val="bg1"/>
                  </a:solidFill>
                </a:rPr>
                <a:t>C</a:t>
              </a:r>
              <a:r>
                <a:rPr lang="en-US" sz="800">
                  <a:solidFill>
                    <a:schemeClr val="bg1"/>
                  </a:solidFill>
                </a:rPr>
                <a:t>old box</a:t>
              </a:r>
              <a:endParaRPr lang="en-GB" sz="800">
                <a:solidFill>
                  <a:schemeClr val="bg1"/>
                </a:solidFill>
              </a:endParaRPr>
            </a:p>
          </p:txBody>
        </p:sp>
        <p:cxnSp>
          <p:nvCxnSpPr>
            <p:cNvPr id="151" name="Straight Arrow Connector 150">
              <a:extLst>
                <a:ext uri="{FF2B5EF4-FFF2-40B4-BE49-F238E27FC236}">
                  <a16:creationId xmlns:a16="http://schemas.microsoft.com/office/drawing/2014/main" id="{E8DDFFAE-0AC3-455C-B131-04EE639AE277}"/>
                </a:ext>
              </a:extLst>
            </p:cNvPr>
            <p:cNvCxnSpPr>
              <a:cxnSpLocks/>
              <a:stCxn id="150" idx="0"/>
            </p:cNvCxnSpPr>
            <p:nvPr/>
          </p:nvCxnSpPr>
          <p:spPr>
            <a:xfrm flipH="1" flipV="1">
              <a:off x="5555959" y="3617162"/>
              <a:ext cx="426903" cy="171512"/>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2" name="Group 151">
            <a:extLst>
              <a:ext uri="{FF2B5EF4-FFF2-40B4-BE49-F238E27FC236}">
                <a16:creationId xmlns:a16="http://schemas.microsoft.com/office/drawing/2014/main" id="{D79B2F47-C43E-4419-9C17-C37CB730920A}"/>
              </a:ext>
            </a:extLst>
          </p:cNvPr>
          <p:cNvGrpSpPr/>
          <p:nvPr/>
        </p:nvGrpSpPr>
        <p:grpSpPr>
          <a:xfrm>
            <a:off x="4125951" y="2424656"/>
            <a:ext cx="523286" cy="334367"/>
            <a:chOff x="5843094" y="2240136"/>
            <a:chExt cx="523286" cy="334367"/>
          </a:xfrm>
        </p:grpSpPr>
        <p:sp>
          <p:nvSpPr>
            <p:cNvPr id="153" name="Rectangle: Rounded Corners 152">
              <a:extLst>
                <a:ext uri="{FF2B5EF4-FFF2-40B4-BE49-F238E27FC236}">
                  <a16:creationId xmlns:a16="http://schemas.microsoft.com/office/drawing/2014/main" id="{AF4C3180-5EB1-4ECE-B359-F846F9E092F1}"/>
                </a:ext>
              </a:extLst>
            </p:cNvPr>
            <p:cNvSpPr/>
            <p:nvPr/>
          </p:nvSpPr>
          <p:spPr>
            <a:xfrm>
              <a:off x="5998348" y="2398890"/>
              <a:ext cx="368032"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CDBs</a:t>
              </a:r>
              <a:endParaRPr lang="en-GB" sz="800">
                <a:solidFill>
                  <a:schemeClr val="bg1"/>
                </a:solidFill>
              </a:endParaRPr>
            </a:p>
          </p:txBody>
        </p:sp>
        <p:cxnSp>
          <p:nvCxnSpPr>
            <p:cNvPr id="154" name="Straight Arrow Connector 153">
              <a:extLst>
                <a:ext uri="{FF2B5EF4-FFF2-40B4-BE49-F238E27FC236}">
                  <a16:creationId xmlns:a16="http://schemas.microsoft.com/office/drawing/2014/main" id="{D9D5F4E0-0816-403D-A7F2-B18D50EC0167}"/>
                </a:ext>
              </a:extLst>
            </p:cNvPr>
            <p:cNvCxnSpPr>
              <a:cxnSpLocks/>
              <a:stCxn id="153" idx="0"/>
            </p:cNvCxnSpPr>
            <p:nvPr/>
          </p:nvCxnSpPr>
          <p:spPr>
            <a:xfrm flipH="1" flipV="1">
              <a:off x="5843094" y="2240136"/>
              <a:ext cx="339270" cy="158754"/>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5" name="Group 154">
            <a:extLst>
              <a:ext uri="{FF2B5EF4-FFF2-40B4-BE49-F238E27FC236}">
                <a16:creationId xmlns:a16="http://schemas.microsoft.com/office/drawing/2014/main" id="{1C06A1D9-BF12-460A-98B0-3845DD34D1D5}"/>
              </a:ext>
            </a:extLst>
          </p:cNvPr>
          <p:cNvGrpSpPr/>
          <p:nvPr/>
        </p:nvGrpSpPr>
        <p:grpSpPr>
          <a:xfrm>
            <a:off x="4055991" y="1835639"/>
            <a:ext cx="419351" cy="1985769"/>
            <a:chOff x="5163581" y="2410950"/>
            <a:chExt cx="419351" cy="1985769"/>
          </a:xfrm>
        </p:grpSpPr>
        <p:grpSp>
          <p:nvGrpSpPr>
            <p:cNvPr id="156" name="Group 155">
              <a:extLst>
                <a:ext uri="{FF2B5EF4-FFF2-40B4-BE49-F238E27FC236}">
                  <a16:creationId xmlns:a16="http://schemas.microsoft.com/office/drawing/2014/main" id="{866A94A3-9A03-42EE-B3EC-20CA9FF18E64}"/>
                </a:ext>
              </a:extLst>
            </p:cNvPr>
            <p:cNvGrpSpPr/>
            <p:nvPr/>
          </p:nvGrpSpPr>
          <p:grpSpPr>
            <a:xfrm>
              <a:off x="5163581" y="4068197"/>
              <a:ext cx="368032" cy="328522"/>
              <a:chOff x="6335802" y="3227938"/>
              <a:chExt cx="368032" cy="328522"/>
            </a:xfrm>
          </p:grpSpPr>
          <p:sp>
            <p:nvSpPr>
              <p:cNvPr id="179" name="Rectangle: Rounded Corners 178">
                <a:extLst>
                  <a:ext uri="{FF2B5EF4-FFF2-40B4-BE49-F238E27FC236}">
                    <a16:creationId xmlns:a16="http://schemas.microsoft.com/office/drawing/2014/main" id="{2A9DCBFD-F13B-4305-9B0E-5E429BD2F444}"/>
                  </a:ext>
                </a:extLst>
              </p:cNvPr>
              <p:cNvSpPr/>
              <p:nvPr/>
            </p:nvSpPr>
            <p:spPr>
              <a:xfrm>
                <a:off x="6335802" y="3227938"/>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DFM</a:t>
                </a:r>
                <a:endParaRPr lang="en-GB" sz="800">
                  <a:solidFill>
                    <a:schemeClr val="bg1"/>
                  </a:solidFill>
                </a:endParaRPr>
              </a:p>
            </p:txBody>
          </p:sp>
          <p:cxnSp>
            <p:nvCxnSpPr>
              <p:cNvPr id="195" name="Straight Arrow Connector 194">
                <a:extLst>
                  <a:ext uri="{FF2B5EF4-FFF2-40B4-BE49-F238E27FC236}">
                    <a16:creationId xmlns:a16="http://schemas.microsoft.com/office/drawing/2014/main" id="{154406ED-CDD4-4272-A94A-A540AB52DFE9}"/>
                  </a:ext>
                </a:extLst>
              </p:cNvPr>
              <p:cNvCxnSpPr>
                <a:cxnSpLocks/>
                <a:stCxn id="179" idx="2"/>
              </p:cNvCxnSpPr>
              <p:nvPr/>
            </p:nvCxnSpPr>
            <p:spPr>
              <a:xfrm flipH="1">
                <a:off x="6464458" y="3403551"/>
                <a:ext cx="55360" cy="152909"/>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7" name="Group 156">
              <a:extLst>
                <a:ext uri="{FF2B5EF4-FFF2-40B4-BE49-F238E27FC236}">
                  <a16:creationId xmlns:a16="http://schemas.microsoft.com/office/drawing/2014/main" id="{D35FACF7-2A06-476D-960F-0D42812E77F6}"/>
                </a:ext>
              </a:extLst>
            </p:cNvPr>
            <p:cNvGrpSpPr/>
            <p:nvPr/>
          </p:nvGrpSpPr>
          <p:grpSpPr>
            <a:xfrm>
              <a:off x="5214900" y="2410950"/>
              <a:ext cx="368032" cy="445557"/>
              <a:chOff x="6477407" y="2559857"/>
              <a:chExt cx="368032" cy="445557"/>
            </a:xfrm>
          </p:grpSpPr>
          <p:sp>
            <p:nvSpPr>
              <p:cNvPr id="158" name="Rectangle: Rounded Corners 157">
                <a:extLst>
                  <a:ext uri="{FF2B5EF4-FFF2-40B4-BE49-F238E27FC236}">
                    <a16:creationId xmlns:a16="http://schemas.microsoft.com/office/drawing/2014/main" id="{DD066492-9B71-4B14-AF12-5E9C21073E10}"/>
                  </a:ext>
                </a:extLst>
              </p:cNvPr>
              <p:cNvSpPr/>
              <p:nvPr/>
            </p:nvSpPr>
            <p:spPr>
              <a:xfrm>
                <a:off x="6477407" y="2559857"/>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DFHM</a:t>
                </a:r>
                <a:endParaRPr lang="en-GB" sz="800">
                  <a:solidFill>
                    <a:schemeClr val="bg1"/>
                  </a:solidFill>
                </a:endParaRPr>
              </a:p>
            </p:txBody>
          </p:sp>
          <p:cxnSp>
            <p:nvCxnSpPr>
              <p:cNvPr id="159" name="Straight Arrow Connector 158">
                <a:extLst>
                  <a:ext uri="{FF2B5EF4-FFF2-40B4-BE49-F238E27FC236}">
                    <a16:creationId xmlns:a16="http://schemas.microsoft.com/office/drawing/2014/main" id="{D855FEA6-12A2-4F6D-88C9-1FE1300D282A}"/>
                  </a:ext>
                </a:extLst>
              </p:cNvPr>
              <p:cNvCxnSpPr>
                <a:cxnSpLocks/>
                <a:stCxn id="158" idx="2"/>
              </p:cNvCxnSpPr>
              <p:nvPr/>
            </p:nvCxnSpPr>
            <p:spPr>
              <a:xfrm flipH="1">
                <a:off x="6651302" y="2735470"/>
                <a:ext cx="10121" cy="269944"/>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96" name="Group 195">
            <a:extLst>
              <a:ext uri="{FF2B5EF4-FFF2-40B4-BE49-F238E27FC236}">
                <a16:creationId xmlns:a16="http://schemas.microsoft.com/office/drawing/2014/main" id="{52F06387-E2B0-4181-88E3-CA7E9AEB705D}"/>
              </a:ext>
            </a:extLst>
          </p:cNvPr>
          <p:cNvGrpSpPr/>
          <p:nvPr/>
        </p:nvGrpSpPr>
        <p:grpSpPr>
          <a:xfrm>
            <a:off x="47386" y="4280789"/>
            <a:ext cx="581804" cy="467945"/>
            <a:chOff x="357915" y="4883927"/>
            <a:chExt cx="581804" cy="467945"/>
          </a:xfrm>
        </p:grpSpPr>
        <p:sp>
          <p:nvSpPr>
            <p:cNvPr id="197" name="Rectangle: Rounded Corners 196">
              <a:extLst>
                <a:ext uri="{FF2B5EF4-FFF2-40B4-BE49-F238E27FC236}">
                  <a16:creationId xmlns:a16="http://schemas.microsoft.com/office/drawing/2014/main" id="{4BD99641-B73B-41CF-997C-26BD06E31FFE}"/>
                </a:ext>
              </a:extLst>
            </p:cNvPr>
            <p:cNvSpPr/>
            <p:nvPr/>
          </p:nvSpPr>
          <p:spPr>
            <a:xfrm>
              <a:off x="357915" y="4883927"/>
              <a:ext cx="581804"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DQHDS</a:t>
              </a:r>
              <a:endParaRPr lang="en-GB" sz="800">
                <a:solidFill>
                  <a:schemeClr val="bg1"/>
                </a:solidFill>
              </a:endParaRPr>
            </a:p>
          </p:txBody>
        </p:sp>
        <p:cxnSp>
          <p:nvCxnSpPr>
            <p:cNvPr id="198" name="Straight Arrow Connector 197">
              <a:extLst>
                <a:ext uri="{FF2B5EF4-FFF2-40B4-BE49-F238E27FC236}">
                  <a16:creationId xmlns:a16="http://schemas.microsoft.com/office/drawing/2014/main" id="{F3E3E898-2E6A-4689-8484-981C0B2AFB99}"/>
                </a:ext>
              </a:extLst>
            </p:cNvPr>
            <p:cNvCxnSpPr>
              <a:cxnSpLocks/>
              <a:stCxn id="197" idx="2"/>
            </p:cNvCxnSpPr>
            <p:nvPr/>
          </p:nvCxnSpPr>
          <p:spPr>
            <a:xfrm>
              <a:off x="648817" y="5059540"/>
              <a:ext cx="0" cy="29233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99" name="Rectangle: Rounded Corners 198">
            <a:extLst>
              <a:ext uri="{FF2B5EF4-FFF2-40B4-BE49-F238E27FC236}">
                <a16:creationId xmlns:a16="http://schemas.microsoft.com/office/drawing/2014/main" id="{B815D97F-5A3B-45FF-96BA-E6DBA0E6F2E9}"/>
              </a:ext>
            </a:extLst>
          </p:cNvPr>
          <p:cNvSpPr/>
          <p:nvPr/>
        </p:nvSpPr>
        <p:spPr>
          <a:xfrm rot="20831218">
            <a:off x="3993804" y="4106994"/>
            <a:ext cx="275622" cy="13716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D2</a:t>
            </a:r>
            <a:endParaRPr lang="en-GB" sz="800">
              <a:solidFill>
                <a:schemeClr val="bg1"/>
              </a:solidFill>
            </a:endParaRPr>
          </a:p>
        </p:txBody>
      </p:sp>
      <p:sp>
        <p:nvSpPr>
          <p:cNvPr id="200" name="Rectangle: Rounded Corners 199">
            <a:extLst>
              <a:ext uri="{FF2B5EF4-FFF2-40B4-BE49-F238E27FC236}">
                <a16:creationId xmlns:a16="http://schemas.microsoft.com/office/drawing/2014/main" id="{3ED865BB-47C1-464F-819C-F4FB82B44CE9}"/>
              </a:ext>
            </a:extLst>
          </p:cNvPr>
          <p:cNvSpPr/>
          <p:nvPr/>
        </p:nvSpPr>
        <p:spPr>
          <a:xfrm rot="20831218">
            <a:off x="2664437" y="4402990"/>
            <a:ext cx="275622" cy="13716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Q4</a:t>
            </a:r>
            <a:endParaRPr lang="en-GB" sz="800">
              <a:solidFill>
                <a:schemeClr val="bg1"/>
              </a:solidFill>
            </a:endParaRPr>
          </a:p>
        </p:txBody>
      </p:sp>
      <p:sp>
        <p:nvSpPr>
          <p:cNvPr id="201" name="Rectangle: Rounded Corners 200">
            <a:extLst>
              <a:ext uri="{FF2B5EF4-FFF2-40B4-BE49-F238E27FC236}">
                <a16:creationId xmlns:a16="http://schemas.microsoft.com/office/drawing/2014/main" id="{12318EF6-4A9B-4F01-BF96-CB49EE081B63}"/>
              </a:ext>
            </a:extLst>
          </p:cNvPr>
          <p:cNvSpPr/>
          <p:nvPr/>
        </p:nvSpPr>
        <p:spPr>
          <a:xfrm rot="20831218">
            <a:off x="1482670" y="4654080"/>
            <a:ext cx="275622" cy="13716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800">
                <a:solidFill>
                  <a:schemeClr val="bg1"/>
                </a:solidFill>
              </a:rPr>
              <a:t>Q5</a:t>
            </a:r>
            <a:endParaRPr lang="en-GB" sz="800">
              <a:solidFill>
                <a:schemeClr val="bg1"/>
              </a:solidFill>
            </a:endParaRPr>
          </a:p>
        </p:txBody>
      </p:sp>
      <p:sp>
        <p:nvSpPr>
          <p:cNvPr id="207" name="Rectangle: Rounded Corners 206">
            <a:extLst>
              <a:ext uri="{FF2B5EF4-FFF2-40B4-BE49-F238E27FC236}">
                <a16:creationId xmlns:a16="http://schemas.microsoft.com/office/drawing/2014/main" id="{B96ECD14-BC6E-47F9-B191-4E0637B741AC}"/>
              </a:ext>
            </a:extLst>
          </p:cNvPr>
          <p:cNvSpPr/>
          <p:nvPr/>
        </p:nvSpPr>
        <p:spPr>
          <a:xfrm rot="20831218">
            <a:off x="627075" y="4835927"/>
            <a:ext cx="275622" cy="13716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Q6</a:t>
            </a:r>
            <a:endParaRPr lang="en-GB" sz="800">
              <a:solidFill>
                <a:schemeClr val="bg1"/>
              </a:solidFill>
            </a:endParaRPr>
          </a:p>
        </p:txBody>
      </p:sp>
      <p:grpSp>
        <p:nvGrpSpPr>
          <p:cNvPr id="209" name="Group 208">
            <a:extLst>
              <a:ext uri="{FF2B5EF4-FFF2-40B4-BE49-F238E27FC236}">
                <a16:creationId xmlns:a16="http://schemas.microsoft.com/office/drawing/2014/main" id="{B3FF559E-B26F-46DF-9BA3-B86071A67A64}"/>
              </a:ext>
            </a:extLst>
          </p:cNvPr>
          <p:cNvGrpSpPr/>
          <p:nvPr/>
        </p:nvGrpSpPr>
        <p:grpSpPr>
          <a:xfrm>
            <a:off x="4336682" y="1485027"/>
            <a:ext cx="491905" cy="749963"/>
            <a:chOff x="6469579" y="2986429"/>
            <a:chExt cx="491905" cy="749963"/>
          </a:xfrm>
        </p:grpSpPr>
        <p:sp>
          <p:nvSpPr>
            <p:cNvPr id="210" name="Rectangle: Rounded Corners 209">
              <a:extLst>
                <a:ext uri="{FF2B5EF4-FFF2-40B4-BE49-F238E27FC236}">
                  <a16:creationId xmlns:a16="http://schemas.microsoft.com/office/drawing/2014/main" id="{A307CC1D-2763-46B2-8802-9142D0054280}"/>
                </a:ext>
              </a:extLst>
            </p:cNvPr>
            <p:cNvSpPr/>
            <p:nvPr/>
          </p:nvSpPr>
          <p:spPr>
            <a:xfrm>
              <a:off x="6469579" y="2986429"/>
              <a:ext cx="491905" cy="175613"/>
            </a:xfrm>
            <a:prstGeom prst="roundRect">
              <a:avLst/>
            </a:prstGeom>
            <a:solidFill>
              <a:srgbClr val="C59EE2"/>
            </a:solidFill>
            <a:ln>
              <a:solidFill>
                <a:srgbClr val="7030A0"/>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800">
                  <a:solidFill>
                    <a:schemeClr val="bg1"/>
                  </a:solidFill>
                </a:rPr>
                <a:t>Valve</a:t>
              </a:r>
              <a:r>
                <a:rPr lang="en-US" sz="800">
                  <a:solidFill>
                    <a:schemeClr val="bg1"/>
                  </a:solidFill>
                </a:rPr>
                <a:t> box</a:t>
              </a:r>
              <a:endParaRPr lang="en-GB" sz="800">
                <a:solidFill>
                  <a:schemeClr val="bg1"/>
                </a:solidFill>
              </a:endParaRPr>
            </a:p>
          </p:txBody>
        </p:sp>
        <p:cxnSp>
          <p:nvCxnSpPr>
            <p:cNvPr id="211" name="Straight Arrow Connector 210">
              <a:extLst>
                <a:ext uri="{FF2B5EF4-FFF2-40B4-BE49-F238E27FC236}">
                  <a16:creationId xmlns:a16="http://schemas.microsoft.com/office/drawing/2014/main" id="{A89C63C3-31DF-49E0-96D0-94FA12A89F7D}"/>
                </a:ext>
              </a:extLst>
            </p:cNvPr>
            <p:cNvCxnSpPr>
              <a:cxnSpLocks/>
              <a:stCxn id="210" idx="2"/>
            </p:cNvCxnSpPr>
            <p:nvPr/>
          </p:nvCxnSpPr>
          <p:spPr>
            <a:xfrm>
              <a:off x="6715532" y="3162042"/>
              <a:ext cx="147329" cy="57435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2" name="Group 211">
            <a:extLst>
              <a:ext uri="{FF2B5EF4-FFF2-40B4-BE49-F238E27FC236}">
                <a16:creationId xmlns:a16="http://schemas.microsoft.com/office/drawing/2014/main" id="{9D862683-DAED-420B-87F3-AE41A0360182}"/>
              </a:ext>
            </a:extLst>
          </p:cNvPr>
          <p:cNvGrpSpPr/>
          <p:nvPr/>
        </p:nvGrpSpPr>
        <p:grpSpPr>
          <a:xfrm>
            <a:off x="3483502" y="1676750"/>
            <a:ext cx="579140" cy="676079"/>
            <a:chOff x="942988" y="1412238"/>
            <a:chExt cx="879096" cy="676079"/>
          </a:xfrm>
        </p:grpSpPr>
        <p:sp>
          <p:nvSpPr>
            <p:cNvPr id="213" name="Rectangle: Rounded Corners 212">
              <a:extLst>
                <a:ext uri="{FF2B5EF4-FFF2-40B4-BE49-F238E27FC236}">
                  <a16:creationId xmlns:a16="http://schemas.microsoft.com/office/drawing/2014/main" id="{6888FBD8-DE05-4DCE-8131-D53858DCFD25}"/>
                </a:ext>
              </a:extLst>
            </p:cNvPr>
            <p:cNvSpPr/>
            <p:nvPr/>
          </p:nvSpPr>
          <p:spPr>
            <a:xfrm>
              <a:off x="942988" y="1412238"/>
              <a:ext cx="879096"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800">
                  <a:solidFill>
                    <a:schemeClr val="bg1"/>
                  </a:solidFill>
                </a:rPr>
                <a:t>D2 OC PCs</a:t>
              </a:r>
              <a:endParaRPr lang="en-GB" sz="800">
                <a:solidFill>
                  <a:schemeClr val="bg1"/>
                </a:solidFill>
              </a:endParaRPr>
            </a:p>
          </p:txBody>
        </p:sp>
        <p:cxnSp>
          <p:nvCxnSpPr>
            <p:cNvPr id="214" name="Straight Arrow Connector 213">
              <a:extLst>
                <a:ext uri="{FF2B5EF4-FFF2-40B4-BE49-F238E27FC236}">
                  <a16:creationId xmlns:a16="http://schemas.microsoft.com/office/drawing/2014/main" id="{E5C5D547-A2DA-43ED-83F5-D9EFA74C397E}"/>
                </a:ext>
              </a:extLst>
            </p:cNvPr>
            <p:cNvCxnSpPr>
              <a:cxnSpLocks/>
              <a:stCxn id="213" idx="2"/>
            </p:cNvCxnSpPr>
            <p:nvPr/>
          </p:nvCxnSpPr>
          <p:spPr>
            <a:xfrm>
              <a:off x="1382536" y="1587851"/>
              <a:ext cx="279435" cy="500466"/>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sp>
        <p:nvSpPr>
          <p:cNvPr id="216" name="Rectangle: Rounded Corners 215">
            <a:extLst>
              <a:ext uri="{FF2B5EF4-FFF2-40B4-BE49-F238E27FC236}">
                <a16:creationId xmlns:a16="http://schemas.microsoft.com/office/drawing/2014/main" id="{5020F9DC-AA39-47AD-BE1D-EE2793FF8485}"/>
              </a:ext>
            </a:extLst>
          </p:cNvPr>
          <p:cNvSpPr/>
          <p:nvPr/>
        </p:nvSpPr>
        <p:spPr>
          <a:xfrm rot="20831218">
            <a:off x="3282441" y="4233349"/>
            <a:ext cx="553012" cy="284870"/>
          </a:xfrm>
          <a:prstGeom prst="roundRect">
            <a:avLst/>
          </a:prstGeom>
          <a:solidFill>
            <a:schemeClr val="bg1">
              <a:lumMod val="65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800">
                <a:solidFill>
                  <a:schemeClr val="bg1"/>
                </a:solidFill>
              </a:rPr>
              <a:t>Crab</a:t>
            </a:r>
          </a:p>
          <a:p>
            <a:pPr algn="ctr"/>
            <a:r>
              <a:rPr lang="pt-PT" sz="800">
                <a:solidFill>
                  <a:schemeClr val="bg1"/>
                </a:solidFill>
              </a:rPr>
              <a:t>Cavities</a:t>
            </a:r>
            <a:endParaRPr lang="en-GB" sz="800">
              <a:solidFill>
                <a:schemeClr val="bg1"/>
              </a:solidFill>
            </a:endParaRPr>
          </a:p>
        </p:txBody>
      </p:sp>
      <p:grpSp>
        <p:nvGrpSpPr>
          <p:cNvPr id="217" name="Group 216">
            <a:extLst>
              <a:ext uri="{FF2B5EF4-FFF2-40B4-BE49-F238E27FC236}">
                <a16:creationId xmlns:a16="http://schemas.microsoft.com/office/drawing/2014/main" id="{D7456E8F-22C8-43B7-8DFC-39DE95065868}"/>
              </a:ext>
            </a:extLst>
          </p:cNvPr>
          <p:cNvGrpSpPr/>
          <p:nvPr/>
        </p:nvGrpSpPr>
        <p:grpSpPr>
          <a:xfrm>
            <a:off x="1225165" y="3536818"/>
            <a:ext cx="1294607" cy="169058"/>
            <a:chOff x="5500259" y="3788675"/>
            <a:chExt cx="1294607" cy="169058"/>
          </a:xfrm>
        </p:grpSpPr>
        <p:sp>
          <p:nvSpPr>
            <p:cNvPr id="218" name="Rectangle: Rounded Corners 217">
              <a:extLst>
                <a:ext uri="{FF2B5EF4-FFF2-40B4-BE49-F238E27FC236}">
                  <a16:creationId xmlns:a16="http://schemas.microsoft.com/office/drawing/2014/main" id="{C34C9CEA-AD01-44EA-B56A-39073381950B}"/>
                </a:ext>
              </a:extLst>
            </p:cNvPr>
            <p:cNvSpPr/>
            <p:nvPr/>
          </p:nvSpPr>
          <p:spPr>
            <a:xfrm>
              <a:off x="5500259" y="3788675"/>
              <a:ext cx="728556" cy="169058"/>
            </a:xfrm>
            <a:prstGeom prst="roundRect">
              <a:avLst/>
            </a:prstGeom>
            <a:solidFill>
              <a:schemeClr val="bg1">
                <a:lumMod val="65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800">
                  <a:solidFill>
                    <a:schemeClr val="bg1"/>
                  </a:solidFill>
                </a:rPr>
                <a:t>RF Powering</a:t>
              </a:r>
              <a:endParaRPr lang="en-GB" sz="800">
                <a:solidFill>
                  <a:schemeClr val="bg1"/>
                </a:solidFill>
              </a:endParaRPr>
            </a:p>
          </p:txBody>
        </p:sp>
        <p:cxnSp>
          <p:nvCxnSpPr>
            <p:cNvPr id="219" name="Straight Arrow Connector 218">
              <a:extLst>
                <a:ext uri="{FF2B5EF4-FFF2-40B4-BE49-F238E27FC236}">
                  <a16:creationId xmlns:a16="http://schemas.microsoft.com/office/drawing/2014/main" id="{EA3175D6-253E-4D5F-86DE-D797B758898A}"/>
                </a:ext>
              </a:extLst>
            </p:cNvPr>
            <p:cNvCxnSpPr>
              <a:cxnSpLocks/>
            </p:cNvCxnSpPr>
            <p:nvPr/>
          </p:nvCxnSpPr>
          <p:spPr>
            <a:xfrm flipV="1">
              <a:off x="6228815" y="3810093"/>
              <a:ext cx="566051" cy="793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0" name="TextBox 219">
            <a:extLst>
              <a:ext uri="{FF2B5EF4-FFF2-40B4-BE49-F238E27FC236}">
                <a16:creationId xmlns:a16="http://schemas.microsoft.com/office/drawing/2014/main" id="{64299BA9-423D-4AEF-9680-58E178F82BEF}"/>
              </a:ext>
            </a:extLst>
          </p:cNvPr>
          <p:cNvSpPr txBox="1"/>
          <p:nvPr/>
        </p:nvSpPr>
        <p:spPr>
          <a:xfrm>
            <a:off x="297911" y="2313073"/>
            <a:ext cx="453051" cy="207749"/>
          </a:xfrm>
          <a:prstGeom prst="rect">
            <a:avLst/>
          </a:prstGeom>
          <a:ln w="12700">
            <a:solidFill>
              <a:schemeClr val="accent1"/>
            </a:solidFill>
          </a:ln>
          <a:effectLst>
            <a:glow rad="228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750"/>
              <a:t>UW57</a:t>
            </a:r>
            <a:endParaRPr lang="fr-FR" sz="750"/>
          </a:p>
        </p:txBody>
      </p:sp>
      <p:pic>
        <p:nvPicPr>
          <p:cNvPr id="108" name="Picture 107">
            <a:extLst>
              <a:ext uri="{FF2B5EF4-FFF2-40B4-BE49-F238E27FC236}">
                <a16:creationId xmlns:a16="http://schemas.microsoft.com/office/drawing/2014/main" id="{11890C2B-E7C2-ED49-84CD-96568692FFF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20223868">
            <a:off x="7924777" y="1928279"/>
            <a:ext cx="1240963" cy="830756"/>
          </a:xfrm>
          <a:prstGeom prst="ellipse">
            <a:avLst/>
          </a:prstGeom>
          <a:ln>
            <a:noFill/>
          </a:ln>
          <a:effectLst>
            <a:softEdge rad="38100"/>
          </a:effectLst>
        </p:spPr>
      </p:pic>
      <p:pic>
        <p:nvPicPr>
          <p:cNvPr id="110" name="Picture 109">
            <a:extLst>
              <a:ext uri="{FF2B5EF4-FFF2-40B4-BE49-F238E27FC236}">
                <a16:creationId xmlns:a16="http://schemas.microsoft.com/office/drawing/2014/main" id="{901B6332-15AF-8B41-AAF0-3F76319B9BD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20189288">
            <a:off x="8015416" y="3339552"/>
            <a:ext cx="1176799" cy="787774"/>
          </a:xfrm>
          <a:prstGeom prst="ellipse">
            <a:avLst/>
          </a:prstGeom>
          <a:ln>
            <a:noFill/>
          </a:ln>
          <a:effectLst>
            <a:softEdge rad="38100"/>
          </a:effectLst>
        </p:spPr>
      </p:pic>
      <p:pic>
        <p:nvPicPr>
          <p:cNvPr id="111" name="Picture 110">
            <a:extLst>
              <a:ext uri="{FF2B5EF4-FFF2-40B4-BE49-F238E27FC236}">
                <a16:creationId xmlns:a16="http://schemas.microsoft.com/office/drawing/2014/main" id="{63F882A6-1E18-3B44-972A-7A8C0FE91BC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34733" y="-120980"/>
            <a:ext cx="4276946" cy="1571115"/>
          </a:xfrm>
          <a:prstGeom prst="rect">
            <a:avLst/>
          </a:prstGeom>
          <a:ln>
            <a:noFill/>
          </a:ln>
          <a:effectLst>
            <a:outerShdw blurRad="292100" dist="139700" dir="2700000" algn="tl" rotWithShape="0">
              <a:srgbClr val="333333">
                <a:alpha val="65000"/>
              </a:srgbClr>
            </a:outerShdw>
          </a:effectLst>
        </p:spPr>
      </p:pic>
      <p:cxnSp>
        <p:nvCxnSpPr>
          <p:cNvPr id="112" name="Straight Arrow Connector 111">
            <a:extLst>
              <a:ext uri="{FF2B5EF4-FFF2-40B4-BE49-F238E27FC236}">
                <a16:creationId xmlns:a16="http://schemas.microsoft.com/office/drawing/2014/main" id="{CF647E2B-A48C-EA43-A568-A23C35A4CC58}"/>
              </a:ext>
            </a:extLst>
          </p:cNvPr>
          <p:cNvCxnSpPr>
            <a:cxnSpLocks/>
          </p:cNvCxnSpPr>
          <p:nvPr/>
        </p:nvCxnSpPr>
        <p:spPr>
          <a:xfrm>
            <a:off x="1541720" y="1161878"/>
            <a:ext cx="1410117" cy="690485"/>
          </a:xfrm>
          <a:prstGeom prst="straightConnector1">
            <a:avLst/>
          </a:prstGeom>
          <a:ln>
            <a:solidFill>
              <a:schemeClr val="tx1"/>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14" name="TextBox 113">
            <a:extLst>
              <a:ext uri="{FF2B5EF4-FFF2-40B4-BE49-F238E27FC236}">
                <a16:creationId xmlns:a16="http://schemas.microsoft.com/office/drawing/2014/main" id="{3ED37B2E-B98D-6543-8319-34E2FED5E51F}"/>
              </a:ext>
            </a:extLst>
          </p:cNvPr>
          <p:cNvSpPr txBox="1"/>
          <p:nvPr/>
        </p:nvSpPr>
        <p:spPr>
          <a:xfrm rot="20905595">
            <a:off x="4385842" y="3940502"/>
            <a:ext cx="520037" cy="196208"/>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675"/>
              <a:t>TAXN</a:t>
            </a:r>
            <a:endParaRPr lang="fr-FR" sz="675"/>
          </a:p>
        </p:txBody>
      </p:sp>
      <p:sp>
        <p:nvSpPr>
          <p:cNvPr id="163" name="TextBox 162">
            <a:extLst>
              <a:ext uri="{FF2B5EF4-FFF2-40B4-BE49-F238E27FC236}">
                <a16:creationId xmlns:a16="http://schemas.microsoft.com/office/drawing/2014/main" id="{7BEC77BE-A4DD-704A-8298-5403A407C01B}"/>
              </a:ext>
            </a:extLst>
          </p:cNvPr>
          <p:cNvSpPr txBox="1"/>
          <p:nvPr/>
        </p:nvSpPr>
        <p:spPr>
          <a:xfrm>
            <a:off x="174215" y="3621818"/>
            <a:ext cx="689806" cy="323165"/>
          </a:xfrm>
          <a:prstGeom prst="rect">
            <a:avLst/>
          </a:prstGeom>
          <a:solidFill>
            <a:schemeClr val="accent1">
              <a:lumMod val="40000"/>
              <a:lumOff val="60000"/>
            </a:schemeClr>
          </a:solidFill>
          <a:ln>
            <a:solidFill>
              <a:schemeClr val="dk1"/>
            </a:solidFill>
          </a:ln>
        </p:spPr>
        <p:txBody>
          <a:bodyPr wrap="square" rtlCol="0">
            <a:spAutoFit/>
          </a:bodyPr>
          <a:lstStyle/>
          <a:p>
            <a:pPr algn="ctr"/>
            <a:r>
              <a:rPr lang="en-GB" sz="750"/>
              <a:t>Cooling and Ventilation</a:t>
            </a:r>
            <a:endParaRPr lang="fr-FR" sz="750"/>
          </a:p>
        </p:txBody>
      </p:sp>
      <p:cxnSp>
        <p:nvCxnSpPr>
          <p:cNvPr id="164" name="Straight Arrow Connector 163">
            <a:extLst>
              <a:ext uri="{FF2B5EF4-FFF2-40B4-BE49-F238E27FC236}">
                <a16:creationId xmlns:a16="http://schemas.microsoft.com/office/drawing/2014/main" id="{181D0B53-9510-F14A-9725-9A32E544E6C2}"/>
              </a:ext>
            </a:extLst>
          </p:cNvPr>
          <p:cNvCxnSpPr/>
          <p:nvPr/>
        </p:nvCxnSpPr>
        <p:spPr>
          <a:xfrm flipV="1">
            <a:off x="826735" y="3135601"/>
            <a:ext cx="72857" cy="462263"/>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13" name="Rectangle 112">
            <a:extLst>
              <a:ext uri="{FF2B5EF4-FFF2-40B4-BE49-F238E27FC236}">
                <a16:creationId xmlns:a16="http://schemas.microsoft.com/office/drawing/2014/main" id="{B0697969-5225-8247-AB27-C9BD393E620F}"/>
              </a:ext>
            </a:extLst>
          </p:cNvPr>
          <p:cNvSpPr/>
          <p:nvPr/>
        </p:nvSpPr>
        <p:spPr>
          <a:xfrm>
            <a:off x="5911665" y="4229771"/>
            <a:ext cx="2339102" cy="300082"/>
          </a:xfrm>
          <a:prstGeom prst="rect">
            <a:avLst/>
          </a:prstGeom>
        </p:spPr>
        <p:txBody>
          <a:bodyPr wrap="none">
            <a:spAutoFit/>
          </a:bodyPr>
          <a:lstStyle/>
          <a:p>
            <a:r>
              <a:rPr lang="en-GB" sz="1350" dirty="0">
                <a:solidFill>
                  <a:schemeClr val="tx1">
                    <a:lumMod val="50000"/>
                    <a:lumOff val="50000"/>
                  </a:schemeClr>
                </a:solidFill>
              </a:rPr>
              <a:t>M. Modena and M. Mendes </a:t>
            </a:r>
          </a:p>
        </p:txBody>
      </p:sp>
      <p:sp>
        <p:nvSpPr>
          <p:cNvPr id="109" name="Slide Number Placeholder 4">
            <a:extLst>
              <a:ext uri="{FF2B5EF4-FFF2-40B4-BE49-F238E27FC236}">
                <a16:creationId xmlns:a16="http://schemas.microsoft.com/office/drawing/2014/main" id="{34A40EF7-CC10-F85D-DF83-345E06DB59EC}"/>
              </a:ext>
            </a:extLst>
          </p:cNvPr>
          <p:cNvSpPr>
            <a:spLocks noGrp="1"/>
          </p:cNvSpPr>
          <p:nvPr>
            <p:ph type="sldNum" sz="quarter" idx="12"/>
          </p:nvPr>
        </p:nvSpPr>
        <p:spPr>
          <a:xfrm>
            <a:off x="8686800" y="4767263"/>
            <a:ext cx="360000" cy="270000"/>
          </a:xfrm>
        </p:spPr>
        <p:txBody>
          <a:bodyPr/>
          <a:lstStyle/>
          <a:p>
            <a:fld id="{BFDCA1C4-9514-7B4F-976F-D92F7E296653}" type="slidenum">
              <a:rPr lang="fr-FR" smtClean="0"/>
              <a:pPr/>
              <a:t>5</a:t>
            </a:fld>
            <a:endParaRPr lang="fr-FR" dirty="0"/>
          </a:p>
        </p:txBody>
      </p:sp>
      <p:sp>
        <p:nvSpPr>
          <p:cNvPr id="3" name="Footer Placeholder 2"/>
          <p:cNvSpPr>
            <a:spLocks noGrp="1"/>
          </p:cNvSpPr>
          <p:nvPr>
            <p:ph type="ftr" sz="quarter" idx="11"/>
          </p:nvPr>
        </p:nvSpPr>
        <p:spPr/>
        <p:txBody>
          <a:bodyPr/>
          <a:lstStyle/>
          <a:p>
            <a:r>
              <a:rPr lang="en-GB" noProof="0"/>
              <a:t>HL-LHC Procurement, Baseline Documentation, Quality and Risk Office</a:t>
            </a:r>
            <a:endParaRPr lang="en-GB" noProof="0" dirty="0"/>
          </a:p>
        </p:txBody>
      </p:sp>
    </p:spTree>
    <p:extLst>
      <p:ext uri="{BB962C8B-B14F-4D97-AF65-F5344CB8AC3E}">
        <p14:creationId xmlns:p14="http://schemas.microsoft.com/office/powerpoint/2010/main" val="618104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28923FA-AB49-D746-8A43-D29A7E28FB4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510" y="-215257"/>
            <a:ext cx="9144000" cy="513516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F5BA8BA4-7503-7E47-A7A9-F205AA4064AB}"/>
              </a:ext>
            </a:extLst>
          </p:cNvPr>
          <p:cNvCxnSpPr/>
          <p:nvPr/>
        </p:nvCxnSpPr>
        <p:spPr>
          <a:xfrm>
            <a:off x="5364088" y="684843"/>
            <a:ext cx="0" cy="3600400"/>
          </a:xfrm>
          <a:prstGeom prst="line">
            <a:avLst/>
          </a:prstGeom>
        </p:spPr>
        <p:style>
          <a:lnRef idx="3">
            <a:schemeClr val="accent3"/>
          </a:lnRef>
          <a:fillRef idx="0">
            <a:schemeClr val="accent3"/>
          </a:fillRef>
          <a:effectRef idx="2">
            <a:schemeClr val="accent3"/>
          </a:effectRef>
          <a:fontRef idx="minor">
            <a:schemeClr val="tx1"/>
          </a:fontRef>
        </p:style>
      </p:cxnSp>
      <p:sp>
        <p:nvSpPr>
          <p:cNvPr id="9" name="TextBox 8">
            <a:extLst>
              <a:ext uri="{FF2B5EF4-FFF2-40B4-BE49-F238E27FC236}">
                <a16:creationId xmlns:a16="http://schemas.microsoft.com/office/drawing/2014/main" id="{F4A4260F-2E52-9A49-8085-BDB8E94055F2}"/>
              </a:ext>
            </a:extLst>
          </p:cNvPr>
          <p:cNvSpPr txBox="1"/>
          <p:nvPr/>
        </p:nvSpPr>
        <p:spPr>
          <a:xfrm flipH="1">
            <a:off x="4485503" y="3461458"/>
            <a:ext cx="2016223" cy="338554"/>
          </a:xfrm>
          <a:prstGeom prst="rect">
            <a:avLst/>
          </a:prstGeom>
          <a:noFill/>
        </p:spPr>
        <p:txBody>
          <a:bodyPr wrap="square" rtlCol="0">
            <a:spAutoFit/>
          </a:bodyPr>
          <a:lstStyle/>
          <a:p>
            <a:pPr defTabSz="342900">
              <a:defRPr/>
            </a:pPr>
            <a:r>
              <a:rPr lang="en-US" sz="1600" b="1" dirty="0">
                <a:solidFill>
                  <a:srgbClr val="C00000"/>
                </a:solidFill>
                <a:latin typeface="Arial"/>
              </a:rPr>
              <a:t>Run3  operation</a:t>
            </a:r>
          </a:p>
        </p:txBody>
      </p:sp>
      <p:sp>
        <p:nvSpPr>
          <p:cNvPr id="15" name="Slide Number Placeholder 3">
            <a:extLst>
              <a:ext uri="{FF2B5EF4-FFF2-40B4-BE49-F238E27FC236}">
                <a16:creationId xmlns:a16="http://schemas.microsoft.com/office/drawing/2014/main" id="{301163C2-1C1A-7143-BBAA-83E2121358A2}"/>
              </a:ext>
            </a:extLst>
          </p:cNvPr>
          <p:cNvSpPr>
            <a:spLocks noGrp="1"/>
          </p:cNvSpPr>
          <p:nvPr>
            <p:ph type="sldNum" sz="quarter" idx="4294967295"/>
          </p:nvPr>
        </p:nvSpPr>
        <p:spPr>
          <a:xfrm>
            <a:off x="8686800" y="4767263"/>
            <a:ext cx="360000" cy="270000"/>
          </a:xfrm>
          <a:prstGeom prst="rect">
            <a:avLst/>
          </a:prstGeom>
        </p:spPr>
        <p:txBody>
          <a:bodyPr vert="horz" lIns="0" tIns="0" rIns="0" bIns="0" rtlCol="0" anchor="b"/>
          <a:lstStyle>
            <a:defPPr>
              <a:defRPr lang="fr-FR"/>
            </a:defPPr>
            <a:lvl1pPr marL="0" algn="r" defTabSz="342900" rtl="0" eaLnBrk="1" latinLnBrk="0" hangingPunct="1">
              <a:defRPr sz="900" kern="1200">
                <a:solidFill>
                  <a:schemeClr val="accent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a:lstStyle>
          <a:p>
            <a:pPr>
              <a:defRPr/>
            </a:pPr>
            <a:fld id="{BFDCA1C4-9514-7B4F-976F-D92F7E296653}" type="slidenum">
              <a:rPr lang="fr-FR" smtClean="0"/>
              <a:pPr>
                <a:defRPr/>
              </a:pPr>
              <a:t>6</a:t>
            </a:fld>
            <a:endParaRPr lang="fr-FR" dirty="0">
              <a:solidFill>
                <a:srgbClr val="64BCD9"/>
              </a:solidFill>
              <a:latin typeface="Arial"/>
            </a:endParaRPr>
          </a:p>
        </p:txBody>
      </p:sp>
      <p:sp>
        <p:nvSpPr>
          <p:cNvPr id="3" name="TextBox 2">
            <a:extLst>
              <a:ext uri="{FF2B5EF4-FFF2-40B4-BE49-F238E27FC236}">
                <a16:creationId xmlns:a16="http://schemas.microsoft.com/office/drawing/2014/main" id="{5BA297DD-3F8D-EC40-958F-5D0D26D79097}"/>
              </a:ext>
            </a:extLst>
          </p:cNvPr>
          <p:cNvSpPr txBox="1"/>
          <p:nvPr/>
        </p:nvSpPr>
        <p:spPr>
          <a:xfrm>
            <a:off x="2411760" y="756850"/>
            <a:ext cx="1130438" cy="415498"/>
          </a:xfrm>
          <a:prstGeom prst="rect">
            <a:avLst/>
          </a:prstGeom>
          <a:noFill/>
        </p:spPr>
        <p:txBody>
          <a:bodyPr wrap="none" rtlCol="0">
            <a:spAutoFit/>
          </a:bodyPr>
          <a:lstStyle/>
          <a:p>
            <a:r>
              <a:rPr lang="en-US" sz="1050" dirty="0"/>
              <a:t>Approval of </a:t>
            </a:r>
          </a:p>
          <a:p>
            <a:r>
              <a:rPr lang="en-US" sz="1050" dirty="0"/>
              <a:t>HL-LHC Project</a:t>
            </a:r>
          </a:p>
        </p:txBody>
      </p:sp>
      <p:cxnSp>
        <p:nvCxnSpPr>
          <p:cNvPr id="13" name="Straight Connector 12">
            <a:extLst>
              <a:ext uri="{FF2B5EF4-FFF2-40B4-BE49-F238E27FC236}">
                <a16:creationId xmlns:a16="http://schemas.microsoft.com/office/drawing/2014/main" id="{8707762C-DF95-8B45-8F7B-44D0AF5B9EFA}"/>
              </a:ext>
            </a:extLst>
          </p:cNvPr>
          <p:cNvCxnSpPr/>
          <p:nvPr/>
        </p:nvCxnSpPr>
        <p:spPr>
          <a:xfrm>
            <a:off x="2357754" y="684843"/>
            <a:ext cx="0" cy="3600400"/>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cxnSp>
        <p:nvCxnSpPr>
          <p:cNvPr id="14" name="Straight Connector 13">
            <a:extLst>
              <a:ext uri="{FF2B5EF4-FFF2-40B4-BE49-F238E27FC236}">
                <a16:creationId xmlns:a16="http://schemas.microsoft.com/office/drawing/2014/main" id="{DE5083B5-70E5-7E44-8353-87021E97C7BF}"/>
              </a:ext>
            </a:extLst>
          </p:cNvPr>
          <p:cNvCxnSpPr/>
          <p:nvPr/>
        </p:nvCxnSpPr>
        <p:spPr>
          <a:xfrm>
            <a:off x="467544" y="689592"/>
            <a:ext cx="0" cy="3600400"/>
          </a:xfrm>
          <a:prstGeom prst="line">
            <a:avLst/>
          </a:prstGeom>
          <a:ln>
            <a:solidFill>
              <a:srgbClr val="0070C0"/>
            </a:solidFill>
          </a:ln>
        </p:spPr>
        <p:style>
          <a:lnRef idx="3">
            <a:schemeClr val="accent3"/>
          </a:lnRef>
          <a:fillRef idx="0">
            <a:schemeClr val="accent3"/>
          </a:fillRef>
          <a:effectRef idx="2">
            <a:schemeClr val="accent3"/>
          </a:effectRef>
          <a:fontRef idx="minor">
            <a:schemeClr val="tx1"/>
          </a:fontRef>
        </p:style>
      </p:cxnSp>
      <p:sp>
        <p:nvSpPr>
          <p:cNvPr id="17" name="TextBox 16">
            <a:extLst>
              <a:ext uri="{FF2B5EF4-FFF2-40B4-BE49-F238E27FC236}">
                <a16:creationId xmlns:a16="http://schemas.microsoft.com/office/drawing/2014/main" id="{3CF64E8C-560F-6840-BCF9-F089A648EB5D}"/>
              </a:ext>
            </a:extLst>
          </p:cNvPr>
          <p:cNvSpPr txBox="1"/>
          <p:nvPr/>
        </p:nvSpPr>
        <p:spPr>
          <a:xfrm>
            <a:off x="449544" y="776667"/>
            <a:ext cx="1281120" cy="415498"/>
          </a:xfrm>
          <a:prstGeom prst="rect">
            <a:avLst/>
          </a:prstGeom>
          <a:noFill/>
        </p:spPr>
        <p:txBody>
          <a:bodyPr wrap="none" rtlCol="0">
            <a:spAutoFit/>
          </a:bodyPr>
          <a:lstStyle/>
          <a:p>
            <a:r>
              <a:rPr lang="en-US" sz="1050" dirty="0"/>
              <a:t>EU funded </a:t>
            </a:r>
            <a:r>
              <a:rPr lang="en-US" sz="1050" dirty="0" err="1"/>
              <a:t>HiLumi</a:t>
            </a:r>
            <a:endParaRPr lang="en-US" sz="1050" dirty="0"/>
          </a:p>
          <a:p>
            <a:r>
              <a:rPr lang="en-US" sz="1050" dirty="0"/>
              <a:t>Design Study</a:t>
            </a:r>
          </a:p>
        </p:txBody>
      </p:sp>
      <p:sp>
        <p:nvSpPr>
          <p:cNvPr id="11" name="Rectangle 10">
            <a:extLst>
              <a:ext uri="{FF2B5EF4-FFF2-40B4-BE49-F238E27FC236}">
                <a16:creationId xmlns:a16="http://schemas.microsoft.com/office/drawing/2014/main" id="{3F931B3E-1D74-0669-E0D2-C95615855BDC}"/>
              </a:ext>
            </a:extLst>
          </p:cNvPr>
          <p:cNvSpPr/>
          <p:nvPr/>
        </p:nvSpPr>
        <p:spPr>
          <a:xfrm>
            <a:off x="5364088" y="3990081"/>
            <a:ext cx="2067313" cy="920195"/>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Series production is well underway for all components!</a:t>
            </a:r>
          </a:p>
        </p:txBody>
      </p:sp>
      <p:cxnSp>
        <p:nvCxnSpPr>
          <p:cNvPr id="12" name="Straight Connector 11">
            <a:extLst>
              <a:ext uri="{FF2B5EF4-FFF2-40B4-BE49-F238E27FC236}">
                <a16:creationId xmlns:a16="http://schemas.microsoft.com/office/drawing/2014/main" id="{C78A5286-010B-1769-01C5-3699D371A185}"/>
              </a:ext>
            </a:extLst>
          </p:cNvPr>
          <p:cNvCxnSpPr/>
          <p:nvPr/>
        </p:nvCxnSpPr>
        <p:spPr>
          <a:xfrm>
            <a:off x="7418127" y="771550"/>
            <a:ext cx="0" cy="3600400"/>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sp>
        <p:nvSpPr>
          <p:cNvPr id="16" name="Rectangle 15">
            <a:extLst>
              <a:ext uri="{FF2B5EF4-FFF2-40B4-BE49-F238E27FC236}">
                <a16:creationId xmlns:a16="http://schemas.microsoft.com/office/drawing/2014/main" id="{DFED925B-BCB7-B8B9-61F2-DD1708A06D90}"/>
              </a:ext>
            </a:extLst>
          </p:cNvPr>
          <p:cNvSpPr/>
          <p:nvPr/>
        </p:nvSpPr>
        <p:spPr>
          <a:xfrm>
            <a:off x="2355758" y="3990081"/>
            <a:ext cx="3008329" cy="920195"/>
          </a:xfrm>
          <a:prstGeom prst="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Over Half Way!</a:t>
            </a:r>
          </a:p>
          <a:p>
            <a:pPr algn="ctr"/>
            <a:r>
              <a:rPr lang="en-US" sz="1350" dirty="0"/>
              <a:t> 7 years since project approval</a:t>
            </a:r>
          </a:p>
          <a:p>
            <a:pPr algn="ctr"/>
            <a:r>
              <a:rPr lang="en-US" sz="1350" dirty="0"/>
              <a:t>Less than 5 years until start Run4</a:t>
            </a:r>
          </a:p>
        </p:txBody>
      </p:sp>
      <p:sp>
        <p:nvSpPr>
          <p:cNvPr id="19" name="TextBox 18">
            <a:extLst>
              <a:ext uri="{FF2B5EF4-FFF2-40B4-BE49-F238E27FC236}">
                <a16:creationId xmlns:a16="http://schemas.microsoft.com/office/drawing/2014/main" id="{E255E500-5337-36D8-0F0C-9284763BA859}"/>
              </a:ext>
            </a:extLst>
          </p:cNvPr>
          <p:cNvSpPr txBox="1"/>
          <p:nvPr/>
        </p:nvSpPr>
        <p:spPr>
          <a:xfrm>
            <a:off x="7463014" y="857458"/>
            <a:ext cx="1303562" cy="253916"/>
          </a:xfrm>
          <a:prstGeom prst="rect">
            <a:avLst/>
          </a:prstGeom>
          <a:noFill/>
        </p:spPr>
        <p:txBody>
          <a:bodyPr wrap="none" rtlCol="0">
            <a:spAutoFit/>
          </a:bodyPr>
          <a:lstStyle/>
          <a:p>
            <a:r>
              <a:rPr lang="en-US" sz="1050" dirty="0"/>
              <a:t>HL-LHC Operation</a:t>
            </a:r>
          </a:p>
        </p:txBody>
      </p:sp>
      <p:sp>
        <p:nvSpPr>
          <p:cNvPr id="20" name="TextBox 19">
            <a:extLst>
              <a:ext uri="{FF2B5EF4-FFF2-40B4-BE49-F238E27FC236}">
                <a16:creationId xmlns:a16="http://schemas.microsoft.com/office/drawing/2014/main" id="{3FCCAFDC-7348-9D64-DA21-8B969B49F8B8}"/>
              </a:ext>
            </a:extLst>
          </p:cNvPr>
          <p:cNvSpPr txBox="1"/>
          <p:nvPr/>
        </p:nvSpPr>
        <p:spPr>
          <a:xfrm>
            <a:off x="5101926" y="843377"/>
            <a:ext cx="926857" cy="253916"/>
          </a:xfrm>
          <a:prstGeom prst="rect">
            <a:avLst/>
          </a:prstGeom>
          <a:noFill/>
        </p:spPr>
        <p:txBody>
          <a:bodyPr wrap="none" rtlCol="0">
            <a:spAutoFit/>
          </a:bodyPr>
          <a:lstStyle/>
          <a:p>
            <a:r>
              <a:rPr lang="en-US" sz="1050" dirty="0"/>
              <a:t>We are here</a:t>
            </a:r>
          </a:p>
        </p:txBody>
      </p:sp>
      <p:sp>
        <p:nvSpPr>
          <p:cNvPr id="2" name="Footer Placeholder 1"/>
          <p:cNvSpPr>
            <a:spLocks noGrp="1"/>
          </p:cNvSpPr>
          <p:nvPr>
            <p:ph type="ftr" sz="quarter" idx="11"/>
          </p:nvPr>
        </p:nvSpPr>
        <p:spPr/>
        <p:txBody>
          <a:bodyPr/>
          <a:lstStyle/>
          <a:p>
            <a:r>
              <a:rPr lang="en-GB" noProof="0"/>
              <a:t>HL-LHC Procurement, Baseline Documentation, Quality and Risk Office</a:t>
            </a:r>
          </a:p>
        </p:txBody>
      </p:sp>
    </p:spTree>
    <p:extLst>
      <p:ext uri="{BB962C8B-B14F-4D97-AF65-F5344CB8AC3E}">
        <p14:creationId xmlns:p14="http://schemas.microsoft.com/office/powerpoint/2010/main" val="96257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80">
                                          <p:stCondLst>
                                            <p:cond delay="0"/>
                                          </p:stCondLst>
                                        </p:cTn>
                                        <p:tgtEl>
                                          <p:spTgt spid="13"/>
                                        </p:tgtEl>
                                      </p:cBhvr>
                                    </p:animEffect>
                                    <p:anim calcmode="lin" valueType="num">
                                      <p:cBhvr>
                                        <p:cTn id="30"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5" dur="26">
                                          <p:stCondLst>
                                            <p:cond delay="650"/>
                                          </p:stCondLst>
                                        </p:cTn>
                                        <p:tgtEl>
                                          <p:spTgt spid="13"/>
                                        </p:tgtEl>
                                      </p:cBhvr>
                                      <p:to x="100000" y="60000"/>
                                    </p:animScale>
                                    <p:animScale>
                                      <p:cBhvr>
                                        <p:cTn id="36" dur="166" decel="50000">
                                          <p:stCondLst>
                                            <p:cond delay="676"/>
                                          </p:stCondLst>
                                        </p:cTn>
                                        <p:tgtEl>
                                          <p:spTgt spid="13"/>
                                        </p:tgtEl>
                                      </p:cBhvr>
                                      <p:to x="100000" y="100000"/>
                                    </p:animScale>
                                    <p:animScale>
                                      <p:cBhvr>
                                        <p:cTn id="37" dur="26">
                                          <p:stCondLst>
                                            <p:cond delay="1312"/>
                                          </p:stCondLst>
                                        </p:cTn>
                                        <p:tgtEl>
                                          <p:spTgt spid="13"/>
                                        </p:tgtEl>
                                      </p:cBhvr>
                                      <p:to x="100000" y="80000"/>
                                    </p:animScale>
                                    <p:animScale>
                                      <p:cBhvr>
                                        <p:cTn id="38" dur="166" decel="50000">
                                          <p:stCondLst>
                                            <p:cond delay="1338"/>
                                          </p:stCondLst>
                                        </p:cTn>
                                        <p:tgtEl>
                                          <p:spTgt spid="13"/>
                                        </p:tgtEl>
                                      </p:cBhvr>
                                      <p:to x="100000" y="100000"/>
                                    </p:animScale>
                                    <p:animScale>
                                      <p:cBhvr>
                                        <p:cTn id="39" dur="26">
                                          <p:stCondLst>
                                            <p:cond delay="1642"/>
                                          </p:stCondLst>
                                        </p:cTn>
                                        <p:tgtEl>
                                          <p:spTgt spid="13"/>
                                        </p:tgtEl>
                                      </p:cBhvr>
                                      <p:to x="100000" y="90000"/>
                                    </p:animScale>
                                    <p:animScale>
                                      <p:cBhvr>
                                        <p:cTn id="40" dur="166" decel="50000">
                                          <p:stCondLst>
                                            <p:cond delay="1668"/>
                                          </p:stCondLst>
                                        </p:cTn>
                                        <p:tgtEl>
                                          <p:spTgt spid="13"/>
                                        </p:tgtEl>
                                      </p:cBhvr>
                                      <p:to x="100000" y="100000"/>
                                    </p:animScale>
                                    <p:animScale>
                                      <p:cBhvr>
                                        <p:cTn id="41" dur="26">
                                          <p:stCondLst>
                                            <p:cond delay="1808"/>
                                          </p:stCondLst>
                                        </p:cTn>
                                        <p:tgtEl>
                                          <p:spTgt spid="13"/>
                                        </p:tgtEl>
                                      </p:cBhvr>
                                      <p:to x="100000" y="95000"/>
                                    </p:animScale>
                                    <p:animScale>
                                      <p:cBhvr>
                                        <p:cTn id="42" dur="166" decel="50000">
                                          <p:stCondLst>
                                            <p:cond delay="1834"/>
                                          </p:stCondLst>
                                        </p:cTn>
                                        <p:tgtEl>
                                          <p:spTgt spid="13"/>
                                        </p:tgtEl>
                                      </p:cBhvr>
                                      <p:to x="100000" y="100000"/>
                                    </p:animScale>
                                  </p:childTnLst>
                                </p:cTn>
                              </p:par>
                            </p:childTnLst>
                          </p:cTn>
                        </p:par>
                        <p:par>
                          <p:cTn id="43" fill="hold">
                            <p:stCondLst>
                              <p:cond delay="2000"/>
                            </p:stCondLst>
                            <p:childTnLst>
                              <p:par>
                                <p:cTn id="44" presetID="9" presetClass="entr" presetSubtype="0"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dissolve">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down)">
                                      <p:cBhvr>
                                        <p:cTn id="51" dur="580">
                                          <p:stCondLst>
                                            <p:cond delay="0"/>
                                          </p:stCondLst>
                                        </p:cTn>
                                        <p:tgtEl>
                                          <p:spTgt spid="8"/>
                                        </p:tgtEl>
                                      </p:cBhvr>
                                    </p:animEffect>
                                    <p:anim calcmode="lin" valueType="num">
                                      <p:cBhvr>
                                        <p:cTn id="5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7" dur="26">
                                          <p:stCondLst>
                                            <p:cond delay="650"/>
                                          </p:stCondLst>
                                        </p:cTn>
                                        <p:tgtEl>
                                          <p:spTgt spid="8"/>
                                        </p:tgtEl>
                                      </p:cBhvr>
                                      <p:to x="100000" y="60000"/>
                                    </p:animScale>
                                    <p:animScale>
                                      <p:cBhvr>
                                        <p:cTn id="58" dur="166" decel="50000">
                                          <p:stCondLst>
                                            <p:cond delay="676"/>
                                          </p:stCondLst>
                                        </p:cTn>
                                        <p:tgtEl>
                                          <p:spTgt spid="8"/>
                                        </p:tgtEl>
                                      </p:cBhvr>
                                      <p:to x="100000" y="100000"/>
                                    </p:animScale>
                                    <p:animScale>
                                      <p:cBhvr>
                                        <p:cTn id="59" dur="26">
                                          <p:stCondLst>
                                            <p:cond delay="1312"/>
                                          </p:stCondLst>
                                        </p:cTn>
                                        <p:tgtEl>
                                          <p:spTgt spid="8"/>
                                        </p:tgtEl>
                                      </p:cBhvr>
                                      <p:to x="100000" y="80000"/>
                                    </p:animScale>
                                    <p:animScale>
                                      <p:cBhvr>
                                        <p:cTn id="60" dur="166" decel="50000">
                                          <p:stCondLst>
                                            <p:cond delay="1338"/>
                                          </p:stCondLst>
                                        </p:cTn>
                                        <p:tgtEl>
                                          <p:spTgt spid="8"/>
                                        </p:tgtEl>
                                      </p:cBhvr>
                                      <p:to x="100000" y="100000"/>
                                    </p:animScale>
                                    <p:animScale>
                                      <p:cBhvr>
                                        <p:cTn id="61" dur="26">
                                          <p:stCondLst>
                                            <p:cond delay="1642"/>
                                          </p:stCondLst>
                                        </p:cTn>
                                        <p:tgtEl>
                                          <p:spTgt spid="8"/>
                                        </p:tgtEl>
                                      </p:cBhvr>
                                      <p:to x="100000" y="90000"/>
                                    </p:animScale>
                                    <p:animScale>
                                      <p:cBhvr>
                                        <p:cTn id="62" dur="166" decel="50000">
                                          <p:stCondLst>
                                            <p:cond delay="1668"/>
                                          </p:stCondLst>
                                        </p:cTn>
                                        <p:tgtEl>
                                          <p:spTgt spid="8"/>
                                        </p:tgtEl>
                                      </p:cBhvr>
                                      <p:to x="100000" y="100000"/>
                                    </p:animScale>
                                    <p:animScale>
                                      <p:cBhvr>
                                        <p:cTn id="63" dur="26">
                                          <p:stCondLst>
                                            <p:cond delay="1808"/>
                                          </p:stCondLst>
                                        </p:cTn>
                                        <p:tgtEl>
                                          <p:spTgt spid="8"/>
                                        </p:tgtEl>
                                      </p:cBhvr>
                                      <p:to x="100000" y="95000"/>
                                    </p:animScale>
                                    <p:animScale>
                                      <p:cBhvr>
                                        <p:cTn id="64" dur="166" decel="50000">
                                          <p:stCondLst>
                                            <p:cond delay="1834"/>
                                          </p:stCondLst>
                                        </p:cTn>
                                        <p:tgtEl>
                                          <p:spTgt spid="8"/>
                                        </p:tgtEl>
                                      </p:cBhvr>
                                      <p:to x="100000" y="100000"/>
                                    </p:animScale>
                                  </p:childTnLst>
                                </p:cTn>
                              </p:par>
                            </p:childTnLst>
                          </p:cTn>
                        </p:par>
                        <p:par>
                          <p:cTn id="65" fill="hold">
                            <p:stCondLst>
                              <p:cond delay="2000"/>
                            </p:stCondLst>
                            <p:childTnLst>
                              <p:par>
                                <p:cTn id="66" presetID="9"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dissolve">
                                      <p:cBhvr>
                                        <p:cTn id="68" dur="500"/>
                                        <p:tgtEl>
                                          <p:spTgt spid="20"/>
                                        </p:tgtEl>
                                      </p:cBhvr>
                                    </p:animEffect>
                                  </p:childTnLst>
                                </p:cTn>
                              </p:par>
                            </p:childTnLst>
                          </p:cTn>
                        </p:par>
                        <p:par>
                          <p:cTn id="69" fill="hold">
                            <p:stCondLst>
                              <p:cond delay="2500"/>
                            </p:stCondLst>
                            <p:childTnLst>
                              <p:par>
                                <p:cTn id="70" presetID="9" presetClass="entr" presetSubtype="0"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dissolv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26"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down)">
                                      <p:cBhvr>
                                        <p:cTn id="77" dur="580">
                                          <p:stCondLst>
                                            <p:cond delay="0"/>
                                          </p:stCondLst>
                                        </p:cTn>
                                        <p:tgtEl>
                                          <p:spTgt spid="12"/>
                                        </p:tgtEl>
                                      </p:cBhvr>
                                    </p:animEffect>
                                    <p:anim calcmode="lin" valueType="num">
                                      <p:cBhvr>
                                        <p:cTn id="7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3" dur="26">
                                          <p:stCondLst>
                                            <p:cond delay="650"/>
                                          </p:stCondLst>
                                        </p:cTn>
                                        <p:tgtEl>
                                          <p:spTgt spid="12"/>
                                        </p:tgtEl>
                                      </p:cBhvr>
                                      <p:to x="100000" y="60000"/>
                                    </p:animScale>
                                    <p:animScale>
                                      <p:cBhvr>
                                        <p:cTn id="84" dur="166" decel="50000">
                                          <p:stCondLst>
                                            <p:cond delay="676"/>
                                          </p:stCondLst>
                                        </p:cTn>
                                        <p:tgtEl>
                                          <p:spTgt spid="12"/>
                                        </p:tgtEl>
                                      </p:cBhvr>
                                      <p:to x="100000" y="100000"/>
                                    </p:animScale>
                                    <p:animScale>
                                      <p:cBhvr>
                                        <p:cTn id="85" dur="26">
                                          <p:stCondLst>
                                            <p:cond delay="1312"/>
                                          </p:stCondLst>
                                        </p:cTn>
                                        <p:tgtEl>
                                          <p:spTgt spid="12"/>
                                        </p:tgtEl>
                                      </p:cBhvr>
                                      <p:to x="100000" y="80000"/>
                                    </p:animScale>
                                    <p:animScale>
                                      <p:cBhvr>
                                        <p:cTn id="86" dur="166" decel="50000">
                                          <p:stCondLst>
                                            <p:cond delay="1338"/>
                                          </p:stCondLst>
                                        </p:cTn>
                                        <p:tgtEl>
                                          <p:spTgt spid="12"/>
                                        </p:tgtEl>
                                      </p:cBhvr>
                                      <p:to x="100000" y="100000"/>
                                    </p:animScale>
                                    <p:animScale>
                                      <p:cBhvr>
                                        <p:cTn id="87" dur="26">
                                          <p:stCondLst>
                                            <p:cond delay="1642"/>
                                          </p:stCondLst>
                                        </p:cTn>
                                        <p:tgtEl>
                                          <p:spTgt spid="12"/>
                                        </p:tgtEl>
                                      </p:cBhvr>
                                      <p:to x="100000" y="90000"/>
                                    </p:animScale>
                                    <p:animScale>
                                      <p:cBhvr>
                                        <p:cTn id="88" dur="166" decel="50000">
                                          <p:stCondLst>
                                            <p:cond delay="1668"/>
                                          </p:stCondLst>
                                        </p:cTn>
                                        <p:tgtEl>
                                          <p:spTgt spid="12"/>
                                        </p:tgtEl>
                                      </p:cBhvr>
                                      <p:to x="100000" y="100000"/>
                                    </p:animScale>
                                    <p:animScale>
                                      <p:cBhvr>
                                        <p:cTn id="89" dur="26">
                                          <p:stCondLst>
                                            <p:cond delay="1808"/>
                                          </p:stCondLst>
                                        </p:cTn>
                                        <p:tgtEl>
                                          <p:spTgt spid="12"/>
                                        </p:tgtEl>
                                      </p:cBhvr>
                                      <p:to x="100000" y="95000"/>
                                    </p:animScale>
                                    <p:animScale>
                                      <p:cBhvr>
                                        <p:cTn id="90" dur="166" decel="50000">
                                          <p:stCondLst>
                                            <p:cond delay="1834"/>
                                          </p:stCondLst>
                                        </p:cTn>
                                        <p:tgtEl>
                                          <p:spTgt spid="12"/>
                                        </p:tgtEl>
                                      </p:cBhvr>
                                      <p:to x="100000" y="100000"/>
                                    </p:animScale>
                                  </p:childTnLst>
                                </p:cTn>
                              </p:par>
                            </p:childTnLst>
                          </p:cTn>
                        </p:par>
                        <p:par>
                          <p:cTn id="91" fill="hold">
                            <p:stCondLst>
                              <p:cond delay="2000"/>
                            </p:stCondLst>
                            <p:childTnLst>
                              <p:par>
                                <p:cTn id="92" presetID="9" presetClass="entr" presetSubtype="0"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dissolve">
                                      <p:cBhvr>
                                        <p:cTn id="94" dur="500"/>
                                        <p:tgtEl>
                                          <p:spTgt spid="19"/>
                                        </p:tgtEl>
                                      </p:cBhvr>
                                    </p:animEffect>
                                  </p:childTnLst>
                                </p:cTn>
                              </p:par>
                            </p:childTnLst>
                          </p:cTn>
                        </p:par>
                      </p:childTnLst>
                    </p:cTn>
                  </p:par>
                  <p:par>
                    <p:cTn id="95" fill="hold">
                      <p:stCondLst>
                        <p:cond delay="indefinite"/>
                      </p:stCondLst>
                      <p:childTnLst>
                        <p:par>
                          <p:cTn id="96" fill="hold">
                            <p:stCondLst>
                              <p:cond delay="0"/>
                            </p:stCondLst>
                            <p:childTnLst>
                              <p:par>
                                <p:cTn id="97" presetID="9" presetClass="entr" presetSubtype="0" fill="hold" grpId="0" nodeType="click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dissolve">
                                      <p:cBhvr>
                                        <p:cTn id="99" dur="500"/>
                                        <p:tgtEl>
                                          <p:spTgt spid="16"/>
                                        </p:tgtEl>
                                      </p:cBhvr>
                                    </p:animEffect>
                                  </p:childTnLst>
                                </p:cTn>
                              </p:par>
                            </p:childTnLst>
                          </p:cTn>
                        </p:par>
                      </p:childTnLst>
                    </p:cTn>
                  </p:par>
                  <p:par>
                    <p:cTn id="100" fill="hold">
                      <p:stCondLst>
                        <p:cond delay="indefinite"/>
                      </p:stCondLst>
                      <p:childTnLst>
                        <p:par>
                          <p:cTn id="101" fill="hold">
                            <p:stCondLst>
                              <p:cond delay="0"/>
                            </p:stCondLst>
                            <p:childTnLst>
                              <p:par>
                                <p:cTn id="102" presetID="9" presetClass="entr" presetSubtype="0" fill="hold" grpId="0" nodeType="click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dissolve">
                                      <p:cBhvr>
                                        <p:cTn id="10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17" grpId="0"/>
      <p:bldP spid="11" grpId="0" animBg="1"/>
      <p:bldP spid="16" grpId="0" animBg="1"/>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3487"/>
            <a:ext cx="7920000" cy="540000"/>
          </a:xfrm>
        </p:spPr>
        <p:txBody>
          <a:bodyPr/>
          <a:lstStyle/>
          <a:p>
            <a:r>
              <a:rPr lang="en-US" sz="2000" dirty="0"/>
              <a:t>HL-LHC Project</a:t>
            </a:r>
            <a:endParaRPr lang="en-GB" sz="2000" dirty="0"/>
          </a:p>
        </p:txBody>
      </p:sp>
      <p:sp>
        <p:nvSpPr>
          <p:cNvPr id="4" name="Espace réservé du pied de page 3"/>
          <p:cNvSpPr>
            <a:spLocks noGrp="1"/>
          </p:cNvSpPr>
          <p:nvPr>
            <p:ph type="ftr" sz="quarter" idx="11"/>
          </p:nvPr>
        </p:nvSpPr>
        <p:spPr/>
        <p:txBody>
          <a:bodyPr/>
          <a:lstStyle/>
          <a:p>
            <a:r>
              <a:rPr lang="en-GB" noProof="0"/>
              <a:t>HL-LHC Procurement, Baseline Documentation, Quality and Risk Office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pic>
        <p:nvPicPr>
          <p:cNvPr id="34" name="Picture 33">
            <a:extLst>
              <a:ext uri="{FF2B5EF4-FFF2-40B4-BE49-F238E27FC236}">
                <a16:creationId xmlns:a16="http://schemas.microsoft.com/office/drawing/2014/main" id="{E94CB851-1BAC-4009-8F23-2CC3302E0259}"/>
              </a:ext>
            </a:extLst>
          </p:cNvPr>
          <p:cNvPicPr>
            <a:picLocks noChangeAspect="1"/>
          </p:cNvPicPr>
          <p:nvPr/>
        </p:nvPicPr>
        <p:blipFill rotWithShape="1">
          <a:blip r:embed="rId2">
            <a:extLst>
              <a:ext uri="{28A0092B-C50C-407E-A947-70E740481C1C}">
                <a14:useLocalDpi xmlns:a14="http://schemas.microsoft.com/office/drawing/2010/main" val="0"/>
              </a:ext>
            </a:extLst>
          </a:blip>
          <a:srcRect l="6490" t="3764" r="6364" b="6871"/>
          <a:stretch/>
        </p:blipFill>
        <p:spPr>
          <a:xfrm>
            <a:off x="1512000" y="520898"/>
            <a:ext cx="6120000" cy="4101703"/>
          </a:xfrm>
          <a:prstGeom prst="rect">
            <a:avLst/>
          </a:prstGeom>
        </p:spPr>
      </p:pic>
      <p:sp>
        <p:nvSpPr>
          <p:cNvPr id="3" name="Rectangle 2">
            <a:extLst>
              <a:ext uri="{FF2B5EF4-FFF2-40B4-BE49-F238E27FC236}">
                <a16:creationId xmlns:a16="http://schemas.microsoft.com/office/drawing/2014/main" id="{69B3F2EA-3B48-4195-B533-1288C61F669E}"/>
              </a:ext>
            </a:extLst>
          </p:cNvPr>
          <p:cNvSpPr/>
          <p:nvPr/>
        </p:nvSpPr>
        <p:spPr>
          <a:xfrm>
            <a:off x="1464816" y="1635646"/>
            <a:ext cx="1728192" cy="432048"/>
          </a:xfrm>
          <a:prstGeom prst="rect">
            <a:avLst/>
          </a:prstGeom>
          <a:noFill/>
          <a:ln w="38100">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4340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8784"/>
            <a:ext cx="7920000" cy="540000"/>
          </a:xfrm>
        </p:spPr>
        <p:txBody>
          <a:bodyPr/>
          <a:lstStyle/>
          <a:p>
            <a:r>
              <a:rPr lang="en-GB" dirty="0"/>
              <a:t>Project Structure</a:t>
            </a:r>
          </a:p>
        </p:txBody>
      </p:sp>
      <p:sp>
        <p:nvSpPr>
          <p:cNvPr id="4" name="Espace réservé du pied de page 3"/>
          <p:cNvSpPr>
            <a:spLocks noGrp="1"/>
          </p:cNvSpPr>
          <p:nvPr>
            <p:ph type="ftr" sz="quarter" idx="11"/>
          </p:nvPr>
        </p:nvSpPr>
        <p:spPr/>
        <p:txBody>
          <a:bodyPr/>
          <a:lstStyle/>
          <a:p>
            <a:r>
              <a:rPr lang="en-GB" noProof="0"/>
              <a:t>HL-LHC Procurement, Baseline Documentation, Quality and Risk Office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7" name="Picture 6">
            <a:extLst>
              <a:ext uri="{FF2B5EF4-FFF2-40B4-BE49-F238E27FC236}">
                <a16:creationId xmlns:a16="http://schemas.microsoft.com/office/drawing/2014/main" id="{4A791979-48BB-201D-A247-7C55B75B07FB}"/>
              </a:ext>
            </a:extLst>
          </p:cNvPr>
          <p:cNvPicPr>
            <a:picLocks noChangeAspect="1"/>
          </p:cNvPicPr>
          <p:nvPr/>
        </p:nvPicPr>
        <p:blipFill>
          <a:blip r:embed="rId2"/>
          <a:stretch>
            <a:fillRect/>
          </a:stretch>
        </p:blipFill>
        <p:spPr>
          <a:xfrm>
            <a:off x="827584" y="0"/>
            <a:ext cx="7920000" cy="4745876"/>
          </a:xfrm>
          <a:prstGeom prst="rect">
            <a:avLst/>
          </a:prstGeom>
        </p:spPr>
      </p:pic>
    </p:spTree>
    <p:extLst>
      <p:ext uri="{BB962C8B-B14F-4D97-AF65-F5344CB8AC3E}">
        <p14:creationId xmlns:p14="http://schemas.microsoft.com/office/powerpoint/2010/main" val="64485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FF1DD98-6562-1543-8E16-3D4139854E66}"/>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10" name="Footer Placeholder 2">
            <a:extLst>
              <a:ext uri="{FF2B5EF4-FFF2-40B4-BE49-F238E27FC236}">
                <a16:creationId xmlns:a16="http://schemas.microsoft.com/office/drawing/2014/main" id="{B372E3BC-6F46-C148-8B91-D7DC34EDF86C}"/>
              </a:ext>
            </a:extLst>
          </p:cNvPr>
          <p:cNvSpPr>
            <a:spLocks noGrp="1"/>
          </p:cNvSpPr>
          <p:nvPr>
            <p:ph type="ftr" sz="quarter" idx="11"/>
          </p:nvPr>
        </p:nvSpPr>
        <p:spPr>
          <a:xfrm>
            <a:off x="3561750" y="4840002"/>
            <a:ext cx="4970250" cy="270000"/>
          </a:xfrm>
        </p:spPr>
        <p:txBody>
          <a:bodyPr/>
          <a:lstStyle/>
          <a:p>
            <a:r>
              <a:rPr lang="en-GB" noProof="0"/>
              <a:t>HL-LHC Procurement, Baseline Documentation, Quality and Risk Office</a:t>
            </a:r>
            <a:endParaRPr lang="en-GB" noProof="0" dirty="0"/>
          </a:p>
        </p:txBody>
      </p:sp>
      <p:pic>
        <p:nvPicPr>
          <p:cNvPr id="4" name="Picture 3">
            <a:extLst>
              <a:ext uri="{FF2B5EF4-FFF2-40B4-BE49-F238E27FC236}">
                <a16:creationId xmlns:a16="http://schemas.microsoft.com/office/drawing/2014/main" id="{35EC00B8-E5F5-3B16-8843-2C8E855A8C8B}"/>
              </a:ext>
            </a:extLst>
          </p:cNvPr>
          <p:cNvPicPr>
            <a:picLocks noChangeAspect="1"/>
          </p:cNvPicPr>
          <p:nvPr/>
        </p:nvPicPr>
        <p:blipFill>
          <a:blip r:embed="rId3"/>
          <a:stretch>
            <a:fillRect/>
          </a:stretch>
        </p:blipFill>
        <p:spPr>
          <a:xfrm>
            <a:off x="584901" y="123478"/>
            <a:ext cx="7920000" cy="4463453"/>
          </a:xfrm>
          <a:prstGeom prst="rect">
            <a:avLst/>
          </a:prstGeom>
        </p:spPr>
      </p:pic>
    </p:spTree>
    <p:extLst>
      <p:ext uri="{BB962C8B-B14F-4D97-AF65-F5344CB8AC3E}">
        <p14:creationId xmlns:p14="http://schemas.microsoft.com/office/powerpoint/2010/main" val="127633034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17125</TotalTime>
  <Words>2807</Words>
  <Application>Microsoft Office PowerPoint</Application>
  <PresentationFormat>On-screen Show (16:9)</PresentationFormat>
  <Paragraphs>489</Paragraphs>
  <Slides>44</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44</vt:i4>
      </vt:variant>
    </vt:vector>
  </HeadingPairs>
  <TitlesOfParts>
    <vt:vector size="51" baseType="lpstr">
      <vt:lpstr>Arial</vt:lpstr>
      <vt:lpstr>Arial</vt:lpstr>
      <vt:lpstr>Calibri</vt:lpstr>
      <vt:lpstr>Lucida Grande</vt:lpstr>
      <vt:lpstr>Wingdings</vt:lpstr>
      <vt:lpstr>Thème Office</vt:lpstr>
      <vt:lpstr>1_Thème Office</vt:lpstr>
      <vt:lpstr>  HL Quality Plan and EDMS Insights  </vt:lpstr>
      <vt:lpstr>Introduction and Goals</vt:lpstr>
      <vt:lpstr>Goal of HL-LHC</vt:lpstr>
      <vt:lpstr>More luminosity   increased collision rate  </vt:lpstr>
      <vt:lpstr>HL-LHC Scope in 1R and 5R </vt:lpstr>
      <vt:lpstr>PowerPoint Presentation</vt:lpstr>
      <vt:lpstr>HL-LHC Project</vt:lpstr>
      <vt:lpstr>Project Structure</vt:lpstr>
      <vt:lpstr>PowerPoint Presentation</vt:lpstr>
      <vt:lpstr>HL-LHC Quality Plan</vt:lpstr>
      <vt:lpstr>Pragmatic approach</vt:lpstr>
      <vt:lpstr>HL-LHC is an upgrade of an existing machine</vt:lpstr>
      <vt:lpstr>HL-LHC - A truly collaboration project</vt:lpstr>
      <vt:lpstr>The Insertion Region (up to Q4)</vt:lpstr>
      <vt:lpstr>The MS region with in-kind contributions</vt:lpstr>
      <vt:lpstr>Pragmatic approach</vt:lpstr>
      <vt:lpstr>HL-LHC Quality Plan</vt:lpstr>
      <vt:lpstr>HL-LHC Quality – Some pillars</vt:lpstr>
      <vt:lpstr>All processes documented</vt:lpstr>
      <vt:lpstr>Long term documentation  (1/2)</vt:lpstr>
      <vt:lpstr>Long term documentation (2/2)</vt:lpstr>
      <vt:lpstr>When – The full HL-LHC life-cycle </vt:lpstr>
      <vt:lpstr>  HL Quality Plan and EDMS Insights  </vt:lpstr>
      <vt:lpstr>How – CERN Tools integrated and supported</vt:lpstr>
      <vt:lpstr>EDMS – Requirements to access</vt:lpstr>
      <vt:lpstr>EDMS – Requirements to access</vt:lpstr>
      <vt:lpstr>From system architecture to EDMS Structure</vt:lpstr>
      <vt:lpstr>Specific Nodes for Collaborations</vt:lpstr>
      <vt:lpstr>Documentation - Key concepts</vt:lpstr>
      <vt:lpstr>Documentation in one page (EDMS 1398333)   </vt:lpstr>
      <vt:lpstr>EDMS Engineering node</vt:lpstr>
      <vt:lpstr>EDMS Fabrication, Assembly, Verification node</vt:lpstr>
      <vt:lpstr>CC for SPS – The full HL-LHC life-cycle </vt:lpstr>
      <vt:lpstr>PowerPoint Presentation</vt:lpstr>
      <vt:lpstr>PowerPoint Presentation</vt:lpstr>
      <vt:lpstr>PowerPoint Presentation</vt:lpstr>
      <vt:lpstr>PowerPoint Presentation</vt:lpstr>
      <vt:lpstr>PowerPoint Presentation</vt:lpstr>
      <vt:lpstr>HL-LHC Quality Plan – Traceability of Changes</vt:lpstr>
      <vt:lpstr>Manufacturing Records in MTF</vt:lpstr>
      <vt:lpstr>(Some) Conclusions</vt:lpstr>
      <vt:lpstr>What use to happen at the end of the projects</vt:lpstr>
      <vt:lpstr>Thank you for your attention Link to EDMS</vt:lpstr>
      <vt:lpstr>Why the office was created</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Hector Garcia Gavela</cp:lastModifiedBy>
  <cp:revision>584</cp:revision>
  <dcterms:created xsi:type="dcterms:W3CDTF">2016-02-12T09:02:01Z</dcterms:created>
  <dcterms:modified xsi:type="dcterms:W3CDTF">2024-02-09T15:29:59Z</dcterms:modified>
</cp:coreProperties>
</file>