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56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126" y="10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A5B12-3260-42E6-9258-F13C93D315E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75EEC-6B84-4A38-AE55-6F2665A34C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066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65E0A-B2BC-49C1-8FD4-31231E27DAED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623A9-2579-4599-A353-C784A7BE0841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2891-5E3B-44D0-A657-FFCB87EB09B6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436E7-22B5-4C9F-9C52-30751FB87D34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28DB5-6C25-4BBD-9AE4-06DCFA049AEE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C79AA-111C-4684-8DB9-02D80030226A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E4238-26C4-4A71-A1DB-5C1EC2BD8175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2E283-D9D3-4C4E-874B-F3610E250D74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8FF68E-3A6A-DF6C-B77B-08514E6F357C}"/>
              </a:ext>
            </a:extLst>
          </p:cNvPr>
          <p:cNvSpPr txBox="1"/>
          <p:nvPr/>
        </p:nvSpPr>
        <p:spPr>
          <a:xfrm>
            <a:off x="579863" y="1070517"/>
            <a:ext cx="47541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/>
              <a:t>EU-MAHTS</a:t>
            </a:r>
          </a:p>
          <a:p>
            <a:r>
              <a:rPr lang="nl-NL" b="1"/>
              <a:t>WP9 Test Infrastructures</a:t>
            </a:r>
          </a:p>
          <a:p>
            <a:endParaRPr lang="nl-NL"/>
          </a:p>
          <a:p>
            <a:r>
              <a:rPr lang="nl-NL"/>
              <a:t>Discussion on proposal and budget</a:t>
            </a:r>
          </a:p>
          <a:p>
            <a:r>
              <a:rPr lang="nl-NL"/>
              <a:t>29-01-2024</a:t>
            </a:r>
          </a:p>
          <a:p>
            <a:endParaRPr lang="nl-NL"/>
          </a:p>
          <a:p>
            <a:r>
              <a:rPr lang="nl-NL"/>
              <a:t>Gerard Willering, CERN</a:t>
            </a:r>
          </a:p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C624B7-B555-6A65-1DA7-817D10CE85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BC11B76-44AB-456D-8B47-03575BDF0543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48469B-2F09-F463-9644-82F94F94FC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3D385-8305-EC4B-2794-92924D93C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833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rrow: Left-Right 46">
            <a:extLst>
              <a:ext uri="{FF2B5EF4-FFF2-40B4-BE49-F238E27FC236}">
                <a16:creationId xmlns:a16="http://schemas.microsoft.com/office/drawing/2014/main" id="{404001B8-8D34-A087-63F6-616F2C22F536}"/>
              </a:ext>
            </a:extLst>
          </p:cNvPr>
          <p:cNvSpPr/>
          <p:nvPr/>
        </p:nvSpPr>
        <p:spPr>
          <a:xfrm>
            <a:off x="2723412" y="1212596"/>
            <a:ext cx="2940788" cy="1676400"/>
          </a:xfrm>
          <a:prstGeom prst="leftRightArrow">
            <a:avLst/>
          </a:prstGeom>
          <a:solidFill>
            <a:srgbClr val="0070C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DD1DEB-9976-FE06-C72E-EC1EFB33F9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0A1F35A-9C54-43D4-98B1-8CF8386864C4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3221B-8BFC-4C32-4A3B-C92FAF3A2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E985C-A265-6F04-80C3-CAF236C9B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B0B1BF-8945-0251-D88A-F3E373B719F7}"/>
              </a:ext>
            </a:extLst>
          </p:cNvPr>
          <p:cNvSpPr txBox="1"/>
          <p:nvPr/>
        </p:nvSpPr>
        <p:spPr>
          <a:xfrm>
            <a:off x="181685" y="27056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/>
              <a:t>WP9 – Test infrastructures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29B8F64-DD34-9750-AFCE-F0D092C73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957680"/>
              </p:ext>
            </p:extLst>
          </p:nvPr>
        </p:nvGraphicFramePr>
        <p:xfrm>
          <a:off x="1" y="1324864"/>
          <a:ext cx="2723412" cy="1319868"/>
        </p:xfrm>
        <a:graphic>
          <a:graphicData uri="http://schemas.openxmlformats.org/drawingml/2006/table">
            <a:tbl>
              <a:tblPr/>
              <a:tblGrid>
                <a:gridCol w="314240">
                  <a:extLst>
                    <a:ext uri="{9D8B030D-6E8A-4147-A177-3AD203B41FA5}">
                      <a16:colId xmlns:a16="http://schemas.microsoft.com/office/drawing/2014/main" val="1072126201"/>
                    </a:ext>
                  </a:extLst>
                </a:gridCol>
                <a:gridCol w="2409172">
                  <a:extLst>
                    <a:ext uri="{9D8B030D-6E8A-4147-A177-3AD203B41FA5}">
                      <a16:colId xmlns:a16="http://schemas.microsoft.com/office/drawing/2014/main" val="4143286697"/>
                    </a:ext>
                  </a:extLst>
                </a:gridCol>
              </a:tblGrid>
              <a:tr h="19671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1">
                          <a:solidFill>
                            <a:schemeClr val="tx2"/>
                          </a:solidFill>
                        </a:rPr>
                        <a:t>WP9 – Test infrastructures</a:t>
                      </a: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900" b="0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592661"/>
                  </a:ext>
                </a:extLst>
              </a:tr>
              <a:tr h="196716"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1000" b="1" i="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Task</a:t>
                      </a:r>
                      <a:endParaRPr lang="en-GB" sz="1000" b="1" i="0" u="none" strike="noStrike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00" b="1" i="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Task Name</a:t>
                      </a:r>
                      <a:endParaRPr lang="en-GB" sz="1000" b="1" i="0" u="none" strike="noStrike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157751"/>
                  </a:ext>
                </a:extLst>
              </a:tr>
              <a:tr h="1967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T9.1</a:t>
                      </a: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Coordination</a:t>
                      </a: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377524"/>
                  </a:ext>
                </a:extLst>
              </a:tr>
              <a:tr h="15303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T9.2</a:t>
                      </a: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High field testing</a:t>
                      </a: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86014"/>
                  </a:ext>
                </a:extLst>
              </a:tr>
              <a:tr h="1967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T9.3</a:t>
                      </a: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Variable cryogenic temperature testing</a:t>
                      </a: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343408"/>
                  </a:ext>
                </a:extLst>
              </a:tr>
              <a:tr h="1967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T9.4</a:t>
                      </a: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Diagnostics and measurements</a:t>
                      </a:r>
                    </a:p>
                  </a:txBody>
                  <a:tcPr marL="9024" marR="9024" marT="9024" marB="43314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001470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F852342-B1B5-AEBD-6CC1-23190ACC57FE}"/>
              </a:ext>
            </a:extLst>
          </p:cNvPr>
          <p:cNvGrpSpPr/>
          <p:nvPr/>
        </p:nvGrpSpPr>
        <p:grpSpPr>
          <a:xfrm>
            <a:off x="5760439" y="1429766"/>
            <a:ext cx="3012753" cy="2783717"/>
            <a:chOff x="7329384" y="3913169"/>
            <a:chExt cx="3959014" cy="3157695"/>
          </a:xfrm>
          <a:effectLst>
            <a:outerShdw blurRad="1016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6298FA1-B7E5-7A3F-5DF7-543E358B73F3}"/>
                </a:ext>
              </a:extLst>
            </p:cNvPr>
            <p:cNvSpPr/>
            <p:nvPr/>
          </p:nvSpPr>
          <p:spPr>
            <a:xfrm>
              <a:off x="7329384" y="3913169"/>
              <a:ext cx="3959014" cy="1008571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WP6 - All-HTS ultra-high field solenoid (40T-class) demonstrator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635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Engineering design, construction and testing of an all-HTS ultra-high field solenoid of 40 T in a 50 mm bore solenoid, compact winding, high current density</a:t>
              </a:r>
              <a:endParaRPr kumimoji="0" lang="en-CH" sz="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635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6944F5-2CF2-7371-57ED-785EB20FBD98}"/>
                </a:ext>
              </a:extLst>
            </p:cNvPr>
            <p:cNvSpPr/>
            <p:nvPr/>
          </p:nvSpPr>
          <p:spPr>
            <a:xfrm>
              <a:off x="7329384" y="4987731"/>
              <a:ext cx="3959014" cy="1008571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WP7 - All-HTS split solenoid (10T-class) demonstrator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635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Engineering design, construction and testing of an all-HTS standalone split magnet with large forces able to achieve 10 T in a 500 mm bore, 10 MJ stored energy and high energy density for laboratory testing.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0DE2BFD-07C7-DD86-BC9C-904F4D469BC9}"/>
                </a:ext>
              </a:extLst>
            </p:cNvPr>
            <p:cNvSpPr/>
            <p:nvPr/>
          </p:nvSpPr>
          <p:spPr>
            <a:xfrm>
              <a:off x="7329384" y="6062293"/>
              <a:ext cx="3959014" cy="1008571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WP8 - All-HTS split solenoid (10T-class) demonstrator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Engineering design, construction and testing of an All-HTS small period undulator able to achieve 3 T gap field, with 8 mm period and 5 mm gap in an undulator for next generation synchrotron light sources and FEL.</a:t>
              </a:r>
              <a:endParaRPr kumimoji="0" lang="en-CH" sz="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DD176DFF-742A-84A6-63DA-751928A8AFB7}"/>
              </a:ext>
            </a:extLst>
          </p:cNvPr>
          <p:cNvSpPr txBox="1"/>
          <p:nvPr/>
        </p:nvSpPr>
        <p:spPr>
          <a:xfrm>
            <a:off x="3075127" y="1628246"/>
            <a:ext cx="246133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>
                <a:solidFill>
                  <a:schemeClr val="bg1"/>
                </a:solidFill>
              </a:rPr>
              <a:t>Focus on test capabilities for deliverables of WP6, WP7 and WP8, but also on diagnostics and measurements for feedback to WP5.</a:t>
            </a:r>
            <a:endParaRPr lang="en-GB" sz="1050" b="1">
              <a:solidFill>
                <a:schemeClr val="bg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54F723C-DB14-6F1D-5F88-BBF13483A520}"/>
              </a:ext>
            </a:extLst>
          </p:cNvPr>
          <p:cNvSpPr/>
          <p:nvPr/>
        </p:nvSpPr>
        <p:spPr>
          <a:xfrm>
            <a:off x="5760439" y="112349"/>
            <a:ext cx="3012753" cy="1259241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>
            <a:outerShdw blurRad="101600" dist="1016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– Materials and Technologies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8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5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 R&amp;D needs, perform R&amp;D and producing novel design and manufacturing solutions for HTS magnet engineering in the field of:</a:t>
            </a:r>
          </a:p>
          <a:p>
            <a:pPr marL="17780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Energy efficient and sustainable cryogenic technology</a:t>
            </a:r>
          </a:p>
          <a:p>
            <a:pPr marL="17780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HTS cables and conductors' technology</a:t>
            </a:r>
            <a:endParaRPr kumimoji="0" lang="en-CH" sz="8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780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HTS winding technology	</a:t>
            </a:r>
            <a:endParaRPr kumimoji="0" lang="en-CH" sz="8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780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Quench detection and protection</a:t>
            </a:r>
            <a:endParaRPr kumimoji="0" lang="en-CH" sz="8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780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Radiation properties and radiation hardness</a:t>
            </a:r>
            <a:endParaRPr kumimoji="0" lang="en-CH" sz="8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98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E27FAA-4178-41E9-163E-804BC7638E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BB436E7-22B5-4C9F-9C52-30751FB87D34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3A4F7-9ED8-78C3-C673-88553D644A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7AC10C-E06F-C96C-D169-0332C6445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99F323-19E8-8B19-5AAE-9ACF760E64C8}"/>
              </a:ext>
            </a:extLst>
          </p:cNvPr>
          <p:cNvSpPr txBox="1"/>
          <p:nvPr/>
        </p:nvSpPr>
        <p:spPr>
          <a:xfrm>
            <a:off x="186267" y="226722"/>
            <a:ext cx="457200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/>
              <a:t>Participants</a:t>
            </a:r>
          </a:p>
          <a:p>
            <a:r>
              <a:rPr lang="nl-NL" sz="1600"/>
              <a:t>Interest to partake in WP9 expressed by</a:t>
            </a:r>
          </a:p>
          <a:p>
            <a:r>
              <a:rPr lang="nl-NL" sz="1200"/>
              <a:t>- CERN</a:t>
            </a:r>
          </a:p>
          <a:p>
            <a:r>
              <a:rPr lang="nl-NL" sz="1200"/>
              <a:t>- IFJ PAN</a:t>
            </a:r>
          </a:p>
          <a:p>
            <a:r>
              <a:rPr lang="nl-NL" sz="1200"/>
              <a:t>- INFN-GE</a:t>
            </a:r>
          </a:p>
          <a:p>
            <a:r>
              <a:rPr lang="nl-NL" sz="1200"/>
              <a:t>- INFN-LASA</a:t>
            </a:r>
          </a:p>
          <a:p>
            <a:r>
              <a:rPr lang="nl-NL" sz="1200"/>
              <a:t>- PSI</a:t>
            </a:r>
          </a:p>
          <a:p>
            <a:r>
              <a:rPr lang="nl-NL" sz="1200"/>
              <a:t>- UMIL</a:t>
            </a:r>
          </a:p>
          <a:p>
            <a:r>
              <a:rPr lang="nl-NL" sz="1200"/>
              <a:t>- UNIGE</a:t>
            </a:r>
          </a:p>
          <a:p>
            <a:r>
              <a:rPr lang="nl-NL" sz="1200"/>
              <a:t>- UTWENTE</a:t>
            </a:r>
          </a:p>
          <a:p>
            <a:r>
              <a:rPr lang="nl-NL" sz="1200"/>
              <a:t>- UPPSALA</a:t>
            </a:r>
          </a:p>
          <a:p>
            <a:endParaRPr lang="nl-NL" sz="1200"/>
          </a:p>
          <a:p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1252469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0B75DB-1B2A-741E-414C-EF9C02C57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BB436E7-22B5-4C9F-9C52-30751FB87D34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135444-8A64-5008-BAAE-EDD5A897F7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EU-MAHTS - WP9 - Test Infrastructure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BE5349-C274-1D50-512F-CDFEFC5ED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835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1130</TotalTime>
  <Words>314</Words>
  <Application>Microsoft Office PowerPoint</Application>
  <PresentationFormat>On-screen Show (16:9)</PresentationFormat>
  <Paragraphs>61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Willering</dc:creator>
  <cp:lastModifiedBy>Gerard Willering</cp:lastModifiedBy>
  <cp:revision>1</cp:revision>
  <dcterms:created xsi:type="dcterms:W3CDTF">2024-01-28T13:01:42Z</dcterms:created>
  <dcterms:modified xsi:type="dcterms:W3CDTF">2024-01-29T07:52:38Z</dcterms:modified>
</cp:coreProperties>
</file>