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61" r:id="rId4"/>
    <p:sldId id="263" r:id="rId5"/>
    <p:sldId id="264" r:id="rId6"/>
    <p:sldId id="266" r:id="rId7"/>
    <p:sldId id="265" r:id="rId8"/>
    <p:sldId id="262" r:id="rId9"/>
    <p:sldId id="259" r:id="rId10"/>
    <p:sldId id="260" r:id="rId11"/>
    <p:sldId id="256" r:id="rId12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6" autoAdjust="0"/>
    <p:restoredTop sz="96894" autoAdjust="0"/>
  </p:normalViewPr>
  <p:slideViewPr>
    <p:cSldViewPr snapToGrid="0" snapToObjects="1">
      <p:cViewPr varScale="1">
        <p:scale>
          <a:sx n="207" d="100"/>
          <a:sy n="207" d="100"/>
        </p:scale>
        <p:origin x="2352" y="-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A5B12-3260-42E6-9258-F13C93D315E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75EEC-6B84-4A38-AE55-6F2665A34C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06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RWkfPklqINTAuuS" TargetMode="External"/><Relationship Id="rId2" Type="http://schemas.openxmlformats.org/officeDocument/2006/relationships/hyperlink" Target="https://indico.cern.ch/category/12845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hyperlink" Target="https://cernbox.cern.ch/s/UdTunfPkUpPMTDK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8FF68E-3A6A-DF6C-B77B-08514E6F357C}"/>
              </a:ext>
            </a:extLst>
          </p:cNvPr>
          <p:cNvSpPr txBox="1"/>
          <p:nvPr/>
        </p:nvSpPr>
        <p:spPr>
          <a:xfrm>
            <a:off x="398804" y="970982"/>
            <a:ext cx="69325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/>
              <a:t>SM18 Bench upgrade meeting</a:t>
            </a:r>
          </a:p>
          <a:p>
            <a:endParaRPr lang="nl-NL" b="1"/>
          </a:p>
          <a:p>
            <a:endParaRPr lang="nl-NL" b="1"/>
          </a:p>
          <a:p>
            <a:endParaRPr lang="nl-NL" b="1"/>
          </a:p>
          <a:p>
            <a:r>
              <a:rPr lang="nl-NL" b="1"/>
              <a:t>30 Jan 2024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C624B7-B555-6A65-1DA7-817D10CE85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48469B-2F09-F463-9644-82F94F94F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3D385-8305-EC4B-2794-92924D93C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833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0B75DB-1B2A-741E-414C-EF9C02C57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135444-8A64-5008-BAAE-EDD5A897F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BE5349-C274-1D50-512F-CDFEFC5ED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F7D9F1-2CD4-974B-0D5C-96AAFF875496}"/>
              </a:ext>
            </a:extLst>
          </p:cNvPr>
          <p:cNvSpPr txBox="1"/>
          <p:nvPr/>
        </p:nvSpPr>
        <p:spPr>
          <a:xfrm>
            <a:off x="388711" y="191853"/>
            <a:ext cx="57065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b="1" noProof="0">
                <a:solidFill>
                  <a:srgbClr val="0055A0"/>
                </a:solidFill>
                <a:latin typeface="Arial"/>
              </a:rPr>
              <a:t>General discussion, suggestion, comments/Tour du Table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1" i="0" u="none" strike="noStrike" kern="1200" cap="none" spc="0" normalizeH="0" baseline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5C1C4C-AE68-0188-F00E-29E197A4B36A}"/>
              </a:ext>
            </a:extLst>
          </p:cNvPr>
          <p:cNvSpPr txBox="1"/>
          <p:nvPr/>
        </p:nvSpPr>
        <p:spPr>
          <a:xfrm>
            <a:off x="273256" y="3419962"/>
            <a:ext cx="57065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000" b="1" noProof="0">
                <a:solidFill>
                  <a:srgbClr val="0055A0"/>
                </a:solidFill>
                <a:latin typeface="Arial"/>
              </a:rPr>
              <a:t>Usefull links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000" u="sng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 site</a:t>
            </a:r>
            <a:r>
              <a:rPr lang="en-GB" sz="1000">
                <a:latin typeface="Calibri" panose="020F0502020204030204" pitchFamily="34" charset="0"/>
                <a:ea typeface="Times New Roman" panose="02020603050405020304" pitchFamily="18" charset="0"/>
              </a:rPr>
              <a:t> (minutes)</a:t>
            </a:r>
            <a:endParaRPr lang="en-GB" sz="10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000" u="sng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Horizontal test benches upgrade schedule</a:t>
            </a:r>
            <a:r>
              <a:rPr lang="en-GB" sz="1000">
                <a:latin typeface="Calibri" panose="020F0502020204030204" pitchFamily="34" charset="0"/>
                <a:ea typeface="Times New Roman" panose="02020603050405020304" pitchFamily="18" charset="0"/>
              </a:rPr>
              <a:t> (detailed, MPP + PDF files)</a:t>
            </a:r>
            <a:endParaRPr lang="en-GB" sz="10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000" u="sng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Horizontal test benches upgrade</a:t>
            </a:r>
            <a:r>
              <a:rPr lang="en-GB" sz="1000" u="sng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summary</a:t>
            </a:r>
            <a:r>
              <a:rPr lang="en-GB" sz="1000">
                <a:latin typeface="Calibri" panose="020F0502020204030204" pitchFamily="34" charset="0"/>
                <a:ea typeface="Times New Roman" panose="02020603050405020304" pitchFamily="18" charset="0"/>
              </a:rPr>
              <a:t> (Excel file)</a:t>
            </a:r>
            <a:endParaRPr lang="en-GB" sz="100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8CAAE4-D4DF-83FD-E1FD-7226A4794BDA}"/>
              </a:ext>
            </a:extLst>
          </p:cNvPr>
          <p:cNvGrpSpPr/>
          <p:nvPr/>
        </p:nvGrpSpPr>
        <p:grpSpPr>
          <a:xfrm>
            <a:off x="5205848" y="2068946"/>
            <a:ext cx="3528290" cy="2129833"/>
            <a:chOff x="5287819" y="2449418"/>
            <a:chExt cx="2745705" cy="171703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61CB66D-CF52-5E63-342B-E6A53E79FA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8511"/>
            <a:stretch/>
          </p:blipFill>
          <p:spPr>
            <a:xfrm>
              <a:off x="5287819" y="2449418"/>
              <a:ext cx="475673" cy="171703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FF245F0-9AEE-43F3-C316-D7539E0AF7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5174"/>
            <a:stretch/>
          </p:blipFill>
          <p:spPr>
            <a:xfrm>
              <a:off x="5763492" y="2449418"/>
              <a:ext cx="2270032" cy="17170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0835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D1DEB-9976-FE06-C72E-EC1EFB33F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221B-8BFC-4C32-4A3B-C92FAF3A2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E985C-A265-6F04-80C3-CAF236C9B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95CC89-02E5-E220-C24D-54E4CF721CD2}"/>
              </a:ext>
            </a:extLst>
          </p:cNvPr>
          <p:cNvSpPr txBox="1"/>
          <p:nvPr/>
        </p:nvSpPr>
        <p:spPr>
          <a:xfrm>
            <a:off x="0" y="0"/>
            <a:ext cx="6932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/>
              <a:t>Structure</a:t>
            </a:r>
          </a:p>
          <a:p>
            <a:r>
              <a:rPr lang="nl-NL" sz="1100" b="1"/>
              <a:t>Entering new phase to operation and commissioning. Bench upgrade coordination combined with test coordination by Gerard. Many thanks to Marco for getting us this far.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62D031-E96B-75C3-8B54-BC38263D1DCB}"/>
              </a:ext>
            </a:extLst>
          </p:cNvPr>
          <p:cNvSpPr txBox="1"/>
          <p:nvPr/>
        </p:nvSpPr>
        <p:spPr>
          <a:xfrm>
            <a:off x="7143" y="760023"/>
            <a:ext cx="3445073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tasks for 2024 </a:t>
            </a: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(simplified)</a:t>
            </a:r>
            <a:r>
              <a:rPr kumimoji="0" lang="nl-NL" sz="14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Bench A2: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Shuffling module – Fréderic 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Electrical modifications – Gaëlle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 – Gaëlle + Remi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Q3 - Gaëlle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modifications for CP - Gaëlle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CP - Gaëlle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100" b="1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nl-NL" sz="1100" b="1">
                <a:solidFill>
                  <a:srgbClr val="0055A0"/>
                </a:solidFill>
              </a:rPr>
              <a:t>Bench</a:t>
            </a: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B2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Finish test D1 proto direct connection - Gaëlle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Shuffling module – Fréderic 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 – Gaëlle + Remi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D1 – Gaëlle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100" b="1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nl-NL" sz="1100" b="1">
                <a:solidFill>
                  <a:srgbClr val="0055A0"/>
                </a:solidFill>
              </a:rPr>
              <a:t>Bench</a:t>
            </a: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C2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Shuffling module – Hervé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 – Gaëlle + Remi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D2 series - Gaëlle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AD518B-BCC9-EC6D-3F55-DC734754283B}"/>
              </a:ext>
            </a:extLst>
          </p:cNvPr>
          <p:cNvSpPr txBox="1"/>
          <p:nvPr/>
        </p:nvSpPr>
        <p:spPr>
          <a:xfrm>
            <a:off x="3846910" y="686585"/>
            <a:ext cx="4018359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Supporting tasks</a:t>
            </a: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(same importance 😉)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Shaft storage and trolley in bench E – Marco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Anti-cryostats – Carlos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PLC – Olivier 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CRG, including cryo sensors – Olivier P.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uQDS – Jelena -&gt; Daniel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Mechanical modifications (yellow structures) – Gaëlle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Power converters – Frédéric 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DQHDS &amp; Energy Extraction – TE-MPE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Safety documentation – Gerard/Marco/everyone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Budgets/budgets codes - Gerard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4B122B-C3CB-D9C6-ED85-B87CAF5359FD}"/>
              </a:ext>
            </a:extLst>
          </p:cNvPr>
          <p:cNvSpPr txBox="1"/>
          <p:nvPr/>
        </p:nvSpPr>
        <p:spPr>
          <a:xfrm>
            <a:off x="3846909" y="2653662"/>
            <a:ext cx="4697016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longer discussed as upgrade has been completed (exceptions apply when we need to learn from it)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nl-NL" sz="1100" b="1">
                <a:solidFill>
                  <a:srgbClr val="0055A0"/>
                </a:solidFill>
              </a:rPr>
              <a:t>Bench</a:t>
            </a:r>
            <a:r>
              <a:rPr lang="nl-NL" sz="1100" b="1">
                <a:solidFill>
                  <a:srgbClr val="0055A0"/>
                </a:solidFill>
                <a:latin typeface="Arial"/>
              </a:rPr>
              <a:t> F1: First magnet tested. (4.5 K cryo commissioning to complete, quench recovery time to be optimized).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nl-NL" sz="1100" b="1">
                <a:solidFill>
                  <a:srgbClr val="0055A0"/>
                </a:solidFill>
              </a:rPr>
              <a:t>Bench</a:t>
            </a:r>
            <a:r>
              <a:rPr lang="nl-NL" sz="1100" b="1">
                <a:solidFill>
                  <a:srgbClr val="0055A0"/>
                </a:solidFill>
                <a:latin typeface="Arial"/>
              </a:rPr>
              <a:t> F2: First link is connected, electrical checks ongoing, final warm cables placed, next week ready for cool down.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uQDS – In use for cluster F1 and F2. Minor debugging ongoing and part of operational process.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Software and GUI for uQDS, data conversion and analysis – In use, well advanced and debugging ongoing. </a:t>
            </a:r>
          </a:p>
        </p:txBody>
      </p:sp>
    </p:spTree>
    <p:extLst>
      <p:ext uri="{BB962C8B-B14F-4D97-AF65-F5344CB8AC3E}">
        <p14:creationId xmlns:p14="http://schemas.microsoft.com/office/powerpoint/2010/main" val="254598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D1DEB-9976-FE06-C72E-EC1EFB33F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221B-8BFC-4C32-4A3B-C92FAF3A2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E985C-A265-6F04-80C3-CAF236C9B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CFE2AD-F59C-2A5C-5364-4A3640896582}"/>
              </a:ext>
            </a:extLst>
          </p:cNvPr>
          <p:cNvSpPr txBox="1"/>
          <p:nvPr/>
        </p:nvSpPr>
        <p:spPr>
          <a:xfrm>
            <a:off x="107467" y="12769"/>
            <a:ext cx="13659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Bench A2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EAF82FF-33EF-6A2C-77B8-D5BC27BC2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250757"/>
              </p:ext>
            </p:extLst>
          </p:nvPr>
        </p:nvGraphicFramePr>
        <p:xfrm>
          <a:off x="26963" y="320757"/>
          <a:ext cx="1861873" cy="3215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1873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900" b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Done</a:t>
                      </a:r>
                      <a:endParaRPr lang="en-GB" sz="900" b="1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Shuffling module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Design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All pieces available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CFB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- 2 and 20 kA leads installed and tested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Powering and protection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- 2 kA EE installed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DHQDS installed</a:t>
                      </a:r>
                    </a:p>
                    <a:p>
                      <a:r>
                        <a:rPr lang="en-GB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DC cabling?</a:t>
                      </a:r>
                    </a:p>
                    <a:p>
                      <a:r>
                        <a:rPr lang="en-GB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AC cabling?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Demineralized water?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Measurement electronics: 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DMM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uQDS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PotAim</a:t>
                      </a:r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PLC, interlocks and Cryo-OK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Wiring OK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CRG Logic defined and implemented?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PLC for Anti-Cryostat temperature control </a:t>
                      </a:r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Anti-Cryostat short and long segments ready</a:t>
                      </a:r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D519697-5958-BD6D-4848-2CBBBC8269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0374"/>
              </p:ext>
            </p:extLst>
          </p:nvPr>
        </p:nvGraphicFramePr>
        <p:xfrm>
          <a:off x="2050474" y="311342"/>
          <a:ext cx="3904001" cy="2971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04001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100" b="1"/>
                        <a:t>Ongoing</a:t>
                      </a:r>
                      <a:endParaRPr lang="en-GB" sz="11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000"/>
                        <a:t>Shuffling module</a:t>
                      </a:r>
                    </a:p>
                    <a:p>
                      <a:r>
                        <a:rPr lang="nl-NL" sz="1000"/>
                        <a:t>- Installation (Frédéric)</a:t>
                      </a:r>
                    </a:p>
                    <a:p>
                      <a:r>
                        <a:rPr lang="nl-NL" sz="1000"/>
                        <a:t>- support frame + Phase separator</a:t>
                      </a:r>
                    </a:p>
                    <a:p>
                      <a:r>
                        <a:rPr lang="nl-NL" sz="1000"/>
                        <a:t>- Brazing SC splice to CFB+Vtaps+insulation</a:t>
                      </a:r>
                    </a:p>
                    <a:p>
                      <a:r>
                        <a:rPr lang="nl-NL" sz="1000"/>
                        <a:t>- Extension of N,XY lines</a:t>
                      </a:r>
                    </a:p>
                    <a:p>
                      <a:r>
                        <a:rPr lang="nl-NL" sz="1000"/>
                        <a:t>- Other cryo lines + cantilever support</a:t>
                      </a:r>
                    </a:p>
                    <a:p>
                      <a:r>
                        <a:rPr lang="nl-NL" sz="1000"/>
                        <a:t>- Final support frame + Thermal screen = vacuum vessel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000"/>
                        <a:t>Shuffling module instrumentation</a:t>
                      </a:r>
                    </a:p>
                    <a:p>
                      <a:r>
                        <a:rPr lang="nl-NL" sz="1000"/>
                        <a:t>- Cryo instrumentation pinout definition</a:t>
                      </a:r>
                    </a:p>
                    <a:p>
                      <a:r>
                        <a:rPr lang="nl-NL" sz="1000"/>
                        <a:t>- Cabling of cryo sensor (internal)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/>
                        <a:t>- Cabling of cryo sensor (external)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/>
                        <a:t>Instrumentation box (Vtaps) installation and cabling</a:t>
                      </a:r>
                      <a:endParaRPr lang="en-GB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000"/>
                        <a:t>Electrical circuit</a:t>
                      </a:r>
                    </a:p>
                    <a:p>
                      <a:r>
                        <a:rPr lang="nl-NL" sz="1000"/>
                        <a:t>- Cleanup electrical cabling (Gaëlle)</a:t>
                      </a:r>
                    </a:p>
                    <a:p>
                      <a:r>
                        <a:rPr lang="nl-NL" sz="1000"/>
                        <a:t>- Wiring IFS to bench?</a:t>
                      </a:r>
                    </a:p>
                    <a:p>
                      <a:r>
                        <a:rPr lang="en-GB" sz="1000"/>
                        <a:t>-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9DA8C04-2BB2-B571-0E61-9BB76BB51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440259"/>
              </p:ext>
            </p:extLst>
          </p:nvPr>
        </p:nvGraphicFramePr>
        <p:xfrm>
          <a:off x="6311907" y="288747"/>
          <a:ext cx="2317923" cy="1965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7923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To be done/To be decided/Future action points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Shuffling module before Q3</a:t>
                      </a:r>
                    </a:p>
                    <a:p>
                      <a:r>
                        <a:rPr lang="nl-NL" sz="900"/>
                        <a:t>- Commissioning</a:t>
                      </a:r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Commissioning with Q3 </a:t>
                      </a:r>
                    </a:p>
                    <a:p>
                      <a:r>
                        <a:rPr lang="nl-NL" sz="900"/>
                        <a:t>- All systems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Preparation for CP (after Q3 test)</a:t>
                      </a:r>
                    </a:p>
                    <a:p>
                      <a:r>
                        <a:rPr lang="nl-NL" sz="900"/>
                        <a:t>- 2 uQDS to be ordered and installed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8B989AC-2F3B-EE98-D9F9-8EBEDAD382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323360"/>
              </p:ext>
            </p:extLst>
          </p:nvPr>
        </p:nvGraphicFramePr>
        <p:xfrm>
          <a:off x="6311907" y="2745175"/>
          <a:ext cx="2317923" cy="1531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7923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Safety and co-activity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/>
                        <a:t>Note: D1 magnet in test on bench B2 until 16 February. </a:t>
                      </a:r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76A4BFA-7787-FBA7-145E-9D4AE58E655E}"/>
              </a:ext>
            </a:extLst>
          </p:cNvPr>
          <p:cNvSpPr txBox="1"/>
          <p:nvPr/>
        </p:nvSpPr>
        <p:spPr>
          <a:xfrm>
            <a:off x="1972955" y="49732"/>
            <a:ext cx="480153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>
                <a:solidFill>
                  <a:srgbClr val="0055A0"/>
                </a:solidFill>
                <a:latin typeface="Arial"/>
              </a:rPr>
              <a:t>Following the inputs from from tasks and mpp tool</a:t>
            </a:r>
            <a:endParaRPr kumimoji="0" lang="nl-NL" sz="1100" b="1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C5DC3C-5373-E3E5-3790-F896A90B0D64}"/>
              </a:ext>
            </a:extLst>
          </p:cNvPr>
          <p:cNvSpPr txBox="1"/>
          <p:nvPr/>
        </p:nvSpPr>
        <p:spPr>
          <a:xfrm>
            <a:off x="1972955" y="3321700"/>
            <a:ext cx="3607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i="1">
                <a:solidFill>
                  <a:srgbClr val="00B0F0"/>
                </a:solidFill>
              </a:rPr>
              <a:t>Reporting during the meeting by </a:t>
            </a:r>
            <a:r>
              <a:rPr lang="en-GB" sz="800" i="1">
                <a:solidFill>
                  <a:srgbClr val="00B0F0"/>
                </a:solidFill>
              </a:rPr>
              <a:t>Frederic: </a:t>
            </a:r>
          </a:p>
          <a:p>
            <a:r>
              <a:rPr lang="en-GB" sz="800" i="1">
                <a:solidFill>
                  <a:srgbClr val="00B0F0"/>
                </a:solidFill>
              </a:rPr>
              <a:t>- X-line is installed, N-line with sous-marine valve is installed. </a:t>
            </a:r>
          </a:p>
          <a:p>
            <a:r>
              <a:rPr lang="en-GB" sz="800" i="1">
                <a:solidFill>
                  <a:srgbClr val="00B0F0"/>
                </a:solidFill>
              </a:rPr>
              <a:t>- M-line pressure test in SMI2 failed due to non-conform welding. Spare bellow placed and ready next week. </a:t>
            </a:r>
          </a:p>
          <a:p>
            <a:r>
              <a:rPr lang="en-GB" sz="800" i="1">
                <a:solidFill>
                  <a:srgbClr val="00B0F0"/>
                </a:solidFill>
              </a:rPr>
              <a:t>- To be efficient, CRG advanced the intervention on compressed air system piping in the time needed for the M-line bellow repair. </a:t>
            </a:r>
          </a:p>
          <a:p>
            <a:r>
              <a:rPr lang="en-GB" sz="800" i="1">
                <a:solidFill>
                  <a:srgbClr val="00B0F0"/>
                </a:solidFill>
              </a:rPr>
              <a:t>- Additional connector needed for pressure sensors on the connector box. To be acquired. </a:t>
            </a:r>
          </a:p>
          <a:p>
            <a:endParaRPr lang="nl-NL" sz="800" i="1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6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D1DEB-9976-FE06-C72E-EC1EFB33F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221B-8BFC-4C32-4A3B-C92FAF3A2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E985C-A265-6F04-80C3-CAF236C9B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CFE2AD-F59C-2A5C-5364-4A3640896582}"/>
              </a:ext>
            </a:extLst>
          </p:cNvPr>
          <p:cNvSpPr txBox="1"/>
          <p:nvPr/>
        </p:nvSpPr>
        <p:spPr>
          <a:xfrm>
            <a:off x="0" y="12769"/>
            <a:ext cx="34450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Bench B2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EAF82FF-33EF-6A2C-77B8-D5BC27BC2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172777"/>
              </p:ext>
            </p:extLst>
          </p:nvPr>
        </p:nvGraphicFramePr>
        <p:xfrm>
          <a:off x="107468" y="517447"/>
          <a:ext cx="1518132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8132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900" b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Done</a:t>
                      </a:r>
                      <a:endParaRPr lang="en-GB" sz="900" b="1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Shuffling module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Design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All pieces available?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D519697-5958-BD6D-4848-2CBBBC8269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722806"/>
              </p:ext>
            </p:extLst>
          </p:nvPr>
        </p:nvGraphicFramePr>
        <p:xfrm>
          <a:off x="1772349" y="517447"/>
          <a:ext cx="3547795" cy="1851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47795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Ongoing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D1-proto test in direct connection</a:t>
                      </a:r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9DA8C04-2BB2-B571-0E61-9BB76BB51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696007"/>
              </p:ext>
            </p:extLst>
          </p:nvPr>
        </p:nvGraphicFramePr>
        <p:xfrm>
          <a:off x="5603160" y="517447"/>
          <a:ext cx="2317923" cy="201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7923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To be done/To be decided/Future action points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Shuffling module installation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0ADF34A-026E-52F8-BA24-654A0430C239}"/>
              </a:ext>
            </a:extLst>
          </p:cNvPr>
          <p:cNvSpPr txBox="1"/>
          <p:nvPr/>
        </p:nvSpPr>
        <p:spPr>
          <a:xfrm rot="20125962">
            <a:off x="2344051" y="2752327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>
                <a:solidFill>
                  <a:schemeClr val="accent2"/>
                </a:solidFill>
              </a:rPr>
              <a:t>For discussion in a next meeting</a:t>
            </a:r>
            <a:endParaRPr lang="en-GB">
              <a:solidFill>
                <a:schemeClr val="accent2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A054D44-0300-B3EB-8B6E-C56BFD7C9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699646"/>
              </p:ext>
            </p:extLst>
          </p:nvPr>
        </p:nvGraphicFramePr>
        <p:xfrm>
          <a:off x="5603160" y="2985205"/>
          <a:ext cx="2317923" cy="4800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7923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Safety and co-activity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186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D1DEB-9976-FE06-C72E-EC1EFB33F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221B-8BFC-4C32-4A3B-C92FAF3A2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E985C-A265-6F04-80C3-CAF236C9B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CFE2AD-F59C-2A5C-5364-4A3640896582}"/>
              </a:ext>
            </a:extLst>
          </p:cNvPr>
          <p:cNvSpPr txBox="1"/>
          <p:nvPr/>
        </p:nvSpPr>
        <p:spPr>
          <a:xfrm>
            <a:off x="0" y="12769"/>
            <a:ext cx="34450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Bench C2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EAF82FF-33EF-6A2C-77B8-D5BC27BC2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236676"/>
              </p:ext>
            </p:extLst>
          </p:nvPr>
        </p:nvGraphicFramePr>
        <p:xfrm>
          <a:off x="107468" y="517447"/>
          <a:ext cx="1956860" cy="1935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56860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900" b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Done</a:t>
                      </a:r>
                      <a:endParaRPr lang="en-GB" sz="900" b="1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Shuffling module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Design</a:t>
                      </a:r>
                    </a:p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 All pieces available?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uQDS in use for D1 test.</a:t>
                      </a:r>
                    </a:p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7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Short anti-cryostats finished.</a:t>
                      </a:r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7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D519697-5958-BD6D-4848-2CBBBC8269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049156"/>
              </p:ext>
            </p:extLst>
          </p:nvPr>
        </p:nvGraphicFramePr>
        <p:xfrm>
          <a:off x="2179782" y="517447"/>
          <a:ext cx="3773054" cy="2125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3054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Ongoing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First Long anticryostat almost completed.</a:t>
                      </a:r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/>
                        <a:t>Geometric survey done – integration of anti-cryostat in CFB to be updated.</a:t>
                      </a:r>
                      <a:endParaRPr lang="en-GB" sz="900"/>
                    </a:p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9DA8C04-2BB2-B571-0E61-9BB76BB51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080500"/>
              </p:ext>
            </p:extLst>
          </p:nvPr>
        </p:nvGraphicFramePr>
        <p:xfrm>
          <a:off x="6485233" y="517447"/>
          <a:ext cx="2317923" cy="201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7923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To be done/To be decided/Future action points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Shuffling module installation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326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B66C79C-F8F3-618F-3CAB-6DE78A520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128951"/>
              </p:ext>
            </p:extLst>
          </p:nvPr>
        </p:nvGraphicFramePr>
        <p:xfrm>
          <a:off x="6485232" y="2977828"/>
          <a:ext cx="2317923" cy="4800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7923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Safety and co-activity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0D43B08-6617-4B16-EAB4-A6C9E47336E0}"/>
              </a:ext>
            </a:extLst>
          </p:cNvPr>
          <p:cNvSpPr txBox="1"/>
          <p:nvPr/>
        </p:nvSpPr>
        <p:spPr>
          <a:xfrm rot="20125962">
            <a:off x="2289502" y="3037467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>
                <a:solidFill>
                  <a:schemeClr val="accent2"/>
                </a:solidFill>
              </a:rPr>
              <a:t>For discussion in a next meeting</a:t>
            </a:r>
            <a:endParaRPr lang="en-GB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856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D1DEB-9976-FE06-C72E-EC1EFB33F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221B-8BFC-4C32-4A3B-C92FAF3A2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E985C-A265-6F04-80C3-CAF236C9B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CFE2AD-F59C-2A5C-5364-4A3640896582}"/>
              </a:ext>
            </a:extLst>
          </p:cNvPr>
          <p:cNvSpPr txBox="1"/>
          <p:nvPr/>
        </p:nvSpPr>
        <p:spPr>
          <a:xfrm>
            <a:off x="0" y="12769"/>
            <a:ext cx="34450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items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EAF82FF-33EF-6A2C-77B8-D5BC27BC2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888430"/>
              </p:ext>
            </p:extLst>
          </p:nvPr>
        </p:nvGraphicFramePr>
        <p:xfrm>
          <a:off x="107468" y="517447"/>
          <a:ext cx="3476242" cy="1874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6242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212958">
                <a:tc>
                  <a:txBody>
                    <a:bodyPr/>
                    <a:lstStyle/>
                    <a:p>
                      <a:r>
                        <a:rPr lang="nl-NL" sz="1050" b="1"/>
                        <a:t>F1 polarity switch in one 2 kA circuit - Guillaume</a:t>
                      </a:r>
                    </a:p>
                    <a:p>
                      <a:r>
                        <a:rPr lang="en-GB" sz="1050" b="0"/>
                        <a:t>- DC cabling</a:t>
                      </a:r>
                    </a:p>
                    <a:p>
                      <a:r>
                        <a:rPr lang="en-GB" sz="1050" b="0"/>
                        <a:t>- AC cabling</a:t>
                      </a:r>
                    </a:p>
                    <a:p>
                      <a:r>
                        <a:rPr lang="en-GB" sz="1050" b="0"/>
                        <a:t>Foreseen for 6-week shutdown around June/July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2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532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1D8458-9F4B-2D94-7671-DBD130C643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FCBA9B-A241-57B6-5F26-017E3EB66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2ADED-A4E3-3D55-FC2C-2DCB4416F9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89E5A22-3679-E7AE-4A77-B1B0E0EC81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295031"/>
              </p:ext>
            </p:extLst>
          </p:nvPr>
        </p:nvGraphicFramePr>
        <p:xfrm>
          <a:off x="559250" y="403259"/>
          <a:ext cx="6420451" cy="2110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0451">
                  <a:extLst>
                    <a:ext uri="{9D8B030D-6E8A-4147-A177-3AD203B41FA5}">
                      <a16:colId xmlns:a16="http://schemas.microsoft.com/office/drawing/2014/main" val="748423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050" b="1"/>
                        <a:t>Documents - Plans</a:t>
                      </a:r>
                      <a:endParaRPr lang="en-GB" sz="105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16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000"/>
                        <a:t>Q</a:t>
                      </a:r>
                      <a:r>
                        <a:rPr lang="en-GB" sz="1000"/>
                        <a:t>3 integration in Bench A2:LHCMMQQXFS0001 (Draft)</a:t>
                      </a:r>
                    </a:p>
                    <a:p>
                      <a:r>
                        <a:rPr lang="en-GB" sz="1000"/>
                        <a:t>CP integration in Bench A2: ???</a:t>
                      </a:r>
                    </a:p>
                    <a:p>
                      <a:endParaRPr lang="nl-NL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Risk analysis A2 - Olivier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/>
                        <a:t>Safety files and clearance for F2 powering – ongoing.</a:t>
                      </a:r>
                    </a:p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547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900"/>
                    </a:p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851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900"/>
                    </a:p>
                    <a:p>
                      <a:endParaRPr lang="en-GB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9798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27220CC-C062-4365-A0FA-2BB6830E9308}"/>
              </a:ext>
            </a:extLst>
          </p:cNvPr>
          <p:cNvSpPr txBox="1"/>
          <p:nvPr/>
        </p:nvSpPr>
        <p:spPr>
          <a:xfrm>
            <a:off x="517686" y="2884416"/>
            <a:ext cx="5788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/>
              <a:t>Validation of design drawings and safety documentation are important</a:t>
            </a:r>
          </a:p>
          <a:p>
            <a:r>
              <a:rPr lang="en-GB" sz="1050"/>
              <a:t>Table is an early draft, I would like to fill it in in the next two weeks.</a:t>
            </a:r>
            <a:endParaRPr lang="nl-NL" sz="1050"/>
          </a:p>
        </p:txBody>
      </p:sp>
    </p:spTree>
    <p:extLst>
      <p:ext uri="{BB962C8B-B14F-4D97-AF65-F5344CB8AC3E}">
        <p14:creationId xmlns:p14="http://schemas.microsoft.com/office/powerpoint/2010/main" val="239932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D1DEB-9976-FE06-C72E-EC1EFB33F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221B-8BFC-4C32-4A3B-C92FAF3A2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E985C-A265-6F04-80C3-CAF236C9B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D176DFF-742A-84A6-63DA-751928A8AFB7}"/>
              </a:ext>
            </a:extLst>
          </p:cNvPr>
          <p:cNvSpPr txBox="1"/>
          <p:nvPr/>
        </p:nvSpPr>
        <p:spPr>
          <a:xfrm>
            <a:off x="3075127" y="1628246"/>
            <a:ext cx="246133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>
                <a:solidFill>
                  <a:schemeClr val="bg1"/>
                </a:solidFill>
              </a:rPr>
              <a:t>Focus on test capabilities for deliverables of WP6, WP7 and WP8, but also o diagnostics and measurements for feedback to WP5.</a:t>
            </a:r>
            <a:endParaRPr lang="en-GB" sz="1050" b="1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CFE2AD-F59C-2A5C-5364-4A3640896582}"/>
              </a:ext>
            </a:extLst>
          </p:cNvPr>
          <p:cNvSpPr txBox="1"/>
          <p:nvPr/>
        </p:nvSpPr>
        <p:spPr>
          <a:xfrm>
            <a:off x="0" y="12769"/>
            <a:ext cx="91440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1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Meetings strategy</a:t>
            </a:r>
            <a:r>
              <a:rPr kumimoji="0" lang="nl-NL" b="1" i="0" u="none" strike="noStrike" kern="1200" cap="none" spc="0" normalizeH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2024: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1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b="1">
                <a:solidFill>
                  <a:srgbClr val="0055A0"/>
                </a:solidFill>
                <a:latin typeface="Arial"/>
              </a:rPr>
              <a:t>General meetings through zoom (I think bi-weekly is OK, but suggestions welcome)</a:t>
            </a:r>
          </a:p>
          <a:p>
            <a:pPr lvl="0">
              <a:defRPr/>
            </a:pPr>
            <a:endParaRPr lang="nl-NL" sz="1400" b="1">
              <a:solidFill>
                <a:srgbClr val="0055A0"/>
              </a:solidFill>
            </a:endParaRPr>
          </a:p>
          <a:p>
            <a:pPr lvl="0">
              <a:defRPr/>
            </a:pPr>
            <a:endParaRPr lang="nl-NL" sz="1400" b="1">
              <a:solidFill>
                <a:srgbClr val="0055A0"/>
              </a:solidFill>
            </a:endParaRPr>
          </a:p>
          <a:p>
            <a:pPr lvl="0">
              <a:defRPr/>
            </a:pPr>
            <a:r>
              <a:rPr lang="nl-NL" sz="1400" b="1">
                <a:solidFill>
                  <a:srgbClr val="0055A0"/>
                </a:solidFill>
              </a:rPr>
              <a:t>Some topical discussions</a:t>
            </a:r>
          </a:p>
          <a:p>
            <a:pPr lvl="0">
              <a:defRPr/>
            </a:pPr>
            <a:r>
              <a:rPr lang="nl-NL" sz="1400" i="1">
                <a:solidFill>
                  <a:srgbClr val="0055A0"/>
                </a:solidFill>
              </a:rPr>
              <a:t>- F1 Shuffling module lessons learnt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nl-NL" sz="1400" i="1">
                <a:solidFill>
                  <a:srgbClr val="0055A0"/>
                </a:solidFill>
              </a:rPr>
              <a:t>Which changes have been propagated from F1 to A2?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nl-NL" sz="1400" i="1">
                <a:solidFill>
                  <a:srgbClr val="0055A0"/>
                </a:solidFill>
              </a:rPr>
              <a:t>Are there still cryo (hardware) optimizations to be done?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1400" b="1">
              <a:solidFill>
                <a:srgbClr val="0055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1400" b="1">
              <a:solidFill>
                <a:srgbClr val="0055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b="1">
                <a:solidFill>
                  <a:srgbClr val="0055A0"/>
                </a:solidFill>
                <a:latin typeface="Arial"/>
              </a:rPr>
              <a:t>Technical meetings where needed, in person. Organized by me, Hervé or Frederic.</a:t>
            </a:r>
            <a:br>
              <a:rPr lang="nl-NL" sz="1400" b="1">
                <a:solidFill>
                  <a:srgbClr val="0055A0"/>
                </a:solidFill>
                <a:latin typeface="Arial"/>
              </a:rPr>
            </a:br>
            <a:r>
              <a:rPr lang="nl-NL" sz="1400" i="1">
                <a:solidFill>
                  <a:srgbClr val="0055A0"/>
                </a:solidFill>
                <a:latin typeface="Arial"/>
              </a:rPr>
              <a:t>- C2 CFB + shuffling module + Anti cryostat integration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i="1">
                <a:solidFill>
                  <a:srgbClr val="0055A0"/>
                </a:solidFill>
                <a:latin typeface="Arial"/>
              </a:rPr>
              <a:t>- A2 CFB + shuffling module advancement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i="1">
                <a:solidFill>
                  <a:srgbClr val="0055A0"/>
                </a:solidFill>
                <a:latin typeface="Arial"/>
              </a:rPr>
              <a:t>Etc.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1400" b="1">
              <a:solidFill>
                <a:srgbClr val="0055A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1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36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E27FAA-4178-41E9-163E-804BC7638E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3A4F7-9ED8-78C3-C673-88553D644A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SM18 test bench upgrade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AC10C-E06F-C96C-D169-0332C6445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8663EF-843C-86F7-5DD3-120167852178}"/>
              </a:ext>
            </a:extLst>
          </p:cNvPr>
          <p:cNvSpPr txBox="1"/>
          <p:nvPr/>
        </p:nvSpPr>
        <p:spPr>
          <a:xfrm>
            <a:off x="52913" y="97873"/>
            <a:ext cx="8867421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b="1" noProof="0">
                <a:solidFill>
                  <a:srgbClr val="0055A0"/>
                </a:solidFill>
                <a:latin typeface="Arial"/>
              </a:rPr>
              <a:t>Priorities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>
                <a:solidFill>
                  <a:srgbClr val="0055A0"/>
                </a:solidFill>
                <a:latin typeface="Arial"/>
              </a:rPr>
              <a:t>Priority 1: Shuffling module </a:t>
            </a:r>
            <a:r>
              <a:rPr lang="nl-NL" b="1" noProof="0">
                <a:solidFill>
                  <a:srgbClr val="0055A0"/>
                </a:solidFill>
                <a:latin typeface="Arial"/>
              </a:rPr>
              <a:t>A2 -&gt; Test Q3 - &gt; Test CP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>
                <a:solidFill>
                  <a:srgbClr val="0055A0"/>
                </a:solidFill>
                <a:latin typeface="Arial"/>
              </a:rPr>
              <a:t>Priority 2, in parallel: Shuffling module </a:t>
            </a:r>
            <a:r>
              <a:rPr lang="nl-NL" b="1" noProof="0">
                <a:solidFill>
                  <a:srgbClr val="0055A0"/>
                </a:solidFill>
                <a:latin typeface="Arial"/>
              </a:rPr>
              <a:t>C2 designs and plans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b="1">
              <a:solidFill>
                <a:srgbClr val="0055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b="1">
              <a:solidFill>
                <a:srgbClr val="0055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>
                <a:solidFill>
                  <a:srgbClr val="0055A0"/>
                </a:solidFill>
                <a:latin typeface="Arial"/>
              </a:rPr>
              <a:t>Shuffling module B2: lower priority</a:t>
            </a:r>
            <a:endParaRPr lang="nl-NL" b="1">
              <a:solidFill>
                <a:srgbClr val="0055A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b="1" noProof="0">
              <a:solidFill>
                <a:srgbClr val="0055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1" i="0" u="none" strike="noStrike" kern="1200" cap="none" spc="0" normalizeH="0" baseline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246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3981</TotalTime>
  <Words>1059</Words>
  <Application>Microsoft Office PowerPoint</Application>
  <PresentationFormat>On-screen Show (16:9)</PresentationFormat>
  <Paragraphs>189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Symbol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Gerard Willering</cp:lastModifiedBy>
  <cp:revision>13</cp:revision>
  <cp:lastPrinted>2024-01-30T13:42:28Z</cp:lastPrinted>
  <dcterms:created xsi:type="dcterms:W3CDTF">2024-01-28T13:01:42Z</dcterms:created>
  <dcterms:modified xsi:type="dcterms:W3CDTF">2024-01-31T09:18:41Z</dcterms:modified>
</cp:coreProperties>
</file>