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125" r:id="rId1"/>
  </p:sldMasterIdLst>
  <p:sldIdLst>
    <p:sldId id="256" r:id="rId2"/>
    <p:sldId id="280" r:id="rId3"/>
    <p:sldId id="257" r:id="rId4"/>
    <p:sldId id="279" r:id="rId5"/>
    <p:sldId id="299" r:id="rId6"/>
    <p:sldId id="300" r:id="rId7"/>
    <p:sldId id="301" r:id="rId8"/>
    <p:sldId id="294" r:id="rId9"/>
    <p:sldId id="302" r:id="rId10"/>
    <p:sldId id="303" r:id="rId11"/>
    <p:sldId id="281" r:id="rId12"/>
    <p:sldId id="263" r:id="rId13"/>
    <p:sldId id="278" r:id="rId14"/>
    <p:sldId id="275" r:id="rId15"/>
    <p:sldId id="276" r:id="rId16"/>
    <p:sldId id="277" r:id="rId17"/>
    <p:sldId id="292" r:id="rId18"/>
    <p:sldId id="260" r:id="rId19"/>
    <p:sldId id="304" r:id="rId20"/>
    <p:sldId id="266" r:id="rId21"/>
    <p:sldId id="282" r:id="rId22"/>
    <p:sldId id="314" r:id="rId23"/>
    <p:sldId id="267" r:id="rId24"/>
    <p:sldId id="268" r:id="rId25"/>
    <p:sldId id="269" r:id="rId26"/>
    <p:sldId id="270" r:id="rId27"/>
    <p:sldId id="271" r:id="rId28"/>
    <p:sldId id="297" r:id="rId29"/>
    <p:sldId id="298" r:id="rId30"/>
    <p:sldId id="287" r:id="rId31"/>
    <p:sldId id="291" r:id="rId32"/>
    <p:sldId id="290" r:id="rId33"/>
    <p:sldId id="295" r:id="rId34"/>
    <p:sldId id="305" r:id="rId35"/>
    <p:sldId id="306" r:id="rId36"/>
    <p:sldId id="307" r:id="rId37"/>
    <p:sldId id="308" r:id="rId38"/>
    <p:sldId id="309" r:id="rId39"/>
    <p:sldId id="310" r:id="rId40"/>
    <p:sldId id="311" r:id="rId41"/>
    <p:sldId id="312" r:id="rId42"/>
    <p:sldId id="313" r:id="rId43"/>
    <p:sldId id="288" r:id="rId44"/>
    <p:sldId id="296" r:id="rId45"/>
    <p:sldId id="293" r:id="rId4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49"/>
    <p:restoredTop sz="94634"/>
  </p:normalViewPr>
  <p:slideViewPr>
    <p:cSldViewPr snapToGrid="0" snapToObjects="1">
      <p:cViewPr>
        <p:scale>
          <a:sx n="144" d="100"/>
          <a:sy n="144" d="100"/>
        </p:scale>
        <p:origin x="272" y="8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oeqPrUmVz-o" TargetMode="External"/><Relationship Id="rId2" Type="http://schemas.openxmlformats.org/officeDocument/2006/relationships/hyperlink" Target="https://www.youtube.com/watch?v=1tQ5XwvjPmA&amp;t=807s" TargetMode="External"/><Relationship Id="rId1" Type="http://schemas.openxmlformats.org/officeDocument/2006/relationships/hyperlink" Target="https://www.youtube.com/watch?v=e7EfxMOElBE" TargetMode="External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oeqPrUmVz-o" TargetMode="External"/><Relationship Id="rId2" Type="http://schemas.openxmlformats.org/officeDocument/2006/relationships/hyperlink" Target="https://www.youtube.com/watch?v=1tQ5XwvjPmA&amp;t=807s" TargetMode="External"/><Relationship Id="rId1" Type="http://schemas.openxmlformats.org/officeDocument/2006/relationships/hyperlink" Target="https://www.youtube.com/watch?v=e7EfxMOElBE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230FE2D-68C0-47DF-813E-A38354C1A074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53F78094-2997-40E6-A981-60318D5660DC}">
      <dgm:prSet/>
      <dgm:spPr/>
      <dgm:t>
        <a:bodyPr/>
        <a:lstStyle/>
        <a:p>
          <a:r>
            <a:rPr lang="en-US"/>
            <a:t>Large scale computer simulations across computer farms (VAX!)</a:t>
          </a:r>
        </a:p>
      </dgm:t>
    </dgm:pt>
    <dgm:pt modelId="{5831BDEA-652C-4A0B-9EFC-0C760FE381B8}" type="parTrans" cxnId="{6CC4D6BD-7558-49DF-947F-16DCE84FE332}">
      <dgm:prSet/>
      <dgm:spPr/>
      <dgm:t>
        <a:bodyPr/>
        <a:lstStyle/>
        <a:p>
          <a:endParaRPr lang="en-US"/>
        </a:p>
      </dgm:t>
    </dgm:pt>
    <dgm:pt modelId="{CA10894F-8410-4E14-9CB5-619FFDCE464F}" type="sibTrans" cxnId="{6CC4D6BD-7558-49DF-947F-16DCE84FE332}">
      <dgm:prSet/>
      <dgm:spPr/>
      <dgm:t>
        <a:bodyPr/>
        <a:lstStyle/>
        <a:p>
          <a:endParaRPr lang="en-US"/>
        </a:p>
      </dgm:t>
    </dgm:pt>
    <dgm:pt modelId="{C75DD0CB-DAF2-412E-8130-89A18B95FCD2}">
      <dgm:prSet/>
      <dgm:spPr/>
      <dgm:t>
        <a:bodyPr/>
        <a:lstStyle/>
        <a:p>
          <a:r>
            <a:rPr lang="en-US"/>
            <a:t>Large scale data analysis using innovative statistical methods (DLTs)</a:t>
          </a:r>
        </a:p>
      </dgm:t>
    </dgm:pt>
    <dgm:pt modelId="{7040021B-4AB2-4FDC-AB49-98FE4B80BA8B}" type="parTrans" cxnId="{AF23DCB9-67E8-4613-8421-87CD185FD758}">
      <dgm:prSet/>
      <dgm:spPr/>
      <dgm:t>
        <a:bodyPr/>
        <a:lstStyle/>
        <a:p>
          <a:endParaRPr lang="en-US"/>
        </a:p>
      </dgm:t>
    </dgm:pt>
    <dgm:pt modelId="{6A97FC30-FD28-4D7A-BBCD-92546056E6A5}" type="sibTrans" cxnId="{AF23DCB9-67E8-4613-8421-87CD185FD758}">
      <dgm:prSet/>
      <dgm:spPr/>
      <dgm:t>
        <a:bodyPr/>
        <a:lstStyle/>
        <a:p>
          <a:endParaRPr lang="en-US"/>
        </a:p>
      </dgm:t>
    </dgm:pt>
    <dgm:pt modelId="{118FEBFA-1C7C-413F-BE8D-54807F0595E7}">
      <dgm:prSet/>
      <dgm:spPr/>
      <dgm:t>
        <a:bodyPr/>
        <a:lstStyle/>
        <a:p>
          <a:r>
            <a:rPr lang="en-US"/>
            <a:t>Working hard and intensely</a:t>
          </a:r>
        </a:p>
      </dgm:t>
    </dgm:pt>
    <dgm:pt modelId="{CA132FC2-4DF5-413F-9255-84AB67827828}" type="parTrans" cxnId="{929CFAF8-66B4-4217-835B-204DA1DF0696}">
      <dgm:prSet/>
      <dgm:spPr/>
      <dgm:t>
        <a:bodyPr/>
        <a:lstStyle/>
        <a:p>
          <a:endParaRPr lang="en-US"/>
        </a:p>
      </dgm:t>
    </dgm:pt>
    <dgm:pt modelId="{A1335B42-70D2-4B5C-9985-3A3998A84945}" type="sibTrans" cxnId="{929CFAF8-66B4-4217-835B-204DA1DF0696}">
      <dgm:prSet/>
      <dgm:spPr/>
      <dgm:t>
        <a:bodyPr/>
        <a:lstStyle/>
        <a:p>
          <a:endParaRPr lang="en-US"/>
        </a:p>
      </dgm:t>
    </dgm:pt>
    <dgm:pt modelId="{48EDD5D1-0C51-4089-890B-8177B65129F6}">
      <dgm:prSet/>
      <dgm:spPr/>
      <dgm:t>
        <a:bodyPr/>
        <a:lstStyle/>
        <a:p>
          <a:r>
            <a:rPr lang="en-US"/>
            <a:t>Building relationships in international collaborations</a:t>
          </a:r>
        </a:p>
      </dgm:t>
    </dgm:pt>
    <dgm:pt modelId="{ECBB9804-68D8-4C21-8DB3-36FE5FA0B40D}" type="parTrans" cxnId="{84AA287F-4485-42E7-B0FA-5F9978626E6A}">
      <dgm:prSet/>
      <dgm:spPr/>
      <dgm:t>
        <a:bodyPr/>
        <a:lstStyle/>
        <a:p>
          <a:endParaRPr lang="en-US"/>
        </a:p>
      </dgm:t>
    </dgm:pt>
    <dgm:pt modelId="{5161E7CB-88A2-46B1-AC7E-E6AB1258210F}" type="sibTrans" cxnId="{84AA287F-4485-42E7-B0FA-5F9978626E6A}">
      <dgm:prSet/>
      <dgm:spPr/>
      <dgm:t>
        <a:bodyPr/>
        <a:lstStyle/>
        <a:p>
          <a:endParaRPr lang="en-US"/>
        </a:p>
      </dgm:t>
    </dgm:pt>
    <dgm:pt modelId="{A905AC40-5A8C-4B71-B4D6-686092B9A88E}">
      <dgm:prSet/>
      <dgm:spPr/>
      <dgm:t>
        <a:bodyPr/>
        <a:lstStyle/>
        <a:p>
          <a:r>
            <a:rPr lang="en-US"/>
            <a:t>Speaking multiple languages</a:t>
          </a:r>
        </a:p>
      </dgm:t>
    </dgm:pt>
    <dgm:pt modelId="{4A0EB1F8-0869-41C1-A162-7A9E5442F318}" type="parTrans" cxnId="{E3695521-6AF8-457F-B837-D0F8D0452343}">
      <dgm:prSet/>
      <dgm:spPr/>
      <dgm:t>
        <a:bodyPr/>
        <a:lstStyle/>
        <a:p>
          <a:endParaRPr lang="en-US"/>
        </a:p>
      </dgm:t>
    </dgm:pt>
    <dgm:pt modelId="{39FFD98D-A4CC-4323-AE72-6596FB621B13}" type="sibTrans" cxnId="{E3695521-6AF8-457F-B837-D0F8D0452343}">
      <dgm:prSet/>
      <dgm:spPr/>
      <dgm:t>
        <a:bodyPr/>
        <a:lstStyle/>
        <a:p>
          <a:endParaRPr lang="en-US"/>
        </a:p>
      </dgm:t>
    </dgm:pt>
    <dgm:pt modelId="{EB544969-7E41-4CAF-81AA-5E5BC4962060}">
      <dgm:prSet/>
      <dgm:spPr/>
      <dgm:t>
        <a:bodyPr/>
        <a:lstStyle/>
        <a:p>
          <a:r>
            <a:rPr lang="en-US"/>
            <a:t>Writing reports about my analysis results</a:t>
          </a:r>
        </a:p>
      </dgm:t>
    </dgm:pt>
    <dgm:pt modelId="{28D4A24F-495C-42F9-A361-3694E8BA011A}" type="parTrans" cxnId="{90697E06-860A-4DD0-B252-B2ADA8AF4A15}">
      <dgm:prSet/>
      <dgm:spPr/>
      <dgm:t>
        <a:bodyPr/>
        <a:lstStyle/>
        <a:p>
          <a:endParaRPr lang="en-US"/>
        </a:p>
      </dgm:t>
    </dgm:pt>
    <dgm:pt modelId="{B41F32B0-3DDC-4AD8-B4D7-CA89AA8496E8}" type="sibTrans" cxnId="{90697E06-860A-4DD0-B252-B2ADA8AF4A15}">
      <dgm:prSet/>
      <dgm:spPr/>
      <dgm:t>
        <a:bodyPr/>
        <a:lstStyle/>
        <a:p>
          <a:endParaRPr lang="en-US"/>
        </a:p>
      </dgm:t>
    </dgm:pt>
    <dgm:pt modelId="{C18862A7-AF7C-466D-9ED5-EA6253172318}">
      <dgm:prSet/>
      <dgm:spPr/>
      <dgm:t>
        <a:bodyPr/>
        <a:lstStyle/>
        <a:p>
          <a:r>
            <a:rPr lang="en-US"/>
            <a:t>Presenting in front of large groups</a:t>
          </a:r>
        </a:p>
      </dgm:t>
    </dgm:pt>
    <dgm:pt modelId="{B277F84C-46B6-4E73-B9D6-2725B7E66608}" type="parTrans" cxnId="{80FB31A5-1E68-42EB-A6F9-55F9134CED2B}">
      <dgm:prSet/>
      <dgm:spPr/>
      <dgm:t>
        <a:bodyPr/>
        <a:lstStyle/>
        <a:p>
          <a:endParaRPr lang="en-US"/>
        </a:p>
      </dgm:t>
    </dgm:pt>
    <dgm:pt modelId="{F675BFEC-E668-4DEC-92CD-47FD4156F51D}" type="sibTrans" cxnId="{80FB31A5-1E68-42EB-A6F9-55F9134CED2B}">
      <dgm:prSet/>
      <dgm:spPr/>
      <dgm:t>
        <a:bodyPr/>
        <a:lstStyle/>
        <a:p>
          <a:endParaRPr lang="en-US"/>
        </a:p>
      </dgm:t>
    </dgm:pt>
    <dgm:pt modelId="{8A99C24F-5FCE-4C23-8874-580492282E1C}">
      <dgm:prSet/>
      <dgm:spPr/>
      <dgm:t>
        <a:bodyPr/>
        <a:lstStyle/>
        <a:p>
          <a:r>
            <a:rPr lang="en-US"/>
            <a:t>&gt;&gt;&gt; This is a very attractive skill set</a:t>
          </a:r>
        </a:p>
      </dgm:t>
    </dgm:pt>
    <dgm:pt modelId="{A329FA17-13AA-4CE9-B950-C358F8FECEBC}" type="parTrans" cxnId="{FC0F16D2-AB9F-4190-AE89-616635972E96}">
      <dgm:prSet/>
      <dgm:spPr/>
      <dgm:t>
        <a:bodyPr/>
        <a:lstStyle/>
        <a:p>
          <a:endParaRPr lang="en-US"/>
        </a:p>
      </dgm:t>
    </dgm:pt>
    <dgm:pt modelId="{43473CE0-6348-41E8-A52C-6AD4834AF91D}" type="sibTrans" cxnId="{FC0F16D2-AB9F-4190-AE89-616635972E96}">
      <dgm:prSet/>
      <dgm:spPr/>
      <dgm:t>
        <a:bodyPr/>
        <a:lstStyle/>
        <a:p>
          <a:endParaRPr lang="en-US"/>
        </a:p>
      </dgm:t>
    </dgm:pt>
    <dgm:pt modelId="{5E9B4F96-7678-B948-8434-5D15DF9C76E1}" type="pres">
      <dgm:prSet presAssocID="{0230FE2D-68C0-47DF-813E-A38354C1A074}" presName="diagram" presStyleCnt="0">
        <dgm:presLayoutVars>
          <dgm:dir/>
          <dgm:resizeHandles val="exact"/>
        </dgm:presLayoutVars>
      </dgm:prSet>
      <dgm:spPr/>
    </dgm:pt>
    <dgm:pt modelId="{590D846C-C073-F149-BA7D-0C0BF642862A}" type="pres">
      <dgm:prSet presAssocID="{53F78094-2997-40E6-A981-60318D5660DC}" presName="node" presStyleLbl="node1" presStyleIdx="0" presStyleCnt="8">
        <dgm:presLayoutVars>
          <dgm:bulletEnabled val="1"/>
        </dgm:presLayoutVars>
      </dgm:prSet>
      <dgm:spPr/>
    </dgm:pt>
    <dgm:pt modelId="{63B3B34C-4DEE-E546-BB6F-601337EAD97D}" type="pres">
      <dgm:prSet presAssocID="{CA10894F-8410-4E14-9CB5-619FFDCE464F}" presName="sibTrans" presStyleCnt="0"/>
      <dgm:spPr/>
    </dgm:pt>
    <dgm:pt modelId="{059AA3CA-5709-C540-9D94-17E6CA8EDB5C}" type="pres">
      <dgm:prSet presAssocID="{C75DD0CB-DAF2-412E-8130-89A18B95FCD2}" presName="node" presStyleLbl="node1" presStyleIdx="1" presStyleCnt="8">
        <dgm:presLayoutVars>
          <dgm:bulletEnabled val="1"/>
        </dgm:presLayoutVars>
      </dgm:prSet>
      <dgm:spPr/>
    </dgm:pt>
    <dgm:pt modelId="{CD7E289D-8C86-0D4E-8004-47DADB9EE813}" type="pres">
      <dgm:prSet presAssocID="{6A97FC30-FD28-4D7A-BBCD-92546056E6A5}" presName="sibTrans" presStyleCnt="0"/>
      <dgm:spPr/>
    </dgm:pt>
    <dgm:pt modelId="{232B8FC9-50F7-A344-8283-D04E99F3EF47}" type="pres">
      <dgm:prSet presAssocID="{118FEBFA-1C7C-413F-BE8D-54807F0595E7}" presName="node" presStyleLbl="node1" presStyleIdx="2" presStyleCnt="8">
        <dgm:presLayoutVars>
          <dgm:bulletEnabled val="1"/>
        </dgm:presLayoutVars>
      </dgm:prSet>
      <dgm:spPr/>
    </dgm:pt>
    <dgm:pt modelId="{4FAB6F89-3C10-A14A-A497-70AC7B9BA8A9}" type="pres">
      <dgm:prSet presAssocID="{A1335B42-70D2-4B5C-9985-3A3998A84945}" presName="sibTrans" presStyleCnt="0"/>
      <dgm:spPr/>
    </dgm:pt>
    <dgm:pt modelId="{50E11128-50BD-2241-B85B-9E5F01447BEF}" type="pres">
      <dgm:prSet presAssocID="{48EDD5D1-0C51-4089-890B-8177B65129F6}" presName="node" presStyleLbl="node1" presStyleIdx="3" presStyleCnt="8">
        <dgm:presLayoutVars>
          <dgm:bulletEnabled val="1"/>
        </dgm:presLayoutVars>
      </dgm:prSet>
      <dgm:spPr/>
    </dgm:pt>
    <dgm:pt modelId="{FFAF17A6-A231-6D45-9A36-C8F76B829932}" type="pres">
      <dgm:prSet presAssocID="{5161E7CB-88A2-46B1-AC7E-E6AB1258210F}" presName="sibTrans" presStyleCnt="0"/>
      <dgm:spPr/>
    </dgm:pt>
    <dgm:pt modelId="{5FC7EAA2-9DBF-1B41-8F30-09B19978CF6D}" type="pres">
      <dgm:prSet presAssocID="{A905AC40-5A8C-4B71-B4D6-686092B9A88E}" presName="node" presStyleLbl="node1" presStyleIdx="4" presStyleCnt="8">
        <dgm:presLayoutVars>
          <dgm:bulletEnabled val="1"/>
        </dgm:presLayoutVars>
      </dgm:prSet>
      <dgm:spPr/>
    </dgm:pt>
    <dgm:pt modelId="{3ED194B0-FF5D-4945-A971-9AFABFDC7910}" type="pres">
      <dgm:prSet presAssocID="{39FFD98D-A4CC-4323-AE72-6596FB621B13}" presName="sibTrans" presStyleCnt="0"/>
      <dgm:spPr/>
    </dgm:pt>
    <dgm:pt modelId="{DF7E9B11-0728-8F47-9666-9254B0CD8CAB}" type="pres">
      <dgm:prSet presAssocID="{EB544969-7E41-4CAF-81AA-5E5BC4962060}" presName="node" presStyleLbl="node1" presStyleIdx="5" presStyleCnt="8">
        <dgm:presLayoutVars>
          <dgm:bulletEnabled val="1"/>
        </dgm:presLayoutVars>
      </dgm:prSet>
      <dgm:spPr/>
    </dgm:pt>
    <dgm:pt modelId="{B8BA3696-531A-C948-8510-CC2206B3F003}" type="pres">
      <dgm:prSet presAssocID="{B41F32B0-3DDC-4AD8-B4D7-CA89AA8496E8}" presName="sibTrans" presStyleCnt="0"/>
      <dgm:spPr/>
    </dgm:pt>
    <dgm:pt modelId="{E3E02327-4969-6E42-8CAE-C75BEF133D8B}" type="pres">
      <dgm:prSet presAssocID="{C18862A7-AF7C-466D-9ED5-EA6253172318}" presName="node" presStyleLbl="node1" presStyleIdx="6" presStyleCnt="8">
        <dgm:presLayoutVars>
          <dgm:bulletEnabled val="1"/>
        </dgm:presLayoutVars>
      </dgm:prSet>
      <dgm:spPr/>
    </dgm:pt>
    <dgm:pt modelId="{B779FAEF-9392-E046-A22A-9F3667424714}" type="pres">
      <dgm:prSet presAssocID="{F675BFEC-E668-4DEC-92CD-47FD4156F51D}" presName="sibTrans" presStyleCnt="0"/>
      <dgm:spPr/>
    </dgm:pt>
    <dgm:pt modelId="{DDA6EC89-5DC8-194C-913B-7A045BFB1E8B}" type="pres">
      <dgm:prSet presAssocID="{8A99C24F-5FCE-4C23-8874-580492282E1C}" presName="node" presStyleLbl="node1" presStyleIdx="7" presStyleCnt="8">
        <dgm:presLayoutVars>
          <dgm:bulletEnabled val="1"/>
        </dgm:presLayoutVars>
      </dgm:prSet>
      <dgm:spPr/>
    </dgm:pt>
  </dgm:ptLst>
  <dgm:cxnLst>
    <dgm:cxn modelId="{90697E06-860A-4DD0-B252-B2ADA8AF4A15}" srcId="{0230FE2D-68C0-47DF-813E-A38354C1A074}" destId="{EB544969-7E41-4CAF-81AA-5E5BC4962060}" srcOrd="5" destOrd="0" parTransId="{28D4A24F-495C-42F9-A361-3694E8BA011A}" sibTransId="{B41F32B0-3DDC-4AD8-B4D7-CA89AA8496E8}"/>
    <dgm:cxn modelId="{E3695521-6AF8-457F-B837-D0F8D0452343}" srcId="{0230FE2D-68C0-47DF-813E-A38354C1A074}" destId="{A905AC40-5A8C-4B71-B4D6-686092B9A88E}" srcOrd="4" destOrd="0" parTransId="{4A0EB1F8-0869-41C1-A162-7A9E5442F318}" sibTransId="{39FFD98D-A4CC-4323-AE72-6596FB621B13}"/>
    <dgm:cxn modelId="{2FB7AE49-5D3D-4B41-8CC3-97A9E2FF0ECA}" type="presOf" srcId="{C18862A7-AF7C-466D-9ED5-EA6253172318}" destId="{E3E02327-4969-6E42-8CAE-C75BEF133D8B}" srcOrd="0" destOrd="0" presId="urn:microsoft.com/office/officeart/2005/8/layout/default"/>
    <dgm:cxn modelId="{E031CE7D-C3B2-BB48-970A-0F3B51971D35}" type="presOf" srcId="{8A99C24F-5FCE-4C23-8874-580492282E1C}" destId="{DDA6EC89-5DC8-194C-913B-7A045BFB1E8B}" srcOrd="0" destOrd="0" presId="urn:microsoft.com/office/officeart/2005/8/layout/default"/>
    <dgm:cxn modelId="{84AA287F-4485-42E7-B0FA-5F9978626E6A}" srcId="{0230FE2D-68C0-47DF-813E-A38354C1A074}" destId="{48EDD5D1-0C51-4089-890B-8177B65129F6}" srcOrd="3" destOrd="0" parTransId="{ECBB9804-68D8-4C21-8DB3-36FE5FA0B40D}" sibTransId="{5161E7CB-88A2-46B1-AC7E-E6AB1258210F}"/>
    <dgm:cxn modelId="{D383E781-6F9C-D046-B4A7-9EF16F30FE3A}" type="presOf" srcId="{EB544969-7E41-4CAF-81AA-5E5BC4962060}" destId="{DF7E9B11-0728-8F47-9666-9254B0CD8CAB}" srcOrd="0" destOrd="0" presId="urn:microsoft.com/office/officeart/2005/8/layout/default"/>
    <dgm:cxn modelId="{80FB31A5-1E68-42EB-A6F9-55F9134CED2B}" srcId="{0230FE2D-68C0-47DF-813E-A38354C1A074}" destId="{C18862A7-AF7C-466D-9ED5-EA6253172318}" srcOrd="6" destOrd="0" parTransId="{B277F84C-46B6-4E73-B9D6-2725B7E66608}" sibTransId="{F675BFEC-E668-4DEC-92CD-47FD4156F51D}"/>
    <dgm:cxn modelId="{AF23DCB9-67E8-4613-8421-87CD185FD758}" srcId="{0230FE2D-68C0-47DF-813E-A38354C1A074}" destId="{C75DD0CB-DAF2-412E-8130-89A18B95FCD2}" srcOrd="1" destOrd="0" parTransId="{7040021B-4AB2-4FDC-AB49-98FE4B80BA8B}" sibTransId="{6A97FC30-FD28-4D7A-BBCD-92546056E6A5}"/>
    <dgm:cxn modelId="{6CC4D6BD-7558-49DF-947F-16DCE84FE332}" srcId="{0230FE2D-68C0-47DF-813E-A38354C1A074}" destId="{53F78094-2997-40E6-A981-60318D5660DC}" srcOrd="0" destOrd="0" parTransId="{5831BDEA-652C-4A0B-9EFC-0C760FE381B8}" sibTransId="{CA10894F-8410-4E14-9CB5-619FFDCE464F}"/>
    <dgm:cxn modelId="{C76A39CF-E2FD-6C45-9D33-5FE3EF9F3361}" type="presOf" srcId="{53F78094-2997-40E6-A981-60318D5660DC}" destId="{590D846C-C073-F149-BA7D-0C0BF642862A}" srcOrd="0" destOrd="0" presId="urn:microsoft.com/office/officeart/2005/8/layout/default"/>
    <dgm:cxn modelId="{FC0F16D2-AB9F-4190-AE89-616635972E96}" srcId="{0230FE2D-68C0-47DF-813E-A38354C1A074}" destId="{8A99C24F-5FCE-4C23-8874-580492282E1C}" srcOrd="7" destOrd="0" parTransId="{A329FA17-13AA-4CE9-B950-C358F8FECEBC}" sibTransId="{43473CE0-6348-41E8-A52C-6AD4834AF91D}"/>
    <dgm:cxn modelId="{E5A2F8D5-CFCF-5545-8F75-AE295458B2DA}" type="presOf" srcId="{118FEBFA-1C7C-413F-BE8D-54807F0595E7}" destId="{232B8FC9-50F7-A344-8283-D04E99F3EF47}" srcOrd="0" destOrd="0" presId="urn:microsoft.com/office/officeart/2005/8/layout/default"/>
    <dgm:cxn modelId="{666482DE-D072-B045-BF2D-936BE1048DAC}" type="presOf" srcId="{A905AC40-5A8C-4B71-B4D6-686092B9A88E}" destId="{5FC7EAA2-9DBF-1B41-8F30-09B19978CF6D}" srcOrd="0" destOrd="0" presId="urn:microsoft.com/office/officeart/2005/8/layout/default"/>
    <dgm:cxn modelId="{F4A9E5E0-56FB-9547-92EB-FA1DE566C79B}" type="presOf" srcId="{0230FE2D-68C0-47DF-813E-A38354C1A074}" destId="{5E9B4F96-7678-B948-8434-5D15DF9C76E1}" srcOrd="0" destOrd="0" presId="urn:microsoft.com/office/officeart/2005/8/layout/default"/>
    <dgm:cxn modelId="{8E335BEF-B281-3841-A4E2-DC62183EA1E8}" type="presOf" srcId="{48EDD5D1-0C51-4089-890B-8177B65129F6}" destId="{50E11128-50BD-2241-B85B-9E5F01447BEF}" srcOrd="0" destOrd="0" presId="urn:microsoft.com/office/officeart/2005/8/layout/default"/>
    <dgm:cxn modelId="{929CFAF8-66B4-4217-835B-204DA1DF0696}" srcId="{0230FE2D-68C0-47DF-813E-A38354C1A074}" destId="{118FEBFA-1C7C-413F-BE8D-54807F0595E7}" srcOrd="2" destOrd="0" parTransId="{CA132FC2-4DF5-413F-9255-84AB67827828}" sibTransId="{A1335B42-70D2-4B5C-9985-3A3998A84945}"/>
    <dgm:cxn modelId="{B13D24FA-2950-4741-8EED-3BA6664E2859}" type="presOf" srcId="{C75DD0CB-DAF2-412E-8130-89A18B95FCD2}" destId="{059AA3CA-5709-C540-9D94-17E6CA8EDB5C}" srcOrd="0" destOrd="0" presId="urn:microsoft.com/office/officeart/2005/8/layout/default"/>
    <dgm:cxn modelId="{8E77F2D3-8BC7-1A48-B513-D27C215305BA}" type="presParOf" srcId="{5E9B4F96-7678-B948-8434-5D15DF9C76E1}" destId="{590D846C-C073-F149-BA7D-0C0BF642862A}" srcOrd="0" destOrd="0" presId="urn:microsoft.com/office/officeart/2005/8/layout/default"/>
    <dgm:cxn modelId="{90EC4BFB-9D33-F94F-B707-C31F0C95154F}" type="presParOf" srcId="{5E9B4F96-7678-B948-8434-5D15DF9C76E1}" destId="{63B3B34C-4DEE-E546-BB6F-601337EAD97D}" srcOrd="1" destOrd="0" presId="urn:microsoft.com/office/officeart/2005/8/layout/default"/>
    <dgm:cxn modelId="{C3A8DB0A-0C3B-9E45-AF9C-2C49028C882E}" type="presParOf" srcId="{5E9B4F96-7678-B948-8434-5D15DF9C76E1}" destId="{059AA3CA-5709-C540-9D94-17E6CA8EDB5C}" srcOrd="2" destOrd="0" presId="urn:microsoft.com/office/officeart/2005/8/layout/default"/>
    <dgm:cxn modelId="{8A555C48-5920-1C4A-84C1-AFC9C5DC7BA4}" type="presParOf" srcId="{5E9B4F96-7678-B948-8434-5D15DF9C76E1}" destId="{CD7E289D-8C86-0D4E-8004-47DADB9EE813}" srcOrd="3" destOrd="0" presId="urn:microsoft.com/office/officeart/2005/8/layout/default"/>
    <dgm:cxn modelId="{8DDBE0A9-AF4C-9F43-905F-72D3DE0177A8}" type="presParOf" srcId="{5E9B4F96-7678-B948-8434-5D15DF9C76E1}" destId="{232B8FC9-50F7-A344-8283-D04E99F3EF47}" srcOrd="4" destOrd="0" presId="urn:microsoft.com/office/officeart/2005/8/layout/default"/>
    <dgm:cxn modelId="{A668E7CC-9C61-F24D-A072-469101CC2EAA}" type="presParOf" srcId="{5E9B4F96-7678-B948-8434-5D15DF9C76E1}" destId="{4FAB6F89-3C10-A14A-A497-70AC7B9BA8A9}" srcOrd="5" destOrd="0" presId="urn:microsoft.com/office/officeart/2005/8/layout/default"/>
    <dgm:cxn modelId="{C3391A6E-89E7-9745-98EE-760BDD194B86}" type="presParOf" srcId="{5E9B4F96-7678-B948-8434-5D15DF9C76E1}" destId="{50E11128-50BD-2241-B85B-9E5F01447BEF}" srcOrd="6" destOrd="0" presId="urn:microsoft.com/office/officeart/2005/8/layout/default"/>
    <dgm:cxn modelId="{FF8D4B9A-E086-3E43-B4C2-D04A337E7A59}" type="presParOf" srcId="{5E9B4F96-7678-B948-8434-5D15DF9C76E1}" destId="{FFAF17A6-A231-6D45-9A36-C8F76B829932}" srcOrd="7" destOrd="0" presId="urn:microsoft.com/office/officeart/2005/8/layout/default"/>
    <dgm:cxn modelId="{B133975F-73DD-4246-892E-029C037B33CB}" type="presParOf" srcId="{5E9B4F96-7678-B948-8434-5D15DF9C76E1}" destId="{5FC7EAA2-9DBF-1B41-8F30-09B19978CF6D}" srcOrd="8" destOrd="0" presId="urn:microsoft.com/office/officeart/2005/8/layout/default"/>
    <dgm:cxn modelId="{014CE748-9672-514F-A332-D93EA453F310}" type="presParOf" srcId="{5E9B4F96-7678-B948-8434-5D15DF9C76E1}" destId="{3ED194B0-FF5D-4945-A971-9AFABFDC7910}" srcOrd="9" destOrd="0" presId="urn:microsoft.com/office/officeart/2005/8/layout/default"/>
    <dgm:cxn modelId="{E7012318-DB45-7045-881B-7535DBC84400}" type="presParOf" srcId="{5E9B4F96-7678-B948-8434-5D15DF9C76E1}" destId="{DF7E9B11-0728-8F47-9666-9254B0CD8CAB}" srcOrd="10" destOrd="0" presId="urn:microsoft.com/office/officeart/2005/8/layout/default"/>
    <dgm:cxn modelId="{A42464E7-3A11-CB4C-8640-67F97F7A676C}" type="presParOf" srcId="{5E9B4F96-7678-B948-8434-5D15DF9C76E1}" destId="{B8BA3696-531A-C948-8510-CC2206B3F003}" srcOrd="11" destOrd="0" presId="urn:microsoft.com/office/officeart/2005/8/layout/default"/>
    <dgm:cxn modelId="{04C977AF-0AFA-F44F-9F61-E0F8C60C7F10}" type="presParOf" srcId="{5E9B4F96-7678-B948-8434-5D15DF9C76E1}" destId="{E3E02327-4969-6E42-8CAE-C75BEF133D8B}" srcOrd="12" destOrd="0" presId="urn:microsoft.com/office/officeart/2005/8/layout/default"/>
    <dgm:cxn modelId="{7676E65C-5C10-C44E-A1CA-7B1F89BD2B40}" type="presParOf" srcId="{5E9B4F96-7678-B948-8434-5D15DF9C76E1}" destId="{B779FAEF-9392-E046-A22A-9F3667424714}" srcOrd="13" destOrd="0" presId="urn:microsoft.com/office/officeart/2005/8/layout/default"/>
    <dgm:cxn modelId="{59F7037E-37A2-054D-9E29-2DFC47CC88DE}" type="presParOf" srcId="{5E9B4F96-7678-B948-8434-5D15DF9C76E1}" destId="{DDA6EC89-5DC8-194C-913B-7A045BFB1E8B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3D9CD9C-8DD3-469D-B193-2AA93F86710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F25E6D24-785D-4FAF-A882-D19DD9155366}">
      <dgm:prSet/>
      <dgm:spPr/>
      <dgm:t>
        <a:bodyPr/>
        <a:lstStyle/>
        <a:p>
          <a:r>
            <a:rPr lang="en-US" baseline="0"/>
            <a:t>My professor suggested to consider ”solving real world problems” after my graduation</a:t>
          </a:r>
          <a:endParaRPr lang="en-US"/>
        </a:p>
      </dgm:t>
    </dgm:pt>
    <dgm:pt modelId="{9BE0C656-F8C4-4489-8F95-76038CE5D652}" type="parTrans" cxnId="{FE6BC87B-15CD-408E-AA0E-8D970F4A4F33}">
      <dgm:prSet/>
      <dgm:spPr/>
      <dgm:t>
        <a:bodyPr/>
        <a:lstStyle/>
        <a:p>
          <a:endParaRPr lang="en-US"/>
        </a:p>
      </dgm:t>
    </dgm:pt>
    <dgm:pt modelId="{0AD51CAF-54A2-401A-ACDE-8854FCB4E154}" type="sibTrans" cxnId="{FE6BC87B-15CD-408E-AA0E-8D970F4A4F33}">
      <dgm:prSet/>
      <dgm:spPr/>
      <dgm:t>
        <a:bodyPr/>
        <a:lstStyle/>
        <a:p>
          <a:endParaRPr lang="en-US"/>
        </a:p>
      </dgm:t>
    </dgm:pt>
    <dgm:pt modelId="{83C67E27-873E-46FE-88B0-4C2E2CFE7378}">
      <dgm:prSet/>
      <dgm:spPr/>
      <dgm:t>
        <a:bodyPr/>
        <a:lstStyle/>
        <a:p>
          <a:r>
            <a:rPr lang="en-US" baseline="0"/>
            <a:t>Very quickly it became clear I want to work for BMW, because they had an innovative way of working in their new Engineering and Research Center</a:t>
          </a:r>
          <a:endParaRPr lang="en-US"/>
        </a:p>
      </dgm:t>
    </dgm:pt>
    <dgm:pt modelId="{96FA28E7-CACD-4907-B515-220F72171674}" type="parTrans" cxnId="{713C13FC-761B-4094-8AE2-7E4B366766FC}">
      <dgm:prSet/>
      <dgm:spPr/>
      <dgm:t>
        <a:bodyPr/>
        <a:lstStyle/>
        <a:p>
          <a:endParaRPr lang="en-US"/>
        </a:p>
      </dgm:t>
    </dgm:pt>
    <dgm:pt modelId="{34F5EDD2-FF0A-460F-8B02-C7EA6147C3E4}" type="sibTrans" cxnId="{713C13FC-761B-4094-8AE2-7E4B366766FC}">
      <dgm:prSet/>
      <dgm:spPr/>
      <dgm:t>
        <a:bodyPr/>
        <a:lstStyle/>
        <a:p>
          <a:endParaRPr lang="en-US"/>
        </a:p>
      </dgm:t>
    </dgm:pt>
    <dgm:pt modelId="{DC374CD6-EF87-44D0-8FAA-A1D542580069}">
      <dgm:prSet/>
      <dgm:spPr/>
      <dgm:t>
        <a:bodyPr/>
        <a:lstStyle/>
        <a:p>
          <a:r>
            <a:rPr lang="en-US" baseline="0"/>
            <a:t>Was searching for a connection inside (before LinkedIn), so I went to Frankfurt Auto Show (IAA) and asked an BMW engineer how I can work there</a:t>
          </a:r>
          <a:endParaRPr lang="en-US"/>
        </a:p>
      </dgm:t>
    </dgm:pt>
    <dgm:pt modelId="{65F8D628-FDA8-4E6D-B4B1-BA63E32DD3B5}" type="parTrans" cxnId="{E9C1EB2A-AFCC-4567-B899-320A5257ECCA}">
      <dgm:prSet/>
      <dgm:spPr/>
      <dgm:t>
        <a:bodyPr/>
        <a:lstStyle/>
        <a:p>
          <a:endParaRPr lang="en-US"/>
        </a:p>
      </dgm:t>
    </dgm:pt>
    <dgm:pt modelId="{30496C36-F766-4181-AA5E-CED1D2F116E1}" type="sibTrans" cxnId="{E9C1EB2A-AFCC-4567-B899-320A5257ECCA}">
      <dgm:prSet/>
      <dgm:spPr/>
      <dgm:t>
        <a:bodyPr/>
        <a:lstStyle/>
        <a:p>
          <a:endParaRPr lang="en-US"/>
        </a:p>
      </dgm:t>
    </dgm:pt>
    <dgm:pt modelId="{8CB48EA8-378F-4DAF-9286-A71F8B325BD5}">
      <dgm:prSet/>
      <dgm:spPr/>
      <dgm:t>
        <a:bodyPr/>
        <a:lstStyle/>
        <a:p>
          <a:r>
            <a:rPr lang="en-US" baseline="0"/>
            <a:t>He gave me a name of a department manager who invited me to come by in person, which I did about 2 months later</a:t>
          </a:r>
          <a:endParaRPr lang="en-US"/>
        </a:p>
      </dgm:t>
    </dgm:pt>
    <dgm:pt modelId="{26578D67-BB59-4CF4-8547-5F3A4372B0C2}" type="parTrans" cxnId="{1EEAD099-E640-4B7D-8447-8BAD8DDDE1CA}">
      <dgm:prSet/>
      <dgm:spPr/>
      <dgm:t>
        <a:bodyPr/>
        <a:lstStyle/>
        <a:p>
          <a:endParaRPr lang="en-US"/>
        </a:p>
      </dgm:t>
    </dgm:pt>
    <dgm:pt modelId="{E52C75B3-8318-4D71-AFAA-E77F7BC699E4}" type="sibTrans" cxnId="{1EEAD099-E640-4B7D-8447-8BAD8DDDE1CA}">
      <dgm:prSet/>
      <dgm:spPr/>
      <dgm:t>
        <a:bodyPr/>
        <a:lstStyle/>
        <a:p>
          <a:endParaRPr lang="en-US"/>
        </a:p>
      </dgm:t>
    </dgm:pt>
    <dgm:pt modelId="{D3457DC4-0CA8-4E81-A4C2-A80520535014}">
      <dgm:prSet/>
      <dgm:spPr/>
      <dgm:t>
        <a:bodyPr/>
        <a:lstStyle/>
        <a:p>
          <a:r>
            <a:rPr lang="en-US" baseline="0"/>
            <a:t>They encouraged me to put in my application and after a tough 2.5 hour interview I was hired from among 1200 applicants as I was told later. </a:t>
          </a:r>
          <a:endParaRPr lang="en-US"/>
        </a:p>
      </dgm:t>
    </dgm:pt>
    <dgm:pt modelId="{DD686471-0CEE-4286-A44B-93E0318BC26D}" type="parTrans" cxnId="{1103C528-B688-4361-8CCD-F08EB02516AB}">
      <dgm:prSet/>
      <dgm:spPr/>
      <dgm:t>
        <a:bodyPr/>
        <a:lstStyle/>
        <a:p>
          <a:endParaRPr lang="en-US"/>
        </a:p>
      </dgm:t>
    </dgm:pt>
    <dgm:pt modelId="{005F0264-16EC-47B7-A383-9CAB4CDDFC1F}" type="sibTrans" cxnId="{1103C528-B688-4361-8CCD-F08EB02516AB}">
      <dgm:prSet/>
      <dgm:spPr/>
      <dgm:t>
        <a:bodyPr/>
        <a:lstStyle/>
        <a:p>
          <a:endParaRPr lang="en-US"/>
        </a:p>
      </dgm:t>
    </dgm:pt>
    <dgm:pt modelId="{9BF5FAD9-0894-3A44-9C23-188C0C764843}" type="pres">
      <dgm:prSet presAssocID="{C3D9CD9C-8DD3-469D-B193-2AA93F86710E}" presName="linear" presStyleCnt="0">
        <dgm:presLayoutVars>
          <dgm:animLvl val="lvl"/>
          <dgm:resizeHandles val="exact"/>
        </dgm:presLayoutVars>
      </dgm:prSet>
      <dgm:spPr/>
    </dgm:pt>
    <dgm:pt modelId="{B4391D0D-9360-5344-87AB-F3452585A9CE}" type="pres">
      <dgm:prSet presAssocID="{F25E6D24-785D-4FAF-A882-D19DD9155366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EDC8C71D-5920-2346-A27A-4BA51386D6A6}" type="pres">
      <dgm:prSet presAssocID="{0AD51CAF-54A2-401A-ACDE-8854FCB4E154}" presName="spacer" presStyleCnt="0"/>
      <dgm:spPr/>
    </dgm:pt>
    <dgm:pt modelId="{78FD49D4-8FF3-754D-904D-AADC3DAAF11C}" type="pres">
      <dgm:prSet presAssocID="{83C67E27-873E-46FE-88B0-4C2E2CFE7378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8608A8DC-3C54-D146-B452-77B90075284F}" type="pres">
      <dgm:prSet presAssocID="{34F5EDD2-FF0A-460F-8B02-C7EA6147C3E4}" presName="spacer" presStyleCnt="0"/>
      <dgm:spPr/>
    </dgm:pt>
    <dgm:pt modelId="{7BBE183A-BD30-CE40-8C07-7BC67A98BEAE}" type="pres">
      <dgm:prSet presAssocID="{DC374CD6-EF87-44D0-8FAA-A1D542580069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7BDA08E7-25D0-2449-82B3-BC37B028439A}" type="pres">
      <dgm:prSet presAssocID="{30496C36-F766-4181-AA5E-CED1D2F116E1}" presName="spacer" presStyleCnt="0"/>
      <dgm:spPr/>
    </dgm:pt>
    <dgm:pt modelId="{80FCF0FD-7D7D-764F-969B-934DF497FEBA}" type="pres">
      <dgm:prSet presAssocID="{8CB48EA8-378F-4DAF-9286-A71F8B325BD5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C8775895-2E90-EE46-8C4E-3A61D6B6FE99}" type="pres">
      <dgm:prSet presAssocID="{E52C75B3-8318-4D71-AFAA-E77F7BC699E4}" presName="spacer" presStyleCnt="0"/>
      <dgm:spPr/>
    </dgm:pt>
    <dgm:pt modelId="{C995FA69-E6E4-7B42-B5A3-1CB9EB222778}" type="pres">
      <dgm:prSet presAssocID="{D3457DC4-0CA8-4E81-A4C2-A80520535014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3152DE02-7F0C-824B-ABC2-E224DBFF0BBF}" type="presOf" srcId="{DC374CD6-EF87-44D0-8FAA-A1D542580069}" destId="{7BBE183A-BD30-CE40-8C07-7BC67A98BEAE}" srcOrd="0" destOrd="0" presId="urn:microsoft.com/office/officeart/2005/8/layout/vList2"/>
    <dgm:cxn modelId="{6F2ABC0D-26C9-4C4A-A104-965D3E6B82EC}" type="presOf" srcId="{8CB48EA8-378F-4DAF-9286-A71F8B325BD5}" destId="{80FCF0FD-7D7D-764F-969B-934DF497FEBA}" srcOrd="0" destOrd="0" presId="urn:microsoft.com/office/officeart/2005/8/layout/vList2"/>
    <dgm:cxn modelId="{1103C528-B688-4361-8CCD-F08EB02516AB}" srcId="{C3D9CD9C-8DD3-469D-B193-2AA93F86710E}" destId="{D3457DC4-0CA8-4E81-A4C2-A80520535014}" srcOrd="4" destOrd="0" parTransId="{DD686471-0CEE-4286-A44B-93E0318BC26D}" sibTransId="{005F0264-16EC-47B7-A383-9CAB4CDDFC1F}"/>
    <dgm:cxn modelId="{E9C1EB2A-AFCC-4567-B899-320A5257ECCA}" srcId="{C3D9CD9C-8DD3-469D-B193-2AA93F86710E}" destId="{DC374CD6-EF87-44D0-8FAA-A1D542580069}" srcOrd="2" destOrd="0" parTransId="{65F8D628-FDA8-4E6D-B4B1-BA63E32DD3B5}" sibTransId="{30496C36-F766-4181-AA5E-CED1D2F116E1}"/>
    <dgm:cxn modelId="{F0A6F02E-83A0-934D-A070-BB397280B139}" type="presOf" srcId="{D3457DC4-0CA8-4E81-A4C2-A80520535014}" destId="{C995FA69-E6E4-7B42-B5A3-1CB9EB222778}" srcOrd="0" destOrd="0" presId="urn:microsoft.com/office/officeart/2005/8/layout/vList2"/>
    <dgm:cxn modelId="{7D395253-ADA4-8344-8F36-C4A62B552859}" type="presOf" srcId="{C3D9CD9C-8DD3-469D-B193-2AA93F86710E}" destId="{9BF5FAD9-0894-3A44-9C23-188C0C764843}" srcOrd="0" destOrd="0" presId="urn:microsoft.com/office/officeart/2005/8/layout/vList2"/>
    <dgm:cxn modelId="{FE6BC87B-15CD-408E-AA0E-8D970F4A4F33}" srcId="{C3D9CD9C-8DD3-469D-B193-2AA93F86710E}" destId="{F25E6D24-785D-4FAF-A882-D19DD9155366}" srcOrd="0" destOrd="0" parTransId="{9BE0C656-F8C4-4489-8F95-76038CE5D652}" sibTransId="{0AD51CAF-54A2-401A-ACDE-8854FCB4E154}"/>
    <dgm:cxn modelId="{1EEAD099-E640-4B7D-8447-8BAD8DDDE1CA}" srcId="{C3D9CD9C-8DD3-469D-B193-2AA93F86710E}" destId="{8CB48EA8-378F-4DAF-9286-A71F8B325BD5}" srcOrd="3" destOrd="0" parTransId="{26578D67-BB59-4CF4-8547-5F3A4372B0C2}" sibTransId="{E52C75B3-8318-4D71-AFAA-E77F7BC699E4}"/>
    <dgm:cxn modelId="{8285D1A2-3587-2C47-93DD-7B4A9173B915}" type="presOf" srcId="{83C67E27-873E-46FE-88B0-4C2E2CFE7378}" destId="{78FD49D4-8FF3-754D-904D-AADC3DAAF11C}" srcOrd="0" destOrd="0" presId="urn:microsoft.com/office/officeart/2005/8/layout/vList2"/>
    <dgm:cxn modelId="{993E0AB2-CAA1-7149-ACB7-C2DB1E6676EF}" type="presOf" srcId="{F25E6D24-785D-4FAF-A882-D19DD9155366}" destId="{B4391D0D-9360-5344-87AB-F3452585A9CE}" srcOrd="0" destOrd="0" presId="urn:microsoft.com/office/officeart/2005/8/layout/vList2"/>
    <dgm:cxn modelId="{713C13FC-761B-4094-8AE2-7E4B366766FC}" srcId="{C3D9CD9C-8DD3-469D-B193-2AA93F86710E}" destId="{83C67E27-873E-46FE-88B0-4C2E2CFE7378}" srcOrd="1" destOrd="0" parTransId="{96FA28E7-CACD-4907-B515-220F72171674}" sibTransId="{34F5EDD2-FF0A-460F-8B02-C7EA6147C3E4}"/>
    <dgm:cxn modelId="{7194118D-7D46-C747-A53F-E15E7FD9C621}" type="presParOf" srcId="{9BF5FAD9-0894-3A44-9C23-188C0C764843}" destId="{B4391D0D-9360-5344-87AB-F3452585A9CE}" srcOrd="0" destOrd="0" presId="urn:microsoft.com/office/officeart/2005/8/layout/vList2"/>
    <dgm:cxn modelId="{B1EA450E-5AFB-9545-8532-371C01FA1235}" type="presParOf" srcId="{9BF5FAD9-0894-3A44-9C23-188C0C764843}" destId="{EDC8C71D-5920-2346-A27A-4BA51386D6A6}" srcOrd="1" destOrd="0" presId="urn:microsoft.com/office/officeart/2005/8/layout/vList2"/>
    <dgm:cxn modelId="{1EBF015A-A10A-9D48-9424-BABAB9F3D305}" type="presParOf" srcId="{9BF5FAD9-0894-3A44-9C23-188C0C764843}" destId="{78FD49D4-8FF3-754D-904D-AADC3DAAF11C}" srcOrd="2" destOrd="0" presId="urn:microsoft.com/office/officeart/2005/8/layout/vList2"/>
    <dgm:cxn modelId="{0A86FF11-2188-3842-90C9-D5902C19B586}" type="presParOf" srcId="{9BF5FAD9-0894-3A44-9C23-188C0C764843}" destId="{8608A8DC-3C54-D146-B452-77B90075284F}" srcOrd="3" destOrd="0" presId="urn:microsoft.com/office/officeart/2005/8/layout/vList2"/>
    <dgm:cxn modelId="{0440EFEC-8496-8247-BE2B-02505F20F6A2}" type="presParOf" srcId="{9BF5FAD9-0894-3A44-9C23-188C0C764843}" destId="{7BBE183A-BD30-CE40-8C07-7BC67A98BEAE}" srcOrd="4" destOrd="0" presId="urn:microsoft.com/office/officeart/2005/8/layout/vList2"/>
    <dgm:cxn modelId="{CF35E5AE-3292-804D-B4F0-C94FA139AE59}" type="presParOf" srcId="{9BF5FAD9-0894-3A44-9C23-188C0C764843}" destId="{7BDA08E7-25D0-2449-82B3-BC37B028439A}" srcOrd="5" destOrd="0" presId="urn:microsoft.com/office/officeart/2005/8/layout/vList2"/>
    <dgm:cxn modelId="{270CF9EE-F88D-B347-961B-C4AD2DF8AD6C}" type="presParOf" srcId="{9BF5FAD9-0894-3A44-9C23-188C0C764843}" destId="{80FCF0FD-7D7D-764F-969B-934DF497FEBA}" srcOrd="6" destOrd="0" presId="urn:microsoft.com/office/officeart/2005/8/layout/vList2"/>
    <dgm:cxn modelId="{CBE7511A-E6AE-A442-8FFE-F3B2A8BE2D72}" type="presParOf" srcId="{9BF5FAD9-0894-3A44-9C23-188C0C764843}" destId="{C8775895-2E90-EE46-8C4E-3A61D6B6FE99}" srcOrd="7" destOrd="0" presId="urn:microsoft.com/office/officeart/2005/8/layout/vList2"/>
    <dgm:cxn modelId="{1F712034-81F1-FC43-A4D5-CF4F20F078A1}" type="presParOf" srcId="{9BF5FAD9-0894-3A44-9C23-188C0C764843}" destId="{C995FA69-E6E4-7B42-B5A3-1CB9EB222778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C001D52-FF10-4017-B6DE-0799C34700F9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E0AA863E-8517-4746-B87B-A46B2D1C0441}">
      <dgm:prSet/>
      <dgm:spPr/>
      <dgm:t>
        <a:bodyPr/>
        <a:lstStyle/>
        <a:p>
          <a:r>
            <a:rPr lang="en-US" baseline="0"/>
            <a:t>Agility in Thinking and Acting</a:t>
          </a:r>
          <a:endParaRPr lang="en-US"/>
        </a:p>
      </dgm:t>
    </dgm:pt>
    <dgm:pt modelId="{F6311969-CD61-4194-8459-F300359EEAB7}" type="parTrans" cxnId="{1338C845-3B55-4DBD-9448-5C198E662BD1}">
      <dgm:prSet/>
      <dgm:spPr/>
      <dgm:t>
        <a:bodyPr/>
        <a:lstStyle/>
        <a:p>
          <a:endParaRPr lang="en-US"/>
        </a:p>
      </dgm:t>
    </dgm:pt>
    <dgm:pt modelId="{E50E074A-5646-4299-B4E7-25ADF450A042}" type="sibTrans" cxnId="{1338C845-3B55-4DBD-9448-5C198E662BD1}">
      <dgm:prSet/>
      <dgm:spPr/>
      <dgm:t>
        <a:bodyPr/>
        <a:lstStyle/>
        <a:p>
          <a:endParaRPr lang="en-US"/>
        </a:p>
      </dgm:t>
    </dgm:pt>
    <dgm:pt modelId="{C6983B4A-48A7-4A0C-A47E-BDCD56630E90}">
      <dgm:prSet/>
      <dgm:spPr/>
      <dgm:t>
        <a:bodyPr/>
        <a:lstStyle/>
        <a:p>
          <a:r>
            <a:rPr lang="en-US" baseline="0"/>
            <a:t>Ability to put in many hours of work and dedication to solve a problem</a:t>
          </a:r>
          <a:endParaRPr lang="en-US"/>
        </a:p>
      </dgm:t>
    </dgm:pt>
    <dgm:pt modelId="{B7DBC3CE-F623-4856-9DD4-363039D4934C}" type="parTrans" cxnId="{2202F128-8EA3-4B9F-8DDC-76BF2DC9EA72}">
      <dgm:prSet/>
      <dgm:spPr/>
      <dgm:t>
        <a:bodyPr/>
        <a:lstStyle/>
        <a:p>
          <a:endParaRPr lang="en-US"/>
        </a:p>
      </dgm:t>
    </dgm:pt>
    <dgm:pt modelId="{C468BF5A-56B3-41AA-A872-F2334250DC7F}" type="sibTrans" cxnId="{2202F128-8EA3-4B9F-8DDC-76BF2DC9EA72}">
      <dgm:prSet/>
      <dgm:spPr/>
      <dgm:t>
        <a:bodyPr/>
        <a:lstStyle/>
        <a:p>
          <a:endParaRPr lang="en-US"/>
        </a:p>
      </dgm:t>
    </dgm:pt>
    <dgm:pt modelId="{68BBDA1B-50C8-4531-B974-7748502CFC24}">
      <dgm:prSet/>
      <dgm:spPr/>
      <dgm:t>
        <a:bodyPr/>
        <a:lstStyle/>
        <a:p>
          <a:r>
            <a:rPr lang="en-US" baseline="0"/>
            <a:t>Ability to manage many variables simultaneously in your analysis</a:t>
          </a:r>
          <a:endParaRPr lang="en-US"/>
        </a:p>
      </dgm:t>
    </dgm:pt>
    <dgm:pt modelId="{2B2CDF88-7694-4197-BB44-44356ACBF825}" type="parTrans" cxnId="{5438E3B7-0093-4DEC-99FC-83692F520584}">
      <dgm:prSet/>
      <dgm:spPr/>
      <dgm:t>
        <a:bodyPr/>
        <a:lstStyle/>
        <a:p>
          <a:endParaRPr lang="en-US"/>
        </a:p>
      </dgm:t>
    </dgm:pt>
    <dgm:pt modelId="{5FFBA692-7DDB-4367-9325-3E3CFD0E47F1}" type="sibTrans" cxnId="{5438E3B7-0093-4DEC-99FC-83692F520584}">
      <dgm:prSet/>
      <dgm:spPr/>
      <dgm:t>
        <a:bodyPr/>
        <a:lstStyle/>
        <a:p>
          <a:endParaRPr lang="en-US"/>
        </a:p>
      </dgm:t>
    </dgm:pt>
    <dgm:pt modelId="{79C3BDAA-2DEF-44F1-B757-AF7A6936E947}">
      <dgm:prSet/>
      <dgm:spPr/>
      <dgm:t>
        <a:bodyPr/>
        <a:lstStyle/>
        <a:p>
          <a:r>
            <a:rPr lang="en-US" baseline="0"/>
            <a:t>Working in really large, diverse, international collaborations</a:t>
          </a:r>
          <a:endParaRPr lang="en-US"/>
        </a:p>
      </dgm:t>
    </dgm:pt>
    <dgm:pt modelId="{11640170-951A-43AB-8BAC-17AD4F03E810}" type="parTrans" cxnId="{121AED34-19DB-4B1F-8A42-8C3F7262D637}">
      <dgm:prSet/>
      <dgm:spPr/>
      <dgm:t>
        <a:bodyPr/>
        <a:lstStyle/>
        <a:p>
          <a:endParaRPr lang="en-US"/>
        </a:p>
      </dgm:t>
    </dgm:pt>
    <dgm:pt modelId="{4DFF5BDC-8A17-493E-A13E-F69B5343A6D3}" type="sibTrans" cxnId="{121AED34-19DB-4B1F-8A42-8C3F7262D637}">
      <dgm:prSet/>
      <dgm:spPr/>
      <dgm:t>
        <a:bodyPr/>
        <a:lstStyle/>
        <a:p>
          <a:endParaRPr lang="en-US"/>
        </a:p>
      </dgm:t>
    </dgm:pt>
    <dgm:pt modelId="{4C889D52-4E1E-4137-99B2-7167DE289D19}">
      <dgm:prSet/>
      <dgm:spPr/>
      <dgm:t>
        <a:bodyPr/>
        <a:lstStyle/>
        <a:p>
          <a:r>
            <a:rPr lang="en-US" baseline="0"/>
            <a:t>Languages, ability to communicate across ethnic borders</a:t>
          </a:r>
          <a:endParaRPr lang="en-US"/>
        </a:p>
      </dgm:t>
    </dgm:pt>
    <dgm:pt modelId="{5E266C72-B3C0-4701-9447-89DC1918ABC9}" type="parTrans" cxnId="{581B4EBF-C92D-4FC8-B605-4F10AC28E182}">
      <dgm:prSet/>
      <dgm:spPr/>
      <dgm:t>
        <a:bodyPr/>
        <a:lstStyle/>
        <a:p>
          <a:endParaRPr lang="en-US"/>
        </a:p>
      </dgm:t>
    </dgm:pt>
    <dgm:pt modelId="{A7446D6E-7A1C-40D9-965D-39C6232D69AF}" type="sibTrans" cxnId="{581B4EBF-C92D-4FC8-B605-4F10AC28E182}">
      <dgm:prSet/>
      <dgm:spPr/>
      <dgm:t>
        <a:bodyPr/>
        <a:lstStyle/>
        <a:p>
          <a:endParaRPr lang="en-US"/>
        </a:p>
      </dgm:t>
    </dgm:pt>
    <dgm:pt modelId="{4886C698-9CE7-4B6B-8FF3-114E3AF8E226}">
      <dgm:prSet/>
      <dgm:spPr/>
      <dgm:t>
        <a:bodyPr/>
        <a:lstStyle/>
        <a:p>
          <a:r>
            <a:rPr lang="en-US" baseline="0"/>
            <a:t>Thriving for excellence in operations and work results</a:t>
          </a:r>
          <a:endParaRPr lang="en-US"/>
        </a:p>
      </dgm:t>
    </dgm:pt>
    <dgm:pt modelId="{8EFCE0BB-59B7-4DFE-9DF9-ED111897FC52}" type="parTrans" cxnId="{B438B324-CC9D-4AAE-A4F7-2514AB0C3BF2}">
      <dgm:prSet/>
      <dgm:spPr/>
      <dgm:t>
        <a:bodyPr/>
        <a:lstStyle/>
        <a:p>
          <a:endParaRPr lang="en-US"/>
        </a:p>
      </dgm:t>
    </dgm:pt>
    <dgm:pt modelId="{BBDFF6B7-1B9F-4E0C-BA51-F6A7C5913BA7}" type="sibTrans" cxnId="{B438B324-CC9D-4AAE-A4F7-2514AB0C3BF2}">
      <dgm:prSet/>
      <dgm:spPr/>
      <dgm:t>
        <a:bodyPr/>
        <a:lstStyle/>
        <a:p>
          <a:endParaRPr lang="en-US"/>
        </a:p>
      </dgm:t>
    </dgm:pt>
    <dgm:pt modelId="{331B869A-7133-443B-AEAC-8FD2688392BC}">
      <dgm:prSet/>
      <dgm:spPr/>
      <dgm:t>
        <a:bodyPr/>
        <a:lstStyle/>
        <a:p>
          <a:r>
            <a:rPr lang="en-US" baseline="0"/>
            <a:t>Being used to fierce competition among “market participants”</a:t>
          </a:r>
          <a:endParaRPr lang="en-US"/>
        </a:p>
      </dgm:t>
    </dgm:pt>
    <dgm:pt modelId="{9100FF5A-C043-47AB-AE51-F3D64C80310A}" type="parTrans" cxnId="{2627775B-12B4-48D3-AC6D-8A41E4280388}">
      <dgm:prSet/>
      <dgm:spPr/>
      <dgm:t>
        <a:bodyPr/>
        <a:lstStyle/>
        <a:p>
          <a:endParaRPr lang="en-US"/>
        </a:p>
      </dgm:t>
    </dgm:pt>
    <dgm:pt modelId="{0EA431A7-ABD1-4C55-A83E-98AFC76B68F7}" type="sibTrans" cxnId="{2627775B-12B4-48D3-AC6D-8A41E4280388}">
      <dgm:prSet/>
      <dgm:spPr/>
      <dgm:t>
        <a:bodyPr/>
        <a:lstStyle/>
        <a:p>
          <a:endParaRPr lang="en-US"/>
        </a:p>
      </dgm:t>
    </dgm:pt>
    <dgm:pt modelId="{B0EFEA26-65F2-403B-8C3E-25BE293AC274}">
      <dgm:prSet/>
      <dgm:spPr/>
      <dgm:t>
        <a:bodyPr/>
        <a:lstStyle/>
        <a:p>
          <a:r>
            <a:rPr lang="en-US" baseline="0"/>
            <a:t>Ability to learn new things quickly and apply them to own work</a:t>
          </a:r>
          <a:endParaRPr lang="en-US"/>
        </a:p>
      </dgm:t>
    </dgm:pt>
    <dgm:pt modelId="{6778442B-B0D7-40FF-96CE-61E33F8EE424}" type="parTrans" cxnId="{A758EC32-8EAD-49D8-8B8C-536B6B5A4288}">
      <dgm:prSet/>
      <dgm:spPr/>
      <dgm:t>
        <a:bodyPr/>
        <a:lstStyle/>
        <a:p>
          <a:endParaRPr lang="en-US"/>
        </a:p>
      </dgm:t>
    </dgm:pt>
    <dgm:pt modelId="{C285CBEF-B520-4586-8CEB-6411A37AB674}" type="sibTrans" cxnId="{A758EC32-8EAD-49D8-8B8C-536B6B5A4288}">
      <dgm:prSet/>
      <dgm:spPr/>
      <dgm:t>
        <a:bodyPr/>
        <a:lstStyle/>
        <a:p>
          <a:endParaRPr lang="en-US"/>
        </a:p>
      </dgm:t>
    </dgm:pt>
    <dgm:pt modelId="{3F439179-A8E0-4010-ACCF-58B825BEA5D1}">
      <dgm:prSet/>
      <dgm:spPr/>
      <dgm:t>
        <a:bodyPr/>
        <a:lstStyle/>
        <a:p>
          <a:r>
            <a:rPr lang="en-US" baseline="0"/>
            <a:t>Data Analysis Skills are required today on any level of work</a:t>
          </a:r>
          <a:endParaRPr lang="en-US"/>
        </a:p>
      </dgm:t>
    </dgm:pt>
    <dgm:pt modelId="{3806A628-4F74-415D-99FE-F2C6C7D32D5F}" type="parTrans" cxnId="{30D1CBC6-52E4-4893-9FAB-E6A847DDAD5B}">
      <dgm:prSet/>
      <dgm:spPr/>
      <dgm:t>
        <a:bodyPr/>
        <a:lstStyle/>
        <a:p>
          <a:endParaRPr lang="en-US"/>
        </a:p>
      </dgm:t>
    </dgm:pt>
    <dgm:pt modelId="{DCAEC4B7-5AB7-41CA-B7D6-17D296F81D07}" type="sibTrans" cxnId="{30D1CBC6-52E4-4893-9FAB-E6A847DDAD5B}">
      <dgm:prSet/>
      <dgm:spPr/>
      <dgm:t>
        <a:bodyPr/>
        <a:lstStyle/>
        <a:p>
          <a:endParaRPr lang="en-US"/>
        </a:p>
      </dgm:t>
    </dgm:pt>
    <dgm:pt modelId="{83EF20BE-57D3-4E45-92CD-61B0C39ED951}">
      <dgm:prSet/>
      <dgm:spPr/>
      <dgm:t>
        <a:bodyPr/>
        <a:lstStyle/>
        <a:p>
          <a:r>
            <a:rPr lang="en-US" baseline="0"/>
            <a:t>Understanding and application of AI to large complex problems</a:t>
          </a:r>
          <a:endParaRPr lang="en-US"/>
        </a:p>
      </dgm:t>
    </dgm:pt>
    <dgm:pt modelId="{461585F4-9155-4852-B15D-D5ACC36A1A5E}" type="parTrans" cxnId="{C5C0D926-CB20-472D-8063-559E2846E0D3}">
      <dgm:prSet/>
      <dgm:spPr/>
      <dgm:t>
        <a:bodyPr/>
        <a:lstStyle/>
        <a:p>
          <a:endParaRPr lang="en-US"/>
        </a:p>
      </dgm:t>
    </dgm:pt>
    <dgm:pt modelId="{37F11BE8-1AA6-466D-B29E-20D7512B57AC}" type="sibTrans" cxnId="{C5C0D926-CB20-472D-8063-559E2846E0D3}">
      <dgm:prSet/>
      <dgm:spPr/>
      <dgm:t>
        <a:bodyPr/>
        <a:lstStyle/>
        <a:p>
          <a:endParaRPr lang="en-US"/>
        </a:p>
      </dgm:t>
    </dgm:pt>
    <dgm:pt modelId="{0E683E0D-C834-1D43-877B-3CEF3BA90EC2}" type="pres">
      <dgm:prSet presAssocID="{BC001D52-FF10-4017-B6DE-0799C34700F9}" presName="diagram" presStyleCnt="0">
        <dgm:presLayoutVars>
          <dgm:dir/>
          <dgm:resizeHandles val="exact"/>
        </dgm:presLayoutVars>
      </dgm:prSet>
      <dgm:spPr/>
    </dgm:pt>
    <dgm:pt modelId="{09AA5CDA-B69D-3145-8502-54EA6A102DD7}" type="pres">
      <dgm:prSet presAssocID="{E0AA863E-8517-4746-B87B-A46B2D1C0441}" presName="node" presStyleLbl="node1" presStyleIdx="0" presStyleCnt="10">
        <dgm:presLayoutVars>
          <dgm:bulletEnabled val="1"/>
        </dgm:presLayoutVars>
      </dgm:prSet>
      <dgm:spPr/>
    </dgm:pt>
    <dgm:pt modelId="{C13C7F92-4BA7-E144-8D32-E1FEBD6B838D}" type="pres">
      <dgm:prSet presAssocID="{E50E074A-5646-4299-B4E7-25ADF450A042}" presName="sibTrans" presStyleCnt="0"/>
      <dgm:spPr/>
    </dgm:pt>
    <dgm:pt modelId="{7C40B487-8696-854B-A6A6-F021C785DBBF}" type="pres">
      <dgm:prSet presAssocID="{C6983B4A-48A7-4A0C-A47E-BDCD56630E90}" presName="node" presStyleLbl="node1" presStyleIdx="1" presStyleCnt="10">
        <dgm:presLayoutVars>
          <dgm:bulletEnabled val="1"/>
        </dgm:presLayoutVars>
      </dgm:prSet>
      <dgm:spPr/>
    </dgm:pt>
    <dgm:pt modelId="{3C96CFC8-A7E0-8B4F-9C9B-78A97699B787}" type="pres">
      <dgm:prSet presAssocID="{C468BF5A-56B3-41AA-A872-F2334250DC7F}" presName="sibTrans" presStyleCnt="0"/>
      <dgm:spPr/>
    </dgm:pt>
    <dgm:pt modelId="{AD23F10A-4356-EA44-A58D-7207C83B38C9}" type="pres">
      <dgm:prSet presAssocID="{68BBDA1B-50C8-4531-B974-7748502CFC24}" presName="node" presStyleLbl="node1" presStyleIdx="2" presStyleCnt="10">
        <dgm:presLayoutVars>
          <dgm:bulletEnabled val="1"/>
        </dgm:presLayoutVars>
      </dgm:prSet>
      <dgm:spPr/>
    </dgm:pt>
    <dgm:pt modelId="{46D128D8-EF31-BD4B-8312-981CAF3507BD}" type="pres">
      <dgm:prSet presAssocID="{5FFBA692-7DDB-4367-9325-3E3CFD0E47F1}" presName="sibTrans" presStyleCnt="0"/>
      <dgm:spPr/>
    </dgm:pt>
    <dgm:pt modelId="{22E2F4EC-B849-244D-984C-4E7E54ACB6B8}" type="pres">
      <dgm:prSet presAssocID="{79C3BDAA-2DEF-44F1-B757-AF7A6936E947}" presName="node" presStyleLbl="node1" presStyleIdx="3" presStyleCnt="10">
        <dgm:presLayoutVars>
          <dgm:bulletEnabled val="1"/>
        </dgm:presLayoutVars>
      </dgm:prSet>
      <dgm:spPr/>
    </dgm:pt>
    <dgm:pt modelId="{CE6AFE3B-77B6-DA47-AF9D-1A87D8D9AE68}" type="pres">
      <dgm:prSet presAssocID="{4DFF5BDC-8A17-493E-A13E-F69B5343A6D3}" presName="sibTrans" presStyleCnt="0"/>
      <dgm:spPr/>
    </dgm:pt>
    <dgm:pt modelId="{BD715EA6-076B-4A40-BDFB-15CB75137E59}" type="pres">
      <dgm:prSet presAssocID="{4C889D52-4E1E-4137-99B2-7167DE289D19}" presName="node" presStyleLbl="node1" presStyleIdx="4" presStyleCnt="10">
        <dgm:presLayoutVars>
          <dgm:bulletEnabled val="1"/>
        </dgm:presLayoutVars>
      </dgm:prSet>
      <dgm:spPr/>
    </dgm:pt>
    <dgm:pt modelId="{8C80AF22-3D52-9146-83B8-68F689276394}" type="pres">
      <dgm:prSet presAssocID="{A7446D6E-7A1C-40D9-965D-39C6232D69AF}" presName="sibTrans" presStyleCnt="0"/>
      <dgm:spPr/>
    </dgm:pt>
    <dgm:pt modelId="{3A6FB7E6-097C-E945-8924-BE571CFA2F22}" type="pres">
      <dgm:prSet presAssocID="{4886C698-9CE7-4B6B-8FF3-114E3AF8E226}" presName="node" presStyleLbl="node1" presStyleIdx="5" presStyleCnt="10">
        <dgm:presLayoutVars>
          <dgm:bulletEnabled val="1"/>
        </dgm:presLayoutVars>
      </dgm:prSet>
      <dgm:spPr/>
    </dgm:pt>
    <dgm:pt modelId="{210AE6AA-FB3D-BD46-9084-6982EC4E8818}" type="pres">
      <dgm:prSet presAssocID="{BBDFF6B7-1B9F-4E0C-BA51-F6A7C5913BA7}" presName="sibTrans" presStyleCnt="0"/>
      <dgm:spPr/>
    </dgm:pt>
    <dgm:pt modelId="{5CD865AE-9BD5-354F-A572-C1516BCA46A6}" type="pres">
      <dgm:prSet presAssocID="{331B869A-7133-443B-AEAC-8FD2688392BC}" presName="node" presStyleLbl="node1" presStyleIdx="6" presStyleCnt="10">
        <dgm:presLayoutVars>
          <dgm:bulletEnabled val="1"/>
        </dgm:presLayoutVars>
      </dgm:prSet>
      <dgm:spPr/>
    </dgm:pt>
    <dgm:pt modelId="{3B4CEA48-564F-5449-9AD8-E0D85852CC4D}" type="pres">
      <dgm:prSet presAssocID="{0EA431A7-ABD1-4C55-A83E-98AFC76B68F7}" presName="sibTrans" presStyleCnt="0"/>
      <dgm:spPr/>
    </dgm:pt>
    <dgm:pt modelId="{AADF6B65-21B6-3F46-9C61-B396B69EC2CD}" type="pres">
      <dgm:prSet presAssocID="{B0EFEA26-65F2-403B-8C3E-25BE293AC274}" presName="node" presStyleLbl="node1" presStyleIdx="7" presStyleCnt="10">
        <dgm:presLayoutVars>
          <dgm:bulletEnabled val="1"/>
        </dgm:presLayoutVars>
      </dgm:prSet>
      <dgm:spPr/>
    </dgm:pt>
    <dgm:pt modelId="{487BE1D5-727C-8D45-9C41-B2378F599A9D}" type="pres">
      <dgm:prSet presAssocID="{C285CBEF-B520-4586-8CEB-6411A37AB674}" presName="sibTrans" presStyleCnt="0"/>
      <dgm:spPr/>
    </dgm:pt>
    <dgm:pt modelId="{7CC9A4DF-2C24-DB49-B9FC-94B928D79D6C}" type="pres">
      <dgm:prSet presAssocID="{3F439179-A8E0-4010-ACCF-58B825BEA5D1}" presName="node" presStyleLbl="node1" presStyleIdx="8" presStyleCnt="10">
        <dgm:presLayoutVars>
          <dgm:bulletEnabled val="1"/>
        </dgm:presLayoutVars>
      </dgm:prSet>
      <dgm:spPr/>
    </dgm:pt>
    <dgm:pt modelId="{CA379244-4530-7245-BAA1-5CB20C82D015}" type="pres">
      <dgm:prSet presAssocID="{DCAEC4B7-5AB7-41CA-B7D6-17D296F81D07}" presName="sibTrans" presStyleCnt="0"/>
      <dgm:spPr/>
    </dgm:pt>
    <dgm:pt modelId="{72C90ECA-2092-9A42-A16B-BFA4676B0D24}" type="pres">
      <dgm:prSet presAssocID="{83EF20BE-57D3-4E45-92CD-61B0C39ED951}" presName="node" presStyleLbl="node1" presStyleIdx="9" presStyleCnt="10">
        <dgm:presLayoutVars>
          <dgm:bulletEnabled val="1"/>
        </dgm:presLayoutVars>
      </dgm:prSet>
      <dgm:spPr/>
    </dgm:pt>
  </dgm:ptLst>
  <dgm:cxnLst>
    <dgm:cxn modelId="{9BD38105-96FC-7545-8905-B581E2A5CF40}" type="presOf" srcId="{4886C698-9CE7-4B6B-8FF3-114E3AF8E226}" destId="{3A6FB7E6-097C-E945-8924-BE571CFA2F22}" srcOrd="0" destOrd="0" presId="urn:microsoft.com/office/officeart/2005/8/layout/default"/>
    <dgm:cxn modelId="{B438B324-CC9D-4AAE-A4F7-2514AB0C3BF2}" srcId="{BC001D52-FF10-4017-B6DE-0799C34700F9}" destId="{4886C698-9CE7-4B6B-8FF3-114E3AF8E226}" srcOrd="5" destOrd="0" parTransId="{8EFCE0BB-59B7-4DFE-9DF9-ED111897FC52}" sibTransId="{BBDFF6B7-1B9F-4E0C-BA51-F6A7C5913BA7}"/>
    <dgm:cxn modelId="{587C2825-469F-3F42-AF7D-853B79D1B838}" type="presOf" srcId="{68BBDA1B-50C8-4531-B974-7748502CFC24}" destId="{AD23F10A-4356-EA44-A58D-7207C83B38C9}" srcOrd="0" destOrd="0" presId="urn:microsoft.com/office/officeart/2005/8/layout/default"/>
    <dgm:cxn modelId="{C5C0D926-CB20-472D-8063-559E2846E0D3}" srcId="{BC001D52-FF10-4017-B6DE-0799C34700F9}" destId="{83EF20BE-57D3-4E45-92CD-61B0C39ED951}" srcOrd="9" destOrd="0" parTransId="{461585F4-9155-4852-B15D-D5ACC36A1A5E}" sibTransId="{37F11BE8-1AA6-466D-B29E-20D7512B57AC}"/>
    <dgm:cxn modelId="{B78D3927-8C2F-B846-A5D1-A9F2419100DC}" type="presOf" srcId="{B0EFEA26-65F2-403B-8C3E-25BE293AC274}" destId="{AADF6B65-21B6-3F46-9C61-B396B69EC2CD}" srcOrd="0" destOrd="0" presId="urn:microsoft.com/office/officeart/2005/8/layout/default"/>
    <dgm:cxn modelId="{2202F128-8EA3-4B9F-8DDC-76BF2DC9EA72}" srcId="{BC001D52-FF10-4017-B6DE-0799C34700F9}" destId="{C6983B4A-48A7-4A0C-A47E-BDCD56630E90}" srcOrd="1" destOrd="0" parTransId="{B7DBC3CE-F623-4856-9DD4-363039D4934C}" sibTransId="{C468BF5A-56B3-41AA-A872-F2334250DC7F}"/>
    <dgm:cxn modelId="{A758EC32-8EAD-49D8-8B8C-536B6B5A4288}" srcId="{BC001D52-FF10-4017-B6DE-0799C34700F9}" destId="{B0EFEA26-65F2-403B-8C3E-25BE293AC274}" srcOrd="7" destOrd="0" parTransId="{6778442B-B0D7-40FF-96CE-61E33F8EE424}" sibTransId="{C285CBEF-B520-4586-8CEB-6411A37AB674}"/>
    <dgm:cxn modelId="{121AED34-19DB-4B1F-8A42-8C3F7262D637}" srcId="{BC001D52-FF10-4017-B6DE-0799C34700F9}" destId="{79C3BDAA-2DEF-44F1-B757-AF7A6936E947}" srcOrd="3" destOrd="0" parTransId="{11640170-951A-43AB-8BAC-17AD4F03E810}" sibTransId="{4DFF5BDC-8A17-493E-A13E-F69B5343A6D3}"/>
    <dgm:cxn modelId="{1338C845-3B55-4DBD-9448-5C198E662BD1}" srcId="{BC001D52-FF10-4017-B6DE-0799C34700F9}" destId="{E0AA863E-8517-4746-B87B-A46B2D1C0441}" srcOrd="0" destOrd="0" parTransId="{F6311969-CD61-4194-8459-F300359EEAB7}" sibTransId="{E50E074A-5646-4299-B4E7-25ADF450A042}"/>
    <dgm:cxn modelId="{E487DC46-525A-274D-BD17-B4C51890ECB8}" type="presOf" srcId="{79C3BDAA-2DEF-44F1-B757-AF7A6936E947}" destId="{22E2F4EC-B849-244D-984C-4E7E54ACB6B8}" srcOrd="0" destOrd="0" presId="urn:microsoft.com/office/officeart/2005/8/layout/default"/>
    <dgm:cxn modelId="{F68CB74C-405A-B446-9999-C7A541A8DFF1}" type="presOf" srcId="{C6983B4A-48A7-4A0C-A47E-BDCD56630E90}" destId="{7C40B487-8696-854B-A6A6-F021C785DBBF}" srcOrd="0" destOrd="0" presId="urn:microsoft.com/office/officeart/2005/8/layout/default"/>
    <dgm:cxn modelId="{F418DF59-1FD6-5F4E-87E2-8F28C7ED8F1C}" type="presOf" srcId="{83EF20BE-57D3-4E45-92CD-61B0C39ED951}" destId="{72C90ECA-2092-9A42-A16B-BFA4676B0D24}" srcOrd="0" destOrd="0" presId="urn:microsoft.com/office/officeart/2005/8/layout/default"/>
    <dgm:cxn modelId="{2627775B-12B4-48D3-AC6D-8A41E4280388}" srcId="{BC001D52-FF10-4017-B6DE-0799C34700F9}" destId="{331B869A-7133-443B-AEAC-8FD2688392BC}" srcOrd="6" destOrd="0" parTransId="{9100FF5A-C043-47AB-AE51-F3D64C80310A}" sibTransId="{0EA431A7-ABD1-4C55-A83E-98AFC76B68F7}"/>
    <dgm:cxn modelId="{04152585-7837-3945-A2D6-FDE36B93A454}" type="presOf" srcId="{BC001D52-FF10-4017-B6DE-0799C34700F9}" destId="{0E683E0D-C834-1D43-877B-3CEF3BA90EC2}" srcOrd="0" destOrd="0" presId="urn:microsoft.com/office/officeart/2005/8/layout/default"/>
    <dgm:cxn modelId="{C767F485-8B90-A241-BA06-41929C467B47}" type="presOf" srcId="{331B869A-7133-443B-AEAC-8FD2688392BC}" destId="{5CD865AE-9BD5-354F-A572-C1516BCA46A6}" srcOrd="0" destOrd="0" presId="urn:microsoft.com/office/officeart/2005/8/layout/default"/>
    <dgm:cxn modelId="{5438E3B7-0093-4DEC-99FC-83692F520584}" srcId="{BC001D52-FF10-4017-B6DE-0799C34700F9}" destId="{68BBDA1B-50C8-4531-B974-7748502CFC24}" srcOrd="2" destOrd="0" parTransId="{2B2CDF88-7694-4197-BB44-44356ACBF825}" sibTransId="{5FFBA692-7DDB-4367-9325-3E3CFD0E47F1}"/>
    <dgm:cxn modelId="{581B4EBF-C92D-4FC8-B605-4F10AC28E182}" srcId="{BC001D52-FF10-4017-B6DE-0799C34700F9}" destId="{4C889D52-4E1E-4137-99B2-7167DE289D19}" srcOrd="4" destOrd="0" parTransId="{5E266C72-B3C0-4701-9447-89DC1918ABC9}" sibTransId="{A7446D6E-7A1C-40D9-965D-39C6232D69AF}"/>
    <dgm:cxn modelId="{30D1CBC6-52E4-4893-9FAB-E6A847DDAD5B}" srcId="{BC001D52-FF10-4017-B6DE-0799C34700F9}" destId="{3F439179-A8E0-4010-ACCF-58B825BEA5D1}" srcOrd="8" destOrd="0" parTransId="{3806A628-4F74-415D-99FE-F2C6C7D32D5F}" sibTransId="{DCAEC4B7-5AB7-41CA-B7D6-17D296F81D07}"/>
    <dgm:cxn modelId="{54CEFFD9-058D-894E-9CB8-5C23A358C43F}" type="presOf" srcId="{4C889D52-4E1E-4137-99B2-7167DE289D19}" destId="{BD715EA6-076B-4A40-BDFB-15CB75137E59}" srcOrd="0" destOrd="0" presId="urn:microsoft.com/office/officeart/2005/8/layout/default"/>
    <dgm:cxn modelId="{DE9488E4-25E6-8F48-8671-2BC45A87D73B}" type="presOf" srcId="{3F439179-A8E0-4010-ACCF-58B825BEA5D1}" destId="{7CC9A4DF-2C24-DB49-B9FC-94B928D79D6C}" srcOrd="0" destOrd="0" presId="urn:microsoft.com/office/officeart/2005/8/layout/default"/>
    <dgm:cxn modelId="{CED6AAF2-C6B3-BB4E-B852-1EDC6337222C}" type="presOf" srcId="{E0AA863E-8517-4746-B87B-A46B2D1C0441}" destId="{09AA5CDA-B69D-3145-8502-54EA6A102DD7}" srcOrd="0" destOrd="0" presId="urn:microsoft.com/office/officeart/2005/8/layout/default"/>
    <dgm:cxn modelId="{30C8E005-F6AB-3F4A-9F1D-A1B81AF27A7A}" type="presParOf" srcId="{0E683E0D-C834-1D43-877B-3CEF3BA90EC2}" destId="{09AA5CDA-B69D-3145-8502-54EA6A102DD7}" srcOrd="0" destOrd="0" presId="urn:microsoft.com/office/officeart/2005/8/layout/default"/>
    <dgm:cxn modelId="{6CDE31AC-9D3C-514E-9DA7-A230C558C121}" type="presParOf" srcId="{0E683E0D-C834-1D43-877B-3CEF3BA90EC2}" destId="{C13C7F92-4BA7-E144-8D32-E1FEBD6B838D}" srcOrd="1" destOrd="0" presId="urn:microsoft.com/office/officeart/2005/8/layout/default"/>
    <dgm:cxn modelId="{B66C1FB8-1D3B-E84B-9F6A-7F1560872186}" type="presParOf" srcId="{0E683E0D-C834-1D43-877B-3CEF3BA90EC2}" destId="{7C40B487-8696-854B-A6A6-F021C785DBBF}" srcOrd="2" destOrd="0" presId="urn:microsoft.com/office/officeart/2005/8/layout/default"/>
    <dgm:cxn modelId="{C501138D-BD62-7947-AF36-76A42D71F7F5}" type="presParOf" srcId="{0E683E0D-C834-1D43-877B-3CEF3BA90EC2}" destId="{3C96CFC8-A7E0-8B4F-9C9B-78A97699B787}" srcOrd="3" destOrd="0" presId="urn:microsoft.com/office/officeart/2005/8/layout/default"/>
    <dgm:cxn modelId="{44FEC7D7-172F-374E-8F72-C20044F19F12}" type="presParOf" srcId="{0E683E0D-C834-1D43-877B-3CEF3BA90EC2}" destId="{AD23F10A-4356-EA44-A58D-7207C83B38C9}" srcOrd="4" destOrd="0" presId="urn:microsoft.com/office/officeart/2005/8/layout/default"/>
    <dgm:cxn modelId="{5E287E55-4E49-7140-B7DF-58478AB07F38}" type="presParOf" srcId="{0E683E0D-C834-1D43-877B-3CEF3BA90EC2}" destId="{46D128D8-EF31-BD4B-8312-981CAF3507BD}" srcOrd="5" destOrd="0" presId="urn:microsoft.com/office/officeart/2005/8/layout/default"/>
    <dgm:cxn modelId="{41B88B48-B9AB-A94B-AE3C-25EB0E6A3263}" type="presParOf" srcId="{0E683E0D-C834-1D43-877B-3CEF3BA90EC2}" destId="{22E2F4EC-B849-244D-984C-4E7E54ACB6B8}" srcOrd="6" destOrd="0" presId="urn:microsoft.com/office/officeart/2005/8/layout/default"/>
    <dgm:cxn modelId="{BEAE14FD-9168-014D-9480-5FEADBCBBD6D}" type="presParOf" srcId="{0E683E0D-C834-1D43-877B-3CEF3BA90EC2}" destId="{CE6AFE3B-77B6-DA47-AF9D-1A87D8D9AE68}" srcOrd="7" destOrd="0" presId="urn:microsoft.com/office/officeart/2005/8/layout/default"/>
    <dgm:cxn modelId="{39DB2593-F692-9E4E-8436-C08F8D481321}" type="presParOf" srcId="{0E683E0D-C834-1D43-877B-3CEF3BA90EC2}" destId="{BD715EA6-076B-4A40-BDFB-15CB75137E59}" srcOrd="8" destOrd="0" presId="urn:microsoft.com/office/officeart/2005/8/layout/default"/>
    <dgm:cxn modelId="{177CD321-CBCA-0A48-B3C4-1ED10A442183}" type="presParOf" srcId="{0E683E0D-C834-1D43-877B-3CEF3BA90EC2}" destId="{8C80AF22-3D52-9146-83B8-68F689276394}" srcOrd="9" destOrd="0" presId="urn:microsoft.com/office/officeart/2005/8/layout/default"/>
    <dgm:cxn modelId="{5F51E7FE-427E-C64B-BA9D-3BB57ED2B3D1}" type="presParOf" srcId="{0E683E0D-C834-1D43-877B-3CEF3BA90EC2}" destId="{3A6FB7E6-097C-E945-8924-BE571CFA2F22}" srcOrd="10" destOrd="0" presId="urn:microsoft.com/office/officeart/2005/8/layout/default"/>
    <dgm:cxn modelId="{3181BFF3-AFFD-B94C-B9E0-0701CBD32EC5}" type="presParOf" srcId="{0E683E0D-C834-1D43-877B-3CEF3BA90EC2}" destId="{210AE6AA-FB3D-BD46-9084-6982EC4E8818}" srcOrd="11" destOrd="0" presId="urn:microsoft.com/office/officeart/2005/8/layout/default"/>
    <dgm:cxn modelId="{7E0B09D5-C684-BF45-BBD2-88B714CFCF7B}" type="presParOf" srcId="{0E683E0D-C834-1D43-877B-3CEF3BA90EC2}" destId="{5CD865AE-9BD5-354F-A572-C1516BCA46A6}" srcOrd="12" destOrd="0" presId="urn:microsoft.com/office/officeart/2005/8/layout/default"/>
    <dgm:cxn modelId="{D0A41552-5545-EB40-83E2-2C8247AF9455}" type="presParOf" srcId="{0E683E0D-C834-1D43-877B-3CEF3BA90EC2}" destId="{3B4CEA48-564F-5449-9AD8-E0D85852CC4D}" srcOrd="13" destOrd="0" presId="urn:microsoft.com/office/officeart/2005/8/layout/default"/>
    <dgm:cxn modelId="{827F3C37-6C2A-3F45-95F0-0AAF1CB76D73}" type="presParOf" srcId="{0E683E0D-C834-1D43-877B-3CEF3BA90EC2}" destId="{AADF6B65-21B6-3F46-9C61-B396B69EC2CD}" srcOrd="14" destOrd="0" presId="urn:microsoft.com/office/officeart/2005/8/layout/default"/>
    <dgm:cxn modelId="{AFD0D48E-BE83-7841-B7E1-E40987B83F0D}" type="presParOf" srcId="{0E683E0D-C834-1D43-877B-3CEF3BA90EC2}" destId="{487BE1D5-727C-8D45-9C41-B2378F599A9D}" srcOrd="15" destOrd="0" presId="urn:microsoft.com/office/officeart/2005/8/layout/default"/>
    <dgm:cxn modelId="{D8AFE1B5-2C75-654D-A00B-DC281937D508}" type="presParOf" srcId="{0E683E0D-C834-1D43-877B-3CEF3BA90EC2}" destId="{7CC9A4DF-2C24-DB49-B9FC-94B928D79D6C}" srcOrd="16" destOrd="0" presId="urn:microsoft.com/office/officeart/2005/8/layout/default"/>
    <dgm:cxn modelId="{32F0DC85-B82F-294D-9405-D3AD1109173A}" type="presParOf" srcId="{0E683E0D-C834-1D43-877B-3CEF3BA90EC2}" destId="{CA379244-4530-7245-BAA1-5CB20C82D015}" srcOrd="17" destOrd="0" presId="urn:microsoft.com/office/officeart/2005/8/layout/default"/>
    <dgm:cxn modelId="{4BB82302-F9FD-B14E-8C1A-FFAD1CD2E34D}" type="presParOf" srcId="{0E683E0D-C834-1D43-877B-3CEF3BA90EC2}" destId="{72C90ECA-2092-9A42-A16B-BFA4676B0D24}" srcOrd="1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DB742A7-3E56-45B7-B527-D40121F3740C}" type="doc">
      <dgm:prSet loTypeId="urn:microsoft.com/office/officeart/2005/8/layout/default" loCatId="list" qsTypeId="urn:microsoft.com/office/officeart/2005/8/quickstyle/simple4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01856AFF-031A-4AEC-BDDD-FDEA67803664}">
      <dgm:prSet/>
      <dgm:spPr/>
      <dgm:t>
        <a:bodyPr/>
        <a:lstStyle/>
        <a:p>
          <a:r>
            <a:rPr lang="en-US"/>
            <a:t>Budget Process (SEC Edgar )</a:t>
          </a:r>
        </a:p>
      </dgm:t>
    </dgm:pt>
    <dgm:pt modelId="{69AB3EC6-80D2-43A3-9654-612996DA21BA}" type="parTrans" cxnId="{12044C6D-B486-489E-B352-1638BFF1D06C}">
      <dgm:prSet/>
      <dgm:spPr/>
      <dgm:t>
        <a:bodyPr/>
        <a:lstStyle/>
        <a:p>
          <a:endParaRPr lang="en-US"/>
        </a:p>
      </dgm:t>
    </dgm:pt>
    <dgm:pt modelId="{02D081CB-E0F5-49C1-801F-1F56F0B63BEA}" type="sibTrans" cxnId="{12044C6D-B486-489E-B352-1638BFF1D06C}">
      <dgm:prSet/>
      <dgm:spPr/>
      <dgm:t>
        <a:bodyPr/>
        <a:lstStyle/>
        <a:p>
          <a:endParaRPr lang="en-US"/>
        </a:p>
      </dgm:t>
    </dgm:pt>
    <dgm:pt modelId="{BD56119E-D94D-48ED-BC70-EA099EA1F708}">
      <dgm:prSet/>
      <dgm:spPr/>
      <dgm:t>
        <a:bodyPr/>
        <a:lstStyle/>
        <a:p>
          <a:r>
            <a:rPr lang="en-US"/>
            <a:t>Communication Skills (Giving effective Feedback + MBTI)</a:t>
          </a:r>
        </a:p>
      </dgm:t>
    </dgm:pt>
    <dgm:pt modelId="{39387618-CD7F-4ADA-92E1-5A23BB149E21}" type="parTrans" cxnId="{994CDF01-2C8B-4F47-8E95-1EC5E8CBB2D6}">
      <dgm:prSet/>
      <dgm:spPr/>
      <dgm:t>
        <a:bodyPr/>
        <a:lstStyle/>
        <a:p>
          <a:endParaRPr lang="en-US"/>
        </a:p>
      </dgm:t>
    </dgm:pt>
    <dgm:pt modelId="{C83A3548-240E-4B55-A2D0-2C61845369DE}" type="sibTrans" cxnId="{994CDF01-2C8B-4F47-8E95-1EC5E8CBB2D6}">
      <dgm:prSet/>
      <dgm:spPr/>
      <dgm:t>
        <a:bodyPr/>
        <a:lstStyle/>
        <a:p>
          <a:endParaRPr lang="en-US"/>
        </a:p>
      </dgm:t>
    </dgm:pt>
    <dgm:pt modelId="{E861D7BB-E88F-4BC3-AB5B-8EA3F8E4C4B1}">
      <dgm:prSet/>
      <dgm:spPr/>
      <dgm:t>
        <a:bodyPr/>
        <a:lstStyle/>
        <a:p>
          <a:r>
            <a:rPr lang="en-US"/>
            <a:t>Conflict Resolution Skills (5 conflict resolution model)</a:t>
          </a:r>
        </a:p>
      </dgm:t>
    </dgm:pt>
    <dgm:pt modelId="{CA70BA85-6612-4660-980B-6B713279FF44}" type="parTrans" cxnId="{29E6ACFA-6F8B-4376-A522-9C8F34BC04C1}">
      <dgm:prSet/>
      <dgm:spPr/>
      <dgm:t>
        <a:bodyPr/>
        <a:lstStyle/>
        <a:p>
          <a:endParaRPr lang="en-US"/>
        </a:p>
      </dgm:t>
    </dgm:pt>
    <dgm:pt modelId="{EEC1AB42-C4CC-4551-B4B3-8B8CF461045D}" type="sibTrans" cxnId="{29E6ACFA-6F8B-4376-A522-9C8F34BC04C1}">
      <dgm:prSet/>
      <dgm:spPr/>
      <dgm:t>
        <a:bodyPr/>
        <a:lstStyle/>
        <a:p>
          <a:endParaRPr lang="en-US"/>
        </a:p>
      </dgm:t>
    </dgm:pt>
    <dgm:pt modelId="{F98359B6-1044-4079-8CFC-7666DC55393B}">
      <dgm:prSet/>
      <dgm:spPr/>
      <dgm:t>
        <a:bodyPr/>
        <a:lstStyle/>
        <a:p>
          <a:r>
            <a:rPr lang="en-US"/>
            <a:t>Reporting Skills (find something “how to manage up”)</a:t>
          </a:r>
        </a:p>
      </dgm:t>
    </dgm:pt>
    <dgm:pt modelId="{C0D4E5B6-B725-4012-99AB-F1244F332AF5}" type="parTrans" cxnId="{9325A737-6373-49F0-B9BE-7C0C671EB142}">
      <dgm:prSet/>
      <dgm:spPr/>
      <dgm:t>
        <a:bodyPr/>
        <a:lstStyle/>
        <a:p>
          <a:endParaRPr lang="en-US"/>
        </a:p>
      </dgm:t>
    </dgm:pt>
    <dgm:pt modelId="{8BBB202B-DB76-4F67-AF5B-58B49411D2B3}" type="sibTrans" cxnId="{9325A737-6373-49F0-B9BE-7C0C671EB142}">
      <dgm:prSet/>
      <dgm:spPr/>
      <dgm:t>
        <a:bodyPr/>
        <a:lstStyle/>
        <a:p>
          <a:endParaRPr lang="en-US"/>
        </a:p>
      </dgm:t>
    </dgm:pt>
    <dgm:pt modelId="{A385EB19-EDC4-4EFA-A8AE-5DACBF0E633B}">
      <dgm:prSet/>
      <dgm:spPr/>
      <dgm:t>
        <a:bodyPr/>
        <a:lstStyle/>
        <a:p>
          <a:r>
            <a:rPr lang="en-US"/>
            <a:t>People Management Skills “how to make a manager” &amp; 5 level of Maxwell</a:t>
          </a:r>
        </a:p>
      </dgm:t>
    </dgm:pt>
    <dgm:pt modelId="{53A312FA-2AC4-4EBB-B16D-4B685E01A6E3}" type="parTrans" cxnId="{31AA24A5-4665-42E8-B3B1-75DCCA588C93}">
      <dgm:prSet/>
      <dgm:spPr/>
      <dgm:t>
        <a:bodyPr/>
        <a:lstStyle/>
        <a:p>
          <a:endParaRPr lang="en-US"/>
        </a:p>
      </dgm:t>
    </dgm:pt>
    <dgm:pt modelId="{7953A32A-81D4-4AC9-9860-A54E9998B795}" type="sibTrans" cxnId="{31AA24A5-4665-42E8-B3B1-75DCCA588C93}">
      <dgm:prSet/>
      <dgm:spPr/>
      <dgm:t>
        <a:bodyPr/>
        <a:lstStyle/>
        <a:p>
          <a:endParaRPr lang="en-US"/>
        </a:p>
      </dgm:t>
    </dgm:pt>
    <dgm:pt modelId="{4CD5CAB8-8AD1-4E24-AFE4-511945840F9E}">
      <dgm:prSet/>
      <dgm:spPr/>
      <dgm:t>
        <a:bodyPr/>
        <a:lstStyle/>
        <a:p>
          <a:r>
            <a:rPr lang="en-US"/>
            <a:t>Organization skill (GTD, David Allen)</a:t>
          </a:r>
        </a:p>
      </dgm:t>
    </dgm:pt>
    <dgm:pt modelId="{8AC7618B-B4FF-4008-A237-706772EB0F09}" type="parTrans" cxnId="{C935CD22-8112-4286-A6FB-A5944746AEF0}">
      <dgm:prSet/>
      <dgm:spPr/>
      <dgm:t>
        <a:bodyPr/>
        <a:lstStyle/>
        <a:p>
          <a:endParaRPr lang="en-US"/>
        </a:p>
      </dgm:t>
    </dgm:pt>
    <dgm:pt modelId="{6953303F-C385-499E-96A1-F905B7A209FB}" type="sibTrans" cxnId="{C935CD22-8112-4286-A6FB-A5944746AEF0}">
      <dgm:prSet/>
      <dgm:spPr/>
      <dgm:t>
        <a:bodyPr/>
        <a:lstStyle/>
        <a:p>
          <a:endParaRPr lang="en-US"/>
        </a:p>
      </dgm:t>
    </dgm:pt>
    <dgm:pt modelId="{D2A31851-458B-4584-A1BA-C06F9598C020}">
      <dgm:prSet/>
      <dgm:spPr/>
      <dgm:t>
        <a:bodyPr/>
        <a:lstStyle/>
        <a:p>
          <a:r>
            <a:rPr lang="en-US"/>
            <a:t>Process Skills (CMMI + Spice / PMP)</a:t>
          </a:r>
        </a:p>
      </dgm:t>
    </dgm:pt>
    <dgm:pt modelId="{14926EE4-51F1-4BD6-9A04-3398D82A51FC}" type="parTrans" cxnId="{D413EFA8-8A6C-4E46-B1C3-96E5E2F9CF39}">
      <dgm:prSet/>
      <dgm:spPr/>
      <dgm:t>
        <a:bodyPr/>
        <a:lstStyle/>
        <a:p>
          <a:endParaRPr lang="en-US"/>
        </a:p>
      </dgm:t>
    </dgm:pt>
    <dgm:pt modelId="{8A471DED-22F8-436D-B3FF-B4821CF0145C}" type="sibTrans" cxnId="{D413EFA8-8A6C-4E46-B1C3-96E5E2F9CF39}">
      <dgm:prSet/>
      <dgm:spPr/>
      <dgm:t>
        <a:bodyPr/>
        <a:lstStyle/>
        <a:p>
          <a:endParaRPr lang="en-US"/>
        </a:p>
      </dgm:t>
    </dgm:pt>
    <dgm:pt modelId="{2E9E580F-B7D0-4D60-A8B9-A83F0B907A32}">
      <dgm:prSet/>
      <dgm:spPr/>
      <dgm:t>
        <a:bodyPr/>
        <a:lstStyle/>
        <a:p>
          <a:r>
            <a:rPr lang="en-US"/>
            <a:t>Agile Skills (Scrum / Scrum Alliance / Kanban)</a:t>
          </a:r>
        </a:p>
      </dgm:t>
    </dgm:pt>
    <dgm:pt modelId="{FE7668AF-BBBE-4798-84ED-DCB6B8CADC04}" type="parTrans" cxnId="{E693CF70-5E90-4AAE-85DD-F56B3F0FB5FC}">
      <dgm:prSet/>
      <dgm:spPr/>
      <dgm:t>
        <a:bodyPr/>
        <a:lstStyle/>
        <a:p>
          <a:endParaRPr lang="en-US"/>
        </a:p>
      </dgm:t>
    </dgm:pt>
    <dgm:pt modelId="{A5F059AC-0581-4D61-95B3-6F89FBD36F79}" type="sibTrans" cxnId="{E693CF70-5E90-4AAE-85DD-F56B3F0FB5FC}">
      <dgm:prSet/>
      <dgm:spPr/>
      <dgm:t>
        <a:bodyPr/>
        <a:lstStyle/>
        <a:p>
          <a:endParaRPr lang="en-US"/>
        </a:p>
      </dgm:t>
    </dgm:pt>
    <dgm:pt modelId="{739F2E5B-79E5-49FF-AE3B-31BA434DCC26}">
      <dgm:prSet/>
      <dgm:spPr/>
      <dgm:t>
        <a:bodyPr/>
        <a:lstStyle/>
        <a:p>
          <a:r>
            <a:rPr lang="en-US"/>
            <a:t>Negotiation Skills (Herb Cohen “You have to care – but not that much”)</a:t>
          </a:r>
        </a:p>
      </dgm:t>
    </dgm:pt>
    <dgm:pt modelId="{59C904AE-7A0E-4C1C-BCE1-59BBF77CDE56}" type="parTrans" cxnId="{41846B7A-15EC-412B-9130-5BBF2E1B6126}">
      <dgm:prSet/>
      <dgm:spPr/>
      <dgm:t>
        <a:bodyPr/>
        <a:lstStyle/>
        <a:p>
          <a:endParaRPr lang="en-US"/>
        </a:p>
      </dgm:t>
    </dgm:pt>
    <dgm:pt modelId="{24052687-D426-4D75-934A-359D0BD229F0}" type="sibTrans" cxnId="{41846B7A-15EC-412B-9130-5BBF2E1B6126}">
      <dgm:prSet/>
      <dgm:spPr/>
      <dgm:t>
        <a:bodyPr/>
        <a:lstStyle/>
        <a:p>
          <a:endParaRPr lang="en-US"/>
        </a:p>
      </dgm:t>
    </dgm:pt>
    <dgm:pt modelId="{67B8DE5C-2DD2-4196-A701-A256C030BE42}">
      <dgm:prSet/>
      <dgm:spPr/>
      <dgm:t>
        <a:bodyPr/>
        <a:lstStyle/>
        <a:p>
          <a:r>
            <a:rPr lang="en-US"/>
            <a:t>Presentation Skills (Steve Jobs Videos + Edward Tufte)</a:t>
          </a:r>
        </a:p>
      </dgm:t>
    </dgm:pt>
    <dgm:pt modelId="{4191E4B0-0032-4DB9-963F-647552D3D244}" type="parTrans" cxnId="{A67BACF8-1AA0-4D24-BF8E-E31893A01FBE}">
      <dgm:prSet/>
      <dgm:spPr/>
      <dgm:t>
        <a:bodyPr/>
        <a:lstStyle/>
        <a:p>
          <a:endParaRPr lang="en-US"/>
        </a:p>
      </dgm:t>
    </dgm:pt>
    <dgm:pt modelId="{FC6A7BC5-79D9-4738-8248-376B2A185578}" type="sibTrans" cxnId="{A67BACF8-1AA0-4D24-BF8E-E31893A01FBE}">
      <dgm:prSet/>
      <dgm:spPr/>
      <dgm:t>
        <a:bodyPr/>
        <a:lstStyle/>
        <a:p>
          <a:endParaRPr lang="en-US"/>
        </a:p>
      </dgm:t>
    </dgm:pt>
    <dgm:pt modelId="{FFCA68AA-C8B6-47C1-90D9-BDE54C65B702}">
      <dgm:prSet/>
      <dgm:spPr/>
      <dgm:t>
        <a:bodyPr/>
        <a:lstStyle/>
        <a:p>
          <a:r>
            <a:rPr lang="en-US"/>
            <a:t>Digital Work Skills (Working Out Loud)</a:t>
          </a:r>
        </a:p>
      </dgm:t>
    </dgm:pt>
    <dgm:pt modelId="{4DF2F14F-5F90-4020-991F-48CFDC04D51A}" type="parTrans" cxnId="{43DFC064-CF02-44FD-8959-EA3099B798DA}">
      <dgm:prSet/>
      <dgm:spPr/>
      <dgm:t>
        <a:bodyPr/>
        <a:lstStyle/>
        <a:p>
          <a:endParaRPr lang="en-US"/>
        </a:p>
      </dgm:t>
    </dgm:pt>
    <dgm:pt modelId="{2AC971B7-79D5-434F-A13C-DA9297051283}" type="sibTrans" cxnId="{43DFC064-CF02-44FD-8959-EA3099B798DA}">
      <dgm:prSet/>
      <dgm:spPr/>
      <dgm:t>
        <a:bodyPr/>
        <a:lstStyle/>
        <a:p>
          <a:endParaRPr lang="en-US"/>
        </a:p>
      </dgm:t>
    </dgm:pt>
    <dgm:pt modelId="{4F6FEDA9-3888-47BA-9F26-7C5E4EB94C7B}">
      <dgm:prSet/>
      <dgm:spPr/>
      <dgm:t>
        <a:bodyPr/>
        <a:lstStyle/>
        <a:p>
          <a:r>
            <a:rPr lang="en-US"/>
            <a:t>Collaboration Skills (Gretchen Anderson)</a:t>
          </a:r>
        </a:p>
      </dgm:t>
    </dgm:pt>
    <dgm:pt modelId="{AA34B062-D374-4D05-A8AE-77869072C056}" type="parTrans" cxnId="{D4E0ABC1-F07A-4AAF-B0CE-9029E6BBA044}">
      <dgm:prSet/>
      <dgm:spPr/>
      <dgm:t>
        <a:bodyPr/>
        <a:lstStyle/>
        <a:p>
          <a:endParaRPr lang="en-US"/>
        </a:p>
      </dgm:t>
    </dgm:pt>
    <dgm:pt modelId="{3C49F3E1-37B7-402E-8CE8-9D81CD719C0A}" type="sibTrans" cxnId="{D4E0ABC1-F07A-4AAF-B0CE-9029E6BBA044}">
      <dgm:prSet/>
      <dgm:spPr/>
      <dgm:t>
        <a:bodyPr/>
        <a:lstStyle/>
        <a:p>
          <a:endParaRPr lang="en-US"/>
        </a:p>
      </dgm:t>
    </dgm:pt>
    <dgm:pt modelId="{5CE7CED3-1A45-3442-B55A-76A278D89E5F}" type="pres">
      <dgm:prSet presAssocID="{1DB742A7-3E56-45B7-B527-D40121F3740C}" presName="diagram" presStyleCnt="0">
        <dgm:presLayoutVars>
          <dgm:dir/>
          <dgm:resizeHandles val="exact"/>
        </dgm:presLayoutVars>
      </dgm:prSet>
      <dgm:spPr/>
    </dgm:pt>
    <dgm:pt modelId="{D480B82F-6CB2-D44E-8800-DD4FB675B56C}" type="pres">
      <dgm:prSet presAssocID="{01856AFF-031A-4AEC-BDDD-FDEA67803664}" presName="node" presStyleLbl="node1" presStyleIdx="0" presStyleCnt="12">
        <dgm:presLayoutVars>
          <dgm:bulletEnabled val="1"/>
        </dgm:presLayoutVars>
      </dgm:prSet>
      <dgm:spPr/>
    </dgm:pt>
    <dgm:pt modelId="{126A7EA8-0F19-BF4C-88FE-AAA1C59790BD}" type="pres">
      <dgm:prSet presAssocID="{02D081CB-E0F5-49C1-801F-1F56F0B63BEA}" presName="sibTrans" presStyleCnt="0"/>
      <dgm:spPr/>
    </dgm:pt>
    <dgm:pt modelId="{CF71B132-ED44-0C46-8D06-CAEB49D2D889}" type="pres">
      <dgm:prSet presAssocID="{BD56119E-D94D-48ED-BC70-EA099EA1F708}" presName="node" presStyleLbl="node1" presStyleIdx="1" presStyleCnt="12">
        <dgm:presLayoutVars>
          <dgm:bulletEnabled val="1"/>
        </dgm:presLayoutVars>
      </dgm:prSet>
      <dgm:spPr/>
    </dgm:pt>
    <dgm:pt modelId="{2C73455B-95C8-4145-B61A-9263C78CA2A9}" type="pres">
      <dgm:prSet presAssocID="{C83A3548-240E-4B55-A2D0-2C61845369DE}" presName="sibTrans" presStyleCnt="0"/>
      <dgm:spPr/>
    </dgm:pt>
    <dgm:pt modelId="{EF81FA2D-1F6F-C843-A22B-2706B6118ED4}" type="pres">
      <dgm:prSet presAssocID="{E861D7BB-E88F-4BC3-AB5B-8EA3F8E4C4B1}" presName="node" presStyleLbl="node1" presStyleIdx="2" presStyleCnt="12">
        <dgm:presLayoutVars>
          <dgm:bulletEnabled val="1"/>
        </dgm:presLayoutVars>
      </dgm:prSet>
      <dgm:spPr/>
    </dgm:pt>
    <dgm:pt modelId="{34091FC1-A77F-5A4E-A932-25F6C907960B}" type="pres">
      <dgm:prSet presAssocID="{EEC1AB42-C4CC-4551-B4B3-8B8CF461045D}" presName="sibTrans" presStyleCnt="0"/>
      <dgm:spPr/>
    </dgm:pt>
    <dgm:pt modelId="{7E5ADFF7-C56D-D443-9B79-2E72C787147D}" type="pres">
      <dgm:prSet presAssocID="{F98359B6-1044-4079-8CFC-7666DC55393B}" presName="node" presStyleLbl="node1" presStyleIdx="3" presStyleCnt="12">
        <dgm:presLayoutVars>
          <dgm:bulletEnabled val="1"/>
        </dgm:presLayoutVars>
      </dgm:prSet>
      <dgm:spPr/>
    </dgm:pt>
    <dgm:pt modelId="{AA54325C-0245-7F42-8039-714562C72C45}" type="pres">
      <dgm:prSet presAssocID="{8BBB202B-DB76-4F67-AF5B-58B49411D2B3}" presName="sibTrans" presStyleCnt="0"/>
      <dgm:spPr/>
    </dgm:pt>
    <dgm:pt modelId="{4DA5E62E-1B9A-2E44-B351-C1CA2290ED2D}" type="pres">
      <dgm:prSet presAssocID="{A385EB19-EDC4-4EFA-A8AE-5DACBF0E633B}" presName="node" presStyleLbl="node1" presStyleIdx="4" presStyleCnt="12">
        <dgm:presLayoutVars>
          <dgm:bulletEnabled val="1"/>
        </dgm:presLayoutVars>
      </dgm:prSet>
      <dgm:spPr/>
    </dgm:pt>
    <dgm:pt modelId="{B190FD17-EF73-9341-8362-394A4D3B0D94}" type="pres">
      <dgm:prSet presAssocID="{7953A32A-81D4-4AC9-9860-A54E9998B795}" presName="sibTrans" presStyleCnt="0"/>
      <dgm:spPr/>
    </dgm:pt>
    <dgm:pt modelId="{DA7998D7-FBA2-FC47-A612-BC1AFA9D67FE}" type="pres">
      <dgm:prSet presAssocID="{4CD5CAB8-8AD1-4E24-AFE4-511945840F9E}" presName="node" presStyleLbl="node1" presStyleIdx="5" presStyleCnt="12">
        <dgm:presLayoutVars>
          <dgm:bulletEnabled val="1"/>
        </dgm:presLayoutVars>
      </dgm:prSet>
      <dgm:spPr/>
    </dgm:pt>
    <dgm:pt modelId="{786F42A5-9895-744E-8EAB-80709812DFD3}" type="pres">
      <dgm:prSet presAssocID="{6953303F-C385-499E-96A1-F905B7A209FB}" presName="sibTrans" presStyleCnt="0"/>
      <dgm:spPr/>
    </dgm:pt>
    <dgm:pt modelId="{EEF92F3D-FB20-E942-97D0-625B74627B78}" type="pres">
      <dgm:prSet presAssocID="{D2A31851-458B-4584-A1BA-C06F9598C020}" presName="node" presStyleLbl="node1" presStyleIdx="6" presStyleCnt="12">
        <dgm:presLayoutVars>
          <dgm:bulletEnabled val="1"/>
        </dgm:presLayoutVars>
      </dgm:prSet>
      <dgm:spPr/>
    </dgm:pt>
    <dgm:pt modelId="{34E04BD9-5F76-B04C-8896-A86F22594CEA}" type="pres">
      <dgm:prSet presAssocID="{8A471DED-22F8-436D-B3FF-B4821CF0145C}" presName="sibTrans" presStyleCnt="0"/>
      <dgm:spPr/>
    </dgm:pt>
    <dgm:pt modelId="{F9BFF771-3F2F-5F4A-A54E-09F0C5155161}" type="pres">
      <dgm:prSet presAssocID="{2E9E580F-B7D0-4D60-A8B9-A83F0B907A32}" presName="node" presStyleLbl="node1" presStyleIdx="7" presStyleCnt="12">
        <dgm:presLayoutVars>
          <dgm:bulletEnabled val="1"/>
        </dgm:presLayoutVars>
      </dgm:prSet>
      <dgm:spPr/>
    </dgm:pt>
    <dgm:pt modelId="{81375439-E87A-7D42-8DC9-A4F4CE61D1C8}" type="pres">
      <dgm:prSet presAssocID="{A5F059AC-0581-4D61-95B3-6F89FBD36F79}" presName="sibTrans" presStyleCnt="0"/>
      <dgm:spPr/>
    </dgm:pt>
    <dgm:pt modelId="{E56C20D4-37AB-0045-8F03-D55B647F99B7}" type="pres">
      <dgm:prSet presAssocID="{739F2E5B-79E5-49FF-AE3B-31BA434DCC26}" presName="node" presStyleLbl="node1" presStyleIdx="8" presStyleCnt="12">
        <dgm:presLayoutVars>
          <dgm:bulletEnabled val="1"/>
        </dgm:presLayoutVars>
      </dgm:prSet>
      <dgm:spPr/>
    </dgm:pt>
    <dgm:pt modelId="{B34D8933-D876-864F-ACE0-27D24B050610}" type="pres">
      <dgm:prSet presAssocID="{24052687-D426-4D75-934A-359D0BD229F0}" presName="sibTrans" presStyleCnt="0"/>
      <dgm:spPr/>
    </dgm:pt>
    <dgm:pt modelId="{034345B0-56FC-7643-94A5-1DB8A1183BAA}" type="pres">
      <dgm:prSet presAssocID="{67B8DE5C-2DD2-4196-A701-A256C030BE42}" presName="node" presStyleLbl="node1" presStyleIdx="9" presStyleCnt="12">
        <dgm:presLayoutVars>
          <dgm:bulletEnabled val="1"/>
        </dgm:presLayoutVars>
      </dgm:prSet>
      <dgm:spPr/>
    </dgm:pt>
    <dgm:pt modelId="{334CC6E1-BC55-864F-BDA6-E3917DA4C322}" type="pres">
      <dgm:prSet presAssocID="{FC6A7BC5-79D9-4738-8248-376B2A185578}" presName="sibTrans" presStyleCnt="0"/>
      <dgm:spPr/>
    </dgm:pt>
    <dgm:pt modelId="{8DAD7B65-1143-DE44-8615-A4C53F023DDA}" type="pres">
      <dgm:prSet presAssocID="{FFCA68AA-C8B6-47C1-90D9-BDE54C65B702}" presName="node" presStyleLbl="node1" presStyleIdx="10" presStyleCnt="12">
        <dgm:presLayoutVars>
          <dgm:bulletEnabled val="1"/>
        </dgm:presLayoutVars>
      </dgm:prSet>
      <dgm:spPr/>
    </dgm:pt>
    <dgm:pt modelId="{D6EDAF5F-E61A-6B4E-B831-095F6115D31A}" type="pres">
      <dgm:prSet presAssocID="{2AC971B7-79D5-434F-A13C-DA9297051283}" presName="sibTrans" presStyleCnt="0"/>
      <dgm:spPr/>
    </dgm:pt>
    <dgm:pt modelId="{49A1780D-A061-2744-A3ED-A49166FCBAED}" type="pres">
      <dgm:prSet presAssocID="{4F6FEDA9-3888-47BA-9F26-7C5E4EB94C7B}" presName="node" presStyleLbl="node1" presStyleIdx="11" presStyleCnt="12">
        <dgm:presLayoutVars>
          <dgm:bulletEnabled val="1"/>
        </dgm:presLayoutVars>
      </dgm:prSet>
      <dgm:spPr/>
    </dgm:pt>
  </dgm:ptLst>
  <dgm:cxnLst>
    <dgm:cxn modelId="{994CDF01-2C8B-4F47-8E95-1EC5E8CBB2D6}" srcId="{1DB742A7-3E56-45B7-B527-D40121F3740C}" destId="{BD56119E-D94D-48ED-BC70-EA099EA1F708}" srcOrd="1" destOrd="0" parTransId="{39387618-CD7F-4ADA-92E1-5A23BB149E21}" sibTransId="{C83A3548-240E-4B55-A2D0-2C61845369DE}"/>
    <dgm:cxn modelId="{D51D5F18-AB3B-9349-8B31-FBB40EBA64D2}" type="presOf" srcId="{4F6FEDA9-3888-47BA-9F26-7C5E4EB94C7B}" destId="{49A1780D-A061-2744-A3ED-A49166FCBAED}" srcOrd="0" destOrd="0" presId="urn:microsoft.com/office/officeart/2005/8/layout/default"/>
    <dgm:cxn modelId="{C935CD22-8112-4286-A6FB-A5944746AEF0}" srcId="{1DB742A7-3E56-45B7-B527-D40121F3740C}" destId="{4CD5CAB8-8AD1-4E24-AFE4-511945840F9E}" srcOrd="5" destOrd="0" parTransId="{8AC7618B-B4FF-4008-A237-706772EB0F09}" sibTransId="{6953303F-C385-499E-96A1-F905B7A209FB}"/>
    <dgm:cxn modelId="{9325A737-6373-49F0-B9BE-7C0C671EB142}" srcId="{1DB742A7-3E56-45B7-B527-D40121F3740C}" destId="{F98359B6-1044-4079-8CFC-7666DC55393B}" srcOrd="3" destOrd="0" parTransId="{C0D4E5B6-B725-4012-99AB-F1244F332AF5}" sibTransId="{8BBB202B-DB76-4F67-AF5B-58B49411D2B3}"/>
    <dgm:cxn modelId="{7741AB4F-7BDD-5448-B468-93574F7E436E}" type="presOf" srcId="{A385EB19-EDC4-4EFA-A8AE-5DACBF0E633B}" destId="{4DA5E62E-1B9A-2E44-B351-C1CA2290ED2D}" srcOrd="0" destOrd="0" presId="urn:microsoft.com/office/officeart/2005/8/layout/default"/>
    <dgm:cxn modelId="{0FF6455D-00DC-2548-A93E-3ED0FE7EFE23}" type="presOf" srcId="{FFCA68AA-C8B6-47C1-90D9-BDE54C65B702}" destId="{8DAD7B65-1143-DE44-8615-A4C53F023DDA}" srcOrd="0" destOrd="0" presId="urn:microsoft.com/office/officeart/2005/8/layout/default"/>
    <dgm:cxn modelId="{E97D4A5E-7220-DD40-951F-7A59BE90589D}" type="presOf" srcId="{67B8DE5C-2DD2-4196-A701-A256C030BE42}" destId="{034345B0-56FC-7643-94A5-1DB8A1183BAA}" srcOrd="0" destOrd="0" presId="urn:microsoft.com/office/officeart/2005/8/layout/default"/>
    <dgm:cxn modelId="{A1D0D461-D404-F44E-8004-1A6A9A9EE886}" type="presOf" srcId="{BD56119E-D94D-48ED-BC70-EA099EA1F708}" destId="{CF71B132-ED44-0C46-8D06-CAEB49D2D889}" srcOrd="0" destOrd="0" presId="urn:microsoft.com/office/officeart/2005/8/layout/default"/>
    <dgm:cxn modelId="{43DFC064-CF02-44FD-8959-EA3099B798DA}" srcId="{1DB742A7-3E56-45B7-B527-D40121F3740C}" destId="{FFCA68AA-C8B6-47C1-90D9-BDE54C65B702}" srcOrd="10" destOrd="0" parTransId="{4DF2F14F-5F90-4020-991F-48CFDC04D51A}" sibTransId="{2AC971B7-79D5-434F-A13C-DA9297051283}"/>
    <dgm:cxn modelId="{60A98565-606D-094D-A3B9-9EEDF18981D9}" type="presOf" srcId="{01856AFF-031A-4AEC-BDDD-FDEA67803664}" destId="{D480B82F-6CB2-D44E-8800-DD4FB675B56C}" srcOrd="0" destOrd="0" presId="urn:microsoft.com/office/officeart/2005/8/layout/default"/>
    <dgm:cxn modelId="{12044C6D-B486-489E-B352-1638BFF1D06C}" srcId="{1DB742A7-3E56-45B7-B527-D40121F3740C}" destId="{01856AFF-031A-4AEC-BDDD-FDEA67803664}" srcOrd="0" destOrd="0" parTransId="{69AB3EC6-80D2-43A3-9654-612996DA21BA}" sibTransId="{02D081CB-E0F5-49C1-801F-1F56F0B63BEA}"/>
    <dgm:cxn modelId="{E693CF70-5E90-4AAE-85DD-F56B3F0FB5FC}" srcId="{1DB742A7-3E56-45B7-B527-D40121F3740C}" destId="{2E9E580F-B7D0-4D60-A8B9-A83F0B907A32}" srcOrd="7" destOrd="0" parTransId="{FE7668AF-BBBE-4798-84ED-DCB6B8CADC04}" sibTransId="{A5F059AC-0581-4D61-95B3-6F89FBD36F79}"/>
    <dgm:cxn modelId="{41846B7A-15EC-412B-9130-5BBF2E1B6126}" srcId="{1DB742A7-3E56-45B7-B527-D40121F3740C}" destId="{739F2E5B-79E5-49FF-AE3B-31BA434DCC26}" srcOrd="8" destOrd="0" parTransId="{59C904AE-7A0E-4C1C-BCE1-59BBF77CDE56}" sibTransId="{24052687-D426-4D75-934A-359D0BD229F0}"/>
    <dgm:cxn modelId="{CB25B986-2FB7-6747-B92F-4EE00169DDD9}" type="presOf" srcId="{4CD5CAB8-8AD1-4E24-AFE4-511945840F9E}" destId="{DA7998D7-FBA2-FC47-A612-BC1AFA9D67FE}" srcOrd="0" destOrd="0" presId="urn:microsoft.com/office/officeart/2005/8/layout/default"/>
    <dgm:cxn modelId="{0CEAC499-456E-784F-8CF3-CCC915489A72}" type="presOf" srcId="{F98359B6-1044-4079-8CFC-7666DC55393B}" destId="{7E5ADFF7-C56D-D443-9B79-2E72C787147D}" srcOrd="0" destOrd="0" presId="urn:microsoft.com/office/officeart/2005/8/layout/default"/>
    <dgm:cxn modelId="{CF4C06A1-07A1-4442-AF84-EF87095461E1}" type="presOf" srcId="{739F2E5B-79E5-49FF-AE3B-31BA434DCC26}" destId="{E56C20D4-37AB-0045-8F03-D55B647F99B7}" srcOrd="0" destOrd="0" presId="urn:microsoft.com/office/officeart/2005/8/layout/default"/>
    <dgm:cxn modelId="{31AA24A5-4665-42E8-B3B1-75DCCA588C93}" srcId="{1DB742A7-3E56-45B7-B527-D40121F3740C}" destId="{A385EB19-EDC4-4EFA-A8AE-5DACBF0E633B}" srcOrd="4" destOrd="0" parTransId="{53A312FA-2AC4-4EBB-B16D-4B685E01A6E3}" sibTransId="{7953A32A-81D4-4AC9-9860-A54E9998B795}"/>
    <dgm:cxn modelId="{D413EFA8-8A6C-4E46-B1C3-96E5E2F9CF39}" srcId="{1DB742A7-3E56-45B7-B527-D40121F3740C}" destId="{D2A31851-458B-4584-A1BA-C06F9598C020}" srcOrd="6" destOrd="0" parTransId="{14926EE4-51F1-4BD6-9A04-3398D82A51FC}" sibTransId="{8A471DED-22F8-436D-B3FF-B4821CF0145C}"/>
    <dgm:cxn modelId="{C4FD1FB7-11B6-FE47-BC1D-37D6CD51D59D}" type="presOf" srcId="{1DB742A7-3E56-45B7-B527-D40121F3740C}" destId="{5CE7CED3-1A45-3442-B55A-76A278D89E5F}" srcOrd="0" destOrd="0" presId="urn:microsoft.com/office/officeart/2005/8/layout/default"/>
    <dgm:cxn modelId="{D4E0ABC1-F07A-4AAF-B0CE-9029E6BBA044}" srcId="{1DB742A7-3E56-45B7-B527-D40121F3740C}" destId="{4F6FEDA9-3888-47BA-9F26-7C5E4EB94C7B}" srcOrd="11" destOrd="0" parTransId="{AA34B062-D374-4D05-A8AE-77869072C056}" sibTransId="{3C49F3E1-37B7-402E-8CE8-9D81CD719C0A}"/>
    <dgm:cxn modelId="{19DC5FC2-7A06-0449-96E8-468354BB4AE5}" type="presOf" srcId="{E861D7BB-E88F-4BC3-AB5B-8EA3F8E4C4B1}" destId="{EF81FA2D-1F6F-C843-A22B-2706B6118ED4}" srcOrd="0" destOrd="0" presId="urn:microsoft.com/office/officeart/2005/8/layout/default"/>
    <dgm:cxn modelId="{DBBA16E6-83A4-A347-999D-E37AB740FF41}" type="presOf" srcId="{2E9E580F-B7D0-4D60-A8B9-A83F0B907A32}" destId="{F9BFF771-3F2F-5F4A-A54E-09F0C5155161}" srcOrd="0" destOrd="0" presId="urn:microsoft.com/office/officeart/2005/8/layout/default"/>
    <dgm:cxn modelId="{8E268EF7-B509-6248-BD1B-0F971B65AACF}" type="presOf" srcId="{D2A31851-458B-4584-A1BA-C06F9598C020}" destId="{EEF92F3D-FB20-E942-97D0-625B74627B78}" srcOrd="0" destOrd="0" presId="urn:microsoft.com/office/officeart/2005/8/layout/default"/>
    <dgm:cxn modelId="{A67BACF8-1AA0-4D24-BF8E-E31893A01FBE}" srcId="{1DB742A7-3E56-45B7-B527-D40121F3740C}" destId="{67B8DE5C-2DD2-4196-A701-A256C030BE42}" srcOrd="9" destOrd="0" parTransId="{4191E4B0-0032-4DB9-963F-647552D3D244}" sibTransId="{FC6A7BC5-79D9-4738-8248-376B2A185578}"/>
    <dgm:cxn modelId="{29E6ACFA-6F8B-4376-A522-9C8F34BC04C1}" srcId="{1DB742A7-3E56-45B7-B527-D40121F3740C}" destId="{E861D7BB-E88F-4BC3-AB5B-8EA3F8E4C4B1}" srcOrd="2" destOrd="0" parTransId="{CA70BA85-6612-4660-980B-6B713279FF44}" sibTransId="{EEC1AB42-C4CC-4551-B4B3-8B8CF461045D}"/>
    <dgm:cxn modelId="{F4924658-2A24-8E4A-8A51-72702A8061C9}" type="presParOf" srcId="{5CE7CED3-1A45-3442-B55A-76A278D89E5F}" destId="{D480B82F-6CB2-D44E-8800-DD4FB675B56C}" srcOrd="0" destOrd="0" presId="urn:microsoft.com/office/officeart/2005/8/layout/default"/>
    <dgm:cxn modelId="{265F73E0-C369-3C43-A763-ED7DA5271748}" type="presParOf" srcId="{5CE7CED3-1A45-3442-B55A-76A278D89E5F}" destId="{126A7EA8-0F19-BF4C-88FE-AAA1C59790BD}" srcOrd="1" destOrd="0" presId="urn:microsoft.com/office/officeart/2005/8/layout/default"/>
    <dgm:cxn modelId="{02BA30DE-320A-EE41-AECF-05293F23179F}" type="presParOf" srcId="{5CE7CED3-1A45-3442-B55A-76A278D89E5F}" destId="{CF71B132-ED44-0C46-8D06-CAEB49D2D889}" srcOrd="2" destOrd="0" presId="urn:microsoft.com/office/officeart/2005/8/layout/default"/>
    <dgm:cxn modelId="{87113CF6-F67D-F847-A174-66D1F4160BCE}" type="presParOf" srcId="{5CE7CED3-1A45-3442-B55A-76A278D89E5F}" destId="{2C73455B-95C8-4145-B61A-9263C78CA2A9}" srcOrd="3" destOrd="0" presId="urn:microsoft.com/office/officeart/2005/8/layout/default"/>
    <dgm:cxn modelId="{685FEB4C-19B9-1A4C-A5F5-5B70324B6FCD}" type="presParOf" srcId="{5CE7CED3-1A45-3442-B55A-76A278D89E5F}" destId="{EF81FA2D-1F6F-C843-A22B-2706B6118ED4}" srcOrd="4" destOrd="0" presId="urn:microsoft.com/office/officeart/2005/8/layout/default"/>
    <dgm:cxn modelId="{8FA3DE2A-35A2-1143-97D1-4479ADCF8CB6}" type="presParOf" srcId="{5CE7CED3-1A45-3442-B55A-76A278D89E5F}" destId="{34091FC1-A77F-5A4E-A932-25F6C907960B}" srcOrd="5" destOrd="0" presId="urn:microsoft.com/office/officeart/2005/8/layout/default"/>
    <dgm:cxn modelId="{11C54E4D-94D7-1A41-8CFE-26C8FE360AB6}" type="presParOf" srcId="{5CE7CED3-1A45-3442-B55A-76A278D89E5F}" destId="{7E5ADFF7-C56D-D443-9B79-2E72C787147D}" srcOrd="6" destOrd="0" presId="urn:microsoft.com/office/officeart/2005/8/layout/default"/>
    <dgm:cxn modelId="{D6C20185-D632-AD47-8DA0-088DE79E73A6}" type="presParOf" srcId="{5CE7CED3-1A45-3442-B55A-76A278D89E5F}" destId="{AA54325C-0245-7F42-8039-714562C72C45}" srcOrd="7" destOrd="0" presId="urn:microsoft.com/office/officeart/2005/8/layout/default"/>
    <dgm:cxn modelId="{23DE2359-6B65-514F-9543-0988883F433B}" type="presParOf" srcId="{5CE7CED3-1A45-3442-B55A-76A278D89E5F}" destId="{4DA5E62E-1B9A-2E44-B351-C1CA2290ED2D}" srcOrd="8" destOrd="0" presId="urn:microsoft.com/office/officeart/2005/8/layout/default"/>
    <dgm:cxn modelId="{28889ADD-F5F3-8F4B-B6DE-838324F5C316}" type="presParOf" srcId="{5CE7CED3-1A45-3442-B55A-76A278D89E5F}" destId="{B190FD17-EF73-9341-8362-394A4D3B0D94}" srcOrd="9" destOrd="0" presId="urn:microsoft.com/office/officeart/2005/8/layout/default"/>
    <dgm:cxn modelId="{83679FEB-9F76-8E46-89C1-DB35C8032E7E}" type="presParOf" srcId="{5CE7CED3-1A45-3442-B55A-76A278D89E5F}" destId="{DA7998D7-FBA2-FC47-A612-BC1AFA9D67FE}" srcOrd="10" destOrd="0" presId="urn:microsoft.com/office/officeart/2005/8/layout/default"/>
    <dgm:cxn modelId="{079E5CE1-A8D0-8246-8D92-8604B7F09F18}" type="presParOf" srcId="{5CE7CED3-1A45-3442-B55A-76A278D89E5F}" destId="{786F42A5-9895-744E-8EAB-80709812DFD3}" srcOrd="11" destOrd="0" presId="urn:microsoft.com/office/officeart/2005/8/layout/default"/>
    <dgm:cxn modelId="{45AC7C82-C621-9E4E-97B6-E3D5517F341E}" type="presParOf" srcId="{5CE7CED3-1A45-3442-B55A-76A278D89E5F}" destId="{EEF92F3D-FB20-E942-97D0-625B74627B78}" srcOrd="12" destOrd="0" presId="urn:microsoft.com/office/officeart/2005/8/layout/default"/>
    <dgm:cxn modelId="{7E725D2A-348A-764A-84BF-EB0DA5993777}" type="presParOf" srcId="{5CE7CED3-1A45-3442-B55A-76A278D89E5F}" destId="{34E04BD9-5F76-B04C-8896-A86F22594CEA}" srcOrd="13" destOrd="0" presId="urn:microsoft.com/office/officeart/2005/8/layout/default"/>
    <dgm:cxn modelId="{C8E1873C-497F-8746-B27D-9DC1B0C69C2D}" type="presParOf" srcId="{5CE7CED3-1A45-3442-B55A-76A278D89E5F}" destId="{F9BFF771-3F2F-5F4A-A54E-09F0C5155161}" srcOrd="14" destOrd="0" presId="urn:microsoft.com/office/officeart/2005/8/layout/default"/>
    <dgm:cxn modelId="{13E5F7E8-B27B-594C-AAC5-B4D2FF801C3C}" type="presParOf" srcId="{5CE7CED3-1A45-3442-B55A-76A278D89E5F}" destId="{81375439-E87A-7D42-8DC9-A4F4CE61D1C8}" srcOrd="15" destOrd="0" presId="urn:microsoft.com/office/officeart/2005/8/layout/default"/>
    <dgm:cxn modelId="{F222B5D6-2152-F949-9740-8D95DE1DF36E}" type="presParOf" srcId="{5CE7CED3-1A45-3442-B55A-76A278D89E5F}" destId="{E56C20D4-37AB-0045-8F03-D55B647F99B7}" srcOrd="16" destOrd="0" presId="urn:microsoft.com/office/officeart/2005/8/layout/default"/>
    <dgm:cxn modelId="{0CF65D21-E368-7446-A546-C6E523FF2AE0}" type="presParOf" srcId="{5CE7CED3-1A45-3442-B55A-76A278D89E5F}" destId="{B34D8933-D876-864F-ACE0-27D24B050610}" srcOrd="17" destOrd="0" presId="urn:microsoft.com/office/officeart/2005/8/layout/default"/>
    <dgm:cxn modelId="{0051A6E8-3E13-3E45-A3B3-1E9767748769}" type="presParOf" srcId="{5CE7CED3-1A45-3442-B55A-76A278D89E5F}" destId="{034345B0-56FC-7643-94A5-1DB8A1183BAA}" srcOrd="18" destOrd="0" presId="urn:microsoft.com/office/officeart/2005/8/layout/default"/>
    <dgm:cxn modelId="{DC58E057-BA48-8D45-8BC8-BCE19ECD53EC}" type="presParOf" srcId="{5CE7CED3-1A45-3442-B55A-76A278D89E5F}" destId="{334CC6E1-BC55-864F-BDA6-E3917DA4C322}" srcOrd="19" destOrd="0" presId="urn:microsoft.com/office/officeart/2005/8/layout/default"/>
    <dgm:cxn modelId="{AE06248A-57FA-3043-B32A-F30150E62908}" type="presParOf" srcId="{5CE7CED3-1A45-3442-B55A-76A278D89E5F}" destId="{8DAD7B65-1143-DE44-8615-A4C53F023DDA}" srcOrd="20" destOrd="0" presId="urn:microsoft.com/office/officeart/2005/8/layout/default"/>
    <dgm:cxn modelId="{C71E6AC3-C431-124F-A3BC-790B77AEAD41}" type="presParOf" srcId="{5CE7CED3-1A45-3442-B55A-76A278D89E5F}" destId="{D6EDAF5F-E61A-6B4E-B831-095F6115D31A}" srcOrd="21" destOrd="0" presId="urn:microsoft.com/office/officeart/2005/8/layout/default"/>
    <dgm:cxn modelId="{DB6BF4B9-CA4A-5240-B942-441DC5172A6E}" type="presParOf" srcId="{5CE7CED3-1A45-3442-B55A-76A278D89E5F}" destId="{49A1780D-A061-2744-A3ED-A49166FCBAED}" srcOrd="2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92BAEEA-0428-433A-A35B-B71CA48307D7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07C8FF30-11AF-4B0A-81E1-03AA81AF4CCF}">
      <dgm:prSet/>
      <dgm:spPr/>
      <dgm:t>
        <a:bodyPr/>
        <a:lstStyle/>
        <a:p>
          <a:r>
            <a:rPr lang="en-US"/>
            <a:t>Steve Jobs introduces the iPhone </a:t>
          </a:r>
        </a:p>
      </dgm:t>
    </dgm:pt>
    <dgm:pt modelId="{86DB969D-539C-4355-A763-9421D5BFC27E}" type="parTrans" cxnId="{7A0744D4-0EC8-4EB8-83E7-4278663D840D}">
      <dgm:prSet/>
      <dgm:spPr/>
      <dgm:t>
        <a:bodyPr/>
        <a:lstStyle/>
        <a:p>
          <a:endParaRPr lang="en-US"/>
        </a:p>
      </dgm:t>
    </dgm:pt>
    <dgm:pt modelId="{26666D92-93AC-4B28-844D-D198BB3B65C5}" type="sibTrans" cxnId="{7A0744D4-0EC8-4EB8-83E7-4278663D840D}">
      <dgm:prSet/>
      <dgm:spPr/>
      <dgm:t>
        <a:bodyPr/>
        <a:lstStyle/>
        <a:p>
          <a:endParaRPr lang="en-US"/>
        </a:p>
      </dgm:t>
    </dgm:pt>
    <dgm:pt modelId="{81DBCCF1-178D-4D00-9701-954CA0F39DF4}">
      <dgm:prSet/>
      <dgm:spPr/>
      <dgm:t>
        <a:bodyPr/>
        <a:lstStyle/>
        <a:p>
          <a:r>
            <a:rPr lang="en-US">
              <a:hlinkClick xmlns:r="http://schemas.openxmlformats.org/officeDocument/2006/relationships" r:id="rId1"/>
            </a:rPr>
            <a:t>https://www.youtube.com/watch?v=e7EfxMOElBE</a:t>
          </a:r>
          <a:endParaRPr lang="en-US"/>
        </a:p>
      </dgm:t>
    </dgm:pt>
    <dgm:pt modelId="{3C64CA29-4CCA-42F2-884F-9CB8242259BC}" type="parTrans" cxnId="{3943E36B-6C27-4D8C-8EFF-079308BEF13F}">
      <dgm:prSet/>
      <dgm:spPr/>
      <dgm:t>
        <a:bodyPr/>
        <a:lstStyle/>
        <a:p>
          <a:endParaRPr lang="en-US"/>
        </a:p>
      </dgm:t>
    </dgm:pt>
    <dgm:pt modelId="{A232E978-6FD3-44E1-8651-5FFB35221306}" type="sibTrans" cxnId="{3943E36B-6C27-4D8C-8EFF-079308BEF13F}">
      <dgm:prSet/>
      <dgm:spPr/>
      <dgm:t>
        <a:bodyPr/>
        <a:lstStyle/>
        <a:p>
          <a:endParaRPr lang="en-US"/>
        </a:p>
      </dgm:t>
    </dgm:pt>
    <dgm:pt modelId="{46B2294C-F63A-4B8C-8822-390183A5ED60}">
      <dgm:prSet/>
      <dgm:spPr/>
      <dgm:t>
        <a:bodyPr/>
        <a:lstStyle/>
        <a:p>
          <a:r>
            <a:rPr lang="en-US"/>
            <a:t>Steve Jobs introduces the Mac</a:t>
          </a:r>
        </a:p>
      </dgm:t>
    </dgm:pt>
    <dgm:pt modelId="{7E0E65C4-CAB4-4F7F-8F46-500E1D4F5054}" type="parTrans" cxnId="{912BE2E8-DCDB-4728-B796-FEA8C21CE1FE}">
      <dgm:prSet/>
      <dgm:spPr/>
      <dgm:t>
        <a:bodyPr/>
        <a:lstStyle/>
        <a:p>
          <a:endParaRPr lang="en-US"/>
        </a:p>
      </dgm:t>
    </dgm:pt>
    <dgm:pt modelId="{B7CB3058-061E-4290-8CC8-3D74ED2F3885}" type="sibTrans" cxnId="{912BE2E8-DCDB-4728-B796-FEA8C21CE1FE}">
      <dgm:prSet/>
      <dgm:spPr/>
      <dgm:t>
        <a:bodyPr/>
        <a:lstStyle/>
        <a:p>
          <a:endParaRPr lang="en-US"/>
        </a:p>
      </dgm:t>
    </dgm:pt>
    <dgm:pt modelId="{A239526D-C9FC-459C-858F-69172A66FA51}">
      <dgm:prSet/>
      <dgm:spPr/>
      <dgm:t>
        <a:bodyPr/>
        <a:lstStyle/>
        <a:p>
          <a:r>
            <a:rPr lang="en-US">
              <a:hlinkClick xmlns:r="http://schemas.openxmlformats.org/officeDocument/2006/relationships" r:id="rId2"/>
            </a:rPr>
            <a:t>https://www.youtube.com/watch?v=1tQ5XwvjPmA&amp;t=807s</a:t>
          </a:r>
          <a:endParaRPr lang="en-US"/>
        </a:p>
      </dgm:t>
    </dgm:pt>
    <dgm:pt modelId="{5080FD9C-77D8-4FCE-B41D-DB0D4C84F85F}" type="parTrans" cxnId="{D582B790-DFCA-458D-9B2E-EAF8D6C6194E}">
      <dgm:prSet/>
      <dgm:spPr/>
      <dgm:t>
        <a:bodyPr/>
        <a:lstStyle/>
        <a:p>
          <a:endParaRPr lang="en-US"/>
        </a:p>
      </dgm:t>
    </dgm:pt>
    <dgm:pt modelId="{E50684ED-A746-49A1-B695-0D358DA7EB8B}" type="sibTrans" cxnId="{D582B790-DFCA-458D-9B2E-EAF8D6C6194E}">
      <dgm:prSet/>
      <dgm:spPr/>
      <dgm:t>
        <a:bodyPr/>
        <a:lstStyle/>
        <a:p>
          <a:endParaRPr lang="en-US"/>
        </a:p>
      </dgm:t>
    </dgm:pt>
    <dgm:pt modelId="{A1BD60FE-E65A-4950-8C5A-E9AAC74B7792}">
      <dgm:prSet/>
      <dgm:spPr/>
      <dgm:t>
        <a:bodyPr/>
        <a:lstStyle/>
        <a:p>
          <a:r>
            <a:rPr lang="en-US"/>
            <a:t>Steve Jobs dealing with a difficult question</a:t>
          </a:r>
        </a:p>
      </dgm:t>
    </dgm:pt>
    <dgm:pt modelId="{FEC090FE-A8A5-4B71-AB6B-36B8D6B56D95}" type="parTrans" cxnId="{2A1A9276-385D-412A-89CD-C490BA211FB7}">
      <dgm:prSet/>
      <dgm:spPr/>
      <dgm:t>
        <a:bodyPr/>
        <a:lstStyle/>
        <a:p>
          <a:endParaRPr lang="en-US"/>
        </a:p>
      </dgm:t>
    </dgm:pt>
    <dgm:pt modelId="{63117E6F-0554-476A-9864-5267A7493CF1}" type="sibTrans" cxnId="{2A1A9276-385D-412A-89CD-C490BA211FB7}">
      <dgm:prSet/>
      <dgm:spPr/>
      <dgm:t>
        <a:bodyPr/>
        <a:lstStyle/>
        <a:p>
          <a:endParaRPr lang="en-US"/>
        </a:p>
      </dgm:t>
    </dgm:pt>
    <dgm:pt modelId="{7253A959-1A77-4B68-B196-5744560CD0A5}">
      <dgm:prSet/>
      <dgm:spPr/>
      <dgm:t>
        <a:bodyPr/>
        <a:lstStyle/>
        <a:p>
          <a:r>
            <a:rPr lang="en-US">
              <a:hlinkClick xmlns:r="http://schemas.openxmlformats.org/officeDocument/2006/relationships" r:id="rId3"/>
            </a:rPr>
            <a:t>https://www.youtube.com/watch?v=oeqPrUmVz-o</a:t>
          </a:r>
          <a:endParaRPr lang="en-US"/>
        </a:p>
      </dgm:t>
    </dgm:pt>
    <dgm:pt modelId="{904A8C92-4961-41B2-9FBB-089D744E64DE}" type="parTrans" cxnId="{8B738BDE-C483-4613-AA05-6D77172D4516}">
      <dgm:prSet/>
      <dgm:spPr/>
      <dgm:t>
        <a:bodyPr/>
        <a:lstStyle/>
        <a:p>
          <a:endParaRPr lang="en-US"/>
        </a:p>
      </dgm:t>
    </dgm:pt>
    <dgm:pt modelId="{A84A9A9F-C2CA-4308-8BDB-35C277B3816F}" type="sibTrans" cxnId="{8B738BDE-C483-4613-AA05-6D77172D4516}">
      <dgm:prSet/>
      <dgm:spPr/>
      <dgm:t>
        <a:bodyPr/>
        <a:lstStyle/>
        <a:p>
          <a:endParaRPr lang="en-US"/>
        </a:p>
      </dgm:t>
    </dgm:pt>
    <dgm:pt modelId="{07D93481-A6DB-D74C-BA36-1D8324DC0C59}" type="pres">
      <dgm:prSet presAssocID="{F92BAEEA-0428-433A-A35B-B71CA48307D7}" presName="Name0" presStyleCnt="0">
        <dgm:presLayoutVars>
          <dgm:dir/>
          <dgm:animLvl val="lvl"/>
          <dgm:resizeHandles val="exact"/>
        </dgm:presLayoutVars>
      </dgm:prSet>
      <dgm:spPr/>
    </dgm:pt>
    <dgm:pt modelId="{2F74BDB9-57B1-8642-846F-19803BAC9B66}" type="pres">
      <dgm:prSet presAssocID="{07C8FF30-11AF-4B0A-81E1-03AA81AF4CCF}" presName="linNode" presStyleCnt="0"/>
      <dgm:spPr/>
    </dgm:pt>
    <dgm:pt modelId="{01A10B3D-52E9-9743-8938-40EE2FC94F6F}" type="pres">
      <dgm:prSet presAssocID="{07C8FF30-11AF-4B0A-81E1-03AA81AF4CCF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01869DDC-DED5-D64A-A7D3-B352C38D7E2B}" type="pres">
      <dgm:prSet presAssocID="{07C8FF30-11AF-4B0A-81E1-03AA81AF4CCF}" presName="descendantText" presStyleLbl="alignAccFollowNode1" presStyleIdx="0" presStyleCnt="3">
        <dgm:presLayoutVars>
          <dgm:bulletEnabled val="1"/>
        </dgm:presLayoutVars>
      </dgm:prSet>
      <dgm:spPr/>
    </dgm:pt>
    <dgm:pt modelId="{C585FA42-BC28-8242-B636-634ECBDE1E19}" type="pres">
      <dgm:prSet presAssocID="{26666D92-93AC-4B28-844D-D198BB3B65C5}" presName="sp" presStyleCnt="0"/>
      <dgm:spPr/>
    </dgm:pt>
    <dgm:pt modelId="{521B2D79-2450-4D4F-B744-30C868EDB9A3}" type="pres">
      <dgm:prSet presAssocID="{46B2294C-F63A-4B8C-8822-390183A5ED60}" presName="linNode" presStyleCnt="0"/>
      <dgm:spPr/>
    </dgm:pt>
    <dgm:pt modelId="{1B8415F7-CE72-6949-88D3-800A4D6528B9}" type="pres">
      <dgm:prSet presAssocID="{46B2294C-F63A-4B8C-8822-390183A5ED60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19152DDF-814F-BC48-B090-39DA515521EC}" type="pres">
      <dgm:prSet presAssocID="{46B2294C-F63A-4B8C-8822-390183A5ED60}" presName="descendantText" presStyleLbl="alignAccFollowNode1" presStyleIdx="1" presStyleCnt="3">
        <dgm:presLayoutVars>
          <dgm:bulletEnabled val="1"/>
        </dgm:presLayoutVars>
      </dgm:prSet>
      <dgm:spPr/>
    </dgm:pt>
    <dgm:pt modelId="{6702F0E1-0AED-FE4F-9550-D4FFE47F10B0}" type="pres">
      <dgm:prSet presAssocID="{B7CB3058-061E-4290-8CC8-3D74ED2F3885}" presName="sp" presStyleCnt="0"/>
      <dgm:spPr/>
    </dgm:pt>
    <dgm:pt modelId="{B2901EB2-4472-E540-A84D-098B5FEB1FFA}" type="pres">
      <dgm:prSet presAssocID="{A1BD60FE-E65A-4950-8C5A-E9AAC74B7792}" presName="linNode" presStyleCnt="0"/>
      <dgm:spPr/>
    </dgm:pt>
    <dgm:pt modelId="{4652C6E4-8B9C-4940-BA22-50429311B717}" type="pres">
      <dgm:prSet presAssocID="{A1BD60FE-E65A-4950-8C5A-E9AAC74B7792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55D00E54-58D9-664F-84CE-22C19FBBD7DD}" type="pres">
      <dgm:prSet presAssocID="{A1BD60FE-E65A-4950-8C5A-E9AAC74B7792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2174A138-60F1-BE42-A856-B214DCB1CE58}" type="presOf" srcId="{46B2294C-F63A-4B8C-8822-390183A5ED60}" destId="{1B8415F7-CE72-6949-88D3-800A4D6528B9}" srcOrd="0" destOrd="0" presId="urn:microsoft.com/office/officeart/2005/8/layout/vList5"/>
    <dgm:cxn modelId="{6DA9CD54-6299-C845-9327-DAADF09476E0}" type="presOf" srcId="{81DBCCF1-178D-4D00-9701-954CA0F39DF4}" destId="{01869DDC-DED5-D64A-A7D3-B352C38D7E2B}" srcOrd="0" destOrd="0" presId="urn:microsoft.com/office/officeart/2005/8/layout/vList5"/>
    <dgm:cxn modelId="{3943E36B-6C27-4D8C-8EFF-079308BEF13F}" srcId="{07C8FF30-11AF-4B0A-81E1-03AA81AF4CCF}" destId="{81DBCCF1-178D-4D00-9701-954CA0F39DF4}" srcOrd="0" destOrd="0" parTransId="{3C64CA29-4CCA-42F2-884F-9CB8242259BC}" sibTransId="{A232E978-6FD3-44E1-8651-5FFB35221306}"/>
    <dgm:cxn modelId="{D53F536F-6DD2-4145-8570-BB71655E4AE9}" type="presOf" srcId="{A1BD60FE-E65A-4950-8C5A-E9AAC74B7792}" destId="{4652C6E4-8B9C-4940-BA22-50429311B717}" srcOrd="0" destOrd="0" presId="urn:microsoft.com/office/officeart/2005/8/layout/vList5"/>
    <dgm:cxn modelId="{2A1A9276-385D-412A-89CD-C490BA211FB7}" srcId="{F92BAEEA-0428-433A-A35B-B71CA48307D7}" destId="{A1BD60FE-E65A-4950-8C5A-E9AAC74B7792}" srcOrd="2" destOrd="0" parTransId="{FEC090FE-A8A5-4B71-AB6B-36B8D6B56D95}" sibTransId="{63117E6F-0554-476A-9864-5267A7493CF1}"/>
    <dgm:cxn modelId="{1410D47F-9B3B-AB44-9921-FF8781165E14}" type="presOf" srcId="{A239526D-C9FC-459C-858F-69172A66FA51}" destId="{19152DDF-814F-BC48-B090-39DA515521EC}" srcOrd="0" destOrd="0" presId="urn:microsoft.com/office/officeart/2005/8/layout/vList5"/>
    <dgm:cxn modelId="{D582B790-DFCA-458D-9B2E-EAF8D6C6194E}" srcId="{46B2294C-F63A-4B8C-8822-390183A5ED60}" destId="{A239526D-C9FC-459C-858F-69172A66FA51}" srcOrd="0" destOrd="0" parTransId="{5080FD9C-77D8-4FCE-B41D-DB0D4C84F85F}" sibTransId="{E50684ED-A746-49A1-B695-0D358DA7EB8B}"/>
    <dgm:cxn modelId="{0491509D-2FDF-8949-B412-46FB530DDBCE}" type="presOf" srcId="{F92BAEEA-0428-433A-A35B-B71CA48307D7}" destId="{07D93481-A6DB-D74C-BA36-1D8324DC0C59}" srcOrd="0" destOrd="0" presId="urn:microsoft.com/office/officeart/2005/8/layout/vList5"/>
    <dgm:cxn modelId="{1B34B4BF-7FC3-5041-AA76-8A400F19A6FB}" type="presOf" srcId="{07C8FF30-11AF-4B0A-81E1-03AA81AF4CCF}" destId="{01A10B3D-52E9-9743-8938-40EE2FC94F6F}" srcOrd="0" destOrd="0" presId="urn:microsoft.com/office/officeart/2005/8/layout/vList5"/>
    <dgm:cxn modelId="{7A0744D4-0EC8-4EB8-83E7-4278663D840D}" srcId="{F92BAEEA-0428-433A-A35B-B71CA48307D7}" destId="{07C8FF30-11AF-4B0A-81E1-03AA81AF4CCF}" srcOrd="0" destOrd="0" parTransId="{86DB969D-539C-4355-A763-9421D5BFC27E}" sibTransId="{26666D92-93AC-4B28-844D-D198BB3B65C5}"/>
    <dgm:cxn modelId="{8B738BDE-C483-4613-AA05-6D77172D4516}" srcId="{A1BD60FE-E65A-4950-8C5A-E9AAC74B7792}" destId="{7253A959-1A77-4B68-B196-5744560CD0A5}" srcOrd="0" destOrd="0" parTransId="{904A8C92-4961-41B2-9FBB-089D744E64DE}" sibTransId="{A84A9A9F-C2CA-4308-8BDB-35C277B3816F}"/>
    <dgm:cxn modelId="{912BE2E8-DCDB-4728-B796-FEA8C21CE1FE}" srcId="{F92BAEEA-0428-433A-A35B-B71CA48307D7}" destId="{46B2294C-F63A-4B8C-8822-390183A5ED60}" srcOrd="1" destOrd="0" parTransId="{7E0E65C4-CAB4-4F7F-8F46-500E1D4F5054}" sibTransId="{B7CB3058-061E-4290-8CC8-3D74ED2F3885}"/>
    <dgm:cxn modelId="{9152D2F2-E87C-6948-BF16-EBEF795CC6AB}" type="presOf" srcId="{7253A959-1A77-4B68-B196-5744560CD0A5}" destId="{55D00E54-58D9-664F-84CE-22C19FBBD7DD}" srcOrd="0" destOrd="0" presId="urn:microsoft.com/office/officeart/2005/8/layout/vList5"/>
    <dgm:cxn modelId="{0B179107-3F0A-CC48-B07F-2D2A875AE239}" type="presParOf" srcId="{07D93481-A6DB-D74C-BA36-1D8324DC0C59}" destId="{2F74BDB9-57B1-8642-846F-19803BAC9B66}" srcOrd="0" destOrd="0" presId="urn:microsoft.com/office/officeart/2005/8/layout/vList5"/>
    <dgm:cxn modelId="{A40C47B1-085A-1E4E-A9E2-02C3C8CB9C4B}" type="presParOf" srcId="{2F74BDB9-57B1-8642-846F-19803BAC9B66}" destId="{01A10B3D-52E9-9743-8938-40EE2FC94F6F}" srcOrd="0" destOrd="0" presId="urn:microsoft.com/office/officeart/2005/8/layout/vList5"/>
    <dgm:cxn modelId="{643A27A1-ED6C-2849-AF2D-BF8722699262}" type="presParOf" srcId="{2F74BDB9-57B1-8642-846F-19803BAC9B66}" destId="{01869DDC-DED5-D64A-A7D3-B352C38D7E2B}" srcOrd="1" destOrd="0" presId="urn:microsoft.com/office/officeart/2005/8/layout/vList5"/>
    <dgm:cxn modelId="{99A7DAF3-2B55-7A44-A2FC-EB3404C5D15B}" type="presParOf" srcId="{07D93481-A6DB-D74C-BA36-1D8324DC0C59}" destId="{C585FA42-BC28-8242-B636-634ECBDE1E19}" srcOrd="1" destOrd="0" presId="urn:microsoft.com/office/officeart/2005/8/layout/vList5"/>
    <dgm:cxn modelId="{9C72D5D0-21C1-5441-8361-396709D142CB}" type="presParOf" srcId="{07D93481-A6DB-D74C-BA36-1D8324DC0C59}" destId="{521B2D79-2450-4D4F-B744-30C868EDB9A3}" srcOrd="2" destOrd="0" presId="urn:microsoft.com/office/officeart/2005/8/layout/vList5"/>
    <dgm:cxn modelId="{243C52B5-382D-5B41-AAAD-AA91099745E0}" type="presParOf" srcId="{521B2D79-2450-4D4F-B744-30C868EDB9A3}" destId="{1B8415F7-CE72-6949-88D3-800A4D6528B9}" srcOrd="0" destOrd="0" presId="urn:microsoft.com/office/officeart/2005/8/layout/vList5"/>
    <dgm:cxn modelId="{7475C299-64D2-BB46-9299-788D5E57E01C}" type="presParOf" srcId="{521B2D79-2450-4D4F-B744-30C868EDB9A3}" destId="{19152DDF-814F-BC48-B090-39DA515521EC}" srcOrd="1" destOrd="0" presId="urn:microsoft.com/office/officeart/2005/8/layout/vList5"/>
    <dgm:cxn modelId="{871160B0-D829-E64E-9EE5-E2B30447E6C6}" type="presParOf" srcId="{07D93481-A6DB-D74C-BA36-1D8324DC0C59}" destId="{6702F0E1-0AED-FE4F-9550-D4FFE47F10B0}" srcOrd="3" destOrd="0" presId="urn:microsoft.com/office/officeart/2005/8/layout/vList5"/>
    <dgm:cxn modelId="{374F6343-89F9-EE4F-BFEF-04499DC1B8B0}" type="presParOf" srcId="{07D93481-A6DB-D74C-BA36-1D8324DC0C59}" destId="{B2901EB2-4472-E540-A84D-098B5FEB1FFA}" srcOrd="4" destOrd="0" presId="urn:microsoft.com/office/officeart/2005/8/layout/vList5"/>
    <dgm:cxn modelId="{CCB0AF55-CC11-1E4C-A02D-857E872F46D2}" type="presParOf" srcId="{B2901EB2-4472-E540-A84D-098B5FEB1FFA}" destId="{4652C6E4-8B9C-4940-BA22-50429311B717}" srcOrd="0" destOrd="0" presId="urn:microsoft.com/office/officeart/2005/8/layout/vList5"/>
    <dgm:cxn modelId="{980E9CCD-C931-C548-8564-3B56C28909D0}" type="presParOf" srcId="{B2901EB2-4472-E540-A84D-098B5FEB1FFA}" destId="{55D00E54-58D9-664F-84CE-22C19FBBD7DD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0D846C-C073-F149-BA7D-0C0BF642862A}">
      <dsp:nvSpPr>
        <dsp:cNvPr id="0" name=""/>
        <dsp:cNvSpPr/>
      </dsp:nvSpPr>
      <dsp:spPr>
        <a:xfrm>
          <a:off x="3201" y="445489"/>
          <a:ext cx="2539866" cy="152391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Large scale computer simulations across computer farms (VAX!)</a:t>
          </a:r>
        </a:p>
      </dsp:txBody>
      <dsp:txXfrm>
        <a:off x="3201" y="445489"/>
        <a:ext cx="2539866" cy="1523919"/>
      </dsp:txXfrm>
    </dsp:sp>
    <dsp:sp modelId="{059AA3CA-5709-C540-9D94-17E6CA8EDB5C}">
      <dsp:nvSpPr>
        <dsp:cNvPr id="0" name=""/>
        <dsp:cNvSpPr/>
      </dsp:nvSpPr>
      <dsp:spPr>
        <a:xfrm>
          <a:off x="2797054" y="445489"/>
          <a:ext cx="2539866" cy="1523919"/>
        </a:xfrm>
        <a:prstGeom prst="rect">
          <a:avLst/>
        </a:prstGeom>
        <a:solidFill>
          <a:schemeClr val="accent5">
            <a:hueOff val="-965506"/>
            <a:satOff val="-2488"/>
            <a:lumOff val="-168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Large scale data analysis using innovative statistical methods (DLTs)</a:t>
          </a:r>
        </a:p>
      </dsp:txBody>
      <dsp:txXfrm>
        <a:off x="2797054" y="445489"/>
        <a:ext cx="2539866" cy="1523919"/>
      </dsp:txXfrm>
    </dsp:sp>
    <dsp:sp modelId="{232B8FC9-50F7-A344-8283-D04E99F3EF47}">
      <dsp:nvSpPr>
        <dsp:cNvPr id="0" name=""/>
        <dsp:cNvSpPr/>
      </dsp:nvSpPr>
      <dsp:spPr>
        <a:xfrm>
          <a:off x="5590907" y="445489"/>
          <a:ext cx="2539866" cy="1523919"/>
        </a:xfrm>
        <a:prstGeom prst="rect">
          <a:avLst/>
        </a:prstGeom>
        <a:solidFill>
          <a:schemeClr val="accent5">
            <a:hueOff val="-1931012"/>
            <a:satOff val="-4977"/>
            <a:lumOff val="-33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Working hard and intensely</a:t>
          </a:r>
        </a:p>
      </dsp:txBody>
      <dsp:txXfrm>
        <a:off x="5590907" y="445489"/>
        <a:ext cx="2539866" cy="1523919"/>
      </dsp:txXfrm>
    </dsp:sp>
    <dsp:sp modelId="{50E11128-50BD-2241-B85B-9E5F01447BEF}">
      <dsp:nvSpPr>
        <dsp:cNvPr id="0" name=""/>
        <dsp:cNvSpPr/>
      </dsp:nvSpPr>
      <dsp:spPr>
        <a:xfrm>
          <a:off x="8384760" y="445489"/>
          <a:ext cx="2539866" cy="1523919"/>
        </a:xfrm>
        <a:prstGeom prst="rect">
          <a:avLst/>
        </a:prstGeom>
        <a:solidFill>
          <a:schemeClr val="accent5">
            <a:hueOff val="-2896518"/>
            <a:satOff val="-7465"/>
            <a:lumOff val="-504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Building relationships in international collaborations</a:t>
          </a:r>
        </a:p>
      </dsp:txBody>
      <dsp:txXfrm>
        <a:off x="8384760" y="445489"/>
        <a:ext cx="2539866" cy="1523919"/>
      </dsp:txXfrm>
    </dsp:sp>
    <dsp:sp modelId="{5FC7EAA2-9DBF-1B41-8F30-09B19978CF6D}">
      <dsp:nvSpPr>
        <dsp:cNvPr id="0" name=""/>
        <dsp:cNvSpPr/>
      </dsp:nvSpPr>
      <dsp:spPr>
        <a:xfrm>
          <a:off x="3201" y="2223395"/>
          <a:ext cx="2539866" cy="1523919"/>
        </a:xfrm>
        <a:prstGeom prst="rect">
          <a:avLst/>
        </a:prstGeom>
        <a:solidFill>
          <a:schemeClr val="accent5">
            <a:hueOff val="-3862025"/>
            <a:satOff val="-9954"/>
            <a:lumOff val="-672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Speaking multiple languages</a:t>
          </a:r>
        </a:p>
      </dsp:txBody>
      <dsp:txXfrm>
        <a:off x="3201" y="2223395"/>
        <a:ext cx="2539866" cy="1523919"/>
      </dsp:txXfrm>
    </dsp:sp>
    <dsp:sp modelId="{DF7E9B11-0728-8F47-9666-9254B0CD8CAB}">
      <dsp:nvSpPr>
        <dsp:cNvPr id="0" name=""/>
        <dsp:cNvSpPr/>
      </dsp:nvSpPr>
      <dsp:spPr>
        <a:xfrm>
          <a:off x="2797054" y="2223395"/>
          <a:ext cx="2539866" cy="1523919"/>
        </a:xfrm>
        <a:prstGeom prst="rect">
          <a:avLst/>
        </a:prstGeom>
        <a:solidFill>
          <a:schemeClr val="accent5">
            <a:hueOff val="-4827531"/>
            <a:satOff val="-12442"/>
            <a:lumOff val="-84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Writing reports about my analysis results</a:t>
          </a:r>
        </a:p>
      </dsp:txBody>
      <dsp:txXfrm>
        <a:off x="2797054" y="2223395"/>
        <a:ext cx="2539866" cy="1523919"/>
      </dsp:txXfrm>
    </dsp:sp>
    <dsp:sp modelId="{E3E02327-4969-6E42-8CAE-C75BEF133D8B}">
      <dsp:nvSpPr>
        <dsp:cNvPr id="0" name=""/>
        <dsp:cNvSpPr/>
      </dsp:nvSpPr>
      <dsp:spPr>
        <a:xfrm>
          <a:off x="5590907" y="2223395"/>
          <a:ext cx="2539866" cy="1523919"/>
        </a:xfrm>
        <a:prstGeom prst="rect">
          <a:avLst/>
        </a:prstGeom>
        <a:solidFill>
          <a:schemeClr val="accent5">
            <a:hueOff val="-5793037"/>
            <a:satOff val="-14931"/>
            <a:lumOff val="-1008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Presenting in front of large groups</a:t>
          </a:r>
        </a:p>
      </dsp:txBody>
      <dsp:txXfrm>
        <a:off x="5590907" y="2223395"/>
        <a:ext cx="2539866" cy="1523919"/>
      </dsp:txXfrm>
    </dsp:sp>
    <dsp:sp modelId="{DDA6EC89-5DC8-194C-913B-7A045BFB1E8B}">
      <dsp:nvSpPr>
        <dsp:cNvPr id="0" name=""/>
        <dsp:cNvSpPr/>
      </dsp:nvSpPr>
      <dsp:spPr>
        <a:xfrm>
          <a:off x="8384760" y="2223395"/>
          <a:ext cx="2539866" cy="1523919"/>
        </a:xfrm>
        <a:prstGeom prst="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&gt;&gt;&gt; This is a very attractive skill set</a:t>
          </a:r>
        </a:p>
      </dsp:txBody>
      <dsp:txXfrm>
        <a:off x="8384760" y="2223395"/>
        <a:ext cx="2539866" cy="152391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391D0D-9360-5344-87AB-F3452585A9CE}">
      <dsp:nvSpPr>
        <dsp:cNvPr id="0" name=""/>
        <dsp:cNvSpPr/>
      </dsp:nvSpPr>
      <dsp:spPr>
        <a:xfrm>
          <a:off x="0" y="74211"/>
          <a:ext cx="10515600" cy="79450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baseline="0"/>
            <a:t>My professor suggested to consider ”solving real world problems” after my graduation</a:t>
          </a:r>
          <a:endParaRPr lang="en-US" sz="2000" kern="1200"/>
        </a:p>
      </dsp:txBody>
      <dsp:txXfrm>
        <a:off x="38784" y="112995"/>
        <a:ext cx="10438032" cy="716935"/>
      </dsp:txXfrm>
    </dsp:sp>
    <dsp:sp modelId="{78FD49D4-8FF3-754D-904D-AADC3DAAF11C}">
      <dsp:nvSpPr>
        <dsp:cNvPr id="0" name=""/>
        <dsp:cNvSpPr/>
      </dsp:nvSpPr>
      <dsp:spPr>
        <a:xfrm>
          <a:off x="0" y="926314"/>
          <a:ext cx="10515600" cy="79450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baseline="0"/>
            <a:t>Very quickly it became clear I want to work for BMW, because they had an innovative way of working in their new Engineering and Research Center</a:t>
          </a:r>
          <a:endParaRPr lang="en-US" sz="2000" kern="1200"/>
        </a:p>
      </dsp:txBody>
      <dsp:txXfrm>
        <a:off x="38784" y="965098"/>
        <a:ext cx="10438032" cy="716935"/>
      </dsp:txXfrm>
    </dsp:sp>
    <dsp:sp modelId="{7BBE183A-BD30-CE40-8C07-7BC67A98BEAE}">
      <dsp:nvSpPr>
        <dsp:cNvPr id="0" name=""/>
        <dsp:cNvSpPr/>
      </dsp:nvSpPr>
      <dsp:spPr>
        <a:xfrm>
          <a:off x="0" y="1778417"/>
          <a:ext cx="10515600" cy="79450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baseline="0"/>
            <a:t>Was searching for a connection inside (before LinkedIn), so I went to Frankfurt Auto Show (IAA) and asked an BMW engineer how I can work there</a:t>
          </a:r>
          <a:endParaRPr lang="en-US" sz="2000" kern="1200"/>
        </a:p>
      </dsp:txBody>
      <dsp:txXfrm>
        <a:off x="38784" y="1817201"/>
        <a:ext cx="10438032" cy="716935"/>
      </dsp:txXfrm>
    </dsp:sp>
    <dsp:sp modelId="{80FCF0FD-7D7D-764F-969B-934DF497FEBA}">
      <dsp:nvSpPr>
        <dsp:cNvPr id="0" name=""/>
        <dsp:cNvSpPr/>
      </dsp:nvSpPr>
      <dsp:spPr>
        <a:xfrm>
          <a:off x="0" y="2630520"/>
          <a:ext cx="10515600" cy="79450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baseline="0"/>
            <a:t>He gave me a name of a department manager who invited me to come by in person, which I did about 2 months later</a:t>
          </a:r>
          <a:endParaRPr lang="en-US" sz="2000" kern="1200"/>
        </a:p>
      </dsp:txBody>
      <dsp:txXfrm>
        <a:off x="38784" y="2669304"/>
        <a:ext cx="10438032" cy="716935"/>
      </dsp:txXfrm>
    </dsp:sp>
    <dsp:sp modelId="{C995FA69-E6E4-7B42-B5A3-1CB9EB222778}">
      <dsp:nvSpPr>
        <dsp:cNvPr id="0" name=""/>
        <dsp:cNvSpPr/>
      </dsp:nvSpPr>
      <dsp:spPr>
        <a:xfrm>
          <a:off x="0" y="3482623"/>
          <a:ext cx="10515600" cy="79450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baseline="0"/>
            <a:t>They encouraged me to put in my application and after a tough 2.5 hour interview I was hired from among 1200 applicants as I was told later. </a:t>
          </a:r>
          <a:endParaRPr lang="en-US" sz="2000" kern="1200"/>
        </a:p>
      </dsp:txBody>
      <dsp:txXfrm>
        <a:off x="38784" y="3521407"/>
        <a:ext cx="10438032" cy="71693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AA5CDA-B69D-3145-8502-54EA6A102DD7}">
      <dsp:nvSpPr>
        <dsp:cNvPr id="0" name=""/>
        <dsp:cNvSpPr/>
      </dsp:nvSpPr>
      <dsp:spPr>
        <a:xfrm>
          <a:off x="961120" y="2079"/>
          <a:ext cx="2094322" cy="125659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baseline="0"/>
            <a:t>Agility in Thinking and Acting</a:t>
          </a:r>
          <a:endParaRPr lang="en-US" sz="1800" kern="1200"/>
        </a:p>
      </dsp:txBody>
      <dsp:txXfrm>
        <a:off x="961120" y="2079"/>
        <a:ext cx="2094322" cy="1256593"/>
      </dsp:txXfrm>
    </dsp:sp>
    <dsp:sp modelId="{7C40B487-8696-854B-A6A6-F021C785DBBF}">
      <dsp:nvSpPr>
        <dsp:cNvPr id="0" name=""/>
        <dsp:cNvSpPr/>
      </dsp:nvSpPr>
      <dsp:spPr>
        <a:xfrm>
          <a:off x="3264875" y="2079"/>
          <a:ext cx="2094322" cy="125659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baseline="0"/>
            <a:t>Ability to put in many hours of work and dedication to solve a problem</a:t>
          </a:r>
          <a:endParaRPr lang="en-US" sz="1800" kern="1200"/>
        </a:p>
      </dsp:txBody>
      <dsp:txXfrm>
        <a:off x="3264875" y="2079"/>
        <a:ext cx="2094322" cy="1256593"/>
      </dsp:txXfrm>
    </dsp:sp>
    <dsp:sp modelId="{AD23F10A-4356-EA44-A58D-7207C83B38C9}">
      <dsp:nvSpPr>
        <dsp:cNvPr id="0" name=""/>
        <dsp:cNvSpPr/>
      </dsp:nvSpPr>
      <dsp:spPr>
        <a:xfrm>
          <a:off x="5568630" y="2079"/>
          <a:ext cx="2094322" cy="125659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baseline="0"/>
            <a:t>Ability to manage many variables simultaneously in your analysis</a:t>
          </a:r>
          <a:endParaRPr lang="en-US" sz="1800" kern="1200"/>
        </a:p>
      </dsp:txBody>
      <dsp:txXfrm>
        <a:off x="5568630" y="2079"/>
        <a:ext cx="2094322" cy="1256593"/>
      </dsp:txXfrm>
    </dsp:sp>
    <dsp:sp modelId="{22E2F4EC-B849-244D-984C-4E7E54ACB6B8}">
      <dsp:nvSpPr>
        <dsp:cNvPr id="0" name=""/>
        <dsp:cNvSpPr/>
      </dsp:nvSpPr>
      <dsp:spPr>
        <a:xfrm>
          <a:off x="7872385" y="2079"/>
          <a:ext cx="2094322" cy="125659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baseline="0"/>
            <a:t>Working in really large, diverse, international collaborations</a:t>
          </a:r>
          <a:endParaRPr lang="en-US" sz="1800" kern="1200"/>
        </a:p>
      </dsp:txBody>
      <dsp:txXfrm>
        <a:off x="7872385" y="2079"/>
        <a:ext cx="2094322" cy="1256593"/>
      </dsp:txXfrm>
    </dsp:sp>
    <dsp:sp modelId="{BD715EA6-076B-4A40-BDFB-15CB75137E59}">
      <dsp:nvSpPr>
        <dsp:cNvPr id="0" name=""/>
        <dsp:cNvSpPr/>
      </dsp:nvSpPr>
      <dsp:spPr>
        <a:xfrm>
          <a:off x="961120" y="1468105"/>
          <a:ext cx="2094322" cy="125659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baseline="0"/>
            <a:t>Languages, ability to communicate across ethnic borders</a:t>
          </a:r>
          <a:endParaRPr lang="en-US" sz="1800" kern="1200"/>
        </a:p>
      </dsp:txBody>
      <dsp:txXfrm>
        <a:off x="961120" y="1468105"/>
        <a:ext cx="2094322" cy="1256593"/>
      </dsp:txXfrm>
    </dsp:sp>
    <dsp:sp modelId="{3A6FB7E6-097C-E945-8924-BE571CFA2F22}">
      <dsp:nvSpPr>
        <dsp:cNvPr id="0" name=""/>
        <dsp:cNvSpPr/>
      </dsp:nvSpPr>
      <dsp:spPr>
        <a:xfrm>
          <a:off x="3264875" y="1468105"/>
          <a:ext cx="2094322" cy="125659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baseline="0"/>
            <a:t>Thriving for excellence in operations and work results</a:t>
          </a:r>
          <a:endParaRPr lang="en-US" sz="1800" kern="1200"/>
        </a:p>
      </dsp:txBody>
      <dsp:txXfrm>
        <a:off x="3264875" y="1468105"/>
        <a:ext cx="2094322" cy="1256593"/>
      </dsp:txXfrm>
    </dsp:sp>
    <dsp:sp modelId="{5CD865AE-9BD5-354F-A572-C1516BCA46A6}">
      <dsp:nvSpPr>
        <dsp:cNvPr id="0" name=""/>
        <dsp:cNvSpPr/>
      </dsp:nvSpPr>
      <dsp:spPr>
        <a:xfrm>
          <a:off x="5568630" y="1468105"/>
          <a:ext cx="2094322" cy="125659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baseline="0"/>
            <a:t>Being used to fierce competition among “market participants”</a:t>
          </a:r>
          <a:endParaRPr lang="en-US" sz="1800" kern="1200"/>
        </a:p>
      </dsp:txBody>
      <dsp:txXfrm>
        <a:off x="5568630" y="1468105"/>
        <a:ext cx="2094322" cy="1256593"/>
      </dsp:txXfrm>
    </dsp:sp>
    <dsp:sp modelId="{AADF6B65-21B6-3F46-9C61-B396B69EC2CD}">
      <dsp:nvSpPr>
        <dsp:cNvPr id="0" name=""/>
        <dsp:cNvSpPr/>
      </dsp:nvSpPr>
      <dsp:spPr>
        <a:xfrm>
          <a:off x="7872385" y="1468105"/>
          <a:ext cx="2094322" cy="125659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baseline="0"/>
            <a:t>Ability to learn new things quickly and apply them to own work</a:t>
          </a:r>
          <a:endParaRPr lang="en-US" sz="1800" kern="1200"/>
        </a:p>
      </dsp:txBody>
      <dsp:txXfrm>
        <a:off x="7872385" y="1468105"/>
        <a:ext cx="2094322" cy="1256593"/>
      </dsp:txXfrm>
    </dsp:sp>
    <dsp:sp modelId="{7CC9A4DF-2C24-DB49-B9FC-94B928D79D6C}">
      <dsp:nvSpPr>
        <dsp:cNvPr id="0" name=""/>
        <dsp:cNvSpPr/>
      </dsp:nvSpPr>
      <dsp:spPr>
        <a:xfrm>
          <a:off x="3264875" y="2934131"/>
          <a:ext cx="2094322" cy="125659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baseline="0"/>
            <a:t>Data Analysis Skills are required today on any level of work</a:t>
          </a:r>
          <a:endParaRPr lang="en-US" sz="1800" kern="1200"/>
        </a:p>
      </dsp:txBody>
      <dsp:txXfrm>
        <a:off x="3264875" y="2934131"/>
        <a:ext cx="2094322" cy="1256593"/>
      </dsp:txXfrm>
    </dsp:sp>
    <dsp:sp modelId="{72C90ECA-2092-9A42-A16B-BFA4676B0D24}">
      <dsp:nvSpPr>
        <dsp:cNvPr id="0" name=""/>
        <dsp:cNvSpPr/>
      </dsp:nvSpPr>
      <dsp:spPr>
        <a:xfrm>
          <a:off x="5568630" y="2934131"/>
          <a:ext cx="2094322" cy="125659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baseline="0"/>
            <a:t>Understanding and application of AI to large complex problems</a:t>
          </a:r>
          <a:endParaRPr lang="en-US" sz="1800" kern="1200"/>
        </a:p>
      </dsp:txBody>
      <dsp:txXfrm>
        <a:off x="5568630" y="2934131"/>
        <a:ext cx="2094322" cy="125659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80B82F-6CB2-D44E-8800-DD4FB675B56C}">
      <dsp:nvSpPr>
        <dsp:cNvPr id="0" name=""/>
        <dsp:cNvSpPr/>
      </dsp:nvSpPr>
      <dsp:spPr>
        <a:xfrm>
          <a:off x="582645" y="1178"/>
          <a:ext cx="2174490" cy="130469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Budget Process (SEC Edgar )</a:t>
          </a:r>
        </a:p>
      </dsp:txBody>
      <dsp:txXfrm>
        <a:off x="582645" y="1178"/>
        <a:ext cx="2174490" cy="1304694"/>
      </dsp:txXfrm>
    </dsp:sp>
    <dsp:sp modelId="{CF71B132-ED44-0C46-8D06-CAEB49D2D889}">
      <dsp:nvSpPr>
        <dsp:cNvPr id="0" name=""/>
        <dsp:cNvSpPr/>
      </dsp:nvSpPr>
      <dsp:spPr>
        <a:xfrm>
          <a:off x="2974584" y="1178"/>
          <a:ext cx="2174490" cy="1304694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Communication Skills (Giving effective Feedback + MBTI)</a:t>
          </a:r>
        </a:p>
      </dsp:txBody>
      <dsp:txXfrm>
        <a:off x="2974584" y="1178"/>
        <a:ext cx="2174490" cy="1304694"/>
      </dsp:txXfrm>
    </dsp:sp>
    <dsp:sp modelId="{EF81FA2D-1F6F-C843-A22B-2706B6118ED4}">
      <dsp:nvSpPr>
        <dsp:cNvPr id="0" name=""/>
        <dsp:cNvSpPr/>
      </dsp:nvSpPr>
      <dsp:spPr>
        <a:xfrm>
          <a:off x="5366524" y="1178"/>
          <a:ext cx="2174490" cy="130469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Conflict Resolution Skills (5 conflict resolution model)</a:t>
          </a:r>
        </a:p>
      </dsp:txBody>
      <dsp:txXfrm>
        <a:off x="5366524" y="1178"/>
        <a:ext cx="2174490" cy="1304694"/>
      </dsp:txXfrm>
    </dsp:sp>
    <dsp:sp modelId="{7E5ADFF7-C56D-D443-9B79-2E72C787147D}">
      <dsp:nvSpPr>
        <dsp:cNvPr id="0" name=""/>
        <dsp:cNvSpPr/>
      </dsp:nvSpPr>
      <dsp:spPr>
        <a:xfrm>
          <a:off x="7758464" y="1178"/>
          <a:ext cx="2174490" cy="1304694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Reporting Skills (find something “how to manage up”)</a:t>
          </a:r>
        </a:p>
      </dsp:txBody>
      <dsp:txXfrm>
        <a:off x="7758464" y="1178"/>
        <a:ext cx="2174490" cy="1304694"/>
      </dsp:txXfrm>
    </dsp:sp>
    <dsp:sp modelId="{4DA5E62E-1B9A-2E44-B351-C1CA2290ED2D}">
      <dsp:nvSpPr>
        <dsp:cNvPr id="0" name=""/>
        <dsp:cNvSpPr/>
      </dsp:nvSpPr>
      <dsp:spPr>
        <a:xfrm>
          <a:off x="582645" y="1523321"/>
          <a:ext cx="2174490" cy="1304694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People Management Skills “how to make a manager” &amp; 5 level of Maxwell</a:t>
          </a:r>
        </a:p>
      </dsp:txBody>
      <dsp:txXfrm>
        <a:off x="582645" y="1523321"/>
        <a:ext cx="2174490" cy="1304694"/>
      </dsp:txXfrm>
    </dsp:sp>
    <dsp:sp modelId="{DA7998D7-FBA2-FC47-A612-BC1AFA9D67FE}">
      <dsp:nvSpPr>
        <dsp:cNvPr id="0" name=""/>
        <dsp:cNvSpPr/>
      </dsp:nvSpPr>
      <dsp:spPr>
        <a:xfrm>
          <a:off x="2974584" y="1523321"/>
          <a:ext cx="2174490" cy="130469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Organization skill (GTD, David Allen)</a:t>
          </a:r>
        </a:p>
      </dsp:txBody>
      <dsp:txXfrm>
        <a:off x="2974584" y="1523321"/>
        <a:ext cx="2174490" cy="1304694"/>
      </dsp:txXfrm>
    </dsp:sp>
    <dsp:sp modelId="{EEF92F3D-FB20-E942-97D0-625B74627B78}">
      <dsp:nvSpPr>
        <dsp:cNvPr id="0" name=""/>
        <dsp:cNvSpPr/>
      </dsp:nvSpPr>
      <dsp:spPr>
        <a:xfrm>
          <a:off x="5366524" y="1523321"/>
          <a:ext cx="2174490" cy="1304694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Process Skills (CMMI + Spice / PMP)</a:t>
          </a:r>
        </a:p>
      </dsp:txBody>
      <dsp:txXfrm>
        <a:off x="5366524" y="1523321"/>
        <a:ext cx="2174490" cy="1304694"/>
      </dsp:txXfrm>
    </dsp:sp>
    <dsp:sp modelId="{F9BFF771-3F2F-5F4A-A54E-09F0C5155161}">
      <dsp:nvSpPr>
        <dsp:cNvPr id="0" name=""/>
        <dsp:cNvSpPr/>
      </dsp:nvSpPr>
      <dsp:spPr>
        <a:xfrm>
          <a:off x="7758464" y="1523321"/>
          <a:ext cx="2174490" cy="130469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Agile Skills (Scrum / Scrum Alliance / Kanban)</a:t>
          </a:r>
        </a:p>
      </dsp:txBody>
      <dsp:txXfrm>
        <a:off x="7758464" y="1523321"/>
        <a:ext cx="2174490" cy="1304694"/>
      </dsp:txXfrm>
    </dsp:sp>
    <dsp:sp modelId="{E56C20D4-37AB-0045-8F03-D55B647F99B7}">
      <dsp:nvSpPr>
        <dsp:cNvPr id="0" name=""/>
        <dsp:cNvSpPr/>
      </dsp:nvSpPr>
      <dsp:spPr>
        <a:xfrm>
          <a:off x="582645" y="3045465"/>
          <a:ext cx="2174490" cy="1304694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Negotiation Skills (Herb Cohen “You have to care – but not that much”)</a:t>
          </a:r>
        </a:p>
      </dsp:txBody>
      <dsp:txXfrm>
        <a:off x="582645" y="3045465"/>
        <a:ext cx="2174490" cy="1304694"/>
      </dsp:txXfrm>
    </dsp:sp>
    <dsp:sp modelId="{034345B0-56FC-7643-94A5-1DB8A1183BAA}">
      <dsp:nvSpPr>
        <dsp:cNvPr id="0" name=""/>
        <dsp:cNvSpPr/>
      </dsp:nvSpPr>
      <dsp:spPr>
        <a:xfrm>
          <a:off x="2974584" y="3045465"/>
          <a:ext cx="2174490" cy="1304694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Presentation Skills (Steve Jobs Videos + Edward Tufte)</a:t>
          </a:r>
        </a:p>
      </dsp:txBody>
      <dsp:txXfrm>
        <a:off x="2974584" y="3045465"/>
        <a:ext cx="2174490" cy="1304694"/>
      </dsp:txXfrm>
    </dsp:sp>
    <dsp:sp modelId="{8DAD7B65-1143-DE44-8615-A4C53F023DDA}">
      <dsp:nvSpPr>
        <dsp:cNvPr id="0" name=""/>
        <dsp:cNvSpPr/>
      </dsp:nvSpPr>
      <dsp:spPr>
        <a:xfrm>
          <a:off x="5366524" y="3045465"/>
          <a:ext cx="2174490" cy="130469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Digital Work Skills (Working Out Loud)</a:t>
          </a:r>
        </a:p>
      </dsp:txBody>
      <dsp:txXfrm>
        <a:off x="5366524" y="3045465"/>
        <a:ext cx="2174490" cy="1304694"/>
      </dsp:txXfrm>
    </dsp:sp>
    <dsp:sp modelId="{49A1780D-A061-2744-A3ED-A49166FCBAED}">
      <dsp:nvSpPr>
        <dsp:cNvPr id="0" name=""/>
        <dsp:cNvSpPr/>
      </dsp:nvSpPr>
      <dsp:spPr>
        <a:xfrm>
          <a:off x="7758464" y="3045465"/>
          <a:ext cx="2174490" cy="1304694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Collaboration Skills (Gretchen Anderson)</a:t>
          </a:r>
        </a:p>
      </dsp:txBody>
      <dsp:txXfrm>
        <a:off x="7758464" y="3045465"/>
        <a:ext cx="2174490" cy="130469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869DDC-DED5-D64A-A7D3-B352C38D7E2B}">
      <dsp:nvSpPr>
        <dsp:cNvPr id="0" name=""/>
        <dsp:cNvSpPr/>
      </dsp:nvSpPr>
      <dsp:spPr>
        <a:xfrm rot="5400000">
          <a:off x="6589693" y="-2661723"/>
          <a:ext cx="1121829" cy="672998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>
              <a:hlinkClick xmlns:r="http://schemas.openxmlformats.org/officeDocument/2006/relationships" r:id="rId1"/>
            </a:rPr>
            <a:t>https://www.youtube.com/watch?v=e7EfxMOElBE</a:t>
          </a:r>
          <a:endParaRPr lang="en-US" sz="2000" kern="1200"/>
        </a:p>
      </dsp:txBody>
      <dsp:txXfrm rot="-5400000">
        <a:off x="3785616" y="197117"/>
        <a:ext cx="6675221" cy="1012303"/>
      </dsp:txXfrm>
    </dsp:sp>
    <dsp:sp modelId="{01A10B3D-52E9-9743-8938-40EE2FC94F6F}">
      <dsp:nvSpPr>
        <dsp:cNvPr id="0" name=""/>
        <dsp:cNvSpPr/>
      </dsp:nvSpPr>
      <dsp:spPr>
        <a:xfrm>
          <a:off x="0" y="2124"/>
          <a:ext cx="3785616" cy="14022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Steve Jobs introduces the iPhone </a:t>
          </a:r>
        </a:p>
      </dsp:txBody>
      <dsp:txXfrm>
        <a:off x="68454" y="70578"/>
        <a:ext cx="3648708" cy="1265378"/>
      </dsp:txXfrm>
    </dsp:sp>
    <dsp:sp modelId="{19152DDF-814F-BC48-B090-39DA515521EC}">
      <dsp:nvSpPr>
        <dsp:cNvPr id="0" name=""/>
        <dsp:cNvSpPr/>
      </dsp:nvSpPr>
      <dsp:spPr>
        <a:xfrm rot="5400000">
          <a:off x="6589693" y="-1189323"/>
          <a:ext cx="1121829" cy="672998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>
              <a:hlinkClick xmlns:r="http://schemas.openxmlformats.org/officeDocument/2006/relationships" r:id="rId2"/>
            </a:rPr>
            <a:t>https://www.youtube.com/watch?v=1tQ5XwvjPmA&amp;t=807s</a:t>
          </a:r>
          <a:endParaRPr lang="en-US" sz="2000" kern="1200"/>
        </a:p>
      </dsp:txBody>
      <dsp:txXfrm rot="-5400000">
        <a:off x="3785616" y="1669517"/>
        <a:ext cx="6675221" cy="1012303"/>
      </dsp:txXfrm>
    </dsp:sp>
    <dsp:sp modelId="{1B8415F7-CE72-6949-88D3-800A4D6528B9}">
      <dsp:nvSpPr>
        <dsp:cNvPr id="0" name=""/>
        <dsp:cNvSpPr/>
      </dsp:nvSpPr>
      <dsp:spPr>
        <a:xfrm>
          <a:off x="0" y="1474525"/>
          <a:ext cx="3785616" cy="14022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Steve Jobs introduces the Mac</a:t>
          </a:r>
        </a:p>
      </dsp:txBody>
      <dsp:txXfrm>
        <a:off x="68454" y="1542979"/>
        <a:ext cx="3648708" cy="1265378"/>
      </dsp:txXfrm>
    </dsp:sp>
    <dsp:sp modelId="{55D00E54-58D9-664F-84CE-22C19FBBD7DD}">
      <dsp:nvSpPr>
        <dsp:cNvPr id="0" name=""/>
        <dsp:cNvSpPr/>
      </dsp:nvSpPr>
      <dsp:spPr>
        <a:xfrm rot="5400000">
          <a:off x="6589693" y="283077"/>
          <a:ext cx="1121829" cy="672998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>
              <a:hlinkClick xmlns:r="http://schemas.openxmlformats.org/officeDocument/2006/relationships" r:id="rId3"/>
            </a:rPr>
            <a:t>https://www.youtube.com/watch?v=oeqPrUmVz-o</a:t>
          </a:r>
          <a:endParaRPr lang="en-US" sz="2000" kern="1200"/>
        </a:p>
      </dsp:txBody>
      <dsp:txXfrm rot="-5400000">
        <a:off x="3785616" y="3141918"/>
        <a:ext cx="6675221" cy="1012303"/>
      </dsp:txXfrm>
    </dsp:sp>
    <dsp:sp modelId="{4652C6E4-8B9C-4940-BA22-50429311B717}">
      <dsp:nvSpPr>
        <dsp:cNvPr id="0" name=""/>
        <dsp:cNvSpPr/>
      </dsp:nvSpPr>
      <dsp:spPr>
        <a:xfrm>
          <a:off x="0" y="2946926"/>
          <a:ext cx="3785616" cy="14022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Steve Jobs dealing with a difficult question</a:t>
          </a:r>
        </a:p>
      </dsp:txBody>
      <dsp:txXfrm>
        <a:off x="68454" y="3015380"/>
        <a:ext cx="3648708" cy="12653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FB2111-74F6-4547-B152-B5D63147A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EAFDF8-EF84-7247-A9E3-30F54F6E93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8288B5-6652-FD4A-8E11-2572C6A3C0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CC371-9EBE-B944-91A5-EE832B8E0C1D}" type="datetimeFigureOut">
              <a:rPr lang="en-US" smtClean="0"/>
              <a:t>2/7/24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7D1BF0-1748-924A-BAE1-1167CA0D6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7A0BE1-2BDB-F744-8740-3384817AF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08BDB-B963-4148-A4C7-AB26A37222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205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68B703-3E1B-D044-8AC0-D5A3887CBA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4D549AE-03E7-B448-AA49-0D997D4502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91500-ECA0-1747-AB06-4F00528E9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CC371-9EBE-B944-91A5-EE832B8E0C1D}" type="datetimeFigureOut">
              <a:rPr lang="en-US" smtClean="0"/>
              <a:t>2/7/24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4F7D9D-2171-E44F-8A34-AC82F1E114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875297-64F2-4342-AFB6-3F1570787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08BDB-B963-4148-A4C7-AB26A37222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031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6A455A5-D9CD-9A4F-8120-24C7DEBE912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AB8CFB1-4643-1B4E-B7DC-AD82C1A576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E96B62-6548-FC41-8DB7-1D306F9245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CC371-9EBE-B944-91A5-EE832B8E0C1D}" type="datetimeFigureOut">
              <a:rPr lang="en-US" smtClean="0"/>
              <a:t>2/7/24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B208FC-E23B-3940-8099-114D90C66D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2F1599-B11B-254B-AE76-9D5A413EE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08BDB-B963-4148-A4C7-AB26A37222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31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67702-EA32-4440-B2A3-5EB1E2540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420098-0616-C244-966D-296EC6A7E8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829383-E507-8A45-93F1-03D8F87AAA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CC371-9EBE-B944-91A5-EE832B8E0C1D}" type="datetimeFigureOut">
              <a:rPr lang="en-US" smtClean="0"/>
              <a:t>2/7/24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0AA243-D1E3-3F4E-83C7-D54083E8A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AD1617-7345-D54F-9DC9-E5E206A71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08BDB-B963-4148-A4C7-AB26A37222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955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75CC52-3AF6-3842-A67F-4B4F26A3C4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F1EA36-AADA-9D4F-A48A-92B8B48020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C8D3AD-AF05-504C-8F5A-CCC63F98A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CC371-9EBE-B944-91A5-EE832B8E0C1D}" type="datetimeFigureOut">
              <a:rPr lang="en-US" smtClean="0"/>
              <a:t>2/7/24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F097F7-0189-6846-8806-1CA4EC184F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49A541-94EB-0640-92DA-49AE23CDA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08BDB-B963-4148-A4C7-AB26A37222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842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EA2EC5-722A-8641-AF60-6EB3EBDC06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5E67E6-7E22-4041-B78D-C0F6D62C7C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C6E699-7287-0145-B655-350348386E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A68B63-80B6-F24E-AE2B-C3A50F4067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CC371-9EBE-B944-91A5-EE832B8E0C1D}" type="datetimeFigureOut">
              <a:rPr lang="en-US" smtClean="0"/>
              <a:t>2/7/24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60D9A1-21F3-B049-9305-691869089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0C8555-941A-DE4E-8988-09B3CF5C23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08BDB-B963-4148-A4C7-AB26A37222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05938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87411A-8DA8-9E41-850A-9E0961957F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B3E3EC-25E3-7241-BA46-25E2BF18E8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8F9142-16C3-664A-91F9-FE12F2E849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27B2D1F-618D-F64A-A641-8C3F60B2C1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94D8214-28EA-7647-BE84-C6364521D5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5BEB1A1-9990-1C47-854C-F938FF1B4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CC371-9EBE-B944-91A5-EE832B8E0C1D}" type="datetimeFigureOut">
              <a:rPr lang="en-US" smtClean="0"/>
              <a:t>2/7/24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54AD764-858E-AF4E-9F00-E333A552C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852ACC5-7954-604B-8ED4-AF1D2C36C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08BDB-B963-4148-A4C7-AB26A37222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56892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D12DC1-744C-C24D-9127-BA676E3299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9C26E6-6D24-8941-ABD7-68E2DA61B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CC371-9EBE-B944-91A5-EE832B8E0C1D}" type="datetimeFigureOut">
              <a:rPr lang="en-US" smtClean="0"/>
              <a:t>2/7/24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7789D1-8047-0040-A83C-1FB80AF6A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B92F93-100C-8847-9A35-966580FEBB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08BDB-B963-4148-A4C7-AB26A37222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612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6B1724-B682-F54F-85B8-1C8E7D135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CC371-9EBE-B944-91A5-EE832B8E0C1D}" type="datetimeFigureOut">
              <a:rPr lang="en-US" smtClean="0"/>
              <a:t>2/7/24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4D8AAF-CAF5-6942-8A20-6C5B3048A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F8F6A1-17CC-764E-ADCE-48521928B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08BDB-B963-4148-A4C7-AB26A37222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990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6CCB2F-21CB-B544-9A19-3CDCCAF803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D23617-7D9D-254E-AA3B-5991E435A6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A8AB71D-41BE-0643-BDE9-1C74D369EF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556974-62CE-5046-BC90-0F009EA0CA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CC371-9EBE-B944-91A5-EE832B8E0C1D}" type="datetimeFigureOut">
              <a:rPr lang="en-US" smtClean="0"/>
              <a:t>2/7/24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43B156-0A63-7441-97E2-C62B641A4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8CF715-C7D8-6741-A33A-1E44EC5FA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08BDB-B963-4148-A4C7-AB26A37222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0278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374068-DFBA-C242-856E-CE63BDE8B0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FA51B4-5196-D641-BDD1-2B4AD1B9C40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2138AC-9E00-574D-9DA9-2F8977E5FA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FB5F73-A164-B94C-ACA8-13D27A605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CC371-9EBE-B944-91A5-EE832B8E0C1D}" type="datetimeFigureOut">
              <a:rPr lang="en-US" smtClean="0"/>
              <a:t>2/7/24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FE4900-FA6D-F944-943A-192FB8744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EA5BD2-B1A8-B648-9403-32DE4A91F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08BDB-B963-4148-A4C7-AB26A37222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782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2F3DA4F-64E2-8344-8A11-2DA2534DFA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BE4F18-046F-E042-88D7-D36ECB0B27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3F3ED3-524D-D544-AD0F-9DDCC1E4CC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ACC371-9EBE-B944-91A5-EE832B8E0C1D}" type="datetimeFigureOut">
              <a:rPr lang="en-US" smtClean="0"/>
              <a:t>2/7/24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5F14F6-F5A8-CD4B-AEA7-F531FD1695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F76612-684C-2141-A17D-FA90DFB92E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508BDB-B963-4148-A4C7-AB26A37222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959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6" r:id="rId1"/>
    <p:sldLayoutId id="2147484127" r:id="rId2"/>
    <p:sldLayoutId id="2147484128" r:id="rId3"/>
    <p:sldLayoutId id="2147484129" r:id="rId4"/>
    <p:sldLayoutId id="2147484130" r:id="rId5"/>
    <p:sldLayoutId id="2147484131" r:id="rId6"/>
    <p:sldLayoutId id="2147484132" r:id="rId7"/>
    <p:sldLayoutId id="2147484133" r:id="rId8"/>
    <p:sldLayoutId id="2147484134" r:id="rId9"/>
    <p:sldLayoutId id="2147484135" r:id="rId10"/>
    <p:sldLayoutId id="21474841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baseline="0">
          <a:solidFill>
            <a:srgbClr val="0070C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 baseline="0">
          <a:solidFill>
            <a:srgbClr val="0070C0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rgbClr val="0070C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rgbClr val="0070C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rgbClr val="0070C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rgbClr val="0070C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tif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tif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tif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tif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tif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umanmetrics.com/personality/entp-communication-style" TargetMode="Externa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tif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hbr.org/2015/01/what-everyone-should-know-about-managing-up" TargetMode="Externa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tiff"/><Relationship Id="rId2" Type="http://schemas.openxmlformats.org/officeDocument/2006/relationships/image" Target="../media/image31.tif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iff"/><Relationship Id="rId2" Type="http://schemas.openxmlformats.org/officeDocument/2006/relationships/image" Target="../media/image33.tif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tif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tif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tiff"/><Relationship Id="rId13" Type="http://schemas.openxmlformats.org/officeDocument/2006/relationships/image" Target="../media/image52.jpeg"/><Relationship Id="rId18" Type="http://schemas.openxmlformats.org/officeDocument/2006/relationships/image" Target="../media/image57.png"/><Relationship Id="rId26" Type="http://schemas.openxmlformats.org/officeDocument/2006/relationships/image" Target="../media/image65.png"/><Relationship Id="rId3" Type="http://schemas.openxmlformats.org/officeDocument/2006/relationships/image" Target="../media/image42.jpeg"/><Relationship Id="rId21" Type="http://schemas.openxmlformats.org/officeDocument/2006/relationships/image" Target="../media/image60.png"/><Relationship Id="rId7" Type="http://schemas.openxmlformats.org/officeDocument/2006/relationships/image" Target="../media/image46.tiff"/><Relationship Id="rId12" Type="http://schemas.openxmlformats.org/officeDocument/2006/relationships/image" Target="../media/image51.tiff"/><Relationship Id="rId17" Type="http://schemas.openxmlformats.org/officeDocument/2006/relationships/image" Target="../media/image56.png"/><Relationship Id="rId25" Type="http://schemas.openxmlformats.org/officeDocument/2006/relationships/image" Target="../media/image64.png"/><Relationship Id="rId2" Type="http://schemas.openxmlformats.org/officeDocument/2006/relationships/image" Target="../media/image41.tiff"/><Relationship Id="rId16" Type="http://schemas.openxmlformats.org/officeDocument/2006/relationships/image" Target="../media/image55.tiff"/><Relationship Id="rId20" Type="http://schemas.openxmlformats.org/officeDocument/2006/relationships/image" Target="../media/image5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5.jpeg"/><Relationship Id="rId11" Type="http://schemas.openxmlformats.org/officeDocument/2006/relationships/image" Target="../media/image50.tiff"/><Relationship Id="rId24" Type="http://schemas.openxmlformats.org/officeDocument/2006/relationships/image" Target="../media/image63.png"/><Relationship Id="rId5" Type="http://schemas.openxmlformats.org/officeDocument/2006/relationships/image" Target="../media/image44.jpeg"/><Relationship Id="rId15" Type="http://schemas.openxmlformats.org/officeDocument/2006/relationships/image" Target="../media/image54.tiff"/><Relationship Id="rId23" Type="http://schemas.openxmlformats.org/officeDocument/2006/relationships/image" Target="../media/image62.jpeg"/><Relationship Id="rId10" Type="http://schemas.openxmlformats.org/officeDocument/2006/relationships/image" Target="../media/image49.tiff"/><Relationship Id="rId19" Type="http://schemas.openxmlformats.org/officeDocument/2006/relationships/image" Target="../media/image58.png"/><Relationship Id="rId4" Type="http://schemas.openxmlformats.org/officeDocument/2006/relationships/image" Target="../media/image43.tiff"/><Relationship Id="rId9" Type="http://schemas.openxmlformats.org/officeDocument/2006/relationships/image" Target="../media/image48.tiff"/><Relationship Id="rId14" Type="http://schemas.openxmlformats.org/officeDocument/2006/relationships/image" Target="../media/image53.jpeg"/><Relationship Id="rId22" Type="http://schemas.openxmlformats.org/officeDocument/2006/relationships/image" Target="../media/image61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hyperlink" Target="mailto:Jan.urbahn@gmail.com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640048-0790-AE47-9294-A387239800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>
            <a:normAutofit/>
          </a:bodyPr>
          <a:lstStyle/>
          <a:p>
            <a:r>
              <a:rPr lang="en-US" dirty="0"/>
              <a:t>From Colliding Heavy Ions to the Future of Transportation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26B08E-92B8-664A-896F-6DE162AB2D3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Jan Urbahn, </a:t>
            </a:r>
          </a:p>
          <a:p>
            <a:r>
              <a:rPr lang="en-US" dirty="0"/>
              <a:t>CERN WA98 1995-1998</a:t>
            </a:r>
          </a:p>
          <a:p>
            <a:r>
              <a:rPr lang="en-US" dirty="0"/>
              <a:t>CERN Public Relations 1995-1998</a:t>
            </a:r>
          </a:p>
          <a:p>
            <a:r>
              <a:rPr lang="en-US" dirty="0"/>
              <a:t>CERN Alumni Advisory Board 2019-2022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8AFD40B-7327-244C-AB51-720B6D238C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0500" y="3232150"/>
            <a:ext cx="1651000" cy="3937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2A2AF6B-2EC6-CD43-B301-2BC909A282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5600" y="3718719"/>
            <a:ext cx="1422400" cy="1422400"/>
          </a:xfrm>
          <a:prstGeom prst="rect">
            <a:avLst/>
          </a:prstGeom>
        </p:spPr>
      </p:pic>
      <p:pic>
        <p:nvPicPr>
          <p:cNvPr id="1026" name="Picture 2" descr="ALICE | ALICE Collaboration">
            <a:extLst>
              <a:ext uri="{FF2B5EF4-FFF2-40B4-BE49-F238E27FC236}">
                <a16:creationId xmlns:a16="http://schemas.microsoft.com/office/drawing/2014/main" id="{2C20892C-B9C5-B32B-FEAE-40340D4754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8985" y="3602038"/>
            <a:ext cx="1854200" cy="242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83724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2058CD-F24E-1B89-7A88-EDA52DDB0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could bring in my skill set </a:t>
            </a:r>
            <a:r>
              <a:rPr lang="en-US" dirty="0" err="1"/>
              <a:t>aquired</a:t>
            </a:r>
            <a:r>
              <a:rPr lang="en-US" dirty="0"/>
              <a:t> at CERN</a:t>
            </a:r>
            <a:br>
              <a:rPr lang="en-US" dirty="0"/>
            </a:br>
            <a:r>
              <a:rPr lang="en-US" dirty="0"/>
              <a:t>Identifying the crash severity by AI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D9C7E3-DC69-D30E-55B9-A6C4E7B5FD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0527" y="4067233"/>
            <a:ext cx="3143373" cy="235132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D6C7543-CBF4-8381-2303-30397BF6CC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432276" y="1096612"/>
            <a:ext cx="5078026" cy="626617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C82D902-7360-BD73-B001-7D173508F9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9148" y="1600710"/>
            <a:ext cx="3143372" cy="2556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2347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F3F63FB-FDE1-0C47-A397-E4B1CA3CB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r>
              <a:rPr lang="en-US" sz="2800">
                <a:solidFill>
                  <a:srgbClr val="FFFFFF"/>
                </a:solidFill>
              </a:rPr>
              <a:t>Which skills developed at CERN are useful for prospective employers?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D326C04-7324-60ED-1AC3-485D66BFE89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4061463"/>
              </p:ext>
            </p:extLst>
          </p:nvPr>
        </p:nvGraphicFramePr>
        <p:xfrm>
          <a:off x="644056" y="2112579"/>
          <a:ext cx="10927829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136605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B34119-A444-3F4D-97D6-D6227CEFC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Established Corporation vs Start-Up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4C2B19-1F39-FF49-B70F-B118819F3A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6CA04CD-FE7B-1549-AD6D-9007C43077D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2173224"/>
            <a:ext cx="3185160" cy="31851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D47E126-9ED9-724B-949F-015F55FDA5D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3086" y="1691304"/>
            <a:ext cx="1360714" cy="96383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25D7B29-ED22-4447-85AC-C295D402117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6633" y="1472300"/>
            <a:ext cx="2669266" cy="1482925"/>
          </a:xfrm>
          <a:prstGeom prst="rect">
            <a:avLst/>
          </a:prstGeom>
        </p:spPr>
      </p:pic>
      <p:pic>
        <p:nvPicPr>
          <p:cNvPr id="1026" name="Picture 2" descr="Press | Canoo">
            <a:extLst>
              <a:ext uri="{FF2B5EF4-FFF2-40B4-BE49-F238E27FC236}">
                <a16:creationId xmlns:a16="http://schemas.microsoft.com/office/drawing/2014/main" id="{318640F3-5158-FCC7-226E-F57CB86B4E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974" y="3091101"/>
            <a:ext cx="3647126" cy="162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lectric Cars, Fleet, Pickup Trucks for Clean Energy">
            <a:extLst>
              <a:ext uri="{FF2B5EF4-FFF2-40B4-BE49-F238E27FC236}">
                <a16:creationId xmlns:a16="http://schemas.microsoft.com/office/drawing/2014/main" id="{9402EAA2-9366-125A-23F5-0CDE957D48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266" y="4658744"/>
            <a:ext cx="3350448" cy="1887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48CBCE7-F5F3-3AA4-6CB9-0434107B4AC3}"/>
              </a:ext>
            </a:extLst>
          </p:cNvPr>
          <p:cNvCxnSpPr>
            <a:cxnSpLocks/>
          </p:cNvCxnSpPr>
          <p:nvPr/>
        </p:nvCxnSpPr>
        <p:spPr>
          <a:xfrm>
            <a:off x="1018903" y="5852160"/>
            <a:ext cx="6902363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DB6460E-95AF-8A37-0655-2B1ACBCE645D}"/>
              </a:ext>
            </a:extLst>
          </p:cNvPr>
          <p:cNvSpPr txBox="1"/>
          <p:nvPr/>
        </p:nvSpPr>
        <p:spPr>
          <a:xfrm>
            <a:off x="2263219" y="5941952"/>
            <a:ext cx="3832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Transition happening in business world</a:t>
            </a:r>
          </a:p>
        </p:txBody>
      </p:sp>
    </p:spTree>
    <p:extLst>
      <p:ext uri="{BB962C8B-B14F-4D97-AF65-F5344CB8AC3E}">
        <p14:creationId xmlns:p14="http://schemas.microsoft.com/office/powerpoint/2010/main" val="2118011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506263-E7EB-0F4A-9C44-1A9285425F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Ambidexterity: 2 Corporate Strategies	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D02ABD2-A80F-0847-9B1C-A72DCF3E96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44147" y="1341120"/>
            <a:ext cx="9241807" cy="5401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1385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36D2DF-D798-3C45-9591-F3C14C43F6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Cynefin</a:t>
            </a:r>
            <a:r>
              <a:rPr lang="en-US" dirty="0"/>
              <a:t> Framework (David Snowden)	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7D3E4C8-7EB7-674E-B181-A2DAACE21E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319970"/>
            <a:ext cx="7344609" cy="5369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3527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114ED94A-C85D-4CD3-4205-438D21CE6B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9217" y="-1"/>
            <a:ext cx="5213267" cy="6883030"/>
            <a:chOff x="-19217" y="-1"/>
            <a:chExt cx="5213267" cy="688303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642BDB2-BF67-1D53-1C70-0B41D709E4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06" y="0"/>
              <a:ext cx="5204956" cy="6883029"/>
            </a:xfrm>
            <a:prstGeom prst="rect">
              <a:avLst/>
            </a:prstGeom>
            <a:gradFill>
              <a:gsLst>
                <a:gs pos="7000">
                  <a:schemeClr val="accent2"/>
                </a:gs>
                <a:gs pos="100000">
                  <a:schemeClr val="accent5"/>
                </a:gs>
              </a:gsLst>
              <a:lin ang="4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8E0D8CE-5DBF-B664-EB48-C29BF8AB48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-19217" y="1731909"/>
              <a:ext cx="5204963" cy="5144400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60000">
                  <a:schemeClr val="accent5">
                    <a:lumMod val="60000"/>
                    <a:lumOff val="40000"/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FD140CE-7DE2-C88F-5EAE-F45EB69E6A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10" y="6723"/>
              <a:ext cx="3834567" cy="6876300"/>
            </a:xfrm>
            <a:prstGeom prst="rect">
              <a:avLst/>
            </a:prstGeom>
            <a:gradFill flip="none" rotWithShape="1">
              <a:gsLst>
                <a:gs pos="3000">
                  <a:schemeClr val="accent2">
                    <a:lumMod val="60000"/>
                    <a:lumOff val="40000"/>
                    <a:alpha val="78000"/>
                  </a:schemeClr>
                </a:gs>
                <a:gs pos="42000">
                  <a:schemeClr val="accent2"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57E87E3-413F-10EF-63D8-6016E986C9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-844601" y="833689"/>
              <a:ext cx="6872341" cy="5204961"/>
            </a:xfrm>
            <a:prstGeom prst="rect">
              <a:avLst/>
            </a:prstGeom>
            <a:gradFill>
              <a:gsLst>
                <a:gs pos="0">
                  <a:schemeClr val="accent5">
                    <a:alpha val="86000"/>
                  </a:schemeClr>
                </a:gs>
                <a:gs pos="57000">
                  <a:schemeClr val="accent2">
                    <a:alpha val="0"/>
                  </a:schemeClr>
                </a:gs>
              </a:gsLst>
              <a:lin ang="13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2AD6BB6-4783-BE44-9688-A0E215AA41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484" y="739835"/>
            <a:ext cx="3702580" cy="161620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The Most Important Skill for the 21</a:t>
            </a:r>
            <a:r>
              <a:rPr lang="en-US" sz="3600" kern="1200" baseline="300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st</a:t>
            </a:r>
            <a:r>
              <a:rPr lang="en-US" sz="3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Century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F303B0-1016-CB47-8CAE-417F000E0E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55484" y="2459116"/>
            <a:ext cx="3702579" cy="3524823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The most important skill in the 21s Century is “to learn, unlearn and re-learn”</a:t>
            </a:r>
          </a:p>
          <a:p>
            <a:endParaRPr lang="en-US">
              <a:solidFill>
                <a:srgbClr val="FFFFFF"/>
              </a:solidFill>
            </a:endParaRPr>
          </a:p>
        </p:txBody>
      </p:sp>
      <p:pic>
        <p:nvPicPr>
          <p:cNvPr id="6" name="Content Placeholder 5" descr="A blue book cover with black text&#10;&#10;Description automatically generated">
            <a:extLst>
              <a:ext uri="{FF2B5EF4-FFF2-40B4-BE49-F238E27FC236}">
                <a16:creationId xmlns:a16="http://schemas.microsoft.com/office/drawing/2014/main" id="{E4E7110B-5DF5-1241-BB2E-E93E2DFE544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177407" y="787114"/>
            <a:ext cx="3062796" cy="5283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856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2609869-9E80-471B-A487-A53288E0E7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B0AC44-3093-D24E-8015-F6F207A87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397" y="502020"/>
            <a:ext cx="5323715" cy="164297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7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Overall Trend: Management -&gt; Leadership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2EA629-CB35-FC47-B218-DA88E1F9AC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44923" y="2405894"/>
            <a:ext cx="5315189" cy="353508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1900">
                <a:solidFill>
                  <a:schemeClr val="tx1"/>
                </a:solidFill>
              </a:rPr>
              <a:t>Shift your focus from Management to Leadership</a:t>
            </a:r>
          </a:p>
          <a:p>
            <a:pPr lvl="1"/>
            <a:r>
              <a:rPr lang="en-US" sz="1900">
                <a:solidFill>
                  <a:schemeClr val="tx1"/>
                </a:solidFill>
              </a:rPr>
              <a:t>Continually learn, unlearn and re-learn</a:t>
            </a:r>
          </a:p>
          <a:p>
            <a:pPr lvl="1"/>
            <a:r>
              <a:rPr lang="en-US" sz="1900">
                <a:solidFill>
                  <a:schemeClr val="tx1"/>
                </a:solidFill>
              </a:rPr>
              <a:t>Value yesterday but live in today</a:t>
            </a:r>
          </a:p>
          <a:p>
            <a:pPr lvl="1"/>
            <a:r>
              <a:rPr lang="en-US" sz="1900">
                <a:solidFill>
                  <a:schemeClr val="tx1"/>
                </a:solidFill>
              </a:rPr>
              <a:t>Rely on speed but thrive on timing</a:t>
            </a:r>
          </a:p>
          <a:p>
            <a:pPr lvl="1"/>
            <a:r>
              <a:rPr lang="en-US" sz="1900">
                <a:solidFill>
                  <a:schemeClr val="tx1"/>
                </a:solidFill>
              </a:rPr>
              <a:t>See the big picture as the picture keeps getting bigger</a:t>
            </a:r>
          </a:p>
          <a:p>
            <a:pPr lvl="1"/>
            <a:r>
              <a:rPr lang="en-US" sz="1900">
                <a:solidFill>
                  <a:schemeClr val="tx1"/>
                </a:solidFill>
              </a:rPr>
              <a:t>Live in today, but think about tomorrow</a:t>
            </a:r>
          </a:p>
          <a:p>
            <a:pPr lvl="1"/>
            <a:r>
              <a:rPr lang="en-US" sz="1900">
                <a:solidFill>
                  <a:schemeClr val="tx1"/>
                </a:solidFill>
              </a:rPr>
              <a:t>Move forward courageously in the midst of uncertainty</a:t>
            </a:r>
          </a:p>
          <a:p>
            <a:pPr lvl="1"/>
            <a:r>
              <a:rPr lang="en-US" sz="1900">
                <a:solidFill>
                  <a:schemeClr val="tx1"/>
                </a:solidFill>
              </a:rPr>
              <a:t>Realize today’s best will not meet tomorrow’s challenges</a:t>
            </a:r>
          </a:p>
          <a:p>
            <a:pPr lvl="1"/>
            <a:endParaRPr lang="en-US" sz="1900">
              <a:solidFill>
                <a:schemeClr val="tx1"/>
              </a:solidFill>
            </a:endParaRPr>
          </a:p>
          <a:p>
            <a:endParaRPr lang="en-US" sz="190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004738A-9D34-43E8-97D2-CA0EED4F8B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5"/>
            <a:ext cx="4092521" cy="6858000"/>
          </a:xfrm>
          <a:prstGeom prst="rect">
            <a:avLst/>
          </a:prstGeom>
          <a:gradFill>
            <a:gsLst>
              <a:gs pos="8000">
                <a:srgbClr val="000000">
                  <a:alpha val="94000"/>
                </a:srgbClr>
              </a:gs>
              <a:gs pos="100000">
                <a:schemeClr val="accent1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8B8D07F-F13E-443E-BA68-2D26672D76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2"/>
            <a:ext cx="4092521" cy="6400369"/>
          </a:xfrm>
          <a:prstGeom prst="rect">
            <a:avLst/>
          </a:prstGeom>
          <a:gradFill>
            <a:gsLst>
              <a:gs pos="31000">
                <a:schemeClr val="accent1">
                  <a:lumMod val="50000"/>
                  <a:alpha val="0"/>
                </a:schemeClr>
              </a:gs>
              <a:gs pos="100000">
                <a:schemeClr val="accent1">
                  <a:lumMod val="50000"/>
                  <a:alpha val="26000"/>
                </a:scheme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813A4FA-24A5-41ED-A534-3807D1B2F3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22"/>
            <a:ext cx="4068667" cy="6400389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72000">
                <a:srgbClr val="000000">
                  <a:alpha val="21000"/>
                </a:srgb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3944F27-CA70-4E84-A51A-E6BF895589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10"/>
            <a:ext cx="3611467" cy="6857997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93000">
                <a:srgbClr val="000000">
                  <a:alpha val="29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47793C8-EB6A-CF4C-B11C-00EBD2B9251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470655" y="909081"/>
            <a:ext cx="3381154" cy="507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33683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2609869-9E80-471B-A487-A53288E0E7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0CBE92-C89E-674B-B48A-3D2B735C95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397" y="502020"/>
            <a:ext cx="5323715" cy="164297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Maxwell’s 5 levels of </a:t>
            </a:r>
            <a:br>
              <a:rPr lang="en-US" sz="40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40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Leadership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E3AAFD-640A-0448-B69F-8F2E845DE6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44923" y="2405894"/>
            <a:ext cx="5315189" cy="353508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000">
                <a:solidFill>
                  <a:schemeClr val="tx1"/>
                </a:solidFill>
              </a:rPr>
              <a:t>You are moving up the levels over time</a:t>
            </a:r>
          </a:p>
          <a:p>
            <a:r>
              <a:rPr lang="en-US" sz="2000">
                <a:solidFill>
                  <a:schemeClr val="tx1"/>
                </a:solidFill>
              </a:rPr>
              <a:t>But if you have a new employee, you start at level 1, always!</a:t>
            </a:r>
          </a:p>
          <a:p>
            <a:endParaRPr lang="en-US" sz="200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004738A-9D34-43E8-97D2-CA0EED4F8B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5"/>
            <a:ext cx="4092521" cy="6858000"/>
          </a:xfrm>
          <a:prstGeom prst="rect">
            <a:avLst/>
          </a:prstGeom>
          <a:gradFill>
            <a:gsLst>
              <a:gs pos="8000">
                <a:srgbClr val="000000">
                  <a:alpha val="94000"/>
                </a:srgbClr>
              </a:gs>
              <a:gs pos="100000">
                <a:schemeClr val="accent1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8B8D07F-F13E-443E-BA68-2D26672D76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2"/>
            <a:ext cx="4092521" cy="6400369"/>
          </a:xfrm>
          <a:prstGeom prst="rect">
            <a:avLst/>
          </a:prstGeom>
          <a:gradFill>
            <a:gsLst>
              <a:gs pos="31000">
                <a:schemeClr val="accent1">
                  <a:lumMod val="50000"/>
                  <a:alpha val="0"/>
                </a:schemeClr>
              </a:gs>
              <a:gs pos="100000">
                <a:schemeClr val="accent1">
                  <a:lumMod val="50000"/>
                  <a:alpha val="26000"/>
                </a:scheme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813A4FA-24A5-41ED-A534-3807D1B2F3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22"/>
            <a:ext cx="4068667" cy="6400389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72000">
                <a:srgbClr val="000000">
                  <a:alpha val="21000"/>
                </a:srgb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3944F27-CA70-4E84-A51A-E6BF895589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10"/>
            <a:ext cx="3611467" cy="6857997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93000">
                <a:srgbClr val="000000">
                  <a:alpha val="29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5F02CA2-27C5-B34F-9C3D-8CE1FDC6A71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5936" y="909081"/>
            <a:ext cx="3930591" cy="507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3195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9228552E-C8B1-4A80-8448-0787CE0FC7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8C864D0-B664-8C0F-2A36-9292BDE4324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l="2667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F3FD1D9-7A27-6D44-9ECF-B6DFB391C5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Some useful management skills to have </a:t>
            </a:r>
            <a:br>
              <a:rPr lang="en-US">
                <a:solidFill>
                  <a:srgbClr val="FFFFFF"/>
                </a:solidFill>
              </a:rPr>
            </a:br>
            <a:r>
              <a:rPr lang="en-US">
                <a:solidFill>
                  <a:srgbClr val="FFFFFF"/>
                </a:solidFill>
              </a:rPr>
              <a:t>(and where to find something to learn from)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FA81045-80A2-854A-181B-6592C68E6AE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493625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316713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own Arrow 7">
            <a:extLst>
              <a:ext uri="{FF2B5EF4-FFF2-40B4-BE49-F238E27FC236}">
                <a16:creationId xmlns:a16="http://schemas.microsoft.com/office/drawing/2014/main" id="{D4771268-CB57-404A-9271-370EB28F60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00100" y="1491343"/>
            <a:ext cx="3333749" cy="3499103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D2C673B-E67B-2090-A701-E1AC13DDE3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1967266"/>
            <a:ext cx="2628900" cy="2547257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3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Suggestion: Read Harvard Business Review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0212396-1EBB-2611-C504-799573F7E8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7316" y="1385150"/>
            <a:ext cx="6780700" cy="4085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8617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C1DD1A8A-57D5-4A81-AD04-532B043C5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Video 6" descr="People Raising Their Hands">
            <a:extLst>
              <a:ext uri="{FF2B5EF4-FFF2-40B4-BE49-F238E27FC236}">
                <a16:creationId xmlns:a16="http://schemas.microsoft.com/office/drawing/2014/main" id="{405710E8-169F-D299-E6FF-3ADDE688E9C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t="210" r="1" b="75"/>
          <a:stretch/>
        </p:blipFill>
        <p:spPr>
          <a:xfrm>
            <a:off x="-3047" y="10"/>
            <a:ext cx="12191999" cy="685799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779B51-2525-5D4B-BA76-CE9332796B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325550"/>
            <a:ext cx="10058400" cy="3574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sz="5200" dirty="0">
                <a:solidFill>
                  <a:srgbClr val="FFFFFF"/>
                </a:solidFill>
              </a:rPr>
              <a:t>Welcome</a:t>
            </a:r>
            <a:br>
              <a:rPr lang="en-US" sz="5200" dirty="0">
                <a:solidFill>
                  <a:srgbClr val="FFFFFF"/>
                </a:solidFill>
              </a:rPr>
            </a:br>
            <a:r>
              <a:rPr lang="en-US" sz="5200" dirty="0">
                <a:solidFill>
                  <a:srgbClr val="FFFFFF"/>
                </a:solidFill>
              </a:rPr>
              <a:t>Please ask Questions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E60CDA2-A4A1-BF4F-8C65-0F39108DDD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072043"/>
            <a:ext cx="10058400" cy="12827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35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mute="1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2609869-9E80-471B-A487-A53288E0E7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169C08-8058-EE47-AD2C-1A9BBD1D2E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397" y="502020"/>
            <a:ext cx="5323715" cy="1642970"/>
          </a:xfrm>
        </p:spPr>
        <p:txBody>
          <a:bodyPr anchor="b">
            <a:normAutofit/>
          </a:bodyPr>
          <a:lstStyle/>
          <a:p>
            <a:r>
              <a:rPr lang="en-US" sz="4000"/>
              <a:t>Communication Skills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4C3200-C0E3-124F-BCB0-420E2E027B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4923" y="2405894"/>
            <a:ext cx="5315189" cy="3535083"/>
          </a:xfrm>
        </p:spPr>
        <p:txBody>
          <a:bodyPr anchor="t">
            <a:normAutofit/>
          </a:bodyPr>
          <a:lstStyle/>
          <a:p>
            <a:r>
              <a:rPr lang="en-US" sz="1700"/>
              <a:t>Giving effective Feedback</a:t>
            </a:r>
          </a:p>
          <a:p>
            <a:pPr lvl="1"/>
            <a:r>
              <a:rPr lang="en-US" sz="1700"/>
              <a:t>Avoid “You”-directed messages</a:t>
            </a:r>
          </a:p>
          <a:p>
            <a:pPr lvl="1"/>
            <a:r>
              <a:rPr lang="en-US" sz="1700"/>
              <a:t>Instead:</a:t>
            </a:r>
          </a:p>
          <a:p>
            <a:pPr lvl="2"/>
            <a:r>
              <a:rPr lang="en-US" sz="1700"/>
              <a:t>Say what you observed</a:t>
            </a:r>
          </a:p>
          <a:p>
            <a:pPr lvl="2"/>
            <a:r>
              <a:rPr lang="en-US" sz="1700"/>
              <a:t>Say what your interpretation is how the observed will affect the team, yourself, product…</a:t>
            </a:r>
          </a:p>
          <a:p>
            <a:pPr lvl="2"/>
            <a:r>
              <a:rPr lang="en-US" sz="1700"/>
              <a:t>Ask if there is a way to make it work for both of you</a:t>
            </a:r>
          </a:p>
          <a:p>
            <a:pPr lvl="2"/>
            <a:r>
              <a:rPr lang="en-US" sz="1700"/>
              <a:t>Discuss and come to an agreement</a:t>
            </a:r>
          </a:p>
          <a:p>
            <a:endParaRPr lang="en-US" sz="1700"/>
          </a:p>
          <a:p>
            <a:r>
              <a:rPr lang="en-US" sz="1700"/>
              <a:t>MBTI as a tool (“Do what you are” book)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004738A-9D34-43E8-97D2-CA0EED4F8B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5"/>
            <a:ext cx="4092521" cy="6858000"/>
          </a:xfrm>
          <a:prstGeom prst="rect">
            <a:avLst/>
          </a:prstGeom>
          <a:gradFill>
            <a:gsLst>
              <a:gs pos="8000">
                <a:srgbClr val="000000">
                  <a:alpha val="94000"/>
                </a:srgbClr>
              </a:gs>
              <a:gs pos="100000">
                <a:schemeClr val="accent1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8B8D07F-F13E-443E-BA68-2D26672D76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2"/>
            <a:ext cx="4092521" cy="6400369"/>
          </a:xfrm>
          <a:prstGeom prst="rect">
            <a:avLst/>
          </a:prstGeom>
          <a:gradFill>
            <a:gsLst>
              <a:gs pos="31000">
                <a:schemeClr val="accent1">
                  <a:lumMod val="50000"/>
                  <a:alpha val="0"/>
                </a:schemeClr>
              </a:gs>
              <a:gs pos="100000">
                <a:schemeClr val="accent1">
                  <a:lumMod val="50000"/>
                  <a:alpha val="26000"/>
                </a:scheme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813A4FA-24A5-41ED-A534-3807D1B2F3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22"/>
            <a:ext cx="4068667" cy="6400389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72000">
                <a:srgbClr val="000000">
                  <a:alpha val="21000"/>
                </a:srgb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3944F27-CA70-4E84-A51A-E6BF895589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10"/>
            <a:ext cx="3611467" cy="6857997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93000">
                <a:srgbClr val="000000">
                  <a:alpha val="29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480DE96-081A-1A40-ACA6-0299032F79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9310" y="909081"/>
            <a:ext cx="4103843" cy="507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0324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0F24D38-B79E-44B4-830E-043F45D96D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5CD496-BB9F-A440-8168-8A813B3C9A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20742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MBTI as a tool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C469874-256B-45B3-A79C-7591B4BA1E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4DAA5B-538A-DA47-80D6-5A1990C4CC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266345"/>
            <a:ext cx="5097780" cy="3910617"/>
          </a:xfrm>
        </p:spPr>
        <p:txBody>
          <a:bodyPr>
            <a:normAutofit/>
          </a:bodyPr>
          <a:lstStyle/>
          <a:p>
            <a:r>
              <a:rPr lang="en-US" sz="2400">
                <a:solidFill>
                  <a:srgbClr val="FFFFFF"/>
                </a:solidFill>
              </a:rPr>
              <a:t>MBTI has 4 dimensions</a:t>
            </a:r>
          </a:p>
          <a:p>
            <a:pPr lvl="1"/>
            <a:r>
              <a:rPr lang="en-US">
                <a:solidFill>
                  <a:srgbClr val="FFFFFF"/>
                </a:solidFill>
              </a:rPr>
              <a:t>External E / Internal I</a:t>
            </a:r>
          </a:p>
          <a:p>
            <a:pPr lvl="1"/>
            <a:r>
              <a:rPr lang="en-US">
                <a:solidFill>
                  <a:srgbClr val="FFFFFF"/>
                </a:solidFill>
              </a:rPr>
              <a:t>Sensing S / Big Picture N</a:t>
            </a:r>
          </a:p>
          <a:p>
            <a:pPr lvl="1"/>
            <a:r>
              <a:rPr lang="en-US">
                <a:solidFill>
                  <a:srgbClr val="FFFFFF"/>
                </a:solidFill>
              </a:rPr>
              <a:t>Feeling F / Thinking T</a:t>
            </a:r>
          </a:p>
          <a:p>
            <a:pPr lvl="1"/>
            <a:r>
              <a:rPr lang="en-US">
                <a:solidFill>
                  <a:srgbClr val="FFFFFF"/>
                </a:solidFill>
              </a:rPr>
              <a:t>Judging J / Perceiving P</a:t>
            </a:r>
          </a:p>
          <a:p>
            <a:r>
              <a:rPr lang="en-US" sz="2400">
                <a:solidFill>
                  <a:srgbClr val="FFFFFF"/>
                </a:solidFill>
              </a:rPr>
              <a:t>Resulting in 16 Types</a:t>
            </a:r>
          </a:p>
          <a:p>
            <a:endParaRPr lang="en-US" sz="2400">
              <a:solidFill>
                <a:srgbClr val="FFFFFF"/>
              </a:solidFill>
            </a:endParaRPr>
          </a:p>
          <a:p>
            <a:r>
              <a:rPr lang="en-US" sz="2400">
                <a:solidFill>
                  <a:srgbClr val="FFFFFF"/>
                </a:solidFill>
              </a:rPr>
              <a:t>Ask: What type of person am I communicating with</a:t>
            </a:r>
          </a:p>
          <a:p>
            <a:pPr lvl="1"/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1B30526-8A39-1747-AC8F-5C2E67BE10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6020" y="2266345"/>
            <a:ext cx="5097780" cy="3910618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rgbClr val="FFFFFF"/>
                </a:solidFill>
              </a:rPr>
              <a:t>Then determine a communication style for that person </a:t>
            </a:r>
          </a:p>
          <a:p>
            <a:pPr lvl="1"/>
            <a:r>
              <a:rPr lang="en-US" dirty="0">
                <a:solidFill>
                  <a:srgbClr val="FFFFFF"/>
                </a:solidFill>
              </a:rPr>
              <a:t>For example </a:t>
            </a:r>
            <a:r>
              <a:rPr lang="en-US" dirty="0" err="1">
                <a:solidFill>
                  <a:srgbClr val="FFFFFF"/>
                </a:solidFill>
              </a:rPr>
              <a:t>humanmetrics.com</a:t>
            </a:r>
            <a:endParaRPr lang="en-US" dirty="0">
              <a:solidFill>
                <a:srgbClr val="FFFFFF"/>
              </a:solidFill>
            </a:endParaRPr>
          </a:p>
          <a:p>
            <a:pPr lvl="1"/>
            <a:endParaRPr lang="en-US" dirty="0">
              <a:solidFill>
                <a:srgbClr val="FFFFFF"/>
              </a:solidFill>
            </a:endParaRPr>
          </a:p>
          <a:p>
            <a:pPr lvl="1"/>
            <a:endParaRPr lang="en-US" dirty="0">
              <a:solidFill>
                <a:srgbClr val="FFFFFF"/>
              </a:solidFill>
            </a:endParaRPr>
          </a:p>
          <a:p>
            <a:pPr lvl="1"/>
            <a:r>
              <a:rPr lang="en-US" dirty="0">
                <a:solidFill>
                  <a:srgbClr val="FFFFFF"/>
                </a:solidFill>
              </a:rPr>
              <a:t>My example:</a:t>
            </a:r>
          </a:p>
          <a:p>
            <a:pPr lvl="1"/>
            <a:r>
              <a:rPr lang="en-US" dirty="0">
                <a:solidFill>
                  <a:schemeClr val="tx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http://www.humanmetrics.com/personality/entp-communication-style</a:t>
            </a:r>
            <a:endParaRPr lang="en-US" dirty="0">
              <a:solidFill>
                <a:schemeClr val="tx1"/>
              </a:solidFill>
            </a:endParaRPr>
          </a:p>
          <a:p>
            <a:pPr lvl="1"/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3060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The Nine Enneagram Personality Types, Explained By Experts">
            <a:extLst>
              <a:ext uri="{FF2B5EF4-FFF2-40B4-BE49-F238E27FC236}">
                <a16:creationId xmlns:a16="http://schemas.microsoft.com/office/drawing/2014/main" id="{6D71D2E2-5C23-6D58-3754-328036AF66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255713"/>
            <a:ext cx="4341813" cy="434181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>
            <a:extLst>
              <a:ext uri="{FF2B5EF4-FFF2-40B4-BE49-F238E27FC236}">
                <a16:creationId xmlns:a16="http://schemas.microsoft.com/office/drawing/2014/main" id="{D5C618A8-8934-1CAA-D3C2-524AADF1CC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2800" y="1255713"/>
            <a:ext cx="2792413" cy="434181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F750B78B-A4EE-1800-6E29-370C0D571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2074363"/>
            <a:ext cx="2752354" cy="2709275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174625" cmpd="thinThick"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6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Popular: Enneagrams</a:t>
            </a:r>
          </a:p>
        </p:txBody>
      </p:sp>
    </p:spTree>
    <p:extLst>
      <p:ext uri="{BB962C8B-B14F-4D97-AF65-F5344CB8AC3E}">
        <p14:creationId xmlns:p14="http://schemas.microsoft.com/office/powerpoint/2010/main" val="2392727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114ED94A-C85D-4CD3-4205-438D21CE6B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9217" y="-1"/>
            <a:ext cx="5213267" cy="6883030"/>
            <a:chOff x="-19217" y="-1"/>
            <a:chExt cx="5213267" cy="688303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642BDB2-BF67-1D53-1C70-0B41D709E4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06" y="0"/>
              <a:ext cx="5204956" cy="6883029"/>
            </a:xfrm>
            <a:prstGeom prst="rect">
              <a:avLst/>
            </a:prstGeom>
            <a:gradFill>
              <a:gsLst>
                <a:gs pos="7000">
                  <a:schemeClr val="accent2"/>
                </a:gs>
                <a:gs pos="100000">
                  <a:schemeClr val="accent5"/>
                </a:gs>
              </a:gsLst>
              <a:lin ang="4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8E0D8CE-5DBF-B664-EB48-C29BF8AB48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-19217" y="1731909"/>
              <a:ext cx="5204963" cy="5144400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60000">
                  <a:schemeClr val="accent5">
                    <a:lumMod val="60000"/>
                    <a:lumOff val="40000"/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FD140CE-7DE2-C88F-5EAE-F45EB69E6A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10" y="6723"/>
              <a:ext cx="3834567" cy="6876300"/>
            </a:xfrm>
            <a:prstGeom prst="rect">
              <a:avLst/>
            </a:prstGeom>
            <a:gradFill flip="none" rotWithShape="1">
              <a:gsLst>
                <a:gs pos="3000">
                  <a:schemeClr val="accent2">
                    <a:lumMod val="60000"/>
                    <a:lumOff val="40000"/>
                    <a:alpha val="78000"/>
                  </a:schemeClr>
                </a:gs>
                <a:gs pos="42000">
                  <a:schemeClr val="accent2">
                    <a:alpha val="0"/>
                  </a:schemeClr>
                </a:gs>
              </a:gsLst>
              <a:lin ang="30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57E87E3-413F-10EF-63D8-6016E986C9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-844601" y="833689"/>
              <a:ext cx="6872341" cy="5204961"/>
            </a:xfrm>
            <a:prstGeom prst="rect">
              <a:avLst/>
            </a:prstGeom>
            <a:gradFill>
              <a:gsLst>
                <a:gs pos="0">
                  <a:schemeClr val="accent5">
                    <a:alpha val="86000"/>
                  </a:schemeClr>
                </a:gs>
                <a:gs pos="57000">
                  <a:schemeClr val="accent2">
                    <a:alpha val="0"/>
                  </a:schemeClr>
                </a:gs>
              </a:gsLst>
              <a:lin ang="13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E008B7C-02FF-9744-8823-2CBE587765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484" y="739835"/>
            <a:ext cx="3702580" cy="1616203"/>
          </a:xfrm>
        </p:spPr>
        <p:txBody>
          <a:bodyPr anchor="b">
            <a:normAutofit/>
          </a:bodyPr>
          <a:lstStyle/>
          <a:p>
            <a:r>
              <a:rPr lang="en-US" sz="3200">
                <a:solidFill>
                  <a:srgbClr val="FFFFFF"/>
                </a:solidFill>
              </a:rPr>
              <a:t>Conflict Resolution Skills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26C91B-A2AE-4C40-A35F-F7FB588C94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5484" y="2459116"/>
            <a:ext cx="3702579" cy="3524823"/>
          </a:xfrm>
        </p:spPr>
        <p:txBody>
          <a:bodyPr>
            <a:normAutofit/>
          </a:bodyPr>
          <a:lstStyle/>
          <a:p>
            <a:r>
              <a:rPr lang="en-US" sz="2000">
                <a:solidFill>
                  <a:srgbClr val="FFFFFF"/>
                </a:solidFill>
              </a:rPr>
              <a:t>Thomas Klimann Model</a:t>
            </a:r>
          </a:p>
          <a:p>
            <a:r>
              <a:rPr lang="en-US" sz="2000">
                <a:solidFill>
                  <a:srgbClr val="FFFFFF"/>
                </a:solidFill>
              </a:rPr>
              <a:t>In general compromising provides the most sustainable solutions</a:t>
            </a:r>
          </a:p>
          <a:p>
            <a:r>
              <a:rPr lang="en-US" sz="2000">
                <a:solidFill>
                  <a:srgbClr val="FFFFFF"/>
                </a:solidFill>
              </a:rPr>
              <a:t>Ask yourself in a conflict situation where you are on this map. Then adjust cooperativeness or assertiveness as useful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EFA55EC-1177-5343-9F5B-38D480CF3E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5304" y="1570343"/>
            <a:ext cx="5407002" cy="3717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4555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F556D5-34BD-0847-BECA-B3FDB231D7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8557" y="1138036"/>
            <a:ext cx="5444382" cy="1402470"/>
          </a:xfrm>
        </p:spPr>
        <p:txBody>
          <a:bodyPr anchor="t">
            <a:normAutofit/>
          </a:bodyPr>
          <a:lstStyle/>
          <a:p>
            <a:r>
              <a:rPr lang="en-US" sz="3200"/>
              <a:t>Reporting Skills</a:t>
            </a:r>
          </a:p>
        </p:txBody>
      </p:sp>
      <p:pic>
        <p:nvPicPr>
          <p:cNvPr id="5" name="Picture 4" descr="One in a crowd">
            <a:extLst>
              <a:ext uri="{FF2B5EF4-FFF2-40B4-BE49-F238E27FC236}">
                <a16:creationId xmlns:a16="http://schemas.microsoft.com/office/drawing/2014/main" id="{C20E4142-B706-EDEE-3D8E-22788749DBF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928" r="17738"/>
          <a:stretch/>
        </p:blipFill>
        <p:spPr>
          <a:xfrm>
            <a:off x="-1" y="10"/>
            <a:ext cx="5151179" cy="6857990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503BFE4-729B-D9D0-C17B-501E6AF112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971697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C4BC9A-6D85-FB42-9614-CB3F41896C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68557" y="2551176"/>
            <a:ext cx="5444382" cy="3591207"/>
          </a:xfrm>
        </p:spPr>
        <p:txBody>
          <a:bodyPr>
            <a:normAutofit/>
          </a:bodyPr>
          <a:lstStyle/>
          <a:p>
            <a:r>
              <a:rPr lang="en-US" sz="2400" dirty="0"/>
              <a:t>Have awareness about managing up</a:t>
            </a:r>
          </a:p>
          <a:p>
            <a:r>
              <a:rPr lang="en-US" sz="2400" dirty="0"/>
              <a:t>Your communication upwards must be different from communicating to peers and again different from communicating with your team</a:t>
            </a:r>
          </a:p>
          <a:p>
            <a:r>
              <a:rPr lang="en-US" sz="2400" dirty="0"/>
              <a:t>Great article to start with in HBR:</a:t>
            </a:r>
          </a:p>
          <a:p>
            <a:pPr lvl="1"/>
            <a:r>
              <a:rPr lang="en-US" dirty="0">
                <a:hlinkClick r:id="rId3"/>
              </a:rPr>
              <a:t>https://hbr.org/2015/01/what-everyone-should-know-about-managing-up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01385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7D489-D822-4D41-AFA8-59A75C01D0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People Management Skills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AEF976-8032-B348-9BF4-F3A331E3DB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Be aware when you manage and when you lead</a:t>
            </a:r>
          </a:p>
          <a:p>
            <a:r>
              <a:rPr lang="en-US"/>
              <a:t>You can’t make it right for everyone</a:t>
            </a:r>
          </a:p>
          <a:p>
            <a:r>
              <a:rPr lang="en-US"/>
              <a:t>Managing people is difficult for everyone. Everyone!!!</a:t>
            </a:r>
          </a:p>
          <a:p>
            <a:r>
              <a:rPr lang="en-US"/>
              <a:t>Great book by Julie Zhuo (Facebook) about how to become a people manager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13A1122-9DCB-5246-8845-E13C9B57D7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81560" y="3893319"/>
            <a:ext cx="1714200" cy="259955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B7CB4D9-31E6-F94C-9D40-26EBB8D8E18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5582" y="4022595"/>
            <a:ext cx="6090516" cy="2336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4503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83232A-53F8-2D47-9B56-735C8AF052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Organization Skills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F292D6F-B8D7-3949-8260-3575D2CED4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8198" y="215900"/>
            <a:ext cx="4914900" cy="64262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BD0E142-943E-5348-9CEA-E0912F9F4B9C}"/>
              </a:ext>
            </a:extLst>
          </p:cNvPr>
          <p:cNvSpPr txBox="1"/>
          <p:nvPr/>
        </p:nvSpPr>
        <p:spPr>
          <a:xfrm>
            <a:off x="926592" y="2377440"/>
            <a:ext cx="251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`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93C8650F-3735-A141-B0BF-1964C1A0A6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Great Methodology by David Allen:</a:t>
            </a:r>
            <a:br>
              <a:rPr lang="en-US" dirty="0"/>
            </a:br>
            <a:r>
              <a:rPr lang="en-US" dirty="0"/>
              <a:t>“Getting Things Done”</a:t>
            </a:r>
          </a:p>
          <a:p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DA23F12-7264-544E-B019-8A4A60B462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1828" y="2746771"/>
            <a:ext cx="2327148" cy="3594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788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8EB243-6526-0C46-9600-FDF21AD6B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Skills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D1272B-CEC0-234D-B27A-C5C9752300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CMMI (“Capability Maturity Model Implementation”) by CMU</a:t>
            </a:r>
          </a:p>
          <a:p>
            <a:r>
              <a:rPr lang="en-US" dirty="0"/>
              <a:t>5 Level Process Modell -&gt; Living on Level 2 is really difficult!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7D01188-5D0C-CA41-B2F6-C8E59E28BD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909093"/>
            <a:ext cx="6174752" cy="3267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077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CEF7D82-CF39-51A1-DE85-FD43E599B12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b="625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50AB553-2A96-4A92-96F2-93548E096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10000">
                <a:schemeClr val="bg2">
                  <a:alpha val="68000"/>
                </a:schemeClr>
              </a:gs>
              <a:gs pos="85000">
                <a:schemeClr val="bg2">
                  <a:alpha val="97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38C69A0-8F69-067F-EC5C-E6C973A789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Presentation Skills – Steve Jobs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7AB60419-218F-E6AA-0F47-06362F0AA4D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7747970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1500856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4600E-6D45-F7E8-86FA-9238C3A445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 Setting – Via OKRs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32D853-F3E5-DE90-C625-227A94BA83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OKR are Objectives and Key Results</a:t>
            </a:r>
          </a:p>
          <a:p>
            <a:r>
              <a:rPr lang="en-US" dirty="0"/>
              <a:t>Used at Google from almost the very beginning by Joseph </a:t>
            </a:r>
            <a:r>
              <a:rPr lang="en-US" dirty="0" err="1"/>
              <a:t>Doerr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B1DCD1B-F9E4-C2C0-D3E8-1CEC423A6C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8726" y="2732300"/>
            <a:ext cx="7772400" cy="4032098"/>
          </a:xfrm>
          <a:prstGeom prst="rect">
            <a:avLst/>
          </a:prstGeom>
        </p:spPr>
      </p:pic>
      <p:pic>
        <p:nvPicPr>
          <p:cNvPr id="4098" name="Picture 2" descr="Measure What Matters by John Doerr: 9780525536222 | PenguinRandomHouse.com:  Books">
            <a:extLst>
              <a:ext uri="{FF2B5EF4-FFF2-40B4-BE49-F238E27FC236}">
                <a16:creationId xmlns:a16="http://schemas.microsoft.com/office/drawing/2014/main" id="{76E4B72A-9B39-6FE8-DFCD-015DB0CA4A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9800" y="3244788"/>
            <a:ext cx="1524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2163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BFF2A5C-A98D-6A44-85E0-FDA0CC8F5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Today’s Agenda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7F4B18-0B2E-9C43-B572-BC06984E7C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pPr fontAlgn="base"/>
            <a:r>
              <a:rPr lang="en-US" sz="2600"/>
              <a:t>Introduction</a:t>
            </a:r>
          </a:p>
          <a:p>
            <a:pPr fontAlgn="base"/>
            <a:r>
              <a:rPr lang="en-US" sz="2600"/>
              <a:t>Time at CERN</a:t>
            </a:r>
          </a:p>
          <a:p>
            <a:pPr fontAlgn="base"/>
            <a:r>
              <a:rPr lang="en-US" sz="2600"/>
              <a:t>Transition into Automotive Industry</a:t>
            </a:r>
          </a:p>
          <a:p>
            <a:pPr fontAlgn="base"/>
            <a:r>
              <a:rPr lang="en-US" sz="2600"/>
              <a:t>Which skills developed at CERN are useful for prospective employers?</a:t>
            </a:r>
          </a:p>
          <a:p>
            <a:pPr fontAlgn="base"/>
            <a:r>
              <a:rPr lang="en-US" sz="2600"/>
              <a:t>Working in a Established Corporation vs. Start-Up</a:t>
            </a:r>
          </a:p>
          <a:p>
            <a:pPr fontAlgn="base"/>
            <a:r>
              <a:rPr lang="en-US" sz="2600"/>
              <a:t>Useful management skills for a career in physics outside of academia</a:t>
            </a:r>
          </a:p>
          <a:p>
            <a:pPr fontAlgn="base"/>
            <a:r>
              <a:rPr lang="en-US" sz="2600"/>
              <a:t>Some useful soft skills to acquire/develop</a:t>
            </a:r>
          </a:p>
          <a:p>
            <a:pPr fontAlgn="base"/>
            <a:r>
              <a:rPr lang="en-US" sz="2600"/>
              <a:t>Future Mobility</a:t>
            </a:r>
          </a:p>
          <a:p>
            <a:pPr fontAlgn="base"/>
            <a:r>
              <a:rPr lang="en-US" sz="2600"/>
              <a:t>A typical day for Jan.</a:t>
            </a:r>
          </a:p>
          <a:p>
            <a:pPr marL="0" indent="0" fontAlgn="base">
              <a:buNone/>
            </a:pPr>
            <a:endParaRPr lang="en-US" sz="2600"/>
          </a:p>
        </p:txBody>
      </p:sp>
    </p:spTree>
    <p:extLst>
      <p:ext uri="{BB962C8B-B14F-4D97-AF65-F5344CB8AC3E}">
        <p14:creationId xmlns:p14="http://schemas.microsoft.com/office/powerpoint/2010/main" val="34815809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E35A04CF-97D4-4FF7-B359-C546B1F62E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1DE7243B-5109-444B-8FAF-7437C66BC0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4421332" cy="6858000"/>
          </a:xfrm>
          <a:custGeom>
            <a:avLst/>
            <a:gdLst>
              <a:gd name="connsiteX0" fmla="*/ 4421332 w 4421332"/>
              <a:gd name="connsiteY0" fmla="*/ 0 h 6858000"/>
              <a:gd name="connsiteX1" fmla="*/ 69075 w 4421332"/>
              <a:gd name="connsiteY1" fmla="*/ 0 h 6858000"/>
              <a:gd name="connsiteX2" fmla="*/ 35131 w 4421332"/>
              <a:gd name="connsiteY2" fmla="*/ 267128 h 6858000"/>
              <a:gd name="connsiteX3" fmla="*/ 0 w 4421332"/>
              <a:gd name="connsiteY3" fmla="*/ 962845 h 6858000"/>
              <a:gd name="connsiteX4" fmla="*/ 3276103 w 4421332"/>
              <a:gd name="connsiteY4" fmla="*/ 6782205 h 6858000"/>
              <a:gd name="connsiteX5" fmla="*/ 3407923 w 4421332"/>
              <a:gd name="connsiteY5" fmla="*/ 6858000 h 6858000"/>
              <a:gd name="connsiteX6" fmla="*/ 4421332 w 442133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21332" h="6858000">
                <a:moveTo>
                  <a:pt x="442133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442133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C5D6221-DA7B-4611-AA26-7D8E349FDE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232227" cy="6858000"/>
          </a:xfrm>
          <a:custGeom>
            <a:avLst/>
            <a:gdLst>
              <a:gd name="connsiteX0" fmla="*/ 0 w 4232227"/>
              <a:gd name="connsiteY0" fmla="*/ 0 h 6858000"/>
              <a:gd name="connsiteX1" fmla="*/ 4161853 w 4232227"/>
              <a:gd name="connsiteY1" fmla="*/ 0 h 6858000"/>
              <a:gd name="connsiteX2" fmla="*/ 4197953 w 4232227"/>
              <a:gd name="connsiteY2" fmla="*/ 284091 h 6858000"/>
              <a:gd name="connsiteX3" fmla="*/ 4232227 w 4232227"/>
              <a:gd name="connsiteY3" fmla="*/ 962844 h 6858000"/>
              <a:gd name="connsiteX4" fmla="*/ 758007 w 4232227"/>
              <a:gd name="connsiteY4" fmla="*/ 6800152 h 6858000"/>
              <a:gd name="connsiteX5" fmla="*/ 645060 w 4232227"/>
              <a:gd name="connsiteY5" fmla="*/ 6858000 h 6858000"/>
              <a:gd name="connsiteX6" fmla="*/ 0 w 423222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32227" h="6858000">
                <a:moveTo>
                  <a:pt x="0" y="0"/>
                </a:moveTo>
                <a:lnTo>
                  <a:pt x="4161853" y="0"/>
                </a:lnTo>
                <a:lnTo>
                  <a:pt x="4197953" y="284091"/>
                </a:lnTo>
                <a:cubicBezTo>
                  <a:pt x="4220617" y="507260"/>
                  <a:pt x="4232227" y="733696"/>
                  <a:pt x="4232227" y="962844"/>
                </a:cubicBezTo>
                <a:cubicBezTo>
                  <a:pt x="4232227" y="3483472"/>
                  <a:pt x="2827409" y="5675986"/>
                  <a:pt x="758007" y="6800152"/>
                </a:cubicBezTo>
                <a:lnTo>
                  <a:pt x="64506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577C65-8766-3F42-89B8-2CCCFBF80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1412489"/>
            <a:ext cx="3074870" cy="2156621"/>
          </a:xfrm>
        </p:spPr>
        <p:txBody>
          <a:bodyPr anchor="t">
            <a:normAutofit/>
          </a:bodyPr>
          <a:lstStyle/>
          <a:p>
            <a:r>
              <a:rPr lang="en-US" sz="3600" dirty="0">
                <a:solidFill>
                  <a:srgbClr val="FFFFFF"/>
                </a:solidFill>
              </a:rPr>
              <a:t>&gt;&gt;&gt; STRESS &lt;&lt;&lt;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59E4801-ECF5-444C-876B-7A2B318F50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8993" y="1412489"/>
            <a:ext cx="2926080" cy="4363844"/>
          </a:xfrm>
        </p:spPr>
        <p:txBody>
          <a:bodyPr>
            <a:normAutofit/>
          </a:bodyPr>
          <a:lstStyle/>
          <a:p>
            <a:r>
              <a:rPr lang="en-US" sz="2000"/>
              <a:t>Stress will affect your</a:t>
            </a:r>
          </a:p>
          <a:p>
            <a:pPr lvl="1"/>
            <a:r>
              <a:rPr lang="en-US" sz="2000"/>
              <a:t>Brain</a:t>
            </a:r>
          </a:p>
          <a:p>
            <a:pPr lvl="1"/>
            <a:r>
              <a:rPr lang="en-US" sz="2000"/>
              <a:t>Pituitary Gland</a:t>
            </a:r>
          </a:p>
          <a:p>
            <a:pPr lvl="1"/>
            <a:r>
              <a:rPr lang="en-US" sz="2000"/>
              <a:t>Heart</a:t>
            </a:r>
          </a:p>
          <a:p>
            <a:pPr lvl="1"/>
            <a:r>
              <a:rPr lang="en-US" sz="2000"/>
              <a:t>Adrenal Glands</a:t>
            </a:r>
          </a:p>
          <a:p>
            <a:pPr lvl="1"/>
            <a:r>
              <a:rPr lang="en-US" sz="2000"/>
              <a:t>Stomach &amp; Intestines</a:t>
            </a:r>
          </a:p>
          <a:p>
            <a:pPr lvl="1"/>
            <a:r>
              <a:rPr lang="en-US" sz="2000"/>
              <a:t>Body Fat</a:t>
            </a:r>
          </a:p>
          <a:p>
            <a:pPr lvl="1"/>
            <a:r>
              <a:rPr lang="en-US" sz="2000"/>
              <a:t>Reproductive System</a:t>
            </a:r>
          </a:p>
          <a:p>
            <a:pPr lvl="1"/>
            <a:r>
              <a:rPr lang="en-US" sz="2000"/>
              <a:t>Aging Process</a:t>
            </a:r>
          </a:p>
          <a:p>
            <a:pPr lvl="1"/>
            <a:endParaRPr lang="en-US" sz="200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D1CDCED-49E1-8849-8ECF-0591A43FCB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51604" y="1412489"/>
            <a:ext cx="2926080" cy="4363844"/>
          </a:xfrm>
        </p:spPr>
        <p:txBody>
          <a:bodyPr>
            <a:normAutofit/>
          </a:bodyPr>
          <a:lstStyle/>
          <a:p>
            <a:r>
              <a:rPr lang="en-US" sz="2000"/>
              <a:t>You have these handles</a:t>
            </a:r>
          </a:p>
          <a:p>
            <a:pPr lvl="1"/>
            <a:r>
              <a:rPr lang="en-US" sz="2000"/>
              <a:t>Nutrition</a:t>
            </a:r>
          </a:p>
          <a:p>
            <a:pPr lvl="1"/>
            <a:r>
              <a:rPr lang="en-US" sz="2000"/>
              <a:t>Meditation</a:t>
            </a:r>
          </a:p>
          <a:p>
            <a:pPr lvl="1"/>
            <a:r>
              <a:rPr lang="en-US" sz="2000"/>
              <a:t>Skilled Rest</a:t>
            </a:r>
          </a:p>
          <a:p>
            <a:pPr lvl="1"/>
            <a:r>
              <a:rPr lang="en-US" sz="2000"/>
              <a:t>Reducing Intensity</a:t>
            </a:r>
          </a:p>
          <a:p>
            <a:pPr lvl="1"/>
            <a:r>
              <a:rPr lang="en-US" sz="2000"/>
              <a:t>Exercise</a:t>
            </a:r>
          </a:p>
          <a:p>
            <a:pPr lvl="1"/>
            <a:r>
              <a:rPr lang="en-US" sz="2000"/>
              <a:t>Positivity</a:t>
            </a:r>
          </a:p>
          <a:p>
            <a:pPr lvl="1"/>
            <a:r>
              <a:rPr lang="en-US" sz="2000"/>
              <a:t>Creative Work</a:t>
            </a:r>
          </a:p>
          <a:p>
            <a:pPr lvl="1"/>
            <a:r>
              <a:rPr lang="en-US" sz="2000"/>
              <a:t>Nature</a:t>
            </a:r>
            <a:br>
              <a:rPr lang="en-US" sz="2000"/>
            </a:br>
            <a:endParaRPr lang="en-US" sz="2000"/>
          </a:p>
          <a:p>
            <a:pPr lvl="1"/>
            <a:endParaRPr lang="en-US" sz="2000"/>
          </a:p>
          <a:p>
            <a:pPr lvl="1"/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389801085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D199E6-3E4B-EC47-8D3E-5E3A54B00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Mindset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25ED20-C9F6-C34B-BD5C-99B2D6B37B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 aware how you want</a:t>
            </a:r>
            <a:br>
              <a:rPr lang="en-US" dirty="0"/>
            </a:br>
            <a:r>
              <a:rPr lang="en-US" dirty="0"/>
              <a:t>to approach a task or</a:t>
            </a:r>
            <a:br>
              <a:rPr lang="en-US" dirty="0"/>
            </a:br>
            <a:r>
              <a:rPr lang="en-US" dirty="0"/>
              <a:t>project</a:t>
            </a:r>
            <a:br>
              <a:rPr lang="en-US" dirty="0"/>
            </a:br>
            <a:r>
              <a:rPr lang="en-US" dirty="0"/>
              <a:t>(Stephen Covey)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B080B78-8C47-D944-BB38-615B7CE42E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999" y="950976"/>
            <a:ext cx="5742813" cy="5742813"/>
          </a:xfrm>
          <a:prstGeom prst="rect">
            <a:avLst/>
          </a:prstGeom>
        </p:spPr>
      </p:pic>
      <p:pic>
        <p:nvPicPr>
          <p:cNvPr id="5122" name="Picture 2" descr="The 7 Habits of Highly Effective People eBook de Stephen R. Covey - EPUB  Livre | Rakuten Kobo Suisse">
            <a:extLst>
              <a:ext uri="{FF2B5EF4-FFF2-40B4-BE49-F238E27FC236}">
                <a16:creationId xmlns:a16="http://schemas.microsoft.com/office/drawing/2014/main" id="{580D2BB1-2168-BE47-D61C-16B9F9F300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711" y="3428999"/>
            <a:ext cx="2174473" cy="3264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413404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0BD825-EF7D-1E41-A66A-6ED5784E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424"/>
            <a:ext cx="10515600" cy="1325563"/>
          </a:xfrm>
        </p:spPr>
        <p:txBody>
          <a:bodyPr/>
          <a:lstStyle/>
          <a:p>
            <a:r>
              <a:rPr lang="en-US" dirty="0"/>
              <a:t>A Selection of Books that influenced me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038E3B7-3C27-BD46-85A7-8C45B214A1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814" y="933080"/>
            <a:ext cx="1257300" cy="16129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FD63F79-D98D-624E-9D38-9D0DDFB4F55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4578" y="933080"/>
            <a:ext cx="1076452" cy="161467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467EF8B-C9AD-5044-8E75-107001228E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7494" y="933080"/>
            <a:ext cx="1244600" cy="1625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AF1B5B4-E276-344E-864E-443F483299A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8558" y="933080"/>
            <a:ext cx="1100328" cy="160551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B161926-84C4-9C4C-973A-3C84F6ED232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8616" y="918114"/>
            <a:ext cx="1100328" cy="165653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3322814-5F0C-A14E-8130-4D3559B9CFEE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5408" y="918114"/>
            <a:ext cx="1100328" cy="176052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3000AC3-DB37-BF45-B16D-5C9A515E877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98832" y="933080"/>
            <a:ext cx="1143000" cy="17653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13F8BFE-4BB0-5A4E-8E84-CBDF0C5C90D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560704" y="906126"/>
            <a:ext cx="1155700" cy="17526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F4526D4-CEB1-2149-940F-6ADD8A04D73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50814" y="2890785"/>
            <a:ext cx="1155700" cy="17526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D4B64C3-6315-9346-B147-9A5520C5C99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077605" y="2878720"/>
            <a:ext cx="1244600" cy="187373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29AC75C-09F8-B146-8262-3C47054994AE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2571" y="2878720"/>
            <a:ext cx="1220725" cy="192839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4C441ED-1919-BD45-996F-03EF526D4F0D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3934" y="2873062"/>
            <a:ext cx="1256109" cy="192839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AD7D747-C378-DD4A-AA51-FDB679CAADB7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9249" y="2853321"/>
            <a:ext cx="1251095" cy="194813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00699DC-0742-5F43-8E06-7E8B693451ED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691583" y="2890784"/>
            <a:ext cx="1475504" cy="192718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B53A208-C9A7-A84D-9C3A-0757208C6D1C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0292228" y="2903485"/>
            <a:ext cx="1271667" cy="191448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470B37A-BA09-0C66-86E0-BA1F039E5133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50814" y="4787078"/>
            <a:ext cx="1256566" cy="192839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210371D-AFB6-0BDA-40D1-CCC3D5AA81BC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891090" y="4752458"/>
            <a:ext cx="1287381" cy="197568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B917E1F-40BD-EA6C-38C9-53BD9D24C9E7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3194452" y="4817973"/>
            <a:ext cx="1228488" cy="190974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00B154AA-9DEE-B0FF-1CD2-B7B671F5DF3E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4548081" y="4817973"/>
            <a:ext cx="1218099" cy="189359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D933BA4-418E-9307-A9F7-FD19426FF094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5808614" y="4835475"/>
            <a:ext cx="1245255" cy="190974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370E0770-0809-F7B7-E82D-309BF4C05274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104940" y="4835475"/>
            <a:ext cx="1228488" cy="1909740"/>
          </a:xfrm>
          <a:prstGeom prst="rect">
            <a:avLst/>
          </a:prstGeom>
        </p:spPr>
      </p:pic>
      <p:pic>
        <p:nvPicPr>
          <p:cNvPr id="25" name="Picture 2" descr="Strength in Stillness: The Power of Transcendental Meditation">
            <a:extLst>
              <a:ext uri="{FF2B5EF4-FFF2-40B4-BE49-F238E27FC236}">
                <a16:creationId xmlns:a16="http://schemas.microsoft.com/office/drawing/2014/main" id="{EDDA7B1F-7E22-3488-0D59-561E1BB41A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9543" y="4835475"/>
            <a:ext cx="1286595" cy="1944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E75C3FFF-5FBC-48D1-AAA8-788376A7E785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9797576" y="4834814"/>
            <a:ext cx="1228488" cy="1935643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94E58E27-0D5B-7087-46F0-70BC97B42EF0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1825386" y="2873061"/>
            <a:ext cx="1123565" cy="1770323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B7004E49-FFF7-2E5C-1FE5-EEE2A01A6BF4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10806064" y="953826"/>
            <a:ext cx="1098550" cy="168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74239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1E5462-C68E-AD2A-B7CE-BAC740ECB9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6693" y="741391"/>
            <a:ext cx="3455821" cy="1616203"/>
          </a:xfrm>
        </p:spPr>
        <p:txBody>
          <a:bodyPr anchor="b">
            <a:normAutofit/>
          </a:bodyPr>
          <a:lstStyle/>
          <a:p>
            <a:r>
              <a:rPr lang="en-US" sz="3600" dirty="0"/>
              <a:t>… or find your own favorite books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D4C95D-1E47-FDCD-721D-0527EA1D2A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6693" y="2533476"/>
            <a:ext cx="3455821" cy="3447832"/>
          </a:xfrm>
        </p:spPr>
        <p:txBody>
          <a:bodyPr anchor="t">
            <a:normAutofit/>
          </a:bodyPr>
          <a:lstStyle/>
          <a:p>
            <a:r>
              <a:rPr lang="en-US" dirty="0"/>
              <a:t>But read books regularly</a:t>
            </a:r>
          </a:p>
          <a:p>
            <a:endParaRPr lang="en-US" dirty="0"/>
          </a:p>
          <a:p>
            <a:r>
              <a:rPr lang="en-US" b="1" dirty="0"/>
              <a:t>Leaders are always readers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 descr="A top view of books with different cover colours">
            <a:extLst>
              <a:ext uri="{FF2B5EF4-FFF2-40B4-BE49-F238E27FC236}">
                <a16:creationId xmlns:a16="http://schemas.microsoft.com/office/drawing/2014/main" id="{5B8845E1-74F9-E034-ED83-B137AC1ECB2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80" r="-1" b="-1"/>
          <a:stretch/>
        </p:blipFill>
        <p:spPr>
          <a:xfrm>
            <a:off x="5086726" y="10"/>
            <a:ext cx="7105273" cy="6857990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A5AFD70F-20E3-55D2-E154-7D4FACFBB0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2068638" y="0"/>
            <a:ext cx="123362" cy="6858000"/>
            <a:chOff x="12068638" y="0"/>
            <a:chExt cx="123362" cy="68580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FBDB812-268E-7EC5-B48A-7522718164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068638" y="0"/>
              <a:ext cx="123362" cy="6858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DA30E18-AA70-D998-AAFC-727CB0367F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068638" y="3527553"/>
              <a:ext cx="123362" cy="3330447"/>
            </a:xfrm>
            <a:prstGeom prst="rect">
              <a:avLst/>
            </a:prstGeom>
            <a:gradFill>
              <a:gsLst>
                <a:gs pos="19000">
                  <a:schemeClr val="accent5">
                    <a:lumMod val="60000"/>
                    <a:lumOff val="40000"/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3077968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6150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 descr="traffic, data, Iteris, congestion, cars">
            <a:extLst>
              <a:ext uri="{FF2B5EF4-FFF2-40B4-BE49-F238E27FC236}">
                <a16:creationId xmlns:a16="http://schemas.microsoft.com/office/drawing/2014/main" id="{A557AC0F-3738-70B0-243D-286B3868711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50"/>
          <a:stretch/>
        </p:blipFill>
        <p:spPr bwMode="auto">
          <a:xfrm>
            <a:off x="20" y="1"/>
            <a:ext cx="1219198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E370048-2A8B-C7D6-C747-BBBDF68861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122362"/>
            <a:ext cx="9144000" cy="290051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>
                <a:solidFill>
                  <a:srgbClr val="FFFFFF"/>
                </a:solidFill>
              </a:rPr>
              <a:t>Future of Transportation</a:t>
            </a:r>
          </a:p>
        </p:txBody>
      </p:sp>
    </p:spTree>
    <p:extLst>
      <p:ext uri="{BB962C8B-B14F-4D97-AF65-F5344CB8AC3E}">
        <p14:creationId xmlns:p14="http://schemas.microsoft.com/office/powerpoint/2010/main" val="4478125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Piping and tanks of an industrial factory">
            <a:extLst>
              <a:ext uri="{FF2B5EF4-FFF2-40B4-BE49-F238E27FC236}">
                <a16:creationId xmlns:a16="http://schemas.microsoft.com/office/drawing/2014/main" id="{0B54D42B-D1B5-B21E-E6CA-F4B56FD6FC5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436"/>
          <a:stretch/>
        </p:blipFill>
        <p:spPr>
          <a:xfrm>
            <a:off x="1" y="10"/>
            <a:ext cx="9669642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D57B28-3B42-D70D-86B2-6B4E85B52C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1610" y="365125"/>
            <a:ext cx="3822189" cy="1899912"/>
          </a:xfrm>
        </p:spPr>
        <p:txBody>
          <a:bodyPr>
            <a:normAutofit/>
          </a:bodyPr>
          <a:lstStyle/>
          <a:p>
            <a:r>
              <a:rPr lang="en-US" sz="3100"/>
              <a:t>Where we are today: Almost everything runs on Oil, because…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2B3568-452F-3A2B-B37A-D06A826874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31610" y="2434201"/>
            <a:ext cx="3822189" cy="3742762"/>
          </a:xfrm>
        </p:spPr>
        <p:txBody>
          <a:bodyPr>
            <a:normAutofit/>
          </a:bodyPr>
          <a:lstStyle/>
          <a:p>
            <a:r>
              <a:rPr lang="en-US" sz="2000" dirty="0"/>
              <a:t>High energy density</a:t>
            </a:r>
          </a:p>
          <a:p>
            <a:r>
              <a:rPr lang="en-US" sz="2000" dirty="0"/>
              <a:t>Easy to handle</a:t>
            </a:r>
          </a:p>
          <a:p>
            <a:r>
              <a:rPr lang="en-US" sz="2000" dirty="0"/>
              <a:t>Oil is cheap </a:t>
            </a:r>
          </a:p>
          <a:p>
            <a:r>
              <a:rPr lang="en-US" sz="2000" dirty="0"/>
              <a:t>&gt;&gt;&gt; If you go away from oil to an alternative, at least one advantage no longer available</a:t>
            </a:r>
          </a:p>
        </p:txBody>
      </p:sp>
    </p:spTree>
    <p:extLst>
      <p:ext uri="{BB962C8B-B14F-4D97-AF65-F5344CB8AC3E}">
        <p14:creationId xmlns:p14="http://schemas.microsoft.com/office/powerpoint/2010/main" val="404375833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1CCF01-B52D-17E5-E22F-53D33ABFA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Individual Transportation: Gas to Electric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4475C0-139E-2924-677F-EE8A307DBA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Driven by global regulations </a:t>
            </a:r>
          </a:p>
          <a:p>
            <a:r>
              <a:rPr lang="en-US" dirty="0"/>
              <a:t>Electric Zero Emission Vehicles (EV)</a:t>
            </a:r>
            <a:br>
              <a:rPr lang="en-US" dirty="0"/>
            </a:br>
            <a:r>
              <a:rPr lang="en-US" dirty="0"/>
              <a:t>to replace combustion engines (ICE)</a:t>
            </a:r>
          </a:p>
          <a:p>
            <a:r>
              <a:rPr lang="en-US" dirty="0"/>
              <a:t>California and China global drivers</a:t>
            </a:r>
          </a:p>
          <a:p>
            <a:r>
              <a:rPr lang="en-US" dirty="0"/>
              <a:t>Happening now</a:t>
            </a:r>
          </a:p>
          <a:p>
            <a:r>
              <a:rPr lang="en-US" dirty="0"/>
              <a:t>2035 Only EVs for sale</a:t>
            </a:r>
          </a:p>
        </p:txBody>
      </p:sp>
      <p:pic>
        <p:nvPicPr>
          <p:cNvPr id="7170" name="Picture 2" descr="BUSTING COMMON ELECTRIC VEHICLE MYTHS">
            <a:extLst>
              <a:ext uri="{FF2B5EF4-FFF2-40B4-BE49-F238E27FC236}">
                <a16:creationId xmlns:a16="http://schemas.microsoft.com/office/drawing/2014/main" id="{A4374914-361C-CB94-C655-B78A07AAE0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7020" y="1928427"/>
            <a:ext cx="5108998" cy="4248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305176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208" name="Rectangle 8207">
            <a:extLst>
              <a:ext uri="{FF2B5EF4-FFF2-40B4-BE49-F238E27FC236}">
                <a16:creationId xmlns:a16="http://schemas.microsoft.com/office/drawing/2014/main" id="{2151139A-886F-4B97-8815-729AD3831B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8210" name="Rectangle 8209">
            <a:extLst>
              <a:ext uri="{FF2B5EF4-FFF2-40B4-BE49-F238E27FC236}">
                <a16:creationId xmlns:a16="http://schemas.microsoft.com/office/drawing/2014/main" id="{AB5E08C4-8CDD-4623-A5B8-E998C6DEE3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492"/>
            <a:ext cx="12191998" cy="1575955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12" name="Rectangle 8211">
            <a:extLst>
              <a:ext uri="{FF2B5EF4-FFF2-40B4-BE49-F238E27FC236}">
                <a16:creationId xmlns:a16="http://schemas.microsoft.com/office/drawing/2014/main" id="{15F33878-D502-4FFA-8ACE-F2AECDB2A2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35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14" name="Rectangle 8213">
            <a:extLst>
              <a:ext uri="{FF2B5EF4-FFF2-40B4-BE49-F238E27FC236}">
                <a16:creationId xmlns:a16="http://schemas.microsoft.com/office/drawing/2014/main" id="{D3539FEE-81D3-4406-802E-60B20B16F4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8" y="-5307777"/>
            <a:ext cx="1576446" cy="12192001"/>
          </a:xfrm>
          <a:prstGeom prst="rect">
            <a:avLst/>
          </a:prstGeom>
          <a:gradFill>
            <a:gsLst>
              <a:gs pos="16000">
                <a:srgbClr val="000000">
                  <a:alpha val="0"/>
                </a:srgbClr>
              </a:gs>
              <a:gs pos="99000">
                <a:srgbClr val="000000">
                  <a:alpha val="87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216" name="Rectangle 8215">
            <a:extLst>
              <a:ext uri="{FF2B5EF4-FFF2-40B4-BE49-F238E27FC236}">
                <a16:creationId xmlns:a16="http://schemas.microsoft.com/office/drawing/2014/main" id="{DC701763-729E-462F-A5A8-E0DEFEB1E2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25434" y="986"/>
            <a:ext cx="4303422" cy="1575461"/>
          </a:xfrm>
          <a:prstGeom prst="rect">
            <a:avLst/>
          </a:prstGeom>
          <a:gradFill>
            <a:gsLst>
              <a:gs pos="0">
                <a:schemeClr val="accent1">
                  <a:alpha val="17000"/>
                </a:schemeClr>
              </a:gs>
              <a:gs pos="74000">
                <a:schemeClr val="accent1">
                  <a:lumMod val="5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18A41F-D769-EC81-D338-EC8FB1A1B1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714" y="353160"/>
            <a:ext cx="7091300" cy="89858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 dirty="0">
                <a:solidFill>
                  <a:srgbClr val="FFFFFF"/>
                </a:solidFill>
              </a:rPr>
              <a:t>Coming in the future: Hydrogen as energy storage (viable around 2030)</a:t>
            </a:r>
          </a:p>
        </p:txBody>
      </p:sp>
      <p:pic>
        <p:nvPicPr>
          <p:cNvPr id="8194" name="Picture 2" descr="Green Hydrogen Mobility Project">
            <a:extLst>
              <a:ext uri="{FF2B5EF4-FFF2-40B4-BE49-F238E27FC236}">
                <a16:creationId xmlns:a16="http://schemas.microsoft.com/office/drawing/2014/main" id="{0864DBFE-3DDD-6B59-1D75-9607161E746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58" r="4008" b="-1"/>
          <a:stretch/>
        </p:blipFill>
        <p:spPr bwMode="auto">
          <a:xfrm>
            <a:off x="784350" y="2181426"/>
            <a:ext cx="5062485" cy="399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ydrogen mobility | ENERTRAG">
            <a:extLst>
              <a:ext uri="{FF2B5EF4-FFF2-40B4-BE49-F238E27FC236}">
                <a16:creationId xmlns:a16="http://schemas.microsoft.com/office/drawing/2014/main" id="{A0B7DD06-02C9-AB92-8ED7-92954391213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45165" y="2645335"/>
            <a:ext cx="5131087" cy="3142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464043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Invest in Autonomous Cars Private Stocks | OurCrowd">
            <a:extLst>
              <a:ext uri="{FF2B5EF4-FFF2-40B4-BE49-F238E27FC236}">
                <a16:creationId xmlns:a16="http://schemas.microsoft.com/office/drawing/2014/main" id="{0B594FC0-0FBE-14C9-1D72-E674EB0B1F5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25" b="705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3" name="Rectangle 9222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BB1AC4C-60E5-C485-634B-B444C49E7E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>
                <a:solidFill>
                  <a:schemeClr val="tx1">
                    <a:lumMod val="85000"/>
                    <a:lumOff val="15000"/>
                  </a:schemeClr>
                </a:solidFill>
              </a:rPr>
              <a:t>Autonomous Mobility</a:t>
            </a:r>
          </a:p>
        </p:txBody>
      </p:sp>
      <p:cxnSp>
        <p:nvCxnSpPr>
          <p:cNvPr id="9225" name="Straight Connector 9224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27" name="Straight Connector 9226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265878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7" name="Down Arrow 7">
            <a:extLst>
              <a:ext uri="{FF2B5EF4-FFF2-40B4-BE49-F238E27FC236}">
                <a16:creationId xmlns:a16="http://schemas.microsoft.com/office/drawing/2014/main" id="{D4771268-CB57-404A-9271-370EB28F60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00100" y="1491343"/>
            <a:ext cx="3333749" cy="3499103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D7473A-CE69-8083-BF48-FA326BE44D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1967266"/>
            <a:ext cx="2628900" cy="2547257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Vision Zero</a:t>
            </a:r>
          </a:p>
        </p:txBody>
      </p:sp>
      <p:pic>
        <p:nvPicPr>
          <p:cNvPr id="10242" name="Picture 2" descr="United Nations Launches New Initiative to Reduce Road Crashes | Vision Zero  Network">
            <a:extLst>
              <a:ext uri="{FF2B5EF4-FFF2-40B4-BE49-F238E27FC236}">
                <a16:creationId xmlns:a16="http://schemas.microsoft.com/office/drawing/2014/main" id="{F46264E7-A4CC-142C-269A-C3518F997F3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77316" y="1597046"/>
            <a:ext cx="6780700" cy="3661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9802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75B592-5639-1A45-9E41-2432F7D8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4000">
                <a:solidFill>
                  <a:srgbClr val="FFFFFF"/>
                </a:solidFill>
              </a:rPr>
              <a:t>Jan Main Stations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C97AF7-3B10-5D4D-8DA2-4EFC0FEAB5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000" dirty="0"/>
              <a:t>My brief history:</a:t>
            </a:r>
          </a:p>
          <a:p>
            <a:pPr marL="0" indent="0">
              <a:buNone/>
            </a:pPr>
            <a:r>
              <a:rPr lang="en-US" sz="2000" dirty="0"/>
              <a:t>At DESY </a:t>
            </a:r>
            <a:r>
              <a:rPr lang="en-US" sz="2000" dirty="0" err="1"/>
              <a:t>Hasylab</a:t>
            </a:r>
            <a:r>
              <a:rPr lang="en-US" sz="2000" dirty="0"/>
              <a:t> + H1 from 92-94</a:t>
            </a:r>
          </a:p>
          <a:p>
            <a:pPr marL="0" indent="0">
              <a:buNone/>
            </a:pPr>
            <a:r>
              <a:rPr lang="en-US" sz="2000" dirty="0"/>
              <a:t>at CERN WA98 from 1995-98</a:t>
            </a:r>
          </a:p>
          <a:p>
            <a:pPr marL="0" indent="0">
              <a:buNone/>
            </a:pPr>
            <a:r>
              <a:rPr lang="en-US" sz="2000" dirty="0"/>
              <a:t>1998-2004 Worked at BMW AG</a:t>
            </a:r>
          </a:p>
          <a:p>
            <a:pPr marL="0" indent="0">
              <a:buNone/>
            </a:pPr>
            <a:r>
              <a:rPr lang="en-US" sz="2000" dirty="0"/>
              <a:t>2004-2012 BMW North America</a:t>
            </a:r>
          </a:p>
          <a:p>
            <a:pPr marL="0" indent="0">
              <a:buNone/>
            </a:pPr>
            <a:r>
              <a:rPr lang="en-US" sz="2000" dirty="0"/>
              <a:t>2012-2019 BMW Mobility Services</a:t>
            </a:r>
          </a:p>
          <a:p>
            <a:pPr marL="0" indent="0">
              <a:buNone/>
            </a:pPr>
            <a:r>
              <a:rPr lang="en-US" sz="2000" dirty="0"/>
              <a:t>2019 – 2020: Lyft (Ridesharing)</a:t>
            </a:r>
          </a:p>
          <a:p>
            <a:pPr marL="0" indent="0">
              <a:buNone/>
            </a:pPr>
            <a:r>
              <a:rPr lang="en-US" sz="2000" dirty="0"/>
              <a:t>2020 – 2021: Urbahn Enterprise </a:t>
            </a:r>
          </a:p>
          <a:p>
            <a:pPr marL="0" indent="0">
              <a:buNone/>
            </a:pPr>
            <a:r>
              <a:rPr lang="en-US" sz="2000" dirty="0"/>
              <a:t>2022 - now: </a:t>
            </a:r>
            <a:r>
              <a:rPr lang="en-US" sz="2000" dirty="0" err="1"/>
              <a:t>Canoo</a:t>
            </a:r>
            <a:r>
              <a:rPr lang="en-US" sz="2000" dirty="0"/>
              <a:t> Technologies  </a:t>
            </a:r>
          </a:p>
        </p:txBody>
      </p:sp>
    </p:spTree>
    <p:extLst>
      <p:ext uri="{BB962C8B-B14F-4D97-AF65-F5344CB8AC3E}">
        <p14:creationId xmlns:p14="http://schemas.microsoft.com/office/powerpoint/2010/main" val="186722075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7 Surprising Facts About the World's First First Floating City |  Architectural Digest">
            <a:extLst>
              <a:ext uri="{FF2B5EF4-FFF2-40B4-BE49-F238E27FC236}">
                <a16:creationId xmlns:a16="http://schemas.microsoft.com/office/drawing/2014/main" id="{C92DFB0B-7581-5C43-7156-9BBD2A54801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71" name="Rectangle 11270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F22877E-BF1D-8AA2-FEE5-78A07082C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>
                <a:solidFill>
                  <a:schemeClr val="tx1">
                    <a:lumMod val="85000"/>
                    <a:lumOff val="15000"/>
                  </a:schemeClr>
                </a:solidFill>
              </a:rPr>
              <a:t>Future: Floating Cities</a:t>
            </a:r>
          </a:p>
        </p:txBody>
      </p:sp>
      <p:cxnSp>
        <p:nvCxnSpPr>
          <p:cNvPr id="11273" name="Straight Connector 11272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75" name="Straight Connector 11274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42072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Nuclear fusion hit a milestone thanks to better reactor walls – this  engineering advance is building toward reactors of the future">
            <a:extLst>
              <a:ext uri="{FF2B5EF4-FFF2-40B4-BE49-F238E27FC236}">
                <a16:creationId xmlns:a16="http://schemas.microsoft.com/office/drawing/2014/main" id="{FF1454F6-9478-D95B-2E2C-7AC3B828EE6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24" b="14579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5" name="Rectangle 12294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6E4B4C-3D60-1F3A-C660-358210F06B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Future: Fusion Energy </a:t>
            </a:r>
          </a:p>
        </p:txBody>
      </p:sp>
      <p:cxnSp>
        <p:nvCxnSpPr>
          <p:cNvPr id="12297" name="Straight Connector 12296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99" name="Straight Connector 12298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92778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1DD1A8A-57D5-4A81-AD04-532B043C5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Empty speech bubbles">
            <a:extLst>
              <a:ext uri="{FF2B5EF4-FFF2-40B4-BE49-F238E27FC236}">
                <a16:creationId xmlns:a16="http://schemas.microsoft.com/office/drawing/2014/main" id="{A9AB69FA-2218-8888-01C3-F057017D8DB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516" b="10215"/>
          <a:stretch/>
        </p:blipFill>
        <p:spPr>
          <a:xfrm>
            <a:off x="-3047" y="10"/>
            <a:ext cx="12191999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E87CC23-2710-A004-41C5-0A92C1B3E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325550"/>
            <a:ext cx="10058400" cy="3574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200">
                <a:solidFill>
                  <a:srgbClr val="FFFFFF"/>
                </a:solidFill>
              </a:rPr>
              <a:t>One more thing…</a:t>
            </a:r>
          </a:p>
        </p:txBody>
      </p:sp>
    </p:spTree>
    <p:extLst>
      <p:ext uri="{BB962C8B-B14F-4D97-AF65-F5344CB8AC3E}">
        <p14:creationId xmlns:p14="http://schemas.microsoft.com/office/powerpoint/2010/main" val="16377190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C608BEB-860E-4094-8511-78603564A7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059050" cy="685800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ACF2B32-E060-534A-A84A-A6EE5E658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12488"/>
            <a:ext cx="2899189" cy="4363844"/>
          </a:xfrm>
        </p:spPr>
        <p:txBody>
          <a:bodyPr anchor="t"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A day in the life of Jan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E20F2C-C6A0-6745-A2E0-AE3B0460BE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80855" y="1412489"/>
            <a:ext cx="3427283" cy="4363844"/>
          </a:xfrm>
        </p:spPr>
        <p:txBody>
          <a:bodyPr>
            <a:normAutofit/>
          </a:bodyPr>
          <a:lstStyle/>
          <a:p>
            <a:r>
              <a:rPr lang="en-US" sz="2000"/>
              <a:t>3:15 am: Run / Shower / first messages</a:t>
            </a:r>
          </a:p>
          <a:p>
            <a:r>
              <a:rPr lang="en-US" sz="2000"/>
              <a:t>4:45am: Drive to Starbucks, meditate in my car (20 mins), Cappuccino, drive to work</a:t>
            </a:r>
          </a:p>
          <a:p>
            <a:r>
              <a:rPr lang="en-US" sz="2000"/>
              <a:t>6:00am: arrive at office</a:t>
            </a:r>
          </a:p>
          <a:p>
            <a:r>
              <a:rPr lang="en-US" sz="2000"/>
              <a:t>6:30am: Factory Leadership Call</a:t>
            </a:r>
          </a:p>
          <a:p>
            <a:r>
              <a:rPr lang="en-US" sz="2000"/>
              <a:t>7:00 -9:00am: 2 Power Hours, nobody disturbs me</a:t>
            </a:r>
          </a:p>
          <a:p>
            <a:r>
              <a:rPr lang="en-US" sz="2000"/>
              <a:t>9-11:30am: Email, chat with colleagues, meetings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F16A8D4-FE87-4604-88B2-394B5D1EB4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29871" y="1412488"/>
            <a:ext cx="0" cy="36576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F50C2F-0C22-0345-AEB8-BE5B8B23B8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51604" y="1412489"/>
            <a:ext cx="3197701" cy="4363844"/>
          </a:xfrm>
        </p:spPr>
        <p:txBody>
          <a:bodyPr>
            <a:normAutofit/>
          </a:bodyPr>
          <a:lstStyle/>
          <a:p>
            <a:r>
              <a:rPr lang="en-US" sz="1700"/>
              <a:t>11:30 lunch at desk, project work</a:t>
            </a:r>
          </a:p>
          <a:p>
            <a:r>
              <a:rPr lang="en-US" sz="1700"/>
              <a:t>Noon-5pm: meetings, project work</a:t>
            </a:r>
          </a:p>
          <a:p>
            <a:r>
              <a:rPr lang="en-US" sz="1700"/>
              <a:t>5pm: Meditation 20 min in my car</a:t>
            </a:r>
          </a:p>
          <a:p>
            <a:r>
              <a:rPr lang="en-US" sz="1700"/>
              <a:t>5:30-6pm: Take a walk</a:t>
            </a:r>
          </a:p>
          <a:p>
            <a:r>
              <a:rPr lang="en-US" sz="1700"/>
              <a:t>6pm-8pm: Work on personal projects, closeout work items, meet friends, go out</a:t>
            </a:r>
          </a:p>
          <a:p>
            <a:r>
              <a:rPr lang="en-US" sz="1700"/>
              <a:t>8pm: Sleep</a:t>
            </a:r>
          </a:p>
          <a:p>
            <a:endParaRPr lang="en-US" sz="1700"/>
          </a:p>
          <a:p>
            <a:r>
              <a:rPr lang="en-US" sz="1700"/>
              <a:t>Weekends: Personal Things</a:t>
            </a:r>
          </a:p>
        </p:txBody>
      </p:sp>
    </p:spTree>
    <p:extLst>
      <p:ext uri="{BB962C8B-B14F-4D97-AF65-F5344CB8AC3E}">
        <p14:creationId xmlns:p14="http://schemas.microsoft.com/office/powerpoint/2010/main" val="407021203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6A4BB6-CC5B-82E9-07E4-1184C87A46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487"/>
            <a:ext cx="10515600" cy="1325563"/>
          </a:xfrm>
        </p:spPr>
        <p:txBody>
          <a:bodyPr/>
          <a:lstStyle/>
          <a:p>
            <a:r>
              <a:rPr lang="en-US" dirty="0"/>
              <a:t>Will be back at CERN through Alumni Program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E677143-556F-485B-5CAB-8833471183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0724" y="1122701"/>
            <a:ext cx="10770552" cy="5516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33608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: Shape 12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D4A3AAB-1BFD-E044-9BF4-CE29F5A4D5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6834" y="1153572"/>
            <a:ext cx="3200400" cy="446116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44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Thank you!</a:t>
            </a:r>
          </a:p>
        </p:txBody>
      </p:sp>
      <p:sp>
        <p:nvSpPr>
          <p:cNvPr id="24" name="Arc 23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6981EDDD-B746-264B-94B6-92A9B0AC92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47308" y="591344"/>
            <a:ext cx="6906491" cy="558561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indent="-228600" algn="l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tx1"/>
                </a:solidFill>
              </a:rPr>
              <a:t>I hope this presentation was useful for you!</a:t>
            </a:r>
          </a:p>
          <a:p>
            <a:pPr indent="-228600" algn="l">
              <a:buFont typeface="Arial" panose="020B0604020202020204" pitchFamily="34" charset="0"/>
              <a:buChar char="•"/>
            </a:pPr>
            <a:endParaRPr lang="en-US">
              <a:solidFill>
                <a:schemeClr val="tx1"/>
              </a:solidFill>
            </a:endParaRPr>
          </a:p>
          <a:p>
            <a:pPr indent="-228600" algn="l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tx1"/>
                </a:solidFill>
                <a:hlinkClick r:id="rId2"/>
              </a:rPr>
              <a:t>Jan.urbahn@gmail.com</a:t>
            </a:r>
            <a:endParaRPr lang="en-US">
              <a:solidFill>
                <a:schemeClr val="tx1"/>
              </a:solidFill>
            </a:endParaRPr>
          </a:p>
          <a:p>
            <a:pPr indent="-228600" algn="l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tx1"/>
                </a:solidFill>
              </a:rPr>
              <a:t>WhatsApp: +1-201-962-6448 (preferred)</a:t>
            </a:r>
          </a:p>
        </p:txBody>
      </p:sp>
    </p:spTree>
    <p:extLst>
      <p:ext uri="{BB962C8B-B14F-4D97-AF65-F5344CB8AC3E}">
        <p14:creationId xmlns:p14="http://schemas.microsoft.com/office/powerpoint/2010/main" val="5169023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8384FB5-9ADC-4DDC-881B-597D56F5B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1E5A9A7-95C6-4F4F-B00E-C82E07FE6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07DD2DE-F619-49DD-B5E7-03A290FF4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8495" y="2660473"/>
            <a:ext cx="4355594" cy="4038603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5149191-5F60-4A28-AAFF-039F96B0F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085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59000"/>
                </a:srgbClr>
              </a:gs>
              <a:gs pos="69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F8260ED5-17F7-4158-B241-D51DD4CF1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CC1D8B-2C55-48F1-8972-9F2A30675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41" y="2767106"/>
            <a:ext cx="2880828" cy="307190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WA98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DEBBDAA-7056-7A42-DD82-EB3CBFAECE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2428" y="899988"/>
            <a:ext cx="7225748" cy="5058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1952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C89D13-4614-140B-2933-4D9D65233C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 research at WA98: </a:t>
            </a:r>
            <a:br>
              <a:rPr lang="en-US" dirty="0"/>
            </a:br>
            <a:r>
              <a:rPr lang="en-US" dirty="0"/>
              <a:t>Disoriented Chiral Condensates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9931F3F-7E75-C199-51A2-04A2377562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5740" y="1610789"/>
            <a:ext cx="3876951" cy="488208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64AA43D-F1EB-7E87-D9E1-601AB59CD4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282" y="1610789"/>
            <a:ext cx="3457917" cy="319152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30DF7A1-1DBC-78BB-8ED9-A0DDBAD578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1845" y="2555627"/>
            <a:ext cx="4671110" cy="4311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2750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00E5DE-3DEE-795E-D2B8-86957DAC1C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My work at CERN: What I actually did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30A2E8F-24D8-2D20-F0ED-480DDED5D63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3069003"/>
              </p:ext>
            </p:extLst>
          </p:nvPr>
        </p:nvGraphicFramePr>
        <p:xfrm>
          <a:off x="644056" y="2112579"/>
          <a:ext cx="10927829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918707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91E5F2-521B-5B79-4E45-3E5A1D507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I made my transition to BMW</a:t>
            </a:r>
            <a:endParaRPr lang="en-US" dirty="0"/>
          </a:p>
        </p:txBody>
      </p:sp>
      <p:graphicFrame>
        <p:nvGraphicFramePr>
          <p:cNvPr id="21" name="Content Placeholder 2">
            <a:extLst>
              <a:ext uri="{FF2B5EF4-FFF2-40B4-BE49-F238E27FC236}">
                <a16:creationId xmlns:a16="http://schemas.microsoft.com/office/drawing/2014/main" id="{68C7B3CF-4888-3214-BC71-A59623A6B512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745111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46B368-C374-E3EF-B98A-AC860A54D5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station at BMW was Crash Simulation</a:t>
            </a:r>
          </a:p>
        </p:txBody>
      </p:sp>
      <p:pic>
        <p:nvPicPr>
          <p:cNvPr id="3074" name="Picture 2" descr="Collisions of two heavy nuclei in relativistic heavy ion collisions.... |  Download Scientific Diagram">
            <a:extLst>
              <a:ext uri="{FF2B5EF4-FFF2-40B4-BE49-F238E27FC236}">
                <a16:creationId xmlns:a16="http://schemas.microsoft.com/office/drawing/2014/main" id="{51CEAC9A-CBD0-5F54-ABE5-A4C43D386A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498" y="3053908"/>
            <a:ext cx="4613306" cy="1867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4: Full-scale crash simulation in Abaqus Explicit [13] | Download  Scientific Diagram">
            <a:extLst>
              <a:ext uri="{FF2B5EF4-FFF2-40B4-BE49-F238E27FC236}">
                <a16:creationId xmlns:a16="http://schemas.microsoft.com/office/drawing/2014/main" id="{EA5668AB-A419-C76E-1323-2DFD783010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4167" y="2710109"/>
            <a:ext cx="5092700" cy="2210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ight Arrow 4">
            <a:extLst>
              <a:ext uri="{FF2B5EF4-FFF2-40B4-BE49-F238E27FC236}">
                <a16:creationId xmlns:a16="http://schemas.microsoft.com/office/drawing/2014/main" id="{E6F5840E-D7EC-6FA0-AC61-919A82D29367}"/>
              </a:ext>
            </a:extLst>
          </p:cNvPr>
          <p:cNvSpPr/>
          <p:nvPr/>
        </p:nvSpPr>
        <p:spPr>
          <a:xfrm>
            <a:off x="5498238" y="3583490"/>
            <a:ext cx="639192" cy="80786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3497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28561</TotalTime>
  <Words>1474</Words>
  <Application>Microsoft Macintosh PowerPoint</Application>
  <PresentationFormat>Widescreen</PresentationFormat>
  <Paragraphs>209</Paragraphs>
  <Slides>45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9" baseType="lpstr">
      <vt:lpstr>Arial</vt:lpstr>
      <vt:lpstr>Calibri</vt:lpstr>
      <vt:lpstr>Calibri Light</vt:lpstr>
      <vt:lpstr>Office Theme</vt:lpstr>
      <vt:lpstr>From Colliding Heavy Ions to the Future of Transportation</vt:lpstr>
      <vt:lpstr>Welcome Please ask Questions</vt:lpstr>
      <vt:lpstr>Today’s Agenda</vt:lpstr>
      <vt:lpstr>Jan Main Stations</vt:lpstr>
      <vt:lpstr>WA98</vt:lpstr>
      <vt:lpstr>My research at WA98:  Disoriented Chiral Condensates</vt:lpstr>
      <vt:lpstr>My work at CERN: What I actually did</vt:lpstr>
      <vt:lpstr>How I made my transition to BMW</vt:lpstr>
      <vt:lpstr>First station at BMW was Crash Simulation</vt:lpstr>
      <vt:lpstr>I could bring in my skill set aquired at CERN Identifying the crash severity by AI</vt:lpstr>
      <vt:lpstr>Which skills developed at CERN are useful for prospective employers?</vt:lpstr>
      <vt:lpstr>Established Corporation vs Start-Up</vt:lpstr>
      <vt:lpstr>Ambidexterity: 2 Corporate Strategies </vt:lpstr>
      <vt:lpstr>Cynefin Framework (David Snowden) </vt:lpstr>
      <vt:lpstr>The Most Important Skill for the 21st Century</vt:lpstr>
      <vt:lpstr>Overall Trend: Management -&gt; Leadership</vt:lpstr>
      <vt:lpstr>Maxwell’s 5 levels of  Leadership</vt:lpstr>
      <vt:lpstr>Some useful management skills to have  (and where to find something to learn from)</vt:lpstr>
      <vt:lpstr>Suggestion: Read Harvard Business Review</vt:lpstr>
      <vt:lpstr>Communication Skills</vt:lpstr>
      <vt:lpstr>MBTI as a tool</vt:lpstr>
      <vt:lpstr>Popular: Enneagrams</vt:lpstr>
      <vt:lpstr>Conflict Resolution Skills</vt:lpstr>
      <vt:lpstr>Reporting Skills</vt:lpstr>
      <vt:lpstr>People Management Skills</vt:lpstr>
      <vt:lpstr>Organization Skills</vt:lpstr>
      <vt:lpstr>Process Skills</vt:lpstr>
      <vt:lpstr>Presentation Skills – Steve Jobs</vt:lpstr>
      <vt:lpstr>Goal Setting – Via OKRs</vt:lpstr>
      <vt:lpstr>&gt;&gt;&gt; STRESS &lt;&lt;&lt;</vt:lpstr>
      <vt:lpstr>Mindset </vt:lpstr>
      <vt:lpstr>A Selection of Books that influenced me</vt:lpstr>
      <vt:lpstr>… or find your own favorite books</vt:lpstr>
      <vt:lpstr>Future of Transportation</vt:lpstr>
      <vt:lpstr>Where we are today: Almost everything runs on Oil, because…</vt:lpstr>
      <vt:lpstr>Individual Transportation: Gas to Electric</vt:lpstr>
      <vt:lpstr>Coming in the future: Hydrogen as energy storage (viable around 2030)</vt:lpstr>
      <vt:lpstr>Autonomous Mobility</vt:lpstr>
      <vt:lpstr>Vision Zero</vt:lpstr>
      <vt:lpstr>Future: Floating Cities</vt:lpstr>
      <vt:lpstr>Future: Fusion Energy </vt:lpstr>
      <vt:lpstr>One more thing…</vt:lpstr>
      <vt:lpstr>A day in the life of Jan </vt:lpstr>
      <vt:lpstr>Will be back at CERN through Alumni Program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 Urbahn</dc:creator>
  <cp:lastModifiedBy>Jan Urbahn</cp:lastModifiedBy>
  <cp:revision>40</cp:revision>
  <cp:lastPrinted>2022-11-24T10:31:12Z</cp:lastPrinted>
  <dcterms:created xsi:type="dcterms:W3CDTF">2019-09-03T12:28:53Z</dcterms:created>
  <dcterms:modified xsi:type="dcterms:W3CDTF">2024-02-07T13:40:38Z</dcterms:modified>
</cp:coreProperties>
</file>