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12" r:id="rId2"/>
    <p:sldId id="411" r:id="rId3"/>
    <p:sldId id="266" r:id="rId4"/>
    <p:sldId id="40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268" y="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A10461-9679-490E-9074-C8F5B5137A90}" type="doc">
      <dgm:prSet loTypeId="urn:microsoft.com/office/officeart/2005/8/layout/hierarchy3" loCatId="list" qsTypeId="urn:microsoft.com/office/officeart/2005/8/quickstyle/simple1" qsCatId="simple" csTypeId="urn:microsoft.com/office/officeart/2005/8/colors/accent1_1" csCatId="accent1" phldr="1"/>
      <dgm:spPr/>
    </dgm:pt>
    <dgm:pt modelId="{B89CEB5B-DBDC-4630-B259-59D24D31794A}">
      <dgm:prSet phldrT="[Text]" custT="1"/>
      <dgm:spPr/>
      <dgm:t>
        <a:bodyPr/>
        <a:lstStyle/>
        <a:p>
          <a:r>
            <a:rPr lang="lv-LV" sz="1800" b="1" dirty="0"/>
            <a:t>Materiālu pakļaušana </a:t>
          </a:r>
          <a:r>
            <a:rPr lang="lv-LV" sz="1800" b="1" dirty="0" err="1"/>
            <a:t>tritiētai</a:t>
          </a:r>
          <a:r>
            <a:rPr lang="lv-LV" sz="1800" b="1" dirty="0"/>
            <a:t> atmosfērai</a:t>
          </a:r>
          <a:endParaRPr lang="en-GB" sz="1800" b="1" dirty="0"/>
        </a:p>
        <a:p>
          <a:r>
            <a:rPr lang="en-GB" sz="1800" b="1" dirty="0"/>
            <a:t>(HTO </a:t>
          </a:r>
          <a:r>
            <a:rPr lang="lv-LV" sz="1800" b="1" dirty="0"/>
            <a:t>tvaiku</a:t>
          </a:r>
          <a:r>
            <a:rPr lang="en-GB" sz="1800" b="1" dirty="0"/>
            <a:t> </a:t>
          </a:r>
          <a:r>
            <a:rPr lang="lv-LV" sz="1800" b="1" dirty="0"/>
            <a:t>vai</a:t>
          </a:r>
          <a:r>
            <a:rPr lang="en-GB" sz="1800" b="1" dirty="0"/>
            <a:t> HT </a:t>
          </a:r>
          <a:r>
            <a:rPr lang="lv-LV" sz="1800" b="1" dirty="0"/>
            <a:t>saturoša gāze</a:t>
          </a:r>
          <a:r>
            <a:rPr lang="en-GB" sz="1800" b="1" dirty="0"/>
            <a:t>)</a:t>
          </a:r>
          <a:endParaRPr lang="en-US" sz="1800" dirty="0"/>
        </a:p>
      </dgm:t>
    </dgm:pt>
    <dgm:pt modelId="{A8713B9B-1143-4387-A88C-0A1095C6A468}" type="parTrans" cxnId="{A5DBAA9D-519E-4E6B-9D98-8F2465EAE788}">
      <dgm:prSet/>
      <dgm:spPr/>
      <dgm:t>
        <a:bodyPr/>
        <a:lstStyle/>
        <a:p>
          <a:endParaRPr lang="en-US" sz="1200"/>
        </a:p>
      </dgm:t>
    </dgm:pt>
    <dgm:pt modelId="{CD609157-6BA5-4D4E-8573-58CE62DA150F}" type="sibTrans" cxnId="{A5DBAA9D-519E-4E6B-9D98-8F2465EAE788}">
      <dgm:prSet/>
      <dgm:spPr/>
      <dgm:t>
        <a:bodyPr/>
        <a:lstStyle/>
        <a:p>
          <a:endParaRPr lang="en-US" sz="1200"/>
        </a:p>
      </dgm:t>
    </dgm:pt>
    <dgm:pt modelId="{D56383A3-6CF4-472B-934C-86F09683B7BE}">
      <dgm:prSet phldrT="[Text]" custT="1"/>
      <dgm:spPr/>
      <dgm:t>
        <a:bodyPr/>
        <a:lstStyle/>
        <a:p>
          <a:pPr algn="l"/>
          <a:r>
            <a:rPr lang="lv-LV" sz="1600" b="1" dirty="0"/>
            <a:t>Absorbētā </a:t>
          </a:r>
          <a:r>
            <a:rPr lang="lv-LV" sz="1600" b="1" dirty="0" err="1"/>
            <a:t>tritija</a:t>
          </a:r>
          <a:r>
            <a:rPr lang="lv-LV" sz="1600" b="1" dirty="0"/>
            <a:t> daudzus</a:t>
          </a:r>
          <a:endParaRPr lang="en-US" sz="1600" dirty="0"/>
        </a:p>
      </dgm:t>
    </dgm:pt>
    <dgm:pt modelId="{04F71AEE-8FCC-4397-801B-CDD68997E51C}" type="parTrans" cxnId="{B1C3E080-7F37-4CCB-A409-2DB3BEAC7571}">
      <dgm:prSet/>
      <dgm:spPr/>
      <dgm:t>
        <a:bodyPr/>
        <a:lstStyle/>
        <a:p>
          <a:endParaRPr lang="en-US" sz="1200"/>
        </a:p>
      </dgm:t>
    </dgm:pt>
    <dgm:pt modelId="{357BADD0-1D1E-4698-83DE-7ABD54EE7798}" type="sibTrans" cxnId="{B1C3E080-7F37-4CCB-A409-2DB3BEAC7571}">
      <dgm:prSet/>
      <dgm:spPr/>
      <dgm:t>
        <a:bodyPr/>
        <a:lstStyle/>
        <a:p>
          <a:endParaRPr lang="en-US" sz="1200"/>
        </a:p>
      </dgm:t>
    </dgm:pt>
    <dgm:pt modelId="{0234EBAE-2E7A-4785-BC47-067A9754C209}">
      <dgm:prSet phldrT="[Text]" custT="1"/>
      <dgm:spPr/>
      <dgm:t>
        <a:bodyPr/>
        <a:lstStyle/>
        <a:p>
          <a:pPr algn="l"/>
          <a:r>
            <a:rPr lang="lv-LV" sz="1600" b="1" noProof="0" dirty="0" err="1"/>
            <a:t>Tritija</a:t>
          </a:r>
          <a:r>
            <a:rPr lang="lv-LV" sz="1600" b="1" noProof="0" dirty="0"/>
            <a:t> izdalīšanās </a:t>
          </a:r>
          <a:r>
            <a:rPr lang="lv-LV" sz="1600" b="1" noProof="0" dirty="0" err="1"/>
            <a:t>ekpluatācijas</a:t>
          </a:r>
          <a:r>
            <a:rPr lang="lv-LV" sz="1600" b="1" noProof="0" dirty="0"/>
            <a:t> laikā</a:t>
          </a:r>
          <a:endParaRPr lang="en-US" sz="1600" noProof="0" dirty="0"/>
        </a:p>
      </dgm:t>
    </dgm:pt>
    <dgm:pt modelId="{44830955-BA9D-4170-8D2C-C50F57A8398C}" type="parTrans" cxnId="{145AB631-7222-4C89-B99F-0B22CD418DAF}">
      <dgm:prSet/>
      <dgm:spPr/>
      <dgm:t>
        <a:bodyPr/>
        <a:lstStyle/>
        <a:p>
          <a:endParaRPr lang="en-US" sz="1200"/>
        </a:p>
      </dgm:t>
    </dgm:pt>
    <dgm:pt modelId="{99F38FCC-639E-4597-A26D-005E982C0376}" type="sibTrans" cxnId="{145AB631-7222-4C89-B99F-0B22CD418DAF}">
      <dgm:prSet/>
      <dgm:spPr/>
      <dgm:t>
        <a:bodyPr/>
        <a:lstStyle/>
        <a:p>
          <a:endParaRPr lang="en-US" sz="1200"/>
        </a:p>
      </dgm:t>
    </dgm:pt>
    <dgm:pt modelId="{854B8540-7A63-450D-B127-60C52138737E}">
      <dgm:prSet phldrT="[Text]" custT="1"/>
      <dgm:spPr/>
      <dgm:t>
        <a:bodyPr/>
        <a:lstStyle/>
        <a:p>
          <a:pPr algn="l"/>
          <a:r>
            <a:rPr lang="lv-LV" sz="1600" b="1" noProof="0" dirty="0"/>
            <a:t>Termiska izdalīšana</a:t>
          </a:r>
          <a:endParaRPr lang="en-US" sz="1600" b="1" noProof="0" dirty="0"/>
        </a:p>
      </dgm:t>
    </dgm:pt>
    <dgm:pt modelId="{8D21AF25-5048-47DA-A24A-A4D0C86C1256}" type="parTrans" cxnId="{0B182655-A00C-4222-9B32-F1F3354123AF}">
      <dgm:prSet/>
      <dgm:spPr/>
      <dgm:t>
        <a:bodyPr/>
        <a:lstStyle/>
        <a:p>
          <a:endParaRPr lang="en-US" sz="1200"/>
        </a:p>
      </dgm:t>
    </dgm:pt>
    <dgm:pt modelId="{D68A91CA-9A4E-403D-A391-1D3C40B36C68}" type="sibTrans" cxnId="{0B182655-A00C-4222-9B32-F1F3354123AF}">
      <dgm:prSet/>
      <dgm:spPr/>
      <dgm:t>
        <a:bodyPr/>
        <a:lstStyle/>
        <a:p>
          <a:endParaRPr lang="en-US" sz="1200"/>
        </a:p>
      </dgm:t>
    </dgm:pt>
    <dgm:pt modelId="{B17B8EEF-4FBD-4C1C-9933-FD616DA0B3AB}" type="pres">
      <dgm:prSet presAssocID="{8BA10461-9679-490E-9074-C8F5B5137A9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B3B5042-E380-4916-9E8B-C3E4AC9147DD}" type="pres">
      <dgm:prSet presAssocID="{B89CEB5B-DBDC-4630-B259-59D24D31794A}" presName="root" presStyleCnt="0"/>
      <dgm:spPr/>
    </dgm:pt>
    <dgm:pt modelId="{765FBACC-1DFC-4141-9DAC-FFD08E083183}" type="pres">
      <dgm:prSet presAssocID="{B89CEB5B-DBDC-4630-B259-59D24D31794A}" presName="rootComposite" presStyleCnt="0"/>
      <dgm:spPr/>
    </dgm:pt>
    <dgm:pt modelId="{F8D841F7-BB47-4270-9F53-6BB425578969}" type="pres">
      <dgm:prSet presAssocID="{B89CEB5B-DBDC-4630-B259-59D24D31794A}" presName="rootText" presStyleLbl="node1" presStyleIdx="0" presStyleCnt="1" custScaleX="273345" custScaleY="67877" custLinFactNeighborX="16484" custLinFactNeighborY="3394"/>
      <dgm:spPr/>
    </dgm:pt>
    <dgm:pt modelId="{FD9A6825-4C8D-46B9-878A-76B68405AEF5}" type="pres">
      <dgm:prSet presAssocID="{B89CEB5B-DBDC-4630-B259-59D24D31794A}" presName="rootConnector" presStyleLbl="node1" presStyleIdx="0" presStyleCnt="1"/>
      <dgm:spPr/>
    </dgm:pt>
    <dgm:pt modelId="{C26D33A9-5797-4539-A5A6-CF959CA5BD00}" type="pres">
      <dgm:prSet presAssocID="{B89CEB5B-DBDC-4630-B259-59D24D31794A}" presName="childShape" presStyleCnt="0"/>
      <dgm:spPr/>
    </dgm:pt>
    <dgm:pt modelId="{3A1C2EFD-BF7D-413D-B8D2-5B95663147B3}" type="pres">
      <dgm:prSet presAssocID="{04F71AEE-8FCC-4397-801B-CDD68997E51C}" presName="Name13" presStyleLbl="parChTrans1D2" presStyleIdx="0" presStyleCnt="3"/>
      <dgm:spPr/>
    </dgm:pt>
    <dgm:pt modelId="{7921A926-8C07-433F-BB87-41EB744993D4}" type="pres">
      <dgm:prSet presAssocID="{D56383A3-6CF4-472B-934C-86F09683B7BE}" presName="childText" presStyleLbl="bgAcc1" presStyleIdx="0" presStyleCnt="3" custScaleX="274424" custScaleY="53785">
        <dgm:presLayoutVars>
          <dgm:bulletEnabled val="1"/>
        </dgm:presLayoutVars>
      </dgm:prSet>
      <dgm:spPr/>
    </dgm:pt>
    <dgm:pt modelId="{9B809510-6A3E-41CD-9F4F-5F223907E781}" type="pres">
      <dgm:prSet presAssocID="{44830955-BA9D-4170-8D2C-C50F57A8398C}" presName="Name13" presStyleLbl="parChTrans1D2" presStyleIdx="1" presStyleCnt="3"/>
      <dgm:spPr/>
    </dgm:pt>
    <dgm:pt modelId="{5F594AA5-96C7-4D0A-9BC7-CECC20C1F8A6}" type="pres">
      <dgm:prSet presAssocID="{0234EBAE-2E7A-4785-BC47-067A9754C209}" presName="childText" presStyleLbl="bgAcc1" presStyleIdx="1" presStyleCnt="3" custScaleX="277218" custScaleY="51739">
        <dgm:presLayoutVars>
          <dgm:bulletEnabled val="1"/>
        </dgm:presLayoutVars>
      </dgm:prSet>
      <dgm:spPr/>
    </dgm:pt>
    <dgm:pt modelId="{5316EE30-4FE5-4C39-8151-D05C910FC283}" type="pres">
      <dgm:prSet presAssocID="{8D21AF25-5048-47DA-A24A-A4D0C86C1256}" presName="Name13" presStyleLbl="parChTrans1D2" presStyleIdx="2" presStyleCnt="3"/>
      <dgm:spPr/>
    </dgm:pt>
    <dgm:pt modelId="{AC98AD8F-DB67-4A91-A1B5-20627E5DC7F5}" type="pres">
      <dgm:prSet presAssocID="{854B8540-7A63-450D-B127-60C52138737E}" presName="childText" presStyleLbl="bgAcc1" presStyleIdx="2" presStyleCnt="3" custScaleX="276132" custScaleY="30137" custLinFactNeighborX="-545" custLinFactNeighborY="-8718">
        <dgm:presLayoutVars>
          <dgm:bulletEnabled val="1"/>
        </dgm:presLayoutVars>
      </dgm:prSet>
      <dgm:spPr/>
    </dgm:pt>
  </dgm:ptLst>
  <dgm:cxnLst>
    <dgm:cxn modelId="{86E40F19-230D-43FC-B162-E0D38EC9F191}" type="presOf" srcId="{04F71AEE-8FCC-4397-801B-CDD68997E51C}" destId="{3A1C2EFD-BF7D-413D-B8D2-5B95663147B3}" srcOrd="0" destOrd="0" presId="urn:microsoft.com/office/officeart/2005/8/layout/hierarchy3"/>
    <dgm:cxn modelId="{145AB631-7222-4C89-B99F-0B22CD418DAF}" srcId="{B89CEB5B-DBDC-4630-B259-59D24D31794A}" destId="{0234EBAE-2E7A-4785-BC47-067A9754C209}" srcOrd="1" destOrd="0" parTransId="{44830955-BA9D-4170-8D2C-C50F57A8398C}" sibTransId="{99F38FCC-639E-4597-A26D-005E982C0376}"/>
    <dgm:cxn modelId="{0A372D3E-AF6C-4A63-B0E2-DE829FACF77F}" type="presOf" srcId="{0234EBAE-2E7A-4785-BC47-067A9754C209}" destId="{5F594AA5-96C7-4D0A-9BC7-CECC20C1F8A6}" srcOrd="0" destOrd="0" presId="urn:microsoft.com/office/officeart/2005/8/layout/hierarchy3"/>
    <dgm:cxn modelId="{DC00A951-C0EE-4226-9853-599042246576}" type="presOf" srcId="{B89CEB5B-DBDC-4630-B259-59D24D31794A}" destId="{FD9A6825-4C8D-46B9-878A-76B68405AEF5}" srcOrd="1" destOrd="0" presId="urn:microsoft.com/office/officeart/2005/8/layout/hierarchy3"/>
    <dgm:cxn modelId="{0B182655-A00C-4222-9B32-F1F3354123AF}" srcId="{B89CEB5B-DBDC-4630-B259-59D24D31794A}" destId="{854B8540-7A63-450D-B127-60C52138737E}" srcOrd="2" destOrd="0" parTransId="{8D21AF25-5048-47DA-A24A-A4D0C86C1256}" sibTransId="{D68A91CA-9A4E-403D-A391-1D3C40B36C68}"/>
    <dgm:cxn modelId="{B1C3E080-7F37-4CCB-A409-2DB3BEAC7571}" srcId="{B89CEB5B-DBDC-4630-B259-59D24D31794A}" destId="{D56383A3-6CF4-472B-934C-86F09683B7BE}" srcOrd="0" destOrd="0" parTransId="{04F71AEE-8FCC-4397-801B-CDD68997E51C}" sibTransId="{357BADD0-1D1E-4698-83DE-7ABD54EE7798}"/>
    <dgm:cxn modelId="{A5DBAA9D-519E-4E6B-9D98-8F2465EAE788}" srcId="{8BA10461-9679-490E-9074-C8F5B5137A90}" destId="{B89CEB5B-DBDC-4630-B259-59D24D31794A}" srcOrd="0" destOrd="0" parTransId="{A8713B9B-1143-4387-A88C-0A1095C6A468}" sibTransId="{CD609157-6BA5-4D4E-8573-58CE62DA150F}"/>
    <dgm:cxn modelId="{44C357A5-F94B-4096-9A88-D7C2152D42C6}" type="presOf" srcId="{8D21AF25-5048-47DA-A24A-A4D0C86C1256}" destId="{5316EE30-4FE5-4C39-8151-D05C910FC283}" srcOrd="0" destOrd="0" presId="urn:microsoft.com/office/officeart/2005/8/layout/hierarchy3"/>
    <dgm:cxn modelId="{5ED0FEB7-D14D-4C26-91B0-D84DE084218F}" type="presOf" srcId="{B89CEB5B-DBDC-4630-B259-59D24D31794A}" destId="{F8D841F7-BB47-4270-9F53-6BB425578969}" srcOrd="0" destOrd="0" presId="urn:microsoft.com/office/officeart/2005/8/layout/hierarchy3"/>
    <dgm:cxn modelId="{03410DC5-3D5E-47AD-AF99-4E177FE22464}" type="presOf" srcId="{854B8540-7A63-450D-B127-60C52138737E}" destId="{AC98AD8F-DB67-4A91-A1B5-20627E5DC7F5}" srcOrd="0" destOrd="0" presId="urn:microsoft.com/office/officeart/2005/8/layout/hierarchy3"/>
    <dgm:cxn modelId="{F346D2C5-C943-4D7D-B3DB-A2451C5819BE}" type="presOf" srcId="{D56383A3-6CF4-472B-934C-86F09683B7BE}" destId="{7921A926-8C07-433F-BB87-41EB744993D4}" srcOrd="0" destOrd="0" presId="urn:microsoft.com/office/officeart/2005/8/layout/hierarchy3"/>
    <dgm:cxn modelId="{A15F9ED7-22C8-436E-BD1D-D05F63F8357C}" type="presOf" srcId="{44830955-BA9D-4170-8D2C-C50F57A8398C}" destId="{9B809510-6A3E-41CD-9F4F-5F223907E781}" srcOrd="0" destOrd="0" presId="urn:microsoft.com/office/officeart/2005/8/layout/hierarchy3"/>
    <dgm:cxn modelId="{84D05CDD-0347-4315-AF8F-850E6A1600B0}" type="presOf" srcId="{8BA10461-9679-490E-9074-C8F5B5137A90}" destId="{B17B8EEF-4FBD-4C1C-9933-FD616DA0B3AB}" srcOrd="0" destOrd="0" presId="urn:microsoft.com/office/officeart/2005/8/layout/hierarchy3"/>
    <dgm:cxn modelId="{91DE3004-2F16-4D39-B750-DF90AA916A8E}" type="presParOf" srcId="{B17B8EEF-4FBD-4C1C-9933-FD616DA0B3AB}" destId="{BB3B5042-E380-4916-9E8B-C3E4AC9147DD}" srcOrd="0" destOrd="0" presId="urn:microsoft.com/office/officeart/2005/8/layout/hierarchy3"/>
    <dgm:cxn modelId="{548BB2A2-A9A0-45A0-B09F-171A8E7DB4FF}" type="presParOf" srcId="{BB3B5042-E380-4916-9E8B-C3E4AC9147DD}" destId="{765FBACC-1DFC-4141-9DAC-FFD08E083183}" srcOrd="0" destOrd="0" presId="urn:microsoft.com/office/officeart/2005/8/layout/hierarchy3"/>
    <dgm:cxn modelId="{64E4D0A6-E53C-4FB5-AC18-3776D3E00667}" type="presParOf" srcId="{765FBACC-1DFC-4141-9DAC-FFD08E083183}" destId="{F8D841F7-BB47-4270-9F53-6BB425578969}" srcOrd="0" destOrd="0" presId="urn:microsoft.com/office/officeart/2005/8/layout/hierarchy3"/>
    <dgm:cxn modelId="{B7128F12-6582-48C9-8A9B-5375560EE18C}" type="presParOf" srcId="{765FBACC-1DFC-4141-9DAC-FFD08E083183}" destId="{FD9A6825-4C8D-46B9-878A-76B68405AEF5}" srcOrd="1" destOrd="0" presId="urn:microsoft.com/office/officeart/2005/8/layout/hierarchy3"/>
    <dgm:cxn modelId="{09BF5B74-B61F-4A28-B971-7B73882E1AAE}" type="presParOf" srcId="{BB3B5042-E380-4916-9E8B-C3E4AC9147DD}" destId="{C26D33A9-5797-4539-A5A6-CF959CA5BD00}" srcOrd="1" destOrd="0" presId="urn:microsoft.com/office/officeart/2005/8/layout/hierarchy3"/>
    <dgm:cxn modelId="{1BFB702E-AA67-4B87-9F10-A600BC66F50B}" type="presParOf" srcId="{C26D33A9-5797-4539-A5A6-CF959CA5BD00}" destId="{3A1C2EFD-BF7D-413D-B8D2-5B95663147B3}" srcOrd="0" destOrd="0" presId="urn:microsoft.com/office/officeart/2005/8/layout/hierarchy3"/>
    <dgm:cxn modelId="{9243B494-C070-4815-9E02-1B54E5373419}" type="presParOf" srcId="{C26D33A9-5797-4539-A5A6-CF959CA5BD00}" destId="{7921A926-8C07-433F-BB87-41EB744993D4}" srcOrd="1" destOrd="0" presId="urn:microsoft.com/office/officeart/2005/8/layout/hierarchy3"/>
    <dgm:cxn modelId="{1EDD257E-0344-489E-8ACE-7A83A726D01F}" type="presParOf" srcId="{C26D33A9-5797-4539-A5A6-CF959CA5BD00}" destId="{9B809510-6A3E-41CD-9F4F-5F223907E781}" srcOrd="2" destOrd="0" presId="urn:microsoft.com/office/officeart/2005/8/layout/hierarchy3"/>
    <dgm:cxn modelId="{67AD9DC7-C338-4E7D-AAE5-BFA78496B0F5}" type="presParOf" srcId="{C26D33A9-5797-4539-A5A6-CF959CA5BD00}" destId="{5F594AA5-96C7-4D0A-9BC7-CECC20C1F8A6}" srcOrd="3" destOrd="0" presId="urn:microsoft.com/office/officeart/2005/8/layout/hierarchy3"/>
    <dgm:cxn modelId="{FBF2227B-3878-4F1B-A9E1-5EFEB2570AB9}" type="presParOf" srcId="{C26D33A9-5797-4539-A5A6-CF959CA5BD00}" destId="{5316EE30-4FE5-4C39-8151-D05C910FC283}" srcOrd="4" destOrd="0" presId="urn:microsoft.com/office/officeart/2005/8/layout/hierarchy3"/>
    <dgm:cxn modelId="{D43E04B0-C51F-451C-83E2-3FE86D314BDE}" type="presParOf" srcId="{C26D33A9-5797-4539-A5A6-CF959CA5BD00}" destId="{AC98AD8F-DB67-4A91-A1B5-20627E5DC7F5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D841F7-BB47-4270-9F53-6BB425578969}">
      <dsp:nvSpPr>
        <dsp:cNvPr id="0" name=""/>
        <dsp:cNvSpPr/>
      </dsp:nvSpPr>
      <dsp:spPr>
        <a:xfrm>
          <a:off x="57701" y="1475428"/>
          <a:ext cx="4622933" cy="5739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800" b="1" kern="1200" dirty="0"/>
            <a:t>Materiālu pakļaušana </a:t>
          </a:r>
          <a:r>
            <a:rPr lang="lv-LV" sz="1800" b="1" kern="1200" dirty="0" err="1"/>
            <a:t>tritiētai</a:t>
          </a:r>
          <a:r>
            <a:rPr lang="lv-LV" sz="1800" b="1" kern="1200" dirty="0"/>
            <a:t> atmosfērai</a:t>
          </a:r>
          <a:endParaRPr lang="en-GB" sz="1800" b="1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/>
            <a:t>(HTO </a:t>
          </a:r>
          <a:r>
            <a:rPr lang="lv-LV" sz="1800" b="1" kern="1200" dirty="0"/>
            <a:t>tvaiku</a:t>
          </a:r>
          <a:r>
            <a:rPr lang="en-GB" sz="1800" b="1" kern="1200" dirty="0"/>
            <a:t> </a:t>
          </a:r>
          <a:r>
            <a:rPr lang="lv-LV" sz="1800" b="1" kern="1200" dirty="0"/>
            <a:t>vai</a:t>
          </a:r>
          <a:r>
            <a:rPr lang="en-GB" sz="1800" b="1" kern="1200" dirty="0"/>
            <a:t> HT </a:t>
          </a:r>
          <a:r>
            <a:rPr lang="lv-LV" sz="1800" b="1" kern="1200" dirty="0"/>
            <a:t>saturoša gāze</a:t>
          </a:r>
          <a:r>
            <a:rPr lang="en-GB" sz="1800" b="1" kern="1200" dirty="0"/>
            <a:t>)</a:t>
          </a:r>
          <a:endParaRPr lang="en-US" sz="1800" kern="1200" dirty="0"/>
        </a:p>
      </dsp:txBody>
      <dsp:txXfrm>
        <a:off x="74512" y="1492239"/>
        <a:ext cx="4589311" cy="540361"/>
      </dsp:txXfrm>
    </dsp:sp>
    <dsp:sp modelId="{3A1C2EFD-BF7D-413D-B8D2-5B95663147B3}">
      <dsp:nvSpPr>
        <dsp:cNvPr id="0" name=""/>
        <dsp:cNvSpPr/>
      </dsp:nvSpPr>
      <dsp:spPr>
        <a:xfrm>
          <a:off x="519994" y="2049412"/>
          <a:ext cx="407242" cy="410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0114"/>
              </a:lnTo>
              <a:lnTo>
                <a:pt x="407242" y="41011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21A926-8C07-433F-BB87-41EB744993D4}">
      <dsp:nvSpPr>
        <dsp:cNvPr id="0" name=""/>
        <dsp:cNvSpPr/>
      </dsp:nvSpPr>
      <dsp:spPr>
        <a:xfrm>
          <a:off x="927236" y="2232117"/>
          <a:ext cx="3712945" cy="45481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600" b="1" kern="1200" dirty="0"/>
            <a:t>Absorbētā </a:t>
          </a:r>
          <a:r>
            <a:rPr lang="lv-LV" sz="1600" b="1" kern="1200" dirty="0" err="1"/>
            <a:t>tritija</a:t>
          </a:r>
          <a:r>
            <a:rPr lang="lv-LV" sz="1600" b="1" kern="1200" dirty="0"/>
            <a:t> daudzus</a:t>
          </a:r>
          <a:endParaRPr lang="en-US" sz="1600" kern="1200" dirty="0"/>
        </a:p>
      </dsp:txBody>
      <dsp:txXfrm>
        <a:off x="940557" y="2245438"/>
        <a:ext cx="3686303" cy="428176"/>
      </dsp:txXfrm>
    </dsp:sp>
    <dsp:sp modelId="{9B809510-6A3E-41CD-9F4F-5F223907E781}">
      <dsp:nvSpPr>
        <dsp:cNvPr id="0" name=""/>
        <dsp:cNvSpPr/>
      </dsp:nvSpPr>
      <dsp:spPr>
        <a:xfrm>
          <a:off x="519994" y="2049412"/>
          <a:ext cx="407242" cy="10676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7687"/>
              </a:lnTo>
              <a:lnTo>
                <a:pt x="407242" y="106768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594AA5-96C7-4D0A-9BC7-CECC20C1F8A6}">
      <dsp:nvSpPr>
        <dsp:cNvPr id="0" name=""/>
        <dsp:cNvSpPr/>
      </dsp:nvSpPr>
      <dsp:spPr>
        <a:xfrm>
          <a:off x="927236" y="2898341"/>
          <a:ext cx="3750748" cy="43751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600" b="1" kern="1200" noProof="0" dirty="0" err="1"/>
            <a:t>Tritija</a:t>
          </a:r>
          <a:r>
            <a:rPr lang="lv-LV" sz="1600" b="1" kern="1200" noProof="0" dirty="0"/>
            <a:t> izdalīšanās </a:t>
          </a:r>
          <a:r>
            <a:rPr lang="lv-LV" sz="1600" b="1" kern="1200" noProof="0" dirty="0" err="1"/>
            <a:t>ekpluatācijas</a:t>
          </a:r>
          <a:r>
            <a:rPr lang="lv-LV" sz="1600" b="1" kern="1200" noProof="0" dirty="0"/>
            <a:t> laikā</a:t>
          </a:r>
          <a:endParaRPr lang="en-US" sz="1600" kern="1200" noProof="0" dirty="0"/>
        </a:p>
      </dsp:txBody>
      <dsp:txXfrm>
        <a:off x="940050" y="2911155"/>
        <a:ext cx="3725120" cy="411888"/>
      </dsp:txXfrm>
    </dsp:sp>
    <dsp:sp modelId="{5316EE30-4FE5-4C39-8151-D05C910FC283}">
      <dsp:nvSpPr>
        <dsp:cNvPr id="0" name=""/>
        <dsp:cNvSpPr/>
      </dsp:nvSpPr>
      <dsp:spPr>
        <a:xfrm>
          <a:off x="519994" y="2049412"/>
          <a:ext cx="399868" cy="15515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1552"/>
              </a:lnTo>
              <a:lnTo>
                <a:pt x="399868" y="155155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98AD8F-DB67-4A91-A1B5-20627E5DC7F5}">
      <dsp:nvSpPr>
        <dsp:cNvPr id="0" name=""/>
        <dsp:cNvSpPr/>
      </dsp:nvSpPr>
      <dsp:spPr>
        <a:xfrm>
          <a:off x="919862" y="3473541"/>
          <a:ext cx="3736055" cy="25484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1600" b="1" kern="1200" noProof="0" dirty="0"/>
            <a:t>Termiska izdalīšana</a:t>
          </a:r>
          <a:endParaRPr lang="en-US" sz="1600" b="1" kern="1200" noProof="0" dirty="0"/>
        </a:p>
      </dsp:txBody>
      <dsp:txXfrm>
        <a:off x="927326" y="3481005"/>
        <a:ext cx="3721127" cy="2399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839B0-FCD7-4F6E-A364-D14BBB8EED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F21653-FC12-43BB-BA8A-95BC90D96C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88BF4F-5EA5-4BDD-A008-FCC621F90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F959-6916-4BB8-A970-ADDD6C67059F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24584C-5659-4EA3-8781-D38C9AE1A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0CBBF7-A908-4776-8411-4C18FB9DD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2E3BD-1004-444C-B2A0-4CAA9DFC2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757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4FE6D-D2BB-4045-BA3D-6FE102EB8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5AFEF3-F1B1-4333-8D63-C0F309FB36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7A1B1D-CAF2-47A1-935E-A512D734A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F959-6916-4BB8-A970-ADDD6C67059F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120C8-BF3D-45B9-92BB-98BC4968C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EF85A5-A3E7-4FC0-A794-F7E993EE7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2E3BD-1004-444C-B2A0-4CAA9DFC2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748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A05895-5F77-4007-84C7-0EE80A655E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93957D-8800-4BED-8E04-61744B5BAC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7D1D87-6D7E-4F66-967D-8299BF204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F959-6916-4BB8-A970-ADDD6C67059F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047C9-A318-407D-8734-E81809489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AD2FB8-DB3F-49D7-B220-4A492E43C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2E3BD-1004-444C-B2A0-4CAA9DFC2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42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20133" y="328778"/>
            <a:ext cx="11859534" cy="670465"/>
          </a:xfrm>
        </p:spPr>
        <p:txBody>
          <a:bodyPr>
            <a:noAutofit/>
          </a:bodyPr>
          <a:lstStyle>
            <a:lvl1pPr>
              <a:lnSpc>
                <a:spcPct val="101000"/>
              </a:lnSpc>
              <a:defRPr sz="3200">
                <a:solidFill>
                  <a:srgbClr val="013881"/>
                </a:solidFill>
              </a:defRPr>
            </a:lvl1pPr>
            <a:lvl2pPr>
              <a:lnSpc>
                <a:spcPct val="101000"/>
              </a:lnSpc>
              <a:defRPr sz="2000"/>
            </a:lvl2pPr>
            <a:lvl3pPr>
              <a:lnSpc>
                <a:spcPct val="101000"/>
              </a:lnSpc>
              <a:defRPr sz="2000"/>
            </a:lvl3pPr>
            <a:lvl4pPr>
              <a:lnSpc>
                <a:spcPct val="101000"/>
              </a:lnSpc>
              <a:defRPr sz="2000"/>
            </a:lvl4pPr>
            <a:lvl5pPr>
              <a:lnSpc>
                <a:spcPct val="101000"/>
              </a:lnSpc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1028938"/>
            <a:ext cx="12192000" cy="1"/>
          </a:xfrm>
          <a:prstGeom prst="line">
            <a:avLst/>
          </a:prstGeom>
          <a:ln w="38100">
            <a:solidFill>
              <a:srgbClr val="0138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5104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20778" y="1118613"/>
            <a:ext cx="2541404" cy="999243"/>
          </a:xfrm>
        </p:spPr>
        <p:txBody>
          <a:bodyPr>
            <a:normAutofit/>
          </a:bodyPr>
          <a:lstStyle>
            <a:lvl1pPr>
              <a:lnSpc>
                <a:spcPct val="101000"/>
              </a:lnSpc>
              <a:defRPr sz="1182"/>
            </a:lvl1pPr>
            <a:lvl2pPr>
              <a:lnSpc>
                <a:spcPct val="101000"/>
              </a:lnSpc>
              <a:defRPr sz="1182"/>
            </a:lvl2pPr>
            <a:lvl3pPr>
              <a:lnSpc>
                <a:spcPct val="101000"/>
              </a:lnSpc>
              <a:defRPr sz="1182"/>
            </a:lvl3pPr>
            <a:lvl4pPr>
              <a:lnSpc>
                <a:spcPct val="101000"/>
              </a:lnSpc>
              <a:defRPr sz="1182"/>
            </a:lvl4pPr>
            <a:lvl5pPr>
              <a:lnSpc>
                <a:spcPct val="101000"/>
              </a:lnSpc>
              <a:defRPr sz="1182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4785191" y="1169050"/>
            <a:ext cx="4650577" cy="1386232"/>
          </a:xfrm>
        </p:spPr>
        <p:txBody>
          <a:bodyPr>
            <a:noAutofit/>
          </a:bodyPr>
          <a:lstStyle>
            <a:lvl1pPr>
              <a:lnSpc>
                <a:spcPct val="76000"/>
              </a:lnSpc>
              <a:defRPr sz="4093" b="1" baseline="0">
                <a:solidFill>
                  <a:srgbClr val="ACC0C6"/>
                </a:solidFill>
              </a:defRPr>
            </a:lvl1pPr>
            <a:lvl2pPr>
              <a:lnSpc>
                <a:spcPct val="76000"/>
              </a:lnSpc>
              <a:defRPr sz="4093" b="1" baseline="0">
                <a:solidFill>
                  <a:srgbClr val="ACC0C6"/>
                </a:solidFill>
              </a:defRPr>
            </a:lvl2pPr>
            <a:lvl3pPr>
              <a:lnSpc>
                <a:spcPct val="76000"/>
              </a:lnSpc>
              <a:defRPr sz="4093" b="1" baseline="0">
                <a:solidFill>
                  <a:srgbClr val="ACC0C6"/>
                </a:solidFill>
              </a:defRPr>
            </a:lvl3pPr>
            <a:lvl4pPr>
              <a:lnSpc>
                <a:spcPct val="76000"/>
              </a:lnSpc>
              <a:defRPr sz="4093" b="1" baseline="0">
                <a:solidFill>
                  <a:srgbClr val="ACC0C6"/>
                </a:solidFill>
              </a:defRPr>
            </a:lvl4pPr>
            <a:lvl5pPr>
              <a:lnSpc>
                <a:spcPct val="76000"/>
              </a:lnSpc>
              <a:defRPr sz="4093" b="1" baseline="0">
                <a:solidFill>
                  <a:srgbClr val="ACC0C6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802194" y="2568381"/>
            <a:ext cx="4990393" cy="999243"/>
          </a:xfrm>
        </p:spPr>
        <p:txBody>
          <a:bodyPr>
            <a:normAutofit/>
          </a:bodyPr>
          <a:lstStyle>
            <a:lvl1pPr>
              <a:lnSpc>
                <a:spcPct val="101000"/>
              </a:lnSpc>
              <a:defRPr sz="1182"/>
            </a:lvl1pPr>
            <a:lvl2pPr>
              <a:lnSpc>
                <a:spcPct val="101000"/>
              </a:lnSpc>
              <a:defRPr sz="1182"/>
            </a:lvl2pPr>
            <a:lvl3pPr>
              <a:lnSpc>
                <a:spcPct val="101000"/>
              </a:lnSpc>
              <a:defRPr sz="1182"/>
            </a:lvl3pPr>
            <a:lvl4pPr>
              <a:lnSpc>
                <a:spcPct val="101000"/>
              </a:lnSpc>
              <a:defRPr sz="1182"/>
            </a:lvl4pPr>
            <a:lvl5pPr>
              <a:lnSpc>
                <a:spcPct val="101000"/>
              </a:lnSpc>
              <a:defRPr sz="1182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C8DA03-8DC1-4E3F-901B-67C6914C1A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4976" y="5444358"/>
            <a:ext cx="3257206" cy="1104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8824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005">
          <p15:clr>
            <a:srgbClr val="FBAE40"/>
          </p15:clr>
        </p15:guide>
        <p15:guide id="2" orient="horz" pos="121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FABA2-D742-4626-AE59-452510A58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CDCF08-DF86-4D6E-9EB3-CF2616006F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396AB-8D64-4A27-BBBD-7C882DBB2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F959-6916-4BB8-A970-ADDD6C67059F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B112F-EF62-4131-81B3-84C026700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F79BE-E5B7-47CE-9105-C4523A108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2E3BD-1004-444C-B2A0-4CAA9DFC2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825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556BF-AEE4-4A63-B1C5-924222F60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BF2EFF-1800-41AB-86D7-A1A714B83E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3B2187-C502-4460-8A97-77BA7159C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F959-6916-4BB8-A970-ADDD6C67059F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9E8741-2044-4424-A74B-3B1EC7C4E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F82B7F-2587-44DB-93FC-97098D823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2E3BD-1004-444C-B2A0-4CAA9DFC2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196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507A1-CB2D-414C-A4B7-74DA767DB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9C224-A7DD-469A-86CC-8EFCF4C4D5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30C3DD-8F0A-46D0-803C-1F7B5E4880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676297-0E17-47E3-9AA1-784F08CAA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F959-6916-4BB8-A970-ADDD6C67059F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FDAD02-C368-4430-BD43-C4918DF66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BF5C9F-C092-459F-9769-568697B0E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2E3BD-1004-444C-B2A0-4CAA9DFC2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279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028D6-3412-40E2-B860-441ED3AF8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727B49-F0F0-484F-A14C-90E115326A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267D04-330A-4455-895C-F1D806B37B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B38EE6-C91B-4EE9-A841-F2091BCA2E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2D931E-FDDF-4C99-9B77-4495815925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F850D7-21C5-44B9-B08B-2BC21034B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F959-6916-4BB8-A970-ADDD6C67059F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03D43D-735F-465B-ADC0-79DC26F6C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FC7032-F346-4EA8-85C7-DA81C4028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2E3BD-1004-444C-B2A0-4CAA9DFC2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467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6C734-4A4C-47A3-B19A-DE74E1BDA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60E054-08D4-438D-86AA-0B9B71E72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F959-6916-4BB8-A970-ADDD6C67059F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50D9C-26CC-4ADF-BE12-69B738D62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9654EE-B06D-4078-94F4-1BC33EF92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2E3BD-1004-444C-B2A0-4CAA9DFC2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455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29EAB2-9252-4935-A503-48DA76022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F959-6916-4BB8-A970-ADDD6C67059F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ECEFAF-FB7F-4128-B7EE-68ED7D9AA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4DC63A-1CFA-487B-BA42-CF8E2FC18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2E3BD-1004-444C-B2A0-4CAA9DFC2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151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F1277-7483-4585-8AB8-3A394A0B6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4155C-4637-49DF-B2C5-A7ABBE441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516AF3-57DC-45C9-93FF-4A9C964812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6D5D2-F786-4A85-B15D-F430E0475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F959-6916-4BB8-A970-ADDD6C67059F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108FC6-EE0E-4E8C-9C35-E567D3163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A2EEE0-F1BB-40AB-AB24-A205296E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2E3BD-1004-444C-B2A0-4CAA9DFC2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274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C2A75-9669-40C7-9ECB-0D66CB3B8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40FBD3-E1D7-42F5-90AD-F7660559A2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54AA94-59AB-4B0D-A5E2-CB86802FDB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A05324-BEA8-44ED-AC11-034579E73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F959-6916-4BB8-A970-ADDD6C67059F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CCC547-72BA-4896-BCCC-B39628673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871142-D38E-4E14-84D1-1BF46C4BB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2E3BD-1004-444C-B2A0-4CAA9DFC2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65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DE8FBA-D388-458D-B6A4-95180237E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D7EDBF-AD49-4BF2-AA98-DED0F2112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E882E6-6E1B-4542-BA46-4B51E9AC52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EF959-6916-4BB8-A970-ADDD6C67059F}" type="datetimeFigureOut">
              <a:rPr lang="en-US" smtClean="0"/>
              <a:t>4/11/2024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78925C-A175-4DC7-9E6D-AD65C4C02A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14F765-CF2B-4657-B40E-E3360E6451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2E3BD-1004-444C-B2A0-4CAA9DFC2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922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ABB52AA-D913-4C31-815A-B24637F734A8}"/>
              </a:ext>
            </a:extLst>
          </p:cNvPr>
          <p:cNvSpPr/>
          <p:nvPr/>
        </p:nvSpPr>
        <p:spPr>
          <a:xfrm>
            <a:off x="4005660" y="0"/>
            <a:ext cx="8186340" cy="4157932"/>
          </a:xfrm>
          <a:prstGeom prst="rect">
            <a:avLst/>
          </a:prstGeom>
          <a:gradFill flip="none" rotWithShape="1">
            <a:gsLst>
              <a:gs pos="0">
                <a:srgbClr val="DEDEE0">
                  <a:shade val="30000"/>
                  <a:satMod val="115000"/>
                </a:srgbClr>
              </a:gs>
              <a:gs pos="50000">
                <a:srgbClr val="DEDEE0">
                  <a:shade val="67500"/>
                  <a:satMod val="115000"/>
                </a:srgbClr>
              </a:gs>
              <a:gs pos="100000">
                <a:srgbClr val="DEDEE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PF Handbook Pro"/>
              <a:ea typeface="+mn-ea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2FB9DA-1038-4BF7-9FC8-C6B128965F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27978" y="681641"/>
            <a:ext cx="7541703" cy="1762732"/>
          </a:xfrm>
        </p:spPr>
        <p:txBody>
          <a:bodyPr/>
          <a:lstStyle/>
          <a:p>
            <a:pPr marL="0" indent="0" hangingPunct="0">
              <a:buNone/>
            </a:pPr>
            <a:r>
              <a:rPr lang="lv-LV" sz="4800" dirty="0">
                <a:solidFill>
                  <a:schemeClr val="accent1">
                    <a:lumMod val="50000"/>
                  </a:schemeClr>
                </a:solidFill>
              </a:rPr>
              <a:t>Ar CERN saistītās aktivitātes LU Ķīmiskās fizikas institūtā</a:t>
            </a:r>
            <a:endParaRPr lang="en-US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50A8332-0363-417A-AE30-F874657F6A8E}"/>
              </a:ext>
            </a:extLst>
          </p:cNvPr>
          <p:cNvCxnSpPr/>
          <p:nvPr/>
        </p:nvCxnSpPr>
        <p:spPr>
          <a:xfrm flipV="1">
            <a:off x="4005660" y="0"/>
            <a:ext cx="0" cy="4168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C75F355-1C3D-4C30-A24F-DE73E2A366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52000"/>
                    </a14:imgEffect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638" b="16799"/>
          <a:stretch/>
        </p:blipFill>
        <p:spPr>
          <a:xfrm>
            <a:off x="4005664" y="3972910"/>
            <a:ext cx="8186336" cy="288509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70B249E-DEA4-46B2-80F6-CDA5DF0A01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100778" y="2885090"/>
            <a:ext cx="4990393" cy="99924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lv-LV" sz="2400" dirty="0">
                <a:solidFill>
                  <a:schemeClr val="accent1">
                    <a:lumMod val="50000"/>
                  </a:schemeClr>
                </a:solidFill>
              </a:rPr>
              <a:t>E. Pajuste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258812B-36E3-431F-BD32-0A67ACBCB5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95" y="290477"/>
            <a:ext cx="3767817" cy="206682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lv-LV" sz="3200" dirty="0">
                <a:solidFill>
                  <a:schemeClr val="accent1">
                    <a:lumMod val="50000"/>
                  </a:schemeClr>
                </a:solidFill>
              </a:rPr>
              <a:t>Rīga, CERN-Latvijas grupa</a:t>
            </a:r>
          </a:p>
          <a:p>
            <a:pPr marL="0" indent="0">
              <a:buNone/>
            </a:pPr>
            <a:r>
              <a:rPr lang="lv-LV" sz="3200" dirty="0">
                <a:solidFill>
                  <a:schemeClr val="accent1">
                    <a:lumMod val="50000"/>
                  </a:schemeClr>
                </a:solidFill>
              </a:rPr>
              <a:t>11.04.2024</a:t>
            </a:r>
          </a:p>
          <a:p>
            <a:pPr marL="0" indent="0">
              <a:buNone/>
            </a:pPr>
            <a:r>
              <a:rPr lang="lv-LV" sz="3200" dirty="0">
                <a:solidFill>
                  <a:schemeClr val="accent1">
                    <a:lumMod val="50000"/>
                  </a:schemeClr>
                </a:solidFill>
              </a:rPr>
              <a:t>Ženēva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143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178" y="1049001"/>
            <a:ext cx="3083080" cy="12899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53618"/>
            <a:ext cx="12192000" cy="20134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-1" y="22233"/>
            <a:ext cx="12192000" cy="164416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4243" y="1358671"/>
            <a:ext cx="5382935" cy="924045"/>
          </a:xfrm>
        </p:spPr>
        <p:txBody>
          <a:bodyPr>
            <a:normAutofit/>
          </a:bodyPr>
          <a:lstStyle/>
          <a:p>
            <a:pPr algn="r"/>
            <a:r>
              <a:rPr lang="lv-LV" sz="1800" b="1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Augstas enerģijas daļiņu fizikas pētījumi CMS eksperimentā un progresīvu paātrinātāju tehnoloģiju izstrāde sadarbībā ar CERN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7952763" y="176531"/>
            <a:ext cx="4091031" cy="7181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lv-LV" sz="1400" b="1" dirty="0">
                <a:solidFill>
                  <a:srgbClr val="88162F"/>
                </a:solidFill>
                <a:latin typeface="Arial Narrow" panose="020B0606020202030204" pitchFamily="34" charset="0"/>
              </a:rPr>
              <a:t>Nr. VPP-IZM-CERN-2022/1-0001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DF2A093-60C7-448E-8A42-1F2593D5E1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3437" y="2595644"/>
            <a:ext cx="2014067" cy="19560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217B459-2130-4337-8F14-54000300CE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20158" y="2526923"/>
            <a:ext cx="2115532" cy="205455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13AB99A-2E1F-4D96-9167-6B0097D3C13B}"/>
              </a:ext>
            </a:extLst>
          </p:cNvPr>
          <p:cNvSpPr txBox="1"/>
          <p:nvPr/>
        </p:nvSpPr>
        <p:spPr>
          <a:xfrm>
            <a:off x="7027178" y="4497290"/>
            <a:ext cx="5316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1000" dirty="0"/>
              <a:t>DATA (left) and MC (right) d</a:t>
            </a:r>
            <a:r>
              <a:rPr lang="lv-LV" sz="1000" baseline="-25000" dirty="0"/>
              <a:t>xy</a:t>
            </a:r>
            <a:r>
              <a:rPr lang="lv-LV" sz="1000" dirty="0"/>
              <a:t> value distributions in log scale in 10-20 GeV p</a:t>
            </a:r>
            <a:r>
              <a:rPr lang="lv-LV" sz="1000" baseline="-25000" dirty="0"/>
              <a:t>T</a:t>
            </a:r>
            <a:r>
              <a:rPr lang="lv-LV" sz="1000" dirty="0"/>
              <a:t> and 0.0-0.9 abs(</a:t>
            </a:r>
            <a:r>
              <a:rPr lang="el-GR" sz="1000" dirty="0"/>
              <a:t>η</a:t>
            </a:r>
            <a:r>
              <a:rPr lang="lv-LV" sz="1000" dirty="0"/>
              <a:t>) bin. Distributions do not match, a correction is needed for MC.</a:t>
            </a:r>
            <a:endParaRPr lang="en-US" sz="1000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A286BA9-6803-43AF-A3EB-8AD97A8F49B7}"/>
              </a:ext>
            </a:extLst>
          </p:cNvPr>
          <p:cNvCxnSpPr/>
          <p:nvPr/>
        </p:nvCxnSpPr>
        <p:spPr>
          <a:xfrm flipV="1">
            <a:off x="1178815" y="2082338"/>
            <a:ext cx="0" cy="28041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0F0B8D65-BD99-4585-880C-B73D9A5C4D16}"/>
              </a:ext>
            </a:extLst>
          </p:cNvPr>
          <p:cNvCxnSpPr>
            <a:cxnSpLocks/>
          </p:cNvCxnSpPr>
          <p:nvPr/>
        </p:nvCxnSpPr>
        <p:spPr>
          <a:xfrm>
            <a:off x="1178815" y="4886498"/>
            <a:ext cx="376123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C9231431-846C-4DDD-8038-FBFC87DE18BB}"/>
              </a:ext>
            </a:extLst>
          </p:cNvPr>
          <p:cNvSpPr txBox="1"/>
          <p:nvPr/>
        </p:nvSpPr>
        <p:spPr>
          <a:xfrm>
            <a:off x="4757167" y="5063282"/>
            <a:ext cx="1335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d</a:t>
            </a:r>
            <a:r>
              <a:rPr lang="lv-LV" baseline="-25000" dirty="0"/>
              <a:t>xy</a:t>
            </a:r>
            <a:r>
              <a:rPr lang="lv-LV" dirty="0"/>
              <a:t>, [cm]</a:t>
            </a:r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195E8B0-D4EE-47D2-A855-71C4BBE480F8}"/>
              </a:ext>
            </a:extLst>
          </p:cNvPr>
          <p:cNvSpPr txBox="1"/>
          <p:nvPr/>
        </p:nvSpPr>
        <p:spPr>
          <a:xfrm rot="16200000">
            <a:off x="-118075" y="2848945"/>
            <a:ext cx="18409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lv-LV" sz="1400" dirty="0"/>
              <a:t>CDF, [Probability]</a:t>
            </a:r>
            <a:endParaRPr lang="en-US" sz="1400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284A4FB-A2AF-408E-8D56-BE3C5FE0C670}"/>
              </a:ext>
            </a:extLst>
          </p:cNvPr>
          <p:cNvCxnSpPr/>
          <p:nvPr/>
        </p:nvCxnSpPr>
        <p:spPr>
          <a:xfrm>
            <a:off x="1178815" y="2285291"/>
            <a:ext cx="3633216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0A3352E3-5D12-4B92-93D3-9242AC97D161}"/>
              </a:ext>
            </a:extLst>
          </p:cNvPr>
          <p:cNvSpPr txBox="1"/>
          <p:nvPr/>
        </p:nvSpPr>
        <p:spPr>
          <a:xfrm>
            <a:off x="880113" y="2100625"/>
            <a:ext cx="256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1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82891EC-0666-4A62-99F5-D060535D3FDB}"/>
              </a:ext>
            </a:extLst>
          </p:cNvPr>
          <p:cNvSpPr txBox="1"/>
          <p:nvPr/>
        </p:nvSpPr>
        <p:spPr>
          <a:xfrm>
            <a:off x="901449" y="4748814"/>
            <a:ext cx="256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0</a:t>
            </a:r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BCBCFB3-CD75-4949-A8A8-AB03C77773C6}"/>
              </a:ext>
            </a:extLst>
          </p:cNvPr>
          <p:cNvSpPr txBox="1"/>
          <p:nvPr/>
        </p:nvSpPr>
        <p:spPr>
          <a:xfrm>
            <a:off x="4391412" y="4878616"/>
            <a:ext cx="493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0.1</a:t>
            </a:r>
            <a:endParaRPr lang="en-US" dirty="0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098F6405-039C-4A09-8ED4-CFA6A37AF17E}"/>
              </a:ext>
            </a:extLst>
          </p:cNvPr>
          <p:cNvSpPr/>
          <p:nvPr/>
        </p:nvSpPr>
        <p:spPr>
          <a:xfrm>
            <a:off x="1184911" y="2295698"/>
            <a:ext cx="3493008" cy="2566416"/>
          </a:xfrm>
          <a:custGeom>
            <a:avLst/>
            <a:gdLst>
              <a:gd name="connsiteX0" fmla="*/ 0 w 3493008"/>
              <a:gd name="connsiteY0" fmla="*/ 2566416 h 2566416"/>
              <a:gd name="connsiteX1" fmla="*/ 329184 w 3493008"/>
              <a:gd name="connsiteY1" fmla="*/ 1365504 h 2566416"/>
              <a:gd name="connsiteX2" fmla="*/ 780288 w 3493008"/>
              <a:gd name="connsiteY2" fmla="*/ 237744 h 2566416"/>
              <a:gd name="connsiteX3" fmla="*/ 3493008 w 3493008"/>
              <a:gd name="connsiteY3" fmla="*/ 0 h 2566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3008" h="2566416">
                <a:moveTo>
                  <a:pt x="0" y="2566416"/>
                </a:moveTo>
                <a:cubicBezTo>
                  <a:pt x="99568" y="2160016"/>
                  <a:pt x="199136" y="1753616"/>
                  <a:pt x="329184" y="1365504"/>
                </a:cubicBezTo>
                <a:cubicBezTo>
                  <a:pt x="459232" y="977392"/>
                  <a:pt x="252984" y="465328"/>
                  <a:pt x="780288" y="237744"/>
                </a:cubicBezTo>
                <a:cubicBezTo>
                  <a:pt x="1307592" y="10160"/>
                  <a:pt x="3035808" y="27432"/>
                  <a:pt x="3493008" y="0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9CBD5E8-F05D-4AFC-B587-528DE420A590}"/>
              </a:ext>
            </a:extLst>
          </p:cNvPr>
          <p:cNvSpPr/>
          <p:nvPr/>
        </p:nvSpPr>
        <p:spPr>
          <a:xfrm>
            <a:off x="1812799" y="2301794"/>
            <a:ext cx="2999228" cy="2566416"/>
          </a:xfrm>
          <a:custGeom>
            <a:avLst/>
            <a:gdLst>
              <a:gd name="connsiteX0" fmla="*/ 0 w 3493008"/>
              <a:gd name="connsiteY0" fmla="*/ 2566416 h 2566416"/>
              <a:gd name="connsiteX1" fmla="*/ 329184 w 3493008"/>
              <a:gd name="connsiteY1" fmla="*/ 1365504 h 2566416"/>
              <a:gd name="connsiteX2" fmla="*/ 780288 w 3493008"/>
              <a:gd name="connsiteY2" fmla="*/ 237744 h 2566416"/>
              <a:gd name="connsiteX3" fmla="*/ 3493008 w 3493008"/>
              <a:gd name="connsiteY3" fmla="*/ 0 h 2566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3008" h="2566416">
                <a:moveTo>
                  <a:pt x="0" y="2566416"/>
                </a:moveTo>
                <a:cubicBezTo>
                  <a:pt x="99568" y="2160016"/>
                  <a:pt x="199136" y="1753616"/>
                  <a:pt x="329184" y="1365504"/>
                </a:cubicBezTo>
                <a:cubicBezTo>
                  <a:pt x="459232" y="977392"/>
                  <a:pt x="252984" y="465328"/>
                  <a:pt x="780288" y="237744"/>
                </a:cubicBezTo>
                <a:cubicBezTo>
                  <a:pt x="1307592" y="10160"/>
                  <a:pt x="3035808" y="27432"/>
                  <a:pt x="3493008" y="0"/>
                </a:cubicBezTo>
              </a:path>
            </a:pathLst>
          </a:cu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CB4BEC5-07B8-4506-AE0B-5AACA40EFD6C}"/>
              </a:ext>
            </a:extLst>
          </p:cNvPr>
          <p:cNvSpPr txBox="1"/>
          <p:nvPr/>
        </p:nvSpPr>
        <p:spPr>
          <a:xfrm>
            <a:off x="1294641" y="2384613"/>
            <a:ext cx="560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>
                <a:solidFill>
                  <a:schemeClr val="accent6"/>
                </a:solidFill>
              </a:rPr>
              <a:t>MC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E6A4B93-5B52-4442-A335-F455AF866691}"/>
              </a:ext>
            </a:extLst>
          </p:cNvPr>
          <p:cNvSpPr txBox="1"/>
          <p:nvPr/>
        </p:nvSpPr>
        <p:spPr>
          <a:xfrm>
            <a:off x="2779015" y="2384613"/>
            <a:ext cx="740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>
                <a:solidFill>
                  <a:srgbClr val="FFC000"/>
                </a:solidFill>
              </a:rPr>
              <a:t>DATA</a:t>
            </a:r>
            <a:endParaRPr lang="en-US" dirty="0">
              <a:solidFill>
                <a:srgbClr val="FFC000"/>
              </a:solidFill>
            </a:endParaRP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2DB41232-A3F2-4736-A767-8281B9732182}"/>
              </a:ext>
            </a:extLst>
          </p:cNvPr>
          <p:cNvCxnSpPr>
            <a:cxnSpLocks/>
            <a:endCxn id="50" idx="1"/>
          </p:cNvCxnSpPr>
          <p:nvPr/>
        </p:nvCxnSpPr>
        <p:spPr>
          <a:xfrm flipH="1" flipV="1">
            <a:off x="1514095" y="3661202"/>
            <a:ext cx="18288" cy="12252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F504C57F-17C9-402F-B01F-F6EFA2811AD3}"/>
              </a:ext>
            </a:extLst>
          </p:cNvPr>
          <p:cNvCxnSpPr>
            <a:cxnSpLocks/>
          </p:cNvCxnSpPr>
          <p:nvPr/>
        </p:nvCxnSpPr>
        <p:spPr>
          <a:xfrm flipV="1">
            <a:off x="1178815" y="3692728"/>
            <a:ext cx="931165" cy="96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4390DB70-30CC-4265-927A-FBE56326D72C}"/>
              </a:ext>
            </a:extLst>
          </p:cNvPr>
          <p:cNvCxnSpPr>
            <a:cxnSpLocks/>
          </p:cNvCxnSpPr>
          <p:nvPr/>
        </p:nvCxnSpPr>
        <p:spPr>
          <a:xfrm>
            <a:off x="2090169" y="3702395"/>
            <a:ext cx="30478" cy="11912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7" name="Star: 5 Points 56">
            <a:extLst>
              <a:ext uri="{FF2B5EF4-FFF2-40B4-BE49-F238E27FC236}">
                <a16:creationId xmlns:a16="http://schemas.microsoft.com/office/drawing/2014/main" id="{723AC96B-2702-4AC8-B2E8-4C47B4CF0A76}"/>
              </a:ext>
            </a:extLst>
          </p:cNvPr>
          <p:cNvSpPr/>
          <p:nvPr/>
        </p:nvSpPr>
        <p:spPr>
          <a:xfrm>
            <a:off x="1474472" y="4914824"/>
            <a:ext cx="149351" cy="12801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Star: 5 Points 57">
            <a:extLst>
              <a:ext uri="{FF2B5EF4-FFF2-40B4-BE49-F238E27FC236}">
                <a16:creationId xmlns:a16="http://schemas.microsoft.com/office/drawing/2014/main" id="{2C404E53-888C-4D7B-871F-B6515BFA32B6}"/>
              </a:ext>
            </a:extLst>
          </p:cNvPr>
          <p:cNvSpPr/>
          <p:nvPr/>
        </p:nvSpPr>
        <p:spPr>
          <a:xfrm>
            <a:off x="2073405" y="4924120"/>
            <a:ext cx="149351" cy="128014"/>
          </a:xfrm>
          <a:prstGeom prst="star5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6547E005-E969-41F6-9948-6E51522459CF}"/>
              </a:ext>
            </a:extLst>
          </p:cNvPr>
          <p:cNvCxnSpPr>
            <a:cxnSpLocks/>
          </p:cNvCxnSpPr>
          <p:nvPr/>
        </p:nvCxnSpPr>
        <p:spPr>
          <a:xfrm flipV="1">
            <a:off x="1122710" y="5058563"/>
            <a:ext cx="308825" cy="2556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F2ABF1F-041F-4EF7-A18D-37B696B08D22}"/>
              </a:ext>
            </a:extLst>
          </p:cNvPr>
          <p:cNvCxnSpPr>
            <a:cxnSpLocks/>
          </p:cNvCxnSpPr>
          <p:nvPr/>
        </p:nvCxnSpPr>
        <p:spPr>
          <a:xfrm flipV="1">
            <a:off x="2133033" y="5075057"/>
            <a:ext cx="15047" cy="3010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982CC8EE-F746-45BD-BF34-957C881473A7}"/>
              </a:ext>
            </a:extLst>
          </p:cNvPr>
          <p:cNvSpPr txBox="1"/>
          <p:nvPr/>
        </p:nvSpPr>
        <p:spPr>
          <a:xfrm>
            <a:off x="281941" y="5087674"/>
            <a:ext cx="8823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400" i="1" dirty="0"/>
              <a:t>Input MC d</a:t>
            </a:r>
            <a:r>
              <a:rPr lang="lv-LV" sz="1400" i="1" baseline="-25000" dirty="0"/>
              <a:t>xy</a:t>
            </a:r>
            <a:r>
              <a:rPr lang="lv-LV" sz="1400" i="1" dirty="0"/>
              <a:t> value</a:t>
            </a:r>
            <a:endParaRPr lang="en-US" sz="1400" i="1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35C567E-67AE-47ED-BBC9-0699B97283C3}"/>
              </a:ext>
            </a:extLst>
          </p:cNvPr>
          <p:cNvSpPr txBox="1"/>
          <p:nvPr/>
        </p:nvSpPr>
        <p:spPr>
          <a:xfrm>
            <a:off x="2287142" y="4856536"/>
            <a:ext cx="11818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400" i="1" dirty="0"/>
              <a:t>Corrected MC d</a:t>
            </a:r>
            <a:r>
              <a:rPr lang="lv-LV" sz="1400" i="1" baseline="-25000" dirty="0"/>
              <a:t>xy</a:t>
            </a:r>
            <a:r>
              <a:rPr lang="lv-LV" sz="1400" i="1" dirty="0"/>
              <a:t> value</a:t>
            </a:r>
            <a:endParaRPr lang="en-US" sz="1400" i="1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D1B237C-A99E-429E-8849-C12DDD10A8F8}"/>
              </a:ext>
            </a:extLst>
          </p:cNvPr>
          <p:cNvSpPr txBox="1"/>
          <p:nvPr/>
        </p:nvSpPr>
        <p:spPr>
          <a:xfrm>
            <a:off x="1458469" y="4167212"/>
            <a:ext cx="3718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100" dirty="0"/>
              <a:t>1.</a:t>
            </a:r>
            <a:endParaRPr lang="en-US" sz="11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59A1EA2-B486-45B1-9A26-F6F5617774F0}"/>
              </a:ext>
            </a:extLst>
          </p:cNvPr>
          <p:cNvSpPr txBox="1"/>
          <p:nvPr/>
        </p:nvSpPr>
        <p:spPr>
          <a:xfrm>
            <a:off x="1669545" y="3685152"/>
            <a:ext cx="3718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100" dirty="0"/>
              <a:t>2.</a:t>
            </a:r>
            <a:endParaRPr lang="en-US" sz="11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9F8D912-6324-4A38-B6C0-80586977D133}"/>
              </a:ext>
            </a:extLst>
          </p:cNvPr>
          <p:cNvSpPr txBox="1"/>
          <p:nvPr/>
        </p:nvSpPr>
        <p:spPr>
          <a:xfrm>
            <a:off x="2062734" y="4163641"/>
            <a:ext cx="3718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100" dirty="0"/>
              <a:t>3.</a:t>
            </a:r>
            <a:endParaRPr lang="en-US" sz="11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F15C4BA-ABAC-410B-A148-3A82BBED1167}"/>
              </a:ext>
            </a:extLst>
          </p:cNvPr>
          <p:cNvSpPr txBox="1"/>
          <p:nvPr/>
        </p:nvSpPr>
        <p:spPr>
          <a:xfrm>
            <a:off x="2458213" y="3871320"/>
            <a:ext cx="3761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400" dirty="0"/>
              <a:t>Schematic description of the quantile corrections method</a:t>
            </a:r>
            <a:endParaRPr lang="en-US" sz="1400" dirty="0"/>
          </a:p>
        </p:txBody>
      </p:sp>
      <p:sp>
        <p:nvSpPr>
          <p:cNvPr id="67" name="Star: 5 Points 66">
            <a:extLst>
              <a:ext uri="{FF2B5EF4-FFF2-40B4-BE49-F238E27FC236}">
                <a16:creationId xmlns:a16="http://schemas.microsoft.com/office/drawing/2014/main" id="{C6E661DA-085A-49A3-837B-5421BFA4822C}"/>
              </a:ext>
            </a:extLst>
          </p:cNvPr>
          <p:cNvSpPr/>
          <p:nvPr/>
        </p:nvSpPr>
        <p:spPr>
          <a:xfrm>
            <a:off x="986791" y="3628721"/>
            <a:ext cx="149351" cy="128014"/>
          </a:xfrm>
          <a:prstGeom prst="star5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213E41EE-1C2B-44B7-9DB1-FD93D69E2F43}"/>
              </a:ext>
            </a:extLst>
          </p:cNvPr>
          <p:cNvCxnSpPr>
            <a:cxnSpLocks/>
            <a:stCxn id="69" idx="0"/>
          </p:cNvCxnSpPr>
          <p:nvPr/>
        </p:nvCxnSpPr>
        <p:spPr>
          <a:xfrm flipV="1">
            <a:off x="712284" y="3758851"/>
            <a:ext cx="249634" cy="543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0DC9CFED-A25B-44E1-886C-04323B896CE4}"/>
              </a:ext>
            </a:extLst>
          </p:cNvPr>
          <p:cNvSpPr txBox="1"/>
          <p:nvPr/>
        </p:nvSpPr>
        <p:spPr>
          <a:xfrm>
            <a:off x="186886" y="3813241"/>
            <a:ext cx="10507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400" i="1" dirty="0"/>
              <a:t>CDF value for the Input MC d</a:t>
            </a:r>
            <a:r>
              <a:rPr lang="lv-LV" sz="1400" i="1" baseline="-25000" dirty="0"/>
              <a:t>xy</a:t>
            </a:r>
            <a:r>
              <a:rPr lang="lv-LV" sz="1400" i="1" dirty="0"/>
              <a:t> value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934014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8089A2-E89E-407D-8E86-D82233A7694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" y="119513"/>
            <a:ext cx="12072134" cy="999243"/>
          </a:xfrm>
        </p:spPr>
        <p:txBody>
          <a:bodyPr/>
          <a:lstStyle/>
          <a:p>
            <a:pPr marL="0" indent="0">
              <a:buNone/>
            </a:pPr>
            <a:r>
              <a:rPr lang="lv-LV" dirty="0" err="1"/>
              <a:t>Skandija</a:t>
            </a:r>
            <a:r>
              <a:rPr lang="lv-LV" dirty="0"/>
              <a:t> izotopu iegūšana un atdalīšanās </a:t>
            </a:r>
            <a:r>
              <a:rPr lang="lv-LV" dirty="0" err="1"/>
              <a:t>teranostikai</a:t>
            </a:r>
            <a:endParaRPr lang="lv-LV" dirty="0"/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B3CCF9-2876-4DE7-8C61-DB5CA8A36B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65" y="2872274"/>
            <a:ext cx="4652055" cy="143272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image8.png">
            <a:extLst>
              <a:ext uri="{FF2B5EF4-FFF2-40B4-BE49-F238E27FC236}">
                <a16:creationId xmlns:a16="http://schemas.microsoft.com/office/drawing/2014/main" id="{5B9C60B0-BCC3-4468-AE9A-5D168D0F6E46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19865" y="1181554"/>
            <a:ext cx="2954973" cy="1579913"/>
          </a:xfrm>
          <a:prstGeom prst="rect">
            <a:avLst/>
          </a:prstGeom>
          <a:ln/>
          <a:effectLst>
            <a:softEdge rad="317500"/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A5D478A-7D69-4591-98E0-D81410F358E3}"/>
              </a:ext>
            </a:extLst>
          </p:cNvPr>
          <p:cNvSpPr/>
          <p:nvPr/>
        </p:nvSpPr>
        <p:spPr>
          <a:xfrm>
            <a:off x="3074838" y="1229563"/>
            <a:ext cx="53790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1600" dirty="0" err="1"/>
              <a:t>Teranostika</a:t>
            </a:r>
            <a:r>
              <a:rPr lang="lv-LV" sz="1600" dirty="0"/>
              <a:t> ir jauna onkoloģisko saslimšanu ārstēšanas metode, kas apvieno </a:t>
            </a:r>
            <a:r>
              <a:rPr lang="lv-LV" sz="1600" dirty="0" err="1"/>
              <a:t>radionuklīdo</a:t>
            </a:r>
            <a:r>
              <a:rPr lang="lv-LV" sz="1600" dirty="0"/>
              <a:t> diagnostiku ar terapiju. Tā ir pacientiem personalizētu ārstēšanas pieeja, iepriekš selektīvi nosakot vēža šūnu lokalizāciju ar sekojošu šūnu apstarošanu ar terapeitiskajiem </a:t>
            </a:r>
            <a:r>
              <a:rPr lang="lv-LV" sz="1600" dirty="0" err="1"/>
              <a:t>radiofarmaceitiskajiem</a:t>
            </a:r>
            <a:r>
              <a:rPr lang="lv-LV" sz="1600" dirty="0"/>
              <a:t> preparātiem. </a:t>
            </a:r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461129E-E9A3-43A6-8B28-E98F43C95733}"/>
              </a:ext>
            </a:extLst>
          </p:cNvPr>
          <p:cNvSpPr/>
          <p:nvPr/>
        </p:nvSpPr>
        <p:spPr>
          <a:xfrm>
            <a:off x="4771920" y="2663809"/>
            <a:ext cx="73002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000" baseline="30000" dirty="0"/>
              <a:t>43</a:t>
            </a:r>
            <a:r>
              <a:rPr lang="lv-LV" sz="2000" dirty="0"/>
              <a:t>Sc, </a:t>
            </a:r>
            <a:r>
              <a:rPr lang="lv-LV" sz="2000" baseline="30000" dirty="0"/>
              <a:t>44</a:t>
            </a:r>
            <a:r>
              <a:rPr lang="lv-LV" sz="2000" dirty="0"/>
              <a:t>Sc un </a:t>
            </a:r>
            <a:r>
              <a:rPr lang="lv-LV" sz="2000" baseline="30000" dirty="0"/>
              <a:t>47</a:t>
            </a:r>
            <a:r>
              <a:rPr lang="lv-LV" sz="2000" dirty="0"/>
              <a:t>Sc ir ķīmiskajā elementa </a:t>
            </a:r>
            <a:r>
              <a:rPr lang="lv-LV" sz="2000" dirty="0" err="1"/>
              <a:t>Skandija</a:t>
            </a:r>
            <a:r>
              <a:rPr lang="lv-LV" sz="2000" dirty="0"/>
              <a:t> (</a:t>
            </a:r>
            <a:r>
              <a:rPr lang="lv-LV" sz="2000" dirty="0" err="1"/>
              <a:t>Sc</a:t>
            </a:r>
            <a:r>
              <a:rPr lang="lv-LV" sz="2000" dirty="0"/>
              <a:t>) trīs </a:t>
            </a:r>
            <a:r>
              <a:rPr lang="lv-LV" sz="2000" dirty="0" err="1"/>
              <a:t>kodolmedicīnā</a:t>
            </a:r>
            <a:r>
              <a:rPr lang="lv-LV" sz="2000" dirty="0"/>
              <a:t> izmantojami radionuklīdi. </a:t>
            </a:r>
          </a:p>
          <a:p>
            <a:r>
              <a:rPr lang="lv-LV" sz="2000" baseline="30000" dirty="0"/>
              <a:t>43</a:t>
            </a:r>
            <a:r>
              <a:rPr lang="lv-LV" sz="2000" dirty="0"/>
              <a:t>Sc vai </a:t>
            </a:r>
            <a:r>
              <a:rPr lang="lv-LV" sz="2000" baseline="30000" dirty="0"/>
              <a:t>44</a:t>
            </a:r>
            <a:r>
              <a:rPr lang="lv-LV" sz="2000" dirty="0"/>
              <a:t>Sc   (PET/CT) </a:t>
            </a:r>
            <a:r>
              <a:rPr lang="lv-LV" sz="2000" b="1" dirty="0"/>
              <a:t>diagnostikas</a:t>
            </a:r>
            <a:r>
              <a:rPr lang="lv-LV" sz="2000" dirty="0"/>
              <a:t> </a:t>
            </a:r>
            <a:r>
              <a:rPr lang="lv-LV" sz="2000" dirty="0" err="1"/>
              <a:t>attēlveidošanas</a:t>
            </a:r>
            <a:endParaRPr lang="lv-LV" sz="2000" dirty="0"/>
          </a:p>
          <a:p>
            <a:r>
              <a:rPr lang="lv-LV" sz="2000" dirty="0"/>
              <a:t> </a:t>
            </a:r>
            <a:r>
              <a:rPr lang="lv-LV" sz="2000" baseline="30000" dirty="0"/>
              <a:t>47</a:t>
            </a:r>
            <a:r>
              <a:rPr lang="lv-LV" sz="2000" dirty="0"/>
              <a:t>Sc - </a:t>
            </a:r>
            <a:r>
              <a:rPr lang="lv-LV" sz="2000" b="1" dirty="0"/>
              <a:t>terapeitiskiem</a:t>
            </a:r>
            <a:r>
              <a:rPr lang="lv-LV" sz="2000" dirty="0"/>
              <a:t> nolūkiem vai SPECT diagnostikai.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6F7CF6-2AC2-401F-B52A-3C8C14AC45B4}"/>
              </a:ext>
            </a:extLst>
          </p:cNvPr>
          <p:cNvSpPr/>
          <p:nvPr/>
        </p:nvSpPr>
        <p:spPr>
          <a:xfrm>
            <a:off x="202058" y="4326248"/>
            <a:ext cx="1174965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000" dirty="0"/>
              <a:t> </a:t>
            </a:r>
            <a:r>
              <a:rPr lang="lv-LV" sz="2000" dirty="0" err="1"/>
              <a:t>Skandija</a:t>
            </a:r>
            <a:r>
              <a:rPr lang="lv-LV" sz="2000" dirty="0"/>
              <a:t> priekšrocība ir tā </a:t>
            </a:r>
            <a:r>
              <a:rPr lang="lv-LV" sz="2000" b="1" dirty="0"/>
              <a:t>zemā </a:t>
            </a:r>
            <a:r>
              <a:rPr lang="lv-LV" sz="2000" b="1" dirty="0" err="1"/>
              <a:t>toksicitāte</a:t>
            </a:r>
            <a:r>
              <a:rPr lang="lv-LV" sz="2000" dirty="0"/>
              <a:t>, kā arī to radioaktīvās sabrukšanas produkti ir </a:t>
            </a:r>
            <a:r>
              <a:rPr lang="lv-LV" sz="2000" dirty="0" err="1"/>
              <a:t>Ca</a:t>
            </a:r>
            <a:r>
              <a:rPr lang="lv-LV" sz="2000" dirty="0"/>
              <a:t> un </a:t>
            </a:r>
            <a:r>
              <a:rPr lang="lv-LV" sz="2000" dirty="0" err="1"/>
              <a:t>Ti</a:t>
            </a:r>
            <a:r>
              <a:rPr lang="lv-LV" sz="2000" dirty="0"/>
              <a:t> ķīmiskie elementi, kas ir </a:t>
            </a:r>
            <a:r>
              <a:rPr lang="lv-LV" sz="2000" b="1" dirty="0" err="1"/>
              <a:t>biosaderīgi</a:t>
            </a:r>
            <a:r>
              <a:rPr lang="lv-LV" sz="2000" b="1" dirty="0"/>
              <a:t> ar audiem un organismu</a:t>
            </a:r>
          </a:p>
          <a:p>
            <a:endParaRPr lang="lv-LV" sz="2000" b="1" dirty="0"/>
          </a:p>
          <a:p>
            <a:r>
              <a:rPr lang="lv-LV" sz="2000" b="1" dirty="0"/>
              <a:t>Projekta mērķis </a:t>
            </a:r>
            <a:r>
              <a:rPr lang="lv-LV" sz="2000" dirty="0"/>
              <a:t>jaunas un efektīvas metodes izstrādes medicīnisko radionuklīdu </a:t>
            </a:r>
            <a:r>
              <a:rPr lang="lv-LV" sz="2000" baseline="30000" dirty="0"/>
              <a:t>43</a:t>
            </a:r>
            <a:r>
              <a:rPr lang="lv-LV" sz="2000" dirty="0"/>
              <a:t>Sc, </a:t>
            </a:r>
            <a:r>
              <a:rPr lang="lv-LV" sz="2000" baseline="30000" dirty="0"/>
              <a:t>44</a:t>
            </a:r>
            <a:r>
              <a:rPr lang="lv-LV" sz="2000" dirty="0"/>
              <a:t>Sc un </a:t>
            </a:r>
            <a:r>
              <a:rPr lang="lv-LV" sz="2000" baseline="30000" dirty="0"/>
              <a:t>47</a:t>
            </a:r>
            <a:r>
              <a:rPr lang="lv-LV" sz="2000" dirty="0"/>
              <a:t>Sc atdalīšanai un attīrīšanai no apstarotiem metāliskiem mērķiem </a:t>
            </a:r>
            <a:r>
              <a:rPr lang="lv-LV" sz="2000" dirty="0" err="1"/>
              <a:t>radiofarmaceitisko</a:t>
            </a:r>
            <a:r>
              <a:rPr lang="lv-LV" sz="2000" dirty="0"/>
              <a:t> preparātu attīstībai</a:t>
            </a:r>
          </a:p>
          <a:p>
            <a:endParaRPr lang="lv-LV" sz="2000" dirty="0"/>
          </a:p>
          <a:p>
            <a:r>
              <a:rPr lang="lv-LV" sz="2000" dirty="0"/>
              <a:t>Projekts īstenots sadarbībā ar CERN MEDICIS</a:t>
            </a:r>
          </a:p>
        </p:txBody>
      </p:sp>
      <p:pic>
        <p:nvPicPr>
          <p:cNvPr id="9" name="image5.png">
            <a:extLst>
              <a:ext uri="{FF2B5EF4-FFF2-40B4-BE49-F238E27FC236}">
                <a16:creationId xmlns:a16="http://schemas.microsoft.com/office/drawing/2014/main" id="{FACFAACA-F681-45BC-B285-D4348C999341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9263865" y="6150114"/>
            <a:ext cx="660971" cy="707886"/>
          </a:xfrm>
          <a:prstGeom prst="rect">
            <a:avLst/>
          </a:prstGeom>
          <a:ln/>
        </p:spPr>
      </p:pic>
      <p:pic>
        <p:nvPicPr>
          <p:cNvPr id="10" name="image1.png">
            <a:extLst>
              <a:ext uri="{FF2B5EF4-FFF2-40B4-BE49-F238E27FC236}">
                <a16:creationId xmlns:a16="http://schemas.microsoft.com/office/drawing/2014/main" id="{8F913B11-94E3-4995-BA29-69AB941BCC19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10063205" y="6150114"/>
            <a:ext cx="2128795" cy="707886"/>
          </a:xfrm>
          <a:prstGeom prst="rect">
            <a:avLst/>
          </a:prstGeom>
          <a:ln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AE1DBA2-2F2B-4317-9081-CEEDF5B445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736" y="1044342"/>
            <a:ext cx="3501550" cy="161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207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5469A017-0B65-9D7D-3140-D1B3F6646D99}"/>
              </a:ext>
            </a:extLst>
          </p:cNvPr>
          <p:cNvCxnSpPr>
            <a:cxnSpLocks/>
          </p:cNvCxnSpPr>
          <p:nvPr/>
        </p:nvCxnSpPr>
        <p:spPr>
          <a:xfrm>
            <a:off x="0" y="659965"/>
            <a:ext cx="7574955" cy="0"/>
          </a:xfrm>
          <a:prstGeom prst="line">
            <a:avLst/>
          </a:prstGeom>
          <a:ln>
            <a:solidFill>
              <a:srgbClr val="EC19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6907CF0D-4A6C-3AB2-34A1-A8721FEA5733}"/>
              </a:ext>
            </a:extLst>
          </p:cNvPr>
          <p:cNvSpPr txBox="1"/>
          <p:nvPr/>
        </p:nvSpPr>
        <p:spPr>
          <a:xfrm>
            <a:off x="69011" y="138604"/>
            <a:ext cx="10817525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x-none"/>
            </a:defPPr>
            <a:lvl1pPr>
              <a:lnSpc>
                <a:spcPct val="107000"/>
              </a:lnSpc>
              <a:spcAft>
                <a:spcPts val="800"/>
              </a:spcAft>
              <a:defRPr b="1">
                <a:solidFill>
                  <a:schemeClr val="bg1"/>
                </a:solidFill>
                <a:effectLst/>
                <a:latin typeface="Sharp Sans No1 Bold" pitchFamily="50" charset="0"/>
                <a:ea typeface="Sharp Sans No1 Bold" pitchFamily="50" charset="0"/>
                <a:cs typeface="Sharp Sans No1 Bold" pitchFamily="50" charset="0"/>
              </a:defRPr>
            </a:lvl1pPr>
          </a:lstStyle>
          <a:p>
            <a:r>
              <a:rPr lang="lv-LV" sz="2400" dirty="0" err="1">
                <a:solidFill>
                  <a:schemeClr val="tx1"/>
                </a:solidFill>
              </a:rPr>
              <a:t>Tritija</a:t>
            </a:r>
            <a:r>
              <a:rPr lang="lv-LV" sz="2400" dirty="0">
                <a:solidFill>
                  <a:schemeClr val="tx1"/>
                </a:solidFill>
              </a:rPr>
              <a:t> ūdens tvaika un betona mijiedarbība -  </a:t>
            </a:r>
            <a:r>
              <a:rPr lang="lv-LV" sz="2400" dirty="0" err="1">
                <a:solidFill>
                  <a:schemeClr val="tx1"/>
                </a:solidFill>
              </a:rPr>
              <a:t>priekšizpēte</a:t>
            </a:r>
            <a:r>
              <a:rPr lang="lv-LV" sz="2400" dirty="0">
                <a:solidFill>
                  <a:schemeClr val="tx1"/>
                </a:solidFill>
              </a:rPr>
              <a:t> sadarbībā ar</a:t>
            </a:r>
            <a:endParaRPr lang="en-US" sz="2400" dirty="0">
              <a:solidFill>
                <a:schemeClr val="tx1"/>
              </a:solidFill>
            </a:endParaRP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4FCFA6E8-7A27-4967-9856-4D10D3228B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6613882"/>
              </p:ext>
            </p:extLst>
          </p:nvPr>
        </p:nvGraphicFramePr>
        <p:xfrm>
          <a:off x="6559584" y="1138971"/>
          <a:ext cx="4680635" cy="5248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atura vietturis 2">
            <a:extLst>
              <a:ext uri="{FF2B5EF4-FFF2-40B4-BE49-F238E27FC236}">
                <a16:creationId xmlns:a16="http://schemas.microsoft.com/office/drawing/2014/main" id="{626D9CC0-81DF-4BB9-8BCC-A2017BBA1184}"/>
              </a:ext>
            </a:extLst>
          </p:cNvPr>
          <p:cNvSpPr txBox="1">
            <a:spLocks/>
          </p:cNvSpPr>
          <p:nvPr/>
        </p:nvSpPr>
        <p:spPr>
          <a:xfrm>
            <a:off x="326620" y="1013790"/>
            <a:ext cx="6596796" cy="42645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lv-LV" sz="1600" b="1" dirty="0"/>
              <a:t>Ūdeņraža radioaktīvais izotops</a:t>
            </a:r>
            <a:r>
              <a:rPr lang="lv-LV" sz="1600" dirty="0"/>
              <a:t>, </a:t>
            </a:r>
            <a:r>
              <a:rPr lang="lv-LV" sz="1600" dirty="0" err="1"/>
              <a:t>tritijs</a:t>
            </a:r>
            <a:r>
              <a:rPr lang="lv-LV" sz="1600" dirty="0"/>
              <a:t>, apzīmēts kā </a:t>
            </a:r>
            <a:r>
              <a:rPr lang="lv-LV" sz="1600" baseline="30000" dirty="0"/>
              <a:t>3</a:t>
            </a:r>
            <a:r>
              <a:rPr lang="lv-LV" sz="1600" dirty="0"/>
              <a:t>H vai T, atmosfērā dabiski rodas ļoti mazos daudzumos, galvenokārt kosmiskā starojuma izraisītu kodolreakciju rezultātā.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lv-LV" sz="1600" dirty="0"/>
              <a:t>Pamatā tam ir mākslīga izcelsme – kodolreaktori, augstas jaudas paātrinātāji  un vēsturiski arī kodolieroču testi. </a:t>
            </a:r>
            <a:endParaRPr lang="lv-LV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4F7C8C-D30B-4915-A6D7-A4B955869132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850" y="2738313"/>
            <a:ext cx="4404647" cy="187833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2DE1714-57CC-4FEE-A7F5-A8F9A41C22F9}"/>
                  </a:ext>
                </a:extLst>
              </p:cNvPr>
              <p:cNvSpPr/>
              <p:nvPr/>
            </p:nvSpPr>
            <p:spPr>
              <a:xfrm>
                <a:off x="7120189" y="1325126"/>
                <a:ext cx="1532935" cy="5311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GB" sz="280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lv-LV" sz="2800" i="1">
                              <a:solidFill>
                                <a:srgbClr val="003087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lv-LV" sz="2800" i="1">
                              <a:solidFill>
                                <a:srgbClr val="003087"/>
                              </a:solidFill>
                              <a:latin typeface="Cambria Math"/>
                            </a:rPr>
                            <m:t>3</m:t>
                          </m:r>
                        </m:sup>
                        <m:e>
                          <m:r>
                            <a:rPr lang="lv-LV" sz="2800" i="1">
                              <a:solidFill>
                                <a:srgbClr val="003087"/>
                              </a:solidFill>
                              <a:latin typeface="Cambria Math"/>
                            </a:rPr>
                            <m:t>𝐻</m:t>
                          </m:r>
                          <m:r>
                            <a:rPr lang="en-GB" sz="2800" i="1">
                              <a:solidFill>
                                <a:srgbClr val="003087"/>
                              </a:solidFill>
                              <a:latin typeface="Cambria Math"/>
                              <a:ea typeface="Cambria Math"/>
                            </a:rPr>
                            <m:t>→</m:t>
                          </m:r>
                          <m:sPre>
                            <m:sPrePr>
                              <m:ctrlPr>
                                <a:rPr lang="en-GB" sz="2800" i="1">
                                  <a:solidFill>
                                    <a:srgbClr val="00308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lv-LV" sz="2800" i="1">
                                  <a:solidFill>
                                    <a:srgbClr val="003087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lv-LV" sz="2800" i="1">
                                  <a:solidFill>
                                    <a:srgbClr val="003087"/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  <m:e>
                              <m:r>
                                <a:rPr lang="lv-LV" sz="2800" i="1">
                                  <a:solidFill>
                                    <a:srgbClr val="003087"/>
                                  </a:solidFill>
                                  <a:latin typeface="Cambria Math"/>
                                </a:rPr>
                                <m:t>𝐻𝑒</m:t>
                              </m:r>
                            </m:e>
                          </m:sPre>
                          <m:r>
                            <a:rPr lang="en-GB" sz="2800" i="1">
                              <a:solidFill>
                                <a:srgbClr val="003087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sz="2800" i="1">
                                  <a:solidFill>
                                    <a:srgbClr val="003087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sz="2800" i="1">
                                  <a:solidFill>
                                    <a:srgbClr val="003087"/>
                                  </a:solidFill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lv-LV" sz="2800" i="1">
                                  <a:solidFill>
                                    <a:srgbClr val="003087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</m:sup>
                          </m:sSup>
                          <m:r>
                            <a:rPr lang="lv-LV" sz="2800" i="1">
                              <a:solidFill>
                                <a:srgbClr val="003087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acc>
                            <m:accPr>
                              <m:chr m:val="̅"/>
                              <m:ctrlPr>
                                <a:rPr lang="lv-LV" sz="2800" i="1">
                                  <a:solidFill>
                                    <a:srgbClr val="003087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lv-LV" sz="2800" i="1">
                                  <a:solidFill>
                                    <a:srgbClr val="003087"/>
                                  </a:solidFill>
                                  <a:latin typeface="Cambria Math"/>
                                  <a:ea typeface="Cambria Math"/>
                                </a:rPr>
                                <m:t>𝜈</m:t>
                              </m:r>
                            </m:e>
                          </m:acc>
                        </m:e>
                      </m:sPre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2DE1714-57CC-4FEE-A7F5-A8F9A41C22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0189" y="1325126"/>
                <a:ext cx="1532935" cy="531171"/>
              </a:xfrm>
              <a:prstGeom prst="rect">
                <a:avLst/>
              </a:prstGeom>
              <a:blipFill>
                <a:blip r:embed="rId8"/>
                <a:stretch>
                  <a:fillRect r="-102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F5AAE4B5-11BB-4156-9824-9E9F35F59D05}"/>
              </a:ext>
            </a:extLst>
          </p:cNvPr>
          <p:cNvSpPr txBox="1"/>
          <p:nvPr/>
        </p:nvSpPr>
        <p:spPr>
          <a:xfrm>
            <a:off x="523391" y="4962855"/>
            <a:ext cx="65967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600" dirty="0" err="1"/>
              <a:t>Tritijs</a:t>
            </a:r>
            <a:r>
              <a:rPr lang="lv-LV" sz="1600" dirty="0"/>
              <a:t> var aizstāt stabilo ūdeņradi gan gāzē HT, gan ūdenī HTO, kā arī jebkurā citā ķīmiskajā savienojumā.  Retāk sastopami, bet iespējami ir arī T</a:t>
            </a:r>
            <a:r>
              <a:rPr lang="lv-LV" sz="1600" baseline="-25000" dirty="0"/>
              <a:t>2</a:t>
            </a:r>
            <a:r>
              <a:rPr lang="lv-LV" sz="1600" dirty="0"/>
              <a:t> un T</a:t>
            </a:r>
            <a:r>
              <a:rPr lang="lv-LV" sz="1600" baseline="-25000" dirty="0"/>
              <a:t>2</a:t>
            </a:r>
            <a:r>
              <a:rPr lang="lv-LV" sz="1600" dirty="0"/>
              <a:t>O</a:t>
            </a:r>
            <a:endParaRPr lang="en-US" sz="1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418497-F2C6-415B-8FE2-4D587591AF22}"/>
              </a:ext>
            </a:extLst>
          </p:cNvPr>
          <p:cNvSpPr/>
          <p:nvPr/>
        </p:nvSpPr>
        <p:spPr>
          <a:xfrm>
            <a:off x="430137" y="5519067"/>
            <a:ext cx="118653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1600" dirty="0" err="1"/>
              <a:t>Tritijs</a:t>
            </a:r>
            <a:r>
              <a:rPr lang="lv-LV" sz="1600" dirty="0"/>
              <a:t> ir zemas </a:t>
            </a:r>
            <a:r>
              <a:rPr lang="lv-LV" sz="1600" dirty="0" err="1"/>
              <a:t>radiotoksicitātes</a:t>
            </a:r>
            <a:r>
              <a:rPr lang="lv-LV" sz="1600" dirty="0"/>
              <a:t> radionuklīds, kura </a:t>
            </a:r>
            <a:r>
              <a:rPr lang="lv-LV" sz="1600" dirty="0" err="1"/>
              <a:t>pussabrukšanas</a:t>
            </a:r>
            <a:r>
              <a:rPr lang="lv-LV" sz="1600" dirty="0"/>
              <a:t> periods ir 12,3 gadi. Tā beta starojums </a:t>
            </a:r>
            <a:r>
              <a:rPr lang="lv-LV" sz="1600" dirty="0" err="1"/>
              <a:t>noskrējiens</a:t>
            </a:r>
            <a:r>
              <a:rPr lang="lv-LV" sz="1600" dirty="0"/>
              <a:t> gaisā ir tikai aptuveni 6,0 mm, nepārvarot cilvēka atmirušās ādas slāņa barjeru.  Tomēr tas var izraisīt nopietnas </a:t>
            </a:r>
            <a:r>
              <a:rPr lang="lv-LV" sz="1600" b="1" dirty="0"/>
              <a:t>veselības problēmas</a:t>
            </a:r>
            <a:r>
              <a:rPr lang="lv-LV" sz="1600" dirty="0"/>
              <a:t>, ja to ieelpo vai norij gan kā gāzi, gan piesārņotu ūdenī. Jāuzsver arī tas, ka </a:t>
            </a:r>
            <a:r>
              <a:rPr lang="lv-LV" sz="1600" dirty="0" err="1"/>
              <a:t>tritijs</a:t>
            </a:r>
            <a:r>
              <a:rPr lang="lv-LV" sz="1600" dirty="0"/>
              <a:t> var aizstāt stabilo ūdeņradi dzīvībai svarīgajos ķīmiskajos savienojumos un ir ļoti mobils fiziskajā un bioloģiskajā vidē.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17A3079-5194-4964-A647-39A0FE62C72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6906" y="60531"/>
            <a:ext cx="3238611" cy="54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084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435</Words>
  <Application>Microsoft Office PowerPoint</Application>
  <PresentationFormat>Widescreen</PresentationFormat>
  <Paragraphs>43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Arial Narrow</vt:lpstr>
      <vt:lpstr>Calibri</vt:lpstr>
      <vt:lpstr>Calibri Light</vt:lpstr>
      <vt:lpstr>Cambria Math</vt:lpstr>
      <vt:lpstr>PF Handbook Pro</vt:lpstr>
      <vt:lpstr>Sharp Sans No1 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 CERN saistītās aktivitātes LU Ķīmiskās fizikas insitūtā</dc:title>
  <dc:creator>Elīna Pajuste</dc:creator>
  <cp:lastModifiedBy>Elīna Pajuste</cp:lastModifiedBy>
  <cp:revision>11</cp:revision>
  <dcterms:created xsi:type="dcterms:W3CDTF">2023-10-13T08:25:08Z</dcterms:created>
  <dcterms:modified xsi:type="dcterms:W3CDTF">2024-04-11T08:27:20Z</dcterms:modified>
</cp:coreProperties>
</file>