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90" r:id="rId2"/>
  </p:sldMasterIdLst>
  <p:notesMasterIdLst>
    <p:notesMasterId r:id="rId14"/>
  </p:notesMasterIdLst>
  <p:sldIdLst>
    <p:sldId id="294" r:id="rId3"/>
    <p:sldId id="295" r:id="rId4"/>
    <p:sldId id="306" r:id="rId5"/>
    <p:sldId id="304" r:id="rId6"/>
    <p:sldId id="1675" r:id="rId7"/>
    <p:sldId id="1641" r:id="rId8"/>
    <p:sldId id="1661" r:id="rId9"/>
    <p:sldId id="267" r:id="rId10"/>
    <p:sldId id="340" r:id="rId11"/>
    <p:sldId id="338" r:id="rId12"/>
    <p:sldId id="303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Century Gothic" panose="020B0502020202020204" pitchFamily="34" charset="0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5" roundtripDataSignature="AMtx7mjcqcm9Gbpx4lAp3SYR1kZK27L+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7C80"/>
    <a:srgbClr val="009999"/>
    <a:srgbClr val="0A5A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C03394-72EA-468B-85C6-16AC3FD981B1}">
  <a:tblStyle styleId="{EBC03394-72EA-468B-85C6-16AC3FD981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55" Type="http://customschemas.google.com/relationships/presentationmetadata" Target="meta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0.fntdata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5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lv-LV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lv-LV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4263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9147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6399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Assessment of the current status of the nuclear decay data.</a:t>
            </a:r>
            <a:endParaRPr lang="lv-LV" dirty="0"/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dirty="0"/>
              <a:t>A table of recommendations for needs are included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Make recommendations for future work.</a:t>
            </a:r>
          </a:p>
          <a:p>
            <a:endParaRPr lang="en-GB" dirty="0"/>
          </a:p>
          <a:p>
            <a:r>
              <a:rPr lang="en-GB" dirty="0"/>
              <a:t>List of radionuclides that were assessed. 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report should be of benefit to identify new studies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561B11-573D-A041-85C9-ECD226009DFA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305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18"/>
          <p:cNvSpPr txBox="1">
            <a:spLocks noGrp="1"/>
          </p:cNvSpPr>
          <p:nvPr>
            <p:ph type="title"/>
          </p:nvPr>
        </p:nvSpPr>
        <p:spPr>
          <a:xfrm>
            <a:off x="394635" y="794583"/>
            <a:ext cx="11377061" cy="44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D5D5C"/>
              </a:buClr>
              <a:buSzPts val="2800"/>
              <a:buFont typeface="Calibri"/>
              <a:buNone/>
              <a:defRPr sz="2800">
                <a:solidFill>
                  <a:srgbClr val="BD5D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1"/>
          </p:nvPr>
        </p:nvSpPr>
        <p:spPr>
          <a:xfrm>
            <a:off x="394635" y="1504676"/>
            <a:ext cx="11377061" cy="4632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2"/>
          </p:nvPr>
        </p:nvSpPr>
        <p:spPr>
          <a:xfrm>
            <a:off x="394633" y="252248"/>
            <a:ext cx="11377060" cy="542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>
                <a:solidFill>
                  <a:srgbClr val="E9535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9" name="Google Shape;4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445" y="6384925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8326847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8326849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2A10F6E-B09B-2340-AC3B-A48F00FBF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924544A-08D0-EF4A-8E08-96C95D8F2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- EURO BIOIMAGING –  Virtual Pub 02 Dec 2022</a:t>
            </a:r>
            <a:endParaRPr lang="en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9C2111-79AC-DD4F-BB21-400BDC2C6C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7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63611" y="282798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4478" y="2295000"/>
            <a:ext cx="11283041" cy="2268000"/>
          </a:xfrm>
        </p:spPr>
        <p:txBody>
          <a:bodyPr anchor="ctr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Final message to the audience here</a:t>
            </a:r>
            <a:endParaRPr lang="en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8A00C6-96FA-6D45-AECF-8ECFE7C724C7}"/>
              </a:ext>
            </a:extLst>
          </p:cNvPr>
          <p:cNvGrpSpPr/>
          <p:nvPr userDrawn="1"/>
        </p:nvGrpSpPr>
        <p:grpSpPr>
          <a:xfrm>
            <a:off x="3145010" y="6145815"/>
            <a:ext cx="6055795" cy="429387"/>
            <a:chOff x="3189104" y="6076446"/>
            <a:chExt cx="6055795" cy="4293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7644D3B-B946-3047-888D-FD9D0192C6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189104" y="6076446"/>
              <a:ext cx="644078" cy="42938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6BF3B35-A04B-D043-9A79-3F169A85EE0B}"/>
                </a:ext>
              </a:extLst>
            </p:cNvPr>
            <p:cNvSpPr txBox="1"/>
            <p:nvPr userDrawn="1"/>
          </p:nvSpPr>
          <p:spPr>
            <a:xfrm>
              <a:off x="3936860" y="6080075"/>
              <a:ext cx="5308039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340"/>
                </a:lnSpc>
              </a:pP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This project has received funding from the European Union’s Horizon 2020 research and innovation </a:t>
              </a:r>
              <a:r>
                <a:rPr lang="en-US" sz="1200" dirty="0" err="1">
                  <a:solidFill>
                    <a:srgbClr val="276C71"/>
                  </a:solidFill>
                  <a:latin typeface="+mj-lt"/>
                </a:rPr>
                <a:t>programme</a:t>
              </a:r>
              <a:r>
                <a:rPr lang="en-US" sz="1200" dirty="0">
                  <a:solidFill>
                    <a:srgbClr val="276C71"/>
                  </a:solidFill>
                  <a:latin typeface="+mj-lt"/>
                </a:rPr>
                <a:t> under grant agreement No 101008571 (PRISMAP).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8CF1F8D-649C-F646-95EF-10F3C8070A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17757" y="619650"/>
            <a:ext cx="2514600" cy="10287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CCE001-1C1E-EA49-8AEE-5FDE3627DD70}"/>
              </a:ext>
            </a:extLst>
          </p:cNvPr>
          <p:cNvGrpSpPr/>
          <p:nvPr userDrawn="1"/>
        </p:nvGrpSpPr>
        <p:grpSpPr>
          <a:xfrm>
            <a:off x="1696439" y="5182392"/>
            <a:ext cx="8786415" cy="312486"/>
            <a:chOff x="1258201" y="5193995"/>
            <a:chExt cx="8786415" cy="3124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9D3C13-3093-8E41-9EA0-41A45F0C228F}"/>
                </a:ext>
              </a:extLst>
            </p:cNvPr>
            <p:cNvSpPr txBox="1"/>
            <p:nvPr userDrawn="1"/>
          </p:nvSpPr>
          <p:spPr>
            <a:xfrm>
              <a:off x="1448527" y="5198704"/>
              <a:ext cx="2231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www.prismap.eu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AF480E-2EC8-0148-B8E5-B49119183573}"/>
                </a:ext>
              </a:extLst>
            </p:cNvPr>
            <p:cNvSpPr txBox="1"/>
            <p:nvPr userDrawn="1"/>
          </p:nvSpPr>
          <p:spPr>
            <a:xfrm>
              <a:off x="4673303" y="5198704"/>
              <a:ext cx="22316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@</a:t>
              </a:r>
              <a:r>
                <a:rPr lang="en-US" sz="1400" b="1" i="0" cap="all" spc="150" baseline="0" dirty="0" err="1">
                  <a:solidFill>
                    <a:srgbClr val="E95355"/>
                  </a:solidFill>
                  <a:latin typeface="+mj-lt"/>
                </a:rPr>
                <a:t>MedRadionuclide</a:t>
              </a:r>
              <a:endParaRPr lang="en-US" sz="1400" b="1" i="0" cap="all" spc="150" baseline="0" dirty="0">
                <a:solidFill>
                  <a:srgbClr val="E95355"/>
                </a:solidFill>
                <a:latin typeface="+mj-lt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583562B-D04F-AF48-8E1C-0FC78C6408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300211" y="5197299"/>
              <a:ext cx="361405" cy="30117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D7393C-CD6E-6945-9918-8B50444D38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258201" y="5197299"/>
              <a:ext cx="301171" cy="30117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7B92C3-F953-E74B-B4B3-B6983880262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7580870" y="5193995"/>
              <a:ext cx="307778" cy="3077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5167C9-46A1-C442-911C-69CA9E32C721}"/>
                </a:ext>
              </a:extLst>
            </p:cNvPr>
            <p:cNvSpPr txBox="1"/>
            <p:nvPr userDrawn="1"/>
          </p:nvSpPr>
          <p:spPr>
            <a:xfrm>
              <a:off x="7938390" y="5198704"/>
              <a:ext cx="21062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i="0" cap="all" spc="150" baseline="0" dirty="0">
                  <a:solidFill>
                    <a:srgbClr val="E95355"/>
                  </a:solidFill>
                  <a:latin typeface="+mj-lt"/>
                </a:rPr>
                <a:t>PRISMAP Project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825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9"/>
          <p:cNvSpPr txBox="1">
            <a:spLocks noGrp="1"/>
          </p:cNvSpPr>
          <p:nvPr>
            <p:ph type="body" idx="1"/>
          </p:nvPr>
        </p:nvSpPr>
        <p:spPr>
          <a:xfrm>
            <a:off x="394635" y="1504677"/>
            <a:ext cx="8326849" cy="463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2"/>
          </p:nvPr>
        </p:nvSpPr>
        <p:spPr>
          <a:xfrm>
            <a:off x="8967426" y="252248"/>
            <a:ext cx="2818525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 sz="1600">
                <a:solidFill>
                  <a:srgbClr val="835050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835050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▪"/>
              <a:defRPr sz="1200">
                <a:solidFill>
                  <a:srgbClr val="835050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Char char="▪"/>
              <a:defRPr sz="1100">
                <a:solidFill>
                  <a:srgbClr val="835050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276C7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title"/>
          </p:nvPr>
        </p:nvSpPr>
        <p:spPr>
          <a:xfrm>
            <a:off x="394636" y="207827"/>
            <a:ext cx="8320544" cy="1036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516" y="6274757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and Content">
  <p:cSld name="6_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/>
          <p:nvPr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20"/>
          <p:cNvSpPr txBox="1">
            <a:spLocks noGrp="1"/>
          </p:cNvSpPr>
          <p:nvPr>
            <p:ph type="title"/>
          </p:nvPr>
        </p:nvSpPr>
        <p:spPr>
          <a:xfrm>
            <a:off x="394635" y="794583"/>
            <a:ext cx="8326847" cy="44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D5D5C"/>
              </a:buClr>
              <a:buSzPts val="2800"/>
              <a:buFont typeface="Calibri"/>
              <a:buNone/>
              <a:defRPr sz="2800">
                <a:solidFill>
                  <a:srgbClr val="BD5D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1"/>
          </p:nvPr>
        </p:nvSpPr>
        <p:spPr>
          <a:xfrm>
            <a:off x="394635" y="1504677"/>
            <a:ext cx="8326849" cy="463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▪"/>
              <a:defRPr sz="2400">
                <a:solidFill>
                  <a:srgbClr val="364142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▪"/>
              <a:defRPr sz="2000">
                <a:solidFill>
                  <a:srgbClr val="364142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body" idx="2"/>
          </p:nvPr>
        </p:nvSpPr>
        <p:spPr>
          <a:xfrm>
            <a:off x="394633" y="252248"/>
            <a:ext cx="8326849" cy="542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200"/>
              <a:buNone/>
              <a:defRPr sz="3200">
                <a:solidFill>
                  <a:srgbClr val="E9535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3"/>
          </p:nvPr>
        </p:nvSpPr>
        <p:spPr>
          <a:xfrm>
            <a:off x="8967426" y="252248"/>
            <a:ext cx="2818525" cy="5889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•"/>
              <a:defRPr sz="1600">
                <a:solidFill>
                  <a:srgbClr val="835050"/>
                </a:solidFill>
              </a:defRPr>
            </a:lvl1pPr>
            <a:lvl2pPr marL="91440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835050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Char char="▪"/>
              <a:defRPr sz="1200">
                <a:solidFill>
                  <a:srgbClr val="835050"/>
                </a:solidFill>
              </a:defRPr>
            </a:lvl3pPr>
            <a:lvl4pPr marL="1828800" lvl="3" indent="-29845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Char char="▪"/>
              <a:defRPr sz="1100">
                <a:solidFill>
                  <a:srgbClr val="835050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 sz="1400">
                <a:solidFill>
                  <a:srgbClr val="276C7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11340596" y="6346825"/>
            <a:ext cx="431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ftr" idx="11"/>
          </p:nvPr>
        </p:nvSpPr>
        <p:spPr>
          <a:xfrm>
            <a:off x="664143" y="6353175"/>
            <a:ext cx="1018352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00B9C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6" name="Google Shape;6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516" y="6274757"/>
            <a:ext cx="457200" cy="49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DF960-CFAA-4356-BB41-48B897E09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4415" y="3257981"/>
            <a:ext cx="7358785" cy="203018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750CCE-AA06-4471-B6AE-984FE75DD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4416" y="5313133"/>
            <a:ext cx="7358784" cy="1342521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257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E79F2-0B07-4264-A27E-0B6B2275D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4BF84-D094-4B0B-9EC0-6AEF4A91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625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3721E3-0D8D-9249-B4B9-CC91F8DE349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64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7EB58-1105-9240-9E26-83129CBE7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477" y="1726649"/>
            <a:ext cx="11283041" cy="1719000"/>
          </a:xfrm>
        </p:spPr>
        <p:txBody>
          <a:bodyPr anchor="b">
            <a:normAutofit/>
          </a:bodyPr>
          <a:lstStyle>
            <a:lvl1pPr algn="ctr">
              <a:defRPr sz="3600" b="0" cap="all" spc="150" baseline="0">
                <a:solidFill>
                  <a:srgbClr val="00B9C5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F39A8-004B-7D46-99D9-6EED9ED0C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77" y="3462299"/>
            <a:ext cx="11283041" cy="1685702"/>
          </a:xfrm>
        </p:spPr>
        <p:txBody>
          <a:bodyPr/>
          <a:lstStyle>
            <a:lvl1pPr marL="0" indent="0" algn="ctr">
              <a:buNone/>
              <a:defRPr sz="2400" b="0" i="0" spc="200" baseline="0">
                <a:solidFill>
                  <a:srgbClr val="0C939C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E7C32-F9D4-B647-8F18-105E7D2663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17757" y="340650"/>
            <a:ext cx="2514600" cy="1028700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1D0C244-192E-2041-857F-D36FCC063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4024" y="5172298"/>
            <a:ext cx="11283041" cy="1685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 baseline="0">
                <a:solidFill>
                  <a:srgbClr val="E95355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Click here to add speaker name, conference date…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8902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207827"/>
            <a:ext cx="11377061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89A-BCA1-7A4A-A572-202948D5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- EURO BIOIMAGING –  Virtual Pub 02 Dec 2022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612F1-AF3E-5F4E-97FB-8D1EB7907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0F635E-5B02-C641-A688-624A638AF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1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8F2EA8-2A81-A84C-B565-588202B5AA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5" y="794583"/>
            <a:ext cx="11377061" cy="449732"/>
          </a:xfrm>
        </p:spPr>
        <p:txBody>
          <a:bodyPr>
            <a:noAutofit/>
          </a:bodyPr>
          <a:lstStyle>
            <a:lvl1pPr>
              <a:defRPr sz="2800">
                <a:solidFill>
                  <a:srgbClr val="BD5D5C"/>
                </a:solidFill>
                <a:latin typeface="+mn-lt"/>
              </a:defRPr>
            </a:lvl1pPr>
          </a:lstStyle>
          <a:p>
            <a:r>
              <a:rPr lang="en-GB" dirty="0"/>
              <a:t>Slide Subtitle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6"/>
            <a:ext cx="11377061" cy="4632585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D63393-8D0D-5048-B74E-E2334AC4DA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633" y="252248"/>
            <a:ext cx="11377060" cy="542334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rgbClr val="E95355"/>
                </a:solidFill>
              </a:defRPr>
            </a:lvl1pPr>
          </a:lstStyle>
          <a:p>
            <a:pPr lvl="0"/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E514601-6E5C-5949-930A-53DF78C4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6E0FB1D-D592-B24B-8E49-C227EF965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- EURO BIOIMAGING –  Virtual Pub 02 Dec 2022</a:t>
            </a: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C91C3-9153-6442-94C2-2E28E78E46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F6B93F2-3A8E-8D4D-A6D7-F67095BAC789}"/>
              </a:ext>
            </a:extLst>
          </p:cNvPr>
          <p:cNvSpPr/>
          <p:nvPr userDrawn="1"/>
        </p:nvSpPr>
        <p:spPr>
          <a:xfrm>
            <a:off x="27092" y="6543675"/>
            <a:ext cx="12164908" cy="314325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A105F-DB58-6447-88D4-01894B312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635" y="1504677"/>
            <a:ext cx="8326849" cy="4637568"/>
          </a:xfrm>
        </p:spPr>
        <p:txBody>
          <a:bodyPr/>
          <a:lstStyle>
            <a:lvl1pPr>
              <a:defRPr sz="2400">
                <a:solidFill>
                  <a:srgbClr val="364142"/>
                </a:solidFill>
              </a:defRPr>
            </a:lvl1pPr>
            <a:lvl2pPr>
              <a:defRPr sz="2000">
                <a:solidFill>
                  <a:srgbClr val="364142"/>
                </a:solidFill>
              </a:defRPr>
            </a:lvl2pPr>
            <a:lvl3pPr>
              <a:defRPr sz="2000">
                <a:solidFill>
                  <a:srgbClr val="364142"/>
                </a:solidFill>
              </a:defRPr>
            </a:lvl3pPr>
            <a:lvl4pPr>
              <a:defRPr sz="2000">
                <a:solidFill>
                  <a:srgbClr val="364142"/>
                </a:solidFill>
              </a:defRPr>
            </a:lvl4pPr>
            <a:lvl5pPr>
              <a:defRPr sz="2000">
                <a:solidFill>
                  <a:srgbClr val="36414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36F8DD2-28EC-004D-AAB1-CE789DA68A0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967426" y="252248"/>
            <a:ext cx="2818525" cy="5889625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rgbClr val="835050"/>
                </a:solidFill>
              </a:defRPr>
            </a:lvl1pPr>
            <a:lvl2pPr marL="360000" indent="-156600">
              <a:defRPr sz="1400">
                <a:solidFill>
                  <a:srgbClr val="835050"/>
                </a:solidFill>
              </a:defRPr>
            </a:lvl2pPr>
            <a:lvl3pPr marL="720000" indent="-156600">
              <a:defRPr sz="1200">
                <a:solidFill>
                  <a:srgbClr val="835050"/>
                </a:solidFill>
              </a:defRPr>
            </a:lvl3pPr>
            <a:lvl4pPr marL="1080000" indent="-156600">
              <a:defRPr sz="1100">
                <a:solidFill>
                  <a:srgbClr val="835050"/>
                </a:solidFill>
              </a:defRPr>
            </a:lvl4pPr>
            <a:lvl5pPr>
              <a:defRPr sz="1400">
                <a:solidFill>
                  <a:srgbClr val="276C71"/>
                </a:solidFill>
              </a:defRPr>
            </a:lvl5pPr>
          </a:lstStyle>
          <a:p>
            <a:pPr lvl="0"/>
            <a:r>
              <a:rPr lang="en-GB" dirty="0"/>
              <a:t>Slide Sidebar</a:t>
            </a:r>
          </a:p>
          <a:p>
            <a:pPr lvl="1"/>
            <a:r>
              <a:rPr lang="en-GB" dirty="0"/>
              <a:t>List 1</a:t>
            </a:r>
          </a:p>
          <a:p>
            <a:pPr lvl="2"/>
            <a:r>
              <a:rPr lang="en-GB" dirty="0"/>
              <a:t>List 2</a:t>
            </a:r>
          </a:p>
          <a:p>
            <a:pPr lvl="3"/>
            <a:r>
              <a:rPr lang="en-GB" dirty="0"/>
              <a:t>List 3</a:t>
            </a:r>
          </a:p>
          <a:p>
            <a:pPr lvl="0"/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E34D712-9D6C-704F-9F7A-676EB89BD0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636" y="207827"/>
            <a:ext cx="8320544" cy="103648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E95355"/>
                </a:solidFill>
                <a:latin typeface="+mn-lt"/>
              </a:defRPr>
            </a:lvl1pPr>
          </a:lstStyle>
          <a:p>
            <a:r>
              <a:rPr lang="en-GB" dirty="0"/>
              <a:t>Slide Title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C1F16FA-7F48-C446-ABC9-6476F6A18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596" y="6346825"/>
            <a:ext cx="431100" cy="365125"/>
          </a:xfrm>
        </p:spPr>
        <p:txBody>
          <a:bodyPr/>
          <a:lstStyle>
            <a:lvl1pPr>
              <a:defRPr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C570B70-6334-A84A-835A-396FBE83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4143" y="6353175"/>
            <a:ext cx="10183529" cy="365125"/>
          </a:xfrm>
        </p:spPr>
        <p:txBody>
          <a:bodyPr/>
          <a:lstStyle>
            <a:lvl1pPr algn="r">
              <a:defRPr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T. Stora, CERN - EURO BIOIMAGING –  Virtual Pub 02 Dec 2022</a:t>
            </a:r>
            <a:endParaRPr lang="en-CH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C6DC74-0E6A-4442-85A4-1F5DD6DF89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16" y="6274757"/>
            <a:ext cx="4572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5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414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B9C5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-LV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88" r:id="rId4"/>
    <p:sldLayoutId id="2147483689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053D6-5894-D241-AEB7-BC07C70E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01654-F10A-FA48-8633-CFCCAF57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865C-3F8C-BD49-AB5F-78B78F5E5F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9C5"/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F69-9E1D-6D41-AAC9-E3E0BC229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5912" y="6356350"/>
            <a:ext cx="7127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pPr algn="l"/>
            <a:r>
              <a:rPr lang="en-GB" dirty="0"/>
              <a:t>Click "</a:t>
            </a:r>
            <a:r>
              <a:rPr lang="en-GB" dirty="0" err="1"/>
              <a:t>View"T</a:t>
            </a:r>
            <a:r>
              <a:rPr lang="en-GB" dirty="0"/>
              <a:t>. Stora, CERN - EURO BIOIMAGING –  Virtual Pub 02 Dec 2022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767AE-AF9C-A249-B310-3798CBEC4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9C5"/>
                </a:solidFill>
              </a:defRPr>
            </a:lvl1pPr>
          </a:lstStyle>
          <a:p>
            <a:fld id="{F5C863F0-AEA2-0249-8983-B892276345E5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294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E9535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95355"/>
        </a:buClr>
        <a:buFont typeface="Wingdings" pitchFamily="2" charset="2"/>
        <a:buChar char="§"/>
        <a:defRPr sz="2400" kern="1200">
          <a:solidFill>
            <a:srgbClr val="36414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16B67"/>
        </a:buClr>
        <a:buFont typeface="Wingdings" pitchFamily="2" charset="2"/>
        <a:buChar char="§"/>
        <a:defRPr sz="2000" kern="1200">
          <a:solidFill>
            <a:srgbClr val="36414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hyperlink" Target="https://zenodo.org/records/8247129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2.png"/><Relationship Id="rId7" Type="http://schemas.openxmlformats.org/officeDocument/2006/relationships/image" Target="../media/image44.png"/><Relationship Id="rId12" Type="http://schemas.openxmlformats.org/officeDocument/2006/relationships/image" Target="../media/image4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11" Type="http://schemas.openxmlformats.org/officeDocument/2006/relationships/image" Target="../media/image47.png"/><Relationship Id="rId5" Type="http://schemas.openxmlformats.org/officeDocument/2006/relationships/image" Target="../media/image42.png"/><Relationship Id="rId10" Type="http://schemas.openxmlformats.org/officeDocument/2006/relationships/image" Target="../media/image46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smap.eu/radionuclides/portfolio/" TargetMode="External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hyperlink" Target="https://medicis.cern/approved-projects" TargetMode="Externa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sinucmed.univ-nantes.fr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hyperlink" Target="https://www.prismap.eu/radionuclides/education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C22FD9-DB44-4207-9806-4BDB2F7B0E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75"/>
          <a:stretch/>
        </p:blipFill>
        <p:spPr>
          <a:xfrm>
            <a:off x="8456" y="8465"/>
            <a:ext cx="7738533" cy="490780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7A8945F-7C57-4179-B31F-8DEFE1909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748" y="37808"/>
            <a:ext cx="7358785" cy="1871803"/>
          </a:xfrm>
        </p:spPr>
        <p:txBody>
          <a:bodyPr>
            <a:normAutofit/>
          </a:bodyPr>
          <a:lstStyle/>
          <a:p>
            <a:r>
              <a:rPr lang="lv-LV" sz="2800" dirty="0">
                <a:solidFill>
                  <a:schemeClr val="bg1"/>
                </a:solidFill>
              </a:rPr>
              <a:t>PRISMAP</a:t>
            </a:r>
            <a:br>
              <a:rPr lang="lv-LV" sz="2800" dirty="0">
                <a:solidFill>
                  <a:schemeClr val="bg1"/>
                </a:solidFill>
              </a:rPr>
            </a:br>
            <a:r>
              <a:rPr lang="lv-LV" sz="2800" dirty="0" err="1">
                <a:solidFill>
                  <a:schemeClr val="bg1"/>
                </a:solidFill>
              </a:rPr>
              <a:t>The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European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br>
              <a:rPr lang="lv-LV" sz="2800" dirty="0">
                <a:solidFill>
                  <a:schemeClr val="bg1"/>
                </a:solidFill>
              </a:rPr>
            </a:br>
            <a:r>
              <a:rPr lang="lv-LV" sz="2800" dirty="0" err="1">
                <a:solidFill>
                  <a:schemeClr val="bg1"/>
                </a:solidFill>
              </a:rPr>
              <a:t>Medical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Radionuclide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Programme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1094CE-B4DA-4DAD-B2F1-12B0A8646A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75"/>
          <a:stretch/>
        </p:blipFill>
        <p:spPr>
          <a:xfrm>
            <a:off x="0" y="2108041"/>
            <a:ext cx="7738533" cy="28082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C6EFF2-2CF6-4418-96C5-71988583F3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10157"/>
            <a:ext cx="3743847" cy="8478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0DDE01-6FFF-47A5-BE78-A5C35500C2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488" t="7580" r="27390" b="6223"/>
          <a:stretch/>
        </p:blipFill>
        <p:spPr>
          <a:xfrm>
            <a:off x="5880265" y="5178181"/>
            <a:ext cx="1272965" cy="125589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606326-5BC7-4240-BA9B-4B2521F3A6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8114" y="2176124"/>
            <a:ext cx="4725244" cy="23968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2D382A-F633-417F-8FA6-60BF096C2C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000" y="5117667"/>
            <a:ext cx="3251200" cy="109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0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5C0EF-1987-EBC0-5815-F2A78C0F1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Nuclear Decay Data for Day-1 radionuclides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FD45A-292C-B643-0B86-5FA6B20A5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A22F8-F472-D2ED-1C87-A111CC60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10</a:t>
            </a:fld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17BEE4-720D-BDC2-D633-CBD02F497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4981"/>
            <a:ext cx="4596390" cy="38280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55AF11-E5AA-DCAC-E3C1-9A5E78584701}"/>
              </a:ext>
            </a:extLst>
          </p:cNvPr>
          <p:cNvSpPr txBox="1"/>
          <p:nvPr/>
        </p:nvSpPr>
        <p:spPr>
          <a:xfrm>
            <a:off x="3035165" y="598847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https://zenodo.org/records/8247129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3D404A-A841-40A2-A933-318AB27B5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540ED67C-06C4-4BDB-A412-396FEE5C05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5596" y="1269967"/>
            <a:ext cx="3895677" cy="4718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113EB3-CB2A-47E6-91D9-3D1627DB53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1273" y="2336138"/>
            <a:ext cx="3756480" cy="19987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158FC6-9A70-4CBE-9039-7DC3E45A292B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2BFC64-09F2-4BE5-A3EB-B84C9DACE8D2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0A9C4C-B15B-4DDB-9A61-327C213BB157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0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ED6D1-22EC-4025-B31B-A1A5D6E1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C7193-EB24-4562-943B-12F66C846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Google Shape;475;g18731935a1f_0_11">
            <a:extLst>
              <a:ext uri="{FF2B5EF4-FFF2-40B4-BE49-F238E27FC236}">
                <a16:creationId xmlns:a16="http://schemas.microsoft.com/office/drawing/2014/main" id="{C99533FF-168D-4D74-94AF-FC3824FB7E0B}"/>
              </a:ext>
            </a:extLst>
          </p:cNvPr>
          <p:cNvSpPr txBox="1">
            <a:spLocks/>
          </p:cNvSpPr>
          <p:nvPr/>
        </p:nvSpPr>
        <p:spPr>
          <a:xfrm>
            <a:off x="534317" y="-186136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15000"/>
              </a:lnSpc>
              <a:spcBef>
                <a:spcPts val="800"/>
              </a:spcBef>
              <a:buSzPct val="77777"/>
            </a:pPr>
            <a:r>
              <a:rPr lang="lv-LV" sz="3600" b="1" dirty="0">
                <a:solidFill>
                  <a:schemeClr val="tx1"/>
                </a:solidFill>
              </a:rPr>
              <a:t>DELIVERABLE 5.1 - </a:t>
            </a:r>
            <a:r>
              <a:rPr lang="lv-LV" sz="3600" b="1" dirty="0" err="1">
                <a:solidFill>
                  <a:schemeClr val="tx1"/>
                </a:solidFill>
              </a:rPr>
              <a:t>Questionnaire</a:t>
            </a:r>
            <a:endParaRPr lang="lv-LV" sz="3600" b="1" dirty="0">
              <a:solidFill>
                <a:schemeClr val="tx1"/>
              </a:solidFill>
            </a:endParaRPr>
          </a:p>
          <a:p>
            <a:pPr algn="ctr">
              <a:lnSpc>
                <a:spcPct val="100000"/>
              </a:lnSpc>
              <a:buSzPct val="77777"/>
            </a:pPr>
            <a:endParaRPr lang="lv-LV" sz="3600" b="1" dirty="0">
              <a:solidFill>
                <a:schemeClr val="tx1"/>
              </a:solidFill>
            </a:endParaRPr>
          </a:p>
        </p:txBody>
      </p:sp>
      <p:sp>
        <p:nvSpPr>
          <p:cNvPr id="5" name="Google Shape;476;g18731935a1f_0_11">
            <a:extLst>
              <a:ext uri="{FF2B5EF4-FFF2-40B4-BE49-F238E27FC236}">
                <a16:creationId xmlns:a16="http://schemas.microsoft.com/office/drawing/2014/main" id="{0AB3086D-4FD9-4DBD-BDF9-72A9AC3B2E46}"/>
              </a:ext>
            </a:extLst>
          </p:cNvPr>
          <p:cNvSpPr txBox="1">
            <a:spLocks/>
          </p:cNvSpPr>
          <p:nvPr/>
        </p:nvSpPr>
        <p:spPr>
          <a:xfrm>
            <a:off x="534317" y="427451"/>
            <a:ext cx="9449400" cy="5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spcBef>
                <a:spcPts val="800"/>
              </a:spcBef>
              <a:buFont typeface="Noto Sans"/>
              <a:buNone/>
            </a:pPr>
            <a:r>
              <a:rPr lang="lv-LV" dirty="0">
                <a:solidFill>
                  <a:srgbClr val="FF0000"/>
                </a:solidFill>
              </a:rPr>
              <a:t>https://zenodo.org/record/7154340#.Y39OaHZBw2w</a:t>
            </a:r>
          </a:p>
        </p:txBody>
      </p:sp>
      <p:pic>
        <p:nvPicPr>
          <p:cNvPr id="7" name="Google Shape;479;g18731935a1f_0_11">
            <a:extLst>
              <a:ext uri="{FF2B5EF4-FFF2-40B4-BE49-F238E27FC236}">
                <a16:creationId xmlns:a16="http://schemas.microsoft.com/office/drawing/2014/main" id="{5301501F-B7A0-4866-B850-306E085FA2F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8893"/>
          <a:stretch/>
        </p:blipFill>
        <p:spPr>
          <a:xfrm>
            <a:off x="670681" y="841715"/>
            <a:ext cx="7167213" cy="3433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BEF490-9FD4-49E9-B394-3C54CE6D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583" y="4379052"/>
            <a:ext cx="2296374" cy="1164828"/>
          </a:xfrm>
          <a:prstGeom prst="rect">
            <a:avLst/>
          </a:prstGeom>
        </p:spPr>
      </p:pic>
      <p:pic>
        <p:nvPicPr>
          <p:cNvPr id="15" name="Google Shape;203;p1">
            <a:extLst>
              <a:ext uri="{FF2B5EF4-FFF2-40B4-BE49-F238E27FC236}">
                <a16:creationId xmlns:a16="http://schemas.microsoft.com/office/drawing/2014/main" id="{1C6DF5E6-FE53-49DF-B0C6-F4B8FB13BF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24039" y="2453641"/>
            <a:ext cx="1696527" cy="157496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6" name="Google Shape;219;p21">
            <a:extLst>
              <a:ext uri="{FF2B5EF4-FFF2-40B4-BE49-F238E27FC236}">
                <a16:creationId xmlns:a16="http://schemas.microsoft.com/office/drawing/2014/main" id="{DEA5B789-04BD-4F4C-9F35-341DE6135D8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51734" y="552095"/>
            <a:ext cx="1981300" cy="7228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CB91B2-8644-42F6-B755-F0CFA16BC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0880" y="2767608"/>
            <a:ext cx="1801708" cy="90988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54C249C-F74B-49E2-9B12-03A884F5B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5257" y="1690688"/>
            <a:ext cx="1801708" cy="8680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ACD125-A2E5-4CAA-8099-83F33732F3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2532" y="1324764"/>
            <a:ext cx="2885108" cy="14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5960B48-58CC-4282-899D-97645A510D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2531" y="3667628"/>
            <a:ext cx="2885109" cy="14570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6460D8-B3BE-4784-A32B-B62EA72B33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45576" y="3847005"/>
            <a:ext cx="2062615" cy="10416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410E6F0-832B-4504-834D-DE68A3E2184A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3FC910-2D9A-441B-8FF3-BB159E7FD2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058" y="3892723"/>
            <a:ext cx="4383919" cy="17277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6B0485-2280-4F5B-97AE-F2F6024AE8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64667" y="1388533"/>
            <a:ext cx="1832187" cy="700089"/>
          </a:xfrm>
          <a:prstGeom prst="rect">
            <a:avLst/>
          </a:prstGeom>
        </p:spPr>
      </p:pic>
      <p:sp>
        <p:nvSpPr>
          <p:cNvPr id="25" name="TextBox 15">
            <a:extLst>
              <a:ext uri="{FF2B5EF4-FFF2-40B4-BE49-F238E27FC236}">
                <a16:creationId xmlns:a16="http://schemas.microsoft.com/office/drawing/2014/main" id="{E34E8FFC-18A2-484F-A783-D3FC645037F8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221ABE-0AE6-4CBF-82CB-F2AA27DF9AF4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56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5E0B4-D5A7-44B4-93DA-0AF5508FD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083" y="82383"/>
            <a:ext cx="10515600" cy="1325563"/>
          </a:xfrm>
        </p:spPr>
        <p:txBody>
          <a:bodyPr/>
          <a:lstStyle/>
          <a:p>
            <a:r>
              <a:rPr lang="lv-LV" b="1" dirty="0"/>
              <a:t>PRISMAP 23 partneri, 13 valstis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29F3A-845D-47D7-8B7B-D95D013AD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Google Shape;208;p7">
            <a:extLst>
              <a:ext uri="{FF2B5EF4-FFF2-40B4-BE49-F238E27FC236}">
                <a16:creationId xmlns:a16="http://schemas.microsoft.com/office/drawing/2014/main" id="{CC09F531-6D97-4A7E-8A5F-8A1D203B20B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7131" t="25195" r="17773" b="20542"/>
          <a:stretch/>
        </p:blipFill>
        <p:spPr>
          <a:xfrm>
            <a:off x="79020" y="986374"/>
            <a:ext cx="10241281" cy="53160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15">
            <a:extLst>
              <a:ext uri="{FF2B5EF4-FFF2-40B4-BE49-F238E27FC236}">
                <a16:creationId xmlns:a16="http://schemas.microsoft.com/office/drawing/2014/main" id="{6CC8D1F2-B280-421A-A97F-10043F71E5DA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AC3D93-27FE-43DF-93E5-C310841556F9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AC811A1-822A-4A62-9933-92DF43BEF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2701" y="17553"/>
            <a:ext cx="2037768" cy="10336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00F40A-7913-454D-AB04-CBE71D6291CE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00F3CD-54A4-4225-BCFB-49AC7A7CCCCF}"/>
              </a:ext>
            </a:extLst>
          </p:cNvPr>
          <p:cNvSpPr txBox="1"/>
          <p:nvPr/>
        </p:nvSpPr>
        <p:spPr>
          <a:xfrm>
            <a:off x="7589274" y="463154"/>
            <a:ext cx="1907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800" dirty="0">
                <a:solidFill>
                  <a:srgbClr val="FF5050"/>
                </a:solidFill>
              </a:rPr>
              <a:t>2021-2025</a:t>
            </a:r>
          </a:p>
        </p:txBody>
      </p:sp>
    </p:spTree>
    <p:extLst>
      <p:ext uri="{BB962C8B-B14F-4D97-AF65-F5344CB8AC3E}">
        <p14:creationId xmlns:p14="http://schemas.microsoft.com/office/powerpoint/2010/main" val="211779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C3652-643E-47B6-9B24-AACEAC249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D2F36-261C-409F-9F52-D460C9F6A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7772F-B49C-40CC-B4E3-07CC08CC0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" y="490653"/>
            <a:ext cx="10492552" cy="5408341"/>
          </a:xfrm>
          <a:prstGeom prst="rect">
            <a:avLst/>
          </a:prstGeom>
        </p:spPr>
      </p:pic>
      <p:pic>
        <p:nvPicPr>
          <p:cNvPr id="5" name="Google Shape;376;p38">
            <a:extLst>
              <a:ext uri="{FF2B5EF4-FFF2-40B4-BE49-F238E27FC236}">
                <a16:creationId xmlns:a16="http://schemas.microsoft.com/office/drawing/2014/main" id="{667277A5-C914-4034-8F2E-DE4D687A155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21440" y="81280"/>
            <a:ext cx="457200" cy="49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5C19A9-8F65-4114-BACA-128C14DC973C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E97FE9D6-7E23-4F98-BB48-B9B506BD48A7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4AD3A7-8453-4AF5-9273-5D28AD1CC917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2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533E8-5EAC-4F7C-B251-6B459CC4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80272-A957-4CA6-B2C8-81B5FBEA3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Google Shape;236;p3">
            <a:extLst>
              <a:ext uri="{FF2B5EF4-FFF2-40B4-BE49-F238E27FC236}">
                <a16:creationId xmlns:a16="http://schemas.microsoft.com/office/drawing/2014/main" id="{DC12A8B6-32A1-40E7-8477-3C213CBE47D9}"/>
              </a:ext>
            </a:extLst>
          </p:cNvPr>
          <p:cNvSpPr txBox="1">
            <a:spLocks/>
          </p:cNvSpPr>
          <p:nvPr/>
        </p:nvSpPr>
        <p:spPr>
          <a:xfrm>
            <a:off x="838200" y="210507"/>
            <a:ext cx="5822965" cy="9275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95355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E9535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00000"/>
              </a:lnSpc>
              <a:buClr>
                <a:schemeClr val="dk1"/>
              </a:buClr>
              <a:buSzPts val="3600"/>
              <a:buFont typeface="Century Gothic"/>
              <a:buNone/>
            </a:pPr>
            <a:r>
              <a:rPr lang="lv-LV" b="1" dirty="0">
                <a:solidFill>
                  <a:srgbClr val="FF5050"/>
                </a:solidFill>
              </a:rPr>
              <a:t>SADARBĪBA</a:t>
            </a:r>
          </a:p>
        </p:txBody>
      </p:sp>
      <p:sp>
        <p:nvSpPr>
          <p:cNvPr id="10" name="Google Shape;237;p3">
            <a:extLst>
              <a:ext uri="{FF2B5EF4-FFF2-40B4-BE49-F238E27FC236}">
                <a16:creationId xmlns:a16="http://schemas.microsoft.com/office/drawing/2014/main" id="{5DCA1F55-105F-421B-8A1B-514CC244CD0C}"/>
              </a:ext>
            </a:extLst>
          </p:cNvPr>
          <p:cNvSpPr txBox="1">
            <a:spLocks/>
          </p:cNvSpPr>
          <p:nvPr/>
        </p:nvSpPr>
        <p:spPr>
          <a:xfrm>
            <a:off x="763615" y="1189819"/>
            <a:ext cx="10515600" cy="4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95355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16B67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rgbClr val="36414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0"/>
              </a:spcBef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Universitātes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Universitātes slimnīcas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Pētniecības laboratorijas, Institūti – </a:t>
            </a:r>
            <a:r>
              <a:rPr lang="lv-LV" sz="2000" dirty="0" err="1">
                <a:solidFill>
                  <a:schemeClr val="tx1"/>
                </a:solidFill>
              </a:rPr>
              <a:t>radiofarmācija</a:t>
            </a:r>
            <a:r>
              <a:rPr lang="lv-LV" sz="2000" dirty="0">
                <a:solidFill>
                  <a:schemeClr val="tx1"/>
                </a:solidFill>
              </a:rPr>
              <a:t>, </a:t>
            </a:r>
            <a:r>
              <a:rPr lang="lv-LV" sz="2000" dirty="0" err="1">
                <a:solidFill>
                  <a:schemeClr val="tx1"/>
                </a:solidFill>
              </a:rPr>
              <a:t>radioķīmija</a:t>
            </a:r>
            <a:r>
              <a:rPr lang="lv-LV" sz="2000" dirty="0">
                <a:solidFill>
                  <a:schemeClr val="tx1"/>
                </a:solidFill>
              </a:rPr>
              <a:t>, </a:t>
            </a:r>
            <a:r>
              <a:rPr lang="lv-LV" sz="2000" dirty="0" err="1">
                <a:solidFill>
                  <a:schemeClr val="tx1"/>
                </a:solidFill>
              </a:rPr>
              <a:t>radiofizika</a:t>
            </a:r>
            <a:endParaRPr lang="lv-LV" sz="20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Starptautiskas profesionālās organizācijas (EANM, ESR, ESHI </a:t>
            </a:r>
            <a:r>
              <a:rPr lang="lv-LV" sz="2000" dirty="0" err="1">
                <a:solidFill>
                  <a:schemeClr val="tx1"/>
                </a:solidFill>
              </a:rPr>
              <a:t>etc</a:t>
            </a:r>
            <a:r>
              <a:rPr lang="lv-LV" sz="2000" dirty="0">
                <a:solidFill>
                  <a:schemeClr val="tx1"/>
                </a:solidFill>
              </a:rPr>
              <a:t>.)</a:t>
            </a:r>
            <a:endParaRPr lang="lv-LV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Starptautiskas </a:t>
            </a:r>
            <a:r>
              <a:rPr lang="lv-LV" sz="2000" dirty="0" err="1">
                <a:solidFill>
                  <a:schemeClr val="tx1"/>
                </a:solidFill>
              </a:rPr>
              <a:t>lēmējorganizācijas</a:t>
            </a:r>
            <a:r>
              <a:rPr lang="lv-LV" sz="2000" dirty="0">
                <a:solidFill>
                  <a:schemeClr val="tx1"/>
                </a:solidFill>
              </a:rPr>
              <a:t> - IAEA, </a:t>
            </a:r>
            <a:r>
              <a:rPr lang="lv-LV" sz="2000" dirty="0" err="1">
                <a:solidFill>
                  <a:schemeClr val="tx1"/>
                </a:solidFill>
              </a:rPr>
              <a:t>NuPECC</a:t>
            </a:r>
            <a:r>
              <a:rPr lang="lv-LV" sz="2000" dirty="0">
                <a:solidFill>
                  <a:schemeClr val="tx1"/>
                </a:solidFill>
              </a:rPr>
              <a:t> </a:t>
            </a:r>
            <a:r>
              <a:rPr lang="lv-LV" sz="2000" dirty="0" err="1">
                <a:solidFill>
                  <a:schemeClr val="tx1"/>
                </a:solidFill>
              </a:rPr>
              <a:t>etc</a:t>
            </a:r>
            <a:r>
              <a:rPr lang="lv-LV" sz="200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Industrijas pārstāvji (NMEU, EFPIA, IBA, ITM </a:t>
            </a:r>
            <a:r>
              <a:rPr lang="lv-LV" sz="2000" dirty="0" err="1">
                <a:solidFill>
                  <a:schemeClr val="tx1"/>
                </a:solidFill>
              </a:rPr>
              <a:t>etc</a:t>
            </a:r>
            <a:r>
              <a:rPr lang="lv-LV" sz="2000" dirty="0">
                <a:solidFill>
                  <a:schemeClr val="tx1"/>
                </a:solidFill>
              </a:rPr>
              <a:t>.)</a:t>
            </a:r>
            <a:endParaRPr lang="lv-LV" dirty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</a:rPr>
              <a:t>Ciklotronu</a:t>
            </a:r>
            <a:r>
              <a:rPr lang="lv-LV" dirty="0">
                <a:solidFill>
                  <a:schemeClr val="tx1"/>
                </a:solidFill>
              </a:rPr>
              <a:t> un RF ierīču ražotāji</a:t>
            </a: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>
                <a:solidFill>
                  <a:schemeClr val="tx1"/>
                </a:solidFill>
              </a:rPr>
              <a:t>Atomreaktori</a:t>
            </a: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 err="1">
                <a:solidFill>
                  <a:schemeClr val="tx1"/>
                </a:solidFill>
              </a:rPr>
              <a:t>Radiofarmācijas</a:t>
            </a:r>
            <a:r>
              <a:rPr lang="lv-LV" dirty="0">
                <a:solidFill>
                  <a:schemeClr val="tx1"/>
                </a:solidFill>
              </a:rPr>
              <a:t> kompānijas</a:t>
            </a:r>
          </a:p>
          <a:p>
            <a:pPr marL="742950" lvl="1" indent="-285750">
              <a:lnSpc>
                <a:spcPct val="100000"/>
              </a:lnSpc>
              <a:spcBef>
                <a:spcPts val="1000"/>
              </a:spcBef>
              <a:buSzPts val="1600"/>
              <a:buFont typeface="Noto Sans"/>
              <a:buChar char="▶"/>
            </a:pPr>
            <a:r>
              <a:rPr lang="lv-LV" dirty="0">
                <a:solidFill>
                  <a:schemeClr val="tx1"/>
                </a:solidFill>
              </a:rPr>
              <a:t>Detektoru ražotāji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Gala lietotāji – nukleārā medicīna, molekulāra </a:t>
            </a:r>
            <a:r>
              <a:rPr lang="lv-LV" sz="2000" dirty="0" err="1">
                <a:solidFill>
                  <a:schemeClr val="tx1"/>
                </a:solidFill>
              </a:rPr>
              <a:t>attēldiagnostika</a:t>
            </a:r>
            <a:r>
              <a:rPr lang="lv-LV" sz="2000" dirty="0">
                <a:solidFill>
                  <a:schemeClr val="tx1"/>
                </a:solidFill>
              </a:rPr>
              <a:t> un </a:t>
            </a:r>
          </a:p>
          <a:p>
            <a:pPr marL="285750" indent="-285750">
              <a:lnSpc>
                <a:spcPct val="100000"/>
              </a:lnSpc>
              <a:buSzPts val="1600"/>
              <a:buFont typeface="Noto Sans"/>
              <a:buChar char="▶"/>
            </a:pPr>
            <a:r>
              <a:rPr lang="lv-LV" sz="2000" dirty="0">
                <a:solidFill>
                  <a:schemeClr val="tx1"/>
                </a:solidFill>
              </a:rPr>
              <a:t>Radioizotopu speciālisti, pētnieki, studenti</a:t>
            </a:r>
          </a:p>
        </p:txBody>
      </p:sp>
      <p:pic>
        <p:nvPicPr>
          <p:cNvPr id="12" name="Google Shape;238;p3">
            <a:extLst>
              <a:ext uri="{FF2B5EF4-FFF2-40B4-BE49-F238E27FC236}">
                <a16:creationId xmlns:a16="http://schemas.microsoft.com/office/drawing/2014/main" id="{017098E6-4C18-4F96-8AE8-2DD461FC298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48116" b="66821"/>
          <a:stretch/>
        </p:blipFill>
        <p:spPr>
          <a:xfrm>
            <a:off x="9085649" y="1378844"/>
            <a:ext cx="2646038" cy="781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39;p3">
            <a:extLst>
              <a:ext uri="{FF2B5EF4-FFF2-40B4-BE49-F238E27FC236}">
                <a16:creationId xmlns:a16="http://schemas.microsoft.com/office/drawing/2014/main" id="{6DF6CED9-84C3-4A60-98C1-D749203EB37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763" t="11193" r="85195" b="74315"/>
          <a:stretch/>
        </p:blipFill>
        <p:spPr>
          <a:xfrm>
            <a:off x="7471844" y="4087643"/>
            <a:ext cx="1335245" cy="83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40;p3">
            <a:extLst>
              <a:ext uri="{FF2B5EF4-FFF2-40B4-BE49-F238E27FC236}">
                <a16:creationId xmlns:a16="http://schemas.microsoft.com/office/drawing/2014/main" id="{8277CD3C-946E-49D4-BE6C-60FD7B1CD1D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9219" t="33950" r="19686" b="12487"/>
          <a:stretch/>
        </p:blipFill>
        <p:spPr>
          <a:xfrm>
            <a:off x="10199765" y="2370390"/>
            <a:ext cx="1079450" cy="1147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241;p3">
            <a:extLst>
              <a:ext uri="{FF2B5EF4-FFF2-40B4-BE49-F238E27FC236}">
                <a16:creationId xmlns:a16="http://schemas.microsoft.com/office/drawing/2014/main" id="{7313FBD9-6255-454E-B3B3-DECC65B155C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56718" t="32518" r="32701" b="53733"/>
          <a:stretch/>
        </p:blipFill>
        <p:spPr>
          <a:xfrm>
            <a:off x="9078749" y="4610250"/>
            <a:ext cx="1289856" cy="70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42;p3">
            <a:extLst>
              <a:ext uri="{FF2B5EF4-FFF2-40B4-BE49-F238E27FC236}">
                <a16:creationId xmlns:a16="http://schemas.microsoft.com/office/drawing/2014/main" id="{67A0CB6E-E72A-4423-8941-E4D13425B87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67238" t="32369" r="22180" b="53881"/>
          <a:stretch/>
        </p:blipFill>
        <p:spPr>
          <a:xfrm>
            <a:off x="9078747" y="3735342"/>
            <a:ext cx="1289856" cy="70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43;p3" descr="Image result for iaea">
            <a:extLst>
              <a:ext uri="{FF2B5EF4-FFF2-40B4-BE49-F238E27FC236}">
                <a16:creationId xmlns:a16="http://schemas.microsoft.com/office/drawing/2014/main" id="{3E972859-9133-4B5B-89EE-394A844312BE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61165" y="283531"/>
            <a:ext cx="2376488" cy="1812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45;p3">
            <a:extLst>
              <a:ext uri="{FF2B5EF4-FFF2-40B4-BE49-F238E27FC236}">
                <a16:creationId xmlns:a16="http://schemas.microsoft.com/office/drawing/2014/main" id="{91F707CC-8BE6-4738-9A1A-B7C0F1A4B62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2674" r="83750" b="79674"/>
          <a:stretch/>
        </p:blipFill>
        <p:spPr>
          <a:xfrm>
            <a:off x="7846814" y="3105264"/>
            <a:ext cx="1981200" cy="390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CE130B1-34BB-4239-83B2-1108B7A87E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50141" y="196132"/>
            <a:ext cx="2037768" cy="10336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721981F-4662-4349-B050-7F3925654F30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86CF762F-81E4-46E5-B2C6-2D8BF22F80CD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4497CD-19BF-4C08-B820-8DFB15CE5333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6965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27BEE-F6CE-44E0-BD6D-54B6F5C0B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996" y="134937"/>
            <a:ext cx="10515600" cy="1325563"/>
          </a:xfrm>
        </p:spPr>
        <p:txBody>
          <a:bodyPr/>
          <a:lstStyle/>
          <a:p>
            <a:r>
              <a:rPr lang="en-CH" b="1" dirty="0">
                <a:solidFill>
                  <a:srgbClr val="FF5050"/>
                </a:solidFill>
              </a:rPr>
              <a:t>PRISMAP</a:t>
            </a:r>
            <a:r>
              <a:rPr lang="lv-LV" b="1" dirty="0">
                <a:solidFill>
                  <a:srgbClr val="FF5050"/>
                </a:solidFill>
              </a:rPr>
              <a:t> RN ražošana, piegāde</a:t>
            </a:r>
            <a:br>
              <a:rPr lang="en-CH" b="1" dirty="0">
                <a:solidFill>
                  <a:srgbClr val="FF5050"/>
                </a:solidFill>
              </a:rPr>
            </a:br>
            <a:endParaRPr lang="lv-LV" b="1" dirty="0">
              <a:solidFill>
                <a:srgbClr val="FF5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E7963-3F91-4338-ABFA-A0F9A3AC3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69372-F94B-403B-A89E-CA95F3AF71E8}"/>
              </a:ext>
            </a:extLst>
          </p:cNvPr>
          <p:cNvSpPr txBox="1">
            <a:spLocks/>
          </p:cNvSpPr>
          <p:nvPr/>
        </p:nvSpPr>
        <p:spPr>
          <a:xfrm>
            <a:off x="11340596" y="6346825"/>
            <a:ext cx="4311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F5C863F0-AEA2-0249-8983-B892276345E5}" type="slidenum">
              <a:rPr lang="en-CH" smtClean="0"/>
              <a:pPr/>
              <a:t>5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98061-9A47-44BE-AF85-D8A77E66B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35" y="1081937"/>
            <a:ext cx="8734644" cy="4694126"/>
          </a:xfrm>
          <a:prstGeom prst="rect">
            <a:avLst/>
          </a:prstGeom>
        </p:spPr>
      </p:pic>
      <p:pic>
        <p:nvPicPr>
          <p:cNvPr id="9" name="Picture 8" descr="2015-01-13_CERN_ENdept 36% h32mm 300dpi.png">
            <a:extLst>
              <a:ext uri="{FF2B5EF4-FFF2-40B4-BE49-F238E27FC236}">
                <a16:creationId xmlns:a16="http://schemas.microsoft.com/office/drawing/2014/main" id="{60EBDD9E-FC3F-46A4-A9B4-717AEC8543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11679810" y="6353175"/>
            <a:ext cx="512190" cy="48666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1D51048-2C11-4537-882F-0111EE8163BD}"/>
              </a:ext>
            </a:extLst>
          </p:cNvPr>
          <p:cNvGrpSpPr/>
          <p:nvPr/>
        </p:nvGrpSpPr>
        <p:grpSpPr>
          <a:xfrm>
            <a:off x="9124774" y="1107327"/>
            <a:ext cx="2162478" cy="4150591"/>
            <a:chOff x="9124774" y="1039591"/>
            <a:chExt cx="2162478" cy="41505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A45FA85-7067-4C90-B8A4-AA9F912F3E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0086"/>
            <a:stretch/>
          </p:blipFill>
          <p:spPr>
            <a:xfrm>
              <a:off x="9124774" y="1039591"/>
              <a:ext cx="2162477" cy="199604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1B133B4-B979-41B8-9362-16B6008A0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24774" y="3046758"/>
              <a:ext cx="2162477" cy="2143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EF300DB-5AF1-4B6E-8EE0-A9FFBD39D6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425" b="51087"/>
            <a:stretch/>
          </p:blipFill>
          <p:spPr>
            <a:xfrm>
              <a:off x="10161056" y="4118470"/>
              <a:ext cx="1126196" cy="107171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2DC3731-76A8-47AF-8384-6EB9B19D4DF0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1F860E-DC52-4EF6-93E0-302CB473F734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08C799-C0FA-409D-A800-7636D9765A0A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76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3BF6-B7AB-544D-85F1-3554E35C2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PRISMAP.EU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9945E-2E0C-AB43-A57A-00B25EC9B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072" y="1021451"/>
            <a:ext cx="11377061" cy="4632585"/>
          </a:xfrm>
        </p:spPr>
        <p:txBody>
          <a:bodyPr>
            <a:normAutofit/>
          </a:bodyPr>
          <a:lstStyle/>
          <a:p>
            <a:r>
              <a:rPr lang="en-CH" sz="1600" dirty="0"/>
              <a:t>Our web interface : </a:t>
            </a:r>
            <a:r>
              <a:rPr lang="en-GB" sz="1600" dirty="0">
                <a:hlinkClick r:id="rId3"/>
              </a:rPr>
              <a:t>https://www.prismap.eu/radionuclides/portfolio/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sz="1600" dirty="0">
              <a:hlinkClick r:id="" action="ppaction://noaction"/>
            </a:endParaRPr>
          </a:p>
          <a:p>
            <a:pPr marL="0" indent="0">
              <a:buNone/>
            </a:pPr>
            <a:endParaRPr lang="en-GB" sz="1600" dirty="0">
              <a:hlinkClick r:id="" action="ppaction://noaction"/>
            </a:endParaRPr>
          </a:p>
          <a:p>
            <a:pPr marL="0" indent="0">
              <a:buNone/>
            </a:pPr>
            <a:endParaRPr lang="en-GB" sz="1600" dirty="0">
              <a:hlinkClick r:id="" action="ppaction://noaction"/>
            </a:endParaRPr>
          </a:p>
          <a:p>
            <a:endParaRPr lang="en-GB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br>
              <a:rPr lang="en-CH" sz="1600" dirty="0"/>
            </a:br>
            <a:endParaRPr lang="en-CH" sz="1600" dirty="0"/>
          </a:p>
        </p:txBody>
      </p:sp>
      <p:pic>
        <p:nvPicPr>
          <p:cNvPr id="14" name="Picture 13" descr="2015-01-13_CERN_ENdept 36% h32mm 300dpi.png">
            <a:extLst>
              <a:ext uri="{FF2B5EF4-FFF2-40B4-BE49-F238E27FC236}">
                <a16:creationId xmlns:a16="http://schemas.microsoft.com/office/drawing/2014/main" id="{AC7B90EB-99E1-CD8C-3065-E12CF941E4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72"/>
          <a:stretch/>
        </p:blipFill>
        <p:spPr>
          <a:xfrm>
            <a:off x="11679810" y="6353175"/>
            <a:ext cx="512190" cy="4866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30169E-901F-5986-C559-2C875F5B77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058778" y="1889202"/>
            <a:ext cx="5341593" cy="3059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86C3CD-2FBD-888C-2B19-BC219FA7C7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0675" t="72604" r="3519" b="-1600"/>
          <a:stretch/>
        </p:blipFill>
        <p:spPr>
          <a:xfrm>
            <a:off x="5761648" y="4119343"/>
            <a:ext cx="1842308" cy="8624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8D65BC-CD26-727F-858B-54AF481F6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37190" y="3496470"/>
            <a:ext cx="4050123" cy="31000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83F3105-2CC6-4F14-94F0-9D6611991180}"/>
              </a:ext>
            </a:extLst>
          </p:cNvPr>
          <p:cNvSpPr txBox="1"/>
          <p:nvPr/>
        </p:nvSpPr>
        <p:spPr>
          <a:xfrm>
            <a:off x="7037190" y="418949"/>
            <a:ext cx="498767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Clr>
                <a:srgbClr val="EA5355"/>
              </a:buClr>
              <a:buFont typeface="Wingdings 2" pitchFamily="2" charset="2"/>
              <a:buChar char=""/>
            </a:pPr>
            <a:r>
              <a:rPr lang="lv-LV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Nodrošināt pieejamību inovatīviem radionuklīdiem (jaunas tīrības pakāpes) </a:t>
            </a:r>
            <a:r>
              <a:rPr lang="lv-LV" sz="1800" dirty="0"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medicīnas pētniecībai un praktiskam pielietojumam</a:t>
            </a:r>
            <a:endParaRPr lang="en-CH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Wingdings 2" pitchFamily="2" charset="2"/>
            </a:endParaRPr>
          </a:p>
          <a:p>
            <a:pPr marL="342900" lvl="0" indent="-342900">
              <a:buClr>
                <a:srgbClr val="EA5355"/>
              </a:buClr>
              <a:buFont typeface="Wingdings 2" pitchFamily="2" charset="2"/>
              <a:buChar char=""/>
            </a:pPr>
            <a:r>
              <a:rPr lang="lv-LV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Radīt vienotu piekļuves tīklojumu pētniecības komūnai</a:t>
            </a:r>
            <a:endParaRPr lang="en-CH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Wingdings 2" pitchFamily="2" charset="2"/>
            </a:endParaRPr>
          </a:p>
          <a:p>
            <a:pPr marL="342900" lvl="0" indent="-342900">
              <a:buClr>
                <a:srgbClr val="EA5355"/>
              </a:buClr>
              <a:buFont typeface="Wingdings 2" pitchFamily="2" charset="2"/>
              <a:buChar char=""/>
            </a:pPr>
            <a:r>
              <a:rPr lang="lv-LV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Sekmēt caurspīdību un vienkāršotāku pieeju regulējum</a:t>
            </a:r>
            <a:r>
              <a:rPr lang="lv-LV" sz="1800" dirty="0"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ā par loģistiku un licencēšanu, lai sekmētu </a:t>
            </a:r>
            <a:r>
              <a:rPr lang="lv-LV" sz="1800" dirty="0" err="1"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biomedicīnas</a:t>
            </a:r>
            <a:r>
              <a:rPr lang="lv-LV" sz="1800" dirty="0">
                <a:latin typeface="Calibri" panose="020F0502020204030204" pitchFamily="34" charset="0"/>
                <a:ea typeface="Calibri" panose="020F0502020204030204" pitchFamily="34" charset="0"/>
                <a:cs typeface="Wingdings 2" pitchFamily="2" charset="2"/>
              </a:rPr>
              <a:t> pētniecību</a:t>
            </a:r>
          </a:p>
          <a:p>
            <a:pPr marL="342900" lvl="0" indent="-342900">
              <a:buClr>
                <a:srgbClr val="EA5355"/>
              </a:buClr>
              <a:buFont typeface="Wingdings 2" pitchFamily="2" charset="2"/>
              <a:buChar char=""/>
            </a:pPr>
            <a:r>
              <a:rPr lang="lv-LV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Wingdings 2" pitchFamily="2" charset="2"/>
              </a:rPr>
              <a:t>Teranostikas</a:t>
            </a:r>
            <a:r>
              <a:rPr lang="lv-LV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Wingdings 2" pitchFamily="2" charset="2"/>
              </a:rPr>
              <a:t> – diagnostikas un ārstēšanas RN pētniecī</a:t>
            </a:r>
            <a:r>
              <a:rPr lang="lv-LV" sz="1800" dirty="0">
                <a:latin typeface="Calibri" panose="020F0502020204030204" pitchFamily="34" charset="0"/>
                <a:ea typeface="Times New Roman" panose="02020603050405020304" pitchFamily="18" charset="0"/>
                <a:cs typeface="Wingdings 2" pitchFamily="2" charset="2"/>
              </a:rPr>
              <a:t>ba</a:t>
            </a:r>
            <a:endParaRPr lang="en-CH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Wingdings 2" pitchFamily="2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C3C5DC-B59D-42CE-8F0D-3F91560DEA80}"/>
              </a:ext>
            </a:extLst>
          </p:cNvPr>
          <p:cNvSpPr txBox="1"/>
          <p:nvPr/>
        </p:nvSpPr>
        <p:spPr>
          <a:xfrm>
            <a:off x="9113866" y="6414701"/>
            <a:ext cx="170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PRISMAP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id="{FC00A028-E8A3-45C7-ADE0-3D4F061EC818}"/>
              </a:ext>
            </a:extLst>
          </p:cNvPr>
          <p:cNvSpPr txBox="1"/>
          <p:nvPr/>
        </p:nvSpPr>
        <p:spPr>
          <a:xfrm>
            <a:off x="3835421" y="6406285"/>
            <a:ext cx="375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Maija Radziņa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87B1DB-8ABE-4ACB-9F81-A35395F8332E}"/>
              </a:ext>
            </a:extLst>
          </p:cNvPr>
          <p:cNvSpPr txBox="1"/>
          <p:nvPr/>
        </p:nvSpPr>
        <p:spPr>
          <a:xfrm>
            <a:off x="79934" y="6414701"/>
            <a:ext cx="310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>
                <a:solidFill>
                  <a:schemeClr val="bg1"/>
                </a:solidFill>
              </a:rPr>
              <a:t>CERN Latvijas grupa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5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D7BE-7C06-A54C-A650-D3F7DF52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www.prismap.eu/access/user-projects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56466F-FC40-652F-B98E-B954CC2C0A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b="1" dirty="0"/>
              <a:t>Biomedic</a:t>
            </a:r>
            <a:r>
              <a:rPr lang="lv-LV" b="1" dirty="0" err="1"/>
              <a:t>īnas</a:t>
            </a:r>
            <a:r>
              <a:rPr lang="lv-LV" b="1" dirty="0"/>
              <a:t> pētniecības projekti ar PRISMAP atbalstu</a:t>
            </a:r>
            <a:endParaRPr lang="en-CH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DD014-85EF-FF4D-BDF5-2535A6541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C863F0-AEA2-0249-8983-B892276345E5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00B9C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srgbClr val="00B9C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201585E-B1D3-BDFC-2C2F-3CCC7F72E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97" y="1865751"/>
            <a:ext cx="7508091" cy="3818770"/>
          </a:xfrm>
          <a:prstGeom prst="rect">
            <a:avLst/>
          </a:prstGeom>
        </p:spPr>
      </p:pic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E1CE6D59-2B4D-DCB3-30F6-A82408E1F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4206" y="1748186"/>
            <a:ext cx="4516697" cy="4632585"/>
          </a:xfrm>
        </p:spPr>
        <p:txBody>
          <a:bodyPr>
            <a:normAutofit fontScale="92500" lnSpcReduction="20000"/>
          </a:bodyPr>
          <a:lstStyle/>
          <a:p>
            <a:r>
              <a:rPr lang="en-GB" sz="1300" dirty="0">
                <a:solidFill>
                  <a:schemeClr val="tx1"/>
                </a:solidFill>
              </a:rPr>
              <a:t>Terbium-161 over Lutetium-177 more stable GRPR Ligand– A Preclinical Evaluation</a:t>
            </a:r>
          </a:p>
          <a:p>
            <a:r>
              <a:rPr lang="en-GB" sz="1300" dirty="0">
                <a:solidFill>
                  <a:schemeClr val="tx1"/>
                </a:solidFill>
              </a:rPr>
              <a:t>Improved FAP-</a:t>
            </a:r>
            <a:r>
              <a:rPr lang="en-GB" sz="1300" dirty="0" err="1">
                <a:solidFill>
                  <a:schemeClr val="tx1"/>
                </a:solidFill>
              </a:rPr>
              <a:t>radiotheranostics</a:t>
            </a:r>
            <a:r>
              <a:rPr lang="en-GB" sz="1300" dirty="0">
                <a:solidFill>
                  <a:schemeClr val="tx1"/>
                </a:solidFill>
              </a:rPr>
              <a:t> for personalized cancer treatment (211At)</a:t>
            </a:r>
          </a:p>
          <a:p>
            <a:r>
              <a:rPr lang="en-GB" sz="1300" dirty="0">
                <a:solidFill>
                  <a:schemeClr val="tx1"/>
                </a:solidFill>
              </a:rPr>
              <a:t>Phantom measurements quantitative 225Ac- (micro)SPECT imaging (213Bi)</a:t>
            </a:r>
          </a:p>
          <a:p>
            <a:r>
              <a:rPr lang="en-GB" sz="1300" dirty="0">
                <a:solidFill>
                  <a:schemeClr val="tx1"/>
                </a:solidFill>
              </a:rPr>
              <a:t>Feasibility of increased 211At production by 210Po assessment </a:t>
            </a:r>
          </a:p>
          <a:p>
            <a:r>
              <a:rPr lang="en-GB" sz="1700" b="1" dirty="0">
                <a:solidFill>
                  <a:schemeClr val="tx1"/>
                </a:solidFill>
              </a:rPr>
              <a:t>Imaging of 165Er</a:t>
            </a:r>
          </a:p>
          <a:p>
            <a:r>
              <a:rPr lang="en-GB" sz="1300" dirty="0">
                <a:solidFill>
                  <a:schemeClr val="tx1"/>
                </a:solidFill>
              </a:rPr>
              <a:t>Selective oncological theragnostic based on exosomes (161Tb)</a:t>
            </a:r>
          </a:p>
          <a:p>
            <a:r>
              <a:rPr lang="en-GB" sz="1300" dirty="0">
                <a:solidFill>
                  <a:schemeClr val="tx1"/>
                </a:solidFill>
              </a:rPr>
              <a:t>161Tb-PSMA cell targeting treatment of prostate cancer biochemical recurrence</a:t>
            </a:r>
          </a:p>
          <a:p>
            <a:r>
              <a:rPr lang="en-GB" sz="1300" dirty="0">
                <a:solidFill>
                  <a:schemeClr val="tx1"/>
                </a:solidFill>
              </a:rPr>
              <a:t>Dual 152Tb/149Tb </a:t>
            </a:r>
            <a:r>
              <a:rPr lang="en-GB" sz="1300" dirty="0" err="1">
                <a:solidFill>
                  <a:schemeClr val="tx1"/>
                </a:solidFill>
              </a:rPr>
              <a:t>radiolabeling</a:t>
            </a:r>
            <a:r>
              <a:rPr lang="en-GB" sz="1300" dirty="0">
                <a:solidFill>
                  <a:schemeClr val="tx1"/>
                </a:solidFill>
              </a:rPr>
              <a:t> for diagnostic and </a:t>
            </a:r>
            <a:r>
              <a:rPr lang="en-GB" sz="1300" dirty="0" err="1">
                <a:solidFill>
                  <a:schemeClr val="tx1"/>
                </a:solidFill>
              </a:rPr>
              <a:t>theranostic</a:t>
            </a:r>
            <a:r>
              <a:rPr lang="en-GB" sz="1300" dirty="0">
                <a:solidFill>
                  <a:schemeClr val="tx1"/>
                </a:solidFill>
              </a:rPr>
              <a:t> applications</a:t>
            </a:r>
          </a:p>
          <a:p>
            <a:r>
              <a:rPr kumimoji="0" lang="en-GB" sz="13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Zebrafish embryo as a novel model to evaluate the efficacy of short range emitters used for targeted radionuclide therapy</a:t>
            </a:r>
            <a:endParaRPr lang="en-CH" sz="1300" dirty="0">
              <a:solidFill>
                <a:schemeClr val="tx1"/>
              </a:solidFill>
            </a:endParaRPr>
          </a:p>
          <a:p>
            <a:r>
              <a:rPr lang="en-GB" sz="1300" dirty="0">
                <a:solidFill>
                  <a:schemeClr val="tx1"/>
                </a:solidFill>
              </a:rPr>
              <a:t>New chelators for complexation of medically useful lanthanide and actinide radioisotopes</a:t>
            </a:r>
          </a:p>
          <a:p>
            <a:r>
              <a:rPr lang="en-GB" sz="1700" b="1" dirty="0">
                <a:solidFill>
                  <a:schemeClr val="tx1"/>
                </a:solidFill>
              </a:rPr>
              <a:t>Targeted radiotherapy of radioresistant cancers – a radiobiological study with advanced cell models</a:t>
            </a:r>
          </a:p>
          <a:p>
            <a:r>
              <a:rPr lang="en-GB" sz="1800" dirty="0">
                <a:solidFill>
                  <a:schemeClr val="tx1"/>
                </a:solidFill>
              </a:rPr>
              <a:t>… </a:t>
            </a:r>
            <a:endParaRPr lang="en-CH" sz="1800" dirty="0">
              <a:solidFill>
                <a:schemeClr val="tx1"/>
              </a:solidFill>
            </a:endParaRPr>
          </a:p>
          <a:p>
            <a:endParaRPr lang="en-GB" sz="1800" dirty="0">
              <a:solidFill>
                <a:schemeClr val="tx1"/>
              </a:solidFill>
            </a:endParaRPr>
          </a:p>
          <a:p>
            <a:endParaRPr lang="en-GB" sz="1800" dirty="0">
              <a:solidFill>
                <a:schemeClr val="tx1"/>
              </a:solidFill>
            </a:endParaRPr>
          </a:p>
          <a:p>
            <a:endParaRPr lang="en-C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43CB1-2E0A-2545-AE3A-3061E8BF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672" y="147466"/>
            <a:ext cx="11377061" cy="1036487"/>
          </a:xfrm>
        </p:spPr>
        <p:txBody>
          <a:bodyPr/>
          <a:lstStyle/>
          <a:p>
            <a:r>
              <a:rPr lang="en-US" b="1" baseline="30000" dirty="0">
                <a:solidFill>
                  <a:srgbClr val="FF5050"/>
                </a:solidFill>
              </a:rPr>
              <a:t>128</a:t>
            </a:r>
            <a:r>
              <a:rPr lang="en-US" b="1" dirty="0">
                <a:solidFill>
                  <a:srgbClr val="FF5050"/>
                </a:solidFill>
              </a:rPr>
              <a:t>Ba/</a:t>
            </a:r>
            <a:r>
              <a:rPr lang="en-US" b="1" baseline="30000" dirty="0">
                <a:solidFill>
                  <a:srgbClr val="FF5050"/>
                </a:solidFill>
              </a:rPr>
              <a:t>128</a:t>
            </a:r>
            <a:r>
              <a:rPr lang="en-US" b="1" dirty="0">
                <a:solidFill>
                  <a:srgbClr val="FF5050"/>
                </a:solidFill>
              </a:rPr>
              <a:t>Cs</a:t>
            </a:r>
            <a:r>
              <a:rPr lang="en-GB" b="1" dirty="0">
                <a:solidFill>
                  <a:srgbClr val="FF5050"/>
                </a:solidFill>
              </a:rPr>
              <a:t> an in-vivo generator to treat osteosarcoma</a:t>
            </a:r>
            <a:endParaRPr lang="en-GB" b="1" noProof="0" dirty="0">
              <a:solidFill>
                <a:srgbClr val="FF5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AB26-0A48-2449-B964-65D90BC01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709" y="1231187"/>
            <a:ext cx="6739495" cy="4701815"/>
          </a:xfrm>
        </p:spPr>
        <p:txBody>
          <a:bodyPr>
            <a:normAutofit/>
          </a:bodyPr>
          <a:lstStyle/>
          <a:p>
            <a:r>
              <a:rPr lang="en-US" sz="1867" dirty="0" err="1"/>
              <a:t>Theranostics</a:t>
            </a:r>
            <a:r>
              <a:rPr lang="en-US" sz="1867" dirty="0"/>
              <a:t> approach by Auger therapy &amp; PET imaging </a:t>
            </a:r>
            <a:br>
              <a:rPr lang="en-US" sz="1867" dirty="0"/>
            </a:br>
            <a:r>
              <a:rPr lang="en-US" sz="1867" dirty="0"/>
              <a:t>in preclinical osteosarcoma model</a:t>
            </a:r>
          </a:p>
          <a:p>
            <a:r>
              <a:rPr lang="en-US" sz="1867" baseline="30000" dirty="0"/>
              <a:t>128</a:t>
            </a:r>
            <a:r>
              <a:rPr lang="en-US" sz="1867" dirty="0"/>
              <a:t>Ba/</a:t>
            </a:r>
            <a:r>
              <a:rPr lang="en-US" sz="1867" baseline="30000" dirty="0"/>
              <a:t>128</a:t>
            </a:r>
            <a:r>
              <a:rPr lang="en-US" sz="1867" dirty="0"/>
              <a:t>Cs enters the bone matrix as a surrogate of Ca</a:t>
            </a:r>
            <a:r>
              <a:rPr lang="en-US" sz="1867" baseline="30000" dirty="0"/>
              <a:t>2+</a:t>
            </a:r>
            <a:r>
              <a:rPr lang="en-US" sz="1867" dirty="0"/>
              <a:t> like </a:t>
            </a:r>
            <a:r>
              <a:rPr lang="en-US" sz="1867" baseline="30000" dirty="0"/>
              <a:t>223</a:t>
            </a:r>
            <a:r>
              <a:rPr lang="en-US" sz="1867" dirty="0"/>
              <a:t>Ra and </a:t>
            </a:r>
            <a:r>
              <a:rPr lang="en-US" sz="1867" baseline="30000" dirty="0"/>
              <a:t>89</a:t>
            </a:r>
            <a:r>
              <a:rPr lang="en-US" sz="1867" dirty="0"/>
              <a:t>Sr. It is metabolized, concentrated secreted through the matrix vesicles by the osteoblast</a:t>
            </a:r>
            <a:endParaRPr lang="en-GB" sz="1867" dirty="0"/>
          </a:p>
          <a:p>
            <a:endParaRPr lang="en-US" sz="1867" dirty="0"/>
          </a:p>
          <a:p>
            <a:pPr marL="0" indent="0">
              <a:buNone/>
            </a:pPr>
            <a:endParaRPr lang="en-GB" sz="1867" dirty="0"/>
          </a:p>
          <a:p>
            <a:endParaRPr lang="en-GB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9B668-F6EF-754E-8496-D55DB772A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525" y="8470900"/>
            <a:ext cx="13578039" cy="486833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CH"/>
            </a:defPPr>
            <a:lvl1pPr marL="0" algn="r" defTabSz="1219170" rtl="0" eaLnBrk="1" latinLnBrk="0" hangingPunct="1">
              <a:defRPr sz="1600" kern="1200">
                <a:solidFill>
                  <a:srgbClr val="00B9C5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Click "View" &gt; "Header and Footer" to change this text</a:t>
            </a:r>
            <a:endParaRPr lang="en-CH" dirty="0"/>
          </a:p>
        </p:txBody>
      </p:sp>
      <p:pic>
        <p:nvPicPr>
          <p:cNvPr id="12" name="Picture 6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59" y="4527663"/>
            <a:ext cx="11366340" cy="1824144"/>
          </a:xfrm>
          <a:prstGeom prst="rect">
            <a:avLst/>
          </a:prstGeom>
        </p:spPr>
      </p:pic>
      <p:pic>
        <p:nvPicPr>
          <p:cNvPr id="7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81" y="2992153"/>
            <a:ext cx="1306980" cy="1360761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CF5357-A004-2169-31EA-584DB2839D6B}"/>
              </a:ext>
            </a:extLst>
          </p:cNvPr>
          <p:cNvSpPr txBox="1"/>
          <p:nvPr/>
        </p:nvSpPr>
        <p:spPr>
          <a:xfrm>
            <a:off x="567159" y="6029191"/>
            <a:ext cx="7230699" cy="543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67" dirty="0">
                <a:hlinkClick r:id="rId5"/>
              </a:rPr>
              <a:t>D. Viertl et al., MED-028</a:t>
            </a:r>
          </a:p>
          <a:p>
            <a:r>
              <a:rPr lang="en-CH" sz="1467" dirty="0">
                <a:hlinkClick r:id="rId5"/>
              </a:rPr>
              <a:t>https://medicis.cern/approved-projects</a:t>
            </a:r>
            <a:endParaRPr lang="en-CH" sz="1467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453F0C-5DC2-630A-C026-EF44524310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8774"/>
          <a:stretch/>
        </p:blipFill>
        <p:spPr>
          <a:xfrm>
            <a:off x="6288508" y="924999"/>
            <a:ext cx="5870361" cy="3182109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21FD9F85-F268-FA61-8406-A69FA683CC4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348" y="2997908"/>
            <a:ext cx="1301379" cy="13607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251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red cartoon elephant&#10;&#10;Description automatically generated">
            <a:extLst>
              <a:ext uri="{FF2B5EF4-FFF2-40B4-BE49-F238E27FC236}">
                <a16:creationId xmlns:a16="http://schemas.microsoft.com/office/drawing/2014/main" id="{C767BD8B-BEFF-DD51-A566-8F053A4C0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8836" y="0"/>
            <a:ext cx="2193163" cy="15046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6B01FF1-12BA-FEFD-37DD-CA5604B37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4000" b="1" dirty="0"/>
              <a:t>Izglītības iespējas</a:t>
            </a:r>
            <a:endParaRPr lang="en-BE" sz="40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B6942AD-8C02-1F38-D454-C68F6EDDA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5333" y="1504676"/>
            <a:ext cx="5791199" cy="435133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00B9C5"/>
                </a:solidFill>
              </a:rPr>
              <a:t>MOOC</a:t>
            </a:r>
            <a:r>
              <a:rPr lang="en-US" dirty="0"/>
              <a:t> “At the heart of European medical radioactivity” is now fully open and accessible</a:t>
            </a:r>
          </a:p>
          <a:p>
            <a:endParaRPr lang="en-US" dirty="0"/>
          </a:p>
          <a:p>
            <a:r>
              <a:rPr lang="en-US" dirty="0"/>
              <a:t>School on </a:t>
            </a:r>
            <a:r>
              <a:rPr lang="en-US" b="1" dirty="0">
                <a:solidFill>
                  <a:srgbClr val="00B9C5"/>
                </a:solidFill>
              </a:rPr>
              <a:t>radionuclide production</a:t>
            </a:r>
            <a:r>
              <a:rPr lang="en-US" dirty="0"/>
              <a:t>, Leuven (Belgium), 27-31 May 2024</a:t>
            </a:r>
            <a:br>
              <a:rPr lang="en-US" dirty="0"/>
            </a:br>
            <a:r>
              <a:rPr lang="en-US" dirty="0"/>
              <a:t>Mix of lectures, hands on work with ion sources and separators, poster presentations, and an industrial fair</a:t>
            </a:r>
          </a:p>
          <a:p>
            <a:endParaRPr lang="en-US" dirty="0"/>
          </a:p>
          <a:p>
            <a:r>
              <a:rPr lang="en-US" dirty="0"/>
              <a:t>School on </a:t>
            </a:r>
            <a:r>
              <a:rPr lang="en-US" b="1" dirty="0">
                <a:solidFill>
                  <a:srgbClr val="00B9C5"/>
                </a:solidFill>
              </a:rPr>
              <a:t>targeted alpha therapy</a:t>
            </a:r>
            <a:r>
              <a:rPr lang="en-US" dirty="0"/>
              <a:t>, ISI-</a:t>
            </a:r>
            <a:r>
              <a:rPr lang="en-US" dirty="0" err="1"/>
              <a:t>NucMed</a:t>
            </a:r>
            <a:r>
              <a:rPr lang="en-US" dirty="0"/>
              <a:t>, Nantes (France), 1-4 July 2024</a:t>
            </a:r>
            <a:br>
              <a:rPr lang="en-US" dirty="0"/>
            </a:br>
            <a:r>
              <a:rPr lang="en-US" dirty="0">
                <a:hlinkClick r:id="rId3"/>
              </a:rPr>
              <a:t>https://isinucmed.univ-nantes.fr/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School on </a:t>
            </a:r>
            <a:r>
              <a:rPr lang="en-US" b="1" dirty="0">
                <a:solidFill>
                  <a:srgbClr val="00B9C5"/>
                </a:solidFill>
              </a:rPr>
              <a:t>medical imaging</a:t>
            </a:r>
            <a:r>
              <a:rPr lang="en-US" dirty="0"/>
              <a:t>, Riga (Latvia), Autumn 2024</a:t>
            </a:r>
            <a:br>
              <a:rPr lang="en-US" dirty="0"/>
            </a:br>
            <a:r>
              <a:rPr lang="en-US" dirty="0"/>
              <a:t>Together with the Baltic Congress of Radiology </a:t>
            </a:r>
            <a:r>
              <a:rPr lang="lv-LV" dirty="0"/>
              <a:t>       </a:t>
            </a:r>
            <a:r>
              <a:rPr lang="en-US" dirty="0"/>
              <a:t>October 2024</a:t>
            </a:r>
          </a:p>
          <a:p>
            <a:endParaRPr lang="en-B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10317-BC51-A463-BF74-E4F8F2DDA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38BF4-48A9-F8D4-92C5-35EE36E7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863F0-AEA2-0249-8983-B892276345E5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C4FEEE-CDE1-A1F1-BE8C-A06AA9DB7D80}"/>
              </a:ext>
            </a:extLst>
          </p:cNvPr>
          <p:cNvSpPr txBox="1"/>
          <p:nvPr/>
        </p:nvSpPr>
        <p:spPr>
          <a:xfrm>
            <a:off x="2823483" y="637362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2000" dirty="0">
                <a:solidFill>
                  <a:srgbClr val="E9535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https://www.prismap.eu/radionuclides/educational/</a:t>
            </a:r>
            <a:r>
              <a:rPr lang="en-US" sz="2000" dirty="0">
                <a:solidFill>
                  <a:srgbClr val="E95355"/>
                </a:solidFill>
              </a:rPr>
              <a:t> </a:t>
            </a:r>
            <a:endParaRPr lang="en-BE" sz="2000" dirty="0">
              <a:solidFill>
                <a:srgbClr val="E95355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1F4ADE-0536-4027-BAE0-1404DA0F4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133" y="1683954"/>
            <a:ext cx="5791200" cy="334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8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9440</TotalTime>
  <Words>602</Words>
  <Application>Microsoft Office PowerPoint</Application>
  <PresentationFormat>Widescreen</PresentationFormat>
  <Paragraphs>108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Noto Sans</vt:lpstr>
      <vt:lpstr>Arial</vt:lpstr>
      <vt:lpstr>Wingdings 2</vt:lpstr>
      <vt:lpstr>Calibri</vt:lpstr>
      <vt:lpstr>Century Gothic</vt:lpstr>
      <vt:lpstr>Times New Roman</vt:lpstr>
      <vt:lpstr>Wingdings</vt:lpstr>
      <vt:lpstr>Calibri Light</vt:lpstr>
      <vt:lpstr>Office Theme</vt:lpstr>
      <vt:lpstr>1_Office Theme</vt:lpstr>
      <vt:lpstr>PRISMAP The European  Medical Radionuclide Programme</vt:lpstr>
      <vt:lpstr>PRISMAP 23 partneri, 13 valstis</vt:lpstr>
      <vt:lpstr>PowerPoint Presentation</vt:lpstr>
      <vt:lpstr>PowerPoint Presentation</vt:lpstr>
      <vt:lpstr>PRISMAP RN ražošana, piegāde </vt:lpstr>
      <vt:lpstr>PRISMAP.EU</vt:lpstr>
      <vt:lpstr>www.prismap.eu/access/user-projects</vt:lpstr>
      <vt:lpstr>128Ba/128Cs an in-vivo generator to treat osteosarcoma</vt:lpstr>
      <vt:lpstr>Izglītības iespējas</vt:lpstr>
      <vt:lpstr>Nuclear Decay Data for Day-1 radionuclides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WP5 report Industrial and clinical collaboration</dc:title>
  <dc:creator>Filippo Gander</dc:creator>
  <cp:lastModifiedBy>Maija Radziņa</cp:lastModifiedBy>
  <cp:revision>57</cp:revision>
  <dcterms:created xsi:type="dcterms:W3CDTF">2021-08-26T11:30:26Z</dcterms:created>
  <dcterms:modified xsi:type="dcterms:W3CDTF">2024-04-11T08:25:51Z</dcterms:modified>
</cp:coreProperties>
</file>