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910" r:id="rId3"/>
    <p:sldId id="885" r:id="rId4"/>
    <p:sldId id="886" r:id="rId5"/>
    <p:sldId id="888" r:id="rId6"/>
    <p:sldId id="954" r:id="rId7"/>
    <p:sldId id="963" r:id="rId8"/>
    <p:sldId id="946" r:id="rId9"/>
    <p:sldId id="945" r:id="rId10"/>
    <p:sldId id="958" r:id="rId11"/>
    <p:sldId id="933" r:id="rId12"/>
    <p:sldId id="953" r:id="rId13"/>
    <p:sldId id="1086" r:id="rId14"/>
    <p:sldId id="960" r:id="rId15"/>
    <p:sldId id="887" r:id="rId16"/>
    <p:sldId id="927" r:id="rId17"/>
    <p:sldId id="928" r:id="rId18"/>
    <p:sldId id="929" r:id="rId19"/>
    <p:sldId id="925" r:id="rId20"/>
    <p:sldId id="926" r:id="rId21"/>
    <p:sldId id="955" r:id="rId22"/>
    <p:sldId id="959" r:id="rId23"/>
    <p:sldId id="26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FFFF"/>
    <a:srgbClr val="00B050"/>
    <a:srgbClr val="FF9300"/>
    <a:srgbClr val="1155CC"/>
    <a:srgbClr val="0096FF"/>
    <a:srgbClr val="898989"/>
    <a:srgbClr val="FF6053"/>
    <a:srgbClr val="FF7E79"/>
    <a:srgbClr val="ED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3" autoAdjust="0"/>
    <p:restoredTop sz="89908" autoAdjust="0"/>
  </p:normalViewPr>
  <p:slideViewPr>
    <p:cSldViewPr snapToGrid="0">
      <p:cViewPr varScale="1">
        <p:scale>
          <a:sx n="108" d="100"/>
          <a:sy n="108" d="100"/>
        </p:scale>
        <p:origin x="2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29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4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05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2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47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9DFF2-C809-5C4B-AA7D-404B4EC4560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11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0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488083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E15C01E-8BED-214D-379D-68728625D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778" y="6499708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3A00E56-1576-844A-56A7-F7D74A7F0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9022" y="6499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1361" y="1253331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25015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2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57140"/>
            <a:ext cx="11376024" cy="508848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06/12/2023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fik 7" descr="Ein Bild, das Schrift, Text, Logo, Grafiken enthält.&#10;&#10;Automatisch generierte Beschreibung">
            <a:extLst>
              <a:ext uri="{FF2B5EF4-FFF2-40B4-BE49-F238E27FC236}">
                <a16:creationId xmlns:a16="http://schemas.microsoft.com/office/drawing/2014/main" id="{E466B7D3-E83D-A819-D211-2E8D02FB5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3938" y="6316850"/>
            <a:ext cx="1062160" cy="543059"/>
          </a:xfrm>
          <a:prstGeom prst="rect">
            <a:avLst/>
          </a:prstGeom>
        </p:spPr>
      </p:pic>
      <p:pic>
        <p:nvPicPr>
          <p:cNvPr id="5" name="Google Shape;65;p13">
            <a:extLst>
              <a:ext uri="{FF2B5EF4-FFF2-40B4-BE49-F238E27FC236}">
                <a16:creationId xmlns:a16="http://schemas.microsoft.com/office/drawing/2014/main" id="{541C3A1A-D393-C1C8-1BF2-8E8061305AD2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575" y="6317328"/>
            <a:ext cx="543600" cy="5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5651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70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55928" cy="593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91006" y="6403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78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902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11A4FB-7772-640D-F107-49F0E438A210}"/>
              </a:ext>
            </a:extLst>
          </p:cNvPr>
          <p:cNvCxnSpPr>
            <a:cxnSpLocks/>
          </p:cNvCxnSpPr>
          <p:nvPr userDrawn="1"/>
        </p:nvCxnSpPr>
        <p:spPr>
          <a:xfrm>
            <a:off x="326003" y="696187"/>
            <a:ext cx="115771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C23F96-DFDE-1391-DE92-DE221C44F765}"/>
              </a:ext>
            </a:extLst>
          </p:cNvPr>
          <p:cNvCxnSpPr>
            <a:cxnSpLocks/>
          </p:cNvCxnSpPr>
          <p:nvPr userDrawn="1"/>
        </p:nvCxnSpPr>
        <p:spPr>
          <a:xfrm>
            <a:off x="307450" y="6291923"/>
            <a:ext cx="115771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oogle Shape;10;p1">
            <a:extLst>
              <a:ext uri="{FF2B5EF4-FFF2-40B4-BE49-F238E27FC236}">
                <a16:creationId xmlns:a16="http://schemas.microsoft.com/office/drawing/2014/main" id="{91C02EBA-4EB5-CC6F-6326-E6D7772E203F}"/>
              </a:ext>
            </a:extLst>
          </p:cNvPr>
          <p:cNvPicPr preferRelativeResize="0"/>
          <p:nvPr userDrawn="1"/>
        </p:nvPicPr>
        <p:blipFill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4743" y="95981"/>
            <a:ext cx="977479" cy="538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8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04" y="2250464"/>
            <a:ext cx="11724041" cy="1266933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AWAKE RUN 2 </a:t>
            </a:r>
            <a:br>
              <a:rPr lang="en-US" sz="4800" dirty="0"/>
            </a:br>
            <a:r>
              <a:rPr lang="en-US" sz="4800" dirty="0"/>
              <a:t>Electron injectors</a:t>
            </a:r>
            <a:br>
              <a:rPr lang="en-US" sz="4800" dirty="0"/>
            </a:br>
            <a:endParaRPr lang="en-US" sz="31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52097" y="5346764"/>
            <a:ext cx="2540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Steffen Doebert, SY-RF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049" y="768665"/>
            <a:ext cx="6435118" cy="386992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BC461-E4FE-498C-98F8-EAAD91501BF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017D9D26-BB36-4621-9551-3FEB3AD04D98}" type="datetime1">
              <a:rPr lang="en-GB" smtClean="0"/>
              <a:pPr/>
              <a:t>01/02/2024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17295-DFD1-416D-B2B0-BAC0FF174A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501930" y="6585154"/>
            <a:ext cx="2743200" cy="365125"/>
          </a:xfrm>
        </p:spPr>
        <p:txBody>
          <a:bodyPr/>
          <a:lstStyle/>
          <a:p>
            <a:fld id="{9D84284B-B2BD-426C-A492-E3CB0720BA49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3AECD3-1232-48EA-B8BB-82FCDC251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82" y="3771878"/>
            <a:ext cx="5880537" cy="2038783"/>
          </a:xfrm>
          <a:prstGeom prst="rect">
            <a:avLst/>
          </a:prstGeom>
        </p:spPr>
      </p:pic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294301B-1AA6-45B2-878D-4B056C5AB633}"/>
              </a:ext>
            </a:extLst>
          </p:cNvPr>
          <p:cNvGraphicFramePr>
            <a:graphicFrameLocks noGrp="1"/>
          </p:cNvGraphicFramePr>
          <p:nvPr/>
        </p:nvGraphicFramePr>
        <p:xfrm>
          <a:off x="372976" y="1505552"/>
          <a:ext cx="397827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033">
                  <a:extLst>
                    <a:ext uri="{9D8B030D-6E8A-4147-A177-3AD203B41FA5}">
                      <a16:colId xmlns:a16="http://schemas.microsoft.com/office/drawing/2014/main" val="2574417282"/>
                    </a:ext>
                  </a:extLst>
                </a:gridCol>
                <a:gridCol w="1353242">
                  <a:extLst>
                    <a:ext uri="{9D8B030D-6E8A-4147-A177-3AD203B41FA5}">
                      <a16:colId xmlns:a16="http://schemas.microsoft.com/office/drawing/2014/main" val="2542292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Shunt Impedance [M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/m]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79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Group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Velocity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vg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/c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21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Q-Factor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7061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431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Attenuation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[1/m]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681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0.9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776589"/>
                  </a:ext>
                </a:extLst>
              </a:tr>
            </a:tbl>
          </a:graphicData>
        </a:graphic>
      </p:graphicFrame>
      <p:sp>
        <p:nvSpPr>
          <p:cNvPr id="10" name="Title 8">
            <a:extLst>
              <a:ext uri="{FF2B5EF4-FFF2-40B4-BE49-F238E27FC236}">
                <a16:creationId xmlns:a16="http://schemas.microsoft.com/office/drawing/2014/main" id="{47862ECB-679D-4D25-A3E8-3D610E6751DF}"/>
              </a:ext>
            </a:extLst>
          </p:cNvPr>
          <p:cNvSpPr txBox="1">
            <a:spLocks/>
          </p:cNvSpPr>
          <p:nvPr/>
        </p:nvSpPr>
        <p:spPr>
          <a:xfrm>
            <a:off x="800119" y="-232136"/>
            <a:ext cx="94337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161A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432FF"/>
                </a:solidFill>
                <a:latin typeface="+mn-lt"/>
              </a:rPr>
              <a:t>X-band structure developments</a:t>
            </a:r>
            <a:endParaRPr lang="en-GB" sz="40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C4E9A-1BC9-473A-B955-C9F6F56478E4}"/>
              </a:ext>
            </a:extLst>
          </p:cNvPr>
          <p:cNvSpPr txBox="1"/>
          <p:nvPr/>
        </p:nvSpPr>
        <p:spPr>
          <a:xfrm>
            <a:off x="3036670" y="806002"/>
            <a:ext cx="5142596" cy="4924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Travelling wave Constant Impedance</a:t>
            </a:r>
            <a:endParaRPr lang="en-GB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649" y="2887312"/>
            <a:ext cx="5649114" cy="31832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9739A0-79B7-495B-8B15-FA51FACB66BF}"/>
              </a:ext>
            </a:extLst>
          </p:cNvPr>
          <p:cNvSpPr txBox="1"/>
          <p:nvPr/>
        </p:nvSpPr>
        <p:spPr>
          <a:xfrm>
            <a:off x="932076" y="5674987"/>
            <a:ext cx="5615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by INFN Frascati, D. Alesini, M. Diomede,</a:t>
            </a:r>
          </a:p>
          <a:p>
            <a:pPr algn="ctr"/>
            <a:r>
              <a:rPr lang="en-US" dirty="0"/>
              <a:t>for </a:t>
            </a:r>
            <a:r>
              <a:rPr lang="en-US" dirty="0" err="1"/>
              <a:t>CompactLight</a:t>
            </a:r>
            <a:r>
              <a:rPr lang="en-US" dirty="0"/>
              <a:t> and </a:t>
            </a:r>
            <a:r>
              <a:rPr lang="en-US" dirty="0" err="1"/>
              <a:t>EuPraxia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4DCD7D-286F-4C9B-8C9E-F6D83DA5EC54}"/>
              </a:ext>
            </a:extLst>
          </p:cNvPr>
          <p:cNvSpPr txBox="1"/>
          <p:nvPr/>
        </p:nvSpPr>
        <p:spPr>
          <a:xfrm>
            <a:off x="6418771" y="3237343"/>
            <a:ext cx="296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design </a:t>
            </a:r>
            <a:br>
              <a:rPr lang="en-US" dirty="0"/>
            </a:br>
            <a:r>
              <a:rPr lang="en-US" dirty="0"/>
              <a:t>made at CERN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18771" y="3965801"/>
            <a:ext cx="259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style tolerances</a:t>
            </a:r>
          </a:p>
          <a:p>
            <a:r>
              <a:rPr lang="en-GB" dirty="0"/>
              <a:t>Vacuum brazing design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18772" y="4725387"/>
            <a:ext cx="2325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Structure to be inserted in a solenoid of 150 mm diameter bore radius</a:t>
            </a:r>
          </a:p>
        </p:txBody>
      </p:sp>
    </p:spTree>
    <p:extLst>
      <p:ext uri="{BB962C8B-B14F-4D97-AF65-F5344CB8AC3E}">
        <p14:creationId xmlns:p14="http://schemas.microsoft.com/office/powerpoint/2010/main" val="3469498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027" y="-15495"/>
            <a:ext cx="873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432FF"/>
                </a:solidFill>
              </a:rPr>
              <a:t>First short prototype under construction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075" y="1184309"/>
            <a:ext cx="4686954" cy="39248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1" y="993824"/>
            <a:ext cx="5353797" cy="40963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70403" y="5635015"/>
            <a:ext cx="873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Verify mechanical design, brazing assembly and tolerances needed</a:t>
            </a:r>
          </a:p>
          <a:p>
            <a:r>
              <a:rPr lang="en-GB" dirty="0"/>
              <a:t>Maybe low power RF measurements but no high-power test planned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77967" y="5265683"/>
            <a:ext cx="22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C. Capelli, N. Chritin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B35FEB-A156-E900-D69F-5AA4CB2367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74" y="924577"/>
            <a:ext cx="4419358" cy="477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54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640" y="721884"/>
            <a:ext cx="4726932" cy="35983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428" y="798989"/>
            <a:ext cx="4365024" cy="46686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388" y="6311742"/>
            <a:ext cx="582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RF-Design made by D. Alesini, M. Diomede, INFN Frascati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117" y="5276675"/>
            <a:ext cx="442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Structure to be inserted in a solenoid of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150 mm diameter bore radius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7036" y="28070"/>
            <a:ext cx="7407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uLnTx/>
                <a:uFillTx/>
                <a:ea typeface="+mn-ea"/>
                <a:cs typeface="+mn-cs"/>
              </a:rPr>
              <a:t>X-band accelerating structure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uLnTx/>
                <a:uFillTx/>
                <a:ea typeface="+mn-ea"/>
                <a:cs typeface="+mn-cs"/>
              </a:rPr>
              <a:t>Mechanical design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236" y="3613212"/>
            <a:ext cx="4621420" cy="260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8F4619-15F9-1EB2-DC09-1236355374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68" t="19990" r="7178" b="8611"/>
          <a:stretch/>
        </p:blipFill>
        <p:spPr>
          <a:xfrm>
            <a:off x="7262913" y="789702"/>
            <a:ext cx="4623713" cy="3260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1950CA-A656-0632-B7B1-BE77DF380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74" y="1270362"/>
            <a:ext cx="5859461" cy="508848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System shipped to CERN from Uppsala, installed in the form CLIC test facility.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RF signal acquisition, generation and feedback/forward loops tested.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of DESY BSP and python GUI.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External trigger injection through RJ45 connector on SIS8300KU AMC, distributed to </a:t>
            </a:r>
            <a:r>
              <a:rPr lang="en-US" sz="2000" dirty="0" err="1"/>
              <a:t>mLVDS</a:t>
            </a:r>
            <a:r>
              <a:rPr lang="en-US" sz="2000" dirty="0"/>
              <a:t> lines.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Currently under test/development (still some bugs to iron out)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Work progressing well on a DESYRDL to CERN/</a:t>
            </a:r>
            <a:r>
              <a:rPr lang="en-US" sz="2000" dirty="0" err="1"/>
              <a:t>Cheby</a:t>
            </a:r>
            <a:r>
              <a:rPr lang="en-US" sz="2000" dirty="0"/>
              <a:t> convertor script.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CF421A-EE8B-A296-A7F6-3424416C6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66561"/>
            <a:ext cx="11376025" cy="540807"/>
          </a:xfrm>
        </p:spPr>
        <p:txBody>
          <a:bodyPr>
            <a:normAutofit fontScale="90000"/>
          </a:bodyPr>
          <a:lstStyle/>
          <a:p>
            <a:r>
              <a:rPr lang="en-US" dirty="0"/>
              <a:t>u-TCA LLRF development  with Uppsala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FD818-790A-4DDE-925E-27F90DF65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06/12/2023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5FF04-8E2B-E814-FF63-56659DEAC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Micro TCA WS 2023: Status of the AWAKE run 2c photoinjector LLRF at CERN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E33ED-1D3A-8957-9CE7-20205764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9934A6-A84B-2BA7-246D-4ECF5C7247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00" t="16310" r="10729" b="19084"/>
          <a:stretch/>
        </p:blipFill>
        <p:spPr>
          <a:xfrm>
            <a:off x="8956702" y="2952055"/>
            <a:ext cx="2871851" cy="3181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A7FEF2-BAF4-3582-152F-CBB33103E590}"/>
              </a:ext>
            </a:extLst>
          </p:cNvPr>
          <p:cNvSpPr txBox="1"/>
          <p:nvPr/>
        </p:nvSpPr>
        <p:spPr>
          <a:xfrm>
            <a:off x="6095999" y="4132553"/>
            <a:ext cx="25332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Modulator and S-band 40MW klystron (above)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MicroTCA crate and LO, CLK generators (right)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169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1D0DDD-3DD7-A2E0-7F64-F57D9ECB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0D0EF4-E53A-E4AF-60C0-8FB1F0273FF8}"/>
              </a:ext>
            </a:extLst>
          </p:cNvPr>
          <p:cNvSpPr txBox="1"/>
          <p:nvPr/>
        </p:nvSpPr>
        <p:spPr>
          <a:xfrm>
            <a:off x="2222142" y="0"/>
            <a:ext cx="7616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432FF"/>
                </a:solidFill>
              </a:rPr>
              <a:t>Studied alternative scenarios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05D41-B97F-F8E3-3C59-B653066B9332}"/>
              </a:ext>
            </a:extLst>
          </p:cNvPr>
          <p:cNvSpPr txBox="1"/>
          <p:nvPr/>
        </p:nvSpPr>
        <p:spPr>
          <a:xfrm>
            <a:off x="737753" y="1481654"/>
            <a:ext cx="112429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Beam dynamics: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 3 identical structures, one 50 MW klystron </a:t>
            </a:r>
            <a:r>
              <a:rPr lang="en-GB" dirty="0">
                <a:sym typeface="Wingdings" panose="05000000000000000000" pitchFamily="2" charset="2"/>
              </a:rPr>
              <a:t> Save small klystron, waveguide run and buncher structure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u="sng" dirty="0">
                <a:sym typeface="Wingdings" panose="05000000000000000000" pitchFamily="2" charset="2"/>
              </a:rPr>
              <a:t>RF power variants: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One 25 MW klystron for acceleration, small 8 MW klystron for bunching </a:t>
            </a:r>
            <a:r>
              <a:rPr lang="en-GB" dirty="0">
                <a:sym typeface="Wingdings" panose="05000000000000000000" pitchFamily="2" charset="2"/>
              </a:rPr>
              <a:t> less expensive klystron and modulator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Only one 25 MW klystron for everything  less expensive klystron, save second waveguide run and small klystron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u="sng" dirty="0">
                <a:sym typeface="Wingdings" panose="05000000000000000000" pitchFamily="2" charset="2"/>
              </a:rPr>
              <a:t>Integration scenarios: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Keep Run 1 modulator (PPT)  for LINAC 1, instead of two K100 modulators </a:t>
            </a:r>
            <a:r>
              <a:rPr lang="en-GB" dirty="0">
                <a:sym typeface="Wingdings" panose="05000000000000000000" pitchFamily="2" charset="2"/>
              </a:rPr>
              <a:t> no new hardware needed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Use K400 modulator instead of PPT </a:t>
            </a:r>
            <a:r>
              <a:rPr lang="en-GB" dirty="0">
                <a:sym typeface="Wingdings" panose="05000000000000000000" pitchFamily="2" charset="2"/>
              </a:rPr>
              <a:t> better performance and stability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Replace K400 x-band with 2x K200 x-band  essentially staged scenario to upgrade energy later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8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 design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52673" y="6006353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986828"/>
            <a:ext cx="6546705" cy="2132803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3427164"/>
            <a:ext cx="6608152" cy="2303679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986828"/>
            <a:ext cx="2979703" cy="2680827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3937429"/>
            <a:ext cx="3053953" cy="1693825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5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0170" y="103258"/>
            <a:ext cx="970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432FF"/>
                </a:solidFill>
              </a:rPr>
              <a:t>Tentative RUN 2 injector parameter for 150 MeV</a:t>
            </a:r>
            <a:endParaRPr lang="en-GB" sz="3600" b="1" dirty="0">
              <a:solidFill>
                <a:srgbClr val="0432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389" y="2863273"/>
            <a:ext cx="57634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Energy: 		151.8 MeV</a:t>
            </a:r>
          </a:p>
          <a:p>
            <a:r>
              <a:rPr lang="en-US" sz="2000" b="1" dirty="0"/>
              <a:t>Energy Spread:	144.5 </a:t>
            </a:r>
            <a:r>
              <a:rPr lang="en-US" sz="2000" b="1" dirty="0" err="1"/>
              <a:t>keV</a:t>
            </a:r>
            <a:r>
              <a:rPr lang="en-US" sz="2000" b="1" dirty="0"/>
              <a:t> </a:t>
            </a:r>
            <a:r>
              <a:rPr lang="en-US" sz="2000" b="1" dirty="0" err="1"/>
              <a:t>rms</a:t>
            </a:r>
            <a:r>
              <a:rPr lang="en-US" sz="2000" b="1" dirty="0"/>
              <a:t> =9.5 10</a:t>
            </a:r>
            <a:r>
              <a:rPr lang="en-US" sz="2000" b="1" baseline="30000" dirty="0"/>
              <a:t>-4</a:t>
            </a:r>
          </a:p>
          <a:p>
            <a:r>
              <a:rPr lang="en-US" sz="2000" b="1" dirty="0"/>
              <a:t>Emittance: x/y:	0.7 mm </a:t>
            </a:r>
            <a:r>
              <a:rPr lang="en-US" sz="2000" b="1" dirty="0" err="1"/>
              <a:t>mrad</a:t>
            </a:r>
            <a:endParaRPr lang="en-US" sz="2000" b="1" dirty="0"/>
          </a:p>
          <a:p>
            <a:r>
              <a:rPr lang="en-US" sz="2000" b="1" dirty="0"/>
              <a:t>Bunch length: 	60 um </a:t>
            </a:r>
            <a:r>
              <a:rPr lang="en-US" sz="2000" b="1" dirty="0" err="1"/>
              <a:t>rms</a:t>
            </a:r>
            <a:endParaRPr lang="en-US" sz="2000" b="1" dirty="0"/>
          </a:p>
          <a:p>
            <a:r>
              <a:rPr lang="en-US" sz="2000" b="1" dirty="0"/>
              <a:t>Bunch Charge: 	100 </a:t>
            </a:r>
            <a:r>
              <a:rPr lang="en-US" sz="2000" b="1" dirty="0" err="1"/>
              <a:t>pC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5927" y="1034396"/>
            <a:ext cx="970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Only scaled down accelerating gradient, identical initial distributions, </a:t>
            </a:r>
          </a:p>
          <a:p>
            <a:r>
              <a:rPr lang="en-US" sz="2000" b="1" dirty="0"/>
              <a:t>no new optimization</a:t>
            </a:r>
            <a:endParaRPr lang="en-GB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08" y="1661095"/>
            <a:ext cx="6596105" cy="494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9460" y="164023"/>
            <a:ext cx="9558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432FF"/>
                </a:solidFill>
              </a:rPr>
              <a:t>Tentative RUN 2 injector parameter for 150 MeV</a:t>
            </a:r>
            <a:endParaRPr lang="en-GB" sz="3600" b="1" dirty="0">
              <a:solidFill>
                <a:srgbClr val="0432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5" y="978977"/>
            <a:ext cx="5500253" cy="57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5" y="3409950"/>
            <a:ext cx="57150" cy="3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763" y="914247"/>
            <a:ext cx="581429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7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6149" y="150742"/>
            <a:ext cx="949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432FF"/>
                </a:solidFill>
              </a:rPr>
              <a:t>Tentative RUN 2 injector parameter for 150 MeV</a:t>
            </a:r>
            <a:endParaRPr lang="en-GB" sz="3600" b="1" dirty="0">
              <a:solidFill>
                <a:srgbClr val="0432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63" y="1293090"/>
            <a:ext cx="6399260" cy="479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590" y="1636192"/>
            <a:ext cx="2985211" cy="1966678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3505200" y="1304410"/>
            <a:ext cx="1447800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Pulse Duration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36191"/>
            <a:ext cx="3124200" cy="1982406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48184" y="1290963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Spot Size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970872"/>
            <a:ext cx="6934200" cy="227419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04566" y="51055"/>
            <a:ext cx="72515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Flexibility to produce higher charge</a:t>
            </a:r>
            <a:br>
              <a:rPr lang="en-US" sz="24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en-US" sz="1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(for lower plasma density or experimental reasons)</a:t>
            </a:r>
          </a:p>
          <a:p>
            <a:pPr algn="ctr"/>
            <a:endParaRPr lang="en-US" sz="2400" b="1" dirty="0">
              <a:solidFill>
                <a:srgbClr val="043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40904" y="6305736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01930" y="860962"/>
            <a:ext cx="796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Changing only laser pulse length and adapting magnetic field slightly</a:t>
            </a:r>
          </a:p>
        </p:txBody>
      </p:sp>
    </p:spTree>
    <p:extLst>
      <p:ext uri="{BB962C8B-B14F-4D97-AF65-F5344CB8AC3E}">
        <p14:creationId xmlns:p14="http://schemas.microsoft.com/office/powerpoint/2010/main" val="106048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network&#10;&#10;Description automatically generated">
            <a:extLst>
              <a:ext uri="{FF2B5EF4-FFF2-40B4-BE49-F238E27FC236}">
                <a16:creationId xmlns:a16="http://schemas.microsoft.com/office/drawing/2014/main" id="{8C93AEC2-1B73-67C4-0292-0884547A0B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38" y="1090655"/>
            <a:ext cx="8615824" cy="4218740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922" y="55502"/>
            <a:ext cx="10515600" cy="623228"/>
          </a:xfrm>
        </p:spPr>
        <p:txBody>
          <a:bodyPr>
            <a:normAutofit fontScale="90000"/>
          </a:bodyPr>
          <a:lstStyle/>
          <a:p>
            <a:r>
              <a:rPr lang="en-GB" dirty="0"/>
              <a:t>AWAKE Run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F1325D-A46C-B540-9A1D-48A7745AC473}"/>
              </a:ext>
            </a:extLst>
          </p:cNvPr>
          <p:cNvSpPr txBox="1"/>
          <p:nvPr/>
        </p:nvSpPr>
        <p:spPr>
          <a:xfrm>
            <a:off x="21211" y="732308"/>
            <a:ext cx="11917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sz="1600" b="1" dirty="0">
                <a:sym typeface="Wingdings"/>
              </a:rPr>
              <a:t>Demonstrate possibility to use AWAKE scheme for high energy physics applications in mid-term future!</a:t>
            </a:r>
          </a:p>
          <a:p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E95FB6-92BD-F74E-ACD3-8907E53AD6E0}"/>
              </a:ext>
            </a:extLst>
          </p:cNvPr>
          <p:cNvSpPr txBox="1"/>
          <p:nvPr/>
        </p:nvSpPr>
        <p:spPr>
          <a:xfrm>
            <a:off x="2302220" y="5097330"/>
            <a:ext cx="8540959" cy="984885"/>
          </a:xfrm>
          <a:prstGeom prst="rect">
            <a:avLst/>
          </a:prstGeom>
          <a:noFill/>
          <a:ln w="15875">
            <a:solidFill>
              <a:srgbClr val="1155CC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Accelerate an electron beam to high energy </a:t>
            </a:r>
            <a:r>
              <a:rPr lang="en-US" sz="1600" dirty="0"/>
              <a:t>(gradient of 0.5-1GV/m)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600" b="1" dirty="0"/>
              <a:t>Preserve electron beam quality </a:t>
            </a:r>
            <a:r>
              <a:rPr lang="en-US" sz="1600" dirty="0"/>
              <a:t>as well as possible (emittance preservation) </a:t>
            </a:r>
          </a:p>
          <a:p>
            <a:pPr>
              <a:spcAft>
                <a:spcPts val="600"/>
              </a:spcAft>
            </a:pPr>
            <a:r>
              <a:rPr lang="en-US" sz="1600" b="1" dirty="0"/>
              <a:t>Demonstrate scalable </a:t>
            </a:r>
            <a:r>
              <a:rPr lang="en-US" sz="1600" dirty="0"/>
              <a:t>plasma source technology (discharge, helicon)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0A4E86-F1D0-A34B-84CB-A95B8F3DCEE2}"/>
              </a:ext>
            </a:extLst>
          </p:cNvPr>
          <p:cNvSpPr txBox="1"/>
          <p:nvPr/>
        </p:nvSpPr>
        <p:spPr>
          <a:xfrm>
            <a:off x="1423330" y="505918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  <a:highlight>
                  <a:srgbClr val="FFFF00"/>
                </a:highlight>
              </a:rPr>
              <a:t>Goals:</a:t>
            </a:r>
          </a:p>
        </p:txBody>
      </p:sp>
      <p:sp>
        <p:nvSpPr>
          <p:cNvPr id="2" name="Rectangle 1"/>
          <p:cNvSpPr/>
          <p:nvPr/>
        </p:nvSpPr>
        <p:spPr>
          <a:xfrm>
            <a:off x="6954659" y="1090655"/>
            <a:ext cx="509176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Need to work in blow-out regime and do beam-loading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New electron beam based on x-band:</a:t>
            </a:r>
            <a:br>
              <a:rPr lang="en-US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150 MeV, 200 fs, 100 </a:t>
            </a:r>
            <a:r>
              <a:rPr lang="en-US" sz="1400" b="1" dirty="0" err="1">
                <a:solidFill>
                  <a:srgbClr val="FF0000"/>
                </a:solidFill>
                <a:sym typeface="Wingdings" pitchFamily="2" charset="2"/>
              </a:rPr>
              <a:t>pC</a:t>
            </a: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, σ = 5.75 µm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08E7F3-7935-0C41-A697-5855A98DE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648" y="2062930"/>
            <a:ext cx="3750885" cy="1211573"/>
          </a:xfrm>
          <a:prstGeom prst="rect">
            <a:avLst/>
          </a:prstGeom>
          <a:ln w="22225"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 descr="A picture containing indoor, engine, several, miller&#10;&#10;Description automatically generated">
            <a:extLst>
              <a:ext uri="{FF2B5EF4-FFF2-40B4-BE49-F238E27FC236}">
                <a16:creationId xmlns:a16="http://schemas.microsoft.com/office/drawing/2014/main" id="{E9F9E26C-9E70-D049-8D82-BF64D43E62CB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9082" y="3444882"/>
            <a:ext cx="1783080" cy="133731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6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00" y="1066415"/>
            <a:ext cx="3473633" cy="219128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559675" y="752886"/>
                <a:ext cx="1077033" cy="261610"/>
              </a:xfrm>
              <a:prstGeom prst="rect">
                <a:avLst/>
              </a:prstGeom>
              <a:ln w="25400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Max_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9675" y="752886"/>
                <a:ext cx="1077033" cy="261610"/>
              </a:xfrm>
              <a:prstGeom prst="rect">
                <a:avLst/>
              </a:prstGeom>
              <a:blipFill>
                <a:blip r:embed="rId3"/>
                <a:stretch>
                  <a:fillRect b="-13043"/>
                </a:stretch>
              </a:blipFill>
              <a:ln w="2540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443" y="1064265"/>
            <a:ext cx="3567462" cy="2173224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207633" y="759047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Length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444" y="3712305"/>
            <a:ext cx="3580525" cy="233974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67" y="3712304"/>
            <a:ext cx="3558497" cy="233319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7243543" y="3398675"/>
            <a:ext cx="1361447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Emittance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84498" y="3398675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Spread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2884" y="6435608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70246" y="80122"/>
            <a:ext cx="72515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Flexibility to produce higher charge</a:t>
            </a:r>
            <a:br>
              <a:rPr lang="en-US" sz="24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en-US" sz="1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0.1 to 1 </a:t>
            </a:r>
            <a:r>
              <a:rPr lang="en-US" sz="1600" b="1" dirty="0" err="1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nC</a:t>
            </a:r>
            <a:r>
              <a:rPr lang="en-US" sz="1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per bunch</a:t>
            </a:r>
          </a:p>
          <a:p>
            <a:pPr algn="ctr"/>
            <a:endParaRPr lang="en-US" sz="2400" b="1" dirty="0">
              <a:solidFill>
                <a:srgbClr val="043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7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1D23E0A-DD6B-664C-9675-13CE9013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21</a:t>
            </a:fld>
            <a:endParaRPr lang="es-ES"/>
          </a:p>
        </p:txBody>
      </p:sp>
      <p:sp>
        <p:nvSpPr>
          <p:cNvPr id="65" name="Content Placeholder 7">
            <a:extLst>
              <a:ext uri="{FF2B5EF4-FFF2-40B4-BE49-F238E27FC236}">
                <a16:creationId xmlns:a16="http://schemas.microsoft.com/office/drawing/2014/main" id="{B12A57ED-0643-DB41-9B2F-CEA094C80E3A}"/>
              </a:ext>
            </a:extLst>
          </p:cNvPr>
          <p:cNvSpPr txBox="1">
            <a:spLocks/>
          </p:cNvSpPr>
          <p:nvPr/>
        </p:nvSpPr>
        <p:spPr>
          <a:xfrm>
            <a:off x="6440794" y="5260171"/>
            <a:ext cx="5501361" cy="17535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 descr="A picture containing indoor, cluttered, equipment, dirty&#10;&#10;Description automatically generated">
            <a:extLst>
              <a:ext uri="{FF2B5EF4-FFF2-40B4-BE49-F238E27FC236}">
                <a16:creationId xmlns:a16="http://schemas.microsoft.com/office/drawing/2014/main" id="{42E31954-3F5A-8312-B9D8-DB4A05385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4" y="1252606"/>
            <a:ext cx="6576334" cy="49486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849" y="144449"/>
            <a:ext cx="9101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in CTF2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6989" y="274320"/>
            <a:ext cx="15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Screen BTV1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43447" y="706582"/>
            <a:ext cx="631768" cy="30757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48862" y="6424177"/>
            <a:ext cx="1654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Spectrometer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34786" y="4524277"/>
            <a:ext cx="2948247" cy="19121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1179" y="636874"/>
            <a:ext cx="559723" cy="32451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2344" y="231955"/>
            <a:ext cx="83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F-Cup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47959" y="814191"/>
            <a:ext cx="1733248" cy="262063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05127" y="452208"/>
            <a:ext cx="117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RF-GUN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1A3F8-4C92-9838-398E-5D4438F36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1553" y="2223750"/>
            <a:ext cx="5334000" cy="400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F92E0F-4C5D-175A-5574-7E1C6EC8406B}"/>
              </a:ext>
            </a:extLst>
          </p:cNvPr>
          <p:cNvSpPr txBox="1"/>
          <p:nvPr/>
        </p:nvSpPr>
        <p:spPr>
          <a:xfrm>
            <a:off x="10793154" y="175904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8A193C-7F60-C6B6-754D-789D28740B67}"/>
              </a:ext>
            </a:extLst>
          </p:cNvPr>
          <p:cNvSpPr txBox="1"/>
          <p:nvPr/>
        </p:nvSpPr>
        <p:spPr>
          <a:xfrm flipH="1">
            <a:off x="7886010" y="1757314"/>
            <a:ext cx="85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 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5F9A4B-24BC-DAD5-37AB-947DA35BEBF4}"/>
              </a:ext>
            </a:extLst>
          </p:cNvPr>
          <p:cNvSpPr txBox="1"/>
          <p:nvPr/>
        </p:nvSpPr>
        <p:spPr>
          <a:xfrm>
            <a:off x="9326882" y="1747747"/>
            <a:ext cx="80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 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4935C2-DF53-8F7E-ADB2-4B44C808AC69}"/>
              </a:ext>
            </a:extLst>
          </p:cNvPr>
          <p:cNvSpPr txBox="1"/>
          <p:nvPr/>
        </p:nvSpPr>
        <p:spPr>
          <a:xfrm>
            <a:off x="10047318" y="1650643"/>
            <a:ext cx="82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 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EE3D9E-47E0-6092-A704-B9B6564A0DBD}"/>
              </a:ext>
            </a:extLst>
          </p:cNvPr>
          <p:cNvSpPr txBox="1"/>
          <p:nvPr/>
        </p:nvSpPr>
        <p:spPr>
          <a:xfrm flipH="1">
            <a:off x="8606446" y="1650643"/>
            <a:ext cx="85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39BD196-DEA6-80FF-72BF-C4338259FCF7}"/>
              </a:ext>
            </a:extLst>
          </p:cNvPr>
          <p:cNvCxnSpPr/>
          <p:nvPr/>
        </p:nvCxnSpPr>
        <p:spPr>
          <a:xfrm flipH="1">
            <a:off x="10869354" y="2151530"/>
            <a:ext cx="182419" cy="7258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A385B6-0C4D-68FB-B52F-178C5A9EF94A}"/>
              </a:ext>
            </a:extLst>
          </p:cNvPr>
          <p:cNvCxnSpPr/>
          <p:nvPr/>
        </p:nvCxnSpPr>
        <p:spPr>
          <a:xfrm>
            <a:off x="8488682" y="2172828"/>
            <a:ext cx="764308" cy="6213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D88E3DF-9337-9F6A-C3C3-B5F2EC9F1AE6}"/>
              </a:ext>
            </a:extLst>
          </p:cNvPr>
          <p:cNvCxnSpPr/>
          <p:nvPr/>
        </p:nvCxnSpPr>
        <p:spPr>
          <a:xfrm>
            <a:off x="9824489" y="2043127"/>
            <a:ext cx="222829" cy="7510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428E41-B1F4-C40D-6A2E-8474E7199580}"/>
              </a:ext>
            </a:extLst>
          </p:cNvPr>
          <p:cNvCxnSpPr>
            <a:stCxn id="16" idx="2"/>
          </p:cNvCxnSpPr>
          <p:nvPr/>
        </p:nvCxnSpPr>
        <p:spPr>
          <a:xfrm flipH="1">
            <a:off x="10426008" y="2019975"/>
            <a:ext cx="32328" cy="8573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22C33C-5416-EE67-7ED0-C30032446D54}"/>
              </a:ext>
            </a:extLst>
          </p:cNvPr>
          <p:cNvCxnSpPr/>
          <p:nvPr/>
        </p:nvCxnSpPr>
        <p:spPr>
          <a:xfrm>
            <a:off x="9132917" y="1953711"/>
            <a:ext cx="554182" cy="8405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2179F35-A0C9-E045-1E81-946B46F327CF}"/>
              </a:ext>
            </a:extLst>
          </p:cNvPr>
          <p:cNvSpPr txBox="1"/>
          <p:nvPr/>
        </p:nvSpPr>
        <p:spPr>
          <a:xfrm>
            <a:off x="7354434" y="1248179"/>
            <a:ext cx="486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RF-gun conditioned to 120 MV/m on the cathode</a:t>
            </a:r>
          </a:p>
        </p:txBody>
      </p:sp>
    </p:spTree>
    <p:extLst>
      <p:ext uri="{BB962C8B-B14F-4D97-AF65-F5344CB8AC3E}">
        <p14:creationId xmlns:p14="http://schemas.microsoft.com/office/powerpoint/2010/main" val="175649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62" y="382386"/>
            <a:ext cx="11501804" cy="62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CF92B6-3424-013C-DE69-B4238570C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060" y="865292"/>
            <a:ext cx="8584635" cy="53521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BA40F1-306B-C9F0-321E-2C7208136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26/05/2023 Version 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82DE1-6A74-88B5-DBF4-6C7D13584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51397-E225-5D65-4D00-B4CD47E9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78000" y="4088617"/>
            <a:ext cx="2743200" cy="365125"/>
          </a:xfrm>
        </p:spPr>
        <p:txBody>
          <a:bodyPr/>
          <a:lstStyle/>
          <a:p>
            <a:fld id="{45619253-8F38-410C-97B5-00036A5C9197}" type="slidenum">
              <a:rPr lang="en-GB" smtClean="0"/>
              <a:t>23</a:t>
            </a:fld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58160E-D410-7AAA-7CBE-5CC972A40C7E}"/>
              </a:ext>
            </a:extLst>
          </p:cNvPr>
          <p:cNvCxnSpPr>
            <a:cxnSpLocks/>
          </p:cNvCxnSpPr>
          <p:nvPr/>
        </p:nvCxnSpPr>
        <p:spPr>
          <a:xfrm>
            <a:off x="3971957" y="2645664"/>
            <a:ext cx="5036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267957-E21E-2470-B045-E3D5D24A7AFB}"/>
              </a:ext>
            </a:extLst>
          </p:cNvPr>
          <p:cNvCxnSpPr>
            <a:cxnSpLocks/>
          </p:cNvCxnSpPr>
          <p:nvPr/>
        </p:nvCxnSpPr>
        <p:spPr>
          <a:xfrm>
            <a:off x="6345936" y="2993136"/>
            <a:ext cx="5059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4C2176-6FE6-5E01-CCB1-83B5ECFD13B0}"/>
              </a:ext>
            </a:extLst>
          </p:cNvPr>
          <p:cNvCxnSpPr>
            <a:cxnSpLocks/>
          </p:cNvCxnSpPr>
          <p:nvPr/>
        </p:nvCxnSpPr>
        <p:spPr>
          <a:xfrm flipV="1">
            <a:off x="7229856" y="2980944"/>
            <a:ext cx="499872" cy="6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C3D2D3-D48D-7E4A-5DED-BE5969539B56}"/>
              </a:ext>
            </a:extLst>
          </p:cNvPr>
          <p:cNvSpPr txBox="1"/>
          <p:nvPr/>
        </p:nvSpPr>
        <p:spPr>
          <a:xfrm>
            <a:off x="3971957" y="236866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2458C9-B0A6-094E-DAF5-6C74E2FCC7C3}"/>
              </a:ext>
            </a:extLst>
          </p:cNvPr>
          <p:cNvSpPr txBox="1"/>
          <p:nvPr/>
        </p:nvSpPr>
        <p:spPr>
          <a:xfrm>
            <a:off x="7256539" y="302525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65F660-F0E3-800E-AB83-F305219FADEF}"/>
              </a:ext>
            </a:extLst>
          </p:cNvPr>
          <p:cNvSpPr txBox="1"/>
          <p:nvPr/>
        </p:nvSpPr>
        <p:spPr>
          <a:xfrm>
            <a:off x="6345936" y="300703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9CB9A6-ED3E-3751-B991-7B59A67DAF57}"/>
              </a:ext>
            </a:extLst>
          </p:cNvPr>
          <p:cNvCxnSpPr>
            <a:cxnSpLocks/>
          </p:cNvCxnSpPr>
          <p:nvPr/>
        </p:nvCxnSpPr>
        <p:spPr>
          <a:xfrm>
            <a:off x="3648456" y="1712976"/>
            <a:ext cx="0" cy="445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F6BBE4C-D472-6ED8-2355-D19F44D0B59E}"/>
              </a:ext>
            </a:extLst>
          </p:cNvPr>
          <p:cNvSpPr txBox="1"/>
          <p:nvPr/>
        </p:nvSpPr>
        <p:spPr>
          <a:xfrm>
            <a:off x="3396624" y="1435977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0.8m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247052-8087-061B-2A49-97B380632406}"/>
              </a:ext>
            </a:extLst>
          </p:cNvPr>
          <p:cNvCxnSpPr>
            <a:cxnSpLocks/>
          </p:cNvCxnSpPr>
          <p:nvPr/>
        </p:nvCxnSpPr>
        <p:spPr>
          <a:xfrm>
            <a:off x="4703477" y="2889504"/>
            <a:ext cx="8731" cy="512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AE9F160-4A40-5512-D5A3-1C9EF326C794}"/>
              </a:ext>
            </a:extLst>
          </p:cNvPr>
          <p:cNvSpPr txBox="1"/>
          <p:nvPr/>
        </p:nvSpPr>
        <p:spPr>
          <a:xfrm>
            <a:off x="4666901" y="3007036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408630-103D-1678-419A-FB5EC5594F4B}"/>
              </a:ext>
            </a:extLst>
          </p:cNvPr>
          <p:cNvSpPr txBox="1"/>
          <p:nvPr/>
        </p:nvSpPr>
        <p:spPr>
          <a:xfrm>
            <a:off x="814898" y="108579"/>
            <a:ext cx="9869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Detailed integration studies have been performed</a:t>
            </a:r>
          </a:p>
        </p:txBody>
      </p:sp>
    </p:spTree>
    <p:extLst>
      <p:ext uri="{BB962C8B-B14F-4D97-AF65-F5344CB8AC3E}">
        <p14:creationId xmlns:p14="http://schemas.microsoft.com/office/powerpoint/2010/main" val="30997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70" y="38103"/>
            <a:ext cx="10618507" cy="717134"/>
          </a:xfrm>
        </p:spPr>
        <p:txBody>
          <a:bodyPr>
            <a:normAutofit/>
          </a:bodyPr>
          <a:lstStyle/>
          <a:p>
            <a:r>
              <a:rPr lang="en-US" sz="4000" dirty="0"/>
              <a:t>Parameters</a:t>
            </a:r>
            <a:r>
              <a:rPr lang="en-US" dirty="0"/>
              <a:t> for both injectors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/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𝟔𝟎𝟎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- 5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~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𝟏𝟗𝟎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600" b="1" i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  <m:r>
                                  <a:rPr lang="en-US" sz="1600" b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𝟕𝟓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0669996"/>
                  </p:ext>
                </p:extLst>
              </p:nvPr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250943" r="-5526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250943" r="-7393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250943" r="-277154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250943" r="-171062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250943" r="-109417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250943" r="-826" b="-1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357692" r="-5526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357692" r="-7393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357692" r="-277154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357692" r="-171062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357692" r="-109417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357692" r="-826" b="-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789540" y="1033827"/>
            <a:ext cx="10737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Working documents held by Rebecca (Injector 2, EDMS 2378918) and John (Injector 1, EDMS 2417022,2588263) </a:t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BD47F6A1-4441-486B-BC3A-79F2CA5B27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77" y="3299524"/>
            <a:ext cx="10515600" cy="1685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D88B4F-73CC-0026-E88D-BD7CBB539BA6}"/>
              </a:ext>
            </a:extLst>
          </p:cNvPr>
          <p:cNvSpPr txBox="1"/>
          <p:nvPr/>
        </p:nvSpPr>
        <p:spPr>
          <a:xfrm>
            <a:off x="559024" y="4910350"/>
            <a:ext cx="10453644" cy="160043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Flexibility in the beam parameters which can be delivered keeping good energy spread and emittance</a:t>
            </a:r>
            <a:br>
              <a:rPr lang="en-GB" sz="1400" b="1" dirty="0"/>
            </a:br>
            <a:r>
              <a:rPr lang="en-GB" sz="1400" b="1" dirty="0"/>
              <a:t>Energy: +- 10%, Charge: up to 400 </a:t>
            </a:r>
            <a:r>
              <a:rPr lang="en-GB" sz="1400" b="1" dirty="0" err="1"/>
              <a:t>pC</a:t>
            </a:r>
            <a:r>
              <a:rPr lang="en-GB" sz="1400" b="1" dirty="0"/>
              <a:t>, Bunch length: 0.2-1 </a:t>
            </a:r>
            <a:r>
              <a:rPr lang="en-GB" sz="1400" b="1" dirty="0" err="1"/>
              <a:t>ps</a:t>
            </a:r>
            <a:r>
              <a:rPr lang="en-GB" sz="1400" b="1" dirty="0"/>
              <a:t>, beam size : see transport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Constraint space for hardware</a:t>
            </a:r>
            <a:br>
              <a:rPr lang="en-GB" sz="1400" b="1" dirty="0"/>
            </a:br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Excellent timing stability and synchronisation with laser and self-modulation device; ~ 30 fs stability</a:t>
            </a:r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5992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721" y="298174"/>
            <a:ext cx="10515600" cy="176542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sz="2000" b="1" dirty="0">
                <a:solidFill>
                  <a:srgbClr val="000000"/>
                </a:solidFill>
              </a:rPr>
              <a:t>Very compact electron injector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2951559"/>
                  </p:ext>
                </p:extLst>
              </p:nvPr>
            </p:nvGraphicFramePr>
            <p:xfrm>
              <a:off x="6911281" y="3507247"/>
              <a:ext cx="4888253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71919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𝟏𝟔𝟓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𝟐𝟎𝟕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400" b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sz="1400" b="1" u="sng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9</a:t>
                          </a:r>
                          <a:endParaRPr lang="en-US" sz="1400" b="1" u="sng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latin typeface="Cambria Math" panose="02040503050406030204" pitchFamily="18" charset="0"/>
                                  </a:rPr>
                                  <m:t>168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2951559"/>
                  </p:ext>
                </p:extLst>
              </p:nvPr>
            </p:nvGraphicFramePr>
            <p:xfrm>
              <a:off x="6911281" y="3507247"/>
              <a:ext cx="4888253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71919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515" r="-479856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7902" t="-1515" r="-366434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5072" t="-1515" r="-27971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28906" t="-1515" r="-201563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32283" t="-1515" r="-10315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8125" t="-1515" r="-2344" b="-969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09836" r="-479856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5072" t="-109836" r="-279710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32283" t="-109836" r="-103150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8125" t="-109836" r="-2344" b="-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67" y="4377672"/>
            <a:ext cx="5029200" cy="1815992"/>
          </a:xfrm>
          <a:prstGeom prst="rect">
            <a:avLst/>
          </a:prstGeom>
          <a:solidFill>
            <a:schemeClr val="bg1"/>
          </a:solidFill>
          <a:ln w="22225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074161"/>
                  </p:ext>
                </p:extLst>
              </p:nvPr>
            </p:nvGraphicFramePr>
            <p:xfrm>
              <a:off x="7250120" y="2216836"/>
              <a:ext cx="4343118" cy="1137412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281963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87697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2934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u="sng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50869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074161"/>
                  </p:ext>
                </p:extLst>
              </p:nvPr>
            </p:nvGraphicFramePr>
            <p:xfrm>
              <a:off x="7250120" y="2216836"/>
              <a:ext cx="4343118" cy="1137412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281963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87697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04255" r="-276667" b="-21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04255" r="-202920" b="-21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04255" r="-101449" b="-21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04255" r="-1449" b="-2148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2934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95918" r="-276667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95918" r="-202920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95918" r="-101449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95918" r="-1449" b="-1061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322222" r="-276667" b="-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322222" r="-202920" b="-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322222" r="-101449" b="-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322222" r="-1449" b="-15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6911940"/>
                  </p:ext>
                </p:extLst>
              </p:nvPr>
            </p:nvGraphicFramePr>
            <p:xfrm>
              <a:off x="7250120" y="1200367"/>
              <a:ext cx="3733800" cy="608308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5053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𝒏𝒎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𝒆𝒗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𝒑𝒔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0" smtClean="0"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339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4.31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1.0−5.0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6911940"/>
                  </p:ext>
                </p:extLst>
              </p:nvPr>
            </p:nvGraphicFramePr>
            <p:xfrm>
              <a:off x="7250120" y="1200367"/>
              <a:ext cx="3733800" cy="608308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4348" r="-376744" b="-12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4348" r="-276744" b="-12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8644" t="-4348" r="-202542" b="-12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4348" r="-83846" b="-12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72897" t="-4348" r="-1869" b="-1239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339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87273" r="-276744" b="-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87273" r="-83846" b="-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/>
          <p:cNvSpPr txBox="1"/>
          <p:nvPr/>
        </p:nvSpPr>
        <p:spPr>
          <a:xfrm>
            <a:off x="7183618" y="802426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 parameters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83618" y="1879523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parameters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39486" y="6429864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2" y="1451205"/>
            <a:ext cx="5969499" cy="243910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52E7DE-AA97-DE75-926D-C2749437AE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34" y="4405356"/>
            <a:ext cx="5129800" cy="1788308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146880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3415" y="46385"/>
            <a:ext cx="753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432FF"/>
                </a:solidFill>
              </a:rPr>
              <a:t>Awake</a:t>
            </a:r>
            <a:r>
              <a:rPr lang="en-GB" sz="44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schematic RF layout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72835" y="4643419"/>
            <a:ext cx="6986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Total Energy 100- 160 MeV, 10 Hz rep. rate, single bunch</a:t>
            </a:r>
          </a:p>
          <a:p>
            <a:pPr algn="ctr"/>
            <a:r>
              <a:rPr lang="en-GB" b="1" dirty="0"/>
              <a:t>Will use CLIC developed x-band components as much as possible</a:t>
            </a:r>
          </a:p>
          <a:p>
            <a:pPr algn="ctr"/>
            <a:r>
              <a:rPr lang="en-GB" b="1" dirty="0"/>
              <a:t>Multiple RF-power configurations studied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 flipV="1">
            <a:off x="1675639" y="3618411"/>
            <a:ext cx="5615173" cy="89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80" y="2976419"/>
            <a:ext cx="1077323" cy="1204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045" y="3337811"/>
            <a:ext cx="749019" cy="4593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427" y="3358720"/>
            <a:ext cx="1261869" cy="578027"/>
          </a:xfrm>
          <a:prstGeom prst="rect">
            <a:avLst/>
          </a:prstGeom>
        </p:spPr>
      </p:pic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5971024" y="3625631"/>
            <a:ext cx="2639576" cy="35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632689" y="3471154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882551" y="3464097"/>
            <a:ext cx="121052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156029" y="3464097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230334" y="2976419"/>
            <a:ext cx="1169581" cy="20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821" y="3358720"/>
            <a:ext cx="1261869" cy="57802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2158436" y="3150652"/>
            <a:ext cx="369332" cy="298020"/>
            <a:chOff x="3154812" y="2336846"/>
            <a:chExt cx="497947" cy="394015"/>
          </a:xfrm>
        </p:grpSpPr>
        <p:sp>
          <p:nvSpPr>
            <p:cNvPr id="40" name="Rectangle 3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3206778" y="2284880"/>
              <a:ext cx="394015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423573" y="3152414"/>
            <a:ext cx="369332" cy="296262"/>
            <a:chOff x="3160423" y="2339171"/>
            <a:chExt cx="497947" cy="391690"/>
          </a:xfrm>
        </p:grpSpPr>
        <p:sp>
          <p:nvSpPr>
            <p:cNvPr id="49" name="Rectangle 4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213552" y="2286042"/>
              <a:ext cx="391690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254546" y="3158091"/>
            <a:ext cx="273937" cy="270076"/>
            <a:chOff x="3266277" y="2346682"/>
            <a:chExt cx="369332" cy="357070"/>
          </a:xfrm>
        </p:grpSpPr>
        <p:sp>
          <p:nvSpPr>
            <p:cNvPr id="52" name="Rectangle 5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3272408" y="2340551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529423" y="3164624"/>
            <a:ext cx="273937" cy="270076"/>
            <a:chOff x="3266846" y="2355725"/>
            <a:chExt cx="369332" cy="357070"/>
          </a:xfrm>
        </p:grpSpPr>
        <p:sp>
          <p:nvSpPr>
            <p:cNvPr id="55" name="Rectangle 5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 rot="5400000">
              <a:off x="3272977" y="2349594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787265" y="3160687"/>
            <a:ext cx="273937" cy="270076"/>
            <a:chOff x="3267879" y="2355770"/>
            <a:chExt cx="369332" cy="357070"/>
          </a:xfrm>
        </p:grpSpPr>
        <p:sp>
          <p:nvSpPr>
            <p:cNvPr id="58" name="Rectangle 57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 rot="5400000">
              <a:off x="3274010" y="234963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954546" y="3158091"/>
            <a:ext cx="369332" cy="275060"/>
            <a:chOff x="3134115" y="2346679"/>
            <a:chExt cx="497947" cy="363659"/>
          </a:xfrm>
        </p:grpSpPr>
        <p:sp>
          <p:nvSpPr>
            <p:cNvPr id="61" name="Rectangle 60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3201259" y="2279535"/>
              <a:ext cx="363659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213317" y="3164624"/>
            <a:ext cx="369332" cy="284047"/>
            <a:chOff x="3131149" y="2355318"/>
            <a:chExt cx="497948" cy="375541"/>
          </a:xfrm>
        </p:grpSpPr>
        <p:sp>
          <p:nvSpPr>
            <p:cNvPr id="64" name="Rectangle 63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3192352" y="2294115"/>
              <a:ext cx="375541" cy="49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137380" y="3766553"/>
            <a:ext cx="369332" cy="297904"/>
            <a:chOff x="3143897" y="2337002"/>
            <a:chExt cx="497947" cy="393862"/>
          </a:xfrm>
        </p:grpSpPr>
        <p:sp>
          <p:nvSpPr>
            <p:cNvPr id="67" name="Rectangle 66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3195940" y="2284959"/>
              <a:ext cx="393862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404708" y="3766552"/>
            <a:ext cx="369332" cy="297905"/>
            <a:chOff x="3152462" y="2337000"/>
            <a:chExt cx="497947" cy="393863"/>
          </a:xfrm>
        </p:grpSpPr>
        <p:sp>
          <p:nvSpPr>
            <p:cNvPr id="70" name="Rectangle 6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3204504" y="2284958"/>
              <a:ext cx="393863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245608" y="3775608"/>
            <a:ext cx="274699" cy="270076"/>
            <a:chOff x="3271706" y="2348973"/>
            <a:chExt cx="370360" cy="357070"/>
          </a:xfrm>
        </p:grpSpPr>
        <p:sp>
          <p:nvSpPr>
            <p:cNvPr id="73" name="Rectangle 72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5400000">
              <a:off x="3278865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517415" y="3780175"/>
            <a:ext cx="273937" cy="270076"/>
            <a:chOff x="3266106" y="2355011"/>
            <a:chExt cx="369332" cy="357070"/>
          </a:xfrm>
        </p:grpSpPr>
        <p:sp>
          <p:nvSpPr>
            <p:cNvPr id="76" name="Rectangle 75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 rot="5400000">
              <a:off x="327223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780031" y="3775608"/>
            <a:ext cx="273937" cy="270076"/>
            <a:chOff x="3268318" y="2348973"/>
            <a:chExt cx="369332" cy="357070"/>
          </a:xfrm>
        </p:grpSpPr>
        <p:sp>
          <p:nvSpPr>
            <p:cNvPr id="79" name="Rectangle 7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 rot="5400000">
              <a:off x="3274449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030676" y="3780175"/>
            <a:ext cx="273937" cy="270076"/>
            <a:chOff x="3254231" y="2355011"/>
            <a:chExt cx="369332" cy="357070"/>
          </a:xfrm>
        </p:grpSpPr>
        <p:sp>
          <p:nvSpPr>
            <p:cNvPr id="82" name="Rectangle 8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 rot="5400000">
              <a:off x="3260362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296187" y="3780175"/>
            <a:ext cx="273937" cy="270076"/>
            <a:chOff x="3260346" y="2355011"/>
            <a:chExt cx="369332" cy="357070"/>
          </a:xfrm>
        </p:grpSpPr>
        <p:sp>
          <p:nvSpPr>
            <p:cNvPr id="85" name="Rectangle 8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 rot="5400000">
              <a:off x="326647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sp>
        <p:nvSpPr>
          <p:cNvPr id="87" name="Isosceles Triangle 86"/>
          <p:cNvSpPr/>
          <p:nvPr/>
        </p:nvSpPr>
        <p:spPr>
          <a:xfrm rot="10800000">
            <a:off x="940032" y="1360022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Isosceles Triangle 87"/>
          <p:cNvSpPr/>
          <p:nvPr/>
        </p:nvSpPr>
        <p:spPr>
          <a:xfrm rot="10800000">
            <a:off x="4166141" y="1406485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Isosceles Triangle 88"/>
          <p:cNvSpPr/>
          <p:nvPr/>
        </p:nvSpPr>
        <p:spPr>
          <a:xfrm rot="10800000">
            <a:off x="2178322" y="1381269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>
            <a:cxnSpLocks/>
          </p:cNvCxnSpPr>
          <p:nvPr/>
        </p:nvCxnSpPr>
        <p:spPr>
          <a:xfrm>
            <a:off x="1305418" y="1946961"/>
            <a:ext cx="0" cy="9168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/>
            <a:stCxn id="89" idx="0"/>
          </p:cNvCxnSpPr>
          <p:nvPr/>
        </p:nvCxnSpPr>
        <p:spPr>
          <a:xfrm flipH="1">
            <a:off x="2540261" y="1977714"/>
            <a:ext cx="8280" cy="8940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4536361" y="1988216"/>
            <a:ext cx="2031" cy="7256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4544011" y="1977714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477906" y="957551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7-10 MW, S-band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066145" y="949537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5-10 MW, x-band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202348" y="2472872"/>
            <a:ext cx="2949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Possibly long waveguides 30 m</a:t>
            </a:r>
          </a:p>
          <a:p>
            <a:r>
              <a:rPr lang="en-GB" sz="1400" b="1" dirty="0"/>
              <a:t>Round or double height WG needed</a:t>
            </a:r>
          </a:p>
          <a:p>
            <a:endParaRPr lang="en-GB" sz="14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838121" y="1842447"/>
            <a:ext cx="1735990" cy="2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160 -200 MW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022698" y="970926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25 / 50 MW, x-band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5683" y="3915213"/>
            <a:ext cx="2555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 3 structures at 55 MV/m</a:t>
            </a:r>
          </a:p>
        </p:txBody>
      </p:sp>
      <p:sp>
        <p:nvSpPr>
          <p:cNvPr id="90" name="Oval 89"/>
          <p:cNvSpPr/>
          <p:nvPr/>
        </p:nvSpPr>
        <p:spPr>
          <a:xfrm>
            <a:off x="1328450" y="1913697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4736" y="1839932"/>
            <a:ext cx="1735990" cy="2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15 -20 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C2FA6-F230-A996-C66F-D179D4E31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901" y="3358720"/>
            <a:ext cx="1261869" cy="5780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6579B1-A25B-E357-B40F-9E208AE4D274}"/>
              </a:ext>
            </a:extLst>
          </p:cNvPr>
          <p:cNvSpPr txBox="1"/>
          <p:nvPr/>
        </p:nvSpPr>
        <p:spPr>
          <a:xfrm>
            <a:off x="894953" y="2874987"/>
            <a:ext cx="977120" cy="2095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A3BF6-D5C3-70C9-7DD2-BA03EE106D09}"/>
              </a:ext>
            </a:extLst>
          </p:cNvPr>
          <p:cNvCxnSpPr>
            <a:cxnSpLocks/>
          </p:cNvCxnSpPr>
          <p:nvPr/>
        </p:nvCxnSpPr>
        <p:spPr>
          <a:xfrm>
            <a:off x="3336350" y="2695341"/>
            <a:ext cx="0" cy="4385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A6D9A2-1F86-2564-F64B-950EAEC40B48}"/>
              </a:ext>
            </a:extLst>
          </p:cNvPr>
          <p:cNvCxnSpPr>
            <a:cxnSpLocks/>
          </p:cNvCxnSpPr>
          <p:nvPr/>
        </p:nvCxnSpPr>
        <p:spPr>
          <a:xfrm flipH="1">
            <a:off x="3311330" y="2694997"/>
            <a:ext cx="2732607" cy="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4020B6-613E-747E-8056-C3111BFACBEC}"/>
              </a:ext>
            </a:extLst>
          </p:cNvPr>
          <p:cNvCxnSpPr/>
          <p:nvPr/>
        </p:nvCxnSpPr>
        <p:spPr>
          <a:xfrm flipH="1">
            <a:off x="6041905" y="2681125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6FFF69-38F8-673B-6C2C-1978F83FD6D1}"/>
              </a:ext>
            </a:extLst>
          </p:cNvPr>
          <p:cNvCxnSpPr/>
          <p:nvPr/>
        </p:nvCxnSpPr>
        <p:spPr>
          <a:xfrm flipH="1">
            <a:off x="4718628" y="2697451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64E5776-F0E1-0972-4BAD-F7B60AEDA780}"/>
              </a:ext>
            </a:extLst>
          </p:cNvPr>
          <p:cNvSpPr/>
          <p:nvPr/>
        </p:nvSpPr>
        <p:spPr>
          <a:xfrm>
            <a:off x="3695275" y="2571057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A1B7DB-BCE9-EBFC-BD89-8584328DC3DC}"/>
              </a:ext>
            </a:extLst>
          </p:cNvPr>
          <p:cNvCxnSpPr/>
          <p:nvPr/>
        </p:nvCxnSpPr>
        <p:spPr>
          <a:xfrm flipH="1" flipV="1">
            <a:off x="3677123" y="2430411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28BA2A-8159-C600-86B5-A4D9ECF0CD1B}"/>
              </a:ext>
            </a:extLst>
          </p:cNvPr>
          <p:cNvSpPr txBox="1"/>
          <p:nvPr/>
        </p:nvSpPr>
        <p:spPr>
          <a:xfrm>
            <a:off x="3345227" y="2034344"/>
            <a:ext cx="804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A, </a:t>
            </a:r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5AC080-242D-F945-A7F2-2BC57AA30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377052" y="2501750"/>
            <a:ext cx="4170789" cy="25989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C1C6EA-2D33-0038-C01C-4CF66CABF1A8}"/>
              </a:ext>
            </a:extLst>
          </p:cNvPr>
          <p:cNvSpPr txBox="1"/>
          <p:nvPr/>
        </p:nvSpPr>
        <p:spPr>
          <a:xfrm>
            <a:off x="9050865" y="1299958"/>
            <a:ext cx="2676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Klystron layout on the tunnel</a:t>
            </a:r>
          </a:p>
        </p:txBody>
      </p:sp>
    </p:spTree>
    <p:extLst>
      <p:ext uri="{BB962C8B-B14F-4D97-AF65-F5344CB8AC3E}">
        <p14:creationId xmlns:p14="http://schemas.microsoft.com/office/powerpoint/2010/main" val="404596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56" y="675774"/>
            <a:ext cx="9336330" cy="5315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5410" y="0"/>
            <a:ext cx="11398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 prototype in CTF2 for CLEAR and AWAKE</a:t>
            </a:r>
          </a:p>
          <a:p>
            <a:pPr algn="ctr"/>
            <a:r>
              <a:rPr lang="en-GB" sz="28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(AWAKE Run2 Test Injector)</a:t>
            </a:r>
          </a:p>
          <a:p>
            <a:pPr algn="ctr"/>
            <a:endParaRPr lang="en-GB" sz="4000" b="1" dirty="0">
              <a:solidFill>
                <a:srgbClr val="043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328" y="5103675"/>
            <a:ext cx="11398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Reduced scale prototype, 60 MeV, INFN gun, CLIC-structure as buncher and PSI-linearizing structure for acceleration.</a:t>
            </a:r>
          </a:p>
          <a:p>
            <a:r>
              <a:rPr lang="en-GB" b="1" dirty="0">
                <a:solidFill>
                  <a:srgbClr val="0432FF"/>
                </a:solidFill>
              </a:rPr>
              <a:t>Goal: demonstrate the velocity bunching and emittance preservation with x-band</a:t>
            </a:r>
            <a:br>
              <a:rPr lang="en-GB" b="1" dirty="0">
                <a:solidFill>
                  <a:srgbClr val="0432FF"/>
                </a:solidFill>
              </a:rPr>
            </a:br>
            <a:r>
              <a:rPr lang="en-GB" b="1" dirty="0">
                <a:solidFill>
                  <a:srgbClr val="0432FF"/>
                </a:solidFill>
              </a:rPr>
              <a:t>Prototyping of key accelerator hardware and diagnostics</a:t>
            </a:r>
          </a:p>
          <a:p>
            <a:r>
              <a:rPr lang="en-GB" b="1" dirty="0">
                <a:solidFill>
                  <a:srgbClr val="0432FF"/>
                </a:solidFill>
              </a:rPr>
              <a:t>Gaining experience before installation in the AWAKE tunnel</a:t>
            </a:r>
          </a:p>
        </p:txBody>
      </p:sp>
    </p:spTree>
    <p:extLst>
      <p:ext uri="{BB962C8B-B14F-4D97-AF65-F5344CB8AC3E}">
        <p14:creationId xmlns:p14="http://schemas.microsoft.com/office/powerpoint/2010/main" val="281131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1817" y="-627868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solidFill>
                  <a:srgbClr val="0432FF"/>
                </a:solidFill>
                <a:ea typeface="+mj-ea"/>
                <a:cs typeface="+mj-cs"/>
              </a:rPr>
              <a:t>ARTI</a:t>
            </a:r>
            <a:r>
              <a:rPr lang="en-US" sz="4000" b="1" dirty="0">
                <a:solidFill>
                  <a:srgbClr val="0432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dirty="0">
                <a:solidFill>
                  <a:srgbClr val="0432FF"/>
                </a:solidFill>
                <a:ea typeface="+mj-ea"/>
                <a:cs typeface="+mj-cs"/>
              </a:rPr>
              <a:t>status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C235A-17E0-22EF-C705-C626FDE576CE}"/>
              </a:ext>
            </a:extLst>
          </p:cNvPr>
          <p:cNvSpPr txBox="1"/>
          <p:nvPr/>
        </p:nvSpPr>
        <p:spPr>
          <a:xfrm>
            <a:off x="830667" y="847294"/>
            <a:ext cx="630697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RF-gun (INFN contribution) </a:t>
            </a:r>
            <a:br>
              <a:rPr lang="en-US" b="1" dirty="0"/>
            </a:br>
            <a:r>
              <a:rPr lang="en-US" b="1" dirty="0"/>
              <a:t>and diagnostics operational and  under commissioning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Magnets for second phase installed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First ‘CLEAR user’ experiment planned in spring: </a:t>
            </a:r>
            <a:br>
              <a:rPr lang="en-US" b="1" dirty="0"/>
            </a:br>
            <a:r>
              <a:rPr lang="en-US" b="1" dirty="0"/>
              <a:t>Vlad’s CBS experiment</a:t>
            </a:r>
          </a:p>
          <a:p>
            <a:pPr marL="34290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b="1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6" name="Picture 5" descr="A large factory with lots of machinery&#10;&#10;Description automatically generated with medium confidence">
            <a:extLst>
              <a:ext uri="{FF2B5EF4-FFF2-40B4-BE49-F238E27FC236}">
                <a16:creationId xmlns:a16="http://schemas.microsoft.com/office/drawing/2014/main" id="{C289790E-D8C4-C714-D9FF-2781C745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9" r="12124"/>
          <a:stretch/>
        </p:blipFill>
        <p:spPr>
          <a:xfrm>
            <a:off x="6317976" y="722046"/>
            <a:ext cx="5579992" cy="5563131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9054D1D-C479-D2D8-63AF-1CED6C883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46" y="2605282"/>
            <a:ext cx="4368601" cy="36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2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9057" y="81729"/>
            <a:ext cx="9541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432FF"/>
                </a:solidFill>
              </a:rPr>
              <a:t>Conclusions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5028" y="1429224"/>
            <a:ext cx="112456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Robust baseline design exists, ‘innovative and conventional’ design with very good stability and flexibility in the final parameters,</a:t>
            </a:r>
            <a:br>
              <a:rPr lang="en-GB" b="1" dirty="0"/>
            </a:br>
            <a:r>
              <a:rPr lang="en-GB" b="1" dirty="0"/>
              <a:t>further optimisation for performance, cost and integration are ongoing</a:t>
            </a:r>
            <a:br>
              <a:rPr lang="en-GB" b="1" dirty="0"/>
            </a:br>
            <a:r>
              <a:rPr lang="en-GB" b="1" dirty="0"/>
              <a:t>Strong support from collaborations: INFN, Uppsala, STFC (UK) and of course CLIC / CLEAR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Prototype injector tests: </a:t>
            </a:r>
            <a:br>
              <a:rPr lang="en-GB" b="1" dirty="0"/>
            </a:br>
            <a:r>
              <a:rPr lang="en-GB" b="1" dirty="0"/>
              <a:t>Very good start of the beam commissioning with the rf-gun. </a:t>
            </a:r>
            <a:br>
              <a:rPr lang="en-GB" b="1" dirty="0"/>
            </a:br>
            <a:r>
              <a:rPr lang="en-GB" b="1" dirty="0"/>
              <a:t>Next step: x-band bunching and acceleration, demonstration of emittance and stability</a:t>
            </a: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Compact x-band accelerator can be a model for other external injection experiments for plasma accelerators</a:t>
            </a:r>
          </a:p>
          <a:p>
            <a:r>
              <a:rPr lang="en-GB" b="1" dirty="0"/>
              <a:t>    and compact x-band applications: medical (DEFT), x-ray sources (CBS), neutron sources</a:t>
            </a:r>
          </a:p>
          <a:p>
            <a:r>
              <a:rPr lang="en-GB" b="1" dirty="0"/>
              <a:t>    Synergy with  future electron/positron colliders at CERN including FCC-</a:t>
            </a:r>
            <a:r>
              <a:rPr lang="en-GB" b="1" dirty="0" err="1"/>
              <a:t>ee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9298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4519" y="2340345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material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4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100503</TotalTime>
  <Words>1273</Words>
  <Application>Microsoft Office PowerPoint</Application>
  <PresentationFormat>Widescreen</PresentationFormat>
  <Paragraphs>258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AWAKE RUN 2  Electron injectors </vt:lpstr>
      <vt:lpstr>AWAKE Run 2</vt:lpstr>
      <vt:lpstr>Parameters for both injectors</vt:lpstr>
      <vt:lpstr>Reference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u-TCA LLRF development  with Uppsala</vt:lpstr>
      <vt:lpstr>PowerPoint Presentation</vt:lpstr>
      <vt:lpstr>Reference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Steffen Doebert</cp:lastModifiedBy>
  <cp:revision>731</cp:revision>
  <cp:lastPrinted>2023-04-11T15:21:30Z</cp:lastPrinted>
  <dcterms:created xsi:type="dcterms:W3CDTF">2016-07-07T11:05:41Z</dcterms:created>
  <dcterms:modified xsi:type="dcterms:W3CDTF">2024-02-01T09:42:57Z</dcterms:modified>
</cp:coreProperties>
</file>