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6"/>
  </p:notesMasterIdLst>
  <p:handoutMasterIdLst>
    <p:handoutMasterId r:id="rId57"/>
  </p:handoutMasterIdLst>
  <p:sldIdLst>
    <p:sldId id="4256" r:id="rId2"/>
    <p:sldId id="4273" r:id="rId3"/>
    <p:sldId id="910" r:id="rId4"/>
    <p:sldId id="885" r:id="rId5"/>
    <p:sldId id="886" r:id="rId6"/>
    <p:sldId id="888" r:id="rId7"/>
    <p:sldId id="4271" r:id="rId8"/>
    <p:sldId id="4272" r:id="rId9"/>
    <p:sldId id="946" r:id="rId10"/>
    <p:sldId id="4274" r:id="rId11"/>
    <p:sldId id="4266" r:id="rId12"/>
    <p:sldId id="4257" r:id="rId13"/>
    <p:sldId id="4259" r:id="rId14"/>
    <p:sldId id="4258" r:id="rId15"/>
    <p:sldId id="4276" r:id="rId16"/>
    <p:sldId id="4267" r:id="rId17"/>
    <p:sldId id="4260" r:id="rId18"/>
    <p:sldId id="4277" r:id="rId19"/>
    <p:sldId id="4262" r:id="rId20"/>
    <p:sldId id="4268" r:id="rId21"/>
    <p:sldId id="4278" r:id="rId22"/>
    <p:sldId id="4279" r:id="rId23"/>
    <p:sldId id="4269" r:id="rId24"/>
    <p:sldId id="4275" r:id="rId25"/>
    <p:sldId id="953" r:id="rId26"/>
    <p:sldId id="1086" r:id="rId27"/>
    <p:sldId id="960" r:id="rId28"/>
    <p:sldId id="887" r:id="rId29"/>
    <p:sldId id="927" r:id="rId30"/>
    <p:sldId id="928" r:id="rId31"/>
    <p:sldId id="929" r:id="rId32"/>
    <p:sldId id="925" r:id="rId33"/>
    <p:sldId id="926" r:id="rId34"/>
    <p:sldId id="955" r:id="rId35"/>
    <p:sldId id="959" r:id="rId36"/>
    <p:sldId id="268" r:id="rId37"/>
    <p:sldId id="4280" r:id="rId38"/>
    <p:sldId id="4281" r:id="rId39"/>
    <p:sldId id="4282" r:id="rId40"/>
    <p:sldId id="4283" r:id="rId41"/>
    <p:sldId id="4284" r:id="rId42"/>
    <p:sldId id="4285" r:id="rId43"/>
    <p:sldId id="4286" r:id="rId44"/>
    <p:sldId id="4287" r:id="rId45"/>
    <p:sldId id="4288" r:id="rId46"/>
    <p:sldId id="4289" r:id="rId47"/>
    <p:sldId id="4292" r:id="rId48"/>
    <p:sldId id="4290" r:id="rId49"/>
    <p:sldId id="4291" r:id="rId50"/>
    <p:sldId id="4293" r:id="rId51"/>
    <p:sldId id="4294" r:id="rId52"/>
    <p:sldId id="4295" r:id="rId53"/>
    <p:sldId id="4296" r:id="rId54"/>
    <p:sldId id="4297" r:id="rId5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9C6580B-9982-D935-5A45-F9F158274491}" name="Edda Gschwendtner" initials="EG" userId="S::edda.gschwendtner@cern.ch::88000002-c823-4f04-abc8-712c5a06b343" providerId="AD"/>
</p188:authorLst>
</file>

<file path=ppt/presProps.xml><?xml version="1.0" encoding="utf-8"?>
<p:presentationPr xmlns:a="http://schemas.openxmlformats.org/drawingml/2006/main" xmlns:r="http://schemas.openxmlformats.org/officeDocument/2006/relationships" xmlns:p="http://schemas.openxmlformats.org/presentationml/2006/main">
  <p:prnPr prnWhat="notes"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32FF"/>
    <a:srgbClr val="00B050"/>
    <a:srgbClr val="FFFFFF"/>
    <a:srgbClr val="FF9300"/>
    <a:srgbClr val="1155CC"/>
    <a:srgbClr val="0096FF"/>
    <a:srgbClr val="898989"/>
    <a:srgbClr val="FF6053"/>
    <a:srgbClr val="FF7E79"/>
    <a:srgbClr val="ED02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5387" autoAdjust="0"/>
  </p:normalViewPr>
  <p:slideViewPr>
    <p:cSldViewPr snapToGrid="0">
      <p:cViewPr varScale="1">
        <p:scale>
          <a:sx n="59" d="100"/>
          <a:sy n="59" d="100"/>
        </p:scale>
        <p:origin x="1541" y="67"/>
      </p:cViewPr>
      <p:guideLst>
        <p:guide orient="horz" pos="2160"/>
        <p:guide pos="3840"/>
      </p:guideLst>
    </p:cSldViewPr>
  </p:slideViewPr>
  <p:notesTextViewPr>
    <p:cViewPr>
      <p:scale>
        <a:sx n="1" d="1"/>
        <a:sy n="1" d="1"/>
      </p:scale>
      <p:origin x="0" y="0"/>
    </p:cViewPr>
  </p:notesTextViewPr>
  <p:sorterViewPr>
    <p:cViewPr>
      <p:scale>
        <a:sx n="1" d="1"/>
        <a:sy n="1" d="1"/>
      </p:scale>
      <p:origin x="0" y="443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5888132-8B2C-184A-BAAE-DF0D7E0B9123}" type="datetimeFigureOut">
              <a:rPr lang="en-US" smtClean="0"/>
              <a:t>2/1/2024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258976-FBEE-D045-A4E0-E1C2C1A5C04A}" type="slidenum">
              <a:rPr lang="en-US" smtClean="0"/>
              <a:t>‹#›</a:t>
            </a:fld>
            <a:endParaRPr lang="en-US"/>
          </a:p>
        </p:txBody>
      </p:sp>
    </p:spTree>
    <p:extLst>
      <p:ext uri="{BB962C8B-B14F-4D97-AF65-F5344CB8AC3E}">
        <p14:creationId xmlns:p14="http://schemas.microsoft.com/office/powerpoint/2010/main" val="114666784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89100CC-7E80-0A4E-A694-EC391BAE0D0E}" type="datetimeFigureOut">
              <a:rPr lang="en-US" smtClean="0"/>
              <a:t>2/1/2024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C2FEBE-04E2-2949-ACFA-1F7B99823A82}" type="slidenum">
              <a:rPr lang="en-US" smtClean="0"/>
              <a:t>‹#›</a:t>
            </a:fld>
            <a:endParaRPr lang="en-US"/>
          </a:p>
        </p:txBody>
      </p:sp>
    </p:spTree>
    <p:extLst>
      <p:ext uri="{BB962C8B-B14F-4D97-AF65-F5344CB8AC3E}">
        <p14:creationId xmlns:p14="http://schemas.microsoft.com/office/powerpoint/2010/main" val="344709406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BC2FEBE-04E2-2949-ACFA-1F7B99823A82}" type="slidenum">
              <a:rPr lang="en-US" smtClean="0"/>
              <a:t>3</a:t>
            </a:fld>
            <a:endParaRPr lang="en-US"/>
          </a:p>
        </p:txBody>
      </p:sp>
    </p:spTree>
    <p:extLst>
      <p:ext uri="{BB962C8B-B14F-4D97-AF65-F5344CB8AC3E}">
        <p14:creationId xmlns:p14="http://schemas.microsoft.com/office/powerpoint/2010/main" val="920677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BBC2FEBE-04E2-2949-ACFA-1F7B99823A82}" type="slidenum">
              <a:rPr lang="en-US" smtClean="0"/>
              <a:t>16</a:t>
            </a:fld>
            <a:endParaRPr lang="en-US"/>
          </a:p>
        </p:txBody>
      </p:sp>
    </p:spTree>
    <p:extLst>
      <p:ext uri="{BB962C8B-B14F-4D97-AF65-F5344CB8AC3E}">
        <p14:creationId xmlns:p14="http://schemas.microsoft.com/office/powerpoint/2010/main" val="15733965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BBC2FEBE-04E2-2949-ACFA-1F7B99823A82}" type="slidenum">
              <a:rPr lang="en-US" smtClean="0"/>
              <a:t>17</a:t>
            </a:fld>
            <a:endParaRPr lang="en-US"/>
          </a:p>
        </p:txBody>
      </p:sp>
    </p:spTree>
    <p:extLst>
      <p:ext uri="{BB962C8B-B14F-4D97-AF65-F5344CB8AC3E}">
        <p14:creationId xmlns:p14="http://schemas.microsoft.com/office/powerpoint/2010/main" val="41810395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BBC2FEBE-04E2-2949-ACFA-1F7B99823A82}" type="slidenum">
              <a:rPr lang="en-US" smtClean="0"/>
              <a:t>18</a:t>
            </a:fld>
            <a:endParaRPr lang="en-US"/>
          </a:p>
        </p:txBody>
      </p:sp>
    </p:spTree>
    <p:extLst>
      <p:ext uri="{BB962C8B-B14F-4D97-AF65-F5344CB8AC3E}">
        <p14:creationId xmlns:p14="http://schemas.microsoft.com/office/powerpoint/2010/main" val="23211445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BBC2FEBE-04E2-2949-ACFA-1F7B99823A82}" type="slidenum">
              <a:rPr lang="en-US" smtClean="0"/>
              <a:t>19</a:t>
            </a:fld>
            <a:endParaRPr lang="en-US"/>
          </a:p>
        </p:txBody>
      </p:sp>
    </p:spTree>
    <p:extLst>
      <p:ext uri="{BB962C8B-B14F-4D97-AF65-F5344CB8AC3E}">
        <p14:creationId xmlns:p14="http://schemas.microsoft.com/office/powerpoint/2010/main" val="10367610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BBC2FEBE-04E2-2949-ACFA-1F7B99823A82}" type="slidenum">
              <a:rPr lang="en-US" smtClean="0"/>
              <a:t>20</a:t>
            </a:fld>
            <a:endParaRPr lang="en-US"/>
          </a:p>
        </p:txBody>
      </p:sp>
    </p:spTree>
    <p:extLst>
      <p:ext uri="{BB962C8B-B14F-4D97-AF65-F5344CB8AC3E}">
        <p14:creationId xmlns:p14="http://schemas.microsoft.com/office/powerpoint/2010/main" val="29290183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BBC2FEBE-04E2-2949-ACFA-1F7B99823A82}" type="slidenum">
              <a:rPr lang="en-US" smtClean="0"/>
              <a:t>21</a:t>
            </a:fld>
            <a:endParaRPr lang="en-US"/>
          </a:p>
        </p:txBody>
      </p:sp>
    </p:spTree>
    <p:extLst>
      <p:ext uri="{BB962C8B-B14F-4D97-AF65-F5344CB8AC3E}">
        <p14:creationId xmlns:p14="http://schemas.microsoft.com/office/powerpoint/2010/main" val="40695084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BBC2FEBE-04E2-2949-ACFA-1F7B99823A82}" type="slidenum">
              <a:rPr lang="en-US" smtClean="0"/>
              <a:t>22</a:t>
            </a:fld>
            <a:endParaRPr lang="en-US"/>
          </a:p>
        </p:txBody>
      </p:sp>
    </p:spTree>
    <p:extLst>
      <p:ext uri="{BB962C8B-B14F-4D97-AF65-F5344CB8AC3E}">
        <p14:creationId xmlns:p14="http://schemas.microsoft.com/office/powerpoint/2010/main" val="7527321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BBC2FEBE-04E2-2949-ACFA-1F7B99823A82}" type="slidenum">
              <a:rPr lang="en-US" smtClean="0"/>
              <a:t>23</a:t>
            </a:fld>
            <a:endParaRPr lang="en-US"/>
          </a:p>
        </p:txBody>
      </p:sp>
    </p:spTree>
    <p:extLst>
      <p:ext uri="{BB962C8B-B14F-4D97-AF65-F5344CB8AC3E}">
        <p14:creationId xmlns:p14="http://schemas.microsoft.com/office/powerpoint/2010/main" val="14688316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C2FEBE-04E2-2949-ACFA-1F7B99823A82}" type="slidenum">
              <a:rPr lang="en-US" smtClean="0"/>
              <a:t>28</a:t>
            </a:fld>
            <a:endParaRPr lang="en-US"/>
          </a:p>
        </p:txBody>
      </p:sp>
    </p:spTree>
    <p:extLst>
      <p:ext uri="{BB962C8B-B14F-4D97-AF65-F5344CB8AC3E}">
        <p14:creationId xmlns:p14="http://schemas.microsoft.com/office/powerpoint/2010/main" val="33658475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GB" dirty="0"/>
              <a:t>.</a:t>
            </a:r>
          </a:p>
        </p:txBody>
      </p:sp>
      <p:sp>
        <p:nvSpPr>
          <p:cNvPr id="4" name="Marcador de número de diapositiva 3"/>
          <p:cNvSpPr>
            <a:spLocks noGrp="1"/>
          </p:cNvSpPr>
          <p:nvPr>
            <p:ph type="sldNum" sz="quarter" idx="5"/>
          </p:nvPr>
        </p:nvSpPr>
        <p:spPr/>
        <p:txBody>
          <a:bodyPr/>
          <a:lstStyle/>
          <a:p>
            <a:fld id="{C449DFF2-C809-5C4B-AA7D-404B4EC45607}" type="slidenum">
              <a:rPr lang="en-GB" smtClean="0"/>
              <a:t>34</a:t>
            </a:fld>
            <a:endParaRPr lang="en-GB"/>
          </a:p>
        </p:txBody>
      </p:sp>
    </p:spTree>
    <p:extLst>
      <p:ext uri="{BB962C8B-B14F-4D97-AF65-F5344CB8AC3E}">
        <p14:creationId xmlns:p14="http://schemas.microsoft.com/office/powerpoint/2010/main" val="26951178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C2FEBE-04E2-2949-ACFA-1F7B99823A82}" type="slidenum">
              <a:rPr lang="en-US" smtClean="0"/>
              <a:t>4</a:t>
            </a:fld>
            <a:endParaRPr lang="en-US"/>
          </a:p>
        </p:txBody>
      </p:sp>
    </p:spTree>
    <p:extLst>
      <p:ext uri="{BB962C8B-B14F-4D97-AF65-F5344CB8AC3E}">
        <p14:creationId xmlns:p14="http://schemas.microsoft.com/office/powerpoint/2010/main" val="22747747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BBC2FEBE-04E2-2949-ACFA-1F7B99823A82}" type="slidenum">
              <a:rPr lang="en-US" smtClean="0"/>
              <a:t>37</a:t>
            </a:fld>
            <a:endParaRPr lang="en-US"/>
          </a:p>
        </p:txBody>
      </p:sp>
    </p:spTree>
    <p:extLst>
      <p:ext uri="{BB962C8B-B14F-4D97-AF65-F5344CB8AC3E}">
        <p14:creationId xmlns:p14="http://schemas.microsoft.com/office/powerpoint/2010/main" val="30357263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BBC2FEBE-04E2-2949-ACFA-1F7B99823A82}" type="slidenum">
              <a:rPr lang="en-US" smtClean="0"/>
              <a:t>38</a:t>
            </a:fld>
            <a:endParaRPr lang="en-US"/>
          </a:p>
        </p:txBody>
      </p:sp>
    </p:spTree>
    <p:extLst>
      <p:ext uri="{BB962C8B-B14F-4D97-AF65-F5344CB8AC3E}">
        <p14:creationId xmlns:p14="http://schemas.microsoft.com/office/powerpoint/2010/main" val="13730980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BBC2FEBE-04E2-2949-ACFA-1F7B99823A82}" type="slidenum">
              <a:rPr lang="en-US" smtClean="0"/>
              <a:t>39</a:t>
            </a:fld>
            <a:endParaRPr lang="en-US"/>
          </a:p>
        </p:txBody>
      </p:sp>
    </p:spTree>
    <p:extLst>
      <p:ext uri="{BB962C8B-B14F-4D97-AF65-F5344CB8AC3E}">
        <p14:creationId xmlns:p14="http://schemas.microsoft.com/office/powerpoint/2010/main" val="40296933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BBC2FEBE-04E2-2949-ACFA-1F7B99823A82}" type="slidenum">
              <a:rPr lang="en-US" smtClean="0"/>
              <a:t>40</a:t>
            </a:fld>
            <a:endParaRPr lang="en-US"/>
          </a:p>
        </p:txBody>
      </p:sp>
    </p:spTree>
    <p:extLst>
      <p:ext uri="{BB962C8B-B14F-4D97-AF65-F5344CB8AC3E}">
        <p14:creationId xmlns:p14="http://schemas.microsoft.com/office/powerpoint/2010/main" val="22307880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BBC2FEBE-04E2-2949-ACFA-1F7B99823A82}" type="slidenum">
              <a:rPr lang="en-US" smtClean="0"/>
              <a:t>41</a:t>
            </a:fld>
            <a:endParaRPr lang="en-US"/>
          </a:p>
        </p:txBody>
      </p:sp>
    </p:spTree>
    <p:extLst>
      <p:ext uri="{BB962C8B-B14F-4D97-AF65-F5344CB8AC3E}">
        <p14:creationId xmlns:p14="http://schemas.microsoft.com/office/powerpoint/2010/main" val="10842224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BBC2FEBE-04E2-2949-ACFA-1F7B99823A82}" type="slidenum">
              <a:rPr lang="en-US" smtClean="0"/>
              <a:t>42</a:t>
            </a:fld>
            <a:endParaRPr lang="en-US"/>
          </a:p>
        </p:txBody>
      </p:sp>
    </p:spTree>
    <p:extLst>
      <p:ext uri="{BB962C8B-B14F-4D97-AF65-F5344CB8AC3E}">
        <p14:creationId xmlns:p14="http://schemas.microsoft.com/office/powerpoint/2010/main" val="29687341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BBC2FEBE-04E2-2949-ACFA-1F7B99823A82}" type="slidenum">
              <a:rPr lang="en-US" smtClean="0"/>
              <a:t>43</a:t>
            </a:fld>
            <a:endParaRPr lang="en-US"/>
          </a:p>
        </p:txBody>
      </p:sp>
    </p:spTree>
    <p:extLst>
      <p:ext uri="{BB962C8B-B14F-4D97-AF65-F5344CB8AC3E}">
        <p14:creationId xmlns:p14="http://schemas.microsoft.com/office/powerpoint/2010/main" val="14704841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BBC2FEBE-04E2-2949-ACFA-1F7B99823A82}" type="slidenum">
              <a:rPr lang="en-US" smtClean="0"/>
              <a:t>44</a:t>
            </a:fld>
            <a:endParaRPr lang="en-US"/>
          </a:p>
        </p:txBody>
      </p:sp>
    </p:spTree>
    <p:extLst>
      <p:ext uri="{BB962C8B-B14F-4D97-AF65-F5344CB8AC3E}">
        <p14:creationId xmlns:p14="http://schemas.microsoft.com/office/powerpoint/2010/main" val="356117741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BBC2FEBE-04E2-2949-ACFA-1F7B99823A82}" type="slidenum">
              <a:rPr lang="en-US" smtClean="0"/>
              <a:t>45</a:t>
            </a:fld>
            <a:endParaRPr lang="en-US"/>
          </a:p>
        </p:txBody>
      </p:sp>
    </p:spTree>
    <p:extLst>
      <p:ext uri="{BB962C8B-B14F-4D97-AF65-F5344CB8AC3E}">
        <p14:creationId xmlns:p14="http://schemas.microsoft.com/office/powerpoint/2010/main" val="251303535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BBC2FEBE-04E2-2949-ACFA-1F7B99823A82}" type="slidenum">
              <a:rPr lang="en-US" smtClean="0"/>
              <a:t>46</a:t>
            </a:fld>
            <a:endParaRPr lang="en-US"/>
          </a:p>
        </p:txBody>
      </p:sp>
    </p:spTree>
    <p:extLst>
      <p:ext uri="{BB962C8B-B14F-4D97-AF65-F5344CB8AC3E}">
        <p14:creationId xmlns:p14="http://schemas.microsoft.com/office/powerpoint/2010/main" val="41944931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C2FEBE-04E2-2949-ACFA-1F7B99823A82}" type="slidenum">
              <a:rPr lang="en-US" smtClean="0"/>
              <a:t>5</a:t>
            </a:fld>
            <a:endParaRPr lang="en-US"/>
          </a:p>
        </p:txBody>
      </p:sp>
    </p:spTree>
    <p:extLst>
      <p:ext uri="{BB962C8B-B14F-4D97-AF65-F5344CB8AC3E}">
        <p14:creationId xmlns:p14="http://schemas.microsoft.com/office/powerpoint/2010/main" val="138770582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BBC2FEBE-04E2-2949-ACFA-1F7B99823A82}" type="slidenum">
              <a:rPr lang="en-US" smtClean="0"/>
              <a:t>47</a:t>
            </a:fld>
            <a:endParaRPr lang="en-US"/>
          </a:p>
        </p:txBody>
      </p:sp>
    </p:spTree>
    <p:extLst>
      <p:ext uri="{BB962C8B-B14F-4D97-AF65-F5344CB8AC3E}">
        <p14:creationId xmlns:p14="http://schemas.microsoft.com/office/powerpoint/2010/main" val="107762758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BBC2FEBE-04E2-2949-ACFA-1F7B99823A82}" type="slidenum">
              <a:rPr lang="en-US" smtClean="0"/>
              <a:t>48</a:t>
            </a:fld>
            <a:endParaRPr lang="en-US"/>
          </a:p>
        </p:txBody>
      </p:sp>
    </p:spTree>
    <p:extLst>
      <p:ext uri="{BB962C8B-B14F-4D97-AF65-F5344CB8AC3E}">
        <p14:creationId xmlns:p14="http://schemas.microsoft.com/office/powerpoint/2010/main" val="360742176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BBC2FEBE-04E2-2949-ACFA-1F7B99823A82}" type="slidenum">
              <a:rPr lang="en-US" smtClean="0"/>
              <a:t>49</a:t>
            </a:fld>
            <a:endParaRPr lang="en-US"/>
          </a:p>
        </p:txBody>
      </p:sp>
    </p:spTree>
    <p:extLst>
      <p:ext uri="{BB962C8B-B14F-4D97-AF65-F5344CB8AC3E}">
        <p14:creationId xmlns:p14="http://schemas.microsoft.com/office/powerpoint/2010/main" val="13494743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BBC2FEBE-04E2-2949-ACFA-1F7B99823A82}" type="slidenum">
              <a:rPr lang="en-US" smtClean="0"/>
              <a:t>50</a:t>
            </a:fld>
            <a:endParaRPr lang="en-US"/>
          </a:p>
        </p:txBody>
      </p:sp>
    </p:spTree>
    <p:extLst>
      <p:ext uri="{BB962C8B-B14F-4D97-AF65-F5344CB8AC3E}">
        <p14:creationId xmlns:p14="http://schemas.microsoft.com/office/powerpoint/2010/main" val="388577654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BBC2FEBE-04E2-2949-ACFA-1F7B99823A82}" type="slidenum">
              <a:rPr lang="en-US" smtClean="0"/>
              <a:t>51</a:t>
            </a:fld>
            <a:endParaRPr lang="en-US"/>
          </a:p>
        </p:txBody>
      </p:sp>
    </p:spTree>
    <p:extLst>
      <p:ext uri="{BB962C8B-B14F-4D97-AF65-F5344CB8AC3E}">
        <p14:creationId xmlns:p14="http://schemas.microsoft.com/office/powerpoint/2010/main" val="110706471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BBC2FEBE-04E2-2949-ACFA-1F7B99823A82}" type="slidenum">
              <a:rPr lang="en-US" smtClean="0"/>
              <a:t>52</a:t>
            </a:fld>
            <a:endParaRPr lang="en-US"/>
          </a:p>
        </p:txBody>
      </p:sp>
    </p:spTree>
    <p:extLst>
      <p:ext uri="{BB962C8B-B14F-4D97-AF65-F5344CB8AC3E}">
        <p14:creationId xmlns:p14="http://schemas.microsoft.com/office/powerpoint/2010/main" val="359397355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BBC2FEBE-04E2-2949-ACFA-1F7B99823A82}" type="slidenum">
              <a:rPr lang="en-US" smtClean="0"/>
              <a:t>53</a:t>
            </a:fld>
            <a:endParaRPr lang="en-US"/>
          </a:p>
        </p:txBody>
      </p:sp>
    </p:spTree>
    <p:extLst>
      <p:ext uri="{BB962C8B-B14F-4D97-AF65-F5344CB8AC3E}">
        <p14:creationId xmlns:p14="http://schemas.microsoft.com/office/powerpoint/2010/main" val="233556457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BBC2FEBE-04E2-2949-ACFA-1F7B99823A82}" type="slidenum">
              <a:rPr lang="en-US" smtClean="0"/>
              <a:t>54</a:t>
            </a:fld>
            <a:endParaRPr lang="en-US"/>
          </a:p>
        </p:txBody>
      </p:sp>
    </p:spTree>
    <p:extLst>
      <p:ext uri="{BB962C8B-B14F-4D97-AF65-F5344CB8AC3E}">
        <p14:creationId xmlns:p14="http://schemas.microsoft.com/office/powerpoint/2010/main" val="11648299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Steffen has presented you the results about the electron sources for Run2c, I am going to speak about the </a:t>
            </a:r>
            <a:r>
              <a:rPr lang="en-US" dirty="0" err="1"/>
              <a:t>tranfser</a:t>
            </a:r>
            <a:r>
              <a:rPr lang="en-US" dirty="0"/>
              <a:t> lines needed to transport electron and protons to the plasma.  </a:t>
            </a:r>
            <a:endParaRPr lang="en-GB" dirty="0"/>
          </a:p>
        </p:txBody>
      </p:sp>
      <p:sp>
        <p:nvSpPr>
          <p:cNvPr id="4" name="Slide Number Placeholder 3"/>
          <p:cNvSpPr>
            <a:spLocks noGrp="1"/>
          </p:cNvSpPr>
          <p:nvPr>
            <p:ph type="sldNum" sz="quarter" idx="5"/>
          </p:nvPr>
        </p:nvSpPr>
        <p:spPr/>
        <p:txBody>
          <a:bodyPr/>
          <a:lstStyle/>
          <a:p>
            <a:fld id="{BBC2FEBE-04E2-2949-ACFA-1F7B99823A82}" type="slidenum">
              <a:rPr lang="en-US" smtClean="0"/>
              <a:t>10</a:t>
            </a:fld>
            <a:endParaRPr lang="en-US"/>
          </a:p>
        </p:txBody>
      </p:sp>
    </p:spTree>
    <p:extLst>
      <p:ext uri="{BB962C8B-B14F-4D97-AF65-F5344CB8AC3E}">
        <p14:creationId xmlns:p14="http://schemas.microsoft.com/office/powerpoint/2010/main" val="17678258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As mentioned by Edda and Patric, the AWAKE experimental layout will be radically modified for Run2c. </a:t>
            </a:r>
          </a:p>
          <a:p>
            <a:r>
              <a:rPr lang="en-US" dirty="0"/>
              <a:t>- The existing proton and electron beam lines will moved and a brand new 150 MeV line will be added.</a:t>
            </a:r>
          </a:p>
          <a:p>
            <a:r>
              <a:rPr lang="en-US" dirty="0"/>
              <a:t>- </a:t>
            </a:r>
            <a:endParaRPr lang="en-CH" dirty="0"/>
          </a:p>
        </p:txBody>
      </p:sp>
      <p:sp>
        <p:nvSpPr>
          <p:cNvPr id="4" name="Slide Number Placeholder 3"/>
          <p:cNvSpPr>
            <a:spLocks noGrp="1"/>
          </p:cNvSpPr>
          <p:nvPr>
            <p:ph type="sldNum" sz="quarter" idx="5"/>
          </p:nvPr>
        </p:nvSpPr>
        <p:spPr/>
        <p:txBody>
          <a:bodyPr/>
          <a:lstStyle/>
          <a:p>
            <a:fld id="{BBC2FEBE-04E2-2949-ACFA-1F7B99823A82}" type="slidenum">
              <a:rPr lang="en-US" smtClean="0"/>
              <a:t>11</a:t>
            </a:fld>
            <a:endParaRPr lang="en-US"/>
          </a:p>
        </p:txBody>
      </p:sp>
    </p:spTree>
    <p:extLst>
      <p:ext uri="{BB962C8B-B14F-4D97-AF65-F5344CB8AC3E}">
        <p14:creationId xmlns:p14="http://schemas.microsoft.com/office/powerpoint/2010/main" val="32443312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18 MeV electron line that today serves as witness beam injector will become a seeding line.</a:t>
            </a:r>
            <a:endParaRPr lang="en-CH" dirty="0"/>
          </a:p>
        </p:txBody>
      </p:sp>
      <p:sp>
        <p:nvSpPr>
          <p:cNvPr id="4" name="Slide Number Placeholder 3"/>
          <p:cNvSpPr>
            <a:spLocks noGrp="1"/>
          </p:cNvSpPr>
          <p:nvPr>
            <p:ph type="sldNum" sz="quarter" idx="5"/>
          </p:nvPr>
        </p:nvSpPr>
        <p:spPr/>
        <p:txBody>
          <a:bodyPr/>
          <a:lstStyle/>
          <a:p>
            <a:fld id="{BBC2FEBE-04E2-2949-ACFA-1F7B99823A82}" type="slidenum">
              <a:rPr lang="en-US" smtClean="0"/>
              <a:t>12</a:t>
            </a:fld>
            <a:endParaRPr lang="en-US"/>
          </a:p>
        </p:txBody>
      </p:sp>
    </p:spTree>
    <p:extLst>
      <p:ext uri="{BB962C8B-B14F-4D97-AF65-F5344CB8AC3E}">
        <p14:creationId xmlns:p14="http://schemas.microsoft.com/office/powerpoint/2010/main" val="29932713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BBC2FEBE-04E2-2949-ACFA-1F7B99823A82}" type="slidenum">
              <a:rPr lang="en-US" smtClean="0"/>
              <a:t>13</a:t>
            </a:fld>
            <a:endParaRPr lang="en-US"/>
          </a:p>
        </p:txBody>
      </p:sp>
    </p:spTree>
    <p:extLst>
      <p:ext uri="{BB962C8B-B14F-4D97-AF65-F5344CB8AC3E}">
        <p14:creationId xmlns:p14="http://schemas.microsoft.com/office/powerpoint/2010/main" val="24114092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BBC2FEBE-04E2-2949-ACFA-1F7B99823A82}" type="slidenum">
              <a:rPr lang="en-US" smtClean="0"/>
              <a:t>14</a:t>
            </a:fld>
            <a:endParaRPr lang="en-US"/>
          </a:p>
        </p:txBody>
      </p:sp>
    </p:spTree>
    <p:extLst>
      <p:ext uri="{BB962C8B-B14F-4D97-AF65-F5344CB8AC3E}">
        <p14:creationId xmlns:p14="http://schemas.microsoft.com/office/powerpoint/2010/main" val="17309759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BBC2FEBE-04E2-2949-ACFA-1F7B99823A82}" type="slidenum">
              <a:rPr lang="en-US" smtClean="0"/>
              <a:t>15</a:t>
            </a:fld>
            <a:endParaRPr lang="en-US"/>
          </a:p>
        </p:txBody>
      </p:sp>
    </p:spTree>
    <p:extLst>
      <p:ext uri="{BB962C8B-B14F-4D97-AF65-F5344CB8AC3E}">
        <p14:creationId xmlns:p14="http://schemas.microsoft.com/office/powerpoint/2010/main" val="8336150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r>
              <a:rPr lang="en-US"/>
              <a:t>5/02/2024</a:t>
            </a:r>
          </a:p>
        </p:txBody>
      </p:sp>
      <p:sp>
        <p:nvSpPr>
          <p:cNvPr id="5" name="Footer Placeholder 4"/>
          <p:cNvSpPr>
            <a:spLocks noGrp="1"/>
          </p:cNvSpPr>
          <p:nvPr>
            <p:ph type="ftr" sz="quarter" idx="11"/>
          </p:nvPr>
        </p:nvSpPr>
        <p:spPr/>
        <p:txBody>
          <a:bodyPr/>
          <a:lstStyle/>
          <a:p>
            <a:r>
              <a:rPr lang="en-US"/>
              <a:t>AWAKE Review</a:t>
            </a:r>
          </a:p>
        </p:txBody>
      </p:sp>
      <p:sp>
        <p:nvSpPr>
          <p:cNvPr id="6" name="Slide Number Placeholder 5"/>
          <p:cNvSpPr>
            <a:spLocks noGrp="1"/>
          </p:cNvSpPr>
          <p:nvPr>
            <p:ph type="sldNum" sz="quarter" idx="12"/>
          </p:nvPr>
        </p:nvSpPr>
        <p:spPr/>
        <p:txBody>
          <a:bodyPr/>
          <a:lstStyle/>
          <a:p>
            <a:fld id="{3D351EE0-6949-4F2E-8F68-46F7424C488D}" type="slidenum">
              <a:rPr lang="en-US" smtClean="0"/>
              <a:t>‹#›</a:t>
            </a:fld>
            <a:endParaRPr lang="en-US"/>
          </a:p>
        </p:txBody>
      </p:sp>
    </p:spTree>
    <p:extLst>
      <p:ext uri="{BB962C8B-B14F-4D97-AF65-F5344CB8AC3E}">
        <p14:creationId xmlns:p14="http://schemas.microsoft.com/office/powerpoint/2010/main" val="19345982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i="0">
                <a:solidFill>
                  <a:srgbClr val="0432FF"/>
                </a:solidFill>
              </a:defRPr>
            </a:lvl1pPr>
          </a:lstStyle>
          <a:p>
            <a:r>
              <a:rPr lang="en-US" dirty="0"/>
              <a:t>Click to edit Master title style</a:t>
            </a:r>
          </a:p>
        </p:txBody>
      </p:sp>
      <p:sp>
        <p:nvSpPr>
          <p:cNvPr id="3" name="Content Placeholder 2"/>
          <p:cNvSpPr>
            <a:spLocks noGrp="1"/>
          </p:cNvSpPr>
          <p:nvPr>
            <p:ph idx="1"/>
          </p:nvPr>
        </p:nvSpPr>
        <p:spPr/>
        <p:txBody>
          <a:bodyPr/>
          <a:lstStyle>
            <a:lvl2pPr>
              <a:defRPr>
                <a:solidFill>
                  <a:srgbClr val="0432FF"/>
                </a:solidFill>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735443" y="6488083"/>
            <a:ext cx="2743200" cy="365125"/>
          </a:xfrm>
        </p:spPr>
        <p:txBody>
          <a:bodyPr/>
          <a:lstStyle>
            <a:lvl1pPr algn="ctr">
              <a:defRPr/>
            </a:lvl1pPr>
          </a:lstStyle>
          <a:p>
            <a:r>
              <a:rPr lang="en-US"/>
              <a:t>5/02/2024</a:t>
            </a:r>
          </a:p>
        </p:txBody>
      </p:sp>
      <p:sp>
        <p:nvSpPr>
          <p:cNvPr id="7" name="Footer Placeholder 4">
            <a:extLst>
              <a:ext uri="{FF2B5EF4-FFF2-40B4-BE49-F238E27FC236}">
                <a16:creationId xmlns:a16="http://schemas.microsoft.com/office/drawing/2014/main" id="{5E15C01E-8BED-214D-379D-68728625D9E6}"/>
              </a:ext>
            </a:extLst>
          </p:cNvPr>
          <p:cNvSpPr>
            <a:spLocks noGrp="1"/>
          </p:cNvSpPr>
          <p:nvPr>
            <p:ph type="ftr" sz="quarter" idx="3"/>
          </p:nvPr>
        </p:nvSpPr>
        <p:spPr>
          <a:xfrm>
            <a:off x="109778" y="6499708"/>
            <a:ext cx="3354093" cy="365125"/>
          </a:xfrm>
          <a:prstGeom prst="rect">
            <a:avLst/>
          </a:prstGeom>
        </p:spPr>
        <p:txBody>
          <a:bodyPr vert="horz" lIns="91440" tIns="45720" rIns="91440" bIns="45720" rtlCol="0" anchor="ctr"/>
          <a:lstStyle>
            <a:lvl1pPr algn="l">
              <a:defRPr sz="1200">
                <a:solidFill>
                  <a:schemeClr val="tx1">
                    <a:tint val="75000"/>
                  </a:schemeClr>
                </a:solidFill>
                <a:latin typeface="Calibri" panose="020F0502020204030204" pitchFamily="34" charset="0"/>
              </a:defRPr>
            </a:lvl1pPr>
          </a:lstStyle>
          <a:p>
            <a:r>
              <a:rPr lang="en-US"/>
              <a:t>AWAKE Review</a:t>
            </a:r>
            <a:endParaRPr lang="en-US" dirty="0"/>
          </a:p>
        </p:txBody>
      </p:sp>
      <p:sp>
        <p:nvSpPr>
          <p:cNvPr id="8" name="Slide Number Placeholder 5">
            <a:extLst>
              <a:ext uri="{FF2B5EF4-FFF2-40B4-BE49-F238E27FC236}">
                <a16:creationId xmlns:a16="http://schemas.microsoft.com/office/drawing/2014/main" id="{33A00E56-1576-844A-56A7-F7D74A7F07C0}"/>
              </a:ext>
            </a:extLst>
          </p:cNvPr>
          <p:cNvSpPr>
            <a:spLocks noGrp="1"/>
          </p:cNvSpPr>
          <p:nvPr>
            <p:ph type="sldNum" sz="quarter" idx="4"/>
          </p:nvPr>
        </p:nvSpPr>
        <p:spPr>
          <a:xfrm>
            <a:off x="9339022" y="6499708"/>
            <a:ext cx="2743200" cy="365125"/>
          </a:xfrm>
          <a:prstGeom prst="rect">
            <a:avLst/>
          </a:prstGeom>
        </p:spPr>
        <p:txBody>
          <a:bodyPr vert="horz" lIns="91440" tIns="45720" rIns="91440" bIns="45720" rtlCol="0" anchor="ctr"/>
          <a:lstStyle>
            <a:lvl1pPr algn="r">
              <a:defRPr sz="1200">
                <a:solidFill>
                  <a:schemeClr val="tx1">
                    <a:tint val="75000"/>
                  </a:schemeClr>
                </a:solidFill>
                <a:latin typeface="Calibri" panose="020F0502020204030204" pitchFamily="34" charset="0"/>
              </a:defRPr>
            </a:lvl1pPr>
          </a:lstStyle>
          <a:p>
            <a:fld id="{3D351EE0-6949-4F2E-8F68-46F7424C488D}" type="slidenum">
              <a:rPr lang="en-US" smtClean="0"/>
              <a:pPr/>
              <a:t>‹#›</a:t>
            </a:fld>
            <a:endParaRPr lang="en-US" dirty="0"/>
          </a:p>
        </p:txBody>
      </p:sp>
    </p:spTree>
    <p:extLst>
      <p:ext uri="{BB962C8B-B14F-4D97-AF65-F5344CB8AC3E}">
        <p14:creationId xmlns:p14="http://schemas.microsoft.com/office/powerpoint/2010/main" val="27364833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81361" y="1253331"/>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096000" y="1250156"/>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a:t>5/02/2024</a:t>
            </a:r>
          </a:p>
        </p:txBody>
      </p:sp>
      <p:sp>
        <p:nvSpPr>
          <p:cNvPr id="6" name="Footer Placeholder 5"/>
          <p:cNvSpPr>
            <a:spLocks noGrp="1"/>
          </p:cNvSpPr>
          <p:nvPr>
            <p:ph type="ftr" sz="quarter" idx="11"/>
          </p:nvPr>
        </p:nvSpPr>
        <p:spPr/>
        <p:txBody>
          <a:bodyPr/>
          <a:lstStyle/>
          <a:p>
            <a:r>
              <a:rPr lang="en-US"/>
              <a:t>AWAKE Review</a:t>
            </a:r>
          </a:p>
        </p:txBody>
      </p:sp>
      <p:sp>
        <p:nvSpPr>
          <p:cNvPr id="7" name="Slide Number Placeholder 6"/>
          <p:cNvSpPr>
            <a:spLocks noGrp="1"/>
          </p:cNvSpPr>
          <p:nvPr>
            <p:ph type="sldNum" sz="quarter" idx="12"/>
          </p:nvPr>
        </p:nvSpPr>
        <p:spPr/>
        <p:txBody>
          <a:bodyPr/>
          <a:lstStyle/>
          <a:p>
            <a:fld id="{3D351EE0-6949-4F2E-8F68-46F7424C488D}" type="slidenum">
              <a:rPr lang="en-US" smtClean="0"/>
              <a:t>‹#›</a:t>
            </a:fld>
            <a:endParaRPr lang="en-US"/>
          </a:p>
        </p:txBody>
      </p:sp>
    </p:spTree>
    <p:extLst>
      <p:ext uri="{BB962C8B-B14F-4D97-AF65-F5344CB8AC3E}">
        <p14:creationId xmlns:p14="http://schemas.microsoft.com/office/powerpoint/2010/main" val="30462615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t>5/02/2024</a:t>
            </a:r>
          </a:p>
        </p:txBody>
      </p:sp>
      <p:sp>
        <p:nvSpPr>
          <p:cNvPr id="4" name="Footer Placeholder 3"/>
          <p:cNvSpPr>
            <a:spLocks noGrp="1"/>
          </p:cNvSpPr>
          <p:nvPr>
            <p:ph type="ftr" sz="quarter" idx="11"/>
          </p:nvPr>
        </p:nvSpPr>
        <p:spPr/>
        <p:txBody>
          <a:bodyPr/>
          <a:lstStyle/>
          <a:p>
            <a:r>
              <a:rPr lang="en-US"/>
              <a:t>AWAKE Review</a:t>
            </a:r>
          </a:p>
        </p:txBody>
      </p:sp>
      <p:sp>
        <p:nvSpPr>
          <p:cNvPr id="5" name="Slide Number Placeholder 4"/>
          <p:cNvSpPr>
            <a:spLocks noGrp="1"/>
          </p:cNvSpPr>
          <p:nvPr>
            <p:ph type="sldNum" sz="quarter" idx="12"/>
          </p:nvPr>
        </p:nvSpPr>
        <p:spPr/>
        <p:txBody>
          <a:bodyPr/>
          <a:lstStyle/>
          <a:p>
            <a:fld id="{3D351EE0-6949-4F2E-8F68-46F7424C488D}" type="slidenum">
              <a:rPr lang="en-US" smtClean="0"/>
              <a:t>‹#›</a:t>
            </a:fld>
            <a:endParaRPr lang="en-US"/>
          </a:p>
        </p:txBody>
      </p:sp>
    </p:spTree>
    <p:extLst>
      <p:ext uri="{BB962C8B-B14F-4D97-AF65-F5344CB8AC3E}">
        <p14:creationId xmlns:p14="http://schemas.microsoft.com/office/powerpoint/2010/main" val="26659753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5/02/2024</a:t>
            </a:r>
          </a:p>
        </p:txBody>
      </p:sp>
      <p:sp>
        <p:nvSpPr>
          <p:cNvPr id="3" name="Footer Placeholder 2"/>
          <p:cNvSpPr>
            <a:spLocks noGrp="1"/>
          </p:cNvSpPr>
          <p:nvPr>
            <p:ph type="ftr" sz="quarter" idx="11"/>
          </p:nvPr>
        </p:nvSpPr>
        <p:spPr>
          <a:xfrm>
            <a:off x="814898" y="6438203"/>
            <a:ext cx="4114800" cy="365125"/>
          </a:xfrm>
          <a:prstGeom prst="rect">
            <a:avLst/>
          </a:prstGeom>
        </p:spPr>
        <p:txBody>
          <a:bodyPr/>
          <a:lstStyle/>
          <a:p>
            <a:r>
              <a:rPr lang="en-US"/>
              <a:t>AWAKE Review</a:t>
            </a:r>
          </a:p>
        </p:txBody>
      </p:sp>
      <p:sp>
        <p:nvSpPr>
          <p:cNvPr id="4" name="Slide Number Placeholder 6"/>
          <p:cNvSpPr>
            <a:spLocks noGrp="1"/>
          </p:cNvSpPr>
          <p:nvPr>
            <p:ph type="sldNum" sz="quarter" idx="12"/>
          </p:nvPr>
        </p:nvSpPr>
        <p:spPr>
          <a:xfrm>
            <a:off x="8610600" y="6436444"/>
            <a:ext cx="2743200" cy="365125"/>
          </a:xfrm>
          <a:prstGeom prst="rect">
            <a:avLst/>
          </a:prstGeom>
        </p:spPr>
        <p:txBody>
          <a:bodyPr/>
          <a:lstStyle>
            <a:lvl1pPr algn="r">
              <a:defRPr/>
            </a:lvl1pPr>
          </a:lstStyle>
          <a:p>
            <a:fld id="{3D351EE0-6949-4F2E-8F68-46F7424C488D}" type="slidenum">
              <a:rPr lang="en-US" smtClean="0"/>
              <a:pPr/>
              <a:t>‹#›</a:t>
            </a:fld>
            <a:endParaRPr lang="en-US"/>
          </a:p>
        </p:txBody>
      </p:sp>
    </p:spTree>
    <p:extLst>
      <p:ext uri="{BB962C8B-B14F-4D97-AF65-F5344CB8AC3E}">
        <p14:creationId xmlns:p14="http://schemas.microsoft.com/office/powerpoint/2010/main" val="911160789"/>
      </p:ext>
    </p:extLst>
  </p:cSld>
  <p:clrMapOvr>
    <a:masterClrMapping/>
  </p:clrMapOvr>
  <mc:AlternateContent xmlns:mc="http://schemas.openxmlformats.org/markup-compatibility/2006" xmlns:p14="http://schemas.microsoft.com/office/powerpoint/2010/main">
    <mc:Choice Requires="p14">
      <p:transition p14:dur="200">
        <p:dissolve/>
      </p:transition>
    </mc:Choice>
    <mc:Fallback xmlns="">
      <p:transition xmlns:p14="http://schemas.microsoft.com/office/powerpoint/2010/main">
        <p:dissolv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a:xfrm>
            <a:off x="407989" y="1057140"/>
            <a:ext cx="11376024" cy="5088482"/>
          </a:xfrm>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a:xfrm>
            <a:off x="407988" y="373593"/>
            <a:ext cx="11376025" cy="540807"/>
          </a:xfrm>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dirty="0"/>
              <a:t>06/12/2023</a:t>
            </a:r>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dirty="0"/>
              <a:t>Micro TCA WS 2023: Status of the AWAKE run 2c photoinjector LLRF at CERN</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4" name="Grafik 7" descr="Ein Bild, das Schrift, Text, Logo, Grafiken enthält.&#10;&#10;Automatisch generierte Beschreibung">
            <a:extLst>
              <a:ext uri="{FF2B5EF4-FFF2-40B4-BE49-F238E27FC236}">
                <a16:creationId xmlns:a16="http://schemas.microsoft.com/office/drawing/2014/main" id="{E466B7D3-E83D-A819-D211-2E8D02FB5865}"/>
              </a:ext>
            </a:extLst>
          </p:cNvPr>
          <p:cNvPicPr>
            <a:picLocks noChangeAspect="1"/>
          </p:cNvPicPr>
          <p:nvPr userDrawn="1"/>
        </p:nvPicPr>
        <p:blipFill>
          <a:blip r:embed="rId2"/>
          <a:stretch>
            <a:fillRect/>
          </a:stretch>
        </p:blipFill>
        <p:spPr>
          <a:xfrm>
            <a:off x="1023938" y="6316850"/>
            <a:ext cx="1062160" cy="543059"/>
          </a:xfrm>
          <a:prstGeom prst="rect">
            <a:avLst/>
          </a:prstGeom>
        </p:spPr>
      </p:pic>
      <p:pic>
        <p:nvPicPr>
          <p:cNvPr id="5" name="Google Shape;65;p13">
            <a:extLst>
              <a:ext uri="{FF2B5EF4-FFF2-40B4-BE49-F238E27FC236}">
                <a16:creationId xmlns:a16="http://schemas.microsoft.com/office/drawing/2014/main" id="{541C3A1A-D393-C1C8-1BF2-8E8061305AD2}"/>
              </a:ext>
            </a:extLst>
          </p:cNvPr>
          <p:cNvPicPr preferRelativeResize="0"/>
          <p:nvPr userDrawn="1"/>
        </p:nvPicPr>
        <p:blipFill>
          <a:blip r:embed="rId3">
            <a:alphaModFix/>
          </a:blip>
          <a:stretch>
            <a:fillRect/>
          </a:stretch>
        </p:blipFill>
        <p:spPr>
          <a:xfrm>
            <a:off x="2083575" y="6317328"/>
            <a:ext cx="543600" cy="543600"/>
          </a:xfrm>
          <a:prstGeom prst="rect">
            <a:avLst/>
          </a:prstGeom>
          <a:noFill/>
          <a:ln>
            <a:noFill/>
          </a:ln>
        </p:spPr>
      </p:pic>
    </p:spTree>
    <p:extLst>
      <p:ext uri="{BB962C8B-B14F-4D97-AF65-F5344CB8AC3E}">
        <p14:creationId xmlns:p14="http://schemas.microsoft.com/office/powerpoint/2010/main" val="13134854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35633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9243" y="122171"/>
            <a:ext cx="9855928" cy="593445"/>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199" y="1174060"/>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891006" y="6403666"/>
            <a:ext cx="2743200" cy="365125"/>
          </a:xfrm>
          <a:prstGeom prst="rect">
            <a:avLst/>
          </a:prstGeom>
        </p:spPr>
        <p:txBody>
          <a:bodyPr vert="horz" lIns="91440" tIns="45720" rIns="91440" bIns="45720" rtlCol="0" anchor="ctr"/>
          <a:lstStyle>
            <a:lvl1pPr algn="ctr">
              <a:defRPr sz="1200">
                <a:solidFill>
                  <a:schemeClr val="tx1">
                    <a:tint val="75000"/>
                  </a:schemeClr>
                </a:solidFill>
                <a:latin typeface="Calibri" panose="020F0502020204030204" pitchFamily="34" charset="0"/>
              </a:defRPr>
            </a:lvl1pPr>
          </a:lstStyle>
          <a:p>
            <a:r>
              <a:rPr lang="en-US"/>
              <a:t>5/02/2024</a:t>
            </a:r>
            <a:endParaRPr lang="en-US" dirty="0"/>
          </a:p>
        </p:txBody>
      </p:sp>
      <p:sp>
        <p:nvSpPr>
          <p:cNvPr id="5" name="Footer Placeholder 4"/>
          <p:cNvSpPr>
            <a:spLocks noGrp="1"/>
          </p:cNvSpPr>
          <p:nvPr>
            <p:ph type="ftr" sz="quarter" idx="3"/>
          </p:nvPr>
        </p:nvSpPr>
        <p:spPr>
          <a:xfrm>
            <a:off x="109778" y="6410500"/>
            <a:ext cx="3354093" cy="365125"/>
          </a:xfrm>
          <a:prstGeom prst="rect">
            <a:avLst/>
          </a:prstGeom>
        </p:spPr>
        <p:txBody>
          <a:bodyPr vert="horz" lIns="91440" tIns="45720" rIns="91440" bIns="45720" rtlCol="0" anchor="ctr"/>
          <a:lstStyle>
            <a:lvl1pPr algn="l">
              <a:defRPr sz="1200">
                <a:solidFill>
                  <a:schemeClr val="tx1">
                    <a:tint val="75000"/>
                  </a:schemeClr>
                </a:solidFill>
                <a:latin typeface="Calibri" panose="020F0502020204030204" pitchFamily="34" charset="0"/>
              </a:defRPr>
            </a:lvl1pPr>
          </a:lstStyle>
          <a:p>
            <a:r>
              <a:rPr lang="en-US"/>
              <a:t>AWAKE Review</a:t>
            </a:r>
            <a:endParaRPr lang="en-US" dirty="0"/>
          </a:p>
        </p:txBody>
      </p:sp>
      <p:sp>
        <p:nvSpPr>
          <p:cNvPr id="6" name="Slide Number Placeholder 5"/>
          <p:cNvSpPr>
            <a:spLocks noGrp="1"/>
          </p:cNvSpPr>
          <p:nvPr>
            <p:ph type="sldNum" sz="quarter" idx="4"/>
          </p:nvPr>
        </p:nvSpPr>
        <p:spPr>
          <a:xfrm>
            <a:off x="9339022" y="6421651"/>
            <a:ext cx="2743200" cy="365125"/>
          </a:xfrm>
          <a:prstGeom prst="rect">
            <a:avLst/>
          </a:prstGeom>
        </p:spPr>
        <p:txBody>
          <a:bodyPr vert="horz" lIns="91440" tIns="45720" rIns="91440" bIns="45720" rtlCol="0" anchor="ctr"/>
          <a:lstStyle>
            <a:lvl1pPr algn="r">
              <a:defRPr sz="1200">
                <a:solidFill>
                  <a:schemeClr val="tx1">
                    <a:tint val="75000"/>
                  </a:schemeClr>
                </a:solidFill>
                <a:latin typeface="Calibri" panose="020F0502020204030204" pitchFamily="34" charset="0"/>
              </a:defRPr>
            </a:lvl1pPr>
          </a:lstStyle>
          <a:p>
            <a:fld id="{3D351EE0-6949-4F2E-8F68-46F7424C488D}" type="slidenum">
              <a:rPr lang="en-US" smtClean="0"/>
              <a:pPr/>
              <a:t>‹#›</a:t>
            </a:fld>
            <a:endParaRPr lang="en-US" dirty="0"/>
          </a:p>
        </p:txBody>
      </p:sp>
      <p:cxnSp>
        <p:nvCxnSpPr>
          <p:cNvPr id="9" name="Straight Connector 8">
            <a:extLst>
              <a:ext uri="{FF2B5EF4-FFF2-40B4-BE49-F238E27FC236}">
                <a16:creationId xmlns:a16="http://schemas.microsoft.com/office/drawing/2014/main" id="{BA11A4FB-7772-640D-F107-49F0E438A210}"/>
              </a:ext>
            </a:extLst>
          </p:cNvPr>
          <p:cNvCxnSpPr>
            <a:cxnSpLocks/>
          </p:cNvCxnSpPr>
          <p:nvPr userDrawn="1"/>
        </p:nvCxnSpPr>
        <p:spPr>
          <a:xfrm>
            <a:off x="326003" y="696187"/>
            <a:ext cx="11577100" cy="0"/>
          </a:xfrm>
          <a:prstGeom prst="line">
            <a:avLst/>
          </a:prstGeom>
          <a:ln>
            <a:solidFill>
              <a:srgbClr val="0432FF"/>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BC23F96-DFDE-1391-DE92-DE221C44F765}"/>
              </a:ext>
            </a:extLst>
          </p:cNvPr>
          <p:cNvCxnSpPr>
            <a:cxnSpLocks/>
          </p:cNvCxnSpPr>
          <p:nvPr userDrawn="1"/>
        </p:nvCxnSpPr>
        <p:spPr>
          <a:xfrm>
            <a:off x="307450" y="6291923"/>
            <a:ext cx="11577100" cy="0"/>
          </a:xfrm>
          <a:prstGeom prst="line">
            <a:avLst/>
          </a:prstGeom>
          <a:ln>
            <a:solidFill>
              <a:srgbClr val="0432FF"/>
            </a:solidFill>
          </a:ln>
        </p:spPr>
        <p:style>
          <a:lnRef idx="1">
            <a:schemeClr val="accent1"/>
          </a:lnRef>
          <a:fillRef idx="0">
            <a:schemeClr val="accent1"/>
          </a:fillRef>
          <a:effectRef idx="0">
            <a:schemeClr val="accent1"/>
          </a:effectRef>
          <a:fontRef idx="minor">
            <a:schemeClr val="tx1"/>
          </a:fontRef>
        </p:style>
      </p:cxnSp>
      <p:pic>
        <p:nvPicPr>
          <p:cNvPr id="8" name="Google Shape;10;p1">
            <a:extLst>
              <a:ext uri="{FF2B5EF4-FFF2-40B4-BE49-F238E27FC236}">
                <a16:creationId xmlns:a16="http://schemas.microsoft.com/office/drawing/2014/main" id="{91C02EBA-4EB5-CC6F-6326-E6D7772E203F}"/>
              </a:ext>
            </a:extLst>
          </p:cNvPr>
          <p:cNvPicPr preferRelativeResize="0"/>
          <p:nvPr userDrawn="1"/>
        </p:nvPicPr>
        <p:blipFill>
          <a:blip r:embed="rId9" cstate="screen">
            <a:alphaModFix/>
            <a:extLst>
              <a:ext uri="{28A0092B-C50C-407E-A947-70E740481C1C}">
                <a14:useLocalDpi xmlns:a14="http://schemas.microsoft.com/office/drawing/2010/main"/>
              </a:ext>
            </a:extLst>
          </a:blip>
          <a:stretch>
            <a:fillRect/>
          </a:stretch>
        </p:blipFill>
        <p:spPr>
          <a:xfrm>
            <a:off x="11104743" y="95981"/>
            <a:ext cx="977479" cy="538454"/>
          </a:xfrm>
          <a:prstGeom prst="rect">
            <a:avLst/>
          </a:prstGeom>
          <a:noFill/>
          <a:ln>
            <a:noFill/>
          </a:ln>
        </p:spPr>
      </p:pic>
    </p:spTree>
    <p:extLst>
      <p:ext uri="{BB962C8B-B14F-4D97-AF65-F5344CB8AC3E}">
        <p14:creationId xmlns:p14="http://schemas.microsoft.com/office/powerpoint/2010/main" val="29546668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 id="2147483656" r:id="rId6"/>
    <p:sldLayoutId id="2147483657" r:id="rId7"/>
  </p:sldLayoutIdLst>
  <p:hf hdr="0"/>
  <p:txStyles>
    <p:titleStyle>
      <a:lvl1pPr algn="l" defTabSz="914400" rtl="0" eaLnBrk="1" latinLnBrk="0" hangingPunct="1">
        <a:lnSpc>
          <a:spcPct val="90000"/>
        </a:lnSpc>
        <a:spcBef>
          <a:spcPct val="0"/>
        </a:spcBef>
        <a:buNone/>
        <a:defRPr sz="4400" b="1" i="0" kern="1200">
          <a:solidFill>
            <a:srgbClr val="0432FF"/>
          </a:solidFill>
          <a:latin typeface="+mn-lt"/>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0432FF"/>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hyperlink" Target="https://cds.cern.ch/record/2886194/files/document.pdf" TargetMode="External"/><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s://www.sciencedirect.com/science/article/pii/S0168900223000840" TargetMode="External"/><Relationship Id="rId5" Type="http://schemas.openxmlformats.org/officeDocument/2006/relationships/hyperlink" Target="https://journals.aps.org/prab/abstract/10.1103/PhysRevAccelBeams.25.101602" TargetMode="External"/><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s://www.sciencedirect.com/science/article/pii/S0168900223000840" TargetMode="External"/><Relationship Id="rId5" Type="http://schemas.openxmlformats.org/officeDocument/2006/relationships/hyperlink" Target="https://journals.aps.org/prab/abstract/10.1103/PhysRevAccelBeams.25.101602" TargetMode="External"/><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hyperlink" Target="https://www.sciencedirect.com/science/article/pii/S0168900223000840" TargetMode="External"/><Relationship Id="rId4" Type="http://schemas.openxmlformats.org/officeDocument/2006/relationships/image" Target="../media/image100.png"/></Relationships>
</file>

<file path=ppt/slides/_rels/slide17.xml.rels><?xml version="1.0" encoding="UTF-8" standalone="yes"?>
<Relationships xmlns="http://schemas.openxmlformats.org/package/2006/relationships"><Relationship Id="rId3" Type="http://schemas.openxmlformats.org/officeDocument/2006/relationships/hyperlink" Target="https://journals.aps.org/prab/abstract/10.1103/PhysRevAccelBeams.25.101602"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hyperlink" Target="https://cds.cern.ch/record/1239660/files/fr1rai03.pdf" TargetMode="External"/><Relationship Id="rId4" Type="http://schemas.openxmlformats.org/officeDocument/2006/relationships/hyperlink" Target="https://www.sciencedirect.com/science/article/pii/S0168900223000840"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hyperlink" Target="https://www.sciencedirect.com/science/article/pii/S0168900223000840" TargetMode="External"/><Relationship Id="rId4" Type="http://schemas.openxmlformats.org/officeDocument/2006/relationships/image" Target="../media/image120.png"/></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hyperlink" Target="https://www.sciencedirect.com/science/article/pii/S0168900223000840" TargetMode="External"/><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https://cds.cern.ch/record/2298764"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5.xml"/><Relationship Id="rId4" Type="http://schemas.openxmlformats.org/officeDocument/2006/relationships/image" Target="../media/image34.jpeg"/></Relationships>
</file>

<file path=ppt/slides/_rels/slide2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11.png"/></Relationships>
</file>

<file path=ppt/slides/_rels/slide2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6.jpe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1.xml"/><Relationship Id="rId4" Type="http://schemas.openxmlformats.org/officeDocument/2006/relationships/image" Target="../media/image43.png"/></Relationships>
</file>

<file path=ppt/slides/_rels/slide3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33.xml.rels><?xml version="1.0" encoding="UTF-8" standalone="yes"?>
<Relationships xmlns="http://schemas.openxmlformats.org/package/2006/relationships"><Relationship Id="rId3" Type="http://schemas.openxmlformats.org/officeDocument/2006/relationships/image" Target="../media/image430.png"/><Relationship Id="rId2" Type="http://schemas.openxmlformats.org/officeDocument/2006/relationships/image" Target="../media/image48.png"/><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34.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53.emf"/></Relationships>
</file>

<file path=ppt/slides/_rels/slide35.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55.emf"/><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hyperlink" Target="https://cds.cern.ch/record/2886194/files/document.pdf"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38.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hyperlink" Target="https://cds.cern.ch/record/2886194/files/document.pdf" TargetMode="External"/><Relationship Id="rId7" Type="http://schemas.openxmlformats.org/officeDocument/2006/relationships/image" Target="../media/image61.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 Id="rId9" Type="http://schemas.openxmlformats.org/officeDocument/2006/relationships/image" Target="../media/image63.png"/></Relationships>
</file>

<file path=ppt/slides/_rels/slide39.xml.rels><?xml version="1.0" encoding="UTF-8" standalone="yes"?>
<Relationships xmlns="http://schemas.openxmlformats.org/package/2006/relationships"><Relationship Id="rId3" Type="http://schemas.openxmlformats.org/officeDocument/2006/relationships/hyperlink" Target="https://arxiv.org/abs/2203.01605"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65.png"/><Relationship Id="rId4" Type="http://schemas.openxmlformats.org/officeDocument/2006/relationships/image" Target="../media/image64.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68.png"/><Relationship Id="rId4" Type="http://schemas.openxmlformats.org/officeDocument/2006/relationships/image" Target="../media/image67.png"/></Relationships>
</file>

<file path=ppt/slides/_rels/slide41.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71.png"/></Relationships>
</file>

<file path=ppt/slides/_rels/slide42.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74.png"/></Relationships>
</file>

<file path=ppt/slides/_rels/slide44.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77.png"/><Relationship Id="rId7" Type="http://schemas.openxmlformats.org/officeDocument/2006/relationships/image" Target="../media/image82.png"/><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81.png"/><Relationship Id="rId5" Type="http://schemas.openxmlformats.org/officeDocument/2006/relationships/image" Target="../media/image79.png"/><Relationship Id="rId4" Type="http://schemas.openxmlformats.org/officeDocument/2006/relationships/image" Target="../media/image78.png"/></Relationships>
</file>

<file path=ppt/slides/_rels/slide48.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84.png"/></Relationships>
</file>

<file path=ppt/slides/_rels/slide49.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0.png"/><Relationship Id="rId4" Type="http://schemas.openxmlformats.org/officeDocument/2006/relationships/image" Target="../media/image8.png"/></Relationships>
</file>

<file path=ppt/slides/_rels/slide50.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87.png"/></Relationships>
</file>

<file path=ppt/slides/_rels/slide51.xml.rels><?xml version="1.0" encoding="UTF-8" standalone="yes"?>
<Relationships xmlns="http://schemas.openxmlformats.org/package/2006/relationships"><Relationship Id="rId8" Type="http://schemas.openxmlformats.org/officeDocument/2006/relationships/image" Target="../media/image93.png"/><Relationship Id="rId3" Type="http://schemas.openxmlformats.org/officeDocument/2006/relationships/image" Target="../media/image88.png"/><Relationship Id="rId7" Type="http://schemas.openxmlformats.org/officeDocument/2006/relationships/image" Target="../media/image92.png"/><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image" Target="../media/image91.png"/><Relationship Id="rId5" Type="http://schemas.openxmlformats.org/officeDocument/2006/relationships/image" Target="../media/image90.png"/><Relationship Id="rId10" Type="http://schemas.openxmlformats.org/officeDocument/2006/relationships/image" Target="../media/image95.png"/><Relationship Id="rId4" Type="http://schemas.openxmlformats.org/officeDocument/2006/relationships/image" Target="../media/image89.png"/><Relationship Id="rId9" Type="http://schemas.openxmlformats.org/officeDocument/2006/relationships/image" Target="../media/image94.png"/></Relationships>
</file>

<file path=ppt/slides/_rels/slide52.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image" Target="../media/image98.png"/><Relationship Id="rId4" Type="http://schemas.openxmlformats.org/officeDocument/2006/relationships/image" Target="../media/image97.png"/></Relationships>
</file>

<file path=ppt/slides/_rels/slide53.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01.png"/><Relationship Id="rId7" Type="http://schemas.openxmlformats.org/officeDocument/2006/relationships/image" Target="../media/image105.png"/><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image" Target="../media/image104.png"/><Relationship Id="rId5" Type="http://schemas.openxmlformats.org/officeDocument/2006/relationships/image" Target="../media/image103.png"/><Relationship Id="rId4" Type="http://schemas.openxmlformats.org/officeDocument/2006/relationships/image" Target="../media/image102.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5.xml"/><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BD57BD6E-E9FB-6EE8-7FD1-EE58F0CCE42A}"/>
              </a:ext>
            </a:extLst>
          </p:cNvPr>
          <p:cNvSpPr>
            <a:spLocks noGrp="1"/>
          </p:cNvSpPr>
          <p:nvPr>
            <p:ph type="ctrTitle"/>
          </p:nvPr>
        </p:nvSpPr>
        <p:spPr>
          <a:xfrm>
            <a:off x="1524000" y="2028825"/>
            <a:ext cx="9144000" cy="1481138"/>
          </a:xfrm>
        </p:spPr>
        <p:txBody>
          <a:bodyPr>
            <a:normAutofit fontScale="90000"/>
          </a:bodyPr>
          <a:lstStyle/>
          <a:p>
            <a:r>
              <a:rPr lang="en-GB" dirty="0"/>
              <a:t>External electron injection: from electron source to plasma</a:t>
            </a:r>
            <a:endParaRPr lang="en-CH" dirty="0"/>
          </a:p>
        </p:txBody>
      </p:sp>
      <p:sp>
        <p:nvSpPr>
          <p:cNvPr id="7" name="Subtitle 6">
            <a:extLst>
              <a:ext uri="{FF2B5EF4-FFF2-40B4-BE49-F238E27FC236}">
                <a16:creationId xmlns:a16="http://schemas.microsoft.com/office/drawing/2014/main" id="{19E641AD-4B3D-4368-AB84-C8734DB570D1}"/>
              </a:ext>
            </a:extLst>
          </p:cNvPr>
          <p:cNvSpPr>
            <a:spLocks noGrp="1"/>
          </p:cNvSpPr>
          <p:nvPr>
            <p:ph type="subTitle" idx="1"/>
          </p:nvPr>
        </p:nvSpPr>
        <p:spPr/>
        <p:txBody>
          <a:bodyPr/>
          <a:lstStyle/>
          <a:p>
            <a:r>
              <a:rPr lang="en-US" dirty="0"/>
              <a:t>S. Doebert and  V. Bencini for the AWAKE collaboration</a:t>
            </a:r>
            <a:endParaRPr lang="en-CH" dirty="0"/>
          </a:p>
        </p:txBody>
      </p:sp>
    </p:spTree>
    <p:extLst>
      <p:ext uri="{BB962C8B-B14F-4D97-AF65-F5344CB8AC3E}">
        <p14:creationId xmlns:p14="http://schemas.microsoft.com/office/powerpoint/2010/main" val="41716800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BD57BD6E-E9FB-6EE8-7FD1-EE58F0CCE42A}"/>
              </a:ext>
            </a:extLst>
          </p:cNvPr>
          <p:cNvSpPr>
            <a:spLocks noGrp="1"/>
          </p:cNvSpPr>
          <p:nvPr>
            <p:ph type="ctrTitle"/>
          </p:nvPr>
        </p:nvSpPr>
        <p:spPr>
          <a:xfrm>
            <a:off x="1524000" y="2028825"/>
            <a:ext cx="9144000" cy="1481138"/>
          </a:xfrm>
        </p:spPr>
        <p:txBody>
          <a:bodyPr>
            <a:normAutofit fontScale="90000"/>
          </a:bodyPr>
          <a:lstStyle/>
          <a:p>
            <a:r>
              <a:rPr lang="en-GB" dirty="0"/>
              <a:t>External electron injection: </a:t>
            </a:r>
            <a:r>
              <a:rPr lang="en-US" dirty="0"/>
              <a:t>beam transfer lines</a:t>
            </a:r>
            <a:endParaRPr lang="en-CH" dirty="0"/>
          </a:p>
        </p:txBody>
      </p:sp>
      <p:sp>
        <p:nvSpPr>
          <p:cNvPr id="7" name="Subtitle 6">
            <a:extLst>
              <a:ext uri="{FF2B5EF4-FFF2-40B4-BE49-F238E27FC236}">
                <a16:creationId xmlns:a16="http://schemas.microsoft.com/office/drawing/2014/main" id="{19E641AD-4B3D-4368-AB84-C8734DB570D1}"/>
              </a:ext>
            </a:extLst>
          </p:cNvPr>
          <p:cNvSpPr>
            <a:spLocks noGrp="1"/>
          </p:cNvSpPr>
          <p:nvPr>
            <p:ph type="subTitle" idx="1"/>
          </p:nvPr>
        </p:nvSpPr>
        <p:spPr/>
        <p:txBody>
          <a:bodyPr/>
          <a:lstStyle/>
          <a:p>
            <a:r>
              <a:rPr lang="en-US" dirty="0"/>
              <a:t>V. Bencini</a:t>
            </a:r>
            <a:endParaRPr lang="en-CH" dirty="0"/>
          </a:p>
        </p:txBody>
      </p:sp>
    </p:spTree>
    <p:extLst>
      <p:ext uri="{BB962C8B-B14F-4D97-AF65-F5344CB8AC3E}">
        <p14:creationId xmlns:p14="http://schemas.microsoft.com/office/powerpoint/2010/main" val="5046572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4400B8F8-C20D-9C36-4C5F-BF4A02F2E17C}"/>
              </a:ext>
            </a:extLst>
          </p:cNvPr>
          <p:cNvSpPr/>
          <p:nvPr/>
        </p:nvSpPr>
        <p:spPr>
          <a:xfrm>
            <a:off x="781235" y="5703817"/>
            <a:ext cx="7847859" cy="434591"/>
          </a:xfrm>
          <a:prstGeom prst="roundRect">
            <a:avLst/>
          </a:prstGeom>
          <a:solidFill>
            <a:schemeClr val="accent6">
              <a:lumMod val="20000"/>
              <a:lumOff val="80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Rounded Corners 4">
            <a:extLst>
              <a:ext uri="{FF2B5EF4-FFF2-40B4-BE49-F238E27FC236}">
                <a16:creationId xmlns:a16="http://schemas.microsoft.com/office/drawing/2014/main" id="{07761211-F3EC-F2A8-F904-E7689D4B910D}"/>
              </a:ext>
            </a:extLst>
          </p:cNvPr>
          <p:cNvSpPr/>
          <p:nvPr/>
        </p:nvSpPr>
        <p:spPr>
          <a:xfrm>
            <a:off x="642837" y="3064240"/>
            <a:ext cx="2637691" cy="689663"/>
          </a:xfrm>
          <a:prstGeom prst="roundRect">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11" descr="A diagram of a network&#10;&#10;Description automatically generated">
            <a:extLst>
              <a:ext uri="{FF2B5EF4-FFF2-40B4-BE49-F238E27FC236}">
                <a16:creationId xmlns:a16="http://schemas.microsoft.com/office/drawing/2014/main" id="{499462C8-4A8B-8F86-5621-96436E0E5BF5}"/>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541326" y="1673651"/>
            <a:ext cx="8384992" cy="4105713"/>
          </a:xfrm>
          <a:prstGeom prst="rect">
            <a:avLst/>
          </a:prstGeom>
        </p:spPr>
      </p:pic>
      <p:sp>
        <p:nvSpPr>
          <p:cNvPr id="4" name="Rectangle: Rounded Corners 3">
            <a:extLst>
              <a:ext uri="{FF2B5EF4-FFF2-40B4-BE49-F238E27FC236}">
                <a16:creationId xmlns:a16="http://schemas.microsoft.com/office/drawing/2014/main" id="{85762690-75FD-C756-132A-3D4481F4A6D3}"/>
              </a:ext>
            </a:extLst>
          </p:cNvPr>
          <p:cNvSpPr/>
          <p:nvPr/>
        </p:nvSpPr>
        <p:spPr>
          <a:xfrm>
            <a:off x="7026075" y="2171047"/>
            <a:ext cx="2897241" cy="689663"/>
          </a:xfrm>
          <a:prstGeom prst="roundRect">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Rounded Corners 2">
            <a:extLst>
              <a:ext uri="{FF2B5EF4-FFF2-40B4-BE49-F238E27FC236}">
                <a16:creationId xmlns:a16="http://schemas.microsoft.com/office/drawing/2014/main" id="{53504AE4-A4C1-5EF5-1EB2-570C63446C3D}"/>
              </a:ext>
            </a:extLst>
          </p:cNvPr>
          <p:cNvSpPr/>
          <p:nvPr/>
        </p:nvSpPr>
        <p:spPr>
          <a:xfrm>
            <a:off x="5016583" y="1441521"/>
            <a:ext cx="2339180" cy="689663"/>
          </a:xfrm>
          <a:prstGeom prst="roundRect">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B367AF54-646E-44F5-06E2-5E777127A3E1}"/>
              </a:ext>
            </a:extLst>
          </p:cNvPr>
          <p:cNvSpPr>
            <a:spLocks noGrp="1"/>
          </p:cNvSpPr>
          <p:nvPr>
            <p:ph type="title"/>
          </p:nvPr>
        </p:nvSpPr>
        <p:spPr/>
        <p:txBody>
          <a:bodyPr>
            <a:normAutofit fontScale="90000"/>
          </a:bodyPr>
          <a:lstStyle/>
          <a:p>
            <a:r>
              <a:rPr lang="en-US" dirty="0"/>
              <a:t>Run2c beamlines layout</a:t>
            </a:r>
            <a:endParaRPr lang="en-CH" dirty="0"/>
          </a:p>
        </p:txBody>
      </p:sp>
      <p:sp>
        <p:nvSpPr>
          <p:cNvPr id="18" name="TextBox 17">
            <a:extLst>
              <a:ext uri="{FF2B5EF4-FFF2-40B4-BE49-F238E27FC236}">
                <a16:creationId xmlns:a16="http://schemas.microsoft.com/office/drawing/2014/main" id="{A29EC587-3DE9-5D71-F633-87DD8E6AE7AA}"/>
              </a:ext>
            </a:extLst>
          </p:cNvPr>
          <p:cNvSpPr txBox="1"/>
          <p:nvPr/>
        </p:nvSpPr>
        <p:spPr>
          <a:xfrm>
            <a:off x="877652" y="840091"/>
            <a:ext cx="9186936" cy="646331"/>
          </a:xfrm>
          <a:prstGeom prst="rect">
            <a:avLst/>
          </a:prstGeom>
          <a:noFill/>
        </p:spPr>
        <p:txBody>
          <a:bodyPr wrap="square" rtlCol="0">
            <a:spAutoFit/>
          </a:bodyPr>
          <a:lstStyle/>
          <a:p>
            <a:pPr algn="just"/>
            <a:r>
              <a:rPr lang="en-GB" dirty="0">
                <a:latin typeface="Calibri" panose="020F0502020204030204" pitchFamily="34" charset="0"/>
              </a:rPr>
              <a:t>Run2c foresees </a:t>
            </a:r>
            <a:r>
              <a:rPr lang="en-GB" b="1" dirty="0">
                <a:solidFill>
                  <a:srgbClr val="0432FF"/>
                </a:solidFill>
                <a:latin typeface="Calibri" panose="020F0502020204030204" pitchFamily="34" charset="0"/>
              </a:rPr>
              <a:t>several changes </a:t>
            </a:r>
            <a:r>
              <a:rPr lang="en-GB" dirty="0">
                <a:latin typeface="Calibri" panose="020F0502020204030204" pitchFamily="34" charset="0"/>
              </a:rPr>
              <a:t>in experiment layout and beamlines configuration</a:t>
            </a:r>
          </a:p>
          <a:p>
            <a:pPr marL="285750" indent="-285750" algn="just">
              <a:buFont typeface="Arial" panose="020B0604020202020204" pitchFamily="34" charset="0"/>
              <a:buChar char="•"/>
            </a:pPr>
            <a:endParaRPr lang="en-GB" dirty="0">
              <a:latin typeface="Calibri" panose="020F0502020204030204" pitchFamily="34" charset="0"/>
            </a:endParaRPr>
          </a:p>
        </p:txBody>
      </p:sp>
      <p:sp>
        <p:nvSpPr>
          <p:cNvPr id="7" name="Arrow: Right 6">
            <a:extLst>
              <a:ext uri="{FF2B5EF4-FFF2-40B4-BE49-F238E27FC236}">
                <a16:creationId xmlns:a16="http://schemas.microsoft.com/office/drawing/2014/main" id="{BC6BF93F-C872-5A25-A1A6-7E6B9678ABFB}"/>
              </a:ext>
            </a:extLst>
          </p:cNvPr>
          <p:cNvSpPr/>
          <p:nvPr/>
        </p:nvSpPr>
        <p:spPr>
          <a:xfrm rot="18531784">
            <a:off x="2113712" y="2735268"/>
            <a:ext cx="532660" cy="124288"/>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Arrow: Right 8">
            <a:extLst>
              <a:ext uri="{FF2B5EF4-FFF2-40B4-BE49-F238E27FC236}">
                <a16:creationId xmlns:a16="http://schemas.microsoft.com/office/drawing/2014/main" id="{EA2DA63F-92B9-0AED-027B-29AC013F5439}"/>
              </a:ext>
            </a:extLst>
          </p:cNvPr>
          <p:cNvSpPr/>
          <p:nvPr/>
        </p:nvSpPr>
        <p:spPr>
          <a:xfrm rot="9102577">
            <a:off x="4486281" y="2138504"/>
            <a:ext cx="532660" cy="124288"/>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Arrow: Right 9">
            <a:extLst>
              <a:ext uri="{FF2B5EF4-FFF2-40B4-BE49-F238E27FC236}">
                <a16:creationId xmlns:a16="http://schemas.microsoft.com/office/drawing/2014/main" id="{F87B91B5-7925-78E4-1C4B-D7F840EB0281}"/>
              </a:ext>
            </a:extLst>
          </p:cNvPr>
          <p:cNvSpPr/>
          <p:nvPr/>
        </p:nvSpPr>
        <p:spPr>
          <a:xfrm rot="9102577">
            <a:off x="6467492" y="2508990"/>
            <a:ext cx="532660" cy="124288"/>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ABE0E859-DB56-2484-63C2-EC401E6CB61C}"/>
              </a:ext>
            </a:extLst>
          </p:cNvPr>
          <p:cNvSpPr txBox="1"/>
          <p:nvPr/>
        </p:nvSpPr>
        <p:spPr>
          <a:xfrm>
            <a:off x="618910" y="3133380"/>
            <a:ext cx="2733687" cy="523220"/>
          </a:xfrm>
          <a:prstGeom prst="rect">
            <a:avLst/>
          </a:prstGeom>
          <a:noFill/>
        </p:spPr>
        <p:txBody>
          <a:bodyPr wrap="square">
            <a:spAutoFit/>
          </a:bodyPr>
          <a:lstStyle/>
          <a:p>
            <a:pPr algn="ctr"/>
            <a:r>
              <a:rPr lang="en-GB" sz="1400" dirty="0">
                <a:latin typeface="Calibri" panose="020F0502020204030204" pitchFamily="34" charset="0"/>
              </a:rPr>
              <a:t>Reconfiguration of </a:t>
            </a:r>
            <a:r>
              <a:rPr lang="en-GB" sz="1400" b="1" dirty="0">
                <a:solidFill>
                  <a:srgbClr val="0432FF"/>
                </a:solidFill>
                <a:latin typeface="Calibri" panose="020F0502020204030204" pitchFamily="34" charset="0"/>
              </a:rPr>
              <a:t>proton beam transfer line </a:t>
            </a:r>
            <a:r>
              <a:rPr lang="en-GB" sz="1400" dirty="0">
                <a:latin typeface="Calibri" panose="020F0502020204030204" pitchFamily="34" charset="0"/>
              </a:rPr>
              <a:t>from SPS to AWAKE.</a:t>
            </a:r>
          </a:p>
        </p:txBody>
      </p:sp>
      <p:sp>
        <p:nvSpPr>
          <p:cNvPr id="15" name="TextBox 14">
            <a:extLst>
              <a:ext uri="{FF2B5EF4-FFF2-40B4-BE49-F238E27FC236}">
                <a16:creationId xmlns:a16="http://schemas.microsoft.com/office/drawing/2014/main" id="{C0CBEB8E-7A6D-0AC8-62C1-FAB29CC2EA3C}"/>
              </a:ext>
            </a:extLst>
          </p:cNvPr>
          <p:cNvSpPr txBox="1"/>
          <p:nvPr/>
        </p:nvSpPr>
        <p:spPr>
          <a:xfrm>
            <a:off x="6976000" y="2254268"/>
            <a:ext cx="3022846" cy="523220"/>
          </a:xfrm>
          <a:prstGeom prst="rect">
            <a:avLst/>
          </a:prstGeom>
          <a:noFill/>
        </p:spPr>
        <p:txBody>
          <a:bodyPr wrap="square">
            <a:spAutoFit/>
          </a:bodyPr>
          <a:lstStyle/>
          <a:p>
            <a:pPr algn="ctr"/>
            <a:r>
              <a:rPr lang="en-GB" sz="1400" dirty="0">
                <a:latin typeface="Calibri" panose="020F0502020204030204" pitchFamily="34" charset="0"/>
              </a:rPr>
              <a:t>New </a:t>
            </a:r>
            <a:r>
              <a:rPr lang="en-GB" sz="1400" b="1" dirty="0">
                <a:solidFill>
                  <a:srgbClr val="0432FF"/>
                </a:solidFill>
                <a:latin typeface="Calibri" panose="020F0502020204030204" pitchFamily="34" charset="0"/>
              </a:rPr>
              <a:t>150 MeV witness </a:t>
            </a:r>
            <a:r>
              <a:rPr lang="en-GB" sz="1400" dirty="0">
                <a:latin typeface="Calibri" panose="020F0502020204030204" pitchFamily="34" charset="0"/>
              </a:rPr>
              <a:t>electron beam line for </a:t>
            </a:r>
            <a:r>
              <a:rPr lang="en-GB" sz="1400" b="1" dirty="0">
                <a:solidFill>
                  <a:srgbClr val="0432FF"/>
                </a:solidFill>
                <a:latin typeface="Calibri" panose="020F0502020204030204" pitchFamily="34" charset="0"/>
              </a:rPr>
              <a:t>external injection</a:t>
            </a:r>
            <a:r>
              <a:rPr lang="en-GB" sz="1400" dirty="0">
                <a:latin typeface="Calibri" panose="020F0502020204030204" pitchFamily="34" charset="0"/>
              </a:rPr>
              <a:t>. </a:t>
            </a:r>
          </a:p>
        </p:txBody>
      </p:sp>
      <p:sp>
        <p:nvSpPr>
          <p:cNvPr id="16" name="TextBox 15">
            <a:extLst>
              <a:ext uri="{FF2B5EF4-FFF2-40B4-BE49-F238E27FC236}">
                <a16:creationId xmlns:a16="http://schemas.microsoft.com/office/drawing/2014/main" id="{6A15A22F-2B7B-F3CE-5CC7-51172B8B6DB6}"/>
              </a:ext>
            </a:extLst>
          </p:cNvPr>
          <p:cNvSpPr txBox="1"/>
          <p:nvPr/>
        </p:nvSpPr>
        <p:spPr>
          <a:xfrm>
            <a:off x="877652" y="5718049"/>
            <a:ext cx="9186936" cy="369332"/>
          </a:xfrm>
          <a:prstGeom prst="rect">
            <a:avLst/>
          </a:prstGeom>
          <a:noFill/>
        </p:spPr>
        <p:txBody>
          <a:bodyPr wrap="square" rtlCol="0">
            <a:spAutoFit/>
          </a:bodyPr>
          <a:lstStyle/>
          <a:p>
            <a:pPr marL="285750" indent="-285750" algn="just">
              <a:buFont typeface="Arial" panose="020B0604020202020204" pitchFamily="34" charset="0"/>
              <a:buChar char="•"/>
            </a:pPr>
            <a:r>
              <a:rPr lang="en-GB" dirty="0">
                <a:latin typeface="Calibri" panose="020F0502020204030204" pitchFamily="34" charset="0"/>
              </a:rPr>
              <a:t>Design optimisation needed to match beam target experimental requirements</a:t>
            </a:r>
          </a:p>
        </p:txBody>
      </p:sp>
      <p:sp>
        <p:nvSpPr>
          <p:cNvPr id="17" name="Arrow: Right 16">
            <a:extLst>
              <a:ext uri="{FF2B5EF4-FFF2-40B4-BE49-F238E27FC236}">
                <a16:creationId xmlns:a16="http://schemas.microsoft.com/office/drawing/2014/main" id="{38F27819-412F-D5EC-2334-41DC84EFD6EC}"/>
              </a:ext>
            </a:extLst>
          </p:cNvPr>
          <p:cNvSpPr/>
          <p:nvPr/>
        </p:nvSpPr>
        <p:spPr>
          <a:xfrm>
            <a:off x="941033" y="5779364"/>
            <a:ext cx="266330" cy="25630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Date Placeholder 18">
            <a:extLst>
              <a:ext uri="{FF2B5EF4-FFF2-40B4-BE49-F238E27FC236}">
                <a16:creationId xmlns:a16="http://schemas.microsoft.com/office/drawing/2014/main" id="{F80347C5-5AB9-F968-743B-F545FD0C7EAF}"/>
              </a:ext>
            </a:extLst>
          </p:cNvPr>
          <p:cNvSpPr>
            <a:spLocks noGrp="1"/>
          </p:cNvSpPr>
          <p:nvPr>
            <p:ph type="dt" sz="half" idx="10"/>
          </p:nvPr>
        </p:nvSpPr>
        <p:spPr/>
        <p:txBody>
          <a:bodyPr/>
          <a:lstStyle/>
          <a:p>
            <a:r>
              <a:rPr lang="en-US"/>
              <a:t>5/02/2024</a:t>
            </a:r>
          </a:p>
        </p:txBody>
      </p:sp>
      <p:sp>
        <p:nvSpPr>
          <p:cNvPr id="20" name="Footer Placeholder 19">
            <a:extLst>
              <a:ext uri="{FF2B5EF4-FFF2-40B4-BE49-F238E27FC236}">
                <a16:creationId xmlns:a16="http://schemas.microsoft.com/office/drawing/2014/main" id="{3D0791EA-198A-E526-3153-AAF87E9567E5}"/>
              </a:ext>
            </a:extLst>
          </p:cNvPr>
          <p:cNvSpPr>
            <a:spLocks noGrp="1"/>
          </p:cNvSpPr>
          <p:nvPr>
            <p:ph type="ftr" sz="quarter" idx="3"/>
          </p:nvPr>
        </p:nvSpPr>
        <p:spPr/>
        <p:txBody>
          <a:bodyPr/>
          <a:lstStyle/>
          <a:p>
            <a:r>
              <a:rPr lang="en-US"/>
              <a:t>AWAKE Review</a:t>
            </a:r>
            <a:endParaRPr lang="en-US" dirty="0"/>
          </a:p>
        </p:txBody>
      </p:sp>
      <p:sp>
        <p:nvSpPr>
          <p:cNvPr id="21" name="Slide Number Placeholder 20">
            <a:extLst>
              <a:ext uri="{FF2B5EF4-FFF2-40B4-BE49-F238E27FC236}">
                <a16:creationId xmlns:a16="http://schemas.microsoft.com/office/drawing/2014/main" id="{31BDB126-2312-7455-3E0B-A2C92EFC2D0F}"/>
              </a:ext>
            </a:extLst>
          </p:cNvPr>
          <p:cNvSpPr>
            <a:spLocks noGrp="1"/>
          </p:cNvSpPr>
          <p:nvPr>
            <p:ph type="sldNum" sz="quarter" idx="4"/>
          </p:nvPr>
        </p:nvSpPr>
        <p:spPr/>
        <p:txBody>
          <a:bodyPr/>
          <a:lstStyle/>
          <a:p>
            <a:fld id="{3D351EE0-6949-4F2E-8F68-46F7424C488D}" type="slidenum">
              <a:rPr lang="en-US" smtClean="0"/>
              <a:pPr/>
              <a:t>11</a:t>
            </a:fld>
            <a:endParaRPr lang="en-US" dirty="0"/>
          </a:p>
        </p:txBody>
      </p:sp>
      <p:sp>
        <p:nvSpPr>
          <p:cNvPr id="11" name="TextBox 10">
            <a:extLst>
              <a:ext uri="{FF2B5EF4-FFF2-40B4-BE49-F238E27FC236}">
                <a16:creationId xmlns:a16="http://schemas.microsoft.com/office/drawing/2014/main" id="{B3638391-8BC0-6910-4884-D97572DF63F0}"/>
              </a:ext>
            </a:extLst>
          </p:cNvPr>
          <p:cNvSpPr txBox="1"/>
          <p:nvPr/>
        </p:nvSpPr>
        <p:spPr>
          <a:xfrm>
            <a:off x="4972332" y="1528502"/>
            <a:ext cx="2430566" cy="523220"/>
          </a:xfrm>
          <a:prstGeom prst="rect">
            <a:avLst/>
          </a:prstGeom>
          <a:noFill/>
        </p:spPr>
        <p:txBody>
          <a:bodyPr wrap="square" rtlCol="0">
            <a:spAutoFit/>
          </a:bodyPr>
          <a:lstStyle/>
          <a:p>
            <a:pPr algn="ctr"/>
            <a:r>
              <a:rPr lang="en-GB" sz="1400" dirty="0">
                <a:latin typeface="Calibri" panose="020F0502020204030204" pitchFamily="34" charset="0"/>
              </a:rPr>
              <a:t>Reconfiguration of </a:t>
            </a:r>
            <a:r>
              <a:rPr lang="en-GB" sz="1400" b="1" dirty="0">
                <a:solidFill>
                  <a:srgbClr val="0432FF"/>
                </a:solidFill>
                <a:latin typeface="Calibri" panose="020F0502020204030204" pitchFamily="34" charset="0"/>
              </a:rPr>
              <a:t>18 MeV electron seeding </a:t>
            </a:r>
            <a:r>
              <a:rPr lang="en-GB" sz="1400" dirty="0">
                <a:latin typeface="Calibri" panose="020F0502020204030204" pitchFamily="34" charset="0"/>
              </a:rPr>
              <a:t>beam</a:t>
            </a:r>
            <a:r>
              <a:rPr lang="en-GB" sz="1400" b="1" dirty="0">
                <a:latin typeface="Calibri" panose="020F0502020204030204" pitchFamily="34" charset="0"/>
              </a:rPr>
              <a:t> </a:t>
            </a:r>
            <a:r>
              <a:rPr lang="en-GB" sz="1400" dirty="0">
                <a:latin typeface="Calibri" panose="020F0502020204030204" pitchFamily="34" charset="0"/>
              </a:rPr>
              <a:t>line.</a:t>
            </a:r>
          </a:p>
        </p:txBody>
      </p:sp>
    </p:spTree>
    <p:extLst>
      <p:ext uri="{BB962C8B-B14F-4D97-AF65-F5344CB8AC3E}">
        <p14:creationId xmlns:p14="http://schemas.microsoft.com/office/powerpoint/2010/main" val="8831914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7AF54-646E-44F5-06E2-5E777127A3E1}"/>
              </a:ext>
            </a:extLst>
          </p:cNvPr>
          <p:cNvSpPr>
            <a:spLocks noGrp="1"/>
          </p:cNvSpPr>
          <p:nvPr>
            <p:ph type="title"/>
          </p:nvPr>
        </p:nvSpPr>
        <p:spPr/>
        <p:txBody>
          <a:bodyPr>
            <a:normAutofit fontScale="90000"/>
          </a:bodyPr>
          <a:lstStyle/>
          <a:p>
            <a:r>
              <a:rPr lang="en-US" dirty="0"/>
              <a:t>18 MeV seeding line layout</a:t>
            </a:r>
            <a:endParaRPr lang="en-CH" dirty="0"/>
          </a:p>
        </p:txBody>
      </p:sp>
      <p:sp>
        <p:nvSpPr>
          <p:cNvPr id="9" name="TextBox 8">
            <a:extLst>
              <a:ext uri="{FF2B5EF4-FFF2-40B4-BE49-F238E27FC236}">
                <a16:creationId xmlns:a16="http://schemas.microsoft.com/office/drawing/2014/main" id="{363E4A73-DF27-9D30-3D6C-71FD66C7EA95}"/>
              </a:ext>
            </a:extLst>
          </p:cNvPr>
          <p:cNvSpPr txBox="1"/>
          <p:nvPr/>
        </p:nvSpPr>
        <p:spPr>
          <a:xfrm>
            <a:off x="4935463" y="4664299"/>
            <a:ext cx="2051054" cy="246221"/>
          </a:xfrm>
          <a:prstGeom prst="rect">
            <a:avLst/>
          </a:prstGeom>
          <a:noFill/>
        </p:spPr>
        <p:txBody>
          <a:bodyPr wrap="square" rtlCol="0">
            <a:spAutoFit/>
          </a:bodyPr>
          <a:lstStyle/>
          <a:p>
            <a:pPr algn="ctr"/>
            <a:r>
              <a:rPr lang="en-US" sz="1000" dirty="0"/>
              <a:t>RF gun + acceleration</a:t>
            </a:r>
            <a:endParaRPr lang="en-GB" sz="1000" dirty="0"/>
          </a:p>
        </p:txBody>
      </p:sp>
      <p:sp>
        <p:nvSpPr>
          <p:cNvPr id="10" name="TextBox 9">
            <a:extLst>
              <a:ext uri="{FF2B5EF4-FFF2-40B4-BE49-F238E27FC236}">
                <a16:creationId xmlns:a16="http://schemas.microsoft.com/office/drawing/2014/main" id="{58C0775B-22E0-D569-BBB5-7FF247C7343E}"/>
              </a:ext>
            </a:extLst>
          </p:cNvPr>
          <p:cNvSpPr txBox="1"/>
          <p:nvPr/>
        </p:nvSpPr>
        <p:spPr>
          <a:xfrm>
            <a:off x="8976957" y="711579"/>
            <a:ext cx="2828490" cy="307777"/>
          </a:xfrm>
          <a:prstGeom prst="rect">
            <a:avLst/>
          </a:prstGeom>
          <a:noFill/>
        </p:spPr>
        <p:txBody>
          <a:bodyPr wrap="square" rtlCol="0">
            <a:spAutoFit/>
          </a:bodyPr>
          <a:lstStyle/>
          <a:p>
            <a:pPr algn="ctr"/>
            <a:r>
              <a:rPr lang="en-US" sz="1400" b="1" dirty="0"/>
              <a:t>Run 1,2a/b configuration</a:t>
            </a:r>
            <a:endParaRPr lang="en-GB" sz="1400" b="1" dirty="0"/>
          </a:p>
        </p:txBody>
      </p:sp>
      <p:sp>
        <p:nvSpPr>
          <p:cNvPr id="11" name="TextBox 10">
            <a:extLst>
              <a:ext uri="{FF2B5EF4-FFF2-40B4-BE49-F238E27FC236}">
                <a16:creationId xmlns:a16="http://schemas.microsoft.com/office/drawing/2014/main" id="{B3638391-8BC0-6910-4884-D97572DF63F0}"/>
              </a:ext>
            </a:extLst>
          </p:cNvPr>
          <p:cNvSpPr txBox="1"/>
          <p:nvPr/>
        </p:nvSpPr>
        <p:spPr>
          <a:xfrm>
            <a:off x="849242" y="925811"/>
            <a:ext cx="6885057" cy="2385268"/>
          </a:xfrm>
          <a:prstGeom prst="rect">
            <a:avLst/>
          </a:prstGeom>
          <a:noFill/>
        </p:spPr>
        <p:txBody>
          <a:bodyPr wrap="square" rtlCol="0">
            <a:spAutoFit/>
          </a:bodyPr>
          <a:lstStyle/>
          <a:p>
            <a:pPr algn="just"/>
            <a:r>
              <a:rPr lang="en-GB" dirty="0">
                <a:latin typeface="Calibri" panose="020F0502020204030204" pitchFamily="34" charset="0"/>
              </a:rPr>
              <a:t>Witness electron beamline would be used as </a:t>
            </a:r>
            <a:r>
              <a:rPr lang="en-GB" dirty="0">
                <a:solidFill>
                  <a:srgbClr val="0432FF"/>
                </a:solidFill>
                <a:latin typeface="Calibri" panose="020F0502020204030204" pitchFamily="34" charset="0"/>
              </a:rPr>
              <a:t>seeding line </a:t>
            </a:r>
            <a:r>
              <a:rPr lang="en-GB" dirty="0">
                <a:latin typeface="Calibri" panose="020F0502020204030204" pitchFamily="34" charset="0"/>
              </a:rPr>
              <a:t>for Run2c.</a:t>
            </a:r>
          </a:p>
          <a:p>
            <a:pPr algn="just"/>
            <a:endParaRPr lang="en-GB" dirty="0">
              <a:latin typeface="Calibri" panose="020F0502020204030204" pitchFamily="34" charset="0"/>
            </a:endParaRPr>
          </a:p>
          <a:p>
            <a:pPr marL="285750" indent="-285750" algn="just">
              <a:buFont typeface="Arial" panose="020B0604020202020204" pitchFamily="34" charset="0"/>
              <a:buChar char="•"/>
            </a:pPr>
            <a:r>
              <a:rPr lang="en-GB" dirty="0">
                <a:latin typeface="Calibri" panose="020F0502020204030204" pitchFamily="34" charset="0"/>
              </a:rPr>
              <a:t>New layout constrained by AWAKE tunnel geometry.</a:t>
            </a:r>
          </a:p>
          <a:p>
            <a:pPr marL="285750" indent="-285750" algn="just">
              <a:buFont typeface="Arial" panose="020B0604020202020204" pitchFamily="34" charset="0"/>
              <a:buChar char="•"/>
            </a:pPr>
            <a:endParaRPr lang="en-GB" sz="500" dirty="0">
              <a:latin typeface="Calibri" panose="020F0502020204030204" pitchFamily="34" charset="0"/>
            </a:endParaRPr>
          </a:p>
          <a:p>
            <a:pPr marL="285750" indent="-285750" algn="just">
              <a:buFont typeface="Arial" panose="020B0604020202020204" pitchFamily="34" charset="0"/>
              <a:buChar char="•"/>
            </a:pPr>
            <a:r>
              <a:rPr lang="en-GB" dirty="0">
                <a:latin typeface="Calibri" panose="020F0502020204030204" pitchFamily="34" charset="0"/>
              </a:rPr>
              <a:t>Beamline design based on</a:t>
            </a:r>
            <a:r>
              <a:rPr lang="en-GB" dirty="0">
                <a:solidFill>
                  <a:srgbClr val="0432FF"/>
                </a:solidFill>
                <a:latin typeface="Calibri" panose="020F0502020204030204" pitchFamily="34" charset="0"/>
              </a:rPr>
              <a:t> existing hardware, </a:t>
            </a:r>
            <a:r>
              <a:rPr lang="en-GB" dirty="0">
                <a:latin typeface="Calibri" panose="020F0502020204030204" pitchFamily="34" charset="0"/>
              </a:rPr>
              <a:t>setting stability tolerances and beam input parameters. </a:t>
            </a:r>
          </a:p>
          <a:p>
            <a:pPr algn="just"/>
            <a:endParaRPr lang="en-GB" dirty="0">
              <a:latin typeface="Calibri" panose="020F0502020204030204" pitchFamily="34" charset="0"/>
            </a:endParaRPr>
          </a:p>
          <a:p>
            <a:pPr algn="just"/>
            <a:endParaRPr lang="en-GB" dirty="0">
              <a:latin typeface="Calibri" panose="020F0502020204030204" pitchFamily="34" charset="0"/>
            </a:endParaRPr>
          </a:p>
          <a:p>
            <a:pPr marL="457200" indent="-457200" algn="just">
              <a:buFont typeface="Arial" panose="020B0604020202020204" pitchFamily="34" charset="0"/>
              <a:buChar char="•"/>
            </a:pPr>
            <a:endParaRPr lang="en-GB" dirty="0">
              <a:latin typeface="Calibri" panose="020F0502020204030204" pitchFamily="34" charset="0"/>
            </a:endParaRPr>
          </a:p>
        </p:txBody>
      </p:sp>
      <p:pic>
        <p:nvPicPr>
          <p:cNvPr id="12" name="Picture 11">
            <a:extLst>
              <a:ext uri="{FF2B5EF4-FFF2-40B4-BE49-F238E27FC236}">
                <a16:creationId xmlns:a16="http://schemas.microsoft.com/office/drawing/2014/main" id="{3433ED2C-B5D2-6E15-5138-7BECFA4C97FA}"/>
              </a:ext>
            </a:extLst>
          </p:cNvPr>
          <p:cNvPicPr>
            <a:picLocks noChangeAspect="1"/>
          </p:cNvPicPr>
          <p:nvPr/>
        </p:nvPicPr>
        <p:blipFill rotWithShape="1">
          <a:blip r:embed="rId3"/>
          <a:srcRect b="8712"/>
          <a:stretch/>
        </p:blipFill>
        <p:spPr>
          <a:xfrm>
            <a:off x="7991474" y="1107420"/>
            <a:ext cx="3974087" cy="2633462"/>
          </a:xfrm>
          <a:prstGeom prst="rect">
            <a:avLst/>
          </a:prstGeom>
        </p:spPr>
      </p:pic>
      <p:pic>
        <p:nvPicPr>
          <p:cNvPr id="13" name="Picture 12">
            <a:extLst>
              <a:ext uri="{FF2B5EF4-FFF2-40B4-BE49-F238E27FC236}">
                <a16:creationId xmlns:a16="http://schemas.microsoft.com/office/drawing/2014/main" id="{2A3CFBD1-37E3-63C9-7520-EFD2246CDA84}"/>
              </a:ext>
            </a:extLst>
          </p:cNvPr>
          <p:cNvPicPr>
            <a:picLocks noChangeAspect="1"/>
          </p:cNvPicPr>
          <p:nvPr/>
        </p:nvPicPr>
        <p:blipFill>
          <a:blip r:embed="rId4"/>
          <a:stretch>
            <a:fillRect/>
          </a:stretch>
        </p:blipFill>
        <p:spPr>
          <a:xfrm>
            <a:off x="5584853" y="4378857"/>
            <a:ext cx="6424267" cy="911811"/>
          </a:xfrm>
          <a:prstGeom prst="rect">
            <a:avLst/>
          </a:prstGeom>
        </p:spPr>
      </p:pic>
      <p:sp>
        <p:nvSpPr>
          <p:cNvPr id="14" name="TextBox 13">
            <a:extLst>
              <a:ext uri="{FF2B5EF4-FFF2-40B4-BE49-F238E27FC236}">
                <a16:creationId xmlns:a16="http://schemas.microsoft.com/office/drawing/2014/main" id="{3C5D6D33-C191-BC6B-7968-FD2D5E8333CD}"/>
              </a:ext>
            </a:extLst>
          </p:cNvPr>
          <p:cNvSpPr txBox="1"/>
          <p:nvPr/>
        </p:nvSpPr>
        <p:spPr>
          <a:xfrm>
            <a:off x="9669970" y="5241480"/>
            <a:ext cx="2135477" cy="249146"/>
          </a:xfrm>
          <a:prstGeom prst="rect">
            <a:avLst/>
          </a:prstGeom>
          <a:noFill/>
        </p:spPr>
        <p:txBody>
          <a:bodyPr wrap="square" rtlCol="0">
            <a:spAutoFit/>
          </a:bodyPr>
          <a:lstStyle/>
          <a:p>
            <a:pPr algn="ctr"/>
            <a:r>
              <a:rPr lang="en-US" sz="1000" dirty="0"/>
              <a:t>848.4 m from TT41 entrance</a:t>
            </a:r>
            <a:endParaRPr lang="en-GB" sz="1000" dirty="0"/>
          </a:p>
        </p:txBody>
      </p:sp>
      <p:sp>
        <p:nvSpPr>
          <p:cNvPr id="15" name="TextBox 14">
            <a:extLst>
              <a:ext uri="{FF2B5EF4-FFF2-40B4-BE49-F238E27FC236}">
                <a16:creationId xmlns:a16="http://schemas.microsoft.com/office/drawing/2014/main" id="{A29DC5FF-BEEA-DF0F-FD73-B1D43FC0DEF4}"/>
              </a:ext>
            </a:extLst>
          </p:cNvPr>
          <p:cNvSpPr txBox="1"/>
          <p:nvPr/>
        </p:nvSpPr>
        <p:spPr>
          <a:xfrm>
            <a:off x="9107995" y="3871122"/>
            <a:ext cx="2828490" cy="307777"/>
          </a:xfrm>
          <a:prstGeom prst="rect">
            <a:avLst/>
          </a:prstGeom>
          <a:noFill/>
        </p:spPr>
        <p:txBody>
          <a:bodyPr wrap="square" rtlCol="0">
            <a:spAutoFit/>
          </a:bodyPr>
          <a:lstStyle/>
          <a:p>
            <a:pPr algn="ctr"/>
            <a:r>
              <a:rPr lang="en-US" sz="1400" b="1" dirty="0"/>
              <a:t>Run 2c configuration</a:t>
            </a:r>
            <a:endParaRPr lang="en-GB" sz="1400" b="1" dirty="0"/>
          </a:p>
        </p:txBody>
      </p:sp>
      <p:graphicFrame>
        <p:nvGraphicFramePr>
          <p:cNvPr id="3" name="Table 2">
            <a:extLst>
              <a:ext uri="{FF2B5EF4-FFF2-40B4-BE49-F238E27FC236}">
                <a16:creationId xmlns:a16="http://schemas.microsoft.com/office/drawing/2014/main" id="{1A00ACAC-C6E7-7EF2-86B6-37C2D8508785}"/>
              </a:ext>
            </a:extLst>
          </p:cNvPr>
          <p:cNvGraphicFramePr>
            <a:graphicFrameLocks noGrp="1"/>
          </p:cNvGraphicFramePr>
          <p:nvPr>
            <p:extLst>
              <p:ext uri="{D42A27DB-BD31-4B8C-83A1-F6EECF244321}">
                <p14:modId xmlns:p14="http://schemas.microsoft.com/office/powerpoint/2010/main" val="3246544445"/>
              </p:ext>
            </p:extLst>
          </p:nvPr>
        </p:nvGraphicFramePr>
        <p:xfrm>
          <a:off x="849242" y="3413669"/>
          <a:ext cx="4053456" cy="1848230"/>
        </p:xfrm>
        <a:graphic>
          <a:graphicData uri="http://schemas.openxmlformats.org/drawingml/2006/table">
            <a:tbl>
              <a:tblPr firstRow="1" bandRow="1">
                <a:tableStyleId>{5C22544A-7EE6-4342-B048-85BDC9FD1C3A}</a:tableStyleId>
              </a:tblPr>
              <a:tblGrid>
                <a:gridCol w="2809874">
                  <a:extLst>
                    <a:ext uri="{9D8B030D-6E8A-4147-A177-3AD203B41FA5}">
                      <a16:colId xmlns:a16="http://schemas.microsoft.com/office/drawing/2014/main" val="678839723"/>
                    </a:ext>
                  </a:extLst>
                </a:gridCol>
                <a:gridCol w="1243582">
                  <a:extLst>
                    <a:ext uri="{9D8B030D-6E8A-4147-A177-3AD203B41FA5}">
                      <a16:colId xmlns:a16="http://schemas.microsoft.com/office/drawing/2014/main" val="2682505590"/>
                    </a:ext>
                  </a:extLst>
                </a:gridCol>
              </a:tblGrid>
              <a:tr h="226165">
                <a:tc>
                  <a:txBody>
                    <a:bodyPr/>
                    <a:lstStyle/>
                    <a:p>
                      <a:r>
                        <a:rPr lang="en-US" sz="1400" dirty="0">
                          <a:latin typeface="Calibri Light" panose="020F0302020204030204" pitchFamily="34" charset="0"/>
                        </a:rPr>
                        <a:t>Parameter</a:t>
                      </a:r>
                      <a:endParaRPr lang="en-GB" sz="1400" dirty="0">
                        <a:latin typeface="Calibri Light" panose="020F0302020204030204" pitchFamily="34" charset="0"/>
                      </a:endParaRPr>
                    </a:p>
                  </a:txBody>
                  <a:tcPr/>
                </a:tc>
                <a:tc>
                  <a:txBody>
                    <a:bodyPr/>
                    <a:lstStyle/>
                    <a:p>
                      <a:pPr algn="ctr"/>
                      <a:r>
                        <a:rPr lang="en-US" sz="1400" dirty="0">
                          <a:latin typeface="Calibri Light" panose="020F0302020204030204" pitchFamily="34" charset="0"/>
                        </a:rPr>
                        <a:t>Value</a:t>
                      </a:r>
                      <a:endParaRPr lang="en-GB" sz="1400" dirty="0"/>
                    </a:p>
                  </a:txBody>
                  <a:tcPr/>
                </a:tc>
                <a:extLst>
                  <a:ext uri="{0D108BD9-81ED-4DB2-BD59-A6C34878D82A}">
                    <a16:rowId xmlns:a16="http://schemas.microsoft.com/office/drawing/2014/main" val="605163910"/>
                  </a:ext>
                </a:extLst>
              </a:tr>
              <a:tr h="308686">
                <a:tc>
                  <a:txBody>
                    <a:bodyPr/>
                    <a:lstStyle/>
                    <a:p>
                      <a:r>
                        <a:rPr lang="en-US" sz="1400" dirty="0">
                          <a:latin typeface="Calibri Light" panose="020F0302020204030204" pitchFamily="34" charset="0"/>
                        </a:rPr>
                        <a:t>Momentum (MeV/c)</a:t>
                      </a:r>
                      <a:endParaRPr lang="en-GB" sz="1400" dirty="0">
                        <a:latin typeface="Calibri Light" panose="020F0302020204030204" pitchFamily="34" charset="0"/>
                      </a:endParaRPr>
                    </a:p>
                  </a:txBody>
                  <a:tcPr/>
                </a:tc>
                <a:tc>
                  <a:txBody>
                    <a:bodyPr/>
                    <a:lstStyle/>
                    <a:p>
                      <a:pPr algn="ctr"/>
                      <a:r>
                        <a:rPr lang="en-US" sz="1400" dirty="0">
                          <a:latin typeface="Calibri Light" panose="020F0302020204030204" pitchFamily="34" charset="0"/>
                        </a:rPr>
                        <a:t>18</a:t>
                      </a:r>
                      <a:endParaRPr lang="en-GB" sz="1400" dirty="0"/>
                    </a:p>
                  </a:txBody>
                  <a:tcPr/>
                </a:tc>
                <a:extLst>
                  <a:ext uri="{0D108BD9-81ED-4DB2-BD59-A6C34878D82A}">
                    <a16:rowId xmlns:a16="http://schemas.microsoft.com/office/drawing/2014/main" val="1279272567"/>
                  </a:ext>
                </a:extLst>
              </a:tr>
              <a:tr h="308686">
                <a:tc>
                  <a:txBody>
                    <a:bodyPr/>
                    <a:lstStyle/>
                    <a:p>
                      <a:r>
                        <a:rPr lang="en-US" sz="1400" dirty="0">
                          <a:latin typeface="Calibri Light" panose="020F0302020204030204" pitchFamily="34" charset="0"/>
                        </a:rPr>
                        <a:t>Rep. rate (Hz)</a:t>
                      </a:r>
                      <a:endParaRPr lang="en-GB" sz="1400" dirty="0">
                        <a:latin typeface="Calibri Light" panose="020F0302020204030204" pitchFamily="34" charset="0"/>
                      </a:endParaRPr>
                    </a:p>
                  </a:txBody>
                  <a:tcPr/>
                </a:tc>
                <a:tc>
                  <a:txBody>
                    <a:bodyPr/>
                    <a:lstStyle/>
                    <a:p>
                      <a:pPr algn="ctr"/>
                      <a:r>
                        <a:rPr lang="en-US" sz="1400" dirty="0">
                          <a:latin typeface="Calibri Light" panose="020F0302020204030204" pitchFamily="34" charset="0"/>
                        </a:rPr>
                        <a:t>10</a:t>
                      </a:r>
                      <a:endParaRPr lang="en-GB" sz="1400" dirty="0"/>
                    </a:p>
                  </a:txBody>
                  <a:tcPr/>
                </a:tc>
                <a:extLst>
                  <a:ext uri="{0D108BD9-81ED-4DB2-BD59-A6C34878D82A}">
                    <a16:rowId xmlns:a16="http://schemas.microsoft.com/office/drawing/2014/main" val="2968771237"/>
                  </a:ext>
                </a:extLst>
              </a:tr>
              <a:tr h="3086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latin typeface="Calibri Light" panose="020F0302020204030204" pitchFamily="34" charset="0"/>
                        </a:rPr>
                        <a:t>Bunch length (</a:t>
                      </a:r>
                      <a:r>
                        <a:rPr lang="en-US" sz="1400" dirty="0" err="1">
                          <a:latin typeface="Calibri Light" panose="020F0302020204030204" pitchFamily="34" charset="0"/>
                        </a:rPr>
                        <a:t>ps</a:t>
                      </a:r>
                      <a:r>
                        <a:rPr lang="en-US" sz="1400" dirty="0">
                          <a:latin typeface="Calibri Light" panose="020F0302020204030204" pitchFamily="34" charset="0"/>
                        </a:rPr>
                        <a:t> (mm))</a:t>
                      </a:r>
                      <a:endParaRPr lang="en-GB" sz="1400" dirty="0">
                        <a:latin typeface="Calibri Light" panose="020F0302020204030204" pitchFamily="34" charset="0"/>
                      </a:endParaRPr>
                    </a:p>
                  </a:txBody>
                  <a:tcPr/>
                </a:tc>
                <a:tc>
                  <a:txBody>
                    <a:bodyPr/>
                    <a:lstStyle/>
                    <a:p>
                      <a:pPr algn="ctr"/>
                      <a:r>
                        <a:rPr lang="en-US" sz="1400" dirty="0">
                          <a:latin typeface="Calibri Light" panose="020F0302020204030204" pitchFamily="34" charset="0"/>
                        </a:rPr>
                        <a:t>4 (1.2)</a:t>
                      </a:r>
                      <a:endParaRPr lang="en-GB" sz="1400" dirty="0"/>
                    </a:p>
                  </a:txBody>
                  <a:tcPr/>
                </a:tc>
                <a:extLst>
                  <a:ext uri="{0D108BD9-81ED-4DB2-BD59-A6C34878D82A}">
                    <a16:rowId xmlns:a16="http://schemas.microsoft.com/office/drawing/2014/main" val="4138238173"/>
                  </a:ext>
                </a:extLst>
              </a:tr>
              <a:tr h="3086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latin typeface="Calibri Light" panose="020F0302020204030204" pitchFamily="34" charset="0"/>
                        </a:rPr>
                        <a:t>Relative mom. Spread</a:t>
                      </a:r>
                      <a:endParaRPr lang="en-GB" sz="1400" dirty="0">
                        <a:latin typeface="Calibri Light" panose="020F0302020204030204" pitchFamily="34" charset="0"/>
                      </a:endParaRPr>
                    </a:p>
                  </a:txBody>
                  <a:tcPr/>
                </a:tc>
                <a:tc>
                  <a:txBody>
                    <a:bodyPr/>
                    <a:lstStyle/>
                    <a:p>
                      <a:pPr algn="ctr"/>
                      <a:r>
                        <a:rPr lang="en-US" sz="1400" b="0" dirty="0"/>
                        <a:t>0.5</a:t>
                      </a:r>
                      <a:endParaRPr lang="en-GB" sz="1400" b="0" dirty="0"/>
                    </a:p>
                  </a:txBody>
                  <a:tcPr/>
                </a:tc>
                <a:extLst>
                  <a:ext uri="{0D108BD9-81ED-4DB2-BD59-A6C34878D82A}">
                    <a16:rowId xmlns:a16="http://schemas.microsoft.com/office/drawing/2014/main" val="1398516523"/>
                  </a:ext>
                </a:extLst>
              </a:tr>
              <a:tr h="308686">
                <a:tc>
                  <a:txBody>
                    <a:bodyPr/>
                    <a:lstStyle/>
                    <a:p>
                      <a:r>
                        <a:rPr lang="en-US" sz="1400" dirty="0">
                          <a:latin typeface="Calibri Light" panose="020F0302020204030204" pitchFamily="34" charset="0"/>
                        </a:rPr>
                        <a:t>Emittance </a:t>
                      </a:r>
                      <a:r>
                        <a:rPr lang="en-US" sz="1400" dirty="0" err="1">
                          <a:latin typeface="Calibri Light" panose="020F0302020204030204" pitchFamily="34" charset="0"/>
                        </a:rPr>
                        <a:t>r.m.s.</a:t>
                      </a:r>
                      <a:r>
                        <a:rPr lang="en-US" sz="1400" dirty="0">
                          <a:latin typeface="Calibri Light" panose="020F0302020204030204" pitchFamily="34" charset="0"/>
                        </a:rPr>
                        <a:t> norm. (mm </a:t>
                      </a:r>
                      <a:r>
                        <a:rPr lang="en-US" sz="1400" dirty="0" err="1">
                          <a:latin typeface="Calibri Light" panose="020F0302020204030204" pitchFamily="34" charset="0"/>
                        </a:rPr>
                        <a:t>mrad</a:t>
                      </a:r>
                      <a:r>
                        <a:rPr lang="en-US" sz="1400" dirty="0">
                          <a:latin typeface="Calibri Light" panose="020F0302020204030204" pitchFamily="34" charset="0"/>
                        </a:rPr>
                        <a:t>)</a:t>
                      </a:r>
                      <a:endParaRPr lang="en-GB" sz="1400" dirty="0">
                        <a:latin typeface="Calibri Light" panose="020F0302020204030204" pitchFamily="34" charset="0"/>
                      </a:endParaRPr>
                    </a:p>
                  </a:txBody>
                  <a:tcPr/>
                </a:tc>
                <a:tc>
                  <a:txBody>
                    <a:bodyPr/>
                    <a:lstStyle/>
                    <a:p>
                      <a:pPr algn="ctr"/>
                      <a:r>
                        <a:rPr lang="en-US" sz="1400" dirty="0">
                          <a:latin typeface="Calibri Light" panose="020F0302020204030204" pitchFamily="34" charset="0"/>
                        </a:rPr>
                        <a:t>2</a:t>
                      </a:r>
                      <a:endParaRPr lang="en-GB" sz="1400" dirty="0"/>
                    </a:p>
                  </a:txBody>
                  <a:tcPr/>
                </a:tc>
                <a:extLst>
                  <a:ext uri="{0D108BD9-81ED-4DB2-BD59-A6C34878D82A}">
                    <a16:rowId xmlns:a16="http://schemas.microsoft.com/office/drawing/2014/main" val="3039365539"/>
                  </a:ext>
                </a:extLst>
              </a:tr>
            </a:tbl>
          </a:graphicData>
        </a:graphic>
      </p:graphicFrame>
      <p:sp>
        <p:nvSpPr>
          <p:cNvPr id="8" name="Date Placeholder 7">
            <a:extLst>
              <a:ext uri="{FF2B5EF4-FFF2-40B4-BE49-F238E27FC236}">
                <a16:creationId xmlns:a16="http://schemas.microsoft.com/office/drawing/2014/main" id="{6D7AAA6A-52C7-4DF0-06B3-7E060CE708DD}"/>
              </a:ext>
            </a:extLst>
          </p:cNvPr>
          <p:cNvSpPr>
            <a:spLocks noGrp="1"/>
          </p:cNvSpPr>
          <p:nvPr>
            <p:ph type="dt" sz="half" idx="10"/>
          </p:nvPr>
        </p:nvSpPr>
        <p:spPr/>
        <p:txBody>
          <a:bodyPr/>
          <a:lstStyle/>
          <a:p>
            <a:r>
              <a:rPr lang="en-US"/>
              <a:t>5/02/2024</a:t>
            </a:r>
          </a:p>
        </p:txBody>
      </p:sp>
      <p:sp>
        <p:nvSpPr>
          <p:cNvPr id="16" name="Footer Placeholder 15">
            <a:extLst>
              <a:ext uri="{FF2B5EF4-FFF2-40B4-BE49-F238E27FC236}">
                <a16:creationId xmlns:a16="http://schemas.microsoft.com/office/drawing/2014/main" id="{10E8E008-14CE-2FF2-4B1F-794A19C55B1D}"/>
              </a:ext>
            </a:extLst>
          </p:cNvPr>
          <p:cNvSpPr>
            <a:spLocks noGrp="1"/>
          </p:cNvSpPr>
          <p:nvPr>
            <p:ph type="ftr" sz="quarter" idx="3"/>
          </p:nvPr>
        </p:nvSpPr>
        <p:spPr/>
        <p:txBody>
          <a:bodyPr/>
          <a:lstStyle/>
          <a:p>
            <a:r>
              <a:rPr lang="en-US"/>
              <a:t>AWAKE Review</a:t>
            </a:r>
            <a:endParaRPr lang="en-US" dirty="0"/>
          </a:p>
        </p:txBody>
      </p:sp>
      <p:sp>
        <p:nvSpPr>
          <p:cNvPr id="17" name="Slide Number Placeholder 16">
            <a:extLst>
              <a:ext uri="{FF2B5EF4-FFF2-40B4-BE49-F238E27FC236}">
                <a16:creationId xmlns:a16="http://schemas.microsoft.com/office/drawing/2014/main" id="{01419B99-94C7-7627-A023-2D79C2FAEE92}"/>
              </a:ext>
            </a:extLst>
          </p:cNvPr>
          <p:cNvSpPr>
            <a:spLocks noGrp="1"/>
          </p:cNvSpPr>
          <p:nvPr>
            <p:ph type="sldNum" sz="quarter" idx="4"/>
          </p:nvPr>
        </p:nvSpPr>
        <p:spPr/>
        <p:txBody>
          <a:bodyPr/>
          <a:lstStyle/>
          <a:p>
            <a:fld id="{3D351EE0-6949-4F2E-8F68-46F7424C488D}" type="slidenum">
              <a:rPr lang="en-US" smtClean="0"/>
              <a:pPr/>
              <a:t>12</a:t>
            </a:fld>
            <a:endParaRPr lang="en-US" dirty="0"/>
          </a:p>
        </p:txBody>
      </p:sp>
    </p:spTree>
    <p:extLst>
      <p:ext uri="{BB962C8B-B14F-4D97-AF65-F5344CB8AC3E}">
        <p14:creationId xmlns:p14="http://schemas.microsoft.com/office/powerpoint/2010/main" val="42612808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Rounded Corners 8">
            <a:extLst>
              <a:ext uri="{FF2B5EF4-FFF2-40B4-BE49-F238E27FC236}">
                <a16:creationId xmlns:a16="http://schemas.microsoft.com/office/drawing/2014/main" id="{61EC0C2B-1824-E68E-03FD-883299504963}"/>
              </a:ext>
            </a:extLst>
          </p:cNvPr>
          <p:cNvSpPr/>
          <p:nvPr/>
        </p:nvSpPr>
        <p:spPr>
          <a:xfrm>
            <a:off x="852259" y="3541644"/>
            <a:ext cx="6835806" cy="1281048"/>
          </a:xfrm>
          <a:prstGeom prst="roundRect">
            <a:avLst/>
          </a:prstGeom>
          <a:solidFill>
            <a:schemeClr val="accent6">
              <a:lumMod val="20000"/>
              <a:lumOff val="80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B367AF54-646E-44F5-06E2-5E777127A3E1}"/>
              </a:ext>
            </a:extLst>
          </p:cNvPr>
          <p:cNvSpPr>
            <a:spLocks noGrp="1"/>
          </p:cNvSpPr>
          <p:nvPr>
            <p:ph type="title"/>
          </p:nvPr>
        </p:nvSpPr>
        <p:spPr/>
        <p:txBody>
          <a:bodyPr>
            <a:normAutofit fontScale="90000"/>
          </a:bodyPr>
          <a:lstStyle/>
          <a:p>
            <a:r>
              <a:rPr lang="en-US" dirty="0"/>
              <a:t>18 MeV seeding line optics design</a:t>
            </a:r>
            <a:endParaRPr lang="en-CH" dirty="0"/>
          </a:p>
        </p:txBody>
      </p:sp>
      <p:pic>
        <p:nvPicPr>
          <p:cNvPr id="8" name="Picture 7" descr="Chart, line chart&#10;&#10;Description automatically generated">
            <a:extLst>
              <a:ext uri="{FF2B5EF4-FFF2-40B4-BE49-F238E27FC236}">
                <a16:creationId xmlns:a16="http://schemas.microsoft.com/office/drawing/2014/main" id="{90786DF4-E872-19DF-0E12-ADF1EDA2252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37331" y="790113"/>
            <a:ext cx="4289046" cy="2501943"/>
          </a:xfrm>
          <a:prstGeom prst="rect">
            <a:avLst/>
          </a:prstGeom>
        </p:spPr>
      </p:pic>
      <mc:AlternateContent xmlns:mc="http://schemas.openxmlformats.org/markup-compatibility/2006" xmlns:a14="http://schemas.microsoft.com/office/drawing/2010/main">
        <mc:Choice Requires="a14">
          <p:graphicFrame>
            <p:nvGraphicFramePr>
              <p:cNvPr id="16" name="Table 15">
                <a:extLst>
                  <a:ext uri="{FF2B5EF4-FFF2-40B4-BE49-F238E27FC236}">
                    <a16:creationId xmlns:a16="http://schemas.microsoft.com/office/drawing/2014/main" id="{3B36412F-A515-4383-F172-1D36B3EA8EF9}"/>
                  </a:ext>
                </a:extLst>
              </p:cNvPr>
              <p:cNvGraphicFramePr>
                <a:graphicFrameLocks noGrp="1"/>
              </p:cNvGraphicFramePr>
              <p:nvPr>
                <p:extLst>
                  <p:ext uri="{D42A27DB-BD31-4B8C-83A1-F6EECF244321}">
                    <p14:modId xmlns:p14="http://schemas.microsoft.com/office/powerpoint/2010/main" val="1978896893"/>
                  </p:ext>
                </p:extLst>
              </p:nvPr>
            </p:nvGraphicFramePr>
            <p:xfrm>
              <a:off x="8306903" y="3537055"/>
              <a:ext cx="3446145" cy="1620520"/>
            </p:xfrm>
            <a:graphic>
              <a:graphicData uri="http://schemas.openxmlformats.org/drawingml/2006/table">
                <a:tbl>
                  <a:tblPr firstRow="1" bandRow="1">
                    <a:tableStyleId>{5C22544A-7EE6-4342-B048-85BDC9FD1C3A}</a:tableStyleId>
                  </a:tblPr>
                  <a:tblGrid>
                    <a:gridCol w="783275">
                      <a:extLst>
                        <a:ext uri="{9D8B030D-6E8A-4147-A177-3AD203B41FA5}">
                          <a16:colId xmlns:a16="http://schemas.microsoft.com/office/drawing/2014/main" val="678839723"/>
                        </a:ext>
                      </a:extLst>
                    </a:gridCol>
                    <a:gridCol w="1165006">
                      <a:extLst>
                        <a:ext uri="{9D8B030D-6E8A-4147-A177-3AD203B41FA5}">
                          <a16:colId xmlns:a16="http://schemas.microsoft.com/office/drawing/2014/main" val="2682505590"/>
                        </a:ext>
                      </a:extLst>
                    </a:gridCol>
                    <a:gridCol w="754876">
                      <a:extLst>
                        <a:ext uri="{9D8B030D-6E8A-4147-A177-3AD203B41FA5}">
                          <a16:colId xmlns:a16="http://schemas.microsoft.com/office/drawing/2014/main" val="140940784"/>
                        </a:ext>
                      </a:extLst>
                    </a:gridCol>
                    <a:gridCol w="742988">
                      <a:extLst>
                        <a:ext uri="{9D8B030D-6E8A-4147-A177-3AD203B41FA5}">
                          <a16:colId xmlns:a16="http://schemas.microsoft.com/office/drawing/2014/main" val="1193649334"/>
                        </a:ext>
                      </a:extLst>
                    </a:gridCol>
                  </a:tblGrid>
                  <a:tr h="218580">
                    <a:tc>
                      <a:txBody>
                        <a:bodyPr/>
                        <a:lstStyle/>
                        <a:p>
                          <a:endParaRPr lang="en-GB" sz="1100" dirty="0">
                            <a:latin typeface="Calibri" panose="020F0502020204030204" pitchFamily="34" charset="0"/>
                          </a:endParaRPr>
                        </a:p>
                      </a:txBody>
                      <a:tcPr/>
                    </a:tc>
                    <a:tc>
                      <a:txBody>
                        <a:bodyPr/>
                        <a:lstStyle/>
                        <a:p>
                          <a:pPr algn="ctr"/>
                          <a:r>
                            <a:rPr lang="en-US" sz="1100" dirty="0">
                              <a:latin typeface="Calibri" panose="020F0502020204030204" pitchFamily="34" charset="0"/>
                            </a:rPr>
                            <a:t>Specifications</a:t>
                          </a:r>
                          <a:endParaRPr lang="en-GB" sz="1100" dirty="0"/>
                        </a:p>
                      </a:txBody>
                      <a:tcPr/>
                    </a:tc>
                    <a:tc>
                      <a:txBody>
                        <a:bodyPr/>
                        <a:lstStyle/>
                        <a:p>
                          <a:pPr algn="ctr"/>
                          <a:r>
                            <a:rPr lang="en-US" sz="1100" dirty="0">
                              <a:latin typeface="Calibri" panose="020F0502020204030204" pitchFamily="34" charset="0"/>
                            </a:rPr>
                            <a:t>x-plane</a:t>
                          </a:r>
                          <a:endParaRPr lang="en-GB" sz="1100" dirty="0"/>
                        </a:p>
                      </a:txBody>
                      <a:tcPr/>
                    </a:tc>
                    <a:tc>
                      <a:txBody>
                        <a:bodyPr/>
                        <a:lstStyle/>
                        <a:p>
                          <a:pPr algn="ctr"/>
                          <a:r>
                            <a:rPr lang="en-US" sz="1100" dirty="0">
                              <a:latin typeface="Calibri" panose="020F0502020204030204" pitchFamily="34" charset="0"/>
                            </a:rPr>
                            <a:t>y-plane</a:t>
                          </a:r>
                          <a:endParaRPr lang="en-GB" sz="1100" dirty="0"/>
                        </a:p>
                      </a:txBody>
                      <a:tcPr/>
                    </a:tc>
                    <a:extLst>
                      <a:ext uri="{0D108BD9-81ED-4DB2-BD59-A6C34878D82A}">
                        <a16:rowId xmlns:a16="http://schemas.microsoft.com/office/drawing/2014/main" val="605163910"/>
                      </a:ext>
                    </a:extLst>
                  </a:tr>
                  <a:tr h="218006">
                    <a:tc>
                      <a:txBody>
                        <a:bodyPr/>
                        <a:lstStyle/>
                        <a:p>
                          <a:pPr/>
                          <a14:m>
                            <m:oMathPara xmlns:m="http://schemas.openxmlformats.org/officeDocument/2006/math">
                              <m:oMathParaPr>
                                <m:jc m:val="centerGroup"/>
                              </m:oMathParaPr>
                              <m:oMath xmlns:m="http://schemas.openxmlformats.org/officeDocument/2006/math">
                                <m:sSub>
                                  <m:sSubPr>
                                    <m:ctrlPr>
                                      <a:rPr lang="en-GB" sz="1100" i="1" smtClean="0">
                                        <a:latin typeface="Cambria Math" panose="02040503050406030204" pitchFamily="18" charset="0"/>
                                      </a:rPr>
                                    </m:ctrlPr>
                                  </m:sSubPr>
                                  <m:e>
                                    <m:r>
                                      <a:rPr lang="en-GB" sz="1100" i="1" smtClean="0">
                                        <a:latin typeface="Cambria Math" panose="02040503050406030204" pitchFamily="18" charset="0"/>
                                        <a:ea typeface="Cambria Math" panose="02040503050406030204" pitchFamily="18" charset="0"/>
                                      </a:rPr>
                                      <m:t>𝜎</m:t>
                                    </m:r>
                                  </m:e>
                                  <m:sub>
                                    <m:r>
                                      <a:rPr lang="en-US" sz="1100" b="0" i="1" smtClean="0">
                                        <a:latin typeface="Cambria Math" panose="02040503050406030204" pitchFamily="18" charset="0"/>
                                      </a:rPr>
                                      <m:t>𝑥</m:t>
                                    </m:r>
                                    <m:r>
                                      <a:rPr lang="en-US" sz="1100" b="0" i="1" smtClean="0">
                                        <a:latin typeface="Cambria Math" panose="02040503050406030204" pitchFamily="18" charset="0"/>
                                      </a:rPr>
                                      <m:t>,</m:t>
                                    </m:r>
                                    <m:r>
                                      <a:rPr lang="en-US" sz="1100" b="0" i="1" smtClean="0">
                                        <a:latin typeface="Cambria Math" panose="02040503050406030204" pitchFamily="18" charset="0"/>
                                      </a:rPr>
                                      <m:t>𝑦</m:t>
                                    </m:r>
                                  </m:sub>
                                </m:sSub>
                                <m:r>
                                  <a:rPr lang="en-US" sz="1100" b="0" i="1" smtClean="0">
                                    <a:latin typeface="Cambria Math" panose="02040503050406030204" pitchFamily="18" charset="0"/>
                                  </a:rPr>
                                  <m:t> [</m:t>
                                </m:r>
                                <m:r>
                                  <a:rPr lang="en-US" sz="1100" b="0" i="1" smtClean="0">
                                    <a:latin typeface="Cambria Math" panose="02040503050406030204" pitchFamily="18" charset="0"/>
                                    <a:ea typeface="Cambria Math" panose="02040503050406030204" pitchFamily="18" charset="0"/>
                                  </a:rPr>
                                  <m:t>𝜇</m:t>
                                </m:r>
                                <m:r>
                                  <a:rPr lang="en-US" sz="1100" b="0" i="1" smtClean="0">
                                    <a:latin typeface="Cambria Math" panose="02040503050406030204" pitchFamily="18" charset="0"/>
                                    <a:ea typeface="Cambria Math" panose="02040503050406030204" pitchFamily="18" charset="0"/>
                                  </a:rPr>
                                  <m:t>𝑚</m:t>
                                </m:r>
                                <m:r>
                                  <a:rPr lang="en-US" sz="1100" b="0" i="1" smtClean="0">
                                    <a:latin typeface="Cambria Math" panose="02040503050406030204" pitchFamily="18" charset="0"/>
                                    <a:ea typeface="Cambria Math" panose="02040503050406030204" pitchFamily="18" charset="0"/>
                                  </a:rPr>
                                  <m:t>]</m:t>
                                </m:r>
                              </m:oMath>
                            </m:oMathPara>
                          </a14:m>
                          <a:endParaRPr lang="en-GB" sz="1100" dirty="0">
                            <a:latin typeface="Calibri" panose="020F0502020204030204" pitchFamily="34" charset="0"/>
                          </a:endParaRPr>
                        </a:p>
                      </a:txBody>
                      <a:tcPr/>
                    </a:tc>
                    <a:tc>
                      <a:txBody>
                        <a:bodyPr/>
                        <a:lstStyle/>
                        <a:p>
                          <a:pPr algn="ctr"/>
                          <a:r>
                            <a:rPr lang="en-US" sz="1100" dirty="0">
                              <a:latin typeface="Calibri" panose="020F0502020204030204" pitchFamily="34" charset="0"/>
                            </a:rPr>
                            <a:t>200</a:t>
                          </a:r>
                          <a:endParaRPr lang="en-GB" sz="1100" dirty="0"/>
                        </a:p>
                      </a:txBody>
                      <a:tcPr/>
                    </a:tc>
                    <a:tc>
                      <a:txBody>
                        <a:bodyPr/>
                        <a:lstStyle/>
                        <a:p>
                          <a:pPr algn="ctr"/>
                          <a:r>
                            <a:rPr lang="en-US" sz="1100" dirty="0"/>
                            <a:t>193</a:t>
                          </a:r>
                          <a:endParaRPr lang="en-GB" sz="1100" dirty="0"/>
                        </a:p>
                      </a:txBody>
                      <a:tcPr/>
                    </a:tc>
                    <a:tc>
                      <a:txBody>
                        <a:bodyPr/>
                        <a:lstStyle/>
                        <a:p>
                          <a:pPr algn="ctr"/>
                          <a:r>
                            <a:rPr lang="en-US" sz="1100" dirty="0">
                              <a:latin typeface="Calibri" panose="020F0502020204030204" pitchFamily="34" charset="0"/>
                            </a:rPr>
                            <a:t>197</a:t>
                          </a:r>
                          <a:endParaRPr lang="en-GB" sz="1100" dirty="0"/>
                        </a:p>
                      </a:txBody>
                      <a:tcPr/>
                    </a:tc>
                    <a:extLst>
                      <a:ext uri="{0D108BD9-81ED-4DB2-BD59-A6C34878D82A}">
                        <a16:rowId xmlns:a16="http://schemas.microsoft.com/office/drawing/2014/main" val="1279272567"/>
                      </a:ext>
                    </a:extLst>
                  </a:tr>
                  <a:tr h="218006">
                    <a:tc>
                      <a:txBody>
                        <a:bodyPr/>
                        <a:lstStyle/>
                        <a:p>
                          <a:pPr/>
                          <a14:m>
                            <m:oMathPara xmlns:m="http://schemas.openxmlformats.org/officeDocument/2006/math">
                              <m:oMathParaPr>
                                <m:jc m:val="centerGroup"/>
                              </m:oMathParaPr>
                              <m:oMath xmlns:m="http://schemas.openxmlformats.org/officeDocument/2006/math">
                                <m:sSub>
                                  <m:sSubPr>
                                    <m:ctrlPr>
                                      <a:rPr lang="en-GB" sz="1100" i="1" smtClean="0">
                                        <a:latin typeface="Cambria Math" panose="02040503050406030204" pitchFamily="18" charset="0"/>
                                      </a:rPr>
                                    </m:ctrlPr>
                                  </m:sSubPr>
                                  <m:e>
                                    <m:r>
                                      <a:rPr lang="en-GB" sz="1100" i="1" smtClean="0">
                                        <a:latin typeface="Cambria Math" panose="02040503050406030204" pitchFamily="18" charset="0"/>
                                        <a:ea typeface="Cambria Math" panose="02040503050406030204" pitchFamily="18" charset="0"/>
                                      </a:rPr>
                                      <m:t>𝜀</m:t>
                                    </m:r>
                                  </m:e>
                                  <m:sub>
                                    <m:r>
                                      <a:rPr lang="en-US" sz="1100" b="0" i="1" smtClean="0">
                                        <a:latin typeface="Cambria Math" panose="02040503050406030204" pitchFamily="18" charset="0"/>
                                      </a:rPr>
                                      <m:t>𝑥</m:t>
                                    </m:r>
                                    <m:r>
                                      <a:rPr lang="en-US" sz="1100" b="0" i="1" smtClean="0">
                                        <a:latin typeface="Cambria Math" panose="02040503050406030204" pitchFamily="18" charset="0"/>
                                      </a:rPr>
                                      <m:t>,</m:t>
                                    </m:r>
                                    <m:r>
                                      <a:rPr lang="en-US" sz="1100" b="0" i="1" smtClean="0">
                                        <a:latin typeface="Cambria Math" panose="02040503050406030204" pitchFamily="18" charset="0"/>
                                      </a:rPr>
                                      <m:t>𝑦</m:t>
                                    </m:r>
                                  </m:sub>
                                </m:sSub>
                                <m:r>
                                  <a:rPr lang="en-US" sz="1100" b="0" i="1" smtClean="0">
                                    <a:latin typeface="Cambria Math" panose="02040503050406030204" pitchFamily="18" charset="0"/>
                                  </a:rPr>
                                  <m:t> [</m:t>
                                </m:r>
                                <m:r>
                                  <a:rPr lang="en-US" sz="1100" b="0" i="1" smtClean="0">
                                    <a:latin typeface="Cambria Math" panose="02040503050406030204" pitchFamily="18" charset="0"/>
                                    <a:ea typeface="Cambria Math" panose="02040503050406030204" pitchFamily="18" charset="0"/>
                                  </a:rPr>
                                  <m:t>𝜇</m:t>
                                </m:r>
                                <m:r>
                                  <a:rPr lang="en-US" sz="1100" b="0" i="1" smtClean="0">
                                    <a:latin typeface="Cambria Math" panose="02040503050406030204" pitchFamily="18" charset="0"/>
                                    <a:ea typeface="Cambria Math" panose="02040503050406030204" pitchFamily="18" charset="0"/>
                                  </a:rPr>
                                  <m:t>𝑚</m:t>
                                </m:r>
                                <m:r>
                                  <a:rPr lang="en-US" sz="1100" b="0" i="1" smtClean="0">
                                    <a:latin typeface="Cambria Math" panose="02040503050406030204" pitchFamily="18" charset="0"/>
                                    <a:ea typeface="Cambria Math" panose="02040503050406030204" pitchFamily="18" charset="0"/>
                                  </a:rPr>
                                  <m:t>]</m:t>
                                </m:r>
                              </m:oMath>
                            </m:oMathPara>
                          </a14:m>
                          <a:endParaRPr lang="en-GB" sz="1100" dirty="0">
                            <a:latin typeface="Calibri" panose="020F0502020204030204" pitchFamily="34" charset="0"/>
                          </a:endParaRPr>
                        </a:p>
                      </a:txBody>
                      <a:tcPr/>
                    </a:tc>
                    <a:tc>
                      <a:txBody>
                        <a:bodyPr/>
                        <a:lstStyle/>
                        <a:p>
                          <a:pPr algn="ctr"/>
                          <a:r>
                            <a:rPr lang="en-US" sz="1100" dirty="0">
                              <a:latin typeface="Calibri" panose="020F0502020204030204" pitchFamily="34" charset="0"/>
                            </a:rPr>
                            <a:t>2</a:t>
                          </a:r>
                          <a:endParaRPr lang="en-GB" sz="1100" dirty="0"/>
                        </a:p>
                      </a:txBody>
                      <a:tcPr/>
                    </a:tc>
                    <a:tc>
                      <a:txBody>
                        <a:bodyPr/>
                        <a:lstStyle/>
                        <a:p>
                          <a:pPr algn="ctr"/>
                          <a:r>
                            <a:rPr lang="en-US" sz="1100" dirty="0">
                              <a:latin typeface="Calibri" panose="020F0502020204030204" pitchFamily="34" charset="0"/>
                            </a:rPr>
                            <a:t>2</a:t>
                          </a:r>
                          <a:endParaRPr lang="en-GB" sz="1100" dirty="0"/>
                        </a:p>
                      </a:txBody>
                      <a:tcPr/>
                    </a:tc>
                    <a:tc>
                      <a:txBody>
                        <a:bodyPr/>
                        <a:lstStyle/>
                        <a:p>
                          <a:pPr algn="ctr"/>
                          <a:r>
                            <a:rPr lang="en-US" sz="1100" dirty="0">
                              <a:latin typeface="Calibri" panose="020F0502020204030204" pitchFamily="34" charset="0"/>
                            </a:rPr>
                            <a:t>2</a:t>
                          </a:r>
                          <a:endParaRPr lang="en-GB" sz="1100" dirty="0"/>
                        </a:p>
                      </a:txBody>
                      <a:tcPr/>
                    </a:tc>
                    <a:extLst>
                      <a:ext uri="{0D108BD9-81ED-4DB2-BD59-A6C34878D82A}">
                        <a16:rowId xmlns:a16="http://schemas.microsoft.com/office/drawing/2014/main" val="2968771237"/>
                      </a:ext>
                    </a:extLst>
                  </a:tr>
                  <a:tr h="2180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GB" sz="1100" i="1" smtClean="0">
                                        <a:latin typeface="Cambria Math" panose="02040503050406030204" pitchFamily="18" charset="0"/>
                                      </a:rPr>
                                    </m:ctrlPr>
                                  </m:sSubPr>
                                  <m:e>
                                    <m:r>
                                      <a:rPr lang="en-GB" sz="1100" i="1" smtClean="0">
                                        <a:latin typeface="Cambria Math" panose="02040503050406030204" pitchFamily="18" charset="0"/>
                                        <a:ea typeface="Cambria Math" panose="02040503050406030204" pitchFamily="18" charset="0"/>
                                      </a:rPr>
                                      <m:t>𝛼</m:t>
                                    </m:r>
                                  </m:e>
                                  <m:sub>
                                    <m:r>
                                      <a:rPr lang="en-US" sz="1100" b="0" i="1" smtClean="0">
                                        <a:latin typeface="Cambria Math" panose="02040503050406030204" pitchFamily="18" charset="0"/>
                                      </a:rPr>
                                      <m:t>𝑥</m:t>
                                    </m:r>
                                    <m:r>
                                      <a:rPr lang="en-US" sz="1100" b="0" i="1" smtClean="0">
                                        <a:latin typeface="Cambria Math" panose="02040503050406030204" pitchFamily="18" charset="0"/>
                                      </a:rPr>
                                      <m:t>,</m:t>
                                    </m:r>
                                    <m:r>
                                      <a:rPr lang="en-US" sz="1100" b="0" i="1" smtClean="0">
                                        <a:latin typeface="Cambria Math" panose="02040503050406030204" pitchFamily="18" charset="0"/>
                                      </a:rPr>
                                      <m:t>𝑦</m:t>
                                    </m:r>
                                  </m:sub>
                                </m:sSub>
                              </m:oMath>
                            </m:oMathPara>
                          </a14:m>
                          <a:endParaRPr lang="en-GB" sz="1100" dirty="0">
                            <a:latin typeface="Calibri" panose="020F0502020204030204" pitchFamily="34" charset="0"/>
                          </a:endParaRPr>
                        </a:p>
                      </a:txBody>
                      <a:tcPr/>
                    </a:tc>
                    <a:tc>
                      <a:txBody>
                        <a:bodyPr/>
                        <a:lstStyle/>
                        <a:p>
                          <a:pPr algn="ctr"/>
                          <a:r>
                            <a:rPr lang="en-US" sz="1100" dirty="0">
                              <a:latin typeface="Calibri" panose="020F0502020204030204" pitchFamily="34" charset="0"/>
                            </a:rPr>
                            <a:t>0.0</a:t>
                          </a:r>
                          <a:endParaRPr lang="en-GB" sz="1100" dirty="0"/>
                        </a:p>
                      </a:txBody>
                      <a:tcPr/>
                    </a:tc>
                    <a:tc>
                      <a:txBody>
                        <a:bodyPr/>
                        <a:lstStyle/>
                        <a:p>
                          <a:pPr algn="ctr"/>
                          <a:r>
                            <a:rPr lang="en-US" sz="1100" dirty="0">
                              <a:latin typeface="Calibri" panose="020F0502020204030204" pitchFamily="34" charset="0"/>
                            </a:rPr>
                            <a:t>0.0</a:t>
                          </a:r>
                          <a:endParaRPr lang="en-GB" sz="1100" dirty="0"/>
                        </a:p>
                      </a:txBody>
                      <a:tcPr/>
                    </a:tc>
                    <a:tc>
                      <a:txBody>
                        <a:bodyPr/>
                        <a:lstStyle/>
                        <a:p>
                          <a:pPr algn="ctr"/>
                          <a:r>
                            <a:rPr lang="en-US" sz="1100" dirty="0">
                              <a:latin typeface="Calibri" panose="020F0502020204030204" pitchFamily="34" charset="0"/>
                            </a:rPr>
                            <a:t>0.0</a:t>
                          </a:r>
                          <a:endParaRPr lang="en-GB" sz="1100" dirty="0"/>
                        </a:p>
                      </a:txBody>
                      <a:tcPr/>
                    </a:tc>
                    <a:extLst>
                      <a:ext uri="{0D108BD9-81ED-4DB2-BD59-A6C34878D82A}">
                        <a16:rowId xmlns:a16="http://schemas.microsoft.com/office/drawing/2014/main" val="4138238173"/>
                      </a:ext>
                    </a:extLst>
                  </a:tr>
                  <a:tr h="2180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GB" sz="1100" i="1" smtClean="0">
                                        <a:latin typeface="Cambria Math" panose="02040503050406030204" pitchFamily="18" charset="0"/>
                                      </a:rPr>
                                    </m:ctrlPr>
                                  </m:sSubPr>
                                  <m:e>
                                    <m:r>
                                      <a:rPr lang="en-GB" sz="1100" i="1" smtClean="0">
                                        <a:latin typeface="Cambria Math" panose="02040503050406030204" pitchFamily="18" charset="0"/>
                                        <a:ea typeface="Cambria Math" panose="02040503050406030204" pitchFamily="18" charset="0"/>
                                      </a:rPr>
                                      <m:t>𝛽</m:t>
                                    </m:r>
                                  </m:e>
                                  <m:sub>
                                    <m:r>
                                      <a:rPr lang="en-US" sz="1100" b="0" i="1" smtClean="0">
                                        <a:latin typeface="Cambria Math" panose="02040503050406030204" pitchFamily="18" charset="0"/>
                                      </a:rPr>
                                      <m:t>𝑥</m:t>
                                    </m:r>
                                    <m:r>
                                      <a:rPr lang="en-US" sz="1100" b="0" i="1" smtClean="0">
                                        <a:latin typeface="Cambria Math" panose="02040503050406030204" pitchFamily="18" charset="0"/>
                                      </a:rPr>
                                      <m:t>,</m:t>
                                    </m:r>
                                    <m:r>
                                      <a:rPr lang="en-US" sz="1100" b="0" i="1" smtClean="0">
                                        <a:latin typeface="Cambria Math" panose="02040503050406030204" pitchFamily="18" charset="0"/>
                                      </a:rPr>
                                      <m:t>𝑦</m:t>
                                    </m:r>
                                  </m:sub>
                                </m:sSub>
                              </m:oMath>
                            </m:oMathPara>
                          </a14:m>
                          <a:endParaRPr lang="en-GB" sz="1100" dirty="0">
                            <a:latin typeface="Calibri" panose="020F0502020204030204" pitchFamily="34" charset="0"/>
                          </a:endParaRPr>
                        </a:p>
                      </a:txBody>
                      <a:tcPr/>
                    </a:tc>
                    <a:tc>
                      <a:txBody>
                        <a:bodyPr/>
                        <a:lstStyle/>
                        <a:p>
                          <a:pPr algn="ctr"/>
                          <a:r>
                            <a:rPr lang="en-US" sz="1100" dirty="0"/>
                            <a:t>0.705</a:t>
                          </a:r>
                          <a:endParaRPr lang="en-GB" sz="1100" dirty="0"/>
                        </a:p>
                      </a:txBody>
                      <a:tcPr/>
                    </a:tc>
                    <a:tc>
                      <a:txBody>
                        <a:bodyPr/>
                        <a:lstStyle/>
                        <a:p>
                          <a:pPr algn="ctr"/>
                          <a:r>
                            <a:rPr lang="en-US" sz="1100" dirty="0"/>
                            <a:t>0.676</a:t>
                          </a:r>
                          <a:endParaRPr lang="en-GB" sz="1100" dirty="0"/>
                        </a:p>
                      </a:txBody>
                      <a:tcPr/>
                    </a:tc>
                    <a:tc>
                      <a:txBody>
                        <a:bodyPr/>
                        <a:lstStyle/>
                        <a:p>
                          <a:pPr algn="ctr"/>
                          <a:r>
                            <a:rPr lang="en-US" sz="1100" dirty="0"/>
                            <a:t>0.704</a:t>
                          </a:r>
                          <a:endParaRPr lang="en-GB" sz="1100" dirty="0"/>
                        </a:p>
                      </a:txBody>
                      <a:tcPr/>
                    </a:tc>
                    <a:extLst>
                      <a:ext uri="{0D108BD9-81ED-4DB2-BD59-A6C34878D82A}">
                        <a16:rowId xmlns:a16="http://schemas.microsoft.com/office/drawing/2014/main" val="1398516523"/>
                      </a:ext>
                    </a:extLst>
                  </a:tr>
                  <a:tr h="218006">
                    <a:tc>
                      <a:txBody>
                        <a:bodyPr/>
                        <a:lstStyle/>
                        <a:p>
                          <a:pPr/>
                          <a14:m>
                            <m:oMathPara xmlns:m="http://schemas.openxmlformats.org/officeDocument/2006/math">
                              <m:oMathParaPr>
                                <m:jc m:val="centerGroup"/>
                              </m:oMathParaPr>
                              <m:oMath xmlns:m="http://schemas.openxmlformats.org/officeDocument/2006/math">
                                <m:sSub>
                                  <m:sSubPr>
                                    <m:ctrlPr>
                                      <a:rPr lang="en-GB" sz="1100" i="1" smtClean="0">
                                        <a:latin typeface="Cambria Math" panose="02040503050406030204" pitchFamily="18" charset="0"/>
                                      </a:rPr>
                                    </m:ctrlPr>
                                  </m:sSubPr>
                                  <m:e>
                                    <m:r>
                                      <a:rPr lang="en-US" sz="1100" b="0" i="1" smtClean="0">
                                        <a:latin typeface="Cambria Math" panose="02040503050406030204" pitchFamily="18" charset="0"/>
                                      </a:rPr>
                                      <m:t>𝐷</m:t>
                                    </m:r>
                                  </m:e>
                                  <m:sub>
                                    <m:r>
                                      <a:rPr lang="en-US" sz="1100" b="0" i="1" smtClean="0">
                                        <a:latin typeface="Cambria Math" panose="02040503050406030204" pitchFamily="18" charset="0"/>
                                      </a:rPr>
                                      <m:t>𝑥</m:t>
                                    </m:r>
                                    <m:r>
                                      <a:rPr lang="en-US" sz="1100" b="0" i="1" smtClean="0">
                                        <a:latin typeface="Cambria Math" panose="02040503050406030204" pitchFamily="18" charset="0"/>
                                      </a:rPr>
                                      <m:t>,</m:t>
                                    </m:r>
                                    <m:r>
                                      <a:rPr lang="en-US" sz="1100" b="0" i="1" smtClean="0">
                                        <a:latin typeface="Cambria Math" panose="02040503050406030204" pitchFamily="18" charset="0"/>
                                      </a:rPr>
                                      <m:t>𝑦</m:t>
                                    </m:r>
                                  </m:sub>
                                </m:sSub>
                                <m:r>
                                  <a:rPr lang="en-US" sz="1100" b="0" i="1" smtClean="0">
                                    <a:latin typeface="Cambria Math" panose="02040503050406030204" pitchFamily="18" charset="0"/>
                                  </a:rPr>
                                  <m:t> [</m:t>
                                </m:r>
                                <m:r>
                                  <a:rPr lang="en-US" sz="1100" b="0" i="1" smtClean="0">
                                    <a:latin typeface="Cambria Math" panose="02040503050406030204" pitchFamily="18" charset="0"/>
                                  </a:rPr>
                                  <m:t>𝑚</m:t>
                                </m:r>
                                <m:r>
                                  <a:rPr lang="en-US" sz="1100" b="0" i="1" smtClean="0">
                                    <a:latin typeface="Cambria Math" panose="02040503050406030204" pitchFamily="18" charset="0"/>
                                  </a:rPr>
                                  <m:t>]</m:t>
                                </m:r>
                              </m:oMath>
                            </m:oMathPara>
                          </a14:m>
                          <a:endParaRPr lang="en-GB" sz="1100" dirty="0">
                            <a:latin typeface="Calibri" panose="020F0502020204030204" pitchFamily="34" charset="0"/>
                          </a:endParaRPr>
                        </a:p>
                      </a:txBody>
                      <a:tcPr/>
                    </a:tc>
                    <a:tc>
                      <a:txBody>
                        <a:bodyPr/>
                        <a:lstStyle/>
                        <a:p>
                          <a:pPr algn="ctr"/>
                          <a:r>
                            <a:rPr lang="en-US" sz="1100" dirty="0">
                              <a:latin typeface="Calibri" panose="020F0502020204030204" pitchFamily="34" charset="0"/>
                            </a:rPr>
                            <a:t>0.0</a:t>
                          </a:r>
                          <a:endParaRPr lang="en-GB" sz="1100" dirty="0"/>
                        </a:p>
                      </a:txBody>
                      <a:tcPr/>
                    </a:tc>
                    <a:tc>
                      <a:txBody>
                        <a:bodyPr/>
                        <a:lstStyle/>
                        <a:p>
                          <a:pPr algn="ctr"/>
                          <a:r>
                            <a:rPr lang="en-US" sz="1100" dirty="0">
                              <a:latin typeface="Calibri" panose="020F0502020204030204" pitchFamily="34" charset="0"/>
                            </a:rPr>
                            <a:t>0.0</a:t>
                          </a:r>
                          <a:endParaRPr lang="en-GB" sz="1100" dirty="0"/>
                        </a:p>
                      </a:txBody>
                      <a:tcPr/>
                    </a:tc>
                    <a:tc>
                      <a:txBody>
                        <a:bodyPr/>
                        <a:lstStyle/>
                        <a:p>
                          <a:pPr algn="ctr"/>
                          <a:r>
                            <a:rPr lang="en-US" sz="1100" dirty="0">
                              <a:latin typeface="Calibri" panose="020F0502020204030204" pitchFamily="34" charset="0"/>
                            </a:rPr>
                            <a:t>0.0</a:t>
                          </a:r>
                          <a:endParaRPr lang="en-GB" sz="1100" dirty="0"/>
                        </a:p>
                      </a:txBody>
                      <a:tcPr/>
                    </a:tc>
                    <a:extLst>
                      <a:ext uri="{0D108BD9-81ED-4DB2-BD59-A6C34878D82A}">
                        <a16:rowId xmlns:a16="http://schemas.microsoft.com/office/drawing/2014/main" val="3039365539"/>
                      </a:ext>
                    </a:extLst>
                  </a:tr>
                </a:tbl>
              </a:graphicData>
            </a:graphic>
          </p:graphicFrame>
        </mc:Choice>
        <mc:Fallback xmlns="">
          <p:graphicFrame>
            <p:nvGraphicFramePr>
              <p:cNvPr id="16" name="Table 15">
                <a:extLst>
                  <a:ext uri="{FF2B5EF4-FFF2-40B4-BE49-F238E27FC236}">
                    <a16:creationId xmlns:a16="http://schemas.microsoft.com/office/drawing/2014/main" id="{3B36412F-A515-4383-F172-1D36B3EA8EF9}"/>
                  </a:ext>
                </a:extLst>
              </p:cNvPr>
              <p:cNvGraphicFramePr>
                <a:graphicFrameLocks noGrp="1"/>
              </p:cNvGraphicFramePr>
              <p:nvPr>
                <p:extLst>
                  <p:ext uri="{D42A27DB-BD31-4B8C-83A1-F6EECF244321}">
                    <p14:modId xmlns:p14="http://schemas.microsoft.com/office/powerpoint/2010/main" val="1978896893"/>
                  </p:ext>
                </p:extLst>
              </p:nvPr>
            </p:nvGraphicFramePr>
            <p:xfrm>
              <a:off x="8306903" y="3537055"/>
              <a:ext cx="3446145" cy="1620520"/>
            </p:xfrm>
            <a:graphic>
              <a:graphicData uri="http://schemas.openxmlformats.org/drawingml/2006/table">
                <a:tbl>
                  <a:tblPr firstRow="1" bandRow="1">
                    <a:tableStyleId>{5C22544A-7EE6-4342-B048-85BDC9FD1C3A}</a:tableStyleId>
                  </a:tblPr>
                  <a:tblGrid>
                    <a:gridCol w="783275">
                      <a:extLst>
                        <a:ext uri="{9D8B030D-6E8A-4147-A177-3AD203B41FA5}">
                          <a16:colId xmlns:a16="http://schemas.microsoft.com/office/drawing/2014/main" val="678839723"/>
                        </a:ext>
                      </a:extLst>
                    </a:gridCol>
                    <a:gridCol w="1165006">
                      <a:extLst>
                        <a:ext uri="{9D8B030D-6E8A-4147-A177-3AD203B41FA5}">
                          <a16:colId xmlns:a16="http://schemas.microsoft.com/office/drawing/2014/main" val="2682505590"/>
                        </a:ext>
                      </a:extLst>
                    </a:gridCol>
                    <a:gridCol w="754876">
                      <a:extLst>
                        <a:ext uri="{9D8B030D-6E8A-4147-A177-3AD203B41FA5}">
                          <a16:colId xmlns:a16="http://schemas.microsoft.com/office/drawing/2014/main" val="140940784"/>
                        </a:ext>
                      </a:extLst>
                    </a:gridCol>
                    <a:gridCol w="742988">
                      <a:extLst>
                        <a:ext uri="{9D8B030D-6E8A-4147-A177-3AD203B41FA5}">
                          <a16:colId xmlns:a16="http://schemas.microsoft.com/office/drawing/2014/main" val="1193649334"/>
                        </a:ext>
                      </a:extLst>
                    </a:gridCol>
                  </a:tblGrid>
                  <a:tr h="259080">
                    <a:tc>
                      <a:txBody>
                        <a:bodyPr/>
                        <a:lstStyle/>
                        <a:p>
                          <a:endParaRPr lang="en-GB" sz="1100" dirty="0">
                            <a:latin typeface="Calibri" panose="020F0502020204030204" pitchFamily="34" charset="0"/>
                          </a:endParaRPr>
                        </a:p>
                      </a:txBody>
                      <a:tcPr/>
                    </a:tc>
                    <a:tc>
                      <a:txBody>
                        <a:bodyPr/>
                        <a:lstStyle/>
                        <a:p>
                          <a:pPr algn="ctr"/>
                          <a:r>
                            <a:rPr lang="en-US" sz="1100" dirty="0">
                              <a:latin typeface="Calibri" panose="020F0502020204030204" pitchFamily="34" charset="0"/>
                            </a:rPr>
                            <a:t>Specifications</a:t>
                          </a:r>
                          <a:endParaRPr lang="en-GB" sz="1100" dirty="0"/>
                        </a:p>
                      </a:txBody>
                      <a:tcPr/>
                    </a:tc>
                    <a:tc>
                      <a:txBody>
                        <a:bodyPr/>
                        <a:lstStyle/>
                        <a:p>
                          <a:pPr algn="ctr"/>
                          <a:r>
                            <a:rPr lang="en-US" sz="1100" dirty="0">
                              <a:latin typeface="Calibri" panose="020F0502020204030204" pitchFamily="34" charset="0"/>
                            </a:rPr>
                            <a:t>x-plane</a:t>
                          </a:r>
                          <a:endParaRPr lang="en-GB" sz="1100" dirty="0"/>
                        </a:p>
                      </a:txBody>
                      <a:tcPr/>
                    </a:tc>
                    <a:tc>
                      <a:txBody>
                        <a:bodyPr/>
                        <a:lstStyle/>
                        <a:p>
                          <a:pPr algn="ctr"/>
                          <a:r>
                            <a:rPr lang="en-US" sz="1100" dirty="0">
                              <a:latin typeface="Calibri" panose="020F0502020204030204" pitchFamily="34" charset="0"/>
                            </a:rPr>
                            <a:t>y-plane</a:t>
                          </a:r>
                          <a:endParaRPr lang="en-GB" sz="1100" dirty="0"/>
                        </a:p>
                      </a:txBody>
                      <a:tcPr/>
                    </a:tc>
                    <a:extLst>
                      <a:ext uri="{0D108BD9-81ED-4DB2-BD59-A6C34878D82A}">
                        <a16:rowId xmlns:a16="http://schemas.microsoft.com/office/drawing/2014/main" val="605163910"/>
                      </a:ext>
                    </a:extLst>
                  </a:tr>
                  <a:tr h="272288">
                    <a:tc>
                      <a:txBody>
                        <a:bodyPr/>
                        <a:lstStyle/>
                        <a:p>
                          <a:endParaRPr lang="en-US"/>
                        </a:p>
                      </a:txBody>
                      <a:tcPr>
                        <a:blipFill>
                          <a:blip r:embed="rId4"/>
                          <a:stretch>
                            <a:fillRect l="-775" t="-97778" r="-342636" b="-404444"/>
                          </a:stretch>
                        </a:blipFill>
                      </a:tcPr>
                    </a:tc>
                    <a:tc>
                      <a:txBody>
                        <a:bodyPr/>
                        <a:lstStyle/>
                        <a:p>
                          <a:pPr algn="ctr"/>
                          <a:r>
                            <a:rPr lang="en-US" sz="1100" dirty="0">
                              <a:latin typeface="Calibri" panose="020F0502020204030204" pitchFamily="34" charset="0"/>
                            </a:rPr>
                            <a:t>200</a:t>
                          </a:r>
                          <a:endParaRPr lang="en-GB" sz="1100" dirty="0"/>
                        </a:p>
                      </a:txBody>
                      <a:tcPr/>
                    </a:tc>
                    <a:tc>
                      <a:txBody>
                        <a:bodyPr/>
                        <a:lstStyle/>
                        <a:p>
                          <a:pPr algn="ctr"/>
                          <a:r>
                            <a:rPr lang="en-US" sz="1100" dirty="0"/>
                            <a:t>193</a:t>
                          </a:r>
                          <a:endParaRPr lang="en-GB" sz="1100" dirty="0"/>
                        </a:p>
                      </a:txBody>
                      <a:tcPr/>
                    </a:tc>
                    <a:tc>
                      <a:txBody>
                        <a:bodyPr/>
                        <a:lstStyle/>
                        <a:p>
                          <a:pPr algn="ctr"/>
                          <a:r>
                            <a:rPr lang="en-US" sz="1100" dirty="0">
                              <a:latin typeface="Calibri" panose="020F0502020204030204" pitchFamily="34" charset="0"/>
                            </a:rPr>
                            <a:t>197</a:t>
                          </a:r>
                          <a:endParaRPr lang="en-GB" sz="1100" dirty="0"/>
                        </a:p>
                      </a:txBody>
                      <a:tcPr/>
                    </a:tc>
                    <a:extLst>
                      <a:ext uri="{0D108BD9-81ED-4DB2-BD59-A6C34878D82A}">
                        <a16:rowId xmlns:a16="http://schemas.microsoft.com/office/drawing/2014/main" val="1279272567"/>
                      </a:ext>
                    </a:extLst>
                  </a:tr>
                  <a:tr h="272288">
                    <a:tc>
                      <a:txBody>
                        <a:bodyPr/>
                        <a:lstStyle/>
                        <a:p>
                          <a:endParaRPr lang="en-US"/>
                        </a:p>
                      </a:txBody>
                      <a:tcPr>
                        <a:blipFill>
                          <a:blip r:embed="rId4"/>
                          <a:stretch>
                            <a:fillRect l="-775" t="-202273" r="-342636" b="-313636"/>
                          </a:stretch>
                        </a:blipFill>
                      </a:tcPr>
                    </a:tc>
                    <a:tc>
                      <a:txBody>
                        <a:bodyPr/>
                        <a:lstStyle/>
                        <a:p>
                          <a:pPr algn="ctr"/>
                          <a:r>
                            <a:rPr lang="en-US" sz="1100" dirty="0">
                              <a:latin typeface="Calibri" panose="020F0502020204030204" pitchFamily="34" charset="0"/>
                            </a:rPr>
                            <a:t>2</a:t>
                          </a:r>
                          <a:endParaRPr lang="en-GB" sz="1100" dirty="0"/>
                        </a:p>
                      </a:txBody>
                      <a:tcPr/>
                    </a:tc>
                    <a:tc>
                      <a:txBody>
                        <a:bodyPr/>
                        <a:lstStyle/>
                        <a:p>
                          <a:pPr algn="ctr"/>
                          <a:r>
                            <a:rPr lang="en-US" sz="1100" dirty="0">
                              <a:latin typeface="Calibri" panose="020F0502020204030204" pitchFamily="34" charset="0"/>
                            </a:rPr>
                            <a:t>2</a:t>
                          </a:r>
                          <a:endParaRPr lang="en-GB" sz="1100" dirty="0"/>
                        </a:p>
                      </a:txBody>
                      <a:tcPr/>
                    </a:tc>
                    <a:tc>
                      <a:txBody>
                        <a:bodyPr/>
                        <a:lstStyle/>
                        <a:p>
                          <a:pPr algn="ctr"/>
                          <a:r>
                            <a:rPr lang="en-US" sz="1100" dirty="0">
                              <a:latin typeface="Calibri" panose="020F0502020204030204" pitchFamily="34" charset="0"/>
                            </a:rPr>
                            <a:t>2</a:t>
                          </a:r>
                          <a:endParaRPr lang="en-GB" sz="1100" dirty="0"/>
                        </a:p>
                      </a:txBody>
                      <a:tcPr/>
                    </a:tc>
                    <a:extLst>
                      <a:ext uri="{0D108BD9-81ED-4DB2-BD59-A6C34878D82A}">
                        <a16:rowId xmlns:a16="http://schemas.microsoft.com/office/drawing/2014/main" val="2968771237"/>
                      </a:ext>
                    </a:extLst>
                  </a:tr>
                  <a:tr h="272288">
                    <a:tc>
                      <a:txBody>
                        <a:bodyPr/>
                        <a:lstStyle/>
                        <a:p>
                          <a:endParaRPr lang="en-US"/>
                        </a:p>
                      </a:txBody>
                      <a:tcPr>
                        <a:blipFill>
                          <a:blip r:embed="rId4"/>
                          <a:stretch>
                            <a:fillRect l="-775" t="-295556" r="-342636" b="-206667"/>
                          </a:stretch>
                        </a:blipFill>
                      </a:tcPr>
                    </a:tc>
                    <a:tc>
                      <a:txBody>
                        <a:bodyPr/>
                        <a:lstStyle/>
                        <a:p>
                          <a:pPr algn="ctr"/>
                          <a:r>
                            <a:rPr lang="en-US" sz="1100" dirty="0">
                              <a:latin typeface="Calibri" panose="020F0502020204030204" pitchFamily="34" charset="0"/>
                            </a:rPr>
                            <a:t>0.0</a:t>
                          </a:r>
                          <a:endParaRPr lang="en-GB" sz="1100" dirty="0"/>
                        </a:p>
                      </a:txBody>
                      <a:tcPr/>
                    </a:tc>
                    <a:tc>
                      <a:txBody>
                        <a:bodyPr/>
                        <a:lstStyle/>
                        <a:p>
                          <a:pPr algn="ctr"/>
                          <a:r>
                            <a:rPr lang="en-US" sz="1100" dirty="0">
                              <a:latin typeface="Calibri" panose="020F0502020204030204" pitchFamily="34" charset="0"/>
                            </a:rPr>
                            <a:t>0.0</a:t>
                          </a:r>
                          <a:endParaRPr lang="en-GB" sz="1100" dirty="0"/>
                        </a:p>
                      </a:txBody>
                      <a:tcPr/>
                    </a:tc>
                    <a:tc>
                      <a:txBody>
                        <a:bodyPr/>
                        <a:lstStyle/>
                        <a:p>
                          <a:pPr algn="ctr"/>
                          <a:r>
                            <a:rPr lang="en-US" sz="1100" dirty="0">
                              <a:latin typeface="Calibri" panose="020F0502020204030204" pitchFamily="34" charset="0"/>
                            </a:rPr>
                            <a:t>0.0</a:t>
                          </a:r>
                          <a:endParaRPr lang="en-GB" sz="1100" dirty="0"/>
                        </a:p>
                      </a:txBody>
                      <a:tcPr/>
                    </a:tc>
                    <a:extLst>
                      <a:ext uri="{0D108BD9-81ED-4DB2-BD59-A6C34878D82A}">
                        <a16:rowId xmlns:a16="http://schemas.microsoft.com/office/drawing/2014/main" val="4138238173"/>
                      </a:ext>
                    </a:extLst>
                  </a:tr>
                  <a:tr h="272288">
                    <a:tc>
                      <a:txBody>
                        <a:bodyPr/>
                        <a:lstStyle/>
                        <a:p>
                          <a:endParaRPr lang="en-US"/>
                        </a:p>
                      </a:txBody>
                      <a:tcPr>
                        <a:blipFill>
                          <a:blip r:embed="rId4"/>
                          <a:stretch>
                            <a:fillRect l="-775" t="-395556" r="-342636" b="-106667"/>
                          </a:stretch>
                        </a:blipFill>
                      </a:tcPr>
                    </a:tc>
                    <a:tc>
                      <a:txBody>
                        <a:bodyPr/>
                        <a:lstStyle/>
                        <a:p>
                          <a:pPr algn="ctr"/>
                          <a:r>
                            <a:rPr lang="en-US" sz="1100" dirty="0"/>
                            <a:t>0.705</a:t>
                          </a:r>
                          <a:endParaRPr lang="en-GB" sz="1100" dirty="0"/>
                        </a:p>
                      </a:txBody>
                      <a:tcPr/>
                    </a:tc>
                    <a:tc>
                      <a:txBody>
                        <a:bodyPr/>
                        <a:lstStyle/>
                        <a:p>
                          <a:pPr algn="ctr"/>
                          <a:r>
                            <a:rPr lang="en-US" sz="1100" dirty="0"/>
                            <a:t>0.676</a:t>
                          </a:r>
                          <a:endParaRPr lang="en-GB" sz="1100" dirty="0"/>
                        </a:p>
                      </a:txBody>
                      <a:tcPr/>
                    </a:tc>
                    <a:tc>
                      <a:txBody>
                        <a:bodyPr/>
                        <a:lstStyle/>
                        <a:p>
                          <a:pPr algn="ctr"/>
                          <a:r>
                            <a:rPr lang="en-US" sz="1100" dirty="0"/>
                            <a:t>0.704</a:t>
                          </a:r>
                          <a:endParaRPr lang="en-GB" sz="1100" dirty="0"/>
                        </a:p>
                      </a:txBody>
                      <a:tcPr/>
                    </a:tc>
                    <a:extLst>
                      <a:ext uri="{0D108BD9-81ED-4DB2-BD59-A6C34878D82A}">
                        <a16:rowId xmlns:a16="http://schemas.microsoft.com/office/drawing/2014/main" val="1398516523"/>
                      </a:ext>
                    </a:extLst>
                  </a:tr>
                  <a:tr h="272288">
                    <a:tc>
                      <a:txBody>
                        <a:bodyPr/>
                        <a:lstStyle/>
                        <a:p>
                          <a:endParaRPr lang="en-US"/>
                        </a:p>
                      </a:txBody>
                      <a:tcPr>
                        <a:blipFill>
                          <a:blip r:embed="rId4"/>
                          <a:stretch>
                            <a:fillRect l="-775" t="-495556" r="-342636" b="-6667"/>
                          </a:stretch>
                        </a:blipFill>
                      </a:tcPr>
                    </a:tc>
                    <a:tc>
                      <a:txBody>
                        <a:bodyPr/>
                        <a:lstStyle/>
                        <a:p>
                          <a:pPr algn="ctr"/>
                          <a:r>
                            <a:rPr lang="en-US" sz="1100" dirty="0">
                              <a:latin typeface="Calibri" panose="020F0502020204030204" pitchFamily="34" charset="0"/>
                            </a:rPr>
                            <a:t>0.0</a:t>
                          </a:r>
                          <a:endParaRPr lang="en-GB" sz="1100" dirty="0"/>
                        </a:p>
                      </a:txBody>
                      <a:tcPr/>
                    </a:tc>
                    <a:tc>
                      <a:txBody>
                        <a:bodyPr/>
                        <a:lstStyle/>
                        <a:p>
                          <a:pPr algn="ctr"/>
                          <a:r>
                            <a:rPr lang="en-US" sz="1100" dirty="0">
                              <a:latin typeface="Calibri" panose="020F0502020204030204" pitchFamily="34" charset="0"/>
                            </a:rPr>
                            <a:t>0.0</a:t>
                          </a:r>
                          <a:endParaRPr lang="en-GB" sz="1100" dirty="0"/>
                        </a:p>
                      </a:txBody>
                      <a:tcPr/>
                    </a:tc>
                    <a:tc>
                      <a:txBody>
                        <a:bodyPr/>
                        <a:lstStyle/>
                        <a:p>
                          <a:pPr algn="ctr"/>
                          <a:r>
                            <a:rPr lang="en-US" sz="1100" dirty="0">
                              <a:latin typeface="Calibri" panose="020F0502020204030204" pitchFamily="34" charset="0"/>
                            </a:rPr>
                            <a:t>0.0</a:t>
                          </a:r>
                          <a:endParaRPr lang="en-GB" sz="1100" dirty="0"/>
                        </a:p>
                      </a:txBody>
                      <a:tcPr/>
                    </a:tc>
                    <a:extLst>
                      <a:ext uri="{0D108BD9-81ED-4DB2-BD59-A6C34878D82A}">
                        <a16:rowId xmlns:a16="http://schemas.microsoft.com/office/drawing/2014/main" val="3039365539"/>
                      </a:ext>
                    </a:extLst>
                  </a:tr>
                </a:tbl>
              </a:graphicData>
            </a:graphic>
          </p:graphicFrame>
        </mc:Fallback>
      </mc:AlternateContent>
      <p:sp>
        <p:nvSpPr>
          <p:cNvPr id="3" name="Arrow: Right 2">
            <a:extLst>
              <a:ext uri="{FF2B5EF4-FFF2-40B4-BE49-F238E27FC236}">
                <a16:creationId xmlns:a16="http://schemas.microsoft.com/office/drawing/2014/main" id="{704ECFE2-A58E-5C09-32D8-E53DB505DEC9}"/>
              </a:ext>
            </a:extLst>
          </p:cNvPr>
          <p:cNvSpPr/>
          <p:nvPr/>
        </p:nvSpPr>
        <p:spPr>
          <a:xfrm>
            <a:off x="1043261" y="3747228"/>
            <a:ext cx="350292" cy="26547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8EB72D2E-D55C-FF5E-DFC2-01B2E86F2E23}"/>
              </a:ext>
            </a:extLst>
          </p:cNvPr>
          <p:cNvSpPr txBox="1"/>
          <p:nvPr/>
        </p:nvSpPr>
        <p:spPr>
          <a:xfrm>
            <a:off x="250794" y="6095994"/>
            <a:ext cx="7357369" cy="215444"/>
          </a:xfrm>
          <a:prstGeom prst="rect">
            <a:avLst/>
          </a:prstGeom>
          <a:noFill/>
        </p:spPr>
        <p:txBody>
          <a:bodyPr wrap="square">
            <a:spAutoFit/>
          </a:bodyPr>
          <a:lstStyle/>
          <a:p>
            <a:pPr lvl="0">
              <a:buSzPts val="1000"/>
              <a:tabLst>
                <a:tab pos="457200" algn="l"/>
              </a:tabLst>
            </a:pPr>
            <a:r>
              <a:rPr lang="en-GB" sz="800" dirty="0">
                <a:solidFill>
                  <a:srgbClr val="222222"/>
                </a:solidFill>
                <a:effectLst/>
                <a:ea typeface="Times New Roman" panose="02020603050405020304" pitchFamily="18" charset="0"/>
                <a:cs typeface="Arial" panose="020B0604020202020204" pitchFamily="34" charset="0"/>
              </a:rPr>
              <a:t>[1] Bencini, V., et al “Design of the new 18 MeV electron injection line for AWAKE Run2c” (</a:t>
            </a:r>
            <a:r>
              <a:rPr lang="en-GB" sz="800" u="sng" dirty="0">
                <a:solidFill>
                  <a:srgbClr val="222222"/>
                </a:solidFill>
                <a:effectLst/>
                <a:ea typeface="Times New Roman" panose="02020603050405020304" pitchFamily="18" charset="0"/>
                <a:cs typeface="Arial" panose="020B0604020202020204" pitchFamily="34" charset="0"/>
                <a:hlinkClick r:id="rId5"/>
              </a:rPr>
              <a:t>https://cds.cern.ch/record/2886194/files/document.pdf</a:t>
            </a:r>
            <a:r>
              <a:rPr lang="en-GB" sz="800" dirty="0">
                <a:solidFill>
                  <a:srgbClr val="000000"/>
                </a:solidFill>
                <a:effectLst/>
                <a:ea typeface="Times New Roman" panose="02020603050405020304" pitchFamily="18" charset="0"/>
                <a:cs typeface="Arial" panose="020B0604020202020204" pitchFamily="34" charset="0"/>
              </a:rPr>
              <a:t>)</a:t>
            </a:r>
            <a:endParaRPr lang="en-GB" sz="800" dirty="0">
              <a:effectLst/>
              <a:ea typeface="Calibri" panose="020F0502020204030204" pitchFamily="34" charset="0"/>
              <a:cs typeface="Arial" panose="020B0604020202020204" pitchFamily="34" charset="0"/>
            </a:endParaRPr>
          </a:p>
        </p:txBody>
      </p:sp>
      <p:sp>
        <p:nvSpPr>
          <p:cNvPr id="11" name="Date Placeholder 10">
            <a:extLst>
              <a:ext uri="{FF2B5EF4-FFF2-40B4-BE49-F238E27FC236}">
                <a16:creationId xmlns:a16="http://schemas.microsoft.com/office/drawing/2014/main" id="{14D44347-CA3A-90C5-4DA9-1DBF0BBEFC4F}"/>
              </a:ext>
            </a:extLst>
          </p:cNvPr>
          <p:cNvSpPr>
            <a:spLocks noGrp="1"/>
          </p:cNvSpPr>
          <p:nvPr>
            <p:ph type="dt" sz="half" idx="10"/>
          </p:nvPr>
        </p:nvSpPr>
        <p:spPr/>
        <p:txBody>
          <a:bodyPr/>
          <a:lstStyle/>
          <a:p>
            <a:r>
              <a:rPr lang="en-US"/>
              <a:t>5/02/2024</a:t>
            </a:r>
          </a:p>
        </p:txBody>
      </p:sp>
      <p:sp>
        <p:nvSpPr>
          <p:cNvPr id="12" name="Footer Placeholder 11">
            <a:extLst>
              <a:ext uri="{FF2B5EF4-FFF2-40B4-BE49-F238E27FC236}">
                <a16:creationId xmlns:a16="http://schemas.microsoft.com/office/drawing/2014/main" id="{32BB1791-586C-0E05-7B31-F6BD8535843D}"/>
              </a:ext>
            </a:extLst>
          </p:cNvPr>
          <p:cNvSpPr>
            <a:spLocks noGrp="1"/>
          </p:cNvSpPr>
          <p:nvPr>
            <p:ph type="ftr" sz="quarter" idx="3"/>
          </p:nvPr>
        </p:nvSpPr>
        <p:spPr/>
        <p:txBody>
          <a:bodyPr/>
          <a:lstStyle/>
          <a:p>
            <a:r>
              <a:rPr lang="en-US"/>
              <a:t>AWAKE Review</a:t>
            </a:r>
            <a:endParaRPr lang="en-US" dirty="0"/>
          </a:p>
        </p:txBody>
      </p:sp>
      <p:sp>
        <p:nvSpPr>
          <p:cNvPr id="13" name="Slide Number Placeholder 12">
            <a:extLst>
              <a:ext uri="{FF2B5EF4-FFF2-40B4-BE49-F238E27FC236}">
                <a16:creationId xmlns:a16="http://schemas.microsoft.com/office/drawing/2014/main" id="{21B479B8-70F8-61C6-6066-AD4E75E727D2}"/>
              </a:ext>
            </a:extLst>
          </p:cNvPr>
          <p:cNvSpPr>
            <a:spLocks noGrp="1"/>
          </p:cNvSpPr>
          <p:nvPr>
            <p:ph type="sldNum" sz="quarter" idx="4"/>
          </p:nvPr>
        </p:nvSpPr>
        <p:spPr/>
        <p:txBody>
          <a:bodyPr/>
          <a:lstStyle/>
          <a:p>
            <a:fld id="{3D351EE0-6949-4F2E-8F68-46F7424C488D}" type="slidenum">
              <a:rPr lang="en-US" smtClean="0"/>
              <a:pPr/>
              <a:t>13</a:t>
            </a:fld>
            <a:endParaRPr lang="en-US" dirty="0"/>
          </a:p>
        </p:txBody>
      </p:sp>
      <p:sp>
        <p:nvSpPr>
          <p:cNvPr id="4" name="TextBox 3">
            <a:extLst>
              <a:ext uri="{FF2B5EF4-FFF2-40B4-BE49-F238E27FC236}">
                <a16:creationId xmlns:a16="http://schemas.microsoft.com/office/drawing/2014/main" id="{EF021C84-39E4-2D7A-507B-34F3316D6440}"/>
              </a:ext>
            </a:extLst>
          </p:cNvPr>
          <p:cNvSpPr txBox="1"/>
          <p:nvPr/>
        </p:nvSpPr>
        <p:spPr>
          <a:xfrm>
            <a:off x="849242" y="925811"/>
            <a:ext cx="6885057" cy="2108269"/>
          </a:xfrm>
          <a:prstGeom prst="rect">
            <a:avLst/>
          </a:prstGeom>
          <a:noFill/>
        </p:spPr>
        <p:txBody>
          <a:bodyPr wrap="square" rtlCol="0">
            <a:spAutoFit/>
          </a:bodyPr>
          <a:lstStyle/>
          <a:p>
            <a:pPr algn="just"/>
            <a:r>
              <a:rPr lang="en-GB" dirty="0">
                <a:latin typeface="Calibri" panose="020F0502020204030204" pitchFamily="34" charset="0"/>
              </a:rPr>
              <a:t>Witness electron beamline would be used as </a:t>
            </a:r>
            <a:r>
              <a:rPr lang="en-GB" dirty="0">
                <a:solidFill>
                  <a:srgbClr val="0432FF"/>
                </a:solidFill>
                <a:latin typeface="Calibri" panose="020F0502020204030204" pitchFamily="34" charset="0"/>
              </a:rPr>
              <a:t>seeding line </a:t>
            </a:r>
            <a:r>
              <a:rPr lang="en-GB" dirty="0">
                <a:latin typeface="Calibri" panose="020F0502020204030204" pitchFamily="34" charset="0"/>
              </a:rPr>
              <a:t>for Run2c.</a:t>
            </a:r>
          </a:p>
          <a:p>
            <a:pPr algn="just"/>
            <a:endParaRPr lang="en-GB" dirty="0">
              <a:latin typeface="Calibri" panose="020F0502020204030204" pitchFamily="34" charset="0"/>
            </a:endParaRPr>
          </a:p>
          <a:p>
            <a:pPr marL="285750" indent="-285750" algn="just">
              <a:buFont typeface="Arial" panose="020B0604020202020204" pitchFamily="34" charset="0"/>
              <a:buChar char="•"/>
            </a:pPr>
            <a:r>
              <a:rPr lang="en-GB" dirty="0">
                <a:latin typeface="Calibri" panose="020F0502020204030204" pitchFamily="34" charset="0"/>
              </a:rPr>
              <a:t>New layout constrained by AWAKE tunnel geometry.</a:t>
            </a:r>
          </a:p>
          <a:p>
            <a:pPr marL="285750" indent="-285750" algn="just">
              <a:buFont typeface="Arial" panose="020B0604020202020204" pitchFamily="34" charset="0"/>
              <a:buChar char="•"/>
            </a:pPr>
            <a:endParaRPr lang="en-GB" sz="500" dirty="0">
              <a:latin typeface="Calibri" panose="020F0502020204030204" pitchFamily="34" charset="0"/>
            </a:endParaRPr>
          </a:p>
          <a:p>
            <a:pPr marL="285750" indent="-285750" algn="just">
              <a:buFont typeface="Arial" panose="020B0604020202020204" pitchFamily="34" charset="0"/>
              <a:buChar char="•"/>
            </a:pPr>
            <a:r>
              <a:rPr lang="en-GB" dirty="0">
                <a:latin typeface="Calibri" panose="020F0502020204030204" pitchFamily="34" charset="0"/>
              </a:rPr>
              <a:t>Beamline design based on</a:t>
            </a:r>
            <a:r>
              <a:rPr lang="en-GB" dirty="0">
                <a:solidFill>
                  <a:srgbClr val="0432FF"/>
                </a:solidFill>
                <a:latin typeface="Calibri" panose="020F0502020204030204" pitchFamily="34" charset="0"/>
              </a:rPr>
              <a:t> existing hardware, </a:t>
            </a:r>
            <a:r>
              <a:rPr lang="en-GB" dirty="0">
                <a:latin typeface="Calibri" panose="020F0502020204030204" pitchFamily="34" charset="0"/>
              </a:rPr>
              <a:t>setting stability tolerances and beam input parameters. </a:t>
            </a:r>
          </a:p>
          <a:p>
            <a:pPr algn="just"/>
            <a:r>
              <a:rPr lang="en-GB" dirty="0">
                <a:latin typeface="Calibri" panose="020F0502020204030204" pitchFamily="34" charset="0"/>
              </a:rPr>
              <a:t> </a:t>
            </a:r>
          </a:p>
          <a:p>
            <a:pPr marL="457200" indent="-457200" algn="just">
              <a:buFont typeface="Arial" panose="020B0604020202020204" pitchFamily="34" charset="0"/>
              <a:buChar char="•"/>
            </a:pPr>
            <a:endParaRPr lang="en-GB" dirty="0">
              <a:latin typeface="Calibri" panose="020F0502020204030204" pitchFamily="34" charset="0"/>
            </a:endParaRPr>
          </a:p>
        </p:txBody>
      </p:sp>
      <p:sp>
        <p:nvSpPr>
          <p:cNvPr id="6" name="TextBox 5">
            <a:extLst>
              <a:ext uri="{FF2B5EF4-FFF2-40B4-BE49-F238E27FC236}">
                <a16:creationId xmlns:a16="http://schemas.microsoft.com/office/drawing/2014/main" id="{E9E67280-FC3C-9CD9-7AFE-4069A2F6FDF0}"/>
              </a:ext>
            </a:extLst>
          </p:cNvPr>
          <p:cNvSpPr txBox="1"/>
          <p:nvPr/>
        </p:nvSpPr>
        <p:spPr>
          <a:xfrm>
            <a:off x="1349163" y="3689972"/>
            <a:ext cx="6338902" cy="923330"/>
          </a:xfrm>
          <a:prstGeom prst="rect">
            <a:avLst/>
          </a:prstGeom>
          <a:noFill/>
        </p:spPr>
        <p:txBody>
          <a:bodyPr wrap="square">
            <a:spAutoFit/>
          </a:bodyPr>
          <a:lstStyle/>
          <a:p>
            <a:pPr algn="just"/>
            <a:r>
              <a:rPr lang="en-GB" dirty="0">
                <a:latin typeface="Calibri" panose="020F0502020204030204" pitchFamily="34" charset="0"/>
              </a:rPr>
              <a:t>New design matches beam experimental target requirements [1].</a:t>
            </a:r>
          </a:p>
          <a:p>
            <a:pPr algn="just"/>
            <a:endParaRPr lang="en-GB" dirty="0">
              <a:latin typeface="Calibri" panose="020F0502020204030204" pitchFamily="34" charset="0"/>
            </a:endParaRPr>
          </a:p>
          <a:p>
            <a:pPr algn="just"/>
            <a:r>
              <a:rPr lang="en-GB" dirty="0">
                <a:latin typeface="Calibri" panose="020F0502020204030204" pitchFamily="34" charset="0"/>
              </a:rPr>
              <a:t>Error study confirms target stability [1].</a:t>
            </a:r>
          </a:p>
        </p:txBody>
      </p:sp>
      <p:sp>
        <p:nvSpPr>
          <p:cNvPr id="14" name="Arrow: Right 13">
            <a:extLst>
              <a:ext uri="{FF2B5EF4-FFF2-40B4-BE49-F238E27FC236}">
                <a16:creationId xmlns:a16="http://schemas.microsoft.com/office/drawing/2014/main" id="{C5AE4924-9589-3645-F8A9-66E111412443}"/>
              </a:ext>
            </a:extLst>
          </p:cNvPr>
          <p:cNvSpPr/>
          <p:nvPr/>
        </p:nvSpPr>
        <p:spPr>
          <a:xfrm>
            <a:off x="1036112" y="4297872"/>
            <a:ext cx="350292" cy="26547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2751700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7AF54-646E-44F5-06E2-5E777127A3E1}"/>
              </a:ext>
            </a:extLst>
          </p:cNvPr>
          <p:cNvSpPr>
            <a:spLocks noGrp="1"/>
          </p:cNvSpPr>
          <p:nvPr>
            <p:ph type="title"/>
          </p:nvPr>
        </p:nvSpPr>
        <p:spPr>
          <a:xfrm>
            <a:off x="849243" y="122171"/>
            <a:ext cx="9855928" cy="593445"/>
          </a:xfrm>
        </p:spPr>
        <p:txBody>
          <a:bodyPr>
            <a:normAutofit fontScale="90000"/>
          </a:bodyPr>
          <a:lstStyle/>
          <a:p>
            <a:r>
              <a:rPr lang="en-US" dirty="0"/>
              <a:t>150 MeV line for external injection</a:t>
            </a:r>
            <a:endParaRPr lang="en-CH" dirty="0"/>
          </a:p>
        </p:txBody>
      </p:sp>
      <mc:AlternateContent xmlns:mc="http://schemas.openxmlformats.org/markup-compatibility/2006" xmlns:a14="http://schemas.microsoft.com/office/drawing/2010/main">
        <mc:Choice Requires="a14">
          <p:graphicFrame>
            <p:nvGraphicFramePr>
              <p:cNvPr id="23" name="Table 22">
                <a:extLst>
                  <a:ext uri="{FF2B5EF4-FFF2-40B4-BE49-F238E27FC236}">
                    <a16:creationId xmlns:a16="http://schemas.microsoft.com/office/drawing/2014/main" id="{E9CB02E2-7CED-26EF-19E7-5CBE770C3B08}"/>
                  </a:ext>
                </a:extLst>
              </p:cNvPr>
              <p:cNvGraphicFramePr>
                <a:graphicFrameLocks noGrp="1"/>
              </p:cNvGraphicFramePr>
              <p:nvPr>
                <p:extLst>
                  <p:ext uri="{D42A27DB-BD31-4B8C-83A1-F6EECF244321}">
                    <p14:modId xmlns:p14="http://schemas.microsoft.com/office/powerpoint/2010/main" val="65207959"/>
                  </p:ext>
                </p:extLst>
              </p:nvPr>
            </p:nvGraphicFramePr>
            <p:xfrm>
              <a:off x="7732450" y="3826237"/>
              <a:ext cx="3755202" cy="1625800"/>
            </p:xfrm>
            <a:graphic>
              <a:graphicData uri="http://schemas.openxmlformats.org/drawingml/2006/table">
                <a:tbl>
                  <a:tblPr firstRow="1" bandRow="1">
                    <a:tableStyleId>{5C22544A-7EE6-4342-B048-85BDC9FD1C3A}</a:tableStyleId>
                  </a:tblPr>
                  <a:tblGrid>
                    <a:gridCol w="853521">
                      <a:extLst>
                        <a:ext uri="{9D8B030D-6E8A-4147-A177-3AD203B41FA5}">
                          <a16:colId xmlns:a16="http://schemas.microsoft.com/office/drawing/2014/main" val="678839723"/>
                        </a:ext>
                      </a:extLst>
                    </a:gridCol>
                    <a:gridCol w="1269486">
                      <a:extLst>
                        <a:ext uri="{9D8B030D-6E8A-4147-A177-3AD203B41FA5}">
                          <a16:colId xmlns:a16="http://schemas.microsoft.com/office/drawing/2014/main" val="2682505590"/>
                        </a:ext>
                      </a:extLst>
                    </a:gridCol>
                    <a:gridCol w="822574">
                      <a:extLst>
                        <a:ext uri="{9D8B030D-6E8A-4147-A177-3AD203B41FA5}">
                          <a16:colId xmlns:a16="http://schemas.microsoft.com/office/drawing/2014/main" val="140940784"/>
                        </a:ext>
                      </a:extLst>
                    </a:gridCol>
                    <a:gridCol w="809621">
                      <a:extLst>
                        <a:ext uri="{9D8B030D-6E8A-4147-A177-3AD203B41FA5}">
                          <a16:colId xmlns:a16="http://schemas.microsoft.com/office/drawing/2014/main" val="1193649334"/>
                        </a:ext>
                      </a:extLst>
                    </a:gridCol>
                  </a:tblGrid>
                  <a:tr h="268678">
                    <a:tc>
                      <a:txBody>
                        <a:bodyPr/>
                        <a:lstStyle/>
                        <a:p>
                          <a:endParaRPr lang="en-GB" sz="1100" dirty="0">
                            <a:latin typeface="Calibri" panose="020F0502020204030204" pitchFamily="34" charset="0"/>
                          </a:endParaRPr>
                        </a:p>
                      </a:txBody>
                      <a:tcPr/>
                    </a:tc>
                    <a:tc>
                      <a:txBody>
                        <a:bodyPr/>
                        <a:lstStyle/>
                        <a:p>
                          <a:pPr algn="ctr"/>
                          <a:r>
                            <a:rPr lang="en-US" sz="1100" dirty="0">
                              <a:latin typeface="Calibri" panose="020F0502020204030204" pitchFamily="34" charset="0"/>
                            </a:rPr>
                            <a:t>Specifications</a:t>
                          </a:r>
                          <a:endParaRPr lang="en-GB" sz="1100" dirty="0"/>
                        </a:p>
                      </a:txBody>
                      <a:tcPr/>
                    </a:tc>
                    <a:tc>
                      <a:txBody>
                        <a:bodyPr/>
                        <a:lstStyle/>
                        <a:p>
                          <a:pPr algn="ctr"/>
                          <a:r>
                            <a:rPr lang="en-US" sz="1100" dirty="0">
                              <a:latin typeface="Calibri" panose="020F0502020204030204" pitchFamily="34" charset="0"/>
                            </a:rPr>
                            <a:t>x-plane</a:t>
                          </a:r>
                          <a:endParaRPr lang="en-GB" sz="1100" dirty="0"/>
                        </a:p>
                      </a:txBody>
                      <a:tcPr/>
                    </a:tc>
                    <a:tc>
                      <a:txBody>
                        <a:bodyPr/>
                        <a:lstStyle/>
                        <a:p>
                          <a:pPr algn="ctr"/>
                          <a:r>
                            <a:rPr lang="en-US" sz="1100" dirty="0">
                              <a:latin typeface="Calibri" panose="020F0502020204030204" pitchFamily="34" charset="0"/>
                            </a:rPr>
                            <a:t>y-plane</a:t>
                          </a:r>
                          <a:endParaRPr lang="en-GB" sz="1100" dirty="0"/>
                        </a:p>
                      </a:txBody>
                      <a:tcPr/>
                    </a:tc>
                    <a:extLst>
                      <a:ext uri="{0D108BD9-81ED-4DB2-BD59-A6C34878D82A}">
                        <a16:rowId xmlns:a16="http://schemas.microsoft.com/office/drawing/2014/main" val="605163910"/>
                      </a:ext>
                    </a:extLst>
                  </a:tr>
                  <a:tr h="267970">
                    <a:tc>
                      <a:txBody>
                        <a:bodyPr/>
                        <a:lstStyle/>
                        <a:p>
                          <a:pPr/>
                          <a14:m>
                            <m:oMathPara xmlns:m="http://schemas.openxmlformats.org/officeDocument/2006/math">
                              <m:oMathParaPr>
                                <m:jc m:val="centerGroup"/>
                              </m:oMathParaPr>
                              <m:oMath xmlns:m="http://schemas.openxmlformats.org/officeDocument/2006/math">
                                <m:sSub>
                                  <m:sSubPr>
                                    <m:ctrlPr>
                                      <a:rPr lang="en-GB" sz="1100" i="1" smtClean="0">
                                        <a:latin typeface="Cambria Math" panose="02040503050406030204" pitchFamily="18" charset="0"/>
                                      </a:rPr>
                                    </m:ctrlPr>
                                  </m:sSubPr>
                                  <m:e>
                                    <m:r>
                                      <a:rPr lang="en-GB" sz="1100" i="1" smtClean="0">
                                        <a:latin typeface="Cambria Math" panose="02040503050406030204" pitchFamily="18" charset="0"/>
                                        <a:ea typeface="Cambria Math" panose="02040503050406030204" pitchFamily="18" charset="0"/>
                                      </a:rPr>
                                      <m:t>𝜎</m:t>
                                    </m:r>
                                  </m:e>
                                  <m:sub>
                                    <m:r>
                                      <a:rPr lang="en-US" sz="1100" b="0" i="1" smtClean="0">
                                        <a:latin typeface="Cambria Math" panose="02040503050406030204" pitchFamily="18" charset="0"/>
                                      </a:rPr>
                                      <m:t>𝑥</m:t>
                                    </m:r>
                                    <m:r>
                                      <a:rPr lang="en-US" sz="1100" b="0" i="1" smtClean="0">
                                        <a:latin typeface="Cambria Math" panose="02040503050406030204" pitchFamily="18" charset="0"/>
                                      </a:rPr>
                                      <m:t>,</m:t>
                                    </m:r>
                                    <m:r>
                                      <a:rPr lang="en-US" sz="1100" b="0" i="1" smtClean="0">
                                        <a:latin typeface="Cambria Math" panose="02040503050406030204" pitchFamily="18" charset="0"/>
                                      </a:rPr>
                                      <m:t>𝑦</m:t>
                                    </m:r>
                                  </m:sub>
                                </m:sSub>
                                <m:r>
                                  <a:rPr lang="en-US" sz="1100" b="0" i="1" smtClean="0">
                                    <a:latin typeface="Cambria Math" panose="02040503050406030204" pitchFamily="18" charset="0"/>
                                  </a:rPr>
                                  <m:t> [</m:t>
                                </m:r>
                                <m:r>
                                  <a:rPr lang="en-US" sz="1100" b="0" i="1" smtClean="0">
                                    <a:latin typeface="Cambria Math" panose="02040503050406030204" pitchFamily="18" charset="0"/>
                                    <a:ea typeface="Cambria Math" panose="02040503050406030204" pitchFamily="18" charset="0"/>
                                  </a:rPr>
                                  <m:t>𝜇</m:t>
                                </m:r>
                                <m:r>
                                  <a:rPr lang="en-US" sz="1100" b="0" i="1" smtClean="0">
                                    <a:latin typeface="Cambria Math" panose="02040503050406030204" pitchFamily="18" charset="0"/>
                                    <a:ea typeface="Cambria Math" panose="02040503050406030204" pitchFamily="18" charset="0"/>
                                  </a:rPr>
                                  <m:t>𝑚</m:t>
                                </m:r>
                                <m:r>
                                  <a:rPr lang="en-US" sz="1100" b="0" i="1" smtClean="0">
                                    <a:latin typeface="Cambria Math" panose="02040503050406030204" pitchFamily="18" charset="0"/>
                                    <a:ea typeface="Cambria Math" panose="02040503050406030204" pitchFamily="18" charset="0"/>
                                  </a:rPr>
                                  <m:t>]</m:t>
                                </m:r>
                              </m:oMath>
                            </m:oMathPara>
                          </a14:m>
                          <a:endParaRPr lang="en-GB" sz="1100" dirty="0">
                            <a:latin typeface="Calibri" panose="020F0502020204030204" pitchFamily="34" charset="0"/>
                          </a:endParaRPr>
                        </a:p>
                      </a:txBody>
                      <a:tcPr/>
                    </a:tc>
                    <a:tc>
                      <a:txBody>
                        <a:bodyPr/>
                        <a:lstStyle/>
                        <a:p>
                          <a:pPr algn="ctr"/>
                          <a:r>
                            <a:rPr lang="en-US" sz="1100" dirty="0">
                              <a:latin typeface="Calibri" panose="020F0502020204030204" pitchFamily="34" charset="0"/>
                            </a:rPr>
                            <a:t>5.75</a:t>
                          </a:r>
                          <a:endParaRPr lang="en-GB" sz="1100" dirty="0"/>
                        </a:p>
                      </a:txBody>
                      <a:tcPr/>
                    </a:tc>
                    <a:tc>
                      <a:txBody>
                        <a:bodyPr/>
                        <a:lstStyle/>
                        <a:p>
                          <a:pPr algn="ctr"/>
                          <a:r>
                            <a:rPr lang="en-US" sz="1100" dirty="0">
                              <a:latin typeface="Calibri" panose="020F0502020204030204" pitchFamily="34" charset="0"/>
                            </a:rPr>
                            <a:t>5.62</a:t>
                          </a:r>
                          <a:endParaRPr lang="en-GB" sz="1100" dirty="0"/>
                        </a:p>
                      </a:txBody>
                      <a:tcPr/>
                    </a:tc>
                    <a:tc>
                      <a:txBody>
                        <a:bodyPr/>
                        <a:lstStyle/>
                        <a:p>
                          <a:pPr algn="ctr"/>
                          <a:r>
                            <a:rPr lang="en-US" sz="1100" dirty="0">
                              <a:latin typeface="Calibri" panose="020F0502020204030204" pitchFamily="34" charset="0"/>
                            </a:rPr>
                            <a:t>6.15</a:t>
                          </a:r>
                          <a:endParaRPr lang="en-GB" sz="1100" dirty="0"/>
                        </a:p>
                      </a:txBody>
                      <a:tcPr/>
                    </a:tc>
                    <a:extLst>
                      <a:ext uri="{0D108BD9-81ED-4DB2-BD59-A6C34878D82A}">
                        <a16:rowId xmlns:a16="http://schemas.microsoft.com/office/drawing/2014/main" val="1279272567"/>
                      </a:ext>
                    </a:extLst>
                  </a:tr>
                  <a:tr h="267970">
                    <a:tc>
                      <a:txBody>
                        <a:bodyPr/>
                        <a:lstStyle/>
                        <a:p>
                          <a:pPr/>
                          <a14:m>
                            <m:oMathPara xmlns:m="http://schemas.openxmlformats.org/officeDocument/2006/math">
                              <m:oMathParaPr>
                                <m:jc m:val="centerGroup"/>
                              </m:oMathParaPr>
                              <m:oMath xmlns:m="http://schemas.openxmlformats.org/officeDocument/2006/math">
                                <m:sSub>
                                  <m:sSubPr>
                                    <m:ctrlPr>
                                      <a:rPr lang="en-GB" sz="1100" i="1" smtClean="0">
                                        <a:latin typeface="Cambria Math" panose="02040503050406030204" pitchFamily="18" charset="0"/>
                                      </a:rPr>
                                    </m:ctrlPr>
                                  </m:sSubPr>
                                  <m:e>
                                    <m:r>
                                      <a:rPr lang="en-GB" sz="1100" i="1" smtClean="0">
                                        <a:latin typeface="Cambria Math" panose="02040503050406030204" pitchFamily="18" charset="0"/>
                                        <a:ea typeface="Cambria Math" panose="02040503050406030204" pitchFamily="18" charset="0"/>
                                      </a:rPr>
                                      <m:t>𝜎</m:t>
                                    </m:r>
                                  </m:e>
                                  <m:sub>
                                    <m:r>
                                      <a:rPr lang="en-US" sz="1100" b="0" i="1" smtClean="0">
                                        <a:latin typeface="Cambria Math" panose="02040503050406030204" pitchFamily="18" charset="0"/>
                                        <a:ea typeface="Cambria Math" panose="02040503050406030204" pitchFamily="18" charset="0"/>
                                      </a:rPr>
                                      <m:t>𝑧</m:t>
                                    </m:r>
                                  </m:sub>
                                </m:sSub>
                                <m:r>
                                  <a:rPr lang="en-US" sz="1100" b="0" i="1" smtClean="0">
                                    <a:latin typeface="Cambria Math" panose="02040503050406030204" pitchFamily="18" charset="0"/>
                                  </a:rPr>
                                  <m:t> [</m:t>
                                </m:r>
                                <m:r>
                                  <a:rPr lang="en-US" sz="1100" b="0" i="1" smtClean="0">
                                    <a:latin typeface="Cambria Math" panose="02040503050406030204" pitchFamily="18" charset="0"/>
                                    <a:ea typeface="Cambria Math" panose="02040503050406030204" pitchFamily="18" charset="0"/>
                                  </a:rPr>
                                  <m:t>𝜇</m:t>
                                </m:r>
                                <m:r>
                                  <a:rPr lang="en-US" sz="1100" b="0" i="1" smtClean="0">
                                    <a:latin typeface="Cambria Math" panose="02040503050406030204" pitchFamily="18" charset="0"/>
                                    <a:ea typeface="Cambria Math" panose="02040503050406030204" pitchFamily="18" charset="0"/>
                                  </a:rPr>
                                  <m:t>𝑚</m:t>
                                </m:r>
                                <m:r>
                                  <a:rPr lang="en-US" sz="1100" b="0" i="1" smtClean="0">
                                    <a:latin typeface="Cambria Math" panose="02040503050406030204" pitchFamily="18" charset="0"/>
                                    <a:ea typeface="Cambria Math" panose="02040503050406030204" pitchFamily="18" charset="0"/>
                                  </a:rPr>
                                  <m:t>]</m:t>
                                </m:r>
                              </m:oMath>
                            </m:oMathPara>
                          </a14:m>
                          <a:endParaRPr lang="en-GB" sz="1100" dirty="0">
                            <a:latin typeface="Calibri" panose="020F0502020204030204" pitchFamily="34" charset="0"/>
                          </a:endParaRPr>
                        </a:p>
                      </a:txBody>
                      <a:tcPr/>
                    </a:tc>
                    <a:tc>
                      <a:txBody>
                        <a:bodyPr/>
                        <a:lstStyle/>
                        <a:p>
                          <a:pPr algn="ctr"/>
                          <a:r>
                            <a:rPr lang="en-US" sz="1100" dirty="0">
                              <a:latin typeface="Calibri" panose="020F0502020204030204" pitchFamily="34" charset="0"/>
                            </a:rPr>
                            <a:t>60</a:t>
                          </a:r>
                          <a:endParaRPr lang="en-GB" sz="1100" dirty="0"/>
                        </a:p>
                      </a:txBody>
                      <a:tcPr/>
                    </a:tc>
                    <a:tc gridSpan="2">
                      <a:txBody>
                        <a:bodyPr/>
                        <a:lstStyle/>
                        <a:p>
                          <a:pPr algn="ctr"/>
                          <a:r>
                            <a:rPr lang="en-US" sz="1100" dirty="0">
                              <a:latin typeface="Calibri" panose="020F0502020204030204" pitchFamily="34" charset="0"/>
                            </a:rPr>
                            <a:t>58.96</a:t>
                          </a:r>
                          <a:endParaRPr lang="en-GB" sz="1100" dirty="0"/>
                        </a:p>
                      </a:txBody>
                      <a:tcPr/>
                    </a:tc>
                    <a:tc hMerge="1">
                      <a:txBody>
                        <a:bodyPr/>
                        <a:lstStyle/>
                        <a:p>
                          <a:pPr algn="ctr"/>
                          <a:endParaRPr lang="en-GB" sz="1600" dirty="0"/>
                        </a:p>
                      </a:txBody>
                      <a:tcPr/>
                    </a:tc>
                    <a:extLst>
                      <a:ext uri="{0D108BD9-81ED-4DB2-BD59-A6C34878D82A}">
                        <a16:rowId xmlns:a16="http://schemas.microsoft.com/office/drawing/2014/main" val="2209111049"/>
                      </a:ext>
                    </a:extLst>
                  </a:tr>
                  <a:tr h="267970">
                    <a:tc>
                      <a:txBody>
                        <a:bodyPr/>
                        <a:lstStyle/>
                        <a:p>
                          <a:pPr/>
                          <a14:m>
                            <m:oMathPara xmlns:m="http://schemas.openxmlformats.org/officeDocument/2006/math">
                              <m:oMathParaPr>
                                <m:jc m:val="centerGroup"/>
                              </m:oMathParaPr>
                              <m:oMath xmlns:m="http://schemas.openxmlformats.org/officeDocument/2006/math">
                                <m:sSub>
                                  <m:sSubPr>
                                    <m:ctrlPr>
                                      <a:rPr lang="en-GB" sz="1100" i="1" smtClean="0">
                                        <a:latin typeface="Cambria Math" panose="02040503050406030204" pitchFamily="18" charset="0"/>
                                      </a:rPr>
                                    </m:ctrlPr>
                                  </m:sSubPr>
                                  <m:e>
                                    <m:r>
                                      <a:rPr lang="en-GB" sz="1100" i="1" smtClean="0">
                                        <a:latin typeface="Cambria Math" panose="02040503050406030204" pitchFamily="18" charset="0"/>
                                        <a:ea typeface="Cambria Math" panose="02040503050406030204" pitchFamily="18" charset="0"/>
                                      </a:rPr>
                                      <m:t>𝜀</m:t>
                                    </m:r>
                                  </m:e>
                                  <m:sub>
                                    <m:r>
                                      <a:rPr lang="en-US" sz="1100" b="0" i="1" smtClean="0">
                                        <a:latin typeface="Cambria Math" panose="02040503050406030204" pitchFamily="18" charset="0"/>
                                      </a:rPr>
                                      <m:t>𝑥</m:t>
                                    </m:r>
                                    <m:r>
                                      <a:rPr lang="en-US" sz="1100" b="0" i="1" smtClean="0">
                                        <a:latin typeface="Cambria Math" panose="02040503050406030204" pitchFamily="18" charset="0"/>
                                      </a:rPr>
                                      <m:t>,</m:t>
                                    </m:r>
                                    <m:r>
                                      <a:rPr lang="en-US" sz="1100" b="0" i="1" smtClean="0">
                                        <a:latin typeface="Cambria Math" panose="02040503050406030204" pitchFamily="18" charset="0"/>
                                      </a:rPr>
                                      <m:t>𝑦</m:t>
                                    </m:r>
                                  </m:sub>
                                </m:sSub>
                                <m:r>
                                  <a:rPr lang="en-US" sz="1100" b="0" i="1" smtClean="0">
                                    <a:latin typeface="Cambria Math" panose="02040503050406030204" pitchFamily="18" charset="0"/>
                                  </a:rPr>
                                  <m:t> [</m:t>
                                </m:r>
                                <m:r>
                                  <a:rPr lang="en-US" sz="1100" b="0" i="1" smtClean="0">
                                    <a:latin typeface="Cambria Math" panose="02040503050406030204" pitchFamily="18" charset="0"/>
                                    <a:ea typeface="Cambria Math" panose="02040503050406030204" pitchFamily="18" charset="0"/>
                                  </a:rPr>
                                  <m:t>𝜇</m:t>
                                </m:r>
                                <m:r>
                                  <a:rPr lang="en-US" sz="1100" b="0" i="1" smtClean="0">
                                    <a:latin typeface="Cambria Math" panose="02040503050406030204" pitchFamily="18" charset="0"/>
                                    <a:ea typeface="Cambria Math" panose="02040503050406030204" pitchFamily="18" charset="0"/>
                                  </a:rPr>
                                  <m:t>𝑚</m:t>
                                </m:r>
                                <m:r>
                                  <a:rPr lang="en-US" sz="1100" b="0" i="1" smtClean="0">
                                    <a:latin typeface="Cambria Math" panose="02040503050406030204" pitchFamily="18" charset="0"/>
                                    <a:ea typeface="Cambria Math" panose="02040503050406030204" pitchFamily="18" charset="0"/>
                                  </a:rPr>
                                  <m:t>]</m:t>
                                </m:r>
                              </m:oMath>
                            </m:oMathPara>
                          </a14:m>
                          <a:endParaRPr lang="en-GB" sz="1100" dirty="0">
                            <a:latin typeface="Calibri" panose="020F0502020204030204" pitchFamily="34" charset="0"/>
                          </a:endParaRPr>
                        </a:p>
                      </a:txBody>
                      <a:tcPr/>
                    </a:tc>
                    <a:tc>
                      <a:txBody>
                        <a:bodyPr/>
                        <a:lstStyle/>
                        <a:p>
                          <a:pPr algn="ctr"/>
                          <a:r>
                            <a:rPr lang="en-US" sz="1100" dirty="0">
                              <a:latin typeface="Calibri" panose="020F0502020204030204" pitchFamily="34" charset="0"/>
                            </a:rPr>
                            <a:t>2</a:t>
                          </a:r>
                          <a:endParaRPr lang="en-GB" sz="1100" dirty="0"/>
                        </a:p>
                      </a:txBody>
                      <a:tcPr/>
                    </a:tc>
                    <a:tc>
                      <a:txBody>
                        <a:bodyPr/>
                        <a:lstStyle/>
                        <a:p>
                          <a:pPr algn="ctr"/>
                          <a:r>
                            <a:rPr lang="en-US" sz="1100" dirty="0">
                              <a:latin typeface="Calibri" panose="020F0502020204030204" pitchFamily="34" charset="0"/>
                            </a:rPr>
                            <a:t>2.2</a:t>
                          </a:r>
                          <a:endParaRPr lang="en-GB" sz="1100" dirty="0"/>
                        </a:p>
                      </a:txBody>
                      <a:tcPr/>
                    </a:tc>
                    <a:tc>
                      <a:txBody>
                        <a:bodyPr/>
                        <a:lstStyle/>
                        <a:p>
                          <a:pPr algn="ctr"/>
                          <a:r>
                            <a:rPr lang="en-US" sz="1100" dirty="0">
                              <a:latin typeface="Calibri" panose="020F0502020204030204" pitchFamily="34" charset="0"/>
                            </a:rPr>
                            <a:t>2.3</a:t>
                          </a:r>
                          <a:endParaRPr lang="en-GB" sz="1100" dirty="0"/>
                        </a:p>
                      </a:txBody>
                      <a:tcPr/>
                    </a:tc>
                    <a:extLst>
                      <a:ext uri="{0D108BD9-81ED-4DB2-BD59-A6C34878D82A}">
                        <a16:rowId xmlns:a16="http://schemas.microsoft.com/office/drawing/2014/main" val="2968771237"/>
                      </a:ext>
                    </a:extLst>
                  </a:tr>
                  <a:tr h="2679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GB" sz="1100" i="1" smtClean="0">
                                        <a:latin typeface="Cambria Math" panose="02040503050406030204" pitchFamily="18" charset="0"/>
                                      </a:rPr>
                                    </m:ctrlPr>
                                  </m:sSubPr>
                                  <m:e>
                                    <m:r>
                                      <a:rPr lang="en-GB" sz="1100" i="1" smtClean="0">
                                        <a:latin typeface="Cambria Math" panose="02040503050406030204" pitchFamily="18" charset="0"/>
                                        <a:ea typeface="Cambria Math" panose="02040503050406030204" pitchFamily="18" charset="0"/>
                                      </a:rPr>
                                      <m:t>𝛼</m:t>
                                    </m:r>
                                  </m:e>
                                  <m:sub>
                                    <m:r>
                                      <a:rPr lang="en-US" sz="1100" b="0" i="1" smtClean="0">
                                        <a:latin typeface="Cambria Math" panose="02040503050406030204" pitchFamily="18" charset="0"/>
                                      </a:rPr>
                                      <m:t>𝑥</m:t>
                                    </m:r>
                                    <m:r>
                                      <a:rPr lang="en-US" sz="1100" b="0" i="1" smtClean="0">
                                        <a:latin typeface="Cambria Math" panose="02040503050406030204" pitchFamily="18" charset="0"/>
                                      </a:rPr>
                                      <m:t>,</m:t>
                                    </m:r>
                                    <m:r>
                                      <a:rPr lang="en-US" sz="1100" b="0" i="1" smtClean="0">
                                        <a:latin typeface="Cambria Math" panose="02040503050406030204" pitchFamily="18" charset="0"/>
                                      </a:rPr>
                                      <m:t>𝑦</m:t>
                                    </m:r>
                                  </m:sub>
                                </m:sSub>
                              </m:oMath>
                            </m:oMathPara>
                          </a14:m>
                          <a:endParaRPr lang="en-GB" sz="1100" dirty="0">
                            <a:latin typeface="Calibri" panose="020F0502020204030204" pitchFamily="34" charset="0"/>
                          </a:endParaRPr>
                        </a:p>
                      </a:txBody>
                      <a:tcPr/>
                    </a:tc>
                    <a:tc>
                      <a:txBody>
                        <a:bodyPr/>
                        <a:lstStyle/>
                        <a:p>
                          <a:pPr algn="ctr"/>
                          <a:r>
                            <a:rPr lang="en-US" sz="1100" dirty="0">
                              <a:latin typeface="Calibri" panose="020F0502020204030204" pitchFamily="34" charset="0"/>
                            </a:rPr>
                            <a:t>0.0</a:t>
                          </a:r>
                          <a:endParaRPr lang="en-GB" sz="1100" dirty="0"/>
                        </a:p>
                      </a:txBody>
                      <a:tcPr/>
                    </a:tc>
                    <a:tc>
                      <a:txBody>
                        <a:bodyPr/>
                        <a:lstStyle/>
                        <a:p>
                          <a:pPr algn="ctr"/>
                          <a:r>
                            <a:rPr lang="en-US" sz="1100" dirty="0">
                              <a:latin typeface="Calibri" panose="020F0502020204030204" pitchFamily="34" charset="0"/>
                            </a:rPr>
                            <a:t>0.0</a:t>
                          </a:r>
                          <a:endParaRPr lang="en-GB" sz="1100" dirty="0"/>
                        </a:p>
                      </a:txBody>
                      <a:tcPr/>
                    </a:tc>
                    <a:tc>
                      <a:txBody>
                        <a:bodyPr/>
                        <a:lstStyle/>
                        <a:p>
                          <a:pPr algn="ctr"/>
                          <a:r>
                            <a:rPr lang="en-US" sz="1100" dirty="0">
                              <a:latin typeface="Calibri" panose="020F0502020204030204" pitchFamily="34" charset="0"/>
                            </a:rPr>
                            <a:t>0.0</a:t>
                          </a:r>
                          <a:endParaRPr lang="en-GB" sz="1100" dirty="0"/>
                        </a:p>
                      </a:txBody>
                      <a:tcPr/>
                    </a:tc>
                    <a:extLst>
                      <a:ext uri="{0D108BD9-81ED-4DB2-BD59-A6C34878D82A}">
                        <a16:rowId xmlns:a16="http://schemas.microsoft.com/office/drawing/2014/main" val="4138238173"/>
                      </a:ext>
                    </a:extLst>
                  </a:tr>
                  <a:tr h="267970">
                    <a:tc>
                      <a:txBody>
                        <a:bodyPr/>
                        <a:lstStyle/>
                        <a:p>
                          <a:pPr/>
                          <a14:m>
                            <m:oMathPara xmlns:m="http://schemas.openxmlformats.org/officeDocument/2006/math">
                              <m:oMathParaPr>
                                <m:jc m:val="centerGroup"/>
                              </m:oMathParaPr>
                              <m:oMath xmlns:m="http://schemas.openxmlformats.org/officeDocument/2006/math">
                                <m:sSub>
                                  <m:sSubPr>
                                    <m:ctrlPr>
                                      <a:rPr lang="en-GB" sz="1100" i="1" smtClean="0">
                                        <a:latin typeface="Cambria Math" panose="02040503050406030204" pitchFamily="18" charset="0"/>
                                      </a:rPr>
                                    </m:ctrlPr>
                                  </m:sSubPr>
                                  <m:e>
                                    <m:r>
                                      <a:rPr lang="en-US" sz="1100" b="0" i="1" smtClean="0">
                                        <a:latin typeface="Cambria Math" panose="02040503050406030204" pitchFamily="18" charset="0"/>
                                      </a:rPr>
                                      <m:t>𝐷</m:t>
                                    </m:r>
                                  </m:e>
                                  <m:sub>
                                    <m:r>
                                      <a:rPr lang="en-US" sz="1100" b="0" i="1" smtClean="0">
                                        <a:latin typeface="Cambria Math" panose="02040503050406030204" pitchFamily="18" charset="0"/>
                                      </a:rPr>
                                      <m:t>𝑥</m:t>
                                    </m:r>
                                    <m:r>
                                      <a:rPr lang="en-US" sz="1100" b="0" i="1" smtClean="0">
                                        <a:latin typeface="Cambria Math" panose="02040503050406030204" pitchFamily="18" charset="0"/>
                                      </a:rPr>
                                      <m:t>,</m:t>
                                    </m:r>
                                    <m:r>
                                      <a:rPr lang="en-US" sz="1100" b="0" i="1" smtClean="0">
                                        <a:latin typeface="Cambria Math" panose="02040503050406030204" pitchFamily="18" charset="0"/>
                                      </a:rPr>
                                      <m:t>𝑦</m:t>
                                    </m:r>
                                  </m:sub>
                                </m:sSub>
                                <m:r>
                                  <a:rPr lang="en-US" sz="1100" b="0" i="1" smtClean="0">
                                    <a:latin typeface="Cambria Math" panose="02040503050406030204" pitchFamily="18" charset="0"/>
                                  </a:rPr>
                                  <m:t> [</m:t>
                                </m:r>
                                <m:r>
                                  <a:rPr lang="en-US" sz="1100" b="0" i="1" smtClean="0">
                                    <a:latin typeface="Cambria Math" panose="02040503050406030204" pitchFamily="18" charset="0"/>
                                  </a:rPr>
                                  <m:t>𝑚</m:t>
                                </m:r>
                                <m:r>
                                  <a:rPr lang="en-US" sz="1100" b="0" i="1" smtClean="0">
                                    <a:latin typeface="Cambria Math" panose="02040503050406030204" pitchFamily="18" charset="0"/>
                                  </a:rPr>
                                  <m:t>]</m:t>
                                </m:r>
                              </m:oMath>
                            </m:oMathPara>
                          </a14:m>
                          <a:endParaRPr lang="en-GB" sz="1100" dirty="0">
                            <a:latin typeface="Calibri" panose="020F0502020204030204" pitchFamily="34" charset="0"/>
                          </a:endParaRPr>
                        </a:p>
                      </a:txBody>
                      <a:tcPr/>
                    </a:tc>
                    <a:tc>
                      <a:txBody>
                        <a:bodyPr/>
                        <a:lstStyle/>
                        <a:p>
                          <a:pPr algn="ctr"/>
                          <a:r>
                            <a:rPr lang="en-US" sz="1100" dirty="0">
                              <a:latin typeface="Calibri" panose="020F0502020204030204" pitchFamily="34" charset="0"/>
                            </a:rPr>
                            <a:t>0.0</a:t>
                          </a:r>
                          <a:endParaRPr lang="en-GB" sz="1100" dirty="0"/>
                        </a:p>
                      </a:txBody>
                      <a:tcPr/>
                    </a:tc>
                    <a:tc>
                      <a:txBody>
                        <a:bodyPr/>
                        <a:lstStyle/>
                        <a:p>
                          <a:pPr algn="ctr"/>
                          <a:r>
                            <a:rPr lang="en-US" sz="1100" dirty="0">
                              <a:latin typeface="Calibri" panose="020F0502020204030204" pitchFamily="34" charset="0"/>
                            </a:rPr>
                            <a:t>0.0</a:t>
                          </a:r>
                          <a:endParaRPr lang="en-GB" sz="1100" dirty="0"/>
                        </a:p>
                      </a:txBody>
                      <a:tcPr/>
                    </a:tc>
                    <a:tc>
                      <a:txBody>
                        <a:bodyPr/>
                        <a:lstStyle/>
                        <a:p>
                          <a:pPr algn="ctr"/>
                          <a:r>
                            <a:rPr lang="en-US" sz="1100" dirty="0">
                              <a:latin typeface="Calibri" panose="020F0502020204030204" pitchFamily="34" charset="0"/>
                            </a:rPr>
                            <a:t>0.0</a:t>
                          </a:r>
                          <a:endParaRPr lang="en-GB" sz="1100" dirty="0"/>
                        </a:p>
                      </a:txBody>
                      <a:tcPr/>
                    </a:tc>
                    <a:extLst>
                      <a:ext uri="{0D108BD9-81ED-4DB2-BD59-A6C34878D82A}">
                        <a16:rowId xmlns:a16="http://schemas.microsoft.com/office/drawing/2014/main" val="3039365539"/>
                      </a:ext>
                    </a:extLst>
                  </a:tr>
                </a:tbl>
              </a:graphicData>
            </a:graphic>
          </p:graphicFrame>
        </mc:Choice>
        <mc:Fallback xmlns="">
          <p:graphicFrame>
            <p:nvGraphicFramePr>
              <p:cNvPr id="23" name="Table 22">
                <a:extLst>
                  <a:ext uri="{FF2B5EF4-FFF2-40B4-BE49-F238E27FC236}">
                    <a16:creationId xmlns:a16="http://schemas.microsoft.com/office/drawing/2014/main" id="{E9CB02E2-7CED-26EF-19E7-5CBE770C3B08}"/>
                  </a:ext>
                </a:extLst>
              </p:cNvPr>
              <p:cNvGraphicFramePr>
                <a:graphicFrameLocks noGrp="1"/>
              </p:cNvGraphicFramePr>
              <p:nvPr>
                <p:extLst>
                  <p:ext uri="{D42A27DB-BD31-4B8C-83A1-F6EECF244321}">
                    <p14:modId xmlns:p14="http://schemas.microsoft.com/office/powerpoint/2010/main" val="65207959"/>
                  </p:ext>
                </p:extLst>
              </p:nvPr>
            </p:nvGraphicFramePr>
            <p:xfrm>
              <a:off x="7732450" y="3826237"/>
              <a:ext cx="3755202" cy="1625800"/>
            </p:xfrm>
            <a:graphic>
              <a:graphicData uri="http://schemas.openxmlformats.org/drawingml/2006/table">
                <a:tbl>
                  <a:tblPr firstRow="1" bandRow="1">
                    <a:tableStyleId>{5C22544A-7EE6-4342-B048-85BDC9FD1C3A}</a:tableStyleId>
                  </a:tblPr>
                  <a:tblGrid>
                    <a:gridCol w="853521">
                      <a:extLst>
                        <a:ext uri="{9D8B030D-6E8A-4147-A177-3AD203B41FA5}">
                          <a16:colId xmlns:a16="http://schemas.microsoft.com/office/drawing/2014/main" val="678839723"/>
                        </a:ext>
                      </a:extLst>
                    </a:gridCol>
                    <a:gridCol w="1269486">
                      <a:extLst>
                        <a:ext uri="{9D8B030D-6E8A-4147-A177-3AD203B41FA5}">
                          <a16:colId xmlns:a16="http://schemas.microsoft.com/office/drawing/2014/main" val="2682505590"/>
                        </a:ext>
                      </a:extLst>
                    </a:gridCol>
                    <a:gridCol w="822574">
                      <a:extLst>
                        <a:ext uri="{9D8B030D-6E8A-4147-A177-3AD203B41FA5}">
                          <a16:colId xmlns:a16="http://schemas.microsoft.com/office/drawing/2014/main" val="140940784"/>
                        </a:ext>
                      </a:extLst>
                    </a:gridCol>
                    <a:gridCol w="809621">
                      <a:extLst>
                        <a:ext uri="{9D8B030D-6E8A-4147-A177-3AD203B41FA5}">
                          <a16:colId xmlns:a16="http://schemas.microsoft.com/office/drawing/2014/main" val="1193649334"/>
                        </a:ext>
                      </a:extLst>
                    </a:gridCol>
                  </a:tblGrid>
                  <a:tr h="268678">
                    <a:tc>
                      <a:txBody>
                        <a:bodyPr/>
                        <a:lstStyle/>
                        <a:p>
                          <a:endParaRPr lang="en-GB" sz="1100" dirty="0">
                            <a:latin typeface="Calibri" panose="020F0502020204030204" pitchFamily="34" charset="0"/>
                          </a:endParaRPr>
                        </a:p>
                      </a:txBody>
                      <a:tcPr/>
                    </a:tc>
                    <a:tc>
                      <a:txBody>
                        <a:bodyPr/>
                        <a:lstStyle/>
                        <a:p>
                          <a:pPr algn="ctr"/>
                          <a:r>
                            <a:rPr lang="en-US" sz="1100" dirty="0">
                              <a:latin typeface="Calibri" panose="020F0502020204030204" pitchFamily="34" charset="0"/>
                            </a:rPr>
                            <a:t>Specifications</a:t>
                          </a:r>
                          <a:endParaRPr lang="en-GB" sz="1100" dirty="0"/>
                        </a:p>
                      </a:txBody>
                      <a:tcPr/>
                    </a:tc>
                    <a:tc>
                      <a:txBody>
                        <a:bodyPr/>
                        <a:lstStyle/>
                        <a:p>
                          <a:pPr algn="ctr"/>
                          <a:r>
                            <a:rPr lang="en-US" sz="1100" dirty="0">
                              <a:latin typeface="Calibri" panose="020F0502020204030204" pitchFamily="34" charset="0"/>
                            </a:rPr>
                            <a:t>x-plane</a:t>
                          </a:r>
                          <a:endParaRPr lang="en-GB" sz="1100" dirty="0"/>
                        </a:p>
                      </a:txBody>
                      <a:tcPr/>
                    </a:tc>
                    <a:tc>
                      <a:txBody>
                        <a:bodyPr/>
                        <a:lstStyle/>
                        <a:p>
                          <a:pPr algn="ctr"/>
                          <a:r>
                            <a:rPr lang="en-US" sz="1100" dirty="0">
                              <a:latin typeface="Calibri" panose="020F0502020204030204" pitchFamily="34" charset="0"/>
                            </a:rPr>
                            <a:t>y-plane</a:t>
                          </a:r>
                          <a:endParaRPr lang="en-GB" sz="1100" dirty="0"/>
                        </a:p>
                      </a:txBody>
                      <a:tcPr/>
                    </a:tc>
                    <a:extLst>
                      <a:ext uri="{0D108BD9-81ED-4DB2-BD59-A6C34878D82A}">
                        <a16:rowId xmlns:a16="http://schemas.microsoft.com/office/drawing/2014/main" val="605163910"/>
                      </a:ext>
                    </a:extLst>
                  </a:tr>
                  <a:tr h="272288">
                    <a:tc>
                      <a:txBody>
                        <a:bodyPr/>
                        <a:lstStyle/>
                        <a:p>
                          <a:endParaRPr lang="en-US"/>
                        </a:p>
                      </a:txBody>
                      <a:tcPr>
                        <a:blipFill>
                          <a:blip r:embed="rId3"/>
                          <a:stretch>
                            <a:fillRect l="-714" t="-100000" r="-343571" b="-406667"/>
                          </a:stretch>
                        </a:blipFill>
                      </a:tcPr>
                    </a:tc>
                    <a:tc>
                      <a:txBody>
                        <a:bodyPr/>
                        <a:lstStyle/>
                        <a:p>
                          <a:pPr algn="ctr"/>
                          <a:r>
                            <a:rPr lang="en-US" sz="1100" dirty="0">
                              <a:latin typeface="Calibri" panose="020F0502020204030204" pitchFamily="34" charset="0"/>
                            </a:rPr>
                            <a:t>5.75</a:t>
                          </a:r>
                          <a:endParaRPr lang="en-GB" sz="1100" dirty="0"/>
                        </a:p>
                      </a:txBody>
                      <a:tcPr/>
                    </a:tc>
                    <a:tc>
                      <a:txBody>
                        <a:bodyPr/>
                        <a:lstStyle/>
                        <a:p>
                          <a:pPr algn="ctr"/>
                          <a:r>
                            <a:rPr lang="en-US" sz="1100" dirty="0">
                              <a:latin typeface="Calibri" panose="020F0502020204030204" pitchFamily="34" charset="0"/>
                            </a:rPr>
                            <a:t>5.62</a:t>
                          </a:r>
                          <a:endParaRPr lang="en-GB" sz="1100" dirty="0"/>
                        </a:p>
                      </a:txBody>
                      <a:tcPr/>
                    </a:tc>
                    <a:tc>
                      <a:txBody>
                        <a:bodyPr/>
                        <a:lstStyle/>
                        <a:p>
                          <a:pPr algn="ctr"/>
                          <a:r>
                            <a:rPr lang="en-US" sz="1100" dirty="0">
                              <a:latin typeface="Calibri" panose="020F0502020204030204" pitchFamily="34" charset="0"/>
                            </a:rPr>
                            <a:t>6.15</a:t>
                          </a:r>
                          <a:endParaRPr lang="en-GB" sz="1100" dirty="0"/>
                        </a:p>
                      </a:txBody>
                      <a:tcPr/>
                    </a:tc>
                    <a:extLst>
                      <a:ext uri="{0D108BD9-81ED-4DB2-BD59-A6C34878D82A}">
                        <a16:rowId xmlns:a16="http://schemas.microsoft.com/office/drawing/2014/main" val="1279272567"/>
                      </a:ext>
                    </a:extLst>
                  </a:tr>
                  <a:tr h="267970">
                    <a:tc>
                      <a:txBody>
                        <a:bodyPr/>
                        <a:lstStyle/>
                        <a:p>
                          <a:endParaRPr lang="en-US"/>
                        </a:p>
                      </a:txBody>
                      <a:tcPr>
                        <a:blipFill>
                          <a:blip r:embed="rId3"/>
                          <a:stretch>
                            <a:fillRect l="-714" t="-204545" r="-343571" b="-315909"/>
                          </a:stretch>
                        </a:blipFill>
                      </a:tcPr>
                    </a:tc>
                    <a:tc>
                      <a:txBody>
                        <a:bodyPr/>
                        <a:lstStyle/>
                        <a:p>
                          <a:pPr algn="ctr"/>
                          <a:r>
                            <a:rPr lang="en-US" sz="1100" dirty="0">
                              <a:latin typeface="Calibri" panose="020F0502020204030204" pitchFamily="34" charset="0"/>
                            </a:rPr>
                            <a:t>60</a:t>
                          </a:r>
                          <a:endParaRPr lang="en-GB" sz="1100" dirty="0"/>
                        </a:p>
                      </a:txBody>
                      <a:tcPr/>
                    </a:tc>
                    <a:tc gridSpan="2">
                      <a:txBody>
                        <a:bodyPr/>
                        <a:lstStyle/>
                        <a:p>
                          <a:pPr algn="ctr"/>
                          <a:r>
                            <a:rPr lang="en-US" sz="1100" dirty="0">
                              <a:latin typeface="Calibri" panose="020F0502020204030204" pitchFamily="34" charset="0"/>
                            </a:rPr>
                            <a:t>58.96</a:t>
                          </a:r>
                          <a:endParaRPr lang="en-GB" sz="1100" dirty="0"/>
                        </a:p>
                      </a:txBody>
                      <a:tcPr/>
                    </a:tc>
                    <a:tc hMerge="1">
                      <a:txBody>
                        <a:bodyPr/>
                        <a:lstStyle/>
                        <a:p>
                          <a:pPr algn="ctr"/>
                          <a:endParaRPr lang="en-GB" sz="1600" dirty="0"/>
                        </a:p>
                      </a:txBody>
                      <a:tcPr/>
                    </a:tc>
                    <a:extLst>
                      <a:ext uri="{0D108BD9-81ED-4DB2-BD59-A6C34878D82A}">
                        <a16:rowId xmlns:a16="http://schemas.microsoft.com/office/drawing/2014/main" val="2209111049"/>
                      </a:ext>
                    </a:extLst>
                  </a:tr>
                  <a:tr h="272288">
                    <a:tc>
                      <a:txBody>
                        <a:bodyPr/>
                        <a:lstStyle/>
                        <a:p>
                          <a:endParaRPr lang="en-US"/>
                        </a:p>
                      </a:txBody>
                      <a:tcPr>
                        <a:blipFill>
                          <a:blip r:embed="rId3"/>
                          <a:stretch>
                            <a:fillRect l="-714" t="-297778" r="-343571" b="-208889"/>
                          </a:stretch>
                        </a:blipFill>
                      </a:tcPr>
                    </a:tc>
                    <a:tc>
                      <a:txBody>
                        <a:bodyPr/>
                        <a:lstStyle/>
                        <a:p>
                          <a:pPr algn="ctr"/>
                          <a:r>
                            <a:rPr lang="en-US" sz="1100" dirty="0">
                              <a:latin typeface="Calibri" panose="020F0502020204030204" pitchFamily="34" charset="0"/>
                            </a:rPr>
                            <a:t>2</a:t>
                          </a:r>
                          <a:endParaRPr lang="en-GB" sz="1100" dirty="0"/>
                        </a:p>
                      </a:txBody>
                      <a:tcPr/>
                    </a:tc>
                    <a:tc>
                      <a:txBody>
                        <a:bodyPr/>
                        <a:lstStyle/>
                        <a:p>
                          <a:pPr algn="ctr"/>
                          <a:r>
                            <a:rPr lang="en-US" sz="1100" dirty="0">
                              <a:latin typeface="Calibri" panose="020F0502020204030204" pitchFamily="34" charset="0"/>
                            </a:rPr>
                            <a:t>2.2</a:t>
                          </a:r>
                          <a:endParaRPr lang="en-GB" sz="1100" dirty="0"/>
                        </a:p>
                      </a:txBody>
                      <a:tcPr/>
                    </a:tc>
                    <a:tc>
                      <a:txBody>
                        <a:bodyPr/>
                        <a:lstStyle/>
                        <a:p>
                          <a:pPr algn="ctr"/>
                          <a:r>
                            <a:rPr lang="en-US" sz="1100" dirty="0">
                              <a:latin typeface="Calibri" panose="020F0502020204030204" pitchFamily="34" charset="0"/>
                            </a:rPr>
                            <a:t>2.3</a:t>
                          </a:r>
                          <a:endParaRPr lang="en-GB" sz="1100" dirty="0"/>
                        </a:p>
                      </a:txBody>
                      <a:tcPr/>
                    </a:tc>
                    <a:extLst>
                      <a:ext uri="{0D108BD9-81ED-4DB2-BD59-A6C34878D82A}">
                        <a16:rowId xmlns:a16="http://schemas.microsoft.com/office/drawing/2014/main" val="2968771237"/>
                      </a:ext>
                    </a:extLst>
                  </a:tr>
                  <a:tr h="272288">
                    <a:tc>
                      <a:txBody>
                        <a:bodyPr/>
                        <a:lstStyle/>
                        <a:p>
                          <a:endParaRPr lang="en-US"/>
                        </a:p>
                      </a:txBody>
                      <a:tcPr>
                        <a:blipFill>
                          <a:blip r:embed="rId3"/>
                          <a:stretch>
                            <a:fillRect l="-714" t="-397778" r="-343571" b="-108889"/>
                          </a:stretch>
                        </a:blipFill>
                      </a:tcPr>
                    </a:tc>
                    <a:tc>
                      <a:txBody>
                        <a:bodyPr/>
                        <a:lstStyle/>
                        <a:p>
                          <a:pPr algn="ctr"/>
                          <a:r>
                            <a:rPr lang="en-US" sz="1100" dirty="0">
                              <a:latin typeface="Calibri" panose="020F0502020204030204" pitchFamily="34" charset="0"/>
                            </a:rPr>
                            <a:t>0.0</a:t>
                          </a:r>
                          <a:endParaRPr lang="en-GB" sz="1100" dirty="0"/>
                        </a:p>
                      </a:txBody>
                      <a:tcPr/>
                    </a:tc>
                    <a:tc>
                      <a:txBody>
                        <a:bodyPr/>
                        <a:lstStyle/>
                        <a:p>
                          <a:pPr algn="ctr"/>
                          <a:r>
                            <a:rPr lang="en-US" sz="1100" dirty="0">
                              <a:latin typeface="Calibri" panose="020F0502020204030204" pitchFamily="34" charset="0"/>
                            </a:rPr>
                            <a:t>0.0</a:t>
                          </a:r>
                          <a:endParaRPr lang="en-GB" sz="1100" dirty="0"/>
                        </a:p>
                      </a:txBody>
                      <a:tcPr/>
                    </a:tc>
                    <a:tc>
                      <a:txBody>
                        <a:bodyPr/>
                        <a:lstStyle/>
                        <a:p>
                          <a:pPr algn="ctr"/>
                          <a:r>
                            <a:rPr lang="en-US" sz="1100" dirty="0">
                              <a:latin typeface="Calibri" panose="020F0502020204030204" pitchFamily="34" charset="0"/>
                            </a:rPr>
                            <a:t>0.0</a:t>
                          </a:r>
                          <a:endParaRPr lang="en-GB" sz="1100" dirty="0"/>
                        </a:p>
                      </a:txBody>
                      <a:tcPr/>
                    </a:tc>
                    <a:extLst>
                      <a:ext uri="{0D108BD9-81ED-4DB2-BD59-A6C34878D82A}">
                        <a16:rowId xmlns:a16="http://schemas.microsoft.com/office/drawing/2014/main" val="4138238173"/>
                      </a:ext>
                    </a:extLst>
                  </a:tr>
                  <a:tr h="272288">
                    <a:tc>
                      <a:txBody>
                        <a:bodyPr/>
                        <a:lstStyle/>
                        <a:p>
                          <a:endParaRPr lang="en-US"/>
                        </a:p>
                      </a:txBody>
                      <a:tcPr>
                        <a:blipFill>
                          <a:blip r:embed="rId3"/>
                          <a:stretch>
                            <a:fillRect l="-714" t="-497778" r="-343571" b="-8889"/>
                          </a:stretch>
                        </a:blipFill>
                      </a:tcPr>
                    </a:tc>
                    <a:tc>
                      <a:txBody>
                        <a:bodyPr/>
                        <a:lstStyle/>
                        <a:p>
                          <a:pPr algn="ctr"/>
                          <a:r>
                            <a:rPr lang="en-US" sz="1100" dirty="0">
                              <a:latin typeface="Calibri" panose="020F0502020204030204" pitchFamily="34" charset="0"/>
                            </a:rPr>
                            <a:t>0.0</a:t>
                          </a:r>
                          <a:endParaRPr lang="en-GB" sz="1100" dirty="0"/>
                        </a:p>
                      </a:txBody>
                      <a:tcPr/>
                    </a:tc>
                    <a:tc>
                      <a:txBody>
                        <a:bodyPr/>
                        <a:lstStyle/>
                        <a:p>
                          <a:pPr algn="ctr"/>
                          <a:r>
                            <a:rPr lang="en-US" sz="1100" dirty="0">
                              <a:latin typeface="Calibri" panose="020F0502020204030204" pitchFamily="34" charset="0"/>
                            </a:rPr>
                            <a:t>0.0</a:t>
                          </a:r>
                          <a:endParaRPr lang="en-GB" sz="1100" dirty="0"/>
                        </a:p>
                      </a:txBody>
                      <a:tcPr/>
                    </a:tc>
                    <a:tc>
                      <a:txBody>
                        <a:bodyPr/>
                        <a:lstStyle/>
                        <a:p>
                          <a:pPr algn="ctr"/>
                          <a:r>
                            <a:rPr lang="en-US" sz="1100" dirty="0">
                              <a:latin typeface="Calibri" panose="020F0502020204030204" pitchFamily="34" charset="0"/>
                            </a:rPr>
                            <a:t>0.0</a:t>
                          </a:r>
                          <a:endParaRPr lang="en-GB" sz="1100" dirty="0"/>
                        </a:p>
                      </a:txBody>
                      <a:tcPr/>
                    </a:tc>
                    <a:extLst>
                      <a:ext uri="{0D108BD9-81ED-4DB2-BD59-A6C34878D82A}">
                        <a16:rowId xmlns:a16="http://schemas.microsoft.com/office/drawing/2014/main" val="3039365539"/>
                      </a:ext>
                    </a:extLst>
                  </a:tr>
                </a:tbl>
              </a:graphicData>
            </a:graphic>
          </p:graphicFrame>
        </mc:Fallback>
      </mc:AlternateContent>
      <p:pic>
        <p:nvPicPr>
          <p:cNvPr id="25" name="Picture 24">
            <a:extLst>
              <a:ext uri="{FF2B5EF4-FFF2-40B4-BE49-F238E27FC236}">
                <a16:creationId xmlns:a16="http://schemas.microsoft.com/office/drawing/2014/main" id="{513886C6-45DF-7B5E-BAB4-2EACB57CABA4}"/>
              </a:ext>
            </a:extLst>
          </p:cNvPr>
          <p:cNvPicPr>
            <a:picLocks noChangeAspect="1"/>
          </p:cNvPicPr>
          <p:nvPr/>
        </p:nvPicPr>
        <p:blipFill>
          <a:blip r:embed="rId4"/>
          <a:stretch>
            <a:fillRect/>
          </a:stretch>
        </p:blipFill>
        <p:spPr>
          <a:xfrm>
            <a:off x="7081617" y="1013296"/>
            <a:ext cx="4894947" cy="2375791"/>
          </a:xfrm>
          <a:prstGeom prst="rect">
            <a:avLst/>
          </a:prstGeom>
        </p:spPr>
      </p:pic>
      <p:sp>
        <p:nvSpPr>
          <p:cNvPr id="7" name="TextBox 6">
            <a:extLst>
              <a:ext uri="{FF2B5EF4-FFF2-40B4-BE49-F238E27FC236}">
                <a16:creationId xmlns:a16="http://schemas.microsoft.com/office/drawing/2014/main" id="{A472C630-945F-7582-9B8E-EA96874A0DFA}"/>
              </a:ext>
            </a:extLst>
          </p:cNvPr>
          <p:cNvSpPr txBox="1"/>
          <p:nvPr/>
        </p:nvSpPr>
        <p:spPr>
          <a:xfrm>
            <a:off x="849243" y="916933"/>
            <a:ext cx="6232374" cy="3924151"/>
          </a:xfrm>
          <a:prstGeom prst="rect">
            <a:avLst/>
          </a:prstGeom>
          <a:noFill/>
        </p:spPr>
        <p:txBody>
          <a:bodyPr wrap="square" rtlCol="0">
            <a:spAutoFit/>
          </a:bodyPr>
          <a:lstStyle/>
          <a:p>
            <a:pPr algn="just"/>
            <a:r>
              <a:rPr lang="en-US" dirty="0">
                <a:latin typeface="Calibri" panose="020F0502020204030204" pitchFamily="34" charset="0"/>
              </a:rPr>
              <a:t>New witness electron beamline will be used to perform </a:t>
            </a:r>
            <a:r>
              <a:rPr lang="en-US" dirty="0">
                <a:solidFill>
                  <a:srgbClr val="0432FF"/>
                </a:solidFill>
                <a:latin typeface="Calibri" panose="020F0502020204030204" pitchFamily="34" charset="0"/>
              </a:rPr>
              <a:t>external injection </a:t>
            </a:r>
            <a:r>
              <a:rPr lang="en-US" dirty="0">
                <a:latin typeface="Calibri" panose="020F0502020204030204" pitchFamily="34" charset="0"/>
              </a:rPr>
              <a:t>in second plasma.</a:t>
            </a:r>
          </a:p>
          <a:p>
            <a:pPr algn="just"/>
            <a:endParaRPr lang="en-US" dirty="0">
              <a:latin typeface="Calibri" panose="020F0502020204030204" pitchFamily="34" charset="0"/>
            </a:endParaRPr>
          </a:p>
          <a:p>
            <a:pPr marL="742950" lvl="1" indent="-285750" algn="just">
              <a:buFont typeface="Arial" panose="020B0604020202020204" pitchFamily="34" charset="0"/>
              <a:buChar char="•"/>
            </a:pPr>
            <a:r>
              <a:rPr lang="en-US" dirty="0">
                <a:latin typeface="Calibri" panose="020F0502020204030204" pitchFamily="34" charset="0"/>
              </a:rPr>
              <a:t>Beam requirements at the forefront of technological state-of-the-art.</a:t>
            </a:r>
          </a:p>
          <a:p>
            <a:pPr marL="742950" lvl="1" indent="-285750" algn="just">
              <a:buFont typeface="Arial" panose="020B0604020202020204" pitchFamily="34" charset="0"/>
              <a:buChar char="•"/>
            </a:pPr>
            <a:endParaRPr lang="en-US" sz="500" dirty="0">
              <a:latin typeface="Calibri" panose="020F0502020204030204" pitchFamily="34" charset="0"/>
            </a:endParaRPr>
          </a:p>
          <a:p>
            <a:pPr marL="742950" lvl="1" indent="-285750" algn="just">
              <a:buFont typeface="Arial" panose="020B0604020202020204" pitchFamily="34" charset="0"/>
              <a:buChar char="•"/>
            </a:pPr>
            <a:r>
              <a:rPr lang="en-US" dirty="0">
                <a:latin typeface="Calibri" panose="020F0502020204030204" pitchFamily="34" charset="0"/>
              </a:rPr>
              <a:t>Design involved a combination of </a:t>
            </a:r>
            <a:r>
              <a:rPr lang="en-US" dirty="0">
                <a:solidFill>
                  <a:srgbClr val="0432FF"/>
                </a:solidFill>
                <a:latin typeface="Calibri" panose="020F0502020204030204" pitchFamily="34" charset="0"/>
              </a:rPr>
              <a:t>advanced numerical optimization </a:t>
            </a:r>
            <a:r>
              <a:rPr lang="en-US" dirty="0">
                <a:latin typeface="Calibri" panose="020F0502020204030204" pitchFamily="34" charset="0"/>
              </a:rPr>
              <a:t>techniques. [2]</a:t>
            </a:r>
          </a:p>
          <a:p>
            <a:pPr marL="742950" lvl="1" indent="-285750" algn="just">
              <a:buFont typeface="Arial" panose="020B0604020202020204" pitchFamily="34" charset="0"/>
              <a:buChar char="•"/>
            </a:pPr>
            <a:endParaRPr lang="en-US" sz="500" dirty="0">
              <a:latin typeface="Calibri" panose="020F0502020204030204" pitchFamily="34" charset="0"/>
            </a:endParaRPr>
          </a:p>
          <a:p>
            <a:pPr marL="742950" lvl="1" indent="-285750" algn="just">
              <a:buFont typeface="Arial" panose="020B0604020202020204" pitchFamily="34" charset="0"/>
              <a:buChar char="•"/>
            </a:pPr>
            <a:r>
              <a:rPr lang="en-US" dirty="0">
                <a:solidFill>
                  <a:srgbClr val="0432FF"/>
                </a:solidFill>
                <a:latin typeface="Calibri" panose="020F0502020204030204" pitchFamily="34" charset="0"/>
              </a:rPr>
              <a:t>Sextupoles and octupoles </a:t>
            </a:r>
            <a:r>
              <a:rPr lang="en-US" dirty="0">
                <a:latin typeface="Calibri" panose="020F0502020204030204" pitchFamily="34" charset="0"/>
              </a:rPr>
              <a:t>essential to compensate for high order effects and achieve design parameters.</a:t>
            </a:r>
          </a:p>
          <a:p>
            <a:pPr marL="742950" lvl="1" indent="-285750" algn="just">
              <a:buFont typeface="Arial" panose="020B0604020202020204" pitchFamily="34" charset="0"/>
              <a:buChar char="•"/>
            </a:pPr>
            <a:endParaRPr lang="en-US" sz="500" dirty="0">
              <a:latin typeface="Calibri" panose="020F0502020204030204" pitchFamily="34" charset="0"/>
            </a:endParaRPr>
          </a:p>
          <a:p>
            <a:pPr marL="742950" lvl="1" indent="-285750" algn="just">
              <a:buFont typeface="Arial" panose="020B0604020202020204" pitchFamily="34" charset="0"/>
              <a:buChar char="•"/>
            </a:pPr>
            <a:r>
              <a:rPr lang="en-US" dirty="0">
                <a:latin typeface="Calibri" panose="020F0502020204030204" pitchFamily="34" charset="0"/>
              </a:rPr>
              <a:t>Space charge and synchrotron radiation effects considered in simulation. [3]</a:t>
            </a:r>
          </a:p>
          <a:p>
            <a:pPr marL="285750" indent="-285750" algn="just">
              <a:buFont typeface="Arial" panose="020B0604020202020204" pitchFamily="34" charset="0"/>
              <a:buChar char="•"/>
            </a:pPr>
            <a:endParaRPr lang="en-GB" dirty="0">
              <a:latin typeface="Calibri" panose="020F0502020204030204" pitchFamily="34" charset="0"/>
            </a:endParaRPr>
          </a:p>
          <a:p>
            <a:pPr algn="just"/>
            <a:endParaRPr lang="en-GB" dirty="0">
              <a:latin typeface="Calibri" panose="020F0502020204030204" pitchFamily="34" charset="0"/>
            </a:endParaRPr>
          </a:p>
        </p:txBody>
      </p:sp>
      <p:sp>
        <p:nvSpPr>
          <p:cNvPr id="3" name="TextBox 2">
            <a:extLst>
              <a:ext uri="{FF2B5EF4-FFF2-40B4-BE49-F238E27FC236}">
                <a16:creationId xmlns:a16="http://schemas.microsoft.com/office/drawing/2014/main" id="{491AC1B2-C0AF-3F00-932B-2A3DD2AFFDD9}"/>
              </a:ext>
            </a:extLst>
          </p:cNvPr>
          <p:cNvSpPr txBox="1"/>
          <p:nvPr/>
        </p:nvSpPr>
        <p:spPr>
          <a:xfrm>
            <a:off x="295599" y="5690948"/>
            <a:ext cx="8221363" cy="707886"/>
          </a:xfrm>
          <a:prstGeom prst="rect">
            <a:avLst/>
          </a:prstGeom>
          <a:noFill/>
        </p:spPr>
        <p:txBody>
          <a:bodyPr wrap="square">
            <a:spAutoFit/>
          </a:bodyPr>
          <a:lstStyle/>
          <a:p>
            <a:pPr lvl="0">
              <a:buSzPts val="1000"/>
              <a:tabLst>
                <a:tab pos="457200" algn="l"/>
              </a:tabLst>
            </a:pPr>
            <a:r>
              <a:rPr lang="en-GB" sz="800" dirty="0">
                <a:solidFill>
                  <a:srgbClr val="222222"/>
                </a:solidFill>
                <a:effectLst/>
                <a:ea typeface="Times New Roman" panose="02020603050405020304" pitchFamily="18" charset="0"/>
              </a:rPr>
              <a:t>[2] Ramjiawan, R., et al. "Design and operation of transfer lines for plasma </a:t>
            </a:r>
            <a:r>
              <a:rPr lang="en-GB" sz="800" dirty="0" err="1">
                <a:solidFill>
                  <a:srgbClr val="222222"/>
                </a:solidFill>
                <a:effectLst/>
                <a:ea typeface="Times New Roman" panose="02020603050405020304" pitchFamily="18" charset="0"/>
              </a:rPr>
              <a:t>wakefield</a:t>
            </a:r>
            <a:r>
              <a:rPr lang="en-GB" sz="800" dirty="0">
                <a:solidFill>
                  <a:srgbClr val="222222"/>
                </a:solidFill>
                <a:effectLst/>
                <a:ea typeface="Times New Roman" panose="02020603050405020304" pitchFamily="18" charset="0"/>
              </a:rPr>
              <a:t> accelerators using numerical optimizers." </a:t>
            </a:r>
          </a:p>
          <a:p>
            <a:pPr lvl="0">
              <a:buSzPts val="1000"/>
              <a:tabLst>
                <a:tab pos="457200" algn="l"/>
              </a:tabLst>
            </a:pPr>
            <a:r>
              <a:rPr lang="en-GB" sz="800" i="1" dirty="0">
                <a:solidFill>
                  <a:srgbClr val="222222"/>
                </a:solidFill>
                <a:effectLst/>
                <a:ea typeface="Times New Roman" panose="02020603050405020304" pitchFamily="18" charset="0"/>
              </a:rPr>
              <a:t>Physical Review Accelerators and Beams</a:t>
            </a:r>
            <a:r>
              <a:rPr lang="en-GB" sz="800" dirty="0">
                <a:solidFill>
                  <a:srgbClr val="222222"/>
                </a:solidFill>
                <a:effectLst/>
                <a:ea typeface="Times New Roman" panose="02020603050405020304" pitchFamily="18" charset="0"/>
              </a:rPr>
              <a:t> 25.10 (2022): 101602. (</a:t>
            </a:r>
            <a:r>
              <a:rPr lang="en-GB" sz="800" u="sng" dirty="0">
                <a:solidFill>
                  <a:srgbClr val="0000FF"/>
                </a:solidFill>
                <a:effectLst/>
                <a:ea typeface="Times New Roman" panose="02020603050405020304" pitchFamily="18" charset="0"/>
                <a:hlinkClick r:id="rId5"/>
              </a:rPr>
              <a:t>https://journals.aps.org/prab/abstract/10.1103/PhysRevAccelBeams.25.101602</a:t>
            </a:r>
            <a:r>
              <a:rPr lang="en-GB" sz="800" dirty="0">
                <a:effectLst/>
                <a:ea typeface="Times New Roman" panose="02020603050405020304" pitchFamily="18" charset="0"/>
              </a:rPr>
              <a:t>)</a:t>
            </a:r>
          </a:p>
          <a:p>
            <a:pPr>
              <a:buSzPts val="1000"/>
              <a:tabLst>
                <a:tab pos="457200" algn="l"/>
              </a:tabLst>
            </a:pPr>
            <a:r>
              <a:rPr lang="en-GB" sz="800" dirty="0">
                <a:solidFill>
                  <a:srgbClr val="222222"/>
                </a:solidFill>
                <a:effectLst/>
                <a:ea typeface="Times New Roman" panose="02020603050405020304" pitchFamily="18" charset="0"/>
              </a:rPr>
              <a:t>[3] Ramjiawan, R., et al. "Design of the proton and electron transfer lines for AWAKE Run 2c." </a:t>
            </a:r>
            <a:r>
              <a:rPr lang="en-GB" sz="800" i="1" dirty="0">
                <a:solidFill>
                  <a:srgbClr val="222222"/>
                </a:solidFill>
                <a:effectLst/>
                <a:ea typeface="Times New Roman" panose="02020603050405020304" pitchFamily="18" charset="0"/>
              </a:rPr>
              <a:t>Nuclear Instruments and Methods in Physics Research Section A: Accelerators, Spectrometers, Detectors and Associated Equipment</a:t>
            </a:r>
            <a:r>
              <a:rPr lang="en-GB" sz="800" dirty="0">
                <a:solidFill>
                  <a:srgbClr val="222222"/>
                </a:solidFill>
                <a:effectLst/>
                <a:ea typeface="Times New Roman" panose="02020603050405020304" pitchFamily="18" charset="0"/>
              </a:rPr>
              <a:t> 1049 (2023): 168094. (</a:t>
            </a:r>
            <a:r>
              <a:rPr lang="en-GB" sz="800" u="sng" dirty="0">
                <a:solidFill>
                  <a:srgbClr val="222222"/>
                </a:solidFill>
                <a:effectLst/>
                <a:ea typeface="Times New Roman" panose="02020603050405020304" pitchFamily="18" charset="0"/>
                <a:hlinkClick r:id="rId6"/>
              </a:rPr>
              <a:t>https://www.sciencedirect.com/science/article/pii/S0168900223000840</a:t>
            </a:r>
            <a:r>
              <a:rPr lang="en-GB" sz="800" dirty="0">
                <a:solidFill>
                  <a:srgbClr val="222222"/>
                </a:solidFill>
                <a:effectLst/>
                <a:ea typeface="Times New Roman" panose="02020603050405020304" pitchFamily="18" charset="0"/>
              </a:rPr>
              <a:t>)</a:t>
            </a:r>
            <a:endParaRPr lang="en-GB" sz="800" dirty="0">
              <a:effectLst/>
              <a:ea typeface="Calibri" panose="020F0502020204030204" pitchFamily="34" charset="0"/>
            </a:endParaRPr>
          </a:p>
          <a:p>
            <a:pPr lvl="0">
              <a:buSzPts val="1000"/>
              <a:tabLst>
                <a:tab pos="457200" algn="l"/>
              </a:tabLst>
            </a:pPr>
            <a:endParaRPr lang="en-GB" sz="800" dirty="0">
              <a:effectLst/>
              <a:latin typeface="Calibri" panose="020F0502020204030204" pitchFamily="34" charset="0"/>
              <a:ea typeface="Calibri" panose="020F0502020204030204" pitchFamily="34" charset="0"/>
            </a:endParaRPr>
          </a:p>
        </p:txBody>
      </p:sp>
      <p:sp>
        <p:nvSpPr>
          <p:cNvPr id="9" name="Date Placeholder 8">
            <a:extLst>
              <a:ext uri="{FF2B5EF4-FFF2-40B4-BE49-F238E27FC236}">
                <a16:creationId xmlns:a16="http://schemas.microsoft.com/office/drawing/2014/main" id="{C3106929-142A-3347-7781-FCBA6A284FF3}"/>
              </a:ext>
            </a:extLst>
          </p:cNvPr>
          <p:cNvSpPr>
            <a:spLocks noGrp="1"/>
          </p:cNvSpPr>
          <p:nvPr>
            <p:ph type="dt" sz="half" idx="10"/>
          </p:nvPr>
        </p:nvSpPr>
        <p:spPr/>
        <p:txBody>
          <a:bodyPr/>
          <a:lstStyle/>
          <a:p>
            <a:r>
              <a:rPr lang="en-US"/>
              <a:t>5/02/2024</a:t>
            </a:r>
          </a:p>
        </p:txBody>
      </p:sp>
      <p:sp>
        <p:nvSpPr>
          <p:cNvPr id="10" name="Footer Placeholder 9">
            <a:extLst>
              <a:ext uri="{FF2B5EF4-FFF2-40B4-BE49-F238E27FC236}">
                <a16:creationId xmlns:a16="http://schemas.microsoft.com/office/drawing/2014/main" id="{B18D3D92-BB20-B537-B3FF-6C5209CA7A4D}"/>
              </a:ext>
            </a:extLst>
          </p:cNvPr>
          <p:cNvSpPr>
            <a:spLocks noGrp="1"/>
          </p:cNvSpPr>
          <p:nvPr>
            <p:ph type="ftr" sz="quarter" idx="3"/>
          </p:nvPr>
        </p:nvSpPr>
        <p:spPr/>
        <p:txBody>
          <a:bodyPr/>
          <a:lstStyle/>
          <a:p>
            <a:r>
              <a:rPr lang="en-US"/>
              <a:t>AWAKE Review</a:t>
            </a:r>
            <a:endParaRPr lang="en-US" dirty="0"/>
          </a:p>
        </p:txBody>
      </p:sp>
      <p:sp>
        <p:nvSpPr>
          <p:cNvPr id="11" name="Slide Number Placeholder 10">
            <a:extLst>
              <a:ext uri="{FF2B5EF4-FFF2-40B4-BE49-F238E27FC236}">
                <a16:creationId xmlns:a16="http://schemas.microsoft.com/office/drawing/2014/main" id="{D893BFA8-0619-FE0A-CA51-B5407A02A9B6}"/>
              </a:ext>
            </a:extLst>
          </p:cNvPr>
          <p:cNvSpPr>
            <a:spLocks noGrp="1"/>
          </p:cNvSpPr>
          <p:nvPr>
            <p:ph type="sldNum" sz="quarter" idx="4"/>
          </p:nvPr>
        </p:nvSpPr>
        <p:spPr/>
        <p:txBody>
          <a:bodyPr/>
          <a:lstStyle/>
          <a:p>
            <a:fld id="{3D351EE0-6949-4F2E-8F68-46F7424C488D}" type="slidenum">
              <a:rPr lang="en-US" smtClean="0"/>
              <a:pPr/>
              <a:t>14</a:t>
            </a:fld>
            <a:endParaRPr lang="en-US" dirty="0"/>
          </a:p>
        </p:txBody>
      </p:sp>
      <p:sp>
        <p:nvSpPr>
          <p:cNvPr id="4" name="Rectangle 3">
            <a:extLst>
              <a:ext uri="{FF2B5EF4-FFF2-40B4-BE49-F238E27FC236}">
                <a16:creationId xmlns:a16="http://schemas.microsoft.com/office/drawing/2014/main" id="{97F418B8-5D20-AFF5-97FD-EBDEBFF93E74}"/>
              </a:ext>
            </a:extLst>
          </p:cNvPr>
          <p:cNvSpPr/>
          <p:nvPr/>
        </p:nvSpPr>
        <p:spPr>
          <a:xfrm>
            <a:off x="7732450" y="3348930"/>
            <a:ext cx="144000" cy="72000"/>
          </a:xfrm>
          <a:prstGeom prst="rect">
            <a:avLst/>
          </a:prstGeom>
          <a:solidFill>
            <a:srgbClr val="0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Calibri Light" panose="020F0302020204030204" pitchFamily="34" charset="0"/>
            </a:endParaRPr>
          </a:p>
        </p:txBody>
      </p:sp>
      <p:sp>
        <p:nvSpPr>
          <p:cNvPr id="5" name="Rectangle 4">
            <a:extLst>
              <a:ext uri="{FF2B5EF4-FFF2-40B4-BE49-F238E27FC236}">
                <a16:creationId xmlns:a16="http://schemas.microsoft.com/office/drawing/2014/main" id="{F517A40D-3522-5988-15B3-38F76C92F4FB}"/>
              </a:ext>
            </a:extLst>
          </p:cNvPr>
          <p:cNvSpPr/>
          <p:nvPr/>
        </p:nvSpPr>
        <p:spPr>
          <a:xfrm>
            <a:off x="7732463" y="3515790"/>
            <a:ext cx="144000" cy="72000"/>
          </a:xfrm>
          <a:prstGeom prst="rect">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Calibri Light" panose="020F0302020204030204" pitchFamily="34" charset="0"/>
            </a:endParaRPr>
          </a:p>
        </p:txBody>
      </p:sp>
      <p:sp>
        <p:nvSpPr>
          <p:cNvPr id="6" name="Rectangle 5">
            <a:extLst>
              <a:ext uri="{FF2B5EF4-FFF2-40B4-BE49-F238E27FC236}">
                <a16:creationId xmlns:a16="http://schemas.microsoft.com/office/drawing/2014/main" id="{197091C9-F2A3-7D1C-C0F7-8E6E771DD0A0}"/>
              </a:ext>
            </a:extLst>
          </p:cNvPr>
          <p:cNvSpPr/>
          <p:nvPr/>
        </p:nvSpPr>
        <p:spPr>
          <a:xfrm>
            <a:off x="8771785" y="3354066"/>
            <a:ext cx="144000" cy="72000"/>
          </a:xfrm>
          <a:prstGeom prst="rect">
            <a:avLst/>
          </a:prstGeom>
          <a:solidFill>
            <a:srgbClr val="0505FF"/>
          </a:solidFill>
          <a:ln>
            <a:solidFill>
              <a:srgbClr val="050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Calibri Light" panose="020F0302020204030204" pitchFamily="34" charset="0"/>
            </a:endParaRPr>
          </a:p>
        </p:txBody>
      </p:sp>
      <p:sp>
        <p:nvSpPr>
          <p:cNvPr id="8" name="Rectangle 7">
            <a:extLst>
              <a:ext uri="{FF2B5EF4-FFF2-40B4-BE49-F238E27FC236}">
                <a16:creationId xmlns:a16="http://schemas.microsoft.com/office/drawing/2014/main" id="{AE27C757-C54B-233A-22ED-25C305DC7E26}"/>
              </a:ext>
            </a:extLst>
          </p:cNvPr>
          <p:cNvSpPr/>
          <p:nvPr/>
        </p:nvSpPr>
        <p:spPr>
          <a:xfrm>
            <a:off x="8771772" y="3524898"/>
            <a:ext cx="144000" cy="72000"/>
          </a:xfrm>
          <a:prstGeom prst="rect">
            <a:avLst/>
          </a:prstGeom>
          <a:solidFill>
            <a:srgbClr val="BF00BF"/>
          </a:solidFill>
          <a:ln>
            <a:solidFill>
              <a:srgbClr val="BF00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Calibri Light" panose="020F0302020204030204" pitchFamily="34" charset="0"/>
            </a:endParaRPr>
          </a:p>
        </p:txBody>
      </p:sp>
      <p:sp>
        <p:nvSpPr>
          <p:cNvPr id="12" name="Rectangle 11">
            <a:extLst>
              <a:ext uri="{FF2B5EF4-FFF2-40B4-BE49-F238E27FC236}">
                <a16:creationId xmlns:a16="http://schemas.microsoft.com/office/drawing/2014/main" id="{11915763-75FB-D230-C707-D866826AEA35}"/>
              </a:ext>
            </a:extLst>
          </p:cNvPr>
          <p:cNvSpPr/>
          <p:nvPr/>
        </p:nvSpPr>
        <p:spPr>
          <a:xfrm>
            <a:off x="9709140" y="3351802"/>
            <a:ext cx="144000" cy="72000"/>
          </a:xfrm>
          <a:prstGeom prst="rect">
            <a:avLst/>
          </a:prstGeom>
          <a:solidFill>
            <a:srgbClr val="00BEBE"/>
          </a:solidFill>
          <a:ln>
            <a:solidFill>
              <a:srgbClr val="00BE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Calibri Light" panose="020F0302020204030204" pitchFamily="34" charset="0"/>
            </a:endParaRPr>
          </a:p>
        </p:txBody>
      </p:sp>
      <p:sp>
        <p:nvSpPr>
          <p:cNvPr id="13" name="Rectangle 12">
            <a:extLst>
              <a:ext uri="{FF2B5EF4-FFF2-40B4-BE49-F238E27FC236}">
                <a16:creationId xmlns:a16="http://schemas.microsoft.com/office/drawing/2014/main" id="{EF809862-4FA9-41DF-E245-AAFAA4338C81}"/>
              </a:ext>
            </a:extLst>
          </p:cNvPr>
          <p:cNvSpPr/>
          <p:nvPr/>
        </p:nvSpPr>
        <p:spPr>
          <a:xfrm>
            <a:off x="9706364" y="3509193"/>
            <a:ext cx="144000" cy="72000"/>
          </a:xfrm>
          <a:prstGeom prst="rect">
            <a:avLst/>
          </a:prstGeom>
          <a:solidFill>
            <a:srgbClr val="C7C700"/>
          </a:solidFill>
          <a:ln>
            <a:solidFill>
              <a:srgbClr val="C7C7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Calibri Light" panose="020F0302020204030204" pitchFamily="34" charset="0"/>
            </a:endParaRPr>
          </a:p>
        </p:txBody>
      </p:sp>
      <p:sp>
        <p:nvSpPr>
          <p:cNvPr id="14" name="Rectangle 13">
            <a:extLst>
              <a:ext uri="{FF2B5EF4-FFF2-40B4-BE49-F238E27FC236}">
                <a16:creationId xmlns:a16="http://schemas.microsoft.com/office/drawing/2014/main" id="{B82C7B94-FB61-0C57-0831-26594C8A5B32}"/>
              </a:ext>
            </a:extLst>
          </p:cNvPr>
          <p:cNvSpPr/>
          <p:nvPr/>
        </p:nvSpPr>
        <p:spPr>
          <a:xfrm>
            <a:off x="10648006" y="3348549"/>
            <a:ext cx="144000" cy="72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Calibri Light" panose="020F0302020204030204" pitchFamily="34" charset="0"/>
            </a:endParaRPr>
          </a:p>
        </p:txBody>
      </p:sp>
      <p:sp>
        <p:nvSpPr>
          <p:cNvPr id="15" name="TextBox 14">
            <a:extLst>
              <a:ext uri="{FF2B5EF4-FFF2-40B4-BE49-F238E27FC236}">
                <a16:creationId xmlns:a16="http://schemas.microsoft.com/office/drawing/2014/main" id="{E905E251-7020-9E8F-C177-48D619DB6BAE}"/>
              </a:ext>
            </a:extLst>
          </p:cNvPr>
          <p:cNvSpPr txBox="1"/>
          <p:nvPr/>
        </p:nvSpPr>
        <p:spPr>
          <a:xfrm>
            <a:off x="7865736" y="3269606"/>
            <a:ext cx="882389" cy="246221"/>
          </a:xfrm>
          <a:prstGeom prst="rect">
            <a:avLst/>
          </a:prstGeom>
          <a:noFill/>
        </p:spPr>
        <p:txBody>
          <a:bodyPr wrap="square" rtlCol="0">
            <a:spAutoFit/>
          </a:bodyPr>
          <a:lstStyle/>
          <a:p>
            <a:r>
              <a:rPr lang="en-US" sz="1000" dirty="0">
                <a:latin typeface="Calibri Light" panose="020F0302020204030204" pitchFamily="34" charset="0"/>
              </a:rPr>
              <a:t>Quadrupole</a:t>
            </a:r>
            <a:endParaRPr lang="en-GB" sz="1000" dirty="0">
              <a:latin typeface="Calibri Light" panose="020F0302020204030204" pitchFamily="34" charset="0"/>
            </a:endParaRPr>
          </a:p>
        </p:txBody>
      </p:sp>
      <p:sp>
        <p:nvSpPr>
          <p:cNvPr id="16" name="TextBox 15">
            <a:extLst>
              <a:ext uri="{FF2B5EF4-FFF2-40B4-BE49-F238E27FC236}">
                <a16:creationId xmlns:a16="http://schemas.microsoft.com/office/drawing/2014/main" id="{54BC4818-AF5B-15AD-F72E-9D50085D8520}"/>
              </a:ext>
            </a:extLst>
          </p:cNvPr>
          <p:cNvSpPr txBox="1"/>
          <p:nvPr/>
        </p:nvSpPr>
        <p:spPr>
          <a:xfrm>
            <a:off x="7865167" y="3424172"/>
            <a:ext cx="882389" cy="246221"/>
          </a:xfrm>
          <a:prstGeom prst="rect">
            <a:avLst/>
          </a:prstGeom>
          <a:noFill/>
        </p:spPr>
        <p:txBody>
          <a:bodyPr wrap="square" rtlCol="0">
            <a:spAutoFit/>
          </a:bodyPr>
          <a:lstStyle/>
          <a:p>
            <a:r>
              <a:rPr lang="en-US" sz="1000" dirty="0">
                <a:latin typeface="Calibri Light" panose="020F0302020204030204" pitchFamily="34" charset="0"/>
              </a:rPr>
              <a:t>Dipole</a:t>
            </a:r>
            <a:endParaRPr lang="en-GB" sz="1000" dirty="0">
              <a:latin typeface="Calibri Light" panose="020F0302020204030204" pitchFamily="34" charset="0"/>
            </a:endParaRPr>
          </a:p>
        </p:txBody>
      </p:sp>
      <p:sp>
        <p:nvSpPr>
          <p:cNvPr id="17" name="TextBox 16">
            <a:extLst>
              <a:ext uri="{FF2B5EF4-FFF2-40B4-BE49-F238E27FC236}">
                <a16:creationId xmlns:a16="http://schemas.microsoft.com/office/drawing/2014/main" id="{05B09F62-660A-8305-C71B-C53F709A7575}"/>
              </a:ext>
            </a:extLst>
          </p:cNvPr>
          <p:cNvSpPr txBox="1"/>
          <p:nvPr/>
        </p:nvSpPr>
        <p:spPr>
          <a:xfrm>
            <a:off x="8907989" y="3260628"/>
            <a:ext cx="882389" cy="246221"/>
          </a:xfrm>
          <a:prstGeom prst="rect">
            <a:avLst/>
          </a:prstGeom>
          <a:noFill/>
        </p:spPr>
        <p:txBody>
          <a:bodyPr wrap="square" rtlCol="0">
            <a:spAutoFit/>
          </a:bodyPr>
          <a:lstStyle/>
          <a:p>
            <a:r>
              <a:rPr lang="en-US" sz="1000" dirty="0" err="1">
                <a:latin typeface="Calibri Light" panose="020F0302020204030204" pitchFamily="34" charset="0"/>
              </a:rPr>
              <a:t>Octopule</a:t>
            </a:r>
            <a:endParaRPr lang="en-GB" sz="1000" dirty="0">
              <a:latin typeface="Calibri Light" panose="020F0302020204030204" pitchFamily="34" charset="0"/>
            </a:endParaRPr>
          </a:p>
        </p:txBody>
      </p:sp>
      <p:sp>
        <p:nvSpPr>
          <p:cNvPr id="18" name="TextBox 17">
            <a:extLst>
              <a:ext uri="{FF2B5EF4-FFF2-40B4-BE49-F238E27FC236}">
                <a16:creationId xmlns:a16="http://schemas.microsoft.com/office/drawing/2014/main" id="{4DD570D8-148C-1F1C-FDDC-2548A2011D75}"/>
              </a:ext>
            </a:extLst>
          </p:cNvPr>
          <p:cNvSpPr txBox="1"/>
          <p:nvPr/>
        </p:nvSpPr>
        <p:spPr>
          <a:xfrm>
            <a:off x="8922245" y="3439409"/>
            <a:ext cx="882389" cy="246221"/>
          </a:xfrm>
          <a:prstGeom prst="rect">
            <a:avLst/>
          </a:prstGeom>
          <a:noFill/>
        </p:spPr>
        <p:txBody>
          <a:bodyPr wrap="square" rtlCol="0">
            <a:spAutoFit/>
          </a:bodyPr>
          <a:lstStyle/>
          <a:p>
            <a:r>
              <a:rPr lang="en-US" sz="1000" dirty="0">
                <a:latin typeface="Calibri Light" panose="020F0302020204030204" pitchFamily="34" charset="0"/>
              </a:rPr>
              <a:t>BPM</a:t>
            </a:r>
            <a:endParaRPr lang="en-GB" sz="1000" dirty="0">
              <a:latin typeface="Calibri Light" panose="020F0302020204030204" pitchFamily="34" charset="0"/>
            </a:endParaRPr>
          </a:p>
        </p:txBody>
      </p:sp>
      <p:sp>
        <p:nvSpPr>
          <p:cNvPr id="19" name="TextBox 18">
            <a:extLst>
              <a:ext uri="{FF2B5EF4-FFF2-40B4-BE49-F238E27FC236}">
                <a16:creationId xmlns:a16="http://schemas.microsoft.com/office/drawing/2014/main" id="{C37C2EAA-2D38-D468-4DB6-EB2B9F4287E4}"/>
              </a:ext>
            </a:extLst>
          </p:cNvPr>
          <p:cNvSpPr txBox="1"/>
          <p:nvPr/>
        </p:nvSpPr>
        <p:spPr>
          <a:xfrm>
            <a:off x="9847602" y="3269606"/>
            <a:ext cx="882389" cy="246221"/>
          </a:xfrm>
          <a:prstGeom prst="rect">
            <a:avLst/>
          </a:prstGeom>
          <a:noFill/>
        </p:spPr>
        <p:txBody>
          <a:bodyPr wrap="square" rtlCol="0">
            <a:spAutoFit/>
          </a:bodyPr>
          <a:lstStyle/>
          <a:p>
            <a:r>
              <a:rPr lang="en-US" sz="1000" dirty="0">
                <a:latin typeface="Calibri Light" panose="020F0302020204030204" pitchFamily="34" charset="0"/>
              </a:rPr>
              <a:t>Corrector</a:t>
            </a:r>
          </a:p>
        </p:txBody>
      </p:sp>
      <p:sp>
        <p:nvSpPr>
          <p:cNvPr id="20" name="TextBox 19">
            <a:extLst>
              <a:ext uri="{FF2B5EF4-FFF2-40B4-BE49-F238E27FC236}">
                <a16:creationId xmlns:a16="http://schemas.microsoft.com/office/drawing/2014/main" id="{A5048A7C-6B53-A946-A2D2-5CDD7D6A5E12}"/>
              </a:ext>
            </a:extLst>
          </p:cNvPr>
          <p:cNvSpPr txBox="1"/>
          <p:nvPr/>
        </p:nvSpPr>
        <p:spPr>
          <a:xfrm>
            <a:off x="9850364" y="3421699"/>
            <a:ext cx="882389" cy="246221"/>
          </a:xfrm>
          <a:prstGeom prst="rect">
            <a:avLst/>
          </a:prstGeom>
          <a:noFill/>
        </p:spPr>
        <p:txBody>
          <a:bodyPr wrap="square" rtlCol="0">
            <a:spAutoFit/>
          </a:bodyPr>
          <a:lstStyle/>
          <a:p>
            <a:r>
              <a:rPr lang="en-US" sz="1000" dirty="0">
                <a:latin typeface="Calibri Light" panose="020F0302020204030204" pitchFamily="34" charset="0"/>
              </a:rPr>
              <a:t>BTV</a:t>
            </a:r>
          </a:p>
        </p:txBody>
      </p:sp>
      <p:sp>
        <p:nvSpPr>
          <p:cNvPr id="21" name="TextBox 20">
            <a:extLst>
              <a:ext uri="{FF2B5EF4-FFF2-40B4-BE49-F238E27FC236}">
                <a16:creationId xmlns:a16="http://schemas.microsoft.com/office/drawing/2014/main" id="{FD34F47A-72A5-DF2B-DEF5-D62E863C66BB}"/>
              </a:ext>
            </a:extLst>
          </p:cNvPr>
          <p:cNvSpPr txBox="1"/>
          <p:nvPr/>
        </p:nvSpPr>
        <p:spPr>
          <a:xfrm>
            <a:off x="10794768" y="3260628"/>
            <a:ext cx="882389" cy="246221"/>
          </a:xfrm>
          <a:prstGeom prst="rect">
            <a:avLst/>
          </a:prstGeom>
          <a:noFill/>
        </p:spPr>
        <p:txBody>
          <a:bodyPr wrap="square" rtlCol="0">
            <a:spAutoFit/>
          </a:bodyPr>
          <a:lstStyle/>
          <a:p>
            <a:r>
              <a:rPr lang="en-US" sz="1000" dirty="0" err="1">
                <a:latin typeface="Calibri Light" panose="020F0302020204030204" pitchFamily="34" charset="0"/>
              </a:rPr>
              <a:t>Sextupole</a:t>
            </a:r>
            <a:endParaRPr lang="en-US" sz="1000" dirty="0">
              <a:latin typeface="Calibri Light" panose="020F0302020204030204" pitchFamily="34" charset="0"/>
            </a:endParaRPr>
          </a:p>
        </p:txBody>
      </p:sp>
    </p:spTree>
    <p:extLst>
      <p:ext uri="{BB962C8B-B14F-4D97-AF65-F5344CB8AC3E}">
        <p14:creationId xmlns:p14="http://schemas.microsoft.com/office/powerpoint/2010/main" val="8395627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7AF54-646E-44F5-06E2-5E777127A3E1}"/>
              </a:ext>
            </a:extLst>
          </p:cNvPr>
          <p:cNvSpPr>
            <a:spLocks noGrp="1"/>
          </p:cNvSpPr>
          <p:nvPr>
            <p:ph type="title"/>
          </p:nvPr>
        </p:nvSpPr>
        <p:spPr/>
        <p:txBody>
          <a:bodyPr>
            <a:normAutofit fontScale="90000"/>
          </a:bodyPr>
          <a:lstStyle/>
          <a:p>
            <a:r>
              <a:rPr lang="en-US" dirty="0"/>
              <a:t>150 MeV line for external injection</a:t>
            </a:r>
            <a:endParaRPr lang="en-CH" dirty="0"/>
          </a:p>
        </p:txBody>
      </p:sp>
      <mc:AlternateContent xmlns:mc="http://schemas.openxmlformats.org/markup-compatibility/2006" xmlns:a14="http://schemas.microsoft.com/office/drawing/2010/main">
        <mc:Choice Requires="a14">
          <p:graphicFrame>
            <p:nvGraphicFramePr>
              <p:cNvPr id="23" name="Table 22">
                <a:extLst>
                  <a:ext uri="{FF2B5EF4-FFF2-40B4-BE49-F238E27FC236}">
                    <a16:creationId xmlns:a16="http://schemas.microsoft.com/office/drawing/2014/main" id="{E9CB02E2-7CED-26EF-19E7-5CBE770C3B08}"/>
                  </a:ext>
                </a:extLst>
              </p:cNvPr>
              <p:cNvGraphicFramePr>
                <a:graphicFrameLocks noGrp="1"/>
              </p:cNvGraphicFramePr>
              <p:nvPr>
                <p:extLst>
                  <p:ext uri="{D42A27DB-BD31-4B8C-83A1-F6EECF244321}">
                    <p14:modId xmlns:p14="http://schemas.microsoft.com/office/powerpoint/2010/main" val="1347078007"/>
                  </p:ext>
                </p:extLst>
              </p:nvPr>
            </p:nvGraphicFramePr>
            <p:xfrm>
              <a:off x="7732450" y="3826237"/>
              <a:ext cx="3755202" cy="1625800"/>
            </p:xfrm>
            <a:graphic>
              <a:graphicData uri="http://schemas.openxmlformats.org/drawingml/2006/table">
                <a:tbl>
                  <a:tblPr firstRow="1" bandRow="1">
                    <a:tableStyleId>{5C22544A-7EE6-4342-B048-85BDC9FD1C3A}</a:tableStyleId>
                  </a:tblPr>
                  <a:tblGrid>
                    <a:gridCol w="853521">
                      <a:extLst>
                        <a:ext uri="{9D8B030D-6E8A-4147-A177-3AD203B41FA5}">
                          <a16:colId xmlns:a16="http://schemas.microsoft.com/office/drawing/2014/main" val="678839723"/>
                        </a:ext>
                      </a:extLst>
                    </a:gridCol>
                    <a:gridCol w="1269486">
                      <a:extLst>
                        <a:ext uri="{9D8B030D-6E8A-4147-A177-3AD203B41FA5}">
                          <a16:colId xmlns:a16="http://schemas.microsoft.com/office/drawing/2014/main" val="2682505590"/>
                        </a:ext>
                      </a:extLst>
                    </a:gridCol>
                    <a:gridCol w="822574">
                      <a:extLst>
                        <a:ext uri="{9D8B030D-6E8A-4147-A177-3AD203B41FA5}">
                          <a16:colId xmlns:a16="http://schemas.microsoft.com/office/drawing/2014/main" val="140940784"/>
                        </a:ext>
                      </a:extLst>
                    </a:gridCol>
                    <a:gridCol w="809621">
                      <a:extLst>
                        <a:ext uri="{9D8B030D-6E8A-4147-A177-3AD203B41FA5}">
                          <a16:colId xmlns:a16="http://schemas.microsoft.com/office/drawing/2014/main" val="1193649334"/>
                        </a:ext>
                      </a:extLst>
                    </a:gridCol>
                  </a:tblGrid>
                  <a:tr h="268678">
                    <a:tc>
                      <a:txBody>
                        <a:bodyPr/>
                        <a:lstStyle/>
                        <a:p>
                          <a:endParaRPr lang="en-GB" sz="1100" dirty="0">
                            <a:latin typeface="Calibri" panose="020F0502020204030204" pitchFamily="34" charset="0"/>
                          </a:endParaRPr>
                        </a:p>
                      </a:txBody>
                      <a:tcPr/>
                    </a:tc>
                    <a:tc>
                      <a:txBody>
                        <a:bodyPr/>
                        <a:lstStyle/>
                        <a:p>
                          <a:pPr algn="ctr"/>
                          <a:r>
                            <a:rPr lang="en-US" sz="1100" dirty="0">
                              <a:latin typeface="Calibri" panose="020F0502020204030204" pitchFamily="34" charset="0"/>
                            </a:rPr>
                            <a:t>Specifications</a:t>
                          </a:r>
                          <a:endParaRPr lang="en-GB" sz="1100" dirty="0"/>
                        </a:p>
                      </a:txBody>
                      <a:tcPr/>
                    </a:tc>
                    <a:tc>
                      <a:txBody>
                        <a:bodyPr/>
                        <a:lstStyle/>
                        <a:p>
                          <a:pPr algn="ctr"/>
                          <a:r>
                            <a:rPr lang="en-US" sz="1100" dirty="0">
                              <a:latin typeface="Calibri" panose="020F0502020204030204" pitchFamily="34" charset="0"/>
                            </a:rPr>
                            <a:t>x-plane</a:t>
                          </a:r>
                          <a:endParaRPr lang="en-GB" sz="1100" dirty="0"/>
                        </a:p>
                      </a:txBody>
                      <a:tcPr/>
                    </a:tc>
                    <a:tc>
                      <a:txBody>
                        <a:bodyPr/>
                        <a:lstStyle/>
                        <a:p>
                          <a:pPr algn="ctr"/>
                          <a:r>
                            <a:rPr lang="en-US" sz="1100" dirty="0">
                              <a:latin typeface="Calibri" panose="020F0502020204030204" pitchFamily="34" charset="0"/>
                            </a:rPr>
                            <a:t>y-plane</a:t>
                          </a:r>
                          <a:endParaRPr lang="en-GB" sz="1100" dirty="0"/>
                        </a:p>
                      </a:txBody>
                      <a:tcPr/>
                    </a:tc>
                    <a:extLst>
                      <a:ext uri="{0D108BD9-81ED-4DB2-BD59-A6C34878D82A}">
                        <a16:rowId xmlns:a16="http://schemas.microsoft.com/office/drawing/2014/main" val="605163910"/>
                      </a:ext>
                    </a:extLst>
                  </a:tr>
                  <a:tr h="267970">
                    <a:tc>
                      <a:txBody>
                        <a:bodyPr/>
                        <a:lstStyle/>
                        <a:p>
                          <a:pPr/>
                          <a14:m>
                            <m:oMathPara xmlns:m="http://schemas.openxmlformats.org/officeDocument/2006/math">
                              <m:oMathParaPr>
                                <m:jc m:val="centerGroup"/>
                              </m:oMathParaPr>
                              <m:oMath xmlns:m="http://schemas.openxmlformats.org/officeDocument/2006/math">
                                <m:sSub>
                                  <m:sSubPr>
                                    <m:ctrlPr>
                                      <a:rPr lang="en-GB" sz="1100" i="1" smtClean="0">
                                        <a:latin typeface="Cambria Math" panose="02040503050406030204" pitchFamily="18" charset="0"/>
                                      </a:rPr>
                                    </m:ctrlPr>
                                  </m:sSubPr>
                                  <m:e>
                                    <m:r>
                                      <a:rPr lang="en-GB" sz="1100" i="1" smtClean="0">
                                        <a:latin typeface="Cambria Math" panose="02040503050406030204" pitchFamily="18" charset="0"/>
                                        <a:ea typeface="Cambria Math" panose="02040503050406030204" pitchFamily="18" charset="0"/>
                                      </a:rPr>
                                      <m:t>𝜎</m:t>
                                    </m:r>
                                  </m:e>
                                  <m:sub>
                                    <m:r>
                                      <a:rPr lang="en-US" sz="1100" b="0" i="1" smtClean="0">
                                        <a:latin typeface="Cambria Math" panose="02040503050406030204" pitchFamily="18" charset="0"/>
                                      </a:rPr>
                                      <m:t>𝑥</m:t>
                                    </m:r>
                                    <m:r>
                                      <a:rPr lang="en-US" sz="1100" b="0" i="1" smtClean="0">
                                        <a:latin typeface="Cambria Math" panose="02040503050406030204" pitchFamily="18" charset="0"/>
                                      </a:rPr>
                                      <m:t>,</m:t>
                                    </m:r>
                                    <m:r>
                                      <a:rPr lang="en-US" sz="1100" b="0" i="1" smtClean="0">
                                        <a:latin typeface="Cambria Math" panose="02040503050406030204" pitchFamily="18" charset="0"/>
                                      </a:rPr>
                                      <m:t>𝑦</m:t>
                                    </m:r>
                                  </m:sub>
                                </m:sSub>
                                <m:r>
                                  <a:rPr lang="en-US" sz="1100" b="0" i="1" smtClean="0">
                                    <a:latin typeface="Cambria Math" panose="02040503050406030204" pitchFamily="18" charset="0"/>
                                  </a:rPr>
                                  <m:t> [</m:t>
                                </m:r>
                                <m:r>
                                  <a:rPr lang="en-US" sz="1100" b="0" i="1" smtClean="0">
                                    <a:latin typeface="Cambria Math" panose="02040503050406030204" pitchFamily="18" charset="0"/>
                                    <a:ea typeface="Cambria Math" panose="02040503050406030204" pitchFamily="18" charset="0"/>
                                  </a:rPr>
                                  <m:t>𝜇</m:t>
                                </m:r>
                                <m:r>
                                  <a:rPr lang="en-US" sz="1100" b="0" i="1" smtClean="0">
                                    <a:latin typeface="Cambria Math" panose="02040503050406030204" pitchFamily="18" charset="0"/>
                                    <a:ea typeface="Cambria Math" panose="02040503050406030204" pitchFamily="18" charset="0"/>
                                  </a:rPr>
                                  <m:t>𝑚</m:t>
                                </m:r>
                                <m:r>
                                  <a:rPr lang="en-US" sz="1100" b="0" i="1" smtClean="0">
                                    <a:latin typeface="Cambria Math" panose="02040503050406030204" pitchFamily="18" charset="0"/>
                                    <a:ea typeface="Cambria Math" panose="02040503050406030204" pitchFamily="18" charset="0"/>
                                  </a:rPr>
                                  <m:t>]</m:t>
                                </m:r>
                              </m:oMath>
                            </m:oMathPara>
                          </a14:m>
                          <a:endParaRPr lang="en-GB" sz="1100" dirty="0">
                            <a:latin typeface="Calibri" panose="020F0502020204030204" pitchFamily="34" charset="0"/>
                          </a:endParaRPr>
                        </a:p>
                      </a:txBody>
                      <a:tcPr/>
                    </a:tc>
                    <a:tc>
                      <a:txBody>
                        <a:bodyPr/>
                        <a:lstStyle/>
                        <a:p>
                          <a:pPr algn="ctr"/>
                          <a:r>
                            <a:rPr lang="en-US" sz="1100" dirty="0">
                              <a:latin typeface="Calibri" panose="020F0502020204030204" pitchFamily="34" charset="0"/>
                            </a:rPr>
                            <a:t>5.75</a:t>
                          </a:r>
                          <a:endParaRPr lang="en-GB" sz="1100" dirty="0"/>
                        </a:p>
                      </a:txBody>
                      <a:tcPr/>
                    </a:tc>
                    <a:tc>
                      <a:txBody>
                        <a:bodyPr/>
                        <a:lstStyle/>
                        <a:p>
                          <a:pPr algn="ctr"/>
                          <a:r>
                            <a:rPr lang="en-US" sz="1100" b="1" dirty="0">
                              <a:solidFill>
                                <a:srgbClr val="00B050"/>
                              </a:solidFill>
                              <a:latin typeface="Calibri" panose="020F0502020204030204" pitchFamily="34" charset="0"/>
                            </a:rPr>
                            <a:t>5.62</a:t>
                          </a:r>
                          <a:endParaRPr lang="en-GB" sz="1100" b="1" dirty="0">
                            <a:solidFill>
                              <a:srgbClr val="00B050"/>
                            </a:solidFill>
                          </a:endParaRPr>
                        </a:p>
                      </a:txBody>
                      <a:tcPr/>
                    </a:tc>
                    <a:tc>
                      <a:txBody>
                        <a:bodyPr/>
                        <a:lstStyle/>
                        <a:p>
                          <a:pPr algn="ctr"/>
                          <a:r>
                            <a:rPr lang="en-US" sz="1100" b="1" dirty="0">
                              <a:solidFill>
                                <a:srgbClr val="00B050"/>
                              </a:solidFill>
                              <a:latin typeface="Calibri" panose="020F0502020204030204" pitchFamily="34" charset="0"/>
                            </a:rPr>
                            <a:t>6.15</a:t>
                          </a:r>
                          <a:endParaRPr lang="en-GB" sz="1100" b="1" dirty="0">
                            <a:solidFill>
                              <a:srgbClr val="00B050"/>
                            </a:solidFill>
                          </a:endParaRPr>
                        </a:p>
                      </a:txBody>
                      <a:tcPr/>
                    </a:tc>
                    <a:extLst>
                      <a:ext uri="{0D108BD9-81ED-4DB2-BD59-A6C34878D82A}">
                        <a16:rowId xmlns:a16="http://schemas.microsoft.com/office/drawing/2014/main" val="1279272567"/>
                      </a:ext>
                    </a:extLst>
                  </a:tr>
                  <a:tr h="267970">
                    <a:tc>
                      <a:txBody>
                        <a:bodyPr/>
                        <a:lstStyle/>
                        <a:p>
                          <a:pPr/>
                          <a14:m>
                            <m:oMathPara xmlns:m="http://schemas.openxmlformats.org/officeDocument/2006/math">
                              <m:oMathParaPr>
                                <m:jc m:val="centerGroup"/>
                              </m:oMathParaPr>
                              <m:oMath xmlns:m="http://schemas.openxmlformats.org/officeDocument/2006/math">
                                <m:sSub>
                                  <m:sSubPr>
                                    <m:ctrlPr>
                                      <a:rPr lang="en-GB" sz="1100" i="1" smtClean="0">
                                        <a:latin typeface="Cambria Math" panose="02040503050406030204" pitchFamily="18" charset="0"/>
                                      </a:rPr>
                                    </m:ctrlPr>
                                  </m:sSubPr>
                                  <m:e>
                                    <m:r>
                                      <a:rPr lang="en-GB" sz="1100" i="1" smtClean="0">
                                        <a:latin typeface="Cambria Math" panose="02040503050406030204" pitchFamily="18" charset="0"/>
                                        <a:ea typeface="Cambria Math" panose="02040503050406030204" pitchFamily="18" charset="0"/>
                                      </a:rPr>
                                      <m:t>𝜎</m:t>
                                    </m:r>
                                  </m:e>
                                  <m:sub>
                                    <m:r>
                                      <a:rPr lang="en-US" sz="1100" b="0" i="1" smtClean="0">
                                        <a:latin typeface="Cambria Math" panose="02040503050406030204" pitchFamily="18" charset="0"/>
                                        <a:ea typeface="Cambria Math" panose="02040503050406030204" pitchFamily="18" charset="0"/>
                                      </a:rPr>
                                      <m:t>𝑧</m:t>
                                    </m:r>
                                  </m:sub>
                                </m:sSub>
                                <m:r>
                                  <a:rPr lang="en-US" sz="1100" b="0" i="1" smtClean="0">
                                    <a:latin typeface="Cambria Math" panose="02040503050406030204" pitchFamily="18" charset="0"/>
                                  </a:rPr>
                                  <m:t> [</m:t>
                                </m:r>
                                <m:r>
                                  <a:rPr lang="en-US" sz="1100" b="0" i="1" smtClean="0">
                                    <a:latin typeface="Cambria Math" panose="02040503050406030204" pitchFamily="18" charset="0"/>
                                    <a:ea typeface="Cambria Math" panose="02040503050406030204" pitchFamily="18" charset="0"/>
                                  </a:rPr>
                                  <m:t>𝜇</m:t>
                                </m:r>
                                <m:r>
                                  <a:rPr lang="en-US" sz="1100" b="0" i="1" smtClean="0">
                                    <a:latin typeface="Cambria Math" panose="02040503050406030204" pitchFamily="18" charset="0"/>
                                    <a:ea typeface="Cambria Math" panose="02040503050406030204" pitchFamily="18" charset="0"/>
                                  </a:rPr>
                                  <m:t>𝑚</m:t>
                                </m:r>
                                <m:r>
                                  <a:rPr lang="en-US" sz="1100" b="0" i="1" smtClean="0">
                                    <a:latin typeface="Cambria Math" panose="02040503050406030204" pitchFamily="18" charset="0"/>
                                    <a:ea typeface="Cambria Math" panose="02040503050406030204" pitchFamily="18" charset="0"/>
                                  </a:rPr>
                                  <m:t>]</m:t>
                                </m:r>
                              </m:oMath>
                            </m:oMathPara>
                          </a14:m>
                          <a:endParaRPr lang="en-GB" sz="1100" dirty="0">
                            <a:latin typeface="Calibri" panose="020F0502020204030204" pitchFamily="34" charset="0"/>
                          </a:endParaRPr>
                        </a:p>
                      </a:txBody>
                      <a:tcPr/>
                    </a:tc>
                    <a:tc>
                      <a:txBody>
                        <a:bodyPr/>
                        <a:lstStyle/>
                        <a:p>
                          <a:pPr algn="ctr"/>
                          <a:r>
                            <a:rPr lang="en-US" sz="1100" dirty="0">
                              <a:latin typeface="Calibri" panose="020F0502020204030204" pitchFamily="34" charset="0"/>
                            </a:rPr>
                            <a:t>60</a:t>
                          </a:r>
                          <a:endParaRPr lang="en-GB" sz="1100" dirty="0"/>
                        </a:p>
                      </a:txBody>
                      <a:tcPr/>
                    </a:tc>
                    <a:tc gridSpan="2">
                      <a:txBody>
                        <a:bodyPr/>
                        <a:lstStyle/>
                        <a:p>
                          <a:pPr algn="ctr"/>
                          <a:r>
                            <a:rPr lang="en-US" sz="1100" dirty="0">
                              <a:latin typeface="Calibri" panose="020F0502020204030204" pitchFamily="34" charset="0"/>
                            </a:rPr>
                            <a:t>58.96</a:t>
                          </a:r>
                          <a:endParaRPr lang="en-GB" sz="1100" dirty="0"/>
                        </a:p>
                      </a:txBody>
                      <a:tcPr/>
                    </a:tc>
                    <a:tc hMerge="1">
                      <a:txBody>
                        <a:bodyPr/>
                        <a:lstStyle/>
                        <a:p>
                          <a:pPr algn="ctr"/>
                          <a:endParaRPr lang="en-GB" sz="1600" dirty="0"/>
                        </a:p>
                      </a:txBody>
                      <a:tcPr/>
                    </a:tc>
                    <a:extLst>
                      <a:ext uri="{0D108BD9-81ED-4DB2-BD59-A6C34878D82A}">
                        <a16:rowId xmlns:a16="http://schemas.microsoft.com/office/drawing/2014/main" val="2209111049"/>
                      </a:ext>
                    </a:extLst>
                  </a:tr>
                  <a:tr h="267970">
                    <a:tc>
                      <a:txBody>
                        <a:bodyPr/>
                        <a:lstStyle/>
                        <a:p>
                          <a:pPr/>
                          <a14:m>
                            <m:oMathPara xmlns:m="http://schemas.openxmlformats.org/officeDocument/2006/math">
                              <m:oMathParaPr>
                                <m:jc m:val="centerGroup"/>
                              </m:oMathParaPr>
                              <m:oMath xmlns:m="http://schemas.openxmlformats.org/officeDocument/2006/math">
                                <m:sSub>
                                  <m:sSubPr>
                                    <m:ctrlPr>
                                      <a:rPr lang="en-GB" sz="1100" i="1" smtClean="0">
                                        <a:latin typeface="Cambria Math" panose="02040503050406030204" pitchFamily="18" charset="0"/>
                                      </a:rPr>
                                    </m:ctrlPr>
                                  </m:sSubPr>
                                  <m:e>
                                    <m:r>
                                      <a:rPr lang="en-GB" sz="1100" i="1" smtClean="0">
                                        <a:latin typeface="Cambria Math" panose="02040503050406030204" pitchFamily="18" charset="0"/>
                                        <a:ea typeface="Cambria Math" panose="02040503050406030204" pitchFamily="18" charset="0"/>
                                      </a:rPr>
                                      <m:t>𝜀</m:t>
                                    </m:r>
                                  </m:e>
                                  <m:sub>
                                    <m:r>
                                      <a:rPr lang="en-US" sz="1100" b="0" i="1" smtClean="0">
                                        <a:latin typeface="Cambria Math" panose="02040503050406030204" pitchFamily="18" charset="0"/>
                                      </a:rPr>
                                      <m:t>𝑥</m:t>
                                    </m:r>
                                    <m:r>
                                      <a:rPr lang="en-US" sz="1100" b="0" i="1" smtClean="0">
                                        <a:latin typeface="Cambria Math" panose="02040503050406030204" pitchFamily="18" charset="0"/>
                                      </a:rPr>
                                      <m:t>,</m:t>
                                    </m:r>
                                    <m:r>
                                      <a:rPr lang="en-US" sz="1100" b="0" i="1" smtClean="0">
                                        <a:latin typeface="Cambria Math" panose="02040503050406030204" pitchFamily="18" charset="0"/>
                                      </a:rPr>
                                      <m:t>𝑦</m:t>
                                    </m:r>
                                  </m:sub>
                                </m:sSub>
                                <m:r>
                                  <a:rPr lang="en-US" sz="1100" b="0" i="1" smtClean="0">
                                    <a:latin typeface="Cambria Math" panose="02040503050406030204" pitchFamily="18" charset="0"/>
                                  </a:rPr>
                                  <m:t> [</m:t>
                                </m:r>
                                <m:r>
                                  <a:rPr lang="en-US" sz="1100" b="0" i="1" smtClean="0">
                                    <a:latin typeface="Cambria Math" panose="02040503050406030204" pitchFamily="18" charset="0"/>
                                    <a:ea typeface="Cambria Math" panose="02040503050406030204" pitchFamily="18" charset="0"/>
                                  </a:rPr>
                                  <m:t>𝜇</m:t>
                                </m:r>
                                <m:r>
                                  <a:rPr lang="en-US" sz="1100" b="0" i="1" smtClean="0">
                                    <a:latin typeface="Cambria Math" panose="02040503050406030204" pitchFamily="18" charset="0"/>
                                    <a:ea typeface="Cambria Math" panose="02040503050406030204" pitchFamily="18" charset="0"/>
                                  </a:rPr>
                                  <m:t>𝑚</m:t>
                                </m:r>
                                <m:r>
                                  <a:rPr lang="en-US" sz="1100" b="0" i="1" smtClean="0">
                                    <a:latin typeface="Cambria Math" panose="02040503050406030204" pitchFamily="18" charset="0"/>
                                    <a:ea typeface="Cambria Math" panose="02040503050406030204" pitchFamily="18" charset="0"/>
                                  </a:rPr>
                                  <m:t>]</m:t>
                                </m:r>
                              </m:oMath>
                            </m:oMathPara>
                          </a14:m>
                          <a:endParaRPr lang="en-GB" sz="1100" dirty="0">
                            <a:latin typeface="Calibri" panose="020F0502020204030204" pitchFamily="34" charset="0"/>
                          </a:endParaRPr>
                        </a:p>
                      </a:txBody>
                      <a:tcPr/>
                    </a:tc>
                    <a:tc>
                      <a:txBody>
                        <a:bodyPr/>
                        <a:lstStyle/>
                        <a:p>
                          <a:pPr algn="ctr"/>
                          <a:r>
                            <a:rPr lang="en-US" sz="1100" dirty="0">
                              <a:latin typeface="Calibri" panose="020F0502020204030204" pitchFamily="34" charset="0"/>
                            </a:rPr>
                            <a:t>2</a:t>
                          </a:r>
                          <a:endParaRPr lang="en-GB" sz="1100" dirty="0"/>
                        </a:p>
                      </a:txBody>
                      <a:tcPr/>
                    </a:tc>
                    <a:tc>
                      <a:txBody>
                        <a:bodyPr/>
                        <a:lstStyle/>
                        <a:p>
                          <a:pPr algn="ctr"/>
                          <a:r>
                            <a:rPr lang="en-US" sz="1100" dirty="0">
                              <a:latin typeface="Calibri" panose="020F0502020204030204" pitchFamily="34" charset="0"/>
                            </a:rPr>
                            <a:t>2.2</a:t>
                          </a:r>
                          <a:endParaRPr lang="en-GB" sz="1100" dirty="0"/>
                        </a:p>
                      </a:txBody>
                      <a:tcPr/>
                    </a:tc>
                    <a:tc>
                      <a:txBody>
                        <a:bodyPr/>
                        <a:lstStyle/>
                        <a:p>
                          <a:pPr algn="ctr"/>
                          <a:r>
                            <a:rPr lang="en-US" sz="1100" dirty="0">
                              <a:latin typeface="Calibri" panose="020F0502020204030204" pitchFamily="34" charset="0"/>
                            </a:rPr>
                            <a:t>2.3</a:t>
                          </a:r>
                          <a:endParaRPr lang="en-GB" sz="1100" dirty="0"/>
                        </a:p>
                      </a:txBody>
                      <a:tcPr/>
                    </a:tc>
                    <a:extLst>
                      <a:ext uri="{0D108BD9-81ED-4DB2-BD59-A6C34878D82A}">
                        <a16:rowId xmlns:a16="http://schemas.microsoft.com/office/drawing/2014/main" val="2968771237"/>
                      </a:ext>
                    </a:extLst>
                  </a:tr>
                  <a:tr h="2679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GB" sz="1100" i="1" smtClean="0">
                                        <a:latin typeface="Cambria Math" panose="02040503050406030204" pitchFamily="18" charset="0"/>
                                      </a:rPr>
                                    </m:ctrlPr>
                                  </m:sSubPr>
                                  <m:e>
                                    <m:r>
                                      <a:rPr lang="en-GB" sz="1100" i="1" smtClean="0">
                                        <a:latin typeface="Cambria Math" panose="02040503050406030204" pitchFamily="18" charset="0"/>
                                        <a:ea typeface="Cambria Math" panose="02040503050406030204" pitchFamily="18" charset="0"/>
                                      </a:rPr>
                                      <m:t>𝛼</m:t>
                                    </m:r>
                                  </m:e>
                                  <m:sub>
                                    <m:r>
                                      <a:rPr lang="en-US" sz="1100" b="0" i="1" smtClean="0">
                                        <a:latin typeface="Cambria Math" panose="02040503050406030204" pitchFamily="18" charset="0"/>
                                      </a:rPr>
                                      <m:t>𝑥</m:t>
                                    </m:r>
                                    <m:r>
                                      <a:rPr lang="en-US" sz="1100" b="0" i="1" smtClean="0">
                                        <a:latin typeface="Cambria Math" panose="02040503050406030204" pitchFamily="18" charset="0"/>
                                      </a:rPr>
                                      <m:t>,</m:t>
                                    </m:r>
                                    <m:r>
                                      <a:rPr lang="en-US" sz="1100" b="0" i="1" smtClean="0">
                                        <a:latin typeface="Cambria Math" panose="02040503050406030204" pitchFamily="18" charset="0"/>
                                      </a:rPr>
                                      <m:t>𝑦</m:t>
                                    </m:r>
                                  </m:sub>
                                </m:sSub>
                              </m:oMath>
                            </m:oMathPara>
                          </a14:m>
                          <a:endParaRPr lang="en-GB" sz="1100" dirty="0">
                            <a:latin typeface="Calibri" panose="020F0502020204030204" pitchFamily="34" charset="0"/>
                          </a:endParaRPr>
                        </a:p>
                      </a:txBody>
                      <a:tcPr/>
                    </a:tc>
                    <a:tc>
                      <a:txBody>
                        <a:bodyPr/>
                        <a:lstStyle/>
                        <a:p>
                          <a:pPr algn="ctr"/>
                          <a:r>
                            <a:rPr lang="en-US" sz="1100" dirty="0">
                              <a:latin typeface="Calibri" panose="020F0502020204030204" pitchFamily="34" charset="0"/>
                            </a:rPr>
                            <a:t>0.0</a:t>
                          </a:r>
                          <a:endParaRPr lang="en-GB" sz="1100" dirty="0"/>
                        </a:p>
                      </a:txBody>
                      <a:tcPr/>
                    </a:tc>
                    <a:tc>
                      <a:txBody>
                        <a:bodyPr/>
                        <a:lstStyle/>
                        <a:p>
                          <a:pPr algn="ctr"/>
                          <a:r>
                            <a:rPr lang="en-US" sz="1100" dirty="0">
                              <a:latin typeface="Calibri" panose="020F0502020204030204" pitchFamily="34" charset="0"/>
                            </a:rPr>
                            <a:t>0.0</a:t>
                          </a:r>
                          <a:endParaRPr lang="en-GB" sz="1100" dirty="0"/>
                        </a:p>
                      </a:txBody>
                      <a:tcPr/>
                    </a:tc>
                    <a:tc>
                      <a:txBody>
                        <a:bodyPr/>
                        <a:lstStyle/>
                        <a:p>
                          <a:pPr algn="ctr"/>
                          <a:r>
                            <a:rPr lang="en-US" sz="1100" dirty="0">
                              <a:latin typeface="Calibri" panose="020F0502020204030204" pitchFamily="34" charset="0"/>
                            </a:rPr>
                            <a:t>0.0</a:t>
                          </a:r>
                          <a:endParaRPr lang="en-GB" sz="1100" dirty="0"/>
                        </a:p>
                      </a:txBody>
                      <a:tcPr/>
                    </a:tc>
                    <a:extLst>
                      <a:ext uri="{0D108BD9-81ED-4DB2-BD59-A6C34878D82A}">
                        <a16:rowId xmlns:a16="http://schemas.microsoft.com/office/drawing/2014/main" val="4138238173"/>
                      </a:ext>
                    </a:extLst>
                  </a:tr>
                  <a:tr h="267970">
                    <a:tc>
                      <a:txBody>
                        <a:bodyPr/>
                        <a:lstStyle/>
                        <a:p>
                          <a:pPr/>
                          <a14:m>
                            <m:oMathPara xmlns:m="http://schemas.openxmlformats.org/officeDocument/2006/math">
                              <m:oMathParaPr>
                                <m:jc m:val="centerGroup"/>
                              </m:oMathParaPr>
                              <m:oMath xmlns:m="http://schemas.openxmlformats.org/officeDocument/2006/math">
                                <m:sSub>
                                  <m:sSubPr>
                                    <m:ctrlPr>
                                      <a:rPr lang="en-GB" sz="1100" i="1" smtClean="0">
                                        <a:latin typeface="Cambria Math" panose="02040503050406030204" pitchFamily="18" charset="0"/>
                                      </a:rPr>
                                    </m:ctrlPr>
                                  </m:sSubPr>
                                  <m:e>
                                    <m:r>
                                      <a:rPr lang="en-US" sz="1100" b="0" i="1" smtClean="0">
                                        <a:latin typeface="Cambria Math" panose="02040503050406030204" pitchFamily="18" charset="0"/>
                                      </a:rPr>
                                      <m:t>𝐷</m:t>
                                    </m:r>
                                  </m:e>
                                  <m:sub>
                                    <m:r>
                                      <a:rPr lang="en-US" sz="1100" b="0" i="1" smtClean="0">
                                        <a:latin typeface="Cambria Math" panose="02040503050406030204" pitchFamily="18" charset="0"/>
                                      </a:rPr>
                                      <m:t>𝑥</m:t>
                                    </m:r>
                                    <m:r>
                                      <a:rPr lang="en-US" sz="1100" b="0" i="1" smtClean="0">
                                        <a:latin typeface="Cambria Math" panose="02040503050406030204" pitchFamily="18" charset="0"/>
                                      </a:rPr>
                                      <m:t>,</m:t>
                                    </m:r>
                                    <m:r>
                                      <a:rPr lang="en-US" sz="1100" b="0" i="1" smtClean="0">
                                        <a:latin typeface="Cambria Math" panose="02040503050406030204" pitchFamily="18" charset="0"/>
                                      </a:rPr>
                                      <m:t>𝑦</m:t>
                                    </m:r>
                                  </m:sub>
                                </m:sSub>
                                <m:r>
                                  <a:rPr lang="en-US" sz="1100" b="0" i="1" smtClean="0">
                                    <a:latin typeface="Cambria Math" panose="02040503050406030204" pitchFamily="18" charset="0"/>
                                  </a:rPr>
                                  <m:t> [</m:t>
                                </m:r>
                                <m:r>
                                  <a:rPr lang="en-US" sz="1100" b="0" i="1" smtClean="0">
                                    <a:latin typeface="Cambria Math" panose="02040503050406030204" pitchFamily="18" charset="0"/>
                                  </a:rPr>
                                  <m:t>𝑚</m:t>
                                </m:r>
                                <m:r>
                                  <a:rPr lang="en-US" sz="1100" b="0" i="1" smtClean="0">
                                    <a:latin typeface="Cambria Math" panose="02040503050406030204" pitchFamily="18" charset="0"/>
                                  </a:rPr>
                                  <m:t>]</m:t>
                                </m:r>
                              </m:oMath>
                            </m:oMathPara>
                          </a14:m>
                          <a:endParaRPr lang="en-GB" sz="1100" dirty="0">
                            <a:latin typeface="Calibri" panose="020F0502020204030204" pitchFamily="34" charset="0"/>
                          </a:endParaRPr>
                        </a:p>
                      </a:txBody>
                      <a:tcPr/>
                    </a:tc>
                    <a:tc>
                      <a:txBody>
                        <a:bodyPr/>
                        <a:lstStyle/>
                        <a:p>
                          <a:pPr algn="ctr"/>
                          <a:r>
                            <a:rPr lang="en-US" sz="1100" dirty="0">
                              <a:latin typeface="Calibri" panose="020F0502020204030204" pitchFamily="34" charset="0"/>
                            </a:rPr>
                            <a:t>0.0</a:t>
                          </a:r>
                          <a:endParaRPr lang="en-GB" sz="1100" dirty="0"/>
                        </a:p>
                      </a:txBody>
                      <a:tcPr/>
                    </a:tc>
                    <a:tc>
                      <a:txBody>
                        <a:bodyPr/>
                        <a:lstStyle/>
                        <a:p>
                          <a:pPr algn="ctr"/>
                          <a:r>
                            <a:rPr lang="en-US" sz="1100" dirty="0">
                              <a:latin typeface="Calibri" panose="020F0502020204030204" pitchFamily="34" charset="0"/>
                            </a:rPr>
                            <a:t>0.0</a:t>
                          </a:r>
                          <a:endParaRPr lang="en-GB" sz="1100" dirty="0"/>
                        </a:p>
                      </a:txBody>
                      <a:tcPr/>
                    </a:tc>
                    <a:tc>
                      <a:txBody>
                        <a:bodyPr/>
                        <a:lstStyle/>
                        <a:p>
                          <a:pPr algn="ctr"/>
                          <a:r>
                            <a:rPr lang="en-US" sz="1100" dirty="0">
                              <a:latin typeface="Calibri" panose="020F0502020204030204" pitchFamily="34" charset="0"/>
                            </a:rPr>
                            <a:t>0.0</a:t>
                          </a:r>
                          <a:endParaRPr lang="en-GB" sz="1100" dirty="0"/>
                        </a:p>
                      </a:txBody>
                      <a:tcPr/>
                    </a:tc>
                    <a:extLst>
                      <a:ext uri="{0D108BD9-81ED-4DB2-BD59-A6C34878D82A}">
                        <a16:rowId xmlns:a16="http://schemas.microsoft.com/office/drawing/2014/main" val="3039365539"/>
                      </a:ext>
                    </a:extLst>
                  </a:tr>
                </a:tbl>
              </a:graphicData>
            </a:graphic>
          </p:graphicFrame>
        </mc:Choice>
        <mc:Fallback xmlns="">
          <p:graphicFrame>
            <p:nvGraphicFramePr>
              <p:cNvPr id="23" name="Table 22">
                <a:extLst>
                  <a:ext uri="{FF2B5EF4-FFF2-40B4-BE49-F238E27FC236}">
                    <a16:creationId xmlns:a16="http://schemas.microsoft.com/office/drawing/2014/main" id="{E9CB02E2-7CED-26EF-19E7-5CBE770C3B08}"/>
                  </a:ext>
                </a:extLst>
              </p:cNvPr>
              <p:cNvGraphicFramePr>
                <a:graphicFrameLocks noGrp="1"/>
              </p:cNvGraphicFramePr>
              <p:nvPr>
                <p:extLst>
                  <p:ext uri="{D42A27DB-BD31-4B8C-83A1-F6EECF244321}">
                    <p14:modId xmlns:p14="http://schemas.microsoft.com/office/powerpoint/2010/main" val="1347078007"/>
                  </p:ext>
                </p:extLst>
              </p:nvPr>
            </p:nvGraphicFramePr>
            <p:xfrm>
              <a:off x="7732450" y="3826237"/>
              <a:ext cx="3755202" cy="1625800"/>
            </p:xfrm>
            <a:graphic>
              <a:graphicData uri="http://schemas.openxmlformats.org/drawingml/2006/table">
                <a:tbl>
                  <a:tblPr firstRow="1" bandRow="1">
                    <a:tableStyleId>{5C22544A-7EE6-4342-B048-85BDC9FD1C3A}</a:tableStyleId>
                  </a:tblPr>
                  <a:tblGrid>
                    <a:gridCol w="853521">
                      <a:extLst>
                        <a:ext uri="{9D8B030D-6E8A-4147-A177-3AD203B41FA5}">
                          <a16:colId xmlns:a16="http://schemas.microsoft.com/office/drawing/2014/main" val="678839723"/>
                        </a:ext>
                      </a:extLst>
                    </a:gridCol>
                    <a:gridCol w="1269486">
                      <a:extLst>
                        <a:ext uri="{9D8B030D-6E8A-4147-A177-3AD203B41FA5}">
                          <a16:colId xmlns:a16="http://schemas.microsoft.com/office/drawing/2014/main" val="2682505590"/>
                        </a:ext>
                      </a:extLst>
                    </a:gridCol>
                    <a:gridCol w="822574">
                      <a:extLst>
                        <a:ext uri="{9D8B030D-6E8A-4147-A177-3AD203B41FA5}">
                          <a16:colId xmlns:a16="http://schemas.microsoft.com/office/drawing/2014/main" val="140940784"/>
                        </a:ext>
                      </a:extLst>
                    </a:gridCol>
                    <a:gridCol w="809621">
                      <a:extLst>
                        <a:ext uri="{9D8B030D-6E8A-4147-A177-3AD203B41FA5}">
                          <a16:colId xmlns:a16="http://schemas.microsoft.com/office/drawing/2014/main" val="1193649334"/>
                        </a:ext>
                      </a:extLst>
                    </a:gridCol>
                  </a:tblGrid>
                  <a:tr h="268678">
                    <a:tc>
                      <a:txBody>
                        <a:bodyPr/>
                        <a:lstStyle/>
                        <a:p>
                          <a:endParaRPr lang="en-GB" sz="1100" dirty="0">
                            <a:latin typeface="Calibri" panose="020F0502020204030204" pitchFamily="34" charset="0"/>
                          </a:endParaRPr>
                        </a:p>
                      </a:txBody>
                      <a:tcPr/>
                    </a:tc>
                    <a:tc>
                      <a:txBody>
                        <a:bodyPr/>
                        <a:lstStyle/>
                        <a:p>
                          <a:pPr algn="ctr"/>
                          <a:r>
                            <a:rPr lang="en-US" sz="1100" dirty="0">
                              <a:latin typeface="Calibri" panose="020F0502020204030204" pitchFamily="34" charset="0"/>
                            </a:rPr>
                            <a:t>Specifications</a:t>
                          </a:r>
                          <a:endParaRPr lang="en-GB" sz="1100" dirty="0"/>
                        </a:p>
                      </a:txBody>
                      <a:tcPr/>
                    </a:tc>
                    <a:tc>
                      <a:txBody>
                        <a:bodyPr/>
                        <a:lstStyle/>
                        <a:p>
                          <a:pPr algn="ctr"/>
                          <a:r>
                            <a:rPr lang="en-US" sz="1100" dirty="0">
                              <a:latin typeface="Calibri" panose="020F0502020204030204" pitchFamily="34" charset="0"/>
                            </a:rPr>
                            <a:t>x-plane</a:t>
                          </a:r>
                          <a:endParaRPr lang="en-GB" sz="1100" dirty="0"/>
                        </a:p>
                      </a:txBody>
                      <a:tcPr/>
                    </a:tc>
                    <a:tc>
                      <a:txBody>
                        <a:bodyPr/>
                        <a:lstStyle/>
                        <a:p>
                          <a:pPr algn="ctr"/>
                          <a:r>
                            <a:rPr lang="en-US" sz="1100" dirty="0">
                              <a:latin typeface="Calibri" panose="020F0502020204030204" pitchFamily="34" charset="0"/>
                            </a:rPr>
                            <a:t>y-plane</a:t>
                          </a:r>
                          <a:endParaRPr lang="en-GB" sz="1100" dirty="0"/>
                        </a:p>
                      </a:txBody>
                      <a:tcPr/>
                    </a:tc>
                    <a:extLst>
                      <a:ext uri="{0D108BD9-81ED-4DB2-BD59-A6C34878D82A}">
                        <a16:rowId xmlns:a16="http://schemas.microsoft.com/office/drawing/2014/main" val="605163910"/>
                      </a:ext>
                    </a:extLst>
                  </a:tr>
                  <a:tr h="272288">
                    <a:tc>
                      <a:txBody>
                        <a:bodyPr/>
                        <a:lstStyle/>
                        <a:p>
                          <a:endParaRPr lang="en-US"/>
                        </a:p>
                      </a:txBody>
                      <a:tcPr>
                        <a:blipFill>
                          <a:blip r:embed="rId3"/>
                          <a:stretch>
                            <a:fillRect l="-714" t="-100000" r="-343571" b="-406667"/>
                          </a:stretch>
                        </a:blipFill>
                      </a:tcPr>
                    </a:tc>
                    <a:tc>
                      <a:txBody>
                        <a:bodyPr/>
                        <a:lstStyle/>
                        <a:p>
                          <a:pPr algn="ctr"/>
                          <a:r>
                            <a:rPr lang="en-US" sz="1100" dirty="0">
                              <a:latin typeface="Calibri" panose="020F0502020204030204" pitchFamily="34" charset="0"/>
                            </a:rPr>
                            <a:t>5.75</a:t>
                          </a:r>
                          <a:endParaRPr lang="en-GB" sz="1100" dirty="0"/>
                        </a:p>
                      </a:txBody>
                      <a:tcPr/>
                    </a:tc>
                    <a:tc>
                      <a:txBody>
                        <a:bodyPr/>
                        <a:lstStyle/>
                        <a:p>
                          <a:pPr algn="ctr"/>
                          <a:r>
                            <a:rPr lang="en-US" sz="1100" b="1" dirty="0">
                              <a:solidFill>
                                <a:srgbClr val="00B050"/>
                              </a:solidFill>
                              <a:latin typeface="Calibri" panose="020F0502020204030204" pitchFamily="34" charset="0"/>
                            </a:rPr>
                            <a:t>5.62</a:t>
                          </a:r>
                          <a:endParaRPr lang="en-GB" sz="1100" b="1" dirty="0">
                            <a:solidFill>
                              <a:srgbClr val="00B050"/>
                            </a:solidFill>
                          </a:endParaRPr>
                        </a:p>
                      </a:txBody>
                      <a:tcPr/>
                    </a:tc>
                    <a:tc>
                      <a:txBody>
                        <a:bodyPr/>
                        <a:lstStyle/>
                        <a:p>
                          <a:pPr algn="ctr"/>
                          <a:r>
                            <a:rPr lang="en-US" sz="1100" b="1" dirty="0">
                              <a:solidFill>
                                <a:srgbClr val="00B050"/>
                              </a:solidFill>
                              <a:latin typeface="Calibri" panose="020F0502020204030204" pitchFamily="34" charset="0"/>
                            </a:rPr>
                            <a:t>6.15</a:t>
                          </a:r>
                          <a:endParaRPr lang="en-GB" sz="1100" b="1" dirty="0">
                            <a:solidFill>
                              <a:srgbClr val="00B050"/>
                            </a:solidFill>
                          </a:endParaRPr>
                        </a:p>
                      </a:txBody>
                      <a:tcPr/>
                    </a:tc>
                    <a:extLst>
                      <a:ext uri="{0D108BD9-81ED-4DB2-BD59-A6C34878D82A}">
                        <a16:rowId xmlns:a16="http://schemas.microsoft.com/office/drawing/2014/main" val="1279272567"/>
                      </a:ext>
                    </a:extLst>
                  </a:tr>
                  <a:tr h="267970">
                    <a:tc>
                      <a:txBody>
                        <a:bodyPr/>
                        <a:lstStyle/>
                        <a:p>
                          <a:endParaRPr lang="en-US"/>
                        </a:p>
                      </a:txBody>
                      <a:tcPr>
                        <a:blipFill>
                          <a:blip r:embed="rId3"/>
                          <a:stretch>
                            <a:fillRect l="-714" t="-204545" r="-343571" b="-315909"/>
                          </a:stretch>
                        </a:blipFill>
                      </a:tcPr>
                    </a:tc>
                    <a:tc>
                      <a:txBody>
                        <a:bodyPr/>
                        <a:lstStyle/>
                        <a:p>
                          <a:pPr algn="ctr"/>
                          <a:r>
                            <a:rPr lang="en-US" sz="1100" dirty="0">
                              <a:latin typeface="Calibri" panose="020F0502020204030204" pitchFamily="34" charset="0"/>
                            </a:rPr>
                            <a:t>60</a:t>
                          </a:r>
                          <a:endParaRPr lang="en-GB" sz="1100" dirty="0"/>
                        </a:p>
                      </a:txBody>
                      <a:tcPr/>
                    </a:tc>
                    <a:tc gridSpan="2">
                      <a:txBody>
                        <a:bodyPr/>
                        <a:lstStyle/>
                        <a:p>
                          <a:pPr algn="ctr"/>
                          <a:r>
                            <a:rPr lang="en-US" sz="1100" dirty="0">
                              <a:latin typeface="Calibri" panose="020F0502020204030204" pitchFamily="34" charset="0"/>
                            </a:rPr>
                            <a:t>58.96</a:t>
                          </a:r>
                          <a:endParaRPr lang="en-GB" sz="1100" dirty="0"/>
                        </a:p>
                      </a:txBody>
                      <a:tcPr/>
                    </a:tc>
                    <a:tc hMerge="1">
                      <a:txBody>
                        <a:bodyPr/>
                        <a:lstStyle/>
                        <a:p>
                          <a:pPr algn="ctr"/>
                          <a:endParaRPr lang="en-GB" sz="1600" dirty="0"/>
                        </a:p>
                      </a:txBody>
                      <a:tcPr/>
                    </a:tc>
                    <a:extLst>
                      <a:ext uri="{0D108BD9-81ED-4DB2-BD59-A6C34878D82A}">
                        <a16:rowId xmlns:a16="http://schemas.microsoft.com/office/drawing/2014/main" val="2209111049"/>
                      </a:ext>
                    </a:extLst>
                  </a:tr>
                  <a:tr h="272288">
                    <a:tc>
                      <a:txBody>
                        <a:bodyPr/>
                        <a:lstStyle/>
                        <a:p>
                          <a:endParaRPr lang="en-US"/>
                        </a:p>
                      </a:txBody>
                      <a:tcPr>
                        <a:blipFill>
                          <a:blip r:embed="rId3"/>
                          <a:stretch>
                            <a:fillRect l="-714" t="-297778" r="-343571" b="-208889"/>
                          </a:stretch>
                        </a:blipFill>
                      </a:tcPr>
                    </a:tc>
                    <a:tc>
                      <a:txBody>
                        <a:bodyPr/>
                        <a:lstStyle/>
                        <a:p>
                          <a:pPr algn="ctr"/>
                          <a:r>
                            <a:rPr lang="en-US" sz="1100" dirty="0">
                              <a:latin typeface="Calibri" panose="020F0502020204030204" pitchFamily="34" charset="0"/>
                            </a:rPr>
                            <a:t>2</a:t>
                          </a:r>
                          <a:endParaRPr lang="en-GB" sz="1100" dirty="0"/>
                        </a:p>
                      </a:txBody>
                      <a:tcPr/>
                    </a:tc>
                    <a:tc>
                      <a:txBody>
                        <a:bodyPr/>
                        <a:lstStyle/>
                        <a:p>
                          <a:pPr algn="ctr"/>
                          <a:r>
                            <a:rPr lang="en-US" sz="1100" dirty="0">
                              <a:latin typeface="Calibri" panose="020F0502020204030204" pitchFamily="34" charset="0"/>
                            </a:rPr>
                            <a:t>2.2</a:t>
                          </a:r>
                          <a:endParaRPr lang="en-GB" sz="1100" dirty="0"/>
                        </a:p>
                      </a:txBody>
                      <a:tcPr/>
                    </a:tc>
                    <a:tc>
                      <a:txBody>
                        <a:bodyPr/>
                        <a:lstStyle/>
                        <a:p>
                          <a:pPr algn="ctr"/>
                          <a:r>
                            <a:rPr lang="en-US" sz="1100" dirty="0">
                              <a:latin typeface="Calibri" panose="020F0502020204030204" pitchFamily="34" charset="0"/>
                            </a:rPr>
                            <a:t>2.3</a:t>
                          </a:r>
                          <a:endParaRPr lang="en-GB" sz="1100" dirty="0"/>
                        </a:p>
                      </a:txBody>
                      <a:tcPr/>
                    </a:tc>
                    <a:extLst>
                      <a:ext uri="{0D108BD9-81ED-4DB2-BD59-A6C34878D82A}">
                        <a16:rowId xmlns:a16="http://schemas.microsoft.com/office/drawing/2014/main" val="2968771237"/>
                      </a:ext>
                    </a:extLst>
                  </a:tr>
                  <a:tr h="272288">
                    <a:tc>
                      <a:txBody>
                        <a:bodyPr/>
                        <a:lstStyle/>
                        <a:p>
                          <a:endParaRPr lang="en-US"/>
                        </a:p>
                      </a:txBody>
                      <a:tcPr>
                        <a:blipFill>
                          <a:blip r:embed="rId3"/>
                          <a:stretch>
                            <a:fillRect l="-714" t="-397778" r="-343571" b="-108889"/>
                          </a:stretch>
                        </a:blipFill>
                      </a:tcPr>
                    </a:tc>
                    <a:tc>
                      <a:txBody>
                        <a:bodyPr/>
                        <a:lstStyle/>
                        <a:p>
                          <a:pPr algn="ctr"/>
                          <a:r>
                            <a:rPr lang="en-US" sz="1100" dirty="0">
                              <a:latin typeface="Calibri" panose="020F0502020204030204" pitchFamily="34" charset="0"/>
                            </a:rPr>
                            <a:t>0.0</a:t>
                          </a:r>
                          <a:endParaRPr lang="en-GB" sz="1100" dirty="0"/>
                        </a:p>
                      </a:txBody>
                      <a:tcPr/>
                    </a:tc>
                    <a:tc>
                      <a:txBody>
                        <a:bodyPr/>
                        <a:lstStyle/>
                        <a:p>
                          <a:pPr algn="ctr"/>
                          <a:r>
                            <a:rPr lang="en-US" sz="1100" dirty="0">
                              <a:latin typeface="Calibri" panose="020F0502020204030204" pitchFamily="34" charset="0"/>
                            </a:rPr>
                            <a:t>0.0</a:t>
                          </a:r>
                          <a:endParaRPr lang="en-GB" sz="1100" dirty="0"/>
                        </a:p>
                      </a:txBody>
                      <a:tcPr/>
                    </a:tc>
                    <a:tc>
                      <a:txBody>
                        <a:bodyPr/>
                        <a:lstStyle/>
                        <a:p>
                          <a:pPr algn="ctr"/>
                          <a:r>
                            <a:rPr lang="en-US" sz="1100" dirty="0">
                              <a:latin typeface="Calibri" panose="020F0502020204030204" pitchFamily="34" charset="0"/>
                            </a:rPr>
                            <a:t>0.0</a:t>
                          </a:r>
                          <a:endParaRPr lang="en-GB" sz="1100" dirty="0"/>
                        </a:p>
                      </a:txBody>
                      <a:tcPr/>
                    </a:tc>
                    <a:extLst>
                      <a:ext uri="{0D108BD9-81ED-4DB2-BD59-A6C34878D82A}">
                        <a16:rowId xmlns:a16="http://schemas.microsoft.com/office/drawing/2014/main" val="4138238173"/>
                      </a:ext>
                    </a:extLst>
                  </a:tr>
                  <a:tr h="272288">
                    <a:tc>
                      <a:txBody>
                        <a:bodyPr/>
                        <a:lstStyle/>
                        <a:p>
                          <a:endParaRPr lang="en-US"/>
                        </a:p>
                      </a:txBody>
                      <a:tcPr>
                        <a:blipFill>
                          <a:blip r:embed="rId3"/>
                          <a:stretch>
                            <a:fillRect l="-714" t="-497778" r="-343571" b="-8889"/>
                          </a:stretch>
                        </a:blipFill>
                      </a:tcPr>
                    </a:tc>
                    <a:tc>
                      <a:txBody>
                        <a:bodyPr/>
                        <a:lstStyle/>
                        <a:p>
                          <a:pPr algn="ctr"/>
                          <a:r>
                            <a:rPr lang="en-US" sz="1100" dirty="0">
                              <a:latin typeface="Calibri" panose="020F0502020204030204" pitchFamily="34" charset="0"/>
                            </a:rPr>
                            <a:t>0.0</a:t>
                          </a:r>
                          <a:endParaRPr lang="en-GB" sz="1100" dirty="0"/>
                        </a:p>
                      </a:txBody>
                      <a:tcPr/>
                    </a:tc>
                    <a:tc>
                      <a:txBody>
                        <a:bodyPr/>
                        <a:lstStyle/>
                        <a:p>
                          <a:pPr algn="ctr"/>
                          <a:r>
                            <a:rPr lang="en-US" sz="1100" dirty="0">
                              <a:latin typeface="Calibri" panose="020F0502020204030204" pitchFamily="34" charset="0"/>
                            </a:rPr>
                            <a:t>0.0</a:t>
                          </a:r>
                          <a:endParaRPr lang="en-GB" sz="1100" dirty="0"/>
                        </a:p>
                      </a:txBody>
                      <a:tcPr/>
                    </a:tc>
                    <a:tc>
                      <a:txBody>
                        <a:bodyPr/>
                        <a:lstStyle/>
                        <a:p>
                          <a:pPr algn="ctr"/>
                          <a:r>
                            <a:rPr lang="en-US" sz="1100" dirty="0">
                              <a:latin typeface="Calibri" panose="020F0502020204030204" pitchFamily="34" charset="0"/>
                            </a:rPr>
                            <a:t>0.0</a:t>
                          </a:r>
                          <a:endParaRPr lang="en-GB" sz="1100" dirty="0"/>
                        </a:p>
                      </a:txBody>
                      <a:tcPr/>
                    </a:tc>
                    <a:extLst>
                      <a:ext uri="{0D108BD9-81ED-4DB2-BD59-A6C34878D82A}">
                        <a16:rowId xmlns:a16="http://schemas.microsoft.com/office/drawing/2014/main" val="3039365539"/>
                      </a:ext>
                    </a:extLst>
                  </a:tr>
                </a:tbl>
              </a:graphicData>
            </a:graphic>
          </p:graphicFrame>
        </mc:Fallback>
      </mc:AlternateContent>
      <p:pic>
        <p:nvPicPr>
          <p:cNvPr id="25" name="Picture 24">
            <a:extLst>
              <a:ext uri="{FF2B5EF4-FFF2-40B4-BE49-F238E27FC236}">
                <a16:creationId xmlns:a16="http://schemas.microsoft.com/office/drawing/2014/main" id="{513886C6-45DF-7B5E-BAB4-2EACB57CABA4}"/>
              </a:ext>
            </a:extLst>
          </p:cNvPr>
          <p:cNvPicPr>
            <a:picLocks noChangeAspect="1"/>
          </p:cNvPicPr>
          <p:nvPr/>
        </p:nvPicPr>
        <p:blipFill>
          <a:blip r:embed="rId4"/>
          <a:stretch>
            <a:fillRect/>
          </a:stretch>
        </p:blipFill>
        <p:spPr>
          <a:xfrm>
            <a:off x="7081617" y="1013296"/>
            <a:ext cx="4894947" cy="2375791"/>
          </a:xfrm>
          <a:prstGeom prst="rect">
            <a:avLst/>
          </a:prstGeom>
        </p:spPr>
      </p:pic>
      <p:sp>
        <p:nvSpPr>
          <p:cNvPr id="7" name="TextBox 6">
            <a:extLst>
              <a:ext uri="{FF2B5EF4-FFF2-40B4-BE49-F238E27FC236}">
                <a16:creationId xmlns:a16="http://schemas.microsoft.com/office/drawing/2014/main" id="{A472C630-945F-7582-9B8E-EA96874A0DFA}"/>
              </a:ext>
            </a:extLst>
          </p:cNvPr>
          <p:cNvSpPr txBox="1"/>
          <p:nvPr/>
        </p:nvSpPr>
        <p:spPr>
          <a:xfrm>
            <a:off x="849243" y="916933"/>
            <a:ext cx="6232374" cy="3924151"/>
          </a:xfrm>
          <a:prstGeom prst="rect">
            <a:avLst/>
          </a:prstGeom>
          <a:noFill/>
        </p:spPr>
        <p:txBody>
          <a:bodyPr wrap="square" rtlCol="0">
            <a:spAutoFit/>
          </a:bodyPr>
          <a:lstStyle/>
          <a:p>
            <a:pPr algn="just"/>
            <a:r>
              <a:rPr lang="en-US" dirty="0">
                <a:latin typeface="Calibri" panose="020F0502020204030204" pitchFamily="34" charset="0"/>
              </a:rPr>
              <a:t>New witness electron beamline will be used to perform </a:t>
            </a:r>
            <a:r>
              <a:rPr lang="en-US" dirty="0">
                <a:solidFill>
                  <a:srgbClr val="0432FF"/>
                </a:solidFill>
                <a:latin typeface="Calibri" panose="020F0502020204030204" pitchFamily="34" charset="0"/>
              </a:rPr>
              <a:t>external injection </a:t>
            </a:r>
            <a:r>
              <a:rPr lang="en-US" dirty="0">
                <a:latin typeface="Calibri" panose="020F0502020204030204" pitchFamily="34" charset="0"/>
              </a:rPr>
              <a:t>in second plasma.</a:t>
            </a:r>
          </a:p>
          <a:p>
            <a:pPr algn="just"/>
            <a:endParaRPr lang="en-US" dirty="0">
              <a:latin typeface="Calibri" panose="020F0502020204030204" pitchFamily="34" charset="0"/>
            </a:endParaRPr>
          </a:p>
          <a:p>
            <a:pPr marL="742950" lvl="1" indent="-285750" algn="just">
              <a:buFont typeface="Arial" panose="020B0604020202020204" pitchFamily="34" charset="0"/>
              <a:buChar char="•"/>
            </a:pPr>
            <a:r>
              <a:rPr lang="en-US" dirty="0">
                <a:latin typeface="Calibri" panose="020F0502020204030204" pitchFamily="34" charset="0"/>
              </a:rPr>
              <a:t>Beam requirements at the forefront of technological state-of-the-art.</a:t>
            </a:r>
          </a:p>
          <a:p>
            <a:pPr marL="742950" lvl="1" indent="-285750" algn="just">
              <a:buFont typeface="Arial" panose="020B0604020202020204" pitchFamily="34" charset="0"/>
              <a:buChar char="•"/>
            </a:pPr>
            <a:endParaRPr lang="en-US" sz="500" dirty="0">
              <a:latin typeface="Calibri" panose="020F0502020204030204" pitchFamily="34" charset="0"/>
            </a:endParaRPr>
          </a:p>
          <a:p>
            <a:pPr marL="742950" lvl="1" indent="-285750" algn="just">
              <a:buFont typeface="Arial" panose="020B0604020202020204" pitchFamily="34" charset="0"/>
              <a:buChar char="•"/>
            </a:pPr>
            <a:r>
              <a:rPr lang="en-US" dirty="0">
                <a:latin typeface="Calibri" panose="020F0502020204030204" pitchFamily="34" charset="0"/>
              </a:rPr>
              <a:t>Design involved a combination of </a:t>
            </a:r>
            <a:r>
              <a:rPr lang="en-US" dirty="0">
                <a:solidFill>
                  <a:srgbClr val="0432FF"/>
                </a:solidFill>
                <a:latin typeface="Calibri" panose="020F0502020204030204" pitchFamily="34" charset="0"/>
              </a:rPr>
              <a:t>advanced numerical optimization </a:t>
            </a:r>
            <a:r>
              <a:rPr lang="en-US" dirty="0">
                <a:latin typeface="Calibri" panose="020F0502020204030204" pitchFamily="34" charset="0"/>
              </a:rPr>
              <a:t>techniques. [2]</a:t>
            </a:r>
          </a:p>
          <a:p>
            <a:pPr marL="742950" lvl="1" indent="-285750" algn="just">
              <a:buFont typeface="Arial" panose="020B0604020202020204" pitchFamily="34" charset="0"/>
              <a:buChar char="•"/>
            </a:pPr>
            <a:endParaRPr lang="en-US" sz="500" dirty="0">
              <a:latin typeface="Calibri" panose="020F0502020204030204" pitchFamily="34" charset="0"/>
            </a:endParaRPr>
          </a:p>
          <a:p>
            <a:pPr marL="742950" lvl="1" indent="-285750" algn="just">
              <a:buFont typeface="Arial" panose="020B0604020202020204" pitchFamily="34" charset="0"/>
              <a:buChar char="•"/>
            </a:pPr>
            <a:r>
              <a:rPr lang="en-US" dirty="0">
                <a:solidFill>
                  <a:srgbClr val="0432FF"/>
                </a:solidFill>
                <a:latin typeface="Calibri" panose="020F0502020204030204" pitchFamily="34" charset="0"/>
              </a:rPr>
              <a:t>Sextupoles and octupoles </a:t>
            </a:r>
            <a:r>
              <a:rPr lang="en-US" dirty="0">
                <a:latin typeface="Calibri" panose="020F0502020204030204" pitchFamily="34" charset="0"/>
              </a:rPr>
              <a:t>essential to compensate for high order effects and achieve design parameters.</a:t>
            </a:r>
          </a:p>
          <a:p>
            <a:pPr marL="742950" lvl="1" indent="-285750" algn="just">
              <a:buFont typeface="Arial" panose="020B0604020202020204" pitchFamily="34" charset="0"/>
              <a:buChar char="•"/>
            </a:pPr>
            <a:endParaRPr lang="en-US" sz="500" dirty="0">
              <a:latin typeface="Calibri" panose="020F0502020204030204" pitchFamily="34" charset="0"/>
            </a:endParaRPr>
          </a:p>
          <a:p>
            <a:pPr marL="742950" lvl="1" indent="-285750" algn="just">
              <a:buFont typeface="Arial" panose="020B0604020202020204" pitchFamily="34" charset="0"/>
              <a:buChar char="•"/>
            </a:pPr>
            <a:r>
              <a:rPr lang="en-US" dirty="0">
                <a:latin typeface="Calibri" panose="020F0502020204030204" pitchFamily="34" charset="0"/>
              </a:rPr>
              <a:t>Space charge and synchrotron radiation effects considered in simulation. [3]</a:t>
            </a:r>
          </a:p>
          <a:p>
            <a:pPr marL="285750" indent="-285750" algn="just">
              <a:buFont typeface="Arial" panose="020B0604020202020204" pitchFamily="34" charset="0"/>
              <a:buChar char="•"/>
            </a:pPr>
            <a:endParaRPr lang="en-GB" dirty="0">
              <a:latin typeface="Calibri" panose="020F0502020204030204" pitchFamily="34" charset="0"/>
            </a:endParaRPr>
          </a:p>
          <a:p>
            <a:pPr algn="just"/>
            <a:endParaRPr lang="en-GB" dirty="0">
              <a:latin typeface="Calibri" panose="020F0502020204030204" pitchFamily="34" charset="0"/>
            </a:endParaRPr>
          </a:p>
        </p:txBody>
      </p:sp>
      <p:sp>
        <p:nvSpPr>
          <p:cNvPr id="3" name="TextBox 2">
            <a:extLst>
              <a:ext uri="{FF2B5EF4-FFF2-40B4-BE49-F238E27FC236}">
                <a16:creationId xmlns:a16="http://schemas.microsoft.com/office/drawing/2014/main" id="{491AC1B2-C0AF-3F00-932B-2A3DD2AFFDD9}"/>
              </a:ext>
            </a:extLst>
          </p:cNvPr>
          <p:cNvSpPr txBox="1"/>
          <p:nvPr/>
        </p:nvSpPr>
        <p:spPr>
          <a:xfrm>
            <a:off x="295599" y="5690948"/>
            <a:ext cx="8221363" cy="707886"/>
          </a:xfrm>
          <a:prstGeom prst="rect">
            <a:avLst/>
          </a:prstGeom>
          <a:noFill/>
        </p:spPr>
        <p:txBody>
          <a:bodyPr wrap="square">
            <a:spAutoFit/>
          </a:bodyPr>
          <a:lstStyle/>
          <a:p>
            <a:pPr lvl="0">
              <a:buSzPts val="1000"/>
              <a:tabLst>
                <a:tab pos="457200" algn="l"/>
              </a:tabLst>
            </a:pPr>
            <a:r>
              <a:rPr lang="en-GB" sz="800" dirty="0">
                <a:solidFill>
                  <a:srgbClr val="222222"/>
                </a:solidFill>
                <a:effectLst/>
                <a:ea typeface="Times New Roman" panose="02020603050405020304" pitchFamily="18" charset="0"/>
              </a:rPr>
              <a:t>[2] Ramjiawan, R., et al. "Design and operation of transfer lines for plasma </a:t>
            </a:r>
            <a:r>
              <a:rPr lang="en-GB" sz="800" dirty="0" err="1">
                <a:solidFill>
                  <a:srgbClr val="222222"/>
                </a:solidFill>
                <a:effectLst/>
                <a:ea typeface="Times New Roman" panose="02020603050405020304" pitchFamily="18" charset="0"/>
              </a:rPr>
              <a:t>wakefield</a:t>
            </a:r>
            <a:r>
              <a:rPr lang="en-GB" sz="800" dirty="0">
                <a:solidFill>
                  <a:srgbClr val="222222"/>
                </a:solidFill>
                <a:effectLst/>
                <a:ea typeface="Times New Roman" panose="02020603050405020304" pitchFamily="18" charset="0"/>
              </a:rPr>
              <a:t> accelerators using numerical optimizers." </a:t>
            </a:r>
          </a:p>
          <a:p>
            <a:pPr lvl="0">
              <a:buSzPts val="1000"/>
              <a:tabLst>
                <a:tab pos="457200" algn="l"/>
              </a:tabLst>
            </a:pPr>
            <a:r>
              <a:rPr lang="en-GB" sz="800" i="1" dirty="0">
                <a:solidFill>
                  <a:srgbClr val="222222"/>
                </a:solidFill>
                <a:effectLst/>
                <a:ea typeface="Times New Roman" panose="02020603050405020304" pitchFamily="18" charset="0"/>
              </a:rPr>
              <a:t>Physical Review Accelerators and Beams</a:t>
            </a:r>
            <a:r>
              <a:rPr lang="en-GB" sz="800" dirty="0">
                <a:solidFill>
                  <a:srgbClr val="222222"/>
                </a:solidFill>
                <a:effectLst/>
                <a:ea typeface="Times New Roman" panose="02020603050405020304" pitchFamily="18" charset="0"/>
              </a:rPr>
              <a:t> 25.10 (2022): 101602. (</a:t>
            </a:r>
            <a:r>
              <a:rPr lang="en-GB" sz="800" u="sng" dirty="0">
                <a:solidFill>
                  <a:srgbClr val="0000FF"/>
                </a:solidFill>
                <a:effectLst/>
                <a:ea typeface="Times New Roman" panose="02020603050405020304" pitchFamily="18" charset="0"/>
                <a:hlinkClick r:id="rId5"/>
              </a:rPr>
              <a:t>https://journals.aps.org/prab/abstract/10.1103/PhysRevAccelBeams.25.101602</a:t>
            </a:r>
            <a:r>
              <a:rPr lang="en-GB" sz="800" dirty="0">
                <a:effectLst/>
                <a:ea typeface="Times New Roman" panose="02020603050405020304" pitchFamily="18" charset="0"/>
              </a:rPr>
              <a:t>)</a:t>
            </a:r>
          </a:p>
          <a:p>
            <a:pPr>
              <a:buSzPts val="1000"/>
              <a:tabLst>
                <a:tab pos="457200" algn="l"/>
              </a:tabLst>
            </a:pPr>
            <a:r>
              <a:rPr lang="en-GB" sz="800" dirty="0">
                <a:solidFill>
                  <a:srgbClr val="222222"/>
                </a:solidFill>
                <a:effectLst/>
                <a:ea typeface="Times New Roman" panose="02020603050405020304" pitchFamily="18" charset="0"/>
              </a:rPr>
              <a:t>[3] Ramjiawan, R., et al. "Design of the proton and electron transfer lines for AWAKE Run 2c." </a:t>
            </a:r>
            <a:r>
              <a:rPr lang="en-GB" sz="800" i="1" dirty="0">
                <a:solidFill>
                  <a:srgbClr val="222222"/>
                </a:solidFill>
                <a:effectLst/>
                <a:ea typeface="Times New Roman" panose="02020603050405020304" pitchFamily="18" charset="0"/>
              </a:rPr>
              <a:t>Nuclear Instruments and Methods in Physics Research Section A: Accelerators, Spectrometers, Detectors and Associated Equipment</a:t>
            </a:r>
            <a:r>
              <a:rPr lang="en-GB" sz="800" dirty="0">
                <a:solidFill>
                  <a:srgbClr val="222222"/>
                </a:solidFill>
                <a:effectLst/>
                <a:ea typeface="Times New Roman" panose="02020603050405020304" pitchFamily="18" charset="0"/>
              </a:rPr>
              <a:t> 1049 (2023): 168094. (</a:t>
            </a:r>
            <a:r>
              <a:rPr lang="en-GB" sz="800" u="sng" dirty="0">
                <a:solidFill>
                  <a:srgbClr val="222222"/>
                </a:solidFill>
                <a:effectLst/>
                <a:ea typeface="Times New Roman" panose="02020603050405020304" pitchFamily="18" charset="0"/>
                <a:hlinkClick r:id="rId6"/>
              </a:rPr>
              <a:t>https://www.sciencedirect.com/science/article/pii/S0168900223000840</a:t>
            </a:r>
            <a:r>
              <a:rPr lang="en-GB" sz="800" dirty="0">
                <a:solidFill>
                  <a:srgbClr val="222222"/>
                </a:solidFill>
                <a:effectLst/>
                <a:ea typeface="Times New Roman" panose="02020603050405020304" pitchFamily="18" charset="0"/>
              </a:rPr>
              <a:t>)</a:t>
            </a:r>
            <a:endParaRPr lang="en-GB" sz="800" dirty="0">
              <a:effectLst/>
              <a:ea typeface="Calibri" panose="020F0502020204030204" pitchFamily="34" charset="0"/>
            </a:endParaRPr>
          </a:p>
          <a:p>
            <a:pPr lvl="0">
              <a:buSzPts val="1000"/>
              <a:tabLst>
                <a:tab pos="457200" algn="l"/>
              </a:tabLst>
            </a:pPr>
            <a:endParaRPr lang="en-GB" sz="800" dirty="0">
              <a:effectLst/>
              <a:latin typeface="Calibri" panose="020F0502020204030204" pitchFamily="34" charset="0"/>
              <a:ea typeface="Calibri" panose="020F0502020204030204" pitchFamily="34" charset="0"/>
            </a:endParaRPr>
          </a:p>
        </p:txBody>
      </p:sp>
      <p:sp>
        <p:nvSpPr>
          <p:cNvPr id="9" name="Date Placeholder 8">
            <a:extLst>
              <a:ext uri="{FF2B5EF4-FFF2-40B4-BE49-F238E27FC236}">
                <a16:creationId xmlns:a16="http://schemas.microsoft.com/office/drawing/2014/main" id="{C3106929-142A-3347-7781-FCBA6A284FF3}"/>
              </a:ext>
            </a:extLst>
          </p:cNvPr>
          <p:cNvSpPr>
            <a:spLocks noGrp="1"/>
          </p:cNvSpPr>
          <p:nvPr>
            <p:ph type="dt" sz="half" idx="10"/>
          </p:nvPr>
        </p:nvSpPr>
        <p:spPr/>
        <p:txBody>
          <a:bodyPr/>
          <a:lstStyle/>
          <a:p>
            <a:r>
              <a:rPr lang="en-US"/>
              <a:t>5/02/2024</a:t>
            </a:r>
          </a:p>
        </p:txBody>
      </p:sp>
      <p:sp>
        <p:nvSpPr>
          <p:cNvPr id="10" name="Footer Placeholder 9">
            <a:extLst>
              <a:ext uri="{FF2B5EF4-FFF2-40B4-BE49-F238E27FC236}">
                <a16:creationId xmlns:a16="http://schemas.microsoft.com/office/drawing/2014/main" id="{B18D3D92-BB20-B537-B3FF-6C5209CA7A4D}"/>
              </a:ext>
            </a:extLst>
          </p:cNvPr>
          <p:cNvSpPr>
            <a:spLocks noGrp="1"/>
          </p:cNvSpPr>
          <p:nvPr>
            <p:ph type="ftr" sz="quarter" idx="3"/>
          </p:nvPr>
        </p:nvSpPr>
        <p:spPr/>
        <p:txBody>
          <a:bodyPr/>
          <a:lstStyle/>
          <a:p>
            <a:r>
              <a:rPr lang="en-US"/>
              <a:t>AWAKE Review</a:t>
            </a:r>
            <a:endParaRPr lang="en-US" dirty="0"/>
          </a:p>
        </p:txBody>
      </p:sp>
      <p:sp>
        <p:nvSpPr>
          <p:cNvPr id="11" name="Slide Number Placeholder 10">
            <a:extLst>
              <a:ext uri="{FF2B5EF4-FFF2-40B4-BE49-F238E27FC236}">
                <a16:creationId xmlns:a16="http://schemas.microsoft.com/office/drawing/2014/main" id="{D893BFA8-0619-FE0A-CA51-B5407A02A9B6}"/>
              </a:ext>
            </a:extLst>
          </p:cNvPr>
          <p:cNvSpPr>
            <a:spLocks noGrp="1"/>
          </p:cNvSpPr>
          <p:nvPr>
            <p:ph type="sldNum" sz="quarter" idx="4"/>
          </p:nvPr>
        </p:nvSpPr>
        <p:spPr/>
        <p:txBody>
          <a:bodyPr/>
          <a:lstStyle/>
          <a:p>
            <a:fld id="{3D351EE0-6949-4F2E-8F68-46F7424C488D}" type="slidenum">
              <a:rPr lang="en-US" smtClean="0"/>
              <a:pPr/>
              <a:t>15</a:t>
            </a:fld>
            <a:endParaRPr lang="en-US" dirty="0"/>
          </a:p>
        </p:txBody>
      </p:sp>
      <p:sp>
        <p:nvSpPr>
          <p:cNvPr id="4" name="Rectangle: Rounded Corners 3">
            <a:extLst>
              <a:ext uri="{FF2B5EF4-FFF2-40B4-BE49-F238E27FC236}">
                <a16:creationId xmlns:a16="http://schemas.microsoft.com/office/drawing/2014/main" id="{7E08932E-AE7A-869F-3574-BDD3E9510A5D}"/>
              </a:ext>
            </a:extLst>
          </p:cNvPr>
          <p:cNvSpPr/>
          <p:nvPr/>
        </p:nvSpPr>
        <p:spPr>
          <a:xfrm>
            <a:off x="772357" y="4460713"/>
            <a:ext cx="6835806" cy="689663"/>
          </a:xfrm>
          <a:prstGeom prst="roundRect">
            <a:avLst/>
          </a:prstGeom>
          <a:solidFill>
            <a:schemeClr val="accent6">
              <a:lumMod val="20000"/>
              <a:lumOff val="80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Arrow: Right 4">
            <a:extLst>
              <a:ext uri="{FF2B5EF4-FFF2-40B4-BE49-F238E27FC236}">
                <a16:creationId xmlns:a16="http://schemas.microsoft.com/office/drawing/2014/main" id="{615AC639-EBB7-F50A-31B2-0CC1D9F0A105}"/>
              </a:ext>
            </a:extLst>
          </p:cNvPr>
          <p:cNvSpPr/>
          <p:nvPr/>
        </p:nvSpPr>
        <p:spPr>
          <a:xfrm>
            <a:off x="963359" y="4666297"/>
            <a:ext cx="350292" cy="26547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B9EB8176-051D-6AD0-6111-6A6A5D5262F2}"/>
              </a:ext>
            </a:extLst>
          </p:cNvPr>
          <p:cNvSpPr txBox="1"/>
          <p:nvPr/>
        </p:nvSpPr>
        <p:spPr>
          <a:xfrm>
            <a:off x="1269261" y="4609041"/>
            <a:ext cx="6338902" cy="369332"/>
          </a:xfrm>
          <a:prstGeom prst="rect">
            <a:avLst/>
          </a:prstGeom>
          <a:noFill/>
        </p:spPr>
        <p:txBody>
          <a:bodyPr wrap="square">
            <a:spAutoFit/>
          </a:bodyPr>
          <a:lstStyle/>
          <a:p>
            <a:pPr algn="just"/>
            <a:r>
              <a:rPr lang="en-GB" dirty="0">
                <a:latin typeface="Calibri" panose="020F0502020204030204" pitchFamily="34" charset="0"/>
              </a:rPr>
              <a:t>New design matches beam experimental target requirements [2].</a:t>
            </a:r>
          </a:p>
        </p:txBody>
      </p:sp>
      <p:sp>
        <p:nvSpPr>
          <p:cNvPr id="8" name="Arrow: Left 7">
            <a:extLst>
              <a:ext uri="{FF2B5EF4-FFF2-40B4-BE49-F238E27FC236}">
                <a16:creationId xmlns:a16="http://schemas.microsoft.com/office/drawing/2014/main" id="{E7E6B48A-9A33-3B91-BC38-C298345F021F}"/>
              </a:ext>
            </a:extLst>
          </p:cNvPr>
          <p:cNvSpPr/>
          <p:nvPr/>
        </p:nvSpPr>
        <p:spPr>
          <a:xfrm>
            <a:off x="11562502" y="4080108"/>
            <a:ext cx="364625" cy="275466"/>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7D59DDD1-4E83-263B-9B4A-37F64DF776BC}"/>
              </a:ext>
            </a:extLst>
          </p:cNvPr>
          <p:cNvSpPr/>
          <p:nvPr/>
        </p:nvSpPr>
        <p:spPr>
          <a:xfrm>
            <a:off x="7732450" y="3348930"/>
            <a:ext cx="144000" cy="72000"/>
          </a:xfrm>
          <a:prstGeom prst="rect">
            <a:avLst/>
          </a:prstGeom>
          <a:solidFill>
            <a:srgbClr val="0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Calibri Light" panose="020F0302020204030204" pitchFamily="34" charset="0"/>
            </a:endParaRPr>
          </a:p>
        </p:txBody>
      </p:sp>
      <p:sp>
        <p:nvSpPr>
          <p:cNvPr id="13" name="Rectangle 12">
            <a:extLst>
              <a:ext uri="{FF2B5EF4-FFF2-40B4-BE49-F238E27FC236}">
                <a16:creationId xmlns:a16="http://schemas.microsoft.com/office/drawing/2014/main" id="{5EEFDA08-B8FB-FADD-BFC5-B6AF4770404F}"/>
              </a:ext>
            </a:extLst>
          </p:cNvPr>
          <p:cNvSpPr/>
          <p:nvPr/>
        </p:nvSpPr>
        <p:spPr>
          <a:xfrm>
            <a:off x="7732463" y="3515790"/>
            <a:ext cx="144000" cy="72000"/>
          </a:xfrm>
          <a:prstGeom prst="rect">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Calibri Light" panose="020F0302020204030204" pitchFamily="34" charset="0"/>
            </a:endParaRPr>
          </a:p>
        </p:txBody>
      </p:sp>
      <p:sp>
        <p:nvSpPr>
          <p:cNvPr id="14" name="Rectangle 13">
            <a:extLst>
              <a:ext uri="{FF2B5EF4-FFF2-40B4-BE49-F238E27FC236}">
                <a16:creationId xmlns:a16="http://schemas.microsoft.com/office/drawing/2014/main" id="{266A2436-7EAB-A584-F82E-1D102A9CB015}"/>
              </a:ext>
            </a:extLst>
          </p:cNvPr>
          <p:cNvSpPr/>
          <p:nvPr/>
        </p:nvSpPr>
        <p:spPr>
          <a:xfrm>
            <a:off x="8771785" y="3354066"/>
            <a:ext cx="144000" cy="72000"/>
          </a:xfrm>
          <a:prstGeom prst="rect">
            <a:avLst/>
          </a:prstGeom>
          <a:solidFill>
            <a:srgbClr val="0505FF"/>
          </a:solidFill>
          <a:ln>
            <a:solidFill>
              <a:srgbClr val="050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Calibri Light" panose="020F0302020204030204" pitchFamily="34" charset="0"/>
            </a:endParaRPr>
          </a:p>
        </p:txBody>
      </p:sp>
      <p:sp>
        <p:nvSpPr>
          <p:cNvPr id="15" name="Rectangle 14">
            <a:extLst>
              <a:ext uri="{FF2B5EF4-FFF2-40B4-BE49-F238E27FC236}">
                <a16:creationId xmlns:a16="http://schemas.microsoft.com/office/drawing/2014/main" id="{FBA33804-6B3F-5A29-59A2-45FFCBA9B97C}"/>
              </a:ext>
            </a:extLst>
          </p:cNvPr>
          <p:cNvSpPr/>
          <p:nvPr/>
        </p:nvSpPr>
        <p:spPr>
          <a:xfrm>
            <a:off x="8771772" y="3524898"/>
            <a:ext cx="144000" cy="72000"/>
          </a:xfrm>
          <a:prstGeom prst="rect">
            <a:avLst/>
          </a:prstGeom>
          <a:solidFill>
            <a:srgbClr val="BF00BF"/>
          </a:solidFill>
          <a:ln>
            <a:solidFill>
              <a:srgbClr val="BF00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Calibri Light" panose="020F0302020204030204" pitchFamily="34" charset="0"/>
            </a:endParaRPr>
          </a:p>
        </p:txBody>
      </p:sp>
      <p:sp>
        <p:nvSpPr>
          <p:cNvPr id="16" name="Rectangle 15">
            <a:extLst>
              <a:ext uri="{FF2B5EF4-FFF2-40B4-BE49-F238E27FC236}">
                <a16:creationId xmlns:a16="http://schemas.microsoft.com/office/drawing/2014/main" id="{EBDD88B6-4E5E-F4BF-60F2-16CE167816E6}"/>
              </a:ext>
            </a:extLst>
          </p:cNvPr>
          <p:cNvSpPr/>
          <p:nvPr/>
        </p:nvSpPr>
        <p:spPr>
          <a:xfrm>
            <a:off x="9709140" y="3351802"/>
            <a:ext cx="144000" cy="72000"/>
          </a:xfrm>
          <a:prstGeom prst="rect">
            <a:avLst/>
          </a:prstGeom>
          <a:solidFill>
            <a:srgbClr val="00BEBE"/>
          </a:solidFill>
          <a:ln>
            <a:solidFill>
              <a:srgbClr val="00BE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Calibri Light" panose="020F0302020204030204" pitchFamily="34" charset="0"/>
            </a:endParaRPr>
          </a:p>
        </p:txBody>
      </p:sp>
      <p:sp>
        <p:nvSpPr>
          <p:cNvPr id="17" name="Rectangle 16">
            <a:extLst>
              <a:ext uri="{FF2B5EF4-FFF2-40B4-BE49-F238E27FC236}">
                <a16:creationId xmlns:a16="http://schemas.microsoft.com/office/drawing/2014/main" id="{C1A930AA-86A2-D404-6B52-3B002F8E6FE8}"/>
              </a:ext>
            </a:extLst>
          </p:cNvPr>
          <p:cNvSpPr/>
          <p:nvPr/>
        </p:nvSpPr>
        <p:spPr>
          <a:xfrm>
            <a:off x="9706364" y="3509193"/>
            <a:ext cx="144000" cy="72000"/>
          </a:xfrm>
          <a:prstGeom prst="rect">
            <a:avLst/>
          </a:prstGeom>
          <a:solidFill>
            <a:srgbClr val="C7C700"/>
          </a:solidFill>
          <a:ln>
            <a:solidFill>
              <a:srgbClr val="C7C7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Calibri Light" panose="020F0302020204030204" pitchFamily="34" charset="0"/>
            </a:endParaRPr>
          </a:p>
        </p:txBody>
      </p:sp>
      <p:sp>
        <p:nvSpPr>
          <p:cNvPr id="18" name="Rectangle 17">
            <a:extLst>
              <a:ext uri="{FF2B5EF4-FFF2-40B4-BE49-F238E27FC236}">
                <a16:creationId xmlns:a16="http://schemas.microsoft.com/office/drawing/2014/main" id="{CF0AD67A-5A1D-563B-B7D9-210F0D430A4F}"/>
              </a:ext>
            </a:extLst>
          </p:cNvPr>
          <p:cNvSpPr/>
          <p:nvPr/>
        </p:nvSpPr>
        <p:spPr>
          <a:xfrm>
            <a:off x="10648006" y="3348549"/>
            <a:ext cx="144000" cy="72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Calibri Light" panose="020F0302020204030204" pitchFamily="34" charset="0"/>
            </a:endParaRPr>
          </a:p>
        </p:txBody>
      </p:sp>
      <p:sp>
        <p:nvSpPr>
          <p:cNvPr id="19" name="TextBox 18">
            <a:extLst>
              <a:ext uri="{FF2B5EF4-FFF2-40B4-BE49-F238E27FC236}">
                <a16:creationId xmlns:a16="http://schemas.microsoft.com/office/drawing/2014/main" id="{59C8D522-CDBD-8227-786D-9BA94C668F6F}"/>
              </a:ext>
            </a:extLst>
          </p:cNvPr>
          <p:cNvSpPr txBox="1"/>
          <p:nvPr/>
        </p:nvSpPr>
        <p:spPr>
          <a:xfrm>
            <a:off x="7865736" y="3269606"/>
            <a:ext cx="882389" cy="246221"/>
          </a:xfrm>
          <a:prstGeom prst="rect">
            <a:avLst/>
          </a:prstGeom>
          <a:noFill/>
        </p:spPr>
        <p:txBody>
          <a:bodyPr wrap="square" rtlCol="0">
            <a:spAutoFit/>
          </a:bodyPr>
          <a:lstStyle/>
          <a:p>
            <a:r>
              <a:rPr lang="en-US" sz="1000" dirty="0">
                <a:latin typeface="Calibri Light" panose="020F0302020204030204" pitchFamily="34" charset="0"/>
              </a:rPr>
              <a:t>Quadrupole</a:t>
            </a:r>
            <a:endParaRPr lang="en-GB" sz="1000" dirty="0">
              <a:latin typeface="Calibri Light" panose="020F0302020204030204" pitchFamily="34" charset="0"/>
            </a:endParaRPr>
          </a:p>
        </p:txBody>
      </p:sp>
      <p:sp>
        <p:nvSpPr>
          <p:cNvPr id="20" name="TextBox 19">
            <a:extLst>
              <a:ext uri="{FF2B5EF4-FFF2-40B4-BE49-F238E27FC236}">
                <a16:creationId xmlns:a16="http://schemas.microsoft.com/office/drawing/2014/main" id="{D3B63799-C312-28D8-3194-4DB0EE3091CD}"/>
              </a:ext>
            </a:extLst>
          </p:cNvPr>
          <p:cNvSpPr txBox="1"/>
          <p:nvPr/>
        </p:nvSpPr>
        <p:spPr>
          <a:xfrm>
            <a:off x="7865167" y="3424172"/>
            <a:ext cx="882389" cy="246221"/>
          </a:xfrm>
          <a:prstGeom prst="rect">
            <a:avLst/>
          </a:prstGeom>
          <a:noFill/>
        </p:spPr>
        <p:txBody>
          <a:bodyPr wrap="square" rtlCol="0">
            <a:spAutoFit/>
          </a:bodyPr>
          <a:lstStyle/>
          <a:p>
            <a:r>
              <a:rPr lang="en-US" sz="1000" dirty="0">
                <a:latin typeface="Calibri Light" panose="020F0302020204030204" pitchFamily="34" charset="0"/>
              </a:rPr>
              <a:t>Dipole</a:t>
            </a:r>
            <a:endParaRPr lang="en-GB" sz="1000" dirty="0">
              <a:latin typeface="Calibri Light" panose="020F0302020204030204" pitchFamily="34" charset="0"/>
            </a:endParaRPr>
          </a:p>
        </p:txBody>
      </p:sp>
      <p:sp>
        <p:nvSpPr>
          <p:cNvPr id="21" name="TextBox 20">
            <a:extLst>
              <a:ext uri="{FF2B5EF4-FFF2-40B4-BE49-F238E27FC236}">
                <a16:creationId xmlns:a16="http://schemas.microsoft.com/office/drawing/2014/main" id="{8D4A136D-56FC-C1E3-9BE1-4E57E9AFA791}"/>
              </a:ext>
            </a:extLst>
          </p:cNvPr>
          <p:cNvSpPr txBox="1"/>
          <p:nvPr/>
        </p:nvSpPr>
        <p:spPr>
          <a:xfrm>
            <a:off x="8907989" y="3260628"/>
            <a:ext cx="882389" cy="246221"/>
          </a:xfrm>
          <a:prstGeom prst="rect">
            <a:avLst/>
          </a:prstGeom>
          <a:noFill/>
        </p:spPr>
        <p:txBody>
          <a:bodyPr wrap="square" rtlCol="0">
            <a:spAutoFit/>
          </a:bodyPr>
          <a:lstStyle/>
          <a:p>
            <a:r>
              <a:rPr lang="en-US" sz="1000" dirty="0" err="1">
                <a:latin typeface="Calibri Light" panose="020F0302020204030204" pitchFamily="34" charset="0"/>
              </a:rPr>
              <a:t>Octopule</a:t>
            </a:r>
            <a:endParaRPr lang="en-GB" sz="1000" dirty="0">
              <a:latin typeface="Calibri Light" panose="020F0302020204030204" pitchFamily="34" charset="0"/>
            </a:endParaRPr>
          </a:p>
        </p:txBody>
      </p:sp>
      <p:sp>
        <p:nvSpPr>
          <p:cNvPr id="22" name="TextBox 21">
            <a:extLst>
              <a:ext uri="{FF2B5EF4-FFF2-40B4-BE49-F238E27FC236}">
                <a16:creationId xmlns:a16="http://schemas.microsoft.com/office/drawing/2014/main" id="{655C8DA4-32B3-EC1D-0360-B0B8A1D1BCA3}"/>
              </a:ext>
            </a:extLst>
          </p:cNvPr>
          <p:cNvSpPr txBox="1"/>
          <p:nvPr/>
        </p:nvSpPr>
        <p:spPr>
          <a:xfrm>
            <a:off x="8922245" y="3439409"/>
            <a:ext cx="882389" cy="246221"/>
          </a:xfrm>
          <a:prstGeom prst="rect">
            <a:avLst/>
          </a:prstGeom>
          <a:noFill/>
        </p:spPr>
        <p:txBody>
          <a:bodyPr wrap="square" rtlCol="0">
            <a:spAutoFit/>
          </a:bodyPr>
          <a:lstStyle/>
          <a:p>
            <a:r>
              <a:rPr lang="en-US" sz="1000" dirty="0">
                <a:latin typeface="Calibri Light" panose="020F0302020204030204" pitchFamily="34" charset="0"/>
              </a:rPr>
              <a:t>BPM</a:t>
            </a:r>
            <a:endParaRPr lang="en-GB" sz="1000" dirty="0">
              <a:latin typeface="Calibri Light" panose="020F0302020204030204" pitchFamily="34" charset="0"/>
            </a:endParaRPr>
          </a:p>
        </p:txBody>
      </p:sp>
      <p:sp>
        <p:nvSpPr>
          <p:cNvPr id="24" name="TextBox 23">
            <a:extLst>
              <a:ext uri="{FF2B5EF4-FFF2-40B4-BE49-F238E27FC236}">
                <a16:creationId xmlns:a16="http://schemas.microsoft.com/office/drawing/2014/main" id="{04CF1AD9-2360-EBCB-A2EC-0BE1EC8C89BF}"/>
              </a:ext>
            </a:extLst>
          </p:cNvPr>
          <p:cNvSpPr txBox="1"/>
          <p:nvPr/>
        </p:nvSpPr>
        <p:spPr>
          <a:xfrm>
            <a:off x="9847602" y="3269606"/>
            <a:ext cx="882389" cy="246221"/>
          </a:xfrm>
          <a:prstGeom prst="rect">
            <a:avLst/>
          </a:prstGeom>
          <a:noFill/>
        </p:spPr>
        <p:txBody>
          <a:bodyPr wrap="square" rtlCol="0">
            <a:spAutoFit/>
          </a:bodyPr>
          <a:lstStyle/>
          <a:p>
            <a:r>
              <a:rPr lang="en-US" sz="1000" dirty="0">
                <a:latin typeface="Calibri Light" panose="020F0302020204030204" pitchFamily="34" charset="0"/>
              </a:rPr>
              <a:t>Corrector</a:t>
            </a:r>
          </a:p>
        </p:txBody>
      </p:sp>
      <p:sp>
        <p:nvSpPr>
          <p:cNvPr id="26" name="TextBox 25">
            <a:extLst>
              <a:ext uri="{FF2B5EF4-FFF2-40B4-BE49-F238E27FC236}">
                <a16:creationId xmlns:a16="http://schemas.microsoft.com/office/drawing/2014/main" id="{F26FED87-009B-1743-4756-17DFCB3C719D}"/>
              </a:ext>
            </a:extLst>
          </p:cNvPr>
          <p:cNvSpPr txBox="1"/>
          <p:nvPr/>
        </p:nvSpPr>
        <p:spPr>
          <a:xfrm>
            <a:off x="9850364" y="3421699"/>
            <a:ext cx="882389" cy="246221"/>
          </a:xfrm>
          <a:prstGeom prst="rect">
            <a:avLst/>
          </a:prstGeom>
          <a:noFill/>
        </p:spPr>
        <p:txBody>
          <a:bodyPr wrap="square" rtlCol="0">
            <a:spAutoFit/>
          </a:bodyPr>
          <a:lstStyle/>
          <a:p>
            <a:r>
              <a:rPr lang="en-US" sz="1000" dirty="0">
                <a:latin typeface="Calibri Light" panose="020F0302020204030204" pitchFamily="34" charset="0"/>
              </a:rPr>
              <a:t>BTV</a:t>
            </a:r>
          </a:p>
        </p:txBody>
      </p:sp>
      <p:sp>
        <p:nvSpPr>
          <p:cNvPr id="27" name="TextBox 26">
            <a:extLst>
              <a:ext uri="{FF2B5EF4-FFF2-40B4-BE49-F238E27FC236}">
                <a16:creationId xmlns:a16="http://schemas.microsoft.com/office/drawing/2014/main" id="{CE8DCE41-8B01-059B-2A5B-849DACC4DC6D}"/>
              </a:ext>
            </a:extLst>
          </p:cNvPr>
          <p:cNvSpPr txBox="1"/>
          <p:nvPr/>
        </p:nvSpPr>
        <p:spPr>
          <a:xfrm>
            <a:off x="10794768" y="3260628"/>
            <a:ext cx="882389" cy="246221"/>
          </a:xfrm>
          <a:prstGeom prst="rect">
            <a:avLst/>
          </a:prstGeom>
          <a:noFill/>
        </p:spPr>
        <p:txBody>
          <a:bodyPr wrap="square" rtlCol="0">
            <a:spAutoFit/>
          </a:bodyPr>
          <a:lstStyle/>
          <a:p>
            <a:r>
              <a:rPr lang="en-US" sz="1000" dirty="0" err="1">
                <a:latin typeface="Calibri Light" panose="020F0302020204030204" pitchFamily="34" charset="0"/>
              </a:rPr>
              <a:t>Sextupole</a:t>
            </a:r>
            <a:endParaRPr lang="en-US" sz="1000" dirty="0">
              <a:latin typeface="Calibri Light" panose="020F0302020204030204" pitchFamily="34" charset="0"/>
            </a:endParaRPr>
          </a:p>
        </p:txBody>
      </p:sp>
    </p:spTree>
    <p:extLst>
      <p:ext uri="{BB962C8B-B14F-4D97-AF65-F5344CB8AC3E}">
        <p14:creationId xmlns:p14="http://schemas.microsoft.com/office/powerpoint/2010/main" val="34938695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7AF54-646E-44F5-06E2-5E777127A3E1}"/>
              </a:ext>
            </a:extLst>
          </p:cNvPr>
          <p:cNvSpPr>
            <a:spLocks noGrp="1"/>
          </p:cNvSpPr>
          <p:nvPr>
            <p:ph type="title"/>
          </p:nvPr>
        </p:nvSpPr>
        <p:spPr/>
        <p:txBody>
          <a:bodyPr>
            <a:normAutofit fontScale="90000"/>
          </a:bodyPr>
          <a:lstStyle/>
          <a:p>
            <a:r>
              <a:rPr lang="en-US" dirty="0"/>
              <a:t>150 MeV line – Scattering foils</a:t>
            </a:r>
            <a:endParaRPr lang="en-CH" dirty="0"/>
          </a:p>
        </p:txBody>
      </p:sp>
      <p:sp>
        <p:nvSpPr>
          <p:cNvPr id="7" name="TextBox 6">
            <a:extLst>
              <a:ext uri="{FF2B5EF4-FFF2-40B4-BE49-F238E27FC236}">
                <a16:creationId xmlns:a16="http://schemas.microsoft.com/office/drawing/2014/main" id="{A472C630-945F-7582-9B8E-EA96874A0DFA}"/>
              </a:ext>
            </a:extLst>
          </p:cNvPr>
          <p:cNvSpPr txBox="1"/>
          <p:nvPr/>
        </p:nvSpPr>
        <p:spPr>
          <a:xfrm>
            <a:off x="849243" y="974083"/>
            <a:ext cx="6647888" cy="3216265"/>
          </a:xfrm>
          <a:prstGeom prst="rect">
            <a:avLst/>
          </a:prstGeom>
          <a:noFill/>
        </p:spPr>
        <p:txBody>
          <a:bodyPr wrap="square" rtlCol="0">
            <a:spAutoFit/>
          </a:bodyPr>
          <a:lstStyle/>
          <a:p>
            <a:pPr algn="just"/>
            <a:r>
              <a:rPr lang="en-US" dirty="0">
                <a:latin typeface="Calibri" panose="020F0502020204030204" pitchFamily="34" charset="0"/>
              </a:rPr>
              <a:t>Studied effects of </a:t>
            </a:r>
            <a:r>
              <a:rPr lang="en-US" dirty="0">
                <a:solidFill>
                  <a:srgbClr val="0432FF"/>
                </a:solidFill>
                <a:latin typeface="Calibri" panose="020F0502020204030204" pitchFamily="34" charset="0"/>
              </a:rPr>
              <a:t>scattering foils </a:t>
            </a:r>
            <a:r>
              <a:rPr lang="en-US" dirty="0">
                <a:latin typeface="Calibri" panose="020F0502020204030204" pitchFamily="34" charset="0"/>
              </a:rPr>
              <a:t>potentially needed for integration. [3]</a:t>
            </a:r>
          </a:p>
          <a:p>
            <a:pPr algn="just"/>
            <a:endParaRPr lang="en-US" dirty="0">
              <a:latin typeface="Calibri" panose="020F0502020204030204" pitchFamily="34" charset="0"/>
            </a:endParaRPr>
          </a:p>
          <a:p>
            <a:pPr marL="742950" lvl="1" indent="-285750" algn="just">
              <a:buFont typeface="Arial" panose="020B0604020202020204" pitchFamily="34" charset="0"/>
              <a:buChar char="•"/>
            </a:pPr>
            <a:r>
              <a:rPr lang="en-US" dirty="0">
                <a:latin typeface="Calibri" panose="020F0502020204030204" pitchFamily="34" charset="0"/>
              </a:rPr>
              <a:t>Plasma simulations (see John’s talk) show that </a:t>
            </a:r>
            <a:r>
              <a:rPr lang="en-US" dirty="0">
                <a:solidFill>
                  <a:srgbClr val="0432FF"/>
                </a:solidFill>
                <a:latin typeface="Calibri" panose="020F0502020204030204" pitchFamily="34" charset="0"/>
              </a:rPr>
              <a:t>emittance control </a:t>
            </a:r>
            <a:r>
              <a:rPr lang="en-US" dirty="0">
                <a:latin typeface="Calibri" panose="020F0502020204030204" pitchFamily="34" charset="0"/>
              </a:rPr>
              <a:t>can be achieved.</a:t>
            </a:r>
          </a:p>
          <a:p>
            <a:pPr marL="742950" lvl="1" indent="-285750" algn="just">
              <a:buFont typeface="Arial" panose="020B0604020202020204" pitchFamily="34" charset="0"/>
              <a:buChar char="•"/>
            </a:pPr>
            <a:endParaRPr lang="en-US" sz="500" dirty="0">
              <a:latin typeface="Calibri" panose="020F0502020204030204" pitchFamily="34" charset="0"/>
            </a:endParaRPr>
          </a:p>
          <a:p>
            <a:pPr marL="742950" lvl="1" indent="-285750" algn="just">
              <a:buFont typeface="Arial" panose="020B0604020202020204" pitchFamily="34" charset="0"/>
              <a:buChar char="•"/>
            </a:pPr>
            <a:r>
              <a:rPr lang="en-US" dirty="0">
                <a:latin typeface="Calibri" panose="020F0502020204030204" pitchFamily="34" charset="0"/>
              </a:rPr>
              <a:t>Optimisation to be performed to further improve beam quality for propagation.</a:t>
            </a:r>
          </a:p>
          <a:p>
            <a:pPr marL="285750" indent="-285750" algn="just">
              <a:buFont typeface="Arial" panose="020B0604020202020204" pitchFamily="34" charset="0"/>
              <a:buChar char="•"/>
            </a:pPr>
            <a:endParaRPr lang="en-US" dirty="0">
              <a:latin typeface="Calibri" panose="020F0502020204030204" pitchFamily="34" charset="0"/>
            </a:endParaRPr>
          </a:p>
          <a:p>
            <a:pPr marL="285750" indent="-285750" algn="just">
              <a:buFont typeface="Arial" panose="020B0604020202020204" pitchFamily="34" charset="0"/>
              <a:buChar char="•"/>
            </a:pPr>
            <a:endParaRPr lang="en-US" dirty="0">
              <a:latin typeface="Calibri" panose="020F0502020204030204" pitchFamily="34" charset="0"/>
            </a:endParaRPr>
          </a:p>
          <a:p>
            <a:pPr marL="285750" indent="-285750" algn="just">
              <a:buFont typeface="Arial" panose="020B0604020202020204" pitchFamily="34" charset="0"/>
              <a:buChar char="•"/>
            </a:pPr>
            <a:endParaRPr lang="en-US" dirty="0">
              <a:latin typeface="Calibri" panose="020F0502020204030204" pitchFamily="34" charset="0"/>
            </a:endParaRPr>
          </a:p>
          <a:p>
            <a:pPr marL="285750" indent="-285750" algn="just">
              <a:buFont typeface="Arial" panose="020B0604020202020204" pitchFamily="34" charset="0"/>
              <a:buChar char="•"/>
            </a:pPr>
            <a:endParaRPr lang="en-GB" dirty="0">
              <a:latin typeface="Calibri" panose="020F0502020204030204" pitchFamily="34" charset="0"/>
            </a:endParaRPr>
          </a:p>
        </p:txBody>
      </p:sp>
      <p:pic>
        <p:nvPicPr>
          <p:cNvPr id="3" name="Picture 2">
            <a:extLst>
              <a:ext uri="{FF2B5EF4-FFF2-40B4-BE49-F238E27FC236}">
                <a16:creationId xmlns:a16="http://schemas.microsoft.com/office/drawing/2014/main" id="{9F0B7173-7E15-5265-02EC-B74EAA83D5DD}"/>
              </a:ext>
            </a:extLst>
          </p:cNvPr>
          <p:cNvPicPr>
            <a:picLocks noChangeAspect="1"/>
          </p:cNvPicPr>
          <p:nvPr/>
        </p:nvPicPr>
        <p:blipFill>
          <a:blip r:embed="rId3"/>
          <a:stretch>
            <a:fillRect/>
          </a:stretch>
        </p:blipFill>
        <p:spPr>
          <a:xfrm>
            <a:off x="7958701" y="1044357"/>
            <a:ext cx="3472576" cy="1863783"/>
          </a:xfrm>
          <a:prstGeom prst="rect">
            <a:avLst/>
          </a:prstGeom>
        </p:spPr>
      </p:pic>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4F42E1B4-8F62-D0AD-E7EE-FCBCB1B03750}"/>
                  </a:ext>
                </a:extLst>
              </p:cNvPr>
              <p:cNvGraphicFramePr>
                <a:graphicFrameLocks noGrp="1"/>
              </p:cNvGraphicFramePr>
              <p:nvPr>
                <p:extLst>
                  <p:ext uri="{D42A27DB-BD31-4B8C-83A1-F6EECF244321}">
                    <p14:modId xmlns:p14="http://schemas.microsoft.com/office/powerpoint/2010/main" val="1516778079"/>
                  </p:ext>
                </p:extLst>
              </p:nvPr>
            </p:nvGraphicFramePr>
            <p:xfrm>
              <a:off x="8063248" y="3569559"/>
              <a:ext cx="3593146" cy="1607312"/>
            </p:xfrm>
            <a:graphic>
              <a:graphicData uri="http://schemas.openxmlformats.org/drawingml/2006/table">
                <a:tbl>
                  <a:tblPr firstRow="1" bandRow="1">
                    <a:tableStyleId>{5C22544A-7EE6-4342-B048-85BDC9FD1C3A}</a:tableStyleId>
                  </a:tblPr>
                  <a:tblGrid>
                    <a:gridCol w="1233779">
                      <a:extLst>
                        <a:ext uri="{9D8B030D-6E8A-4147-A177-3AD203B41FA5}">
                          <a16:colId xmlns:a16="http://schemas.microsoft.com/office/drawing/2014/main" val="678839723"/>
                        </a:ext>
                      </a:extLst>
                    </a:gridCol>
                    <a:gridCol w="1189045">
                      <a:extLst>
                        <a:ext uri="{9D8B030D-6E8A-4147-A177-3AD203B41FA5}">
                          <a16:colId xmlns:a16="http://schemas.microsoft.com/office/drawing/2014/main" val="140940784"/>
                        </a:ext>
                      </a:extLst>
                    </a:gridCol>
                    <a:gridCol w="1170322">
                      <a:extLst>
                        <a:ext uri="{9D8B030D-6E8A-4147-A177-3AD203B41FA5}">
                          <a16:colId xmlns:a16="http://schemas.microsoft.com/office/drawing/2014/main" val="1193649334"/>
                        </a:ext>
                      </a:extLst>
                    </a:gridCol>
                  </a:tblGrid>
                  <a:tr h="248998">
                    <a:tc>
                      <a:txBody>
                        <a:bodyPr/>
                        <a:lstStyle/>
                        <a:p>
                          <a:endParaRPr lang="en-GB" sz="1100" dirty="0">
                            <a:latin typeface="Calibri" panose="020F0502020204030204" pitchFamily="34" charset="0"/>
                          </a:endParaRPr>
                        </a:p>
                      </a:txBody>
                      <a:tcPr/>
                    </a:tc>
                    <a:tc>
                      <a:txBody>
                        <a:bodyPr/>
                        <a:lstStyle/>
                        <a:p>
                          <a:pPr algn="ctr"/>
                          <a:r>
                            <a:rPr lang="en-US" sz="1100" dirty="0">
                              <a:latin typeface="Calibri" panose="020F0502020204030204" pitchFamily="34" charset="0"/>
                            </a:rPr>
                            <a:t>x-plane</a:t>
                          </a:r>
                          <a:endParaRPr lang="en-GB" sz="1100" dirty="0"/>
                        </a:p>
                      </a:txBody>
                      <a:tcPr/>
                    </a:tc>
                    <a:tc>
                      <a:txBody>
                        <a:bodyPr/>
                        <a:lstStyle/>
                        <a:p>
                          <a:pPr algn="ctr"/>
                          <a:r>
                            <a:rPr lang="en-US" sz="1100" dirty="0">
                              <a:latin typeface="Calibri" panose="020F0502020204030204" pitchFamily="34" charset="0"/>
                            </a:rPr>
                            <a:t>y-plane</a:t>
                          </a:r>
                          <a:endParaRPr lang="en-GB" sz="1100" dirty="0"/>
                        </a:p>
                      </a:txBody>
                      <a:tcPr/>
                    </a:tc>
                    <a:extLst>
                      <a:ext uri="{0D108BD9-81ED-4DB2-BD59-A6C34878D82A}">
                        <a16:rowId xmlns:a16="http://schemas.microsoft.com/office/drawing/2014/main" val="605163910"/>
                      </a:ext>
                    </a:extLst>
                  </a:tr>
                  <a:tr h="248343">
                    <a:tc>
                      <a:txBody>
                        <a:bodyPr/>
                        <a:lstStyle/>
                        <a:p>
                          <a:pPr/>
                          <a14:m>
                            <m:oMathPara xmlns:m="http://schemas.openxmlformats.org/officeDocument/2006/math">
                              <m:oMathParaPr>
                                <m:jc m:val="centerGroup"/>
                              </m:oMathParaPr>
                              <m:oMath xmlns:m="http://schemas.openxmlformats.org/officeDocument/2006/math">
                                <m:sSub>
                                  <m:sSubPr>
                                    <m:ctrlPr>
                                      <a:rPr lang="en-GB" sz="1100" i="1" smtClean="0">
                                        <a:latin typeface="Cambria Math" panose="02040503050406030204" pitchFamily="18" charset="0"/>
                                      </a:rPr>
                                    </m:ctrlPr>
                                  </m:sSubPr>
                                  <m:e>
                                    <m:r>
                                      <a:rPr lang="en-GB" sz="1100" i="1" smtClean="0">
                                        <a:latin typeface="Cambria Math" panose="02040503050406030204" pitchFamily="18" charset="0"/>
                                        <a:ea typeface="Cambria Math" panose="02040503050406030204" pitchFamily="18" charset="0"/>
                                      </a:rPr>
                                      <m:t>𝜎</m:t>
                                    </m:r>
                                  </m:e>
                                  <m:sub>
                                    <m:r>
                                      <a:rPr lang="en-US" sz="1100" b="0" i="1" smtClean="0">
                                        <a:latin typeface="Cambria Math" panose="02040503050406030204" pitchFamily="18" charset="0"/>
                                      </a:rPr>
                                      <m:t>𝑥</m:t>
                                    </m:r>
                                    <m:r>
                                      <a:rPr lang="en-US" sz="1100" b="0" i="1" smtClean="0">
                                        <a:latin typeface="Cambria Math" panose="02040503050406030204" pitchFamily="18" charset="0"/>
                                      </a:rPr>
                                      <m:t>,</m:t>
                                    </m:r>
                                    <m:r>
                                      <a:rPr lang="en-US" sz="1100" b="0" i="1" smtClean="0">
                                        <a:latin typeface="Cambria Math" panose="02040503050406030204" pitchFamily="18" charset="0"/>
                                      </a:rPr>
                                      <m:t>𝑦</m:t>
                                    </m:r>
                                  </m:sub>
                                </m:sSub>
                                <m:r>
                                  <a:rPr lang="en-US" sz="1100" b="0" i="1" smtClean="0">
                                    <a:latin typeface="Cambria Math" panose="02040503050406030204" pitchFamily="18" charset="0"/>
                                  </a:rPr>
                                  <m:t> [</m:t>
                                </m:r>
                                <m:r>
                                  <a:rPr lang="en-US" sz="1100" b="0" i="1" smtClean="0">
                                    <a:latin typeface="Cambria Math" panose="02040503050406030204" pitchFamily="18" charset="0"/>
                                    <a:ea typeface="Cambria Math" panose="02040503050406030204" pitchFamily="18" charset="0"/>
                                  </a:rPr>
                                  <m:t>𝜇</m:t>
                                </m:r>
                                <m:r>
                                  <a:rPr lang="en-US" sz="1100" b="0" i="1" smtClean="0">
                                    <a:latin typeface="Cambria Math" panose="02040503050406030204" pitchFamily="18" charset="0"/>
                                    <a:ea typeface="Cambria Math" panose="02040503050406030204" pitchFamily="18" charset="0"/>
                                  </a:rPr>
                                  <m:t>𝑚</m:t>
                                </m:r>
                                <m:r>
                                  <a:rPr lang="en-US" sz="1100" b="0" i="1" smtClean="0">
                                    <a:latin typeface="Cambria Math" panose="02040503050406030204" pitchFamily="18" charset="0"/>
                                    <a:ea typeface="Cambria Math" panose="02040503050406030204" pitchFamily="18" charset="0"/>
                                  </a:rPr>
                                  <m:t>]</m:t>
                                </m:r>
                              </m:oMath>
                            </m:oMathPara>
                          </a14:m>
                          <a:endParaRPr lang="en-GB" sz="1100" dirty="0">
                            <a:latin typeface="Calibri" panose="020F0502020204030204" pitchFamily="34" charset="0"/>
                          </a:endParaRPr>
                        </a:p>
                      </a:txBody>
                      <a:tcPr/>
                    </a:tc>
                    <a:tc>
                      <a:txBody>
                        <a:bodyPr/>
                        <a:lstStyle/>
                        <a:p>
                          <a:pPr algn="ctr"/>
                          <a:r>
                            <a:rPr lang="en-US" sz="1100" dirty="0">
                              <a:latin typeface="Calibri" panose="020F0502020204030204" pitchFamily="34" charset="0"/>
                            </a:rPr>
                            <a:t>17.23</a:t>
                          </a:r>
                          <a:endParaRPr lang="en-GB" sz="1100" dirty="0"/>
                        </a:p>
                      </a:txBody>
                      <a:tcPr/>
                    </a:tc>
                    <a:tc>
                      <a:txBody>
                        <a:bodyPr/>
                        <a:lstStyle/>
                        <a:p>
                          <a:pPr algn="ctr"/>
                          <a:r>
                            <a:rPr lang="en-US" sz="1100" dirty="0">
                              <a:latin typeface="Calibri" panose="020F0502020204030204" pitchFamily="34" charset="0"/>
                            </a:rPr>
                            <a:t>17.63</a:t>
                          </a:r>
                          <a:endParaRPr lang="en-GB" sz="1100" dirty="0"/>
                        </a:p>
                      </a:txBody>
                      <a:tcPr/>
                    </a:tc>
                    <a:extLst>
                      <a:ext uri="{0D108BD9-81ED-4DB2-BD59-A6C34878D82A}">
                        <a16:rowId xmlns:a16="http://schemas.microsoft.com/office/drawing/2014/main" val="1279272567"/>
                      </a:ext>
                    </a:extLst>
                  </a:tr>
                  <a:tr h="248343">
                    <a:tc>
                      <a:txBody>
                        <a:bodyPr/>
                        <a:lstStyle/>
                        <a:p>
                          <a:pPr/>
                          <a14:m>
                            <m:oMathPara xmlns:m="http://schemas.openxmlformats.org/officeDocument/2006/math">
                              <m:oMathParaPr>
                                <m:jc m:val="centerGroup"/>
                              </m:oMathParaPr>
                              <m:oMath xmlns:m="http://schemas.openxmlformats.org/officeDocument/2006/math">
                                <m:sSub>
                                  <m:sSubPr>
                                    <m:ctrlPr>
                                      <a:rPr lang="en-GB" sz="1100" i="1" smtClean="0">
                                        <a:latin typeface="Cambria Math" panose="02040503050406030204" pitchFamily="18" charset="0"/>
                                      </a:rPr>
                                    </m:ctrlPr>
                                  </m:sSubPr>
                                  <m:e>
                                    <m:r>
                                      <a:rPr lang="en-GB" sz="1100" i="1" smtClean="0">
                                        <a:latin typeface="Cambria Math" panose="02040503050406030204" pitchFamily="18" charset="0"/>
                                        <a:ea typeface="Cambria Math" panose="02040503050406030204" pitchFamily="18" charset="0"/>
                                      </a:rPr>
                                      <m:t>𝜎</m:t>
                                    </m:r>
                                  </m:e>
                                  <m:sub>
                                    <m:r>
                                      <a:rPr lang="en-US" sz="1100" b="0" i="1" smtClean="0">
                                        <a:latin typeface="Cambria Math" panose="02040503050406030204" pitchFamily="18" charset="0"/>
                                        <a:ea typeface="Cambria Math" panose="02040503050406030204" pitchFamily="18" charset="0"/>
                                      </a:rPr>
                                      <m:t>𝑧</m:t>
                                    </m:r>
                                  </m:sub>
                                </m:sSub>
                                <m:r>
                                  <a:rPr lang="en-US" sz="1100" b="0" i="1" smtClean="0">
                                    <a:latin typeface="Cambria Math" panose="02040503050406030204" pitchFamily="18" charset="0"/>
                                  </a:rPr>
                                  <m:t> [</m:t>
                                </m:r>
                                <m:r>
                                  <a:rPr lang="en-US" sz="1100" b="0" i="1" smtClean="0">
                                    <a:latin typeface="Cambria Math" panose="02040503050406030204" pitchFamily="18" charset="0"/>
                                    <a:ea typeface="Cambria Math" panose="02040503050406030204" pitchFamily="18" charset="0"/>
                                  </a:rPr>
                                  <m:t>𝜇</m:t>
                                </m:r>
                                <m:r>
                                  <a:rPr lang="en-US" sz="1100" b="0" i="1" smtClean="0">
                                    <a:latin typeface="Cambria Math" panose="02040503050406030204" pitchFamily="18" charset="0"/>
                                    <a:ea typeface="Cambria Math" panose="02040503050406030204" pitchFamily="18" charset="0"/>
                                  </a:rPr>
                                  <m:t>𝑚</m:t>
                                </m:r>
                                <m:r>
                                  <a:rPr lang="en-US" sz="1100" b="0" i="1" smtClean="0">
                                    <a:latin typeface="Cambria Math" panose="02040503050406030204" pitchFamily="18" charset="0"/>
                                    <a:ea typeface="Cambria Math" panose="02040503050406030204" pitchFamily="18" charset="0"/>
                                  </a:rPr>
                                  <m:t>]</m:t>
                                </m:r>
                              </m:oMath>
                            </m:oMathPara>
                          </a14:m>
                          <a:endParaRPr lang="en-GB" sz="1100" dirty="0">
                            <a:latin typeface="Calibri" panose="020F0502020204030204" pitchFamily="34" charset="0"/>
                          </a:endParaRPr>
                        </a:p>
                      </a:txBody>
                      <a:tcPr/>
                    </a:tc>
                    <a:tc gridSpan="2">
                      <a:txBody>
                        <a:bodyPr/>
                        <a:lstStyle/>
                        <a:p>
                          <a:pPr algn="ctr"/>
                          <a:r>
                            <a:rPr lang="en-US" sz="1100" dirty="0">
                              <a:latin typeface="Calibri" panose="020F0502020204030204" pitchFamily="34" charset="0"/>
                            </a:rPr>
                            <a:t>59.96</a:t>
                          </a:r>
                          <a:endParaRPr lang="en-GB" sz="1100" dirty="0"/>
                        </a:p>
                      </a:txBody>
                      <a:tcPr/>
                    </a:tc>
                    <a:tc hMerge="1">
                      <a:txBody>
                        <a:bodyPr/>
                        <a:lstStyle/>
                        <a:p>
                          <a:pPr algn="ctr"/>
                          <a:endParaRPr lang="en-GB" sz="1600" dirty="0"/>
                        </a:p>
                      </a:txBody>
                      <a:tcPr/>
                    </a:tc>
                    <a:extLst>
                      <a:ext uri="{0D108BD9-81ED-4DB2-BD59-A6C34878D82A}">
                        <a16:rowId xmlns:a16="http://schemas.microsoft.com/office/drawing/2014/main" val="2209111049"/>
                      </a:ext>
                    </a:extLst>
                  </a:tr>
                  <a:tr h="248343">
                    <a:tc>
                      <a:txBody>
                        <a:bodyPr/>
                        <a:lstStyle/>
                        <a:p>
                          <a:pPr/>
                          <a14:m>
                            <m:oMathPara xmlns:m="http://schemas.openxmlformats.org/officeDocument/2006/math">
                              <m:oMathParaPr>
                                <m:jc m:val="centerGroup"/>
                              </m:oMathParaPr>
                              <m:oMath xmlns:m="http://schemas.openxmlformats.org/officeDocument/2006/math">
                                <m:sSub>
                                  <m:sSubPr>
                                    <m:ctrlPr>
                                      <a:rPr lang="en-GB" sz="1100" i="1" smtClean="0">
                                        <a:latin typeface="Cambria Math" panose="02040503050406030204" pitchFamily="18" charset="0"/>
                                      </a:rPr>
                                    </m:ctrlPr>
                                  </m:sSubPr>
                                  <m:e>
                                    <m:r>
                                      <a:rPr lang="en-GB" sz="1100" i="1" smtClean="0">
                                        <a:latin typeface="Cambria Math" panose="02040503050406030204" pitchFamily="18" charset="0"/>
                                        <a:ea typeface="Cambria Math" panose="02040503050406030204" pitchFamily="18" charset="0"/>
                                      </a:rPr>
                                      <m:t>𝜀</m:t>
                                    </m:r>
                                  </m:e>
                                  <m:sub>
                                    <m:r>
                                      <a:rPr lang="en-US" sz="1100" b="0" i="1" smtClean="0">
                                        <a:latin typeface="Cambria Math" panose="02040503050406030204" pitchFamily="18" charset="0"/>
                                      </a:rPr>
                                      <m:t>𝑥</m:t>
                                    </m:r>
                                    <m:r>
                                      <a:rPr lang="en-US" sz="1100" b="0" i="1" smtClean="0">
                                        <a:latin typeface="Cambria Math" panose="02040503050406030204" pitchFamily="18" charset="0"/>
                                      </a:rPr>
                                      <m:t>,</m:t>
                                    </m:r>
                                    <m:r>
                                      <a:rPr lang="en-US" sz="1100" b="0" i="1" smtClean="0">
                                        <a:latin typeface="Cambria Math" panose="02040503050406030204" pitchFamily="18" charset="0"/>
                                      </a:rPr>
                                      <m:t>𝑦</m:t>
                                    </m:r>
                                  </m:sub>
                                </m:sSub>
                                <m:r>
                                  <a:rPr lang="en-US" sz="1100" b="0" i="1" smtClean="0">
                                    <a:latin typeface="Cambria Math" panose="02040503050406030204" pitchFamily="18" charset="0"/>
                                  </a:rPr>
                                  <m:t> [</m:t>
                                </m:r>
                                <m:r>
                                  <a:rPr lang="en-US" sz="1100" b="0" i="1" smtClean="0">
                                    <a:latin typeface="Cambria Math" panose="02040503050406030204" pitchFamily="18" charset="0"/>
                                    <a:ea typeface="Cambria Math" panose="02040503050406030204" pitchFamily="18" charset="0"/>
                                  </a:rPr>
                                  <m:t>𝜇</m:t>
                                </m:r>
                                <m:r>
                                  <a:rPr lang="en-US" sz="1100" b="0" i="1" smtClean="0">
                                    <a:latin typeface="Cambria Math" panose="02040503050406030204" pitchFamily="18" charset="0"/>
                                    <a:ea typeface="Cambria Math" panose="02040503050406030204" pitchFamily="18" charset="0"/>
                                  </a:rPr>
                                  <m:t>𝑚</m:t>
                                </m:r>
                                <m:r>
                                  <a:rPr lang="en-US" sz="1100" b="0" i="1" smtClean="0">
                                    <a:latin typeface="Cambria Math" panose="02040503050406030204" pitchFamily="18" charset="0"/>
                                    <a:ea typeface="Cambria Math" panose="02040503050406030204" pitchFamily="18" charset="0"/>
                                  </a:rPr>
                                  <m:t>]</m:t>
                                </m:r>
                              </m:oMath>
                            </m:oMathPara>
                          </a14:m>
                          <a:endParaRPr lang="en-GB" sz="1100" dirty="0">
                            <a:latin typeface="Calibri" panose="020F0502020204030204" pitchFamily="34" charset="0"/>
                          </a:endParaRPr>
                        </a:p>
                      </a:txBody>
                      <a:tcPr/>
                    </a:tc>
                    <a:tc>
                      <a:txBody>
                        <a:bodyPr/>
                        <a:lstStyle/>
                        <a:p>
                          <a:pPr algn="ctr"/>
                          <a:r>
                            <a:rPr lang="en-GB" sz="1100" dirty="0">
                              <a:latin typeface="Calibri" panose="020F0502020204030204" pitchFamily="34" charset="0"/>
                            </a:rPr>
                            <a:t>16.96</a:t>
                          </a:r>
                        </a:p>
                      </a:txBody>
                      <a:tcPr/>
                    </a:tc>
                    <a:tc>
                      <a:txBody>
                        <a:bodyPr/>
                        <a:lstStyle/>
                        <a:p>
                          <a:pPr algn="ctr"/>
                          <a:r>
                            <a:rPr lang="en-GB" sz="1100" dirty="0">
                              <a:latin typeface="Calibri" panose="020F0502020204030204" pitchFamily="34" charset="0"/>
                            </a:rPr>
                            <a:t>16.85</a:t>
                          </a:r>
                        </a:p>
                      </a:txBody>
                      <a:tcPr/>
                    </a:tc>
                    <a:extLst>
                      <a:ext uri="{0D108BD9-81ED-4DB2-BD59-A6C34878D82A}">
                        <a16:rowId xmlns:a16="http://schemas.microsoft.com/office/drawing/2014/main" val="2968771237"/>
                      </a:ext>
                    </a:extLst>
                  </a:tr>
                  <a:tr h="24834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GB" sz="1100" i="1" smtClean="0">
                                        <a:latin typeface="Cambria Math" panose="02040503050406030204" pitchFamily="18" charset="0"/>
                                      </a:rPr>
                                    </m:ctrlPr>
                                  </m:sSubPr>
                                  <m:e>
                                    <m:r>
                                      <a:rPr lang="en-GB" sz="1100" i="1" smtClean="0">
                                        <a:latin typeface="Cambria Math" panose="02040503050406030204" pitchFamily="18" charset="0"/>
                                        <a:ea typeface="Cambria Math" panose="02040503050406030204" pitchFamily="18" charset="0"/>
                                      </a:rPr>
                                      <m:t>𝛼</m:t>
                                    </m:r>
                                  </m:e>
                                  <m:sub>
                                    <m:r>
                                      <a:rPr lang="en-US" sz="1100" b="0" i="1" smtClean="0">
                                        <a:latin typeface="Cambria Math" panose="02040503050406030204" pitchFamily="18" charset="0"/>
                                      </a:rPr>
                                      <m:t>𝑥</m:t>
                                    </m:r>
                                    <m:r>
                                      <a:rPr lang="en-US" sz="1100" b="0" i="1" smtClean="0">
                                        <a:latin typeface="Cambria Math" panose="02040503050406030204" pitchFamily="18" charset="0"/>
                                      </a:rPr>
                                      <m:t>,</m:t>
                                    </m:r>
                                    <m:r>
                                      <a:rPr lang="en-US" sz="1100" b="0" i="1" smtClean="0">
                                        <a:latin typeface="Cambria Math" panose="02040503050406030204" pitchFamily="18" charset="0"/>
                                      </a:rPr>
                                      <m:t>𝑦</m:t>
                                    </m:r>
                                  </m:sub>
                                </m:sSub>
                              </m:oMath>
                            </m:oMathPara>
                          </a14:m>
                          <a:endParaRPr lang="en-GB" sz="1100" dirty="0">
                            <a:latin typeface="Calibri" panose="020F0502020204030204" pitchFamily="34" charset="0"/>
                          </a:endParaRPr>
                        </a:p>
                      </a:txBody>
                      <a:tcPr/>
                    </a:tc>
                    <a:tc>
                      <a:txBody>
                        <a:bodyPr/>
                        <a:lstStyle/>
                        <a:p>
                          <a:pPr algn="ctr"/>
                          <a:r>
                            <a:rPr lang="en-US" sz="1100" dirty="0">
                              <a:latin typeface="Calibri" panose="020F0502020204030204" pitchFamily="34" charset="0"/>
                            </a:rPr>
                            <a:t>0.0</a:t>
                          </a:r>
                          <a:endParaRPr lang="en-GB" sz="1100" dirty="0"/>
                        </a:p>
                      </a:txBody>
                      <a:tcPr/>
                    </a:tc>
                    <a:tc>
                      <a:txBody>
                        <a:bodyPr/>
                        <a:lstStyle/>
                        <a:p>
                          <a:pPr algn="ctr"/>
                          <a:r>
                            <a:rPr lang="en-US" sz="1100" dirty="0">
                              <a:latin typeface="Calibri" panose="020F0502020204030204" pitchFamily="34" charset="0"/>
                            </a:rPr>
                            <a:t>0.0</a:t>
                          </a:r>
                          <a:endParaRPr lang="en-GB" sz="1100" dirty="0"/>
                        </a:p>
                      </a:txBody>
                      <a:tcPr/>
                    </a:tc>
                    <a:extLst>
                      <a:ext uri="{0D108BD9-81ED-4DB2-BD59-A6C34878D82A}">
                        <a16:rowId xmlns:a16="http://schemas.microsoft.com/office/drawing/2014/main" val="4138238173"/>
                      </a:ext>
                    </a:extLst>
                  </a:tr>
                  <a:tr h="248343">
                    <a:tc>
                      <a:txBody>
                        <a:bodyPr/>
                        <a:lstStyle/>
                        <a:p>
                          <a:pPr/>
                          <a14:m>
                            <m:oMathPara xmlns:m="http://schemas.openxmlformats.org/officeDocument/2006/math">
                              <m:oMathParaPr>
                                <m:jc m:val="centerGroup"/>
                              </m:oMathParaPr>
                              <m:oMath xmlns:m="http://schemas.openxmlformats.org/officeDocument/2006/math">
                                <m:sSub>
                                  <m:sSubPr>
                                    <m:ctrlPr>
                                      <a:rPr lang="en-GB" sz="1100" i="1" smtClean="0">
                                        <a:latin typeface="Cambria Math" panose="02040503050406030204" pitchFamily="18" charset="0"/>
                                      </a:rPr>
                                    </m:ctrlPr>
                                  </m:sSubPr>
                                  <m:e>
                                    <m:r>
                                      <a:rPr lang="en-US" sz="1100" b="0" i="1" smtClean="0">
                                        <a:latin typeface="Cambria Math" panose="02040503050406030204" pitchFamily="18" charset="0"/>
                                      </a:rPr>
                                      <m:t>𝐷</m:t>
                                    </m:r>
                                  </m:e>
                                  <m:sub>
                                    <m:r>
                                      <a:rPr lang="en-US" sz="1100" b="0" i="1" smtClean="0">
                                        <a:latin typeface="Cambria Math" panose="02040503050406030204" pitchFamily="18" charset="0"/>
                                      </a:rPr>
                                      <m:t>𝑥</m:t>
                                    </m:r>
                                    <m:r>
                                      <a:rPr lang="en-US" sz="1100" b="0" i="1" smtClean="0">
                                        <a:latin typeface="Cambria Math" panose="02040503050406030204" pitchFamily="18" charset="0"/>
                                      </a:rPr>
                                      <m:t>,</m:t>
                                    </m:r>
                                    <m:r>
                                      <a:rPr lang="en-US" sz="1100" b="0" i="1" smtClean="0">
                                        <a:latin typeface="Cambria Math" panose="02040503050406030204" pitchFamily="18" charset="0"/>
                                      </a:rPr>
                                      <m:t>𝑦</m:t>
                                    </m:r>
                                  </m:sub>
                                </m:sSub>
                                <m:r>
                                  <a:rPr lang="en-US" sz="1100" b="0" i="1" smtClean="0">
                                    <a:latin typeface="Cambria Math" panose="02040503050406030204" pitchFamily="18" charset="0"/>
                                  </a:rPr>
                                  <m:t> [</m:t>
                                </m:r>
                                <m:r>
                                  <a:rPr lang="en-US" sz="1100" b="0" i="1" smtClean="0">
                                    <a:latin typeface="Cambria Math" panose="02040503050406030204" pitchFamily="18" charset="0"/>
                                  </a:rPr>
                                  <m:t>𝑚</m:t>
                                </m:r>
                                <m:r>
                                  <a:rPr lang="en-US" sz="1100" b="0" i="1" smtClean="0">
                                    <a:latin typeface="Cambria Math" panose="02040503050406030204" pitchFamily="18" charset="0"/>
                                  </a:rPr>
                                  <m:t>]</m:t>
                                </m:r>
                              </m:oMath>
                            </m:oMathPara>
                          </a14:m>
                          <a:endParaRPr lang="en-GB" sz="1100" dirty="0">
                            <a:latin typeface="Calibri" panose="020F0502020204030204" pitchFamily="34" charset="0"/>
                          </a:endParaRPr>
                        </a:p>
                      </a:txBody>
                      <a:tcPr/>
                    </a:tc>
                    <a:tc>
                      <a:txBody>
                        <a:bodyPr/>
                        <a:lstStyle/>
                        <a:p>
                          <a:pPr algn="ctr"/>
                          <a:r>
                            <a:rPr lang="en-US" sz="1100" dirty="0">
                              <a:latin typeface="Calibri" panose="020F0502020204030204" pitchFamily="34" charset="0"/>
                            </a:rPr>
                            <a:t>0.0</a:t>
                          </a:r>
                          <a:endParaRPr lang="en-GB" sz="1100" dirty="0"/>
                        </a:p>
                      </a:txBody>
                      <a:tcPr/>
                    </a:tc>
                    <a:tc>
                      <a:txBody>
                        <a:bodyPr/>
                        <a:lstStyle/>
                        <a:p>
                          <a:pPr algn="ctr"/>
                          <a:r>
                            <a:rPr lang="en-US" sz="1100" dirty="0">
                              <a:latin typeface="Calibri" panose="020F0502020204030204" pitchFamily="34" charset="0"/>
                            </a:rPr>
                            <a:t>0.0</a:t>
                          </a:r>
                          <a:endParaRPr lang="en-GB" sz="1100" dirty="0"/>
                        </a:p>
                      </a:txBody>
                      <a:tcPr/>
                    </a:tc>
                    <a:extLst>
                      <a:ext uri="{0D108BD9-81ED-4DB2-BD59-A6C34878D82A}">
                        <a16:rowId xmlns:a16="http://schemas.microsoft.com/office/drawing/2014/main" val="3039365539"/>
                      </a:ext>
                    </a:extLst>
                  </a:tr>
                </a:tbl>
              </a:graphicData>
            </a:graphic>
          </p:graphicFrame>
        </mc:Choice>
        <mc:Fallback xmlns="">
          <p:graphicFrame>
            <p:nvGraphicFramePr>
              <p:cNvPr id="8" name="Table 7">
                <a:extLst>
                  <a:ext uri="{FF2B5EF4-FFF2-40B4-BE49-F238E27FC236}">
                    <a16:creationId xmlns:a16="http://schemas.microsoft.com/office/drawing/2014/main" id="{4F42E1B4-8F62-D0AD-E7EE-FCBCB1B03750}"/>
                  </a:ext>
                </a:extLst>
              </p:cNvPr>
              <p:cNvGraphicFramePr>
                <a:graphicFrameLocks noGrp="1"/>
              </p:cNvGraphicFramePr>
              <p:nvPr>
                <p:extLst>
                  <p:ext uri="{D42A27DB-BD31-4B8C-83A1-F6EECF244321}">
                    <p14:modId xmlns:p14="http://schemas.microsoft.com/office/powerpoint/2010/main" val="1516778079"/>
                  </p:ext>
                </p:extLst>
              </p:nvPr>
            </p:nvGraphicFramePr>
            <p:xfrm>
              <a:off x="8063248" y="3569559"/>
              <a:ext cx="3593146" cy="1607312"/>
            </p:xfrm>
            <a:graphic>
              <a:graphicData uri="http://schemas.openxmlformats.org/drawingml/2006/table">
                <a:tbl>
                  <a:tblPr firstRow="1" bandRow="1">
                    <a:tableStyleId>{5C22544A-7EE6-4342-B048-85BDC9FD1C3A}</a:tableStyleId>
                  </a:tblPr>
                  <a:tblGrid>
                    <a:gridCol w="1233779">
                      <a:extLst>
                        <a:ext uri="{9D8B030D-6E8A-4147-A177-3AD203B41FA5}">
                          <a16:colId xmlns:a16="http://schemas.microsoft.com/office/drawing/2014/main" val="678839723"/>
                        </a:ext>
                      </a:extLst>
                    </a:gridCol>
                    <a:gridCol w="1189045">
                      <a:extLst>
                        <a:ext uri="{9D8B030D-6E8A-4147-A177-3AD203B41FA5}">
                          <a16:colId xmlns:a16="http://schemas.microsoft.com/office/drawing/2014/main" val="140940784"/>
                        </a:ext>
                      </a:extLst>
                    </a:gridCol>
                    <a:gridCol w="1170322">
                      <a:extLst>
                        <a:ext uri="{9D8B030D-6E8A-4147-A177-3AD203B41FA5}">
                          <a16:colId xmlns:a16="http://schemas.microsoft.com/office/drawing/2014/main" val="1193649334"/>
                        </a:ext>
                      </a:extLst>
                    </a:gridCol>
                  </a:tblGrid>
                  <a:tr h="259080">
                    <a:tc>
                      <a:txBody>
                        <a:bodyPr/>
                        <a:lstStyle/>
                        <a:p>
                          <a:endParaRPr lang="en-GB" sz="1100" dirty="0">
                            <a:latin typeface="Calibri" panose="020F0502020204030204" pitchFamily="34" charset="0"/>
                          </a:endParaRPr>
                        </a:p>
                      </a:txBody>
                      <a:tcPr/>
                    </a:tc>
                    <a:tc>
                      <a:txBody>
                        <a:bodyPr/>
                        <a:lstStyle/>
                        <a:p>
                          <a:pPr algn="ctr"/>
                          <a:r>
                            <a:rPr lang="en-US" sz="1100" dirty="0">
                              <a:latin typeface="Calibri" panose="020F0502020204030204" pitchFamily="34" charset="0"/>
                            </a:rPr>
                            <a:t>x-plane</a:t>
                          </a:r>
                          <a:endParaRPr lang="en-GB" sz="1100" dirty="0"/>
                        </a:p>
                      </a:txBody>
                      <a:tcPr/>
                    </a:tc>
                    <a:tc>
                      <a:txBody>
                        <a:bodyPr/>
                        <a:lstStyle/>
                        <a:p>
                          <a:pPr algn="ctr"/>
                          <a:r>
                            <a:rPr lang="en-US" sz="1100" dirty="0">
                              <a:latin typeface="Calibri" panose="020F0502020204030204" pitchFamily="34" charset="0"/>
                            </a:rPr>
                            <a:t>y-plane</a:t>
                          </a:r>
                          <a:endParaRPr lang="en-GB" sz="1100" dirty="0"/>
                        </a:p>
                      </a:txBody>
                      <a:tcPr/>
                    </a:tc>
                    <a:extLst>
                      <a:ext uri="{0D108BD9-81ED-4DB2-BD59-A6C34878D82A}">
                        <a16:rowId xmlns:a16="http://schemas.microsoft.com/office/drawing/2014/main" val="605163910"/>
                      </a:ext>
                    </a:extLst>
                  </a:tr>
                  <a:tr h="272288">
                    <a:tc>
                      <a:txBody>
                        <a:bodyPr/>
                        <a:lstStyle/>
                        <a:p>
                          <a:endParaRPr lang="en-US"/>
                        </a:p>
                      </a:txBody>
                      <a:tcPr>
                        <a:blipFill>
                          <a:blip r:embed="rId4"/>
                          <a:stretch>
                            <a:fillRect l="-493" t="-97778" r="-193103" b="-402222"/>
                          </a:stretch>
                        </a:blipFill>
                      </a:tcPr>
                    </a:tc>
                    <a:tc>
                      <a:txBody>
                        <a:bodyPr/>
                        <a:lstStyle/>
                        <a:p>
                          <a:pPr algn="ctr"/>
                          <a:r>
                            <a:rPr lang="en-US" sz="1100" dirty="0">
                              <a:latin typeface="Calibri" panose="020F0502020204030204" pitchFamily="34" charset="0"/>
                            </a:rPr>
                            <a:t>17.23</a:t>
                          </a:r>
                          <a:endParaRPr lang="en-GB" sz="1100" dirty="0"/>
                        </a:p>
                      </a:txBody>
                      <a:tcPr/>
                    </a:tc>
                    <a:tc>
                      <a:txBody>
                        <a:bodyPr/>
                        <a:lstStyle/>
                        <a:p>
                          <a:pPr algn="ctr"/>
                          <a:r>
                            <a:rPr lang="en-US" sz="1100" dirty="0">
                              <a:latin typeface="Calibri" panose="020F0502020204030204" pitchFamily="34" charset="0"/>
                            </a:rPr>
                            <a:t>17.63</a:t>
                          </a:r>
                          <a:endParaRPr lang="en-GB" sz="1100" dirty="0"/>
                        </a:p>
                      </a:txBody>
                      <a:tcPr/>
                    </a:tc>
                    <a:extLst>
                      <a:ext uri="{0D108BD9-81ED-4DB2-BD59-A6C34878D82A}">
                        <a16:rowId xmlns:a16="http://schemas.microsoft.com/office/drawing/2014/main" val="1279272567"/>
                      </a:ext>
                    </a:extLst>
                  </a:tr>
                  <a:tr h="259080">
                    <a:tc>
                      <a:txBody>
                        <a:bodyPr/>
                        <a:lstStyle/>
                        <a:p>
                          <a:endParaRPr lang="en-US"/>
                        </a:p>
                      </a:txBody>
                      <a:tcPr>
                        <a:blipFill>
                          <a:blip r:embed="rId4"/>
                          <a:stretch>
                            <a:fillRect l="-493" t="-211905" r="-193103" b="-330952"/>
                          </a:stretch>
                        </a:blipFill>
                      </a:tcPr>
                    </a:tc>
                    <a:tc gridSpan="2">
                      <a:txBody>
                        <a:bodyPr/>
                        <a:lstStyle/>
                        <a:p>
                          <a:pPr algn="ctr"/>
                          <a:r>
                            <a:rPr lang="en-US" sz="1100" dirty="0">
                              <a:latin typeface="Calibri" panose="020F0502020204030204" pitchFamily="34" charset="0"/>
                            </a:rPr>
                            <a:t>59.96</a:t>
                          </a:r>
                          <a:endParaRPr lang="en-GB" sz="1100" dirty="0"/>
                        </a:p>
                      </a:txBody>
                      <a:tcPr/>
                    </a:tc>
                    <a:tc hMerge="1">
                      <a:txBody>
                        <a:bodyPr/>
                        <a:lstStyle/>
                        <a:p>
                          <a:pPr algn="ctr"/>
                          <a:endParaRPr lang="en-GB" sz="1600" dirty="0"/>
                        </a:p>
                      </a:txBody>
                      <a:tcPr/>
                    </a:tc>
                    <a:extLst>
                      <a:ext uri="{0D108BD9-81ED-4DB2-BD59-A6C34878D82A}">
                        <a16:rowId xmlns:a16="http://schemas.microsoft.com/office/drawing/2014/main" val="2209111049"/>
                      </a:ext>
                    </a:extLst>
                  </a:tr>
                  <a:tr h="272288">
                    <a:tc>
                      <a:txBody>
                        <a:bodyPr/>
                        <a:lstStyle/>
                        <a:p>
                          <a:endParaRPr lang="en-US"/>
                        </a:p>
                      </a:txBody>
                      <a:tcPr>
                        <a:blipFill>
                          <a:blip r:embed="rId4"/>
                          <a:stretch>
                            <a:fillRect l="-493" t="-291111" r="-193103" b="-208889"/>
                          </a:stretch>
                        </a:blipFill>
                      </a:tcPr>
                    </a:tc>
                    <a:tc>
                      <a:txBody>
                        <a:bodyPr/>
                        <a:lstStyle/>
                        <a:p>
                          <a:pPr algn="ctr"/>
                          <a:r>
                            <a:rPr lang="en-GB" sz="1100" dirty="0">
                              <a:latin typeface="Calibri" panose="020F0502020204030204" pitchFamily="34" charset="0"/>
                            </a:rPr>
                            <a:t>16.96</a:t>
                          </a:r>
                        </a:p>
                      </a:txBody>
                      <a:tcPr/>
                    </a:tc>
                    <a:tc>
                      <a:txBody>
                        <a:bodyPr/>
                        <a:lstStyle/>
                        <a:p>
                          <a:pPr algn="ctr"/>
                          <a:r>
                            <a:rPr lang="en-GB" sz="1100" dirty="0">
                              <a:latin typeface="Calibri" panose="020F0502020204030204" pitchFamily="34" charset="0"/>
                            </a:rPr>
                            <a:t>16.85</a:t>
                          </a:r>
                        </a:p>
                      </a:txBody>
                      <a:tcPr/>
                    </a:tc>
                    <a:extLst>
                      <a:ext uri="{0D108BD9-81ED-4DB2-BD59-A6C34878D82A}">
                        <a16:rowId xmlns:a16="http://schemas.microsoft.com/office/drawing/2014/main" val="2968771237"/>
                      </a:ext>
                    </a:extLst>
                  </a:tr>
                  <a:tr h="272288">
                    <a:tc>
                      <a:txBody>
                        <a:bodyPr/>
                        <a:lstStyle/>
                        <a:p>
                          <a:endParaRPr lang="en-US"/>
                        </a:p>
                      </a:txBody>
                      <a:tcPr>
                        <a:blipFill>
                          <a:blip r:embed="rId4"/>
                          <a:stretch>
                            <a:fillRect l="-493" t="-391111" r="-193103" b="-108889"/>
                          </a:stretch>
                        </a:blipFill>
                      </a:tcPr>
                    </a:tc>
                    <a:tc>
                      <a:txBody>
                        <a:bodyPr/>
                        <a:lstStyle/>
                        <a:p>
                          <a:pPr algn="ctr"/>
                          <a:r>
                            <a:rPr lang="en-US" sz="1100" dirty="0">
                              <a:latin typeface="Calibri" panose="020F0502020204030204" pitchFamily="34" charset="0"/>
                            </a:rPr>
                            <a:t>0.0</a:t>
                          </a:r>
                          <a:endParaRPr lang="en-GB" sz="1100" dirty="0"/>
                        </a:p>
                      </a:txBody>
                      <a:tcPr/>
                    </a:tc>
                    <a:tc>
                      <a:txBody>
                        <a:bodyPr/>
                        <a:lstStyle/>
                        <a:p>
                          <a:pPr algn="ctr"/>
                          <a:r>
                            <a:rPr lang="en-US" sz="1100" dirty="0">
                              <a:latin typeface="Calibri" panose="020F0502020204030204" pitchFamily="34" charset="0"/>
                            </a:rPr>
                            <a:t>0.0</a:t>
                          </a:r>
                          <a:endParaRPr lang="en-GB" sz="1100" dirty="0"/>
                        </a:p>
                      </a:txBody>
                      <a:tcPr/>
                    </a:tc>
                    <a:extLst>
                      <a:ext uri="{0D108BD9-81ED-4DB2-BD59-A6C34878D82A}">
                        <a16:rowId xmlns:a16="http://schemas.microsoft.com/office/drawing/2014/main" val="4138238173"/>
                      </a:ext>
                    </a:extLst>
                  </a:tr>
                  <a:tr h="272288">
                    <a:tc>
                      <a:txBody>
                        <a:bodyPr/>
                        <a:lstStyle/>
                        <a:p>
                          <a:endParaRPr lang="en-US"/>
                        </a:p>
                      </a:txBody>
                      <a:tcPr>
                        <a:blipFill>
                          <a:blip r:embed="rId4"/>
                          <a:stretch>
                            <a:fillRect l="-493" t="-491111" r="-193103" b="-8889"/>
                          </a:stretch>
                        </a:blipFill>
                      </a:tcPr>
                    </a:tc>
                    <a:tc>
                      <a:txBody>
                        <a:bodyPr/>
                        <a:lstStyle/>
                        <a:p>
                          <a:pPr algn="ctr"/>
                          <a:r>
                            <a:rPr lang="en-US" sz="1100" dirty="0">
                              <a:latin typeface="Calibri" panose="020F0502020204030204" pitchFamily="34" charset="0"/>
                            </a:rPr>
                            <a:t>0.0</a:t>
                          </a:r>
                          <a:endParaRPr lang="en-GB" sz="1100" dirty="0"/>
                        </a:p>
                      </a:txBody>
                      <a:tcPr/>
                    </a:tc>
                    <a:tc>
                      <a:txBody>
                        <a:bodyPr/>
                        <a:lstStyle/>
                        <a:p>
                          <a:pPr algn="ctr"/>
                          <a:r>
                            <a:rPr lang="en-US" sz="1100" dirty="0">
                              <a:latin typeface="Calibri" panose="020F0502020204030204" pitchFamily="34" charset="0"/>
                            </a:rPr>
                            <a:t>0.0</a:t>
                          </a:r>
                          <a:endParaRPr lang="en-GB" sz="1100" dirty="0"/>
                        </a:p>
                      </a:txBody>
                      <a:tcPr/>
                    </a:tc>
                    <a:extLst>
                      <a:ext uri="{0D108BD9-81ED-4DB2-BD59-A6C34878D82A}">
                        <a16:rowId xmlns:a16="http://schemas.microsoft.com/office/drawing/2014/main" val="3039365539"/>
                      </a:ext>
                    </a:extLst>
                  </a:tr>
                </a:tbl>
              </a:graphicData>
            </a:graphic>
          </p:graphicFrame>
        </mc:Fallback>
      </mc:AlternateContent>
      <p:sp>
        <p:nvSpPr>
          <p:cNvPr id="9" name="TextBox 8">
            <a:extLst>
              <a:ext uri="{FF2B5EF4-FFF2-40B4-BE49-F238E27FC236}">
                <a16:creationId xmlns:a16="http://schemas.microsoft.com/office/drawing/2014/main" id="{4B888A52-C148-F9AA-4B8E-38E4DFD5B20A}"/>
              </a:ext>
            </a:extLst>
          </p:cNvPr>
          <p:cNvSpPr txBox="1"/>
          <p:nvPr/>
        </p:nvSpPr>
        <p:spPr>
          <a:xfrm>
            <a:off x="295599" y="5948123"/>
            <a:ext cx="8221363" cy="461665"/>
          </a:xfrm>
          <a:prstGeom prst="rect">
            <a:avLst/>
          </a:prstGeom>
          <a:noFill/>
        </p:spPr>
        <p:txBody>
          <a:bodyPr wrap="square">
            <a:spAutoFit/>
          </a:bodyPr>
          <a:lstStyle/>
          <a:p>
            <a:pPr>
              <a:buSzPts val="1000"/>
              <a:tabLst>
                <a:tab pos="457200" algn="l"/>
              </a:tabLst>
            </a:pPr>
            <a:r>
              <a:rPr lang="en-GB" sz="800" dirty="0">
                <a:solidFill>
                  <a:srgbClr val="222222"/>
                </a:solidFill>
                <a:effectLst/>
                <a:ea typeface="Times New Roman" panose="02020603050405020304" pitchFamily="18" charset="0"/>
              </a:rPr>
              <a:t>[3] Ramjiawan, R., et al. "Design of the proton and electron transfer lines for AWAKE Run 2c." </a:t>
            </a:r>
            <a:r>
              <a:rPr lang="en-GB" sz="800" i="1" dirty="0">
                <a:solidFill>
                  <a:srgbClr val="222222"/>
                </a:solidFill>
                <a:effectLst/>
                <a:ea typeface="Times New Roman" panose="02020603050405020304" pitchFamily="18" charset="0"/>
              </a:rPr>
              <a:t>Nuclear Instruments and Methods in Physics Research Section A: Accelerators, Spectrometers, Detectors and Associated Equipment</a:t>
            </a:r>
            <a:r>
              <a:rPr lang="en-GB" sz="800" dirty="0">
                <a:solidFill>
                  <a:srgbClr val="222222"/>
                </a:solidFill>
                <a:effectLst/>
                <a:ea typeface="Times New Roman" panose="02020603050405020304" pitchFamily="18" charset="0"/>
              </a:rPr>
              <a:t> 1049 (2023): 168094. (</a:t>
            </a:r>
            <a:r>
              <a:rPr lang="en-GB" sz="800" u="sng" dirty="0">
                <a:solidFill>
                  <a:srgbClr val="222222"/>
                </a:solidFill>
                <a:effectLst/>
                <a:ea typeface="Times New Roman" panose="02020603050405020304" pitchFamily="18" charset="0"/>
                <a:hlinkClick r:id="rId5"/>
              </a:rPr>
              <a:t>https://www.sciencedirect.com/science/article/pii/S0168900223000840</a:t>
            </a:r>
            <a:r>
              <a:rPr lang="en-GB" sz="800" dirty="0">
                <a:solidFill>
                  <a:srgbClr val="222222"/>
                </a:solidFill>
                <a:effectLst/>
                <a:ea typeface="Times New Roman" panose="02020603050405020304" pitchFamily="18" charset="0"/>
              </a:rPr>
              <a:t>)</a:t>
            </a:r>
            <a:endParaRPr lang="en-GB" sz="800" dirty="0">
              <a:effectLst/>
              <a:ea typeface="Calibri" panose="020F0502020204030204" pitchFamily="34" charset="0"/>
            </a:endParaRPr>
          </a:p>
          <a:p>
            <a:pPr lvl="0">
              <a:buSzPts val="1000"/>
              <a:tabLst>
                <a:tab pos="457200" algn="l"/>
              </a:tabLst>
            </a:pPr>
            <a:endParaRPr lang="en-GB" sz="800" dirty="0">
              <a:effectLst/>
              <a:latin typeface="Calibri" panose="020F0502020204030204" pitchFamily="34" charset="0"/>
              <a:ea typeface="Calibri" panose="020F0502020204030204" pitchFamily="34" charset="0"/>
            </a:endParaRPr>
          </a:p>
        </p:txBody>
      </p:sp>
      <p:sp>
        <p:nvSpPr>
          <p:cNvPr id="11" name="Date Placeholder 10">
            <a:extLst>
              <a:ext uri="{FF2B5EF4-FFF2-40B4-BE49-F238E27FC236}">
                <a16:creationId xmlns:a16="http://schemas.microsoft.com/office/drawing/2014/main" id="{CBB6F698-0EAA-6DBE-852D-678F122600E1}"/>
              </a:ext>
            </a:extLst>
          </p:cNvPr>
          <p:cNvSpPr>
            <a:spLocks noGrp="1"/>
          </p:cNvSpPr>
          <p:nvPr>
            <p:ph type="dt" sz="half" idx="10"/>
          </p:nvPr>
        </p:nvSpPr>
        <p:spPr/>
        <p:txBody>
          <a:bodyPr/>
          <a:lstStyle/>
          <a:p>
            <a:r>
              <a:rPr lang="en-US"/>
              <a:t>5/02/2024</a:t>
            </a:r>
          </a:p>
        </p:txBody>
      </p:sp>
      <p:sp>
        <p:nvSpPr>
          <p:cNvPr id="12" name="Footer Placeholder 11">
            <a:extLst>
              <a:ext uri="{FF2B5EF4-FFF2-40B4-BE49-F238E27FC236}">
                <a16:creationId xmlns:a16="http://schemas.microsoft.com/office/drawing/2014/main" id="{C9A5F224-EA3E-19BB-D02C-1D15F587100B}"/>
              </a:ext>
            </a:extLst>
          </p:cNvPr>
          <p:cNvSpPr>
            <a:spLocks noGrp="1"/>
          </p:cNvSpPr>
          <p:nvPr>
            <p:ph type="ftr" sz="quarter" idx="3"/>
          </p:nvPr>
        </p:nvSpPr>
        <p:spPr/>
        <p:txBody>
          <a:bodyPr/>
          <a:lstStyle/>
          <a:p>
            <a:r>
              <a:rPr lang="en-US"/>
              <a:t>AWAKE Review</a:t>
            </a:r>
            <a:endParaRPr lang="en-US" dirty="0"/>
          </a:p>
        </p:txBody>
      </p:sp>
      <p:sp>
        <p:nvSpPr>
          <p:cNvPr id="13" name="Slide Number Placeholder 12">
            <a:extLst>
              <a:ext uri="{FF2B5EF4-FFF2-40B4-BE49-F238E27FC236}">
                <a16:creationId xmlns:a16="http://schemas.microsoft.com/office/drawing/2014/main" id="{6820AB07-0E6B-9EF2-B484-89B2D6EA4B69}"/>
              </a:ext>
            </a:extLst>
          </p:cNvPr>
          <p:cNvSpPr>
            <a:spLocks noGrp="1"/>
          </p:cNvSpPr>
          <p:nvPr>
            <p:ph type="sldNum" sz="quarter" idx="4"/>
          </p:nvPr>
        </p:nvSpPr>
        <p:spPr/>
        <p:txBody>
          <a:bodyPr/>
          <a:lstStyle/>
          <a:p>
            <a:fld id="{3D351EE0-6949-4F2E-8F68-46F7424C488D}" type="slidenum">
              <a:rPr lang="en-US" smtClean="0"/>
              <a:pPr/>
              <a:t>16</a:t>
            </a:fld>
            <a:endParaRPr lang="en-US" dirty="0"/>
          </a:p>
        </p:txBody>
      </p:sp>
    </p:spTree>
    <p:extLst>
      <p:ext uri="{BB962C8B-B14F-4D97-AF65-F5344CB8AC3E}">
        <p14:creationId xmlns:p14="http://schemas.microsoft.com/office/powerpoint/2010/main" val="3268450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7AF54-646E-44F5-06E2-5E777127A3E1}"/>
              </a:ext>
            </a:extLst>
          </p:cNvPr>
          <p:cNvSpPr>
            <a:spLocks noGrp="1"/>
          </p:cNvSpPr>
          <p:nvPr>
            <p:ph type="title"/>
          </p:nvPr>
        </p:nvSpPr>
        <p:spPr/>
        <p:txBody>
          <a:bodyPr>
            <a:normAutofit fontScale="90000"/>
          </a:bodyPr>
          <a:lstStyle/>
          <a:p>
            <a:r>
              <a:rPr lang="en-US" dirty="0"/>
              <a:t>150 MeV line – Error studies</a:t>
            </a:r>
            <a:endParaRPr lang="en-CH" dirty="0"/>
          </a:p>
        </p:txBody>
      </p:sp>
      <p:sp>
        <p:nvSpPr>
          <p:cNvPr id="10" name="TextBox 9">
            <a:extLst>
              <a:ext uri="{FF2B5EF4-FFF2-40B4-BE49-F238E27FC236}">
                <a16:creationId xmlns:a16="http://schemas.microsoft.com/office/drawing/2014/main" id="{28E18E14-2242-F6B5-DFBA-EFFCFFCB4098}"/>
              </a:ext>
            </a:extLst>
          </p:cNvPr>
          <p:cNvSpPr txBox="1"/>
          <p:nvPr/>
        </p:nvSpPr>
        <p:spPr>
          <a:xfrm>
            <a:off x="482296" y="1019122"/>
            <a:ext cx="7534867" cy="646331"/>
          </a:xfrm>
          <a:prstGeom prst="rect">
            <a:avLst/>
          </a:prstGeom>
          <a:noFill/>
        </p:spPr>
        <p:txBody>
          <a:bodyPr wrap="square">
            <a:spAutoFit/>
          </a:bodyPr>
          <a:lstStyle/>
          <a:p>
            <a:pPr>
              <a:buClr>
                <a:schemeClr val="accent2"/>
              </a:buClr>
            </a:pPr>
            <a:endParaRPr lang="en-GB" dirty="0">
              <a:latin typeface="Calibri" panose="020F0502020204030204" pitchFamily="34" charset="0"/>
            </a:endParaRPr>
          </a:p>
          <a:p>
            <a:pPr marL="285750" indent="-285750">
              <a:buClr>
                <a:schemeClr val="accent2"/>
              </a:buClr>
              <a:buFont typeface="Arial" panose="020B0604020202020204" pitchFamily="34" charset="0"/>
              <a:buChar char="•"/>
            </a:pPr>
            <a:endParaRPr lang="en-GB" dirty="0">
              <a:latin typeface="Calibri" panose="020F0502020204030204" pitchFamily="34" charset="0"/>
            </a:endParaRPr>
          </a:p>
        </p:txBody>
      </p:sp>
      <p:sp>
        <p:nvSpPr>
          <p:cNvPr id="11" name="TextBox 10">
            <a:extLst>
              <a:ext uri="{FF2B5EF4-FFF2-40B4-BE49-F238E27FC236}">
                <a16:creationId xmlns:a16="http://schemas.microsoft.com/office/drawing/2014/main" id="{397E4FF4-D47C-5C22-DD8C-19D5F8396355}"/>
              </a:ext>
            </a:extLst>
          </p:cNvPr>
          <p:cNvSpPr txBox="1"/>
          <p:nvPr/>
        </p:nvSpPr>
        <p:spPr>
          <a:xfrm>
            <a:off x="849599" y="921464"/>
            <a:ext cx="9527741" cy="5986254"/>
          </a:xfrm>
          <a:prstGeom prst="rect">
            <a:avLst/>
          </a:prstGeom>
          <a:noFill/>
        </p:spPr>
        <p:txBody>
          <a:bodyPr wrap="square">
            <a:spAutoFit/>
          </a:bodyPr>
          <a:lstStyle/>
          <a:p>
            <a:pPr marL="285750" indent="-285750">
              <a:buClr>
                <a:srgbClr val="0432FF"/>
              </a:buClr>
              <a:buFont typeface="Wingdings" panose="05000000000000000000" pitchFamily="2" charset="2"/>
              <a:buChar char="Ø"/>
            </a:pPr>
            <a:r>
              <a:rPr lang="en-US" dirty="0">
                <a:latin typeface="Calibri" panose="020F0502020204030204" pitchFamily="34" charset="0"/>
              </a:rPr>
              <a:t>Error studies allowed to define </a:t>
            </a:r>
            <a:r>
              <a:rPr lang="en-US" dirty="0">
                <a:solidFill>
                  <a:srgbClr val="0432FF"/>
                </a:solidFill>
                <a:latin typeface="Calibri" panose="020F0502020204030204" pitchFamily="34" charset="0"/>
              </a:rPr>
              <a:t>tolerances for alignment</a:t>
            </a:r>
            <a:r>
              <a:rPr lang="en-US" dirty="0">
                <a:latin typeface="Calibri" panose="020F0502020204030204" pitchFamily="34" charset="0"/>
              </a:rPr>
              <a:t>, field stability and beam diagnostic resolution. [3]</a:t>
            </a:r>
          </a:p>
          <a:p>
            <a:pPr>
              <a:buClr>
                <a:schemeClr val="accent2"/>
              </a:buClr>
            </a:pPr>
            <a:endParaRPr lang="en-US" dirty="0">
              <a:latin typeface="Calibri" panose="020F0502020204030204" pitchFamily="34" charset="0"/>
            </a:endParaRPr>
          </a:p>
          <a:p>
            <a:pPr marL="742950" lvl="1" indent="-285750">
              <a:buClr>
                <a:schemeClr val="tx1"/>
              </a:buClr>
              <a:buFont typeface="Arial" panose="020B0604020202020204" pitchFamily="34" charset="0"/>
              <a:buChar char="•"/>
            </a:pPr>
            <a:r>
              <a:rPr lang="en-US" dirty="0">
                <a:latin typeface="Calibri" panose="020F0502020204030204" pitchFamily="34" charset="0"/>
              </a:rPr>
              <a:t>Hardware (power converters, magnets, vacuum, diagnostics) technical specification were </a:t>
            </a:r>
            <a:r>
              <a:rPr lang="en-US" dirty="0">
                <a:solidFill>
                  <a:srgbClr val="0432FF"/>
                </a:solidFill>
                <a:latin typeface="Calibri" panose="020F0502020204030204" pitchFamily="34" charset="0"/>
              </a:rPr>
              <a:t>defined and approved by experts</a:t>
            </a:r>
            <a:r>
              <a:rPr lang="en-US" dirty="0">
                <a:latin typeface="Calibri" panose="020F0502020204030204" pitchFamily="34" charset="0"/>
              </a:rPr>
              <a:t>.</a:t>
            </a:r>
          </a:p>
          <a:p>
            <a:pPr marL="742950" lvl="1" indent="-285750">
              <a:buClr>
                <a:schemeClr val="tx1"/>
              </a:buClr>
              <a:buFont typeface="Arial" panose="020B0604020202020204" pitchFamily="34" charset="0"/>
              <a:buChar char="•"/>
            </a:pPr>
            <a:endParaRPr lang="en-US" sz="500" dirty="0">
              <a:latin typeface="Calibri" panose="020F0502020204030204" pitchFamily="34" charset="0"/>
            </a:endParaRPr>
          </a:p>
          <a:p>
            <a:pPr marL="742950" lvl="1" indent="-285750">
              <a:buClr>
                <a:schemeClr val="tx1"/>
              </a:buClr>
              <a:buFont typeface="Arial" panose="020B0604020202020204" pitchFamily="34" charset="0"/>
              <a:buChar char="•"/>
            </a:pPr>
            <a:r>
              <a:rPr lang="en-US" dirty="0">
                <a:solidFill>
                  <a:srgbClr val="0432FF"/>
                </a:solidFill>
                <a:latin typeface="Calibri" panose="020F0502020204030204" pitchFamily="34" charset="0"/>
              </a:rPr>
              <a:t>Design and procurement phase is ongoing</a:t>
            </a:r>
            <a:r>
              <a:rPr lang="en-US" dirty="0">
                <a:latin typeface="Calibri" panose="020F0502020204030204" pitchFamily="34" charset="0"/>
              </a:rPr>
              <a:t>. </a:t>
            </a:r>
          </a:p>
          <a:p>
            <a:pPr marL="285750" indent="-285750">
              <a:buClr>
                <a:schemeClr val="accent2"/>
              </a:buClr>
              <a:buFont typeface="Arial" panose="020B0604020202020204" pitchFamily="34" charset="0"/>
              <a:buChar char="•"/>
            </a:pPr>
            <a:endParaRPr lang="en-US" dirty="0">
              <a:latin typeface="Calibri" panose="020F0502020204030204" pitchFamily="34" charset="0"/>
            </a:endParaRPr>
          </a:p>
          <a:p>
            <a:pPr marL="285750" indent="-285750">
              <a:buClr>
                <a:srgbClr val="0432FF"/>
              </a:buClr>
              <a:buFont typeface="Wingdings" panose="05000000000000000000" pitchFamily="2" charset="2"/>
              <a:buChar char="Ø"/>
            </a:pPr>
            <a:r>
              <a:rPr lang="en-US" dirty="0">
                <a:latin typeface="Calibri" panose="020F0502020204030204" pitchFamily="34" charset="0"/>
              </a:rPr>
              <a:t>Beam Based Alignment (BBA) procedure was developed and tested in simulations.</a:t>
            </a:r>
          </a:p>
          <a:p>
            <a:pPr marL="285750" indent="-285750">
              <a:buFont typeface="Arial" panose="020B0604020202020204" pitchFamily="34" charset="0"/>
              <a:buChar char="•"/>
            </a:pPr>
            <a:endParaRPr lang="en-US" dirty="0">
              <a:latin typeface="Calibri" panose="020F0502020204030204" pitchFamily="34" charset="0"/>
            </a:endParaRPr>
          </a:p>
          <a:p>
            <a:pPr marL="742950" lvl="1" indent="-285750">
              <a:buFont typeface="Arial" panose="020B0604020202020204" pitchFamily="34" charset="0"/>
              <a:buChar char="•"/>
            </a:pPr>
            <a:r>
              <a:rPr lang="en-US" dirty="0">
                <a:latin typeface="Calibri" panose="020F0502020204030204" pitchFamily="34" charset="0"/>
              </a:rPr>
              <a:t>BBA allows </a:t>
            </a:r>
            <a:r>
              <a:rPr lang="en-US" dirty="0">
                <a:solidFill>
                  <a:srgbClr val="0432FF"/>
                </a:solidFill>
                <a:latin typeface="Calibri" panose="020F0502020204030204" pitchFamily="34" charset="0"/>
              </a:rPr>
              <a:t>to compensate for alignment and field errors</a:t>
            </a:r>
            <a:r>
              <a:rPr lang="en-US" dirty="0">
                <a:latin typeface="Calibri" panose="020F0502020204030204" pitchFamily="34" charset="0"/>
              </a:rPr>
              <a:t>. </a:t>
            </a:r>
          </a:p>
          <a:p>
            <a:pPr marL="742950" lvl="1" indent="-285750">
              <a:buFont typeface="Arial" panose="020B0604020202020204" pitchFamily="34" charset="0"/>
              <a:buChar char="•"/>
            </a:pPr>
            <a:endParaRPr lang="en-US" sz="500" dirty="0">
              <a:latin typeface="Calibri" panose="020F0502020204030204" pitchFamily="34" charset="0"/>
            </a:endParaRPr>
          </a:p>
          <a:p>
            <a:pPr marL="742950" lvl="1" indent="-285750">
              <a:buFont typeface="Arial" panose="020B0604020202020204" pitchFamily="34" charset="0"/>
              <a:buChar char="•"/>
            </a:pPr>
            <a:r>
              <a:rPr lang="en-US" dirty="0">
                <a:ea typeface="+mn-lt"/>
                <a:cs typeface="+mn-lt"/>
              </a:rPr>
              <a:t>Beam size at the experiment </a:t>
            </a:r>
            <a:r>
              <a:rPr lang="en-US" dirty="0">
                <a:solidFill>
                  <a:srgbClr val="0432FF"/>
                </a:solidFill>
                <a:ea typeface="+mn-lt"/>
                <a:cs typeface="+mn-lt"/>
              </a:rPr>
              <a:t>strongly depends on the alignment of the active elements down to 1 um level. </a:t>
            </a:r>
          </a:p>
          <a:p>
            <a:pPr lvl="1"/>
            <a:r>
              <a:rPr lang="en-US" dirty="0">
                <a:ea typeface="+mn-lt"/>
                <a:cs typeface="+mn-lt"/>
                <a:sym typeface="Wingdings" pitchFamily="2" charset="2"/>
              </a:rPr>
              <a:t>      </a:t>
            </a:r>
            <a:r>
              <a:rPr lang="en-US" dirty="0">
                <a:ea typeface="+mn-lt"/>
                <a:cs typeface="+mn-lt"/>
              </a:rPr>
              <a:t>possible and done at ATF2 [4] but still rather challenging.</a:t>
            </a:r>
            <a:endParaRPr lang="en-US" dirty="0">
              <a:latin typeface="Calibri" panose="020F0502020204030204" pitchFamily="34" charset="0"/>
            </a:endParaRPr>
          </a:p>
          <a:p>
            <a:pPr lvl="1"/>
            <a:r>
              <a:rPr lang="en-US" dirty="0">
                <a:latin typeface="Calibri" panose="020F0502020204030204" pitchFamily="34" charset="0"/>
              </a:rPr>
              <a:t>	</a:t>
            </a:r>
          </a:p>
          <a:p>
            <a:pPr marL="285750" indent="-285750">
              <a:buClr>
                <a:srgbClr val="0432FF"/>
              </a:buClr>
              <a:buFont typeface="Wingdings" panose="05000000000000000000" pitchFamily="2" charset="2"/>
              <a:buChar char="Ø"/>
            </a:pPr>
            <a:r>
              <a:rPr lang="en-US" dirty="0">
                <a:latin typeface="Calibri" panose="020F0502020204030204" pitchFamily="34" charset="0"/>
              </a:rPr>
              <a:t>New beamline has high potential for development and testing of </a:t>
            </a:r>
            <a:r>
              <a:rPr lang="en-US" dirty="0">
                <a:solidFill>
                  <a:srgbClr val="0432FF"/>
                </a:solidFill>
                <a:latin typeface="Calibri" panose="020F0502020204030204" pitchFamily="34" charset="0"/>
              </a:rPr>
              <a:t>Machine Learning methods </a:t>
            </a:r>
            <a:r>
              <a:rPr lang="en-US" dirty="0">
                <a:latin typeface="Calibri" panose="020F0502020204030204" pitchFamily="34" charset="0"/>
              </a:rPr>
              <a:t>developed at CERN. [2]</a:t>
            </a:r>
          </a:p>
          <a:p>
            <a:pPr marL="285750" indent="-285750">
              <a:buClr>
                <a:schemeClr val="accent2"/>
              </a:buClr>
              <a:buFont typeface="Arial" panose="020B0604020202020204" pitchFamily="34" charset="0"/>
              <a:buChar char="•"/>
            </a:pPr>
            <a:endParaRPr lang="en-US" dirty="0">
              <a:latin typeface="Calibri" panose="020F0502020204030204" pitchFamily="34" charset="0"/>
            </a:endParaRPr>
          </a:p>
          <a:p>
            <a:pPr marL="285750" indent="-285750">
              <a:buClr>
                <a:schemeClr val="accent2"/>
              </a:buClr>
              <a:buFont typeface="Arial" panose="020B0604020202020204" pitchFamily="34" charset="0"/>
              <a:buChar char="•"/>
            </a:pPr>
            <a:endParaRPr lang="en-US" dirty="0">
              <a:latin typeface="Calibri" panose="020F0502020204030204" pitchFamily="34" charset="0"/>
            </a:endParaRPr>
          </a:p>
          <a:p>
            <a:pPr marL="285750" indent="-285750">
              <a:buClr>
                <a:schemeClr val="accent2"/>
              </a:buClr>
              <a:buFont typeface="Arial" panose="020B0604020202020204" pitchFamily="34" charset="0"/>
              <a:buChar char="•"/>
            </a:pPr>
            <a:endParaRPr lang="en-US" dirty="0">
              <a:latin typeface="Calibri" panose="020F0502020204030204" pitchFamily="34" charset="0"/>
            </a:endParaRPr>
          </a:p>
          <a:p>
            <a:pPr marL="285750" indent="-285750">
              <a:buClr>
                <a:schemeClr val="accent2"/>
              </a:buClr>
              <a:buFont typeface="Arial" panose="020B0604020202020204" pitchFamily="34" charset="0"/>
              <a:buChar char="•"/>
            </a:pPr>
            <a:endParaRPr lang="en-US" dirty="0">
              <a:latin typeface="Calibri" panose="020F0502020204030204" pitchFamily="34" charset="0"/>
            </a:endParaRPr>
          </a:p>
        </p:txBody>
      </p:sp>
      <p:sp>
        <p:nvSpPr>
          <p:cNvPr id="7" name="TextBox 6">
            <a:extLst>
              <a:ext uri="{FF2B5EF4-FFF2-40B4-BE49-F238E27FC236}">
                <a16:creationId xmlns:a16="http://schemas.microsoft.com/office/drawing/2014/main" id="{0CC98342-54BF-13E1-B171-5C4C79071FCB}"/>
              </a:ext>
            </a:extLst>
          </p:cNvPr>
          <p:cNvSpPr txBox="1"/>
          <p:nvPr/>
        </p:nvSpPr>
        <p:spPr>
          <a:xfrm>
            <a:off x="295599" y="5579933"/>
            <a:ext cx="8221363" cy="830997"/>
          </a:xfrm>
          <a:prstGeom prst="rect">
            <a:avLst/>
          </a:prstGeom>
          <a:noFill/>
        </p:spPr>
        <p:txBody>
          <a:bodyPr wrap="square">
            <a:spAutoFit/>
          </a:bodyPr>
          <a:lstStyle/>
          <a:p>
            <a:pPr lvl="0">
              <a:buSzPts val="1000"/>
              <a:tabLst>
                <a:tab pos="457200" algn="l"/>
              </a:tabLst>
            </a:pPr>
            <a:r>
              <a:rPr lang="en-GB" sz="800" dirty="0">
                <a:solidFill>
                  <a:srgbClr val="222222"/>
                </a:solidFill>
                <a:effectLst/>
                <a:ea typeface="Times New Roman" panose="02020603050405020304" pitchFamily="18" charset="0"/>
              </a:rPr>
              <a:t>[2] Ramjiawan, R., et al. "Design and operation of transfer lines for plasma </a:t>
            </a:r>
            <a:r>
              <a:rPr lang="en-GB" sz="800" dirty="0" err="1">
                <a:solidFill>
                  <a:srgbClr val="222222"/>
                </a:solidFill>
                <a:effectLst/>
                <a:ea typeface="Times New Roman" panose="02020603050405020304" pitchFamily="18" charset="0"/>
              </a:rPr>
              <a:t>wakefield</a:t>
            </a:r>
            <a:r>
              <a:rPr lang="en-GB" sz="800" dirty="0">
                <a:solidFill>
                  <a:srgbClr val="222222"/>
                </a:solidFill>
                <a:effectLst/>
                <a:ea typeface="Times New Roman" panose="02020603050405020304" pitchFamily="18" charset="0"/>
              </a:rPr>
              <a:t> accelerators using numerical optimizers." </a:t>
            </a:r>
          </a:p>
          <a:p>
            <a:pPr lvl="0">
              <a:buSzPts val="1000"/>
              <a:tabLst>
                <a:tab pos="457200" algn="l"/>
              </a:tabLst>
            </a:pPr>
            <a:r>
              <a:rPr lang="en-GB" sz="800" i="1" dirty="0">
                <a:solidFill>
                  <a:srgbClr val="222222"/>
                </a:solidFill>
                <a:effectLst/>
                <a:ea typeface="Times New Roman" panose="02020603050405020304" pitchFamily="18" charset="0"/>
              </a:rPr>
              <a:t>Physical Review Accelerators and Beams</a:t>
            </a:r>
            <a:r>
              <a:rPr lang="en-GB" sz="800" dirty="0">
                <a:solidFill>
                  <a:srgbClr val="222222"/>
                </a:solidFill>
                <a:effectLst/>
                <a:ea typeface="Times New Roman" panose="02020603050405020304" pitchFamily="18" charset="0"/>
              </a:rPr>
              <a:t> 25.10 (2022): 101602. (</a:t>
            </a:r>
            <a:r>
              <a:rPr lang="en-GB" sz="800" u="sng" dirty="0">
                <a:solidFill>
                  <a:srgbClr val="0000FF"/>
                </a:solidFill>
                <a:effectLst/>
                <a:ea typeface="Times New Roman" panose="02020603050405020304" pitchFamily="18" charset="0"/>
                <a:hlinkClick r:id="rId3"/>
              </a:rPr>
              <a:t>https://journals.aps.org/prab/abstract/10.1103/PhysRevAccelBeams.25.101602</a:t>
            </a:r>
            <a:r>
              <a:rPr lang="en-GB" sz="800" dirty="0">
                <a:effectLst/>
                <a:ea typeface="Times New Roman" panose="02020603050405020304" pitchFamily="18" charset="0"/>
              </a:rPr>
              <a:t>)</a:t>
            </a:r>
          </a:p>
          <a:p>
            <a:pPr>
              <a:buSzPts val="1000"/>
              <a:tabLst>
                <a:tab pos="457200" algn="l"/>
              </a:tabLst>
            </a:pPr>
            <a:r>
              <a:rPr lang="en-GB" sz="800" dirty="0">
                <a:solidFill>
                  <a:srgbClr val="222222"/>
                </a:solidFill>
                <a:effectLst/>
                <a:ea typeface="Times New Roman" panose="02020603050405020304" pitchFamily="18" charset="0"/>
              </a:rPr>
              <a:t>[3] Ramjiawan, R., et al. "Design of the proton and electron transfer lines for AWAKE Run 2c." </a:t>
            </a:r>
            <a:r>
              <a:rPr lang="en-GB" sz="800" i="1" dirty="0">
                <a:solidFill>
                  <a:srgbClr val="222222"/>
                </a:solidFill>
                <a:effectLst/>
                <a:ea typeface="Times New Roman" panose="02020603050405020304" pitchFamily="18" charset="0"/>
              </a:rPr>
              <a:t>Nuclear Instruments and Methods in Physics Research Section A: Accelerators, Spectrometers, Detectors and Associated Equipment</a:t>
            </a:r>
            <a:r>
              <a:rPr lang="en-GB" sz="800" dirty="0">
                <a:solidFill>
                  <a:srgbClr val="222222"/>
                </a:solidFill>
                <a:effectLst/>
                <a:ea typeface="Times New Roman" panose="02020603050405020304" pitchFamily="18" charset="0"/>
              </a:rPr>
              <a:t> 1049 (2023): 168094. (</a:t>
            </a:r>
            <a:r>
              <a:rPr lang="en-GB" sz="800" u="sng" dirty="0">
                <a:solidFill>
                  <a:srgbClr val="222222"/>
                </a:solidFill>
                <a:effectLst/>
                <a:ea typeface="Times New Roman" panose="02020603050405020304" pitchFamily="18" charset="0"/>
                <a:hlinkClick r:id="rId4"/>
              </a:rPr>
              <a:t>https://www.sciencedirect.com/science/article/pii/S0168900223000840</a:t>
            </a:r>
            <a:r>
              <a:rPr lang="en-GB" sz="800" dirty="0">
                <a:solidFill>
                  <a:srgbClr val="222222"/>
                </a:solidFill>
                <a:effectLst/>
                <a:ea typeface="Times New Roman" panose="02020603050405020304" pitchFamily="18" charset="0"/>
              </a:rPr>
              <a:t>)</a:t>
            </a:r>
          </a:p>
          <a:p>
            <a:pPr>
              <a:buSzPts val="1000"/>
              <a:tabLst>
                <a:tab pos="457200" algn="l"/>
              </a:tabLst>
            </a:pPr>
            <a:r>
              <a:rPr lang="en-GB" sz="800" dirty="0">
                <a:effectLst/>
                <a:ea typeface="Calibri" panose="020F0502020204030204" pitchFamily="34" charset="0"/>
              </a:rPr>
              <a:t>[4] </a:t>
            </a:r>
            <a:r>
              <a:rPr lang="en-GB" sz="800" b="0" i="0" dirty="0" err="1">
                <a:solidFill>
                  <a:srgbClr val="222222"/>
                </a:solidFill>
                <a:effectLst/>
              </a:rPr>
              <a:t>Seryi</a:t>
            </a:r>
            <a:r>
              <a:rPr lang="en-GB" sz="800" b="0" i="0" dirty="0">
                <a:solidFill>
                  <a:srgbClr val="222222"/>
                </a:solidFill>
                <a:effectLst/>
              </a:rPr>
              <a:t>, A., et al. "</a:t>
            </a:r>
            <a:r>
              <a:rPr lang="en-GB" sz="800" b="0" i="0" dirty="0">
                <a:solidFill>
                  <a:srgbClr val="222222"/>
                </a:solidFill>
                <a:effectLst/>
                <a:hlinkClick r:id="rId5"/>
              </a:rPr>
              <a:t>ATF2 commissioning</a:t>
            </a:r>
            <a:r>
              <a:rPr lang="en-GB" sz="800" b="0" i="0" dirty="0">
                <a:solidFill>
                  <a:srgbClr val="222222"/>
                </a:solidFill>
                <a:effectLst/>
              </a:rPr>
              <a:t>." </a:t>
            </a:r>
            <a:r>
              <a:rPr lang="en-GB" sz="800" b="0" i="1" dirty="0">
                <a:solidFill>
                  <a:srgbClr val="222222"/>
                </a:solidFill>
                <a:effectLst/>
              </a:rPr>
              <a:t>23rd Particle Accelerator Conference" PAC09"</a:t>
            </a:r>
            <a:r>
              <a:rPr lang="en-GB" sz="800" b="0" i="0" dirty="0">
                <a:solidFill>
                  <a:srgbClr val="222222"/>
                </a:solidFill>
                <a:effectLst/>
              </a:rPr>
              <a:t>. </a:t>
            </a:r>
            <a:r>
              <a:rPr lang="en-GB" sz="800" b="0" i="0" dirty="0" err="1">
                <a:solidFill>
                  <a:srgbClr val="222222"/>
                </a:solidFill>
                <a:effectLst/>
              </a:rPr>
              <a:t>Triumf</a:t>
            </a:r>
            <a:r>
              <a:rPr lang="en-GB" sz="800" b="0" i="0" dirty="0">
                <a:solidFill>
                  <a:srgbClr val="222222"/>
                </a:solidFill>
                <a:effectLst/>
              </a:rPr>
              <a:t> Vancouver, 2009.</a:t>
            </a:r>
            <a:endParaRPr lang="en-GB" sz="800" dirty="0">
              <a:effectLst/>
              <a:ea typeface="Calibri" panose="020F0502020204030204" pitchFamily="34" charset="0"/>
            </a:endParaRPr>
          </a:p>
          <a:p>
            <a:pPr lvl="0">
              <a:buSzPts val="1000"/>
              <a:tabLst>
                <a:tab pos="457200" algn="l"/>
              </a:tabLst>
            </a:pPr>
            <a:endParaRPr lang="en-GB" sz="800" dirty="0">
              <a:effectLst/>
              <a:latin typeface="Calibri" panose="020F0502020204030204" pitchFamily="34" charset="0"/>
              <a:ea typeface="Calibri" panose="020F0502020204030204" pitchFamily="34" charset="0"/>
            </a:endParaRPr>
          </a:p>
        </p:txBody>
      </p:sp>
      <p:sp>
        <p:nvSpPr>
          <p:cNvPr id="8" name="Date Placeholder 7">
            <a:extLst>
              <a:ext uri="{FF2B5EF4-FFF2-40B4-BE49-F238E27FC236}">
                <a16:creationId xmlns:a16="http://schemas.microsoft.com/office/drawing/2014/main" id="{0CC0D715-CD41-6190-663B-6E6A5F69A874}"/>
              </a:ext>
            </a:extLst>
          </p:cNvPr>
          <p:cNvSpPr>
            <a:spLocks noGrp="1"/>
          </p:cNvSpPr>
          <p:nvPr>
            <p:ph type="dt" sz="half" idx="10"/>
          </p:nvPr>
        </p:nvSpPr>
        <p:spPr/>
        <p:txBody>
          <a:bodyPr/>
          <a:lstStyle/>
          <a:p>
            <a:r>
              <a:rPr lang="en-US"/>
              <a:t>5/02/2024</a:t>
            </a:r>
          </a:p>
        </p:txBody>
      </p:sp>
      <p:sp>
        <p:nvSpPr>
          <p:cNvPr id="9" name="Footer Placeholder 8">
            <a:extLst>
              <a:ext uri="{FF2B5EF4-FFF2-40B4-BE49-F238E27FC236}">
                <a16:creationId xmlns:a16="http://schemas.microsoft.com/office/drawing/2014/main" id="{C5E63F89-A851-3FA6-BBE6-F8E2D77BE215}"/>
              </a:ext>
            </a:extLst>
          </p:cNvPr>
          <p:cNvSpPr>
            <a:spLocks noGrp="1"/>
          </p:cNvSpPr>
          <p:nvPr>
            <p:ph type="ftr" sz="quarter" idx="3"/>
          </p:nvPr>
        </p:nvSpPr>
        <p:spPr/>
        <p:txBody>
          <a:bodyPr/>
          <a:lstStyle/>
          <a:p>
            <a:r>
              <a:rPr lang="en-US"/>
              <a:t>AWAKE Review</a:t>
            </a:r>
            <a:endParaRPr lang="en-US" dirty="0"/>
          </a:p>
        </p:txBody>
      </p:sp>
      <p:sp>
        <p:nvSpPr>
          <p:cNvPr id="12" name="Slide Number Placeholder 11">
            <a:extLst>
              <a:ext uri="{FF2B5EF4-FFF2-40B4-BE49-F238E27FC236}">
                <a16:creationId xmlns:a16="http://schemas.microsoft.com/office/drawing/2014/main" id="{18998C8E-3E85-7BEF-1E14-F941DB3789C0}"/>
              </a:ext>
            </a:extLst>
          </p:cNvPr>
          <p:cNvSpPr>
            <a:spLocks noGrp="1"/>
          </p:cNvSpPr>
          <p:nvPr>
            <p:ph type="sldNum" sz="quarter" idx="4"/>
          </p:nvPr>
        </p:nvSpPr>
        <p:spPr/>
        <p:txBody>
          <a:bodyPr/>
          <a:lstStyle/>
          <a:p>
            <a:fld id="{3D351EE0-6949-4F2E-8F68-46F7424C488D}" type="slidenum">
              <a:rPr lang="en-US" smtClean="0"/>
              <a:pPr/>
              <a:t>17</a:t>
            </a:fld>
            <a:endParaRPr lang="en-US" dirty="0"/>
          </a:p>
        </p:txBody>
      </p:sp>
    </p:spTree>
    <p:extLst>
      <p:ext uri="{BB962C8B-B14F-4D97-AF65-F5344CB8AC3E}">
        <p14:creationId xmlns:p14="http://schemas.microsoft.com/office/powerpoint/2010/main" val="15517493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92382C7-DCAD-4657-F891-F1B555716E09}"/>
              </a:ext>
            </a:extLst>
          </p:cNvPr>
          <p:cNvPicPr>
            <a:picLocks noChangeAspect="1"/>
          </p:cNvPicPr>
          <p:nvPr/>
        </p:nvPicPr>
        <p:blipFill>
          <a:blip r:embed="rId3"/>
          <a:stretch>
            <a:fillRect/>
          </a:stretch>
        </p:blipFill>
        <p:spPr>
          <a:xfrm>
            <a:off x="7908986" y="846924"/>
            <a:ext cx="3953890" cy="3361249"/>
          </a:xfrm>
          <a:prstGeom prst="rect">
            <a:avLst/>
          </a:prstGeom>
        </p:spPr>
      </p:pic>
      <p:sp>
        <p:nvSpPr>
          <p:cNvPr id="2" name="Title 1">
            <a:extLst>
              <a:ext uri="{FF2B5EF4-FFF2-40B4-BE49-F238E27FC236}">
                <a16:creationId xmlns:a16="http://schemas.microsoft.com/office/drawing/2014/main" id="{B367AF54-646E-44F5-06E2-5E777127A3E1}"/>
              </a:ext>
            </a:extLst>
          </p:cNvPr>
          <p:cNvSpPr>
            <a:spLocks noGrp="1"/>
          </p:cNvSpPr>
          <p:nvPr>
            <p:ph type="title"/>
          </p:nvPr>
        </p:nvSpPr>
        <p:spPr/>
        <p:txBody>
          <a:bodyPr>
            <a:normAutofit fontScale="90000"/>
          </a:bodyPr>
          <a:lstStyle/>
          <a:p>
            <a:r>
              <a:rPr lang="en-US" dirty="0"/>
              <a:t>Proton injection</a:t>
            </a:r>
            <a:endParaRPr lang="en-CH" dirty="0"/>
          </a:p>
        </p:txBody>
      </p:sp>
      <p:sp>
        <p:nvSpPr>
          <p:cNvPr id="10" name="TextBox 9">
            <a:extLst>
              <a:ext uri="{FF2B5EF4-FFF2-40B4-BE49-F238E27FC236}">
                <a16:creationId xmlns:a16="http://schemas.microsoft.com/office/drawing/2014/main" id="{28E18E14-2242-F6B5-DFBA-EFFCFFCB4098}"/>
              </a:ext>
            </a:extLst>
          </p:cNvPr>
          <p:cNvSpPr txBox="1"/>
          <p:nvPr/>
        </p:nvSpPr>
        <p:spPr>
          <a:xfrm>
            <a:off x="482296" y="1019122"/>
            <a:ext cx="7534867" cy="646331"/>
          </a:xfrm>
          <a:prstGeom prst="rect">
            <a:avLst/>
          </a:prstGeom>
          <a:noFill/>
        </p:spPr>
        <p:txBody>
          <a:bodyPr wrap="square">
            <a:spAutoFit/>
          </a:bodyPr>
          <a:lstStyle/>
          <a:p>
            <a:pPr>
              <a:buClr>
                <a:schemeClr val="accent2"/>
              </a:buClr>
            </a:pPr>
            <a:endParaRPr lang="en-GB" dirty="0">
              <a:latin typeface="Calibri" panose="020F0502020204030204" pitchFamily="34" charset="0"/>
            </a:endParaRPr>
          </a:p>
          <a:p>
            <a:pPr marL="285750" indent="-285750">
              <a:buClr>
                <a:schemeClr val="accent2"/>
              </a:buClr>
              <a:buFont typeface="Arial" panose="020B0604020202020204" pitchFamily="34" charset="0"/>
              <a:buChar char="•"/>
            </a:pPr>
            <a:endParaRPr lang="en-GB" dirty="0">
              <a:latin typeface="Calibri" panose="020F0502020204030204" pitchFamily="34" charset="0"/>
            </a:endParaRPr>
          </a:p>
        </p:txBody>
      </p:sp>
      <p:sp>
        <p:nvSpPr>
          <p:cNvPr id="3" name="TextBox 2">
            <a:extLst>
              <a:ext uri="{FF2B5EF4-FFF2-40B4-BE49-F238E27FC236}">
                <a16:creationId xmlns:a16="http://schemas.microsoft.com/office/drawing/2014/main" id="{B9EAB5B8-F734-D848-6C82-A88D3BA1FFD0}"/>
              </a:ext>
            </a:extLst>
          </p:cNvPr>
          <p:cNvSpPr txBox="1"/>
          <p:nvPr/>
        </p:nvSpPr>
        <p:spPr>
          <a:xfrm>
            <a:off x="849600" y="1073317"/>
            <a:ext cx="6752983" cy="1908215"/>
          </a:xfrm>
          <a:prstGeom prst="rect">
            <a:avLst/>
          </a:prstGeom>
          <a:noFill/>
        </p:spPr>
        <p:txBody>
          <a:bodyPr wrap="square" rtlCol="0">
            <a:spAutoFit/>
          </a:bodyPr>
          <a:lstStyle/>
          <a:p>
            <a:pPr>
              <a:buClr>
                <a:schemeClr val="accent2"/>
              </a:buClr>
            </a:pPr>
            <a:r>
              <a:rPr lang="en-US" dirty="0">
                <a:latin typeface="Calibri" panose="020F0502020204030204" pitchFamily="34" charset="0"/>
              </a:rPr>
              <a:t>New experimental layout requires reconfiguration of proton transfer line</a:t>
            </a:r>
          </a:p>
          <a:p>
            <a:pPr>
              <a:buClr>
                <a:schemeClr val="accent2"/>
              </a:buClr>
            </a:pPr>
            <a:endParaRPr lang="en-US" b="1" dirty="0">
              <a:latin typeface="Calibri" panose="020F0502020204030204" pitchFamily="34" charset="0"/>
            </a:endParaRPr>
          </a:p>
          <a:p>
            <a:pPr marL="742950" lvl="1" indent="-285750">
              <a:buFont typeface="Arial" panose="020B0604020202020204" pitchFamily="34" charset="0"/>
              <a:buChar char="•"/>
            </a:pPr>
            <a:r>
              <a:rPr lang="en-US" dirty="0">
                <a:latin typeface="Calibri" panose="020F0502020204030204" pitchFamily="34" charset="0"/>
              </a:rPr>
              <a:t>Plasma cell position will be </a:t>
            </a:r>
            <a:r>
              <a:rPr lang="en-US" dirty="0">
                <a:solidFill>
                  <a:srgbClr val="0432FF"/>
                </a:solidFill>
                <a:latin typeface="Calibri" panose="020F0502020204030204" pitchFamily="34" charset="0"/>
              </a:rPr>
              <a:t>shifted of 40 m</a:t>
            </a:r>
          </a:p>
          <a:p>
            <a:pPr marL="742950" lvl="1" indent="-285750">
              <a:buFont typeface="Arial" panose="020B0604020202020204" pitchFamily="34" charset="0"/>
              <a:buChar char="•"/>
            </a:pPr>
            <a:endParaRPr lang="en-US" sz="500" dirty="0">
              <a:solidFill>
                <a:srgbClr val="0432FF"/>
              </a:solidFill>
              <a:latin typeface="Calibri" panose="020F0502020204030204" pitchFamily="34" charset="0"/>
            </a:endParaRPr>
          </a:p>
          <a:p>
            <a:pPr marL="742950" lvl="1" indent="-285750">
              <a:buFont typeface="Arial" panose="020B0604020202020204" pitchFamily="34" charset="0"/>
              <a:buChar char="•"/>
            </a:pPr>
            <a:r>
              <a:rPr lang="en-US" dirty="0">
                <a:latin typeface="Calibri" panose="020F0502020204030204" pitchFamily="34" charset="0"/>
              </a:rPr>
              <a:t>Design relies on </a:t>
            </a:r>
            <a:r>
              <a:rPr lang="en-US" dirty="0">
                <a:solidFill>
                  <a:srgbClr val="0432FF"/>
                </a:solidFill>
                <a:latin typeface="Calibri" panose="020F0502020204030204" pitchFamily="34" charset="0"/>
              </a:rPr>
              <a:t>existing magnets, </a:t>
            </a:r>
            <a:r>
              <a:rPr lang="en-US" dirty="0">
                <a:latin typeface="Calibri" panose="020F0502020204030204" pitchFamily="34" charset="0"/>
              </a:rPr>
              <a:t>to be re-organized to fit the new layout</a:t>
            </a:r>
          </a:p>
          <a:p>
            <a:pPr marL="742950" lvl="1" indent="-285750">
              <a:buFont typeface="Arial" panose="020B0604020202020204" pitchFamily="34" charset="0"/>
              <a:buChar char="•"/>
            </a:pPr>
            <a:endParaRPr lang="en-US" sz="500" dirty="0">
              <a:latin typeface="Calibri" panose="020F0502020204030204" pitchFamily="34" charset="0"/>
            </a:endParaRPr>
          </a:p>
        </p:txBody>
      </p:sp>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B7FB5F3E-1E2B-C999-6AAA-997802BA2DFD}"/>
                  </a:ext>
                </a:extLst>
              </p:cNvPr>
              <p:cNvGraphicFramePr>
                <a:graphicFrameLocks noGrp="1"/>
              </p:cNvGraphicFramePr>
              <p:nvPr/>
            </p:nvGraphicFramePr>
            <p:xfrm>
              <a:off x="8573917" y="4413877"/>
              <a:ext cx="3067660" cy="1613244"/>
            </p:xfrm>
            <a:graphic>
              <a:graphicData uri="http://schemas.openxmlformats.org/drawingml/2006/table">
                <a:tbl>
                  <a:tblPr firstRow="1" bandRow="1">
                    <a:tableStyleId>{5C22544A-7EE6-4342-B048-85BDC9FD1C3A}</a:tableStyleId>
                  </a:tblPr>
                  <a:tblGrid>
                    <a:gridCol w="697249">
                      <a:extLst>
                        <a:ext uri="{9D8B030D-6E8A-4147-A177-3AD203B41FA5}">
                          <a16:colId xmlns:a16="http://schemas.microsoft.com/office/drawing/2014/main" val="678839723"/>
                        </a:ext>
                      </a:extLst>
                    </a:gridCol>
                    <a:gridCol w="1037055">
                      <a:extLst>
                        <a:ext uri="{9D8B030D-6E8A-4147-A177-3AD203B41FA5}">
                          <a16:colId xmlns:a16="http://schemas.microsoft.com/office/drawing/2014/main" val="2682505590"/>
                        </a:ext>
                      </a:extLst>
                    </a:gridCol>
                    <a:gridCol w="671969">
                      <a:extLst>
                        <a:ext uri="{9D8B030D-6E8A-4147-A177-3AD203B41FA5}">
                          <a16:colId xmlns:a16="http://schemas.microsoft.com/office/drawing/2014/main" val="140940784"/>
                        </a:ext>
                      </a:extLst>
                    </a:gridCol>
                    <a:gridCol w="661387">
                      <a:extLst>
                        <a:ext uri="{9D8B030D-6E8A-4147-A177-3AD203B41FA5}">
                          <a16:colId xmlns:a16="http://schemas.microsoft.com/office/drawing/2014/main" val="1193649334"/>
                        </a:ext>
                      </a:extLst>
                    </a:gridCol>
                  </a:tblGrid>
                  <a:tr h="289774">
                    <a:tc>
                      <a:txBody>
                        <a:bodyPr/>
                        <a:lstStyle/>
                        <a:p>
                          <a:endParaRPr lang="en-GB" sz="1200" dirty="0">
                            <a:latin typeface="Calibri" panose="020F0502020204030204" pitchFamily="34" charset="0"/>
                          </a:endParaRPr>
                        </a:p>
                      </a:txBody>
                      <a:tcPr/>
                    </a:tc>
                    <a:tc>
                      <a:txBody>
                        <a:bodyPr/>
                        <a:lstStyle/>
                        <a:p>
                          <a:pPr algn="ctr"/>
                          <a:r>
                            <a:rPr lang="en-US" sz="1200" dirty="0">
                              <a:latin typeface="Calibri" panose="020F0502020204030204" pitchFamily="34" charset="0"/>
                            </a:rPr>
                            <a:t>Specifications</a:t>
                          </a:r>
                          <a:endParaRPr lang="en-GB" sz="1200" dirty="0"/>
                        </a:p>
                      </a:txBody>
                      <a:tcPr/>
                    </a:tc>
                    <a:tc>
                      <a:txBody>
                        <a:bodyPr/>
                        <a:lstStyle/>
                        <a:p>
                          <a:pPr algn="ctr"/>
                          <a:r>
                            <a:rPr lang="en-US" sz="1200" dirty="0">
                              <a:latin typeface="Calibri" panose="020F0502020204030204" pitchFamily="34" charset="0"/>
                            </a:rPr>
                            <a:t>x-plane</a:t>
                          </a:r>
                          <a:endParaRPr lang="en-GB" sz="1200" dirty="0"/>
                        </a:p>
                      </a:txBody>
                      <a:tcPr/>
                    </a:tc>
                    <a:tc>
                      <a:txBody>
                        <a:bodyPr/>
                        <a:lstStyle/>
                        <a:p>
                          <a:pPr algn="ctr"/>
                          <a:r>
                            <a:rPr lang="en-US" sz="1200" dirty="0">
                              <a:latin typeface="Calibri" panose="020F0502020204030204" pitchFamily="34" charset="0"/>
                            </a:rPr>
                            <a:t>y-plane</a:t>
                          </a:r>
                          <a:endParaRPr lang="en-GB" sz="1200" dirty="0"/>
                        </a:p>
                      </a:txBody>
                      <a:tcPr/>
                    </a:tc>
                    <a:extLst>
                      <a:ext uri="{0D108BD9-81ED-4DB2-BD59-A6C34878D82A}">
                        <a16:rowId xmlns:a16="http://schemas.microsoft.com/office/drawing/2014/main" val="605163910"/>
                      </a:ext>
                    </a:extLst>
                  </a:tr>
                  <a:tr h="289011">
                    <a:tc>
                      <a:txBody>
                        <a:bodyPr/>
                        <a:lstStyle/>
                        <a:p>
                          <a:pPr/>
                          <a14:m>
                            <m:oMathPara xmlns:m="http://schemas.openxmlformats.org/officeDocument/2006/math">
                              <m:oMathParaPr>
                                <m:jc m:val="centerGroup"/>
                              </m:oMathParaPr>
                              <m:oMath xmlns:m="http://schemas.openxmlformats.org/officeDocument/2006/math">
                                <m:sSub>
                                  <m:sSubPr>
                                    <m:ctrlPr>
                                      <a:rPr lang="en-GB" sz="1200" i="1" smtClean="0">
                                        <a:latin typeface="Cambria Math" panose="02040503050406030204" pitchFamily="18" charset="0"/>
                                      </a:rPr>
                                    </m:ctrlPr>
                                  </m:sSubPr>
                                  <m:e>
                                    <m:r>
                                      <a:rPr lang="en-GB" sz="1200" i="1" smtClean="0">
                                        <a:latin typeface="Cambria Math" panose="02040503050406030204" pitchFamily="18" charset="0"/>
                                        <a:ea typeface="Cambria Math" panose="02040503050406030204" pitchFamily="18" charset="0"/>
                                      </a:rPr>
                                      <m:t>𝜎</m:t>
                                    </m:r>
                                  </m:e>
                                  <m:sub>
                                    <m:r>
                                      <a:rPr lang="en-US" sz="1200" b="0" i="1" smtClean="0">
                                        <a:latin typeface="Cambria Math" panose="02040503050406030204" pitchFamily="18" charset="0"/>
                                      </a:rPr>
                                      <m:t>𝑥</m:t>
                                    </m:r>
                                    <m:r>
                                      <a:rPr lang="en-US" sz="1200" b="0" i="1" smtClean="0">
                                        <a:latin typeface="Cambria Math" panose="02040503050406030204" pitchFamily="18" charset="0"/>
                                      </a:rPr>
                                      <m:t>,</m:t>
                                    </m:r>
                                    <m:r>
                                      <a:rPr lang="en-US" sz="1200" b="0" i="1" smtClean="0">
                                        <a:latin typeface="Cambria Math" panose="02040503050406030204" pitchFamily="18" charset="0"/>
                                      </a:rPr>
                                      <m:t>𝑦</m:t>
                                    </m:r>
                                  </m:sub>
                                </m:sSub>
                                <m:r>
                                  <a:rPr lang="en-US" sz="1200" b="0" i="1" smtClean="0">
                                    <a:latin typeface="Cambria Math" panose="02040503050406030204" pitchFamily="18" charset="0"/>
                                  </a:rPr>
                                  <m:t> [</m:t>
                                </m:r>
                                <m:r>
                                  <a:rPr lang="en-US" sz="1200" b="0" i="1" smtClean="0">
                                    <a:latin typeface="Cambria Math" panose="02040503050406030204" pitchFamily="18" charset="0"/>
                                    <a:ea typeface="Cambria Math" panose="02040503050406030204" pitchFamily="18" charset="0"/>
                                  </a:rPr>
                                  <m:t>𝜇</m:t>
                                </m:r>
                                <m:r>
                                  <a:rPr lang="en-US" sz="1200" b="0" i="1" smtClean="0">
                                    <a:latin typeface="Cambria Math" panose="02040503050406030204" pitchFamily="18" charset="0"/>
                                    <a:ea typeface="Cambria Math" panose="02040503050406030204" pitchFamily="18" charset="0"/>
                                  </a:rPr>
                                  <m:t>𝑚</m:t>
                                </m:r>
                                <m:r>
                                  <a:rPr lang="en-US" sz="1200" b="0" i="1" smtClean="0">
                                    <a:latin typeface="Cambria Math" panose="02040503050406030204" pitchFamily="18" charset="0"/>
                                    <a:ea typeface="Cambria Math" panose="02040503050406030204" pitchFamily="18" charset="0"/>
                                  </a:rPr>
                                  <m:t>]</m:t>
                                </m:r>
                              </m:oMath>
                            </m:oMathPara>
                          </a14:m>
                          <a:endParaRPr lang="en-GB" sz="1200" dirty="0">
                            <a:latin typeface="Calibri" panose="020F0502020204030204" pitchFamily="34" charset="0"/>
                          </a:endParaRPr>
                        </a:p>
                      </a:txBody>
                      <a:tcPr/>
                    </a:tc>
                    <a:tc>
                      <a:txBody>
                        <a:bodyPr/>
                        <a:lstStyle/>
                        <a:p>
                          <a:pPr algn="ctr"/>
                          <a:r>
                            <a:rPr lang="en-US" sz="1200" dirty="0">
                              <a:latin typeface="Calibri" panose="020F0502020204030204" pitchFamily="34" charset="0"/>
                            </a:rPr>
                            <a:t>200</a:t>
                          </a:r>
                          <a:endParaRPr lang="en-GB" sz="1200" dirty="0"/>
                        </a:p>
                      </a:txBody>
                      <a:tcPr/>
                    </a:tc>
                    <a:tc>
                      <a:txBody>
                        <a:bodyPr/>
                        <a:lstStyle/>
                        <a:p>
                          <a:pPr algn="ctr"/>
                          <a:r>
                            <a:rPr lang="en-US" sz="1200" dirty="0">
                              <a:latin typeface="Calibri" panose="020F0502020204030204" pitchFamily="34" charset="0"/>
                            </a:rPr>
                            <a:t>200.6</a:t>
                          </a:r>
                          <a:endParaRPr lang="en-GB" sz="1200" dirty="0"/>
                        </a:p>
                      </a:txBody>
                      <a:tcPr/>
                    </a:tc>
                    <a:tc>
                      <a:txBody>
                        <a:bodyPr/>
                        <a:lstStyle/>
                        <a:p>
                          <a:pPr algn="ctr"/>
                          <a:r>
                            <a:rPr lang="en-US" sz="1200" dirty="0">
                              <a:latin typeface="Calibri" panose="020F0502020204030204" pitchFamily="34" charset="0"/>
                            </a:rPr>
                            <a:t>200.1</a:t>
                          </a:r>
                          <a:endParaRPr lang="en-GB" sz="1200" dirty="0"/>
                        </a:p>
                      </a:txBody>
                      <a:tcPr/>
                    </a:tc>
                    <a:extLst>
                      <a:ext uri="{0D108BD9-81ED-4DB2-BD59-A6C34878D82A}">
                        <a16:rowId xmlns:a16="http://schemas.microsoft.com/office/drawing/2014/main" val="1279272567"/>
                      </a:ext>
                    </a:extLst>
                  </a:tr>
                  <a:tr h="289011">
                    <a:tc>
                      <a:txBody>
                        <a:bodyPr/>
                        <a:lstStyle/>
                        <a:p>
                          <a:pPr/>
                          <a14:m>
                            <m:oMathPara xmlns:m="http://schemas.openxmlformats.org/officeDocument/2006/math">
                              <m:oMathParaPr>
                                <m:jc m:val="centerGroup"/>
                              </m:oMathParaPr>
                              <m:oMath xmlns:m="http://schemas.openxmlformats.org/officeDocument/2006/math">
                                <m:sSub>
                                  <m:sSubPr>
                                    <m:ctrlPr>
                                      <a:rPr lang="en-GB" sz="1200" i="1" smtClean="0">
                                        <a:latin typeface="Cambria Math" panose="02040503050406030204" pitchFamily="18" charset="0"/>
                                      </a:rPr>
                                    </m:ctrlPr>
                                  </m:sSubPr>
                                  <m:e>
                                    <m:r>
                                      <a:rPr lang="en-GB" sz="1200" i="1" smtClean="0">
                                        <a:latin typeface="Cambria Math" panose="02040503050406030204" pitchFamily="18" charset="0"/>
                                        <a:ea typeface="Cambria Math" panose="02040503050406030204" pitchFamily="18" charset="0"/>
                                      </a:rPr>
                                      <m:t>𝛽</m:t>
                                    </m:r>
                                  </m:e>
                                  <m:sub>
                                    <m:r>
                                      <a:rPr lang="en-US" sz="1200" b="0" i="1" smtClean="0">
                                        <a:latin typeface="Cambria Math" panose="02040503050406030204" pitchFamily="18" charset="0"/>
                                      </a:rPr>
                                      <m:t>𝑥</m:t>
                                    </m:r>
                                    <m:r>
                                      <a:rPr lang="en-US" sz="1200" b="0" i="1" smtClean="0">
                                        <a:latin typeface="Cambria Math" panose="02040503050406030204" pitchFamily="18" charset="0"/>
                                      </a:rPr>
                                      <m:t>,</m:t>
                                    </m:r>
                                    <m:r>
                                      <a:rPr lang="en-US" sz="1200" b="0" i="1" smtClean="0">
                                        <a:latin typeface="Cambria Math" panose="02040503050406030204" pitchFamily="18" charset="0"/>
                                      </a:rPr>
                                      <m:t>𝑦</m:t>
                                    </m:r>
                                  </m:sub>
                                </m:sSub>
                                <m:r>
                                  <a:rPr lang="en-US" sz="1200" b="0" i="1" smtClean="0">
                                    <a:latin typeface="Cambria Math" panose="02040503050406030204" pitchFamily="18" charset="0"/>
                                  </a:rPr>
                                  <m:t> [</m:t>
                                </m:r>
                                <m:r>
                                  <a:rPr lang="en-US" sz="1200" b="0" i="1" smtClean="0">
                                    <a:latin typeface="Cambria Math" panose="02040503050406030204" pitchFamily="18" charset="0"/>
                                    <a:ea typeface="Cambria Math" panose="02040503050406030204" pitchFamily="18" charset="0"/>
                                  </a:rPr>
                                  <m:t>𝜇</m:t>
                                </m:r>
                                <m:r>
                                  <a:rPr lang="en-US" sz="1200" b="0" i="1" smtClean="0">
                                    <a:latin typeface="Cambria Math" panose="02040503050406030204" pitchFamily="18" charset="0"/>
                                    <a:ea typeface="Cambria Math" panose="02040503050406030204" pitchFamily="18" charset="0"/>
                                  </a:rPr>
                                  <m:t>𝑚</m:t>
                                </m:r>
                                <m:r>
                                  <a:rPr lang="en-US" sz="1200" b="0" i="1" smtClean="0">
                                    <a:latin typeface="Cambria Math" panose="02040503050406030204" pitchFamily="18" charset="0"/>
                                    <a:ea typeface="Cambria Math" panose="02040503050406030204" pitchFamily="18" charset="0"/>
                                  </a:rPr>
                                  <m:t>]</m:t>
                                </m:r>
                              </m:oMath>
                            </m:oMathPara>
                          </a14:m>
                          <a:endParaRPr lang="en-GB" sz="1200" dirty="0">
                            <a:latin typeface="Calibri" panose="020F0502020204030204" pitchFamily="34" charset="0"/>
                          </a:endParaRPr>
                        </a:p>
                      </a:txBody>
                      <a:tcPr/>
                    </a:tc>
                    <a:tc>
                      <a:txBody>
                        <a:bodyPr/>
                        <a:lstStyle/>
                        <a:p>
                          <a:pPr algn="ctr"/>
                          <a:r>
                            <a:rPr lang="en-US" sz="1200" dirty="0">
                              <a:latin typeface="Calibri" panose="020F0502020204030204" pitchFamily="34" charset="0"/>
                            </a:rPr>
                            <a:t>4.9</a:t>
                          </a:r>
                          <a:endParaRPr lang="en-GB" sz="1200" dirty="0"/>
                        </a:p>
                      </a:txBody>
                      <a:tcPr/>
                    </a:tc>
                    <a:tc>
                      <a:txBody>
                        <a:bodyPr/>
                        <a:lstStyle/>
                        <a:p>
                          <a:pPr algn="ctr"/>
                          <a:r>
                            <a:rPr lang="en-US" sz="1200" dirty="0">
                              <a:latin typeface="Calibri" panose="020F0502020204030204" pitchFamily="34" charset="0"/>
                            </a:rPr>
                            <a:t>4.9</a:t>
                          </a:r>
                          <a:endParaRPr lang="en-GB" sz="1200" dirty="0"/>
                        </a:p>
                      </a:txBody>
                      <a:tcPr/>
                    </a:tc>
                    <a:tc>
                      <a:txBody>
                        <a:bodyPr/>
                        <a:lstStyle/>
                        <a:p>
                          <a:pPr algn="ctr"/>
                          <a:r>
                            <a:rPr lang="en-US" sz="1200" dirty="0">
                              <a:latin typeface="Calibri" panose="020F0502020204030204" pitchFamily="34" charset="0"/>
                            </a:rPr>
                            <a:t>4.9</a:t>
                          </a:r>
                          <a:endParaRPr lang="en-GB" sz="1200" dirty="0"/>
                        </a:p>
                      </a:txBody>
                      <a:tcPr/>
                    </a:tc>
                    <a:extLst>
                      <a:ext uri="{0D108BD9-81ED-4DB2-BD59-A6C34878D82A}">
                        <a16:rowId xmlns:a16="http://schemas.microsoft.com/office/drawing/2014/main" val="4249955889"/>
                      </a:ext>
                    </a:extLst>
                  </a:tr>
                  <a:tr h="28901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GB" sz="1200" i="1" smtClean="0">
                                        <a:latin typeface="Cambria Math" panose="02040503050406030204" pitchFamily="18" charset="0"/>
                                      </a:rPr>
                                    </m:ctrlPr>
                                  </m:sSubPr>
                                  <m:e>
                                    <m:r>
                                      <a:rPr lang="en-GB" sz="1200" i="1" smtClean="0">
                                        <a:latin typeface="Cambria Math" panose="02040503050406030204" pitchFamily="18" charset="0"/>
                                        <a:ea typeface="Cambria Math" panose="02040503050406030204" pitchFamily="18" charset="0"/>
                                      </a:rPr>
                                      <m:t>𝛼</m:t>
                                    </m:r>
                                  </m:e>
                                  <m:sub>
                                    <m:r>
                                      <a:rPr lang="en-US" sz="1200" b="0" i="1" smtClean="0">
                                        <a:latin typeface="Cambria Math" panose="02040503050406030204" pitchFamily="18" charset="0"/>
                                      </a:rPr>
                                      <m:t>𝑥</m:t>
                                    </m:r>
                                    <m:r>
                                      <a:rPr lang="en-US" sz="1200" b="0" i="1" smtClean="0">
                                        <a:latin typeface="Cambria Math" panose="02040503050406030204" pitchFamily="18" charset="0"/>
                                      </a:rPr>
                                      <m:t>,</m:t>
                                    </m:r>
                                    <m:r>
                                      <a:rPr lang="en-US" sz="1200" b="0" i="1" smtClean="0">
                                        <a:latin typeface="Cambria Math" panose="02040503050406030204" pitchFamily="18" charset="0"/>
                                      </a:rPr>
                                      <m:t>𝑦</m:t>
                                    </m:r>
                                  </m:sub>
                                </m:sSub>
                              </m:oMath>
                            </m:oMathPara>
                          </a14:m>
                          <a:endParaRPr lang="en-GB" sz="1200" dirty="0">
                            <a:latin typeface="Calibri" panose="020F0502020204030204" pitchFamily="34" charset="0"/>
                          </a:endParaRPr>
                        </a:p>
                      </a:txBody>
                      <a:tcPr/>
                    </a:tc>
                    <a:tc>
                      <a:txBody>
                        <a:bodyPr/>
                        <a:lstStyle/>
                        <a:p>
                          <a:pPr algn="ctr"/>
                          <a:r>
                            <a:rPr lang="en-US" sz="1200" dirty="0">
                              <a:latin typeface="Calibri" panose="020F0502020204030204" pitchFamily="34" charset="0"/>
                            </a:rPr>
                            <a:t>0.0</a:t>
                          </a:r>
                          <a:endParaRPr lang="en-GB" sz="1200" dirty="0"/>
                        </a:p>
                      </a:txBody>
                      <a:tcPr/>
                    </a:tc>
                    <a:tc>
                      <a:txBody>
                        <a:bodyPr/>
                        <a:lstStyle/>
                        <a:p>
                          <a:pPr algn="ctr"/>
                          <a:r>
                            <a:rPr lang="en-US" sz="1200" dirty="0">
                              <a:latin typeface="Calibri" panose="020F0502020204030204" pitchFamily="34" charset="0"/>
                            </a:rPr>
                            <a:t>0.0</a:t>
                          </a:r>
                          <a:endParaRPr lang="en-GB" sz="1200" dirty="0"/>
                        </a:p>
                      </a:txBody>
                      <a:tcPr/>
                    </a:tc>
                    <a:tc>
                      <a:txBody>
                        <a:bodyPr/>
                        <a:lstStyle/>
                        <a:p>
                          <a:pPr algn="ctr"/>
                          <a:r>
                            <a:rPr lang="en-US" sz="1200" dirty="0">
                              <a:latin typeface="Calibri" panose="020F0502020204030204" pitchFamily="34" charset="0"/>
                            </a:rPr>
                            <a:t>0.0</a:t>
                          </a:r>
                          <a:endParaRPr lang="en-GB" sz="1200" dirty="0"/>
                        </a:p>
                      </a:txBody>
                      <a:tcPr/>
                    </a:tc>
                    <a:extLst>
                      <a:ext uri="{0D108BD9-81ED-4DB2-BD59-A6C34878D82A}">
                        <a16:rowId xmlns:a16="http://schemas.microsoft.com/office/drawing/2014/main" val="4138238173"/>
                      </a:ext>
                    </a:extLst>
                  </a:tr>
                  <a:tr h="289011">
                    <a:tc>
                      <a:txBody>
                        <a:bodyPr/>
                        <a:lstStyle/>
                        <a:p>
                          <a:pPr/>
                          <a14:m>
                            <m:oMathPara xmlns:m="http://schemas.openxmlformats.org/officeDocument/2006/math">
                              <m:oMathParaPr>
                                <m:jc m:val="centerGroup"/>
                              </m:oMathParaPr>
                              <m:oMath xmlns:m="http://schemas.openxmlformats.org/officeDocument/2006/math">
                                <m:sSub>
                                  <m:sSubPr>
                                    <m:ctrlPr>
                                      <a:rPr lang="en-GB" sz="1200" i="1" smtClean="0">
                                        <a:latin typeface="Cambria Math" panose="02040503050406030204" pitchFamily="18" charset="0"/>
                                      </a:rPr>
                                    </m:ctrlPr>
                                  </m:sSubPr>
                                  <m:e>
                                    <m:r>
                                      <a:rPr lang="en-US" sz="1200" b="0" i="1" smtClean="0">
                                        <a:latin typeface="Cambria Math" panose="02040503050406030204" pitchFamily="18" charset="0"/>
                                      </a:rPr>
                                      <m:t>𝐷</m:t>
                                    </m:r>
                                  </m:e>
                                  <m:sub>
                                    <m:r>
                                      <a:rPr lang="en-US" sz="1200" b="0" i="1" smtClean="0">
                                        <a:latin typeface="Cambria Math" panose="02040503050406030204" pitchFamily="18" charset="0"/>
                                      </a:rPr>
                                      <m:t>𝑥</m:t>
                                    </m:r>
                                    <m:r>
                                      <a:rPr lang="en-US" sz="1200" b="0" i="1" smtClean="0">
                                        <a:latin typeface="Cambria Math" panose="02040503050406030204" pitchFamily="18" charset="0"/>
                                      </a:rPr>
                                      <m:t>,</m:t>
                                    </m:r>
                                    <m:r>
                                      <a:rPr lang="en-US" sz="1200" b="0" i="1" smtClean="0">
                                        <a:latin typeface="Cambria Math" panose="02040503050406030204" pitchFamily="18" charset="0"/>
                                      </a:rPr>
                                      <m:t>𝑦</m:t>
                                    </m:r>
                                  </m:sub>
                                </m:sSub>
                                <m:r>
                                  <a:rPr lang="en-US" sz="1200" b="0" i="1" smtClean="0">
                                    <a:latin typeface="Cambria Math" panose="02040503050406030204" pitchFamily="18" charset="0"/>
                                  </a:rPr>
                                  <m:t> [</m:t>
                                </m:r>
                                <m:r>
                                  <a:rPr lang="en-US" sz="1200" b="0" i="1" smtClean="0">
                                    <a:latin typeface="Cambria Math" panose="02040503050406030204" pitchFamily="18" charset="0"/>
                                  </a:rPr>
                                  <m:t>𝑚</m:t>
                                </m:r>
                                <m:r>
                                  <a:rPr lang="en-US" sz="1200" b="0" i="1" smtClean="0">
                                    <a:latin typeface="Cambria Math" panose="02040503050406030204" pitchFamily="18" charset="0"/>
                                  </a:rPr>
                                  <m:t>]</m:t>
                                </m:r>
                              </m:oMath>
                            </m:oMathPara>
                          </a14:m>
                          <a:endParaRPr lang="en-GB" sz="1200" dirty="0">
                            <a:latin typeface="Calibri" panose="020F0502020204030204" pitchFamily="34" charset="0"/>
                          </a:endParaRPr>
                        </a:p>
                      </a:txBody>
                      <a:tcPr/>
                    </a:tc>
                    <a:tc>
                      <a:txBody>
                        <a:bodyPr/>
                        <a:lstStyle/>
                        <a:p>
                          <a:pPr algn="ctr"/>
                          <a:r>
                            <a:rPr lang="en-US" sz="1200" dirty="0">
                              <a:latin typeface="Calibri" panose="020F0502020204030204" pitchFamily="34" charset="0"/>
                            </a:rPr>
                            <a:t>0.0</a:t>
                          </a:r>
                          <a:endParaRPr lang="en-GB" sz="1200" dirty="0"/>
                        </a:p>
                      </a:txBody>
                      <a:tcPr/>
                    </a:tc>
                    <a:tc>
                      <a:txBody>
                        <a:bodyPr/>
                        <a:lstStyle/>
                        <a:p>
                          <a:pPr algn="ctr"/>
                          <a:r>
                            <a:rPr lang="en-US" sz="1200" dirty="0">
                              <a:latin typeface="Calibri" panose="020F0502020204030204" pitchFamily="34" charset="0"/>
                            </a:rPr>
                            <a:t>0.0</a:t>
                          </a:r>
                          <a:endParaRPr lang="en-GB" sz="1200" dirty="0"/>
                        </a:p>
                      </a:txBody>
                      <a:tcPr/>
                    </a:tc>
                    <a:tc>
                      <a:txBody>
                        <a:bodyPr/>
                        <a:lstStyle/>
                        <a:p>
                          <a:pPr algn="ctr"/>
                          <a:r>
                            <a:rPr lang="en-US" sz="1200" dirty="0">
                              <a:latin typeface="Calibri" panose="020F0502020204030204" pitchFamily="34" charset="0"/>
                            </a:rPr>
                            <a:t>0.0</a:t>
                          </a:r>
                          <a:endParaRPr lang="en-GB" sz="1200" dirty="0"/>
                        </a:p>
                      </a:txBody>
                      <a:tcPr/>
                    </a:tc>
                    <a:extLst>
                      <a:ext uri="{0D108BD9-81ED-4DB2-BD59-A6C34878D82A}">
                        <a16:rowId xmlns:a16="http://schemas.microsoft.com/office/drawing/2014/main" val="3039365539"/>
                      </a:ext>
                    </a:extLst>
                  </a:tr>
                </a:tbl>
              </a:graphicData>
            </a:graphic>
          </p:graphicFrame>
        </mc:Choice>
        <mc:Fallback xmlns="">
          <p:graphicFrame>
            <p:nvGraphicFramePr>
              <p:cNvPr id="8" name="Table 7">
                <a:extLst>
                  <a:ext uri="{FF2B5EF4-FFF2-40B4-BE49-F238E27FC236}">
                    <a16:creationId xmlns:a16="http://schemas.microsoft.com/office/drawing/2014/main" id="{B7FB5F3E-1E2B-C999-6AAA-997802BA2DFD}"/>
                  </a:ext>
                </a:extLst>
              </p:cNvPr>
              <p:cNvGraphicFramePr>
                <a:graphicFrameLocks noGrp="1"/>
              </p:cNvGraphicFramePr>
              <p:nvPr>
                <p:extLst>
                  <p:ext uri="{D42A27DB-BD31-4B8C-83A1-F6EECF244321}">
                    <p14:modId xmlns:p14="http://schemas.microsoft.com/office/powerpoint/2010/main" val="1911632454"/>
                  </p:ext>
                </p:extLst>
              </p:nvPr>
            </p:nvGraphicFramePr>
            <p:xfrm>
              <a:off x="8573917" y="4413877"/>
              <a:ext cx="3067660" cy="1613244"/>
            </p:xfrm>
            <a:graphic>
              <a:graphicData uri="http://schemas.openxmlformats.org/drawingml/2006/table">
                <a:tbl>
                  <a:tblPr firstRow="1" bandRow="1">
                    <a:tableStyleId>{5C22544A-7EE6-4342-B048-85BDC9FD1C3A}</a:tableStyleId>
                  </a:tblPr>
                  <a:tblGrid>
                    <a:gridCol w="697249">
                      <a:extLst>
                        <a:ext uri="{9D8B030D-6E8A-4147-A177-3AD203B41FA5}">
                          <a16:colId xmlns:a16="http://schemas.microsoft.com/office/drawing/2014/main" val="678839723"/>
                        </a:ext>
                      </a:extLst>
                    </a:gridCol>
                    <a:gridCol w="1037055">
                      <a:extLst>
                        <a:ext uri="{9D8B030D-6E8A-4147-A177-3AD203B41FA5}">
                          <a16:colId xmlns:a16="http://schemas.microsoft.com/office/drawing/2014/main" val="2682505590"/>
                        </a:ext>
                      </a:extLst>
                    </a:gridCol>
                    <a:gridCol w="671969">
                      <a:extLst>
                        <a:ext uri="{9D8B030D-6E8A-4147-A177-3AD203B41FA5}">
                          <a16:colId xmlns:a16="http://schemas.microsoft.com/office/drawing/2014/main" val="140940784"/>
                        </a:ext>
                      </a:extLst>
                    </a:gridCol>
                    <a:gridCol w="661387">
                      <a:extLst>
                        <a:ext uri="{9D8B030D-6E8A-4147-A177-3AD203B41FA5}">
                          <a16:colId xmlns:a16="http://schemas.microsoft.com/office/drawing/2014/main" val="1193649334"/>
                        </a:ext>
                      </a:extLst>
                    </a:gridCol>
                  </a:tblGrid>
                  <a:tr h="457200">
                    <a:tc>
                      <a:txBody>
                        <a:bodyPr/>
                        <a:lstStyle/>
                        <a:p>
                          <a:endParaRPr lang="en-GB" sz="1200" dirty="0">
                            <a:latin typeface="Calibri" panose="020F0502020204030204" pitchFamily="34" charset="0"/>
                          </a:endParaRPr>
                        </a:p>
                      </a:txBody>
                      <a:tcPr/>
                    </a:tc>
                    <a:tc>
                      <a:txBody>
                        <a:bodyPr/>
                        <a:lstStyle/>
                        <a:p>
                          <a:pPr algn="ctr"/>
                          <a:r>
                            <a:rPr lang="en-US" sz="1200" dirty="0">
                              <a:latin typeface="Calibri" panose="020F0502020204030204" pitchFamily="34" charset="0"/>
                            </a:rPr>
                            <a:t>Specifications</a:t>
                          </a:r>
                          <a:endParaRPr lang="en-GB" sz="1200" dirty="0"/>
                        </a:p>
                      </a:txBody>
                      <a:tcPr/>
                    </a:tc>
                    <a:tc>
                      <a:txBody>
                        <a:bodyPr/>
                        <a:lstStyle/>
                        <a:p>
                          <a:pPr algn="ctr"/>
                          <a:r>
                            <a:rPr lang="en-US" sz="1200" dirty="0">
                              <a:latin typeface="Calibri" panose="020F0502020204030204" pitchFamily="34" charset="0"/>
                            </a:rPr>
                            <a:t>x-plane</a:t>
                          </a:r>
                          <a:endParaRPr lang="en-GB" sz="1200" dirty="0"/>
                        </a:p>
                      </a:txBody>
                      <a:tcPr/>
                    </a:tc>
                    <a:tc>
                      <a:txBody>
                        <a:bodyPr/>
                        <a:lstStyle/>
                        <a:p>
                          <a:pPr algn="ctr"/>
                          <a:r>
                            <a:rPr lang="en-US" sz="1200" dirty="0">
                              <a:latin typeface="Calibri" panose="020F0502020204030204" pitchFamily="34" charset="0"/>
                            </a:rPr>
                            <a:t>y-plane</a:t>
                          </a:r>
                          <a:endParaRPr lang="en-GB" sz="1200" dirty="0"/>
                        </a:p>
                      </a:txBody>
                      <a:tcPr/>
                    </a:tc>
                    <a:extLst>
                      <a:ext uri="{0D108BD9-81ED-4DB2-BD59-A6C34878D82A}">
                        <a16:rowId xmlns:a16="http://schemas.microsoft.com/office/drawing/2014/main" val="605163910"/>
                      </a:ext>
                    </a:extLst>
                  </a:tr>
                  <a:tr h="289011">
                    <a:tc>
                      <a:txBody>
                        <a:bodyPr/>
                        <a:lstStyle/>
                        <a:p>
                          <a:endParaRPr lang="en-US"/>
                        </a:p>
                      </a:txBody>
                      <a:tcPr>
                        <a:blipFill>
                          <a:blip r:embed="rId4"/>
                          <a:stretch>
                            <a:fillRect l="-870" t="-158333" r="-341739" b="-306250"/>
                          </a:stretch>
                        </a:blipFill>
                      </a:tcPr>
                    </a:tc>
                    <a:tc>
                      <a:txBody>
                        <a:bodyPr/>
                        <a:lstStyle/>
                        <a:p>
                          <a:pPr algn="ctr"/>
                          <a:r>
                            <a:rPr lang="en-US" sz="1200" dirty="0">
                              <a:latin typeface="Calibri" panose="020F0502020204030204" pitchFamily="34" charset="0"/>
                            </a:rPr>
                            <a:t>200</a:t>
                          </a:r>
                          <a:endParaRPr lang="en-GB" sz="1200" dirty="0"/>
                        </a:p>
                      </a:txBody>
                      <a:tcPr/>
                    </a:tc>
                    <a:tc>
                      <a:txBody>
                        <a:bodyPr/>
                        <a:lstStyle/>
                        <a:p>
                          <a:pPr algn="ctr"/>
                          <a:r>
                            <a:rPr lang="en-US" sz="1200" dirty="0">
                              <a:latin typeface="Calibri" panose="020F0502020204030204" pitchFamily="34" charset="0"/>
                            </a:rPr>
                            <a:t>200.6</a:t>
                          </a:r>
                          <a:endParaRPr lang="en-GB" sz="1200" dirty="0"/>
                        </a:p>
                      </a:txBody>
                      <a:tcPr/>
                    </a:tc>
                    <a:tc>
                      <a:txBody>
                        <a:bodyPr/>
                        <a:lstStyle/>
                        <a:p>
                          <a:pPr algn="ctr"/>
                          <a:r>
                            <a:rPr lang="en-US" sz="1200" dirty="0">
                              <a:latin typeface="Calibri" panose="020F0502020204030204" pitchFamily="34" charset="0"/>
                            </a:rPr>
                            <a:t>200.1</a:t>
                          </a:r>
                          <a:endParaRPr lang="en-GB" sz="1200" dirty="0"/>
                        </a:p>
                      </a:txBody>
                      <a:tcPr/>
                    </a:tc>
                    <a:extLst>
                      <a:ext uri="{0D108BD9-81ED-4DB2-BD59-A6C34878D82A}">
                        <a16:rowId xmlns:a16="http://schemas.microsoft.com/office/drawing/2014/main" val="1279272567"/>
                      </a:ext>
                    </a:extLst>
                  </a:tr>
                  <a:tr h="289011">
                    <a:tc>
                      <a:txBody>
                        <a:bodyPr/>
                        <a:lstStyle/>
                        <a:p>
                          <a:endParaRPr lang="en-US"/>
                        </a:p>
                      </a:txBody>
                      <a:tcPr>
                        <a:blipFill>
                          <a:blip r:embed="rId4"/>
                          <a:stretch>
                            <a:fillRect l="-870" t="-263830" r="-341739" b="-212766"/>
                          </a:stretch>
                        </a:blipFill>
                      </a:tcPr>
                    </a:tc>
                    <a:tc>
                      <a:txBody>
                        <a:bodyPr/>
                        <a:lstStyle/>
                        <a:p>
                          <a:pPr algn="ctr"/>
                          <a:r>
                            <a:rPr lang="en-US" sz="1200" dirty="0">
                              <a:latin typeface="Calibri" panose="020F0502020204030204" pitchFamily="34" charset="0"/>
                            </a:rPr>
                            <a:t>4.9</a:t>
                          </a:r>
                          <a:endParaRPr lang="en-GB" sz="1200" dirty="0"/>
                        </a:p>
                      </a:txBody>
                      <a:tcPr/>
                    </a:tc>
                    <a:tc>
                      <a:txBody>
                        <a:bodyPr/>
                        <a:lstStyle/>
                        <a:p>
                          <a:pPr algn="ctr"/>
                          <a:r>
                            <a:rPr lang="en-US" sz="1200" dirty="0">
                              <a:latin typeface="Calibri" panose="020F0502020204030204" pitchFamily="34" charset="0"/>
                            </a:rPr>
                            <a:t>4.9</a:t>
                          </a:r>
                          <a:endParaRPr lang="en-GB" sz="1200" dirty="0"/>
                        </a:p>
                      </a:txBody>
                      <a:tcPr/>
                    </a:tc>
                    <a:tc>
                      <a:txBody>
                        <a:bodyPr/>
                        <a:lstStyle/>
                        <a:p>
                          <a:pPr algn="ctr"/>
                          <a:r>
                            <a:rPr lang="en-US" sz="1200" dirty="0">
                              <a:latin typeface="Calibri" panose="020F0502020204030204" pitchFamily="34" charset="0"/>
                            </a:rPr>
                            <a:t>4.9</a:t>
                          </a:r>
                          <a:endParaRPr lang="en-GB" sz="1200" dirty="0"/>
                        </a:p>
                      </a:txBody>
                      <a:tcPr/>
                    </a:tc>
                    <a:extLst>
                      <a:ext uri="{0D108BD9-81ED-4DB2-BD59-A6C34878D82A}">
                        <a16:rowId xmlns:a16="http://schemas.microsoft.com/office/drawing/2014/main" val="4249955889"/>
                      </a:ext>
                    </a:extLst>
                  </a:tr>
                  <a:tr h="289011">
                    <a:tc>
                      <a:txBody>
                        <a:bodyPr/>
                        <a:lstStyle/>
                        <a:p>
                          <a:endParaRPr lang="en-US"/>
                        </a:p>
                      </a:txBody>
                      <a:tcPr>
                        <a:blipFill>
                          <a:blip r:embed="rId4"/>
                          <a:stretch>
                            <a:fillRect l="-870" t="-356250" r="-341739" b="-108333"/>
                          </a:stretch>
                        </a:blipFill>
                      </a:tcPr>
                    </a:tc>
                    <a:tc>
                      <a:txBody>
                        <a:bodyPr/>
                        <a:lstStyle/>
                        <a:p>
                          <a:pPr algn="ctr"/>
                          <a:r>
                            <a:rPr lang="en-US" sz="1200" dirty="0">
                              <a:latin typeface="Calibri" panose="020F0502020204030204" pitchFamily="34" charset="0"/>
                            </a:rPr>
                            <a:t>0.0</a:t>
                          </a:r>
                          <a:endParaRPr lang="en-GB" sz="1200" dirty="0"/>
                        </a:p>
                      </a:txBody>
                      <a:tcPr/>
                    </a:tc>
                    <a:tc>
                      <a:txBody>
                        <a:bodyPr/>
                        <a:lstStyle/>
                        <a:p>
                          <a:pPr algn="ctr"/>
                          <a:r>
                            <a:rPr lang="en-US" sz="1200" dirty="0">
                              <a:latin typeface="Calibri" panose="020F0502020204030204" pitchFamily="34" charset="0"/>
                            </a:rPr>
                            <a:t>0.0</a:t>
                          </a:r>
                          <a:endParaRPr lang="en-GB" sz="1200" dirty="0"/>
                        </a:p>
                      </a:txBody>
                      <a:tcPr/>
                    </a:tc>
                    <a:tc>
                      <a:txBody>
                        <a:bodyPr/>
                        <a:lstStyle/>
                        <a:p>
                          <a:pPr algn="ctr"/>
                          <a:r>
                            <a:rPr lang="en-US" sz="1200" dirty="0">
                              <a:latin typeface="Calibri" panose="020F0502020204030204" pitchFamily="34" charset="0"/>
                            </a:rPr>
                            <a:t>0.0</a:t>
                          </a:r>
                          <a:endParaRPr lang="en-GB" sz="1200" dirty="0"/>
                        </a:p>
                      </a:txBody>
                      <a:tcPr/>
                    </a:tc>
                    <a:extLst>
                      <a:ext uri="{0D108BD9-81ED-4DB2-BD59-A6C34878D82A}">
                        <a16:rowId xmlns:a16="http://schemas.microsoft.com/office/drawing/2014/main" val="4138238173"/>
                      </a:ext>
                    </a:extLst>
                  </a:tr>
                  <a:tr h="289011">
                    <a:tc>
                      <a:txBody>
                        <a:bodyPr/>
                        <a:lstStyle/>
                        <a:p>
                          <a:endParaRPr lang="en-US"/>
                        </a:p>
                      </a:txBody>
                      <a:tcPr>
                        <a:blipFill>
                          <a:blip r:embed="rId4"/>
                          <a:stretch>
                            <a:fillRect l="-870" t="-465957" r="-341739" b="-10638"/>
                          </a:stretch>
                        </a:blipFill>
                      </a:tcPr>
                    </a:tc>
                    <a:tc>
                      <a:txBody>
                        <a:bodyPr/>
                        <a:lstStyle/>
                        <a:p>
                          <a:pPr algn="ctr"/>
                          <a:r>
                            <a:rPr lang="en-US" sz="1200" dirty="0">
                              <a:latin typeface="Calibri" panose="020F0502020204030204" pitchFamily="34" charset="0"/>
                            </a:rPr>
                            <a:t>0.0</a:t>
                          </a:r>
                          <a:endParaRPr lang="en-GB" sz="1200" dirty="0"/>
                        </a:p>
                      </a:txBody>
                      <a:tcPr/>
                    </a:tc>
                    <a:tc>
                      <a:txBody>
                        <a:bodyPr/>
                        <a:lstStyle/>
                        <a:p>
                          <a:pPr algn="ctr"/>
                          <a:r>
                            <a:rPr lang="en-US" sz="1200" dirty="0">
                              <a:latin typeface="Calibri" panose="020F0502020204030204" pitchFamily="34" charset="0"/>
                            </a:rPr>
                            <a:t>0.0</a:t>
                          </a:r>
                          <a:endParaRPr lang="en-GB" sz="1200" dirty="0"/>
                        </a:p>
                      </a:txBody>
                      <a:tcPr/>
                    </a:tc>
                    <a:tc>
                      <a:txBody>
                        <a:bodyPr/>
                        <a:lstStyle/>
                        <a:p>
                          <a:pPr algn="ctr"/>
                          <a:r>
                            <a:rPr lang="en-US" sz="1200" dirty="0">
                              <a:latin typeface="Calibri" panose="020F0502020204030204" pitchFamily="34" charset="0"/>
                            </a:rPr>
                            <a:t>0.0</a:t>
                          </a:r>
                          <a:endParaRPr lang="en-GB" sz="1200" dirty="0"/>
                        </a:p>
                      </a:txBody>
                      <a:tcPr/>
                    </a:tc>
                    <a:extLst>
                      <a:ext uri="{0D108BD9-81ED-4DB2-BD59-A6C34878D82A}">
                        <a16:rowId xmlns:a16="http://schemas.microsoft.com/office/drawing/2014/main" val="3039365539"/>
                      </a:ext>
                    </a:extLst>
                  </a:tr>
                </a:tbl>
              </a:graphicData>
            </a:graphic>
          </p:graphicFrame>
        </mc:Fallback>
      </mc:AlternateContent>
      <p:sp>
        <p:nvSpPr>
          <p:cNvPr id="13" name="TextBox 12">
            <a:extLst>
              <a:ext uri="{FF2B5EF4-FFF2-40B4-BE49-F238E27FC236}">
                <a16:creationId xmlns:a16="http://schemas.microsoft.com/office/drawing/2014/main" id="{7E10F673-8ADD-FEEF-9823-8F959AFD4FC7}"/>
              </a:ext>
            </a:extLst>
          </p:cNvPr>
          <p:cNvSpPr txBox="1"/>
          <p:nvPr/>
        </p:nvSpPr>
        <p:spPr>
          <a:xfrm>
            <a:off x="233039" y="5858434"/>
            <a:ext cx="6094520" cy="461665"/>
          </a:xfrm>
          <a:prstGeom prst="rect">
            <a:avLst/>
          </a:prstGeom>
          <a:noFill/>
        </p:spPr>
        <p:txBody>
          <a:bodyPr wrap="square">
            <a:spAutoFit/>
          </a:bodyPr>
          <a:lstStyle/>
          <a:p>
            <a:pPr>
              <a:buSzPts val="1000"/>
              <a:tabLst>
                <a:tab pos="457200" algn="l"/>
              </a:tabLst>
            </a:pPr>
            <a:r>
              <a:rPr lang="en-GB" sz="800" dirty="0">
                <a:solidFill>
                  <a:srgbClr val="222222"/>
                </a:solidFill>
                <a:effectLst/>
                <a:ea typeface="Times New Roman" panose="02020603050405020304" pitchFamily="18" charset="0"/>
              </a:rPr>
              <a:t>[3] Ramjiawan, R., et al. "Design of the proton and electron transfer lines for AWAKE Run 2c." </a:t>
            </a:r>
            <a:r>
              <a:rPr lang="en-GB" sz="800" i="1" dirty="0">
                <a:solidFill>
                  <a:srgbClr val="222222"/>
                </a:solidFill>
                <a:effectLst/>
                <a:ea typeface="Times New Roman" panose="02020603050405020304" pitchFamily="18" charset="0"/>
              </a:rPr>
              <a:t>Nuclear Instruments and Methods in Physics Research Section A: Accelerators, Spectrometers, Detectors and Associated Equipment</a:t>
            </a:r>
            <a:r>
              <a:rPr lang="en-GB" sz="800" dirty="0">
                <a:solidFill>
                  <a:srgbClr val="222222"/>
                </a:solidFill>
                <a:effectLst/>
                <a:ea typeface="Times New Roman" panose="02020603050405020304" pitchFamily="18" charset="0"/>
              </a:rPr>
              <a:t> 1049 (2023): 168094. (</a:t>
            </a:r>
            <a:r>
              <a:rPr lang="en-GB" sz="800" u="sng" dirty="0">
                <a:solidFill>
                  <a:srgbClr val="222222"/>
                </a:solidFill>
                <a:effectLst/>
                <a:ea typeface="Times New Roman" panose="02020603050405020304" pitchFamily="18" charset="0"/>
                <a:hlinkClick r:id="rId5"/>
              </a:rPr>
              <a:t>https://www.sciencedirect.com/science/article/pii/S0168900223000840</a:t>
            </a:r>
            <a:r>
              <a:rPr lang="en-GB" sz="800" dirty="0">
                <a:solidFill>
                  <a:srgbClr val="222222"/>
                </a:solidFill>
                <a:effectLst/>
                <a:ea typeface="Times New Roman" panose="02020603050405020304" pitchFamily="18" charset="0"/>
              </a:rPr>
              <a:t>)</a:t>
            </a:r>
            <a:endParaRPr lang="en-GB" sz="800" dirty="0">
              <a:effectLst/>
              <a:ea typeface="Calibri" panose="020F0502020204030204" pitchFamily="34" charset="0"/>
            </a:endParaRPr>
          </a:p>
        </p:txBody>
      </p:sp>
      <p:sp>
        <p:nvSpPr>
          <p:cNvPr id="11" name="Date Placeholder 10">
            <a:extLst>
              <a:ext uri="{FF2B5EF4-FFF2-40B4-BE49-F238E27FC236}">
                <a16:creationId xmlns:a16="http://schemas.microsoft.com/office/drawing/2014/main" id="{32E0DABA-D2D7-0B02-BC9B-AAFB04FDF46A}"/>
              </a:ext>
            </a:extLst>
          </p:cNvPr>
          <p:cNvSpPr>
            <a:spLocks noGrp="1"/>
          </p:cNvSpPr>
          <p:nvPr>
            <p:ph type="dt" sz="half" idx="10"/>
          </p:nvPr>
        </p:nvSpPr>
        <p:spPr/>
        <p:txBody>
          <a:bodyPr/>
          <a:lstStyle/>
          <a:p>
            <a:r>
              <a:rPr lang="en-US"/>
              <a:t>5/02/2024</a:t>
            </a:r>
          </a:p>
        </p:txBody>
      </p:sp>
      <p:sp>
        <p:nvSpPr>
          <p:cNvPr id="12" name="Footer Placeholder 11">
            <a:extLst>
              <a:ext uri="{FF2B5EF4-FFF2-40B4-BE49-F238E27FC236}">
                <a16:creationId xmlns:a16="http://schemas.microsoft.com/office/drawing/2014/main" id="{DD405F43-DCD8-3404-8298-954DBB23B247}"/>
              </a:ext>
            </a:extLst>
          </p:cNvPr>
          <p:cNvSpPr>
            <a:spLocks noGrp="1"/>
          </p:cNvSpPr>
          <p:nvPr>
            <p:ph type="ftr" sz="quarter" idx="3"/>
          </p:nvPr>
        </p:nvSpPr>
        <p:spPr/>
        <p:txBody>
          <a:bodyPr/>
          <a:lstStyle/>
          <a:p>
            <a:r>
              <a:rPr lang="en-US"/>
              <a:t>AWAKE Review</a:t>
            </a:r>
            <a:endParaRPr lang="en-US" dirty="0"/>
          </a:p>
        </p:txBody>
      </p:sp>
      <p:sp>
        <p:nvSpPr>
          <p:cNvPr id="14" name="Slide Number Placeholder 13">
            <a:extLst>
              <a:ext uri="{FF2B5EF4-FFF2-40B4-BE49-F238E27FC236}">
                <a16:creationId xmlns:a16="http://schemas.microsoft.com/office/drawing/2014/main" id="{7E3961AF-138D-1DEA-EA89-7220292BE8F0}"/>
              </a:ext>
            </a:extLst>
          </p:cNvPr>
          <p:cNvSpPr>
            <a:spLocks noGrp="1"/>
          </p:cNvSpPr>
          <p:nvPr>
            <p:ph type="sldNum" sz="quarter" idx="4"/>
          </p:nvPr>
        </p:nvSpPr>
        <p:spPr/>
        <p:txBody>
          <a:bodyPr/>
          <a:lstStyle/>
          <a:p>
            <a:fld id="{3D351EE0-6949-4F2E-8F68-46F7424C488D}" type="slidenum">
              <a:rPr lang="en-US" smtClean="0"/>
              <a:pPr/>
              <a:t>18</a:t>
            </a:fld>
            <a:endParaRPr lang="en-US" dirty="0"/>
          </a:p>
        </p:txBody>
      </p:sp>
    </p:spTree>
    <p:extLst>
      <p:ext uri="{BB962C8B-B14F-4D97-AF65-F5344CB8AC3E}">
        <p14:creationId xmlns:p14="http://schemas.microsoft.com/office/powerpoint/2010/main" val="14162845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Rounded Corners 15">
            <a:extLst>
              <a:ext uri="{FF2B5EF4-FFF2-40B4-BE49-F238E27FC236}">
                <a16:creationId xmlns:a16="http://schemas.microsoft.com/office/drawing/2014/main" id="{4260645F-8FB1-B8DC-29C4-6D79855A865E}"/>
              </a:ext>
            </a:extLst>
          </p:cNvPr>
          <p:cNvSpPr/>
          <p:nvPr/>
        </p:nvSpPr>
        <p:spPr>
          <a:xfrm>
            <a:off x="914400" y="3151908"/>
            <a:ext cx="6835806" cy="689663"/>
          </a:xfrm>
          <a:prstGeom prst="roundRect">
            <a:avLst/>
          </a:prstGeom>
          <a:solidFill>
            <a:schemeClr val="accent6">
              <a:lumMod val="20000"/>
              <a:lumOff val="80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a:extLst>
              <a:ext uri="{FF2B5EF4-FFF2-40B4-BE49-F238E27FC236}">
                <a16:creationId xmlns:a16="http://schemas.microsoft.com/office/drawing/2014/main" id="{F92382C7-DCAD-4657-F891-F1B555716E09}"/>
              </a:ext>
            </a:extLst>
          </p:cNvPr>
          <p:cNvPicPr>
            <a:picLocks noChangeAspect="1"/>
          </p:cNvPicPr>
          <p:nvPr/>
        </p:nvPicPr>
        <p:blipFill>
          <a:blip r:embed="rId3"/>
          <a:stretch>
            <a:fillRect/>
          </a:stretch>
        </p:blipFill>
        <p:spPr>
          <a:xfrm>
            <a:off x="7908986" y="846924"/>
            <a:ext cx="3953890" cy="3361249"/>
          </a:xfrm>
          <a:prstGeom prst="rect">
            <a:avLst/>
          </a:prstGeom>
        </p:spPr>
      </p:pic>
      <p:sp>
        <p:nvSpPr>
          <p:cNvPr id="2" name="Title 1">
            <a:extLst>
              <a:ext uri="{FF2B5EF4-FFF2-40B4-BE49-F238E27FC236}">
                <a16:creationId xmlns:a16="http://schemas.microsoft.com/office/drawing/2014/main" id="{B367AF54-646E-44F5-06E2-5E777127A3E1}"/>
              </a:ext>
            </a:extLst>
          </p:cNvPr>
          <p:cNvSpPr>
            <a:spLocks noGrp="1"/>
          </p:cNvSpPr>
          <p:nvPr>
            <p:ph type="title"/>
          </p:nvPr>
        </p:nvSpPr>
        <p:spPr/>
        <p:txBody>
          <a:bodyPr>
            <a:normAutofit fontScale="90000"/>
          </a:bodyPr>
          <a:lstStyle/>
          <a:p>
            <a:r>
              <a:rPr lang="en-US" dirty="0"/>
              <a:t>Proton injection</a:t>
            </a:r>
            <a:endParaRPr lang="en-CH" dirty="0"/>
          </a:p>
        </p:txBody>
      </p:sp>
      <p:sp>
        <p:nvSpPr>
          <p:cNvPr id="10" name="TextBox 9">
            <a:extLst>
              <a:ext uri="{FF2B5EF4-FFF2-40B4-BE49-F238E27FC236}">
                <a16:creationId xmlns:a16="http://schemas.microsoft.com/office/drawing/2014/main" id="{28E18E14-2242-F6B5-DFBA-EFFCFFCB4098}"/>
              </a:ext>
            </a:extLst>
          </p:cNvPr>
          <p:cNvSpPr txBox="1"/>
          <p:nvPr/>
        </p:nvSpPr>
        <p:spPr>
          <a:xfrm>
            <a:off x="482296" y="1019122"/>
            <a:ext cx="7534867" cy="646331"/>
          </a:xfrm>
          <a:prstGeom prst="rect">
            <a:avLst/>
          </a:prstGeom>
          <a:noFill/>
        </p:spPr>
        <p:txBody>
          <a:bodyPr wrap="square">
            <a:spAutoFit/>
          </a:bodyPr>
          <a:lstStyle/>
          <a:p>
            <a:pPr>
              <a:buClr>
                <a:schemeClr val="accent2"/>
              </a:buClr>
            </a:pPr>
            <a:endParaRPr lang="en-GB" dirty="0">
              <a:latin typeface="Calibri" panose="020F0502020204030204" pitchFamily="34" charset="0"/>
            </a:endParaRPr>
          </a:p>
          <a:p>
            <a:pPr marL="285750" indent="-285750">
              <a:buClr>
                <a:schemeClr val="accent2"/>
              </a:buClr>
              <a:buFont typeface="Arial" panose="020B0604020202020204" pitchFamily="34" charset="0"/>
              <a:buChar char="•"/>
            </a:pPr>
            <a:endParaRPr lang="en-GB" dirty="0">
              <a:latin typeface="Calibri" panose="020F0502020204030204" pitchFamily="34" charset="0"/>
            </a:endParaRPr>
          </a:p>
        </p:txBody>
      </p:sp>
      <p:sp>
        <p:nvSpPr>
          <p:cNvPr id="3" name="TextBox 2">
            <a:extLst>
              <a:ext uri="{FF2B5EF4-FFF2-40B4-BE49-F238E27FC236}">
                <a16:creationId xmlns:a16="http://schemas.microsoft.com/office/drawing/2014/main" id="{B9EAB5B8-F734-D848-6C82-A88D3BA1FFD0}"/>
              </a:ext>
            </a:extLst>
          </p:cNvPr>
          <p:cNvSpPr txBox="1"/>
          <p:nvPr/>
        </p:nvSpPr>
        <p:spPr>
          <a:xfrm>
            <a:off x="849601" y="1073317"/>
            <a:ext cx="6900606" cy="2185214"/>
          </a:xfrm>
          <a:prstGeom prst="rect">
            <a:avLst/>
          </a:prstGeom>
          <a:noFill/>
        </p:spPr>
        <p:txBody>
          <a:bodyPr wrap="square" rtlCol="0">
            <a:spAutoFit/>
          </a:bodyPr>
          <a:lstStyle/>
          <a:p>
            <a:pPr>
              <a:buClr>
                <a:schemeClr val="accent2"/>
              </a:buClr>
            </a:pPr>
            <a:r>
              <a:rPr lang="en-US" dirty="0">
                <a:latin typeface="Calibri" panose="020F0502020204030204" pitchFamily="34" charset="0"/>
              </a:rPr>
              <a:t>New experimental layout requires reconfiguration of proton transfer line</a:t>
            </a:r>
          </a:p>
          <a:p>
            <a:pPr>
              <a:buClr>
                <a:schemeClr val="accent2"/>
              </a:buClr>
            </a:pPr>
            <a:endParaRPr lang="en-US" b="1" dirty="0">
              <a:latin typeface="Calibri" panose="020F0502020204030204" pitchFamily="34" charset="0"/>
            </a:endParaRPr>
          </a:p>
          <a:p>
            <a:pPr marL="742950" lvl="1" indent="-285750">
              <a:buFont typeface="Arial" panose="020B0604020202020204" pitchFamily="34" charset="0"/>
              <a:buChar char="•"/>
            </a:pPr>
            <a:r>
              <a:rPr lang="en-US" dirty="0">
                <a:latin typeface="Calibri" panose="020F0502020204030204" pitchFamily="34" charset="0"/>
              </a:rPr>
              <a:t>Plasma cell position will be </a:t>
            </a:r>
            <a:r>
              <a:rPr lang="en-US" dirty="0">
                <a:solidFill>
                  <a:srgbClr val="0432FF"/>
                </a:solidFill>
                <a:latin typeface="Calibri" panose="020F0502020204030204" pitchFamily="34" charset="0"/>
              </a:rPr>
              <a:t>shifted of 40 m</a:t>
            </a:r>
          </a:p>
          <a:p>
            <a:pPr marL="742950" lvl="1" indent="-285750">
              <a:buFont typeface="Arial" panose="020B0604020202020204" pitchFamily="34" charset="0"/>
              <a:buChar char="•"/>
            </a:pPr>
            <a:endParaRPr lang="en-US" sz="500" dirty="0">
              <a:solidFill>
                <a:srgbClr val="0432FF"/>
              </a:solidFill>
              <a:latin typeface="Calibri" panose="020F0502020204030204" pitchFamily="34" charset="0"/>
            </a:endParaRPr>
          </a:p>
          <a:p>
            <a:pPr marL="742950" lvl="1" indent="-285750">
              <a:buFont typeface="Arial" panose="020B0604020202020204" pitchFamily="34" charset="0"/>
              <a:buChar char="•"/>
            </a:pPr>
            <a:r>
              <a:rPr lang="en-US" dirty="0">
                <a:latin typeface="Calibri" panose="020F0502020204030204" pitchFamily="34" charset="0"/>
              </a:rPr>
              <a:t>Design relies on </a:t>
            </a:r>
            <a:r>
              <a:rPr lang="en-US" dirty="0">
                <a:solidFill>
                  <a:srgbClr val="0432FF"/>
                </a:solidFill>
                <a:latin typeface="Calibri" panose="020F0502020204030204" pitchFamily="34" charset="0"/>
              </a:rPr>
              <a:t>existing magnets, </a:t>
            </a:r>
            <a:r>
              <a:rPr lang="en-US" dirty="0">
                <a:latin typeface="Calibri" panose="020F0502020204030204" pitchFamily="34" charset="0"/>
              </a:rPr>
              <a:t>to be re-organized to fit the new layout</a:t>
            </a:r>
          </a:p>
          <a:p>
            <a:pPr marL="742950" lvl="1" indent="-285750">
              <a:buFont typeface="Arial" panose="020B0604020202020204" pitchFamily="34" charset="0"/>
              <a:buChar char="•"/>
            </a:pPr>
            <a:endParaRPr lang="en-US" sz="500" dirty="0">
              <a:latin typeface="Calibri" panose="020F0502020204030204" pitchFamily="34" charset="0"/>
            </a:endParaRPr>
          </a:p>
          <a:p>
            <a:pPr lvl="1"/>
            <a:r>
              <a:rPr lang="en-US" dirty="0">
                <a:latin typeface="Calibri" panose="020F0502020204030204" pitchFamily="34" charset="0"/>
              </a:rPr>
              <a:t> </a:t>
            </a:r>
            <a:endParaRPr lang="en-US" dirty="0">
              <a:solidFill>
                <a:srgbClr val="0432FF"/>
              </a:solidFill>
              <a:latin typeface="Calibri" panose="020F0502020204030204" pitchFamily="34" charset="0"/>
            </a:endParaRPr>
          </a:p>
        </p:txBody>
      </p:sp>
      <mc:AlternateContent xmlns:mc="http://schemas.openxmlformats.org/markup-compatibility/2006">
        <mc:Choice xmlns:a14="http://schemas.microsoft.com/office/drawing/2010/main" Requires="a14">
          <p:graphicFrame>
            <p:nvGraphicFramePr>
              <p:cNvPr id="8" name="Table 7">
                <a:extLst>
                  <a:ext uri="{FF2B5EF4-FFF2-40B4-BE49-F238E27FC236}">
                    <a16:creationId xmlns:a16="http://schemas.microsoft.com/office/drawing/2014/main" id="{B7FB5F3E-1E2B-C999-6AAA-997802BA2DFD}"/>
                  </a:ext>
                </a:extLst>
              </p:cNvPr>
              <p:cNvGraphicFramePr>
                <a:graphicFrameLocks noGrp="1"/>
              </p:cNvGraphicFramePr>
              <p:nvPr>
                <p:extLst>
                  <p:ext uri="{D42A27DB-BD31-4B8C-83A1-F6EECF244321}">
                    <p14:modId xmlns:p14="http://schemas.microsoft.com/office/powerpoint/2010/main" val="1593167650"/>
                  </p:ext>
                </p:extLst>
              </p:nvPr>
            </p:nvGraphicFramePr>
            <p:xfrm>
              <a:off x="8573917" y="4413877"/>
              <a:ext cx="3067660" cy="1613244"/>
            </p:xfrm>
            <a:graphic>
              <a:graphicData uri="http://schemas.openxmlformats.org/drawingml/2006/table">
                <a:tbl>
                  <a:tblPr firstRow="1" bandRow="1">
                    <a:tableStyleId>{5C22544A-7EE6-4342-B048-85BDC9FD1C3A}</a:tableStyleId>
                  </a:tblPr>
                  <a:tblGrid>
                    <a:gridCol w="697249">
                      <a:extLst>
                        <a:ext uri="{9D8B030D-6E8A-4147-A177-3AD203B41FA5}">
                          <a16:colId xmlns:a16="http://schemas.microsoft.com/office/drawing/2014/main" val="678839723"/>
                        </a:ext>
                      </a:extLst>
                    </a:gridCol>
                    <a:gridCol w="1037055">
                      <a:extLst>
                        <a:ext uri="{9D8B030D-6E8A-4147-A177-3AD203B41FA5}">
                          <a16:colId xmlns:a16="http://schemas.microsoft.com/office/drawing/2014/main" val="2682505590"/>
                        </a:ext>
                      </a:extLst>
                    </a:gridCol>
                    <a:gridCol w="671969">
                      <a:extLst>
                        <a:ext uri="{9D8B030D-6E8A-4147-A177-3AD203B41FA5}">
                          <a16:colId xmlns:a16="http://schemas.microsoft.com/office/drawing/2014/main" val="140940784"/>
                        </a:ext>
                      </a:extLst>
                    </a:gridCol>
                    <a:gridCol w="661387">
                      <a:extLst>
                        <a:ext uri="{9D8B030D-6E8A-4147-A177-3AD203B41FA5}">
                          <a16:colId xmlns:a16="http://schemas.microsoft.com/office/drawing/2014/main" val="1193649334"/>
                        </a:ext>
                      </a:extLst>
                    </a:gridCol>
                  </a:tblGrid>
                  <a:tr h="289774">
                    <a:tc>
                      <a:txBody>
                        <a:bodyPr/>
                        <a:lstStyle/>
                        <a:p>
                          <a:endParaRPr lang="en-GB" sz="1200" dirty="0">
                            <a:latin typeface="Calibri" panose="020F0502020204030204" pitchFamily="34" charset="0"/>
                          </a:endParaRPr>
                        </a:p>
                      </a:txBody>
                      <a:tcPr/>
                    </a:tc>
                    <a:tc>
                      <a:txBody>
                        <a:bodyPr/>
                        <a:lstStyle/>
                        <a:p>
                          <a:pPr algn="ctr"/>
                          <a:r>
                            <a:rPr lang="en-US" sz="1200" dirty="0">
                              <a:latin typeface="Calibri" panose="020F0502020204030204" pitchFamily="34" charset="0"/>
                            </a:rPr>
                            <a:t>Specifications</a:t>
                          </a:r>
                          <a:endParaRPr lang="en-GB" sz="1200" dirty="0"/>
                        </a:p>
                      </a:txBody>
                      <a:tcPr/>
                    </a:tc>
                    <a:tc>
                      <a:txBody>
                        <a:bodyPr/>
                        <a:lstStyle/>
                        <a:p>
                          <a:pPr algn="ctr"/>
                          <a:r>
                            <a:rPr lang="en-US" sz="1200" dirty="0">
                              <a:latin typeface="Calibri" panose="020F0502020204030204" pitchFamily="34" charset="0"/>
                            </a:rPr>
                            <a:t>x-plane</a:t>
                          </a:r>
                          <a:endParaRPr lang="en-GB" sz="1200" dirty="0"/>
                        </a:p>
                      </a:txBody>
                      <a:tcPr/>
                    </a:tc>
                    <a:tc>
                      <a:txBody>
                        <a:bodyPr/>
                        <a:lstStyle/>
                        <a:p>
                          <a:pPr algn="ctr"/>
                          <a:r>
                            <a:rPr lang="en-US" sz="1200" dirty="0">
                              <a:latin typeface="Calibri" panose="020F0502020204030204" pitchFamily="34" charset="0"/>
                            </a:rPr>
                            <a:t>y-plane</a:t>
                          </a:r>
                          <a:endParaRPr lang="en-GB" sz="1200" dirty="0"/>
                        </a:p>
                      </a:txBody>
                      <a:tcPr/>
                    </a:tc>
                    <a:extLst>
                      <a:ext uri="{0D108BD9-81ED-4DB2-BD59-A6C34878D82A}">
                        <a16:rowId xmlns:a16="http://schemas.microsoft.com/office/drawing/2014/main" val="605163910"/>
                      </a:ext>
                    </a:extLst>
                  </a:tr>
                  <a:tr h="289011">
                    <a:tc>
                      <a:txBody>
                        <a:bodyPr/>
                        <a:lstStyle/>
                        <a:p>
                          <a:pPr/>
                          <a14:m>
                            <m:oMathPara xmlns:m="http://schemas.openxmlformats.org/officeDocument/2006/math">
                              <m:oMathParaPr>
                                <m:jc m:val="centerGroup"/>
                              </m:oMathParaPr>
                              <m:oMath xmlns:m="http://schemas.openxmlformats.org/officeDocument/2006/math">
                                <m:sSub>
                                  <m:sSubPr>
                                    <m:ctrlPr>
                                      <a:rPr lang="en-GB" sz="1200" i="1" smtClean="0">
                                        <a:latin typeface="Cambria Math" panose="02040503050406030204" pitchFamily="18" charset="0"/>
                                      </a:rPr>
                                    </m:ctrlPr>
                                  </m:sSubPr>
                                  <m:e>
                                    <m:r>
                                      <a:rPr lang="en-GB" sz="1200" i="1" smtClean="0">
                                        <a:latin typeface="Cambria Math" panose="02040503050406030204" pitchFamily="18" charset="0"/>
                                        <a:ea typeface="Cambria Math" panose="02040503050406030204" pitchFamily="18" charset="0"/>
                                      </a:rPr>
                                      <m:t>𝜎</m:t>
                                    </m:r>
                                  </m:e>
                                  <m:sub>
                                    <m:r>
                                      <a:rPr lang="en-US" sz="1200" b="0" i="1" smtClean="0">
                                        <a:latin typeface="Cambria Math" panose="02040503050406030204" pitchFamily="18" charset="0"/>
                                      </a:rPr>
                                      <m:t>𝑥</m:t>
                                    </m:r>
                                    <m:r>
                                      <a:rPr lang="en-US" sz="1200" b="0" i="1" smtClean="0">
                                        <a:latin typeface="Cambria Math" panose="02040503050406030204" pitchFamily="18" charset="0"/>
                                      </a:rPr>
                                      <m:t>,</m:t>
                                    </m:r>
                                    <m:r>
                                      <a:rPr lang="en-US" sz="1200" b="0" i="1" smtClean="0">
                                        <a:latin typeface="Cambria Math" panose="02040503050406030204" pitchFamily="18" charset="0"/>
                                      </a:rPr>
                                      <m:t>𝑦</m:t>
                                    </m:r>
                                  </m:sub>
                                </m:sSub>
                                <m:r>
                                  <a:rPr lang="en-US" sz="1200" b="0" i="1" smtClean="0">
                                    <a:latin typeface="Cambria Math" panose="02040503050406030204" pitchFamily="18" charset="0"/>
                                  </a:rPr>
                                  <m:t> [</m:t>
                                </m:r>
                                <m:r>
                                  <a:rPr lang="en-US" sz="1200" b="0" i="1" smtClean="0">
                                    <a:latin typeface="Cambria Math" panose="02040503050406030204" pitchFamily="18" charset="0"/>
                                    <a:ea typeface="Cambria Math" panose="02040503050406030204" pitchFamily="18" charset="0"/>
                                  </a:rPr>
                                  <m:t>𝜇</m:t>
                                </m:r>
                                <m:r>
                                  <a:rPr lang="en-US" sz="1200" b="0" i="1" smtClean="0">
                                    <a:latin typeface="Cambria Math" panose="02040503050406030204" pitchFamily="18" charset="0"/>
                                    <a:ea typeface="Cambria Math" panose="02040503050406030204" pitchFamily="18" charset="0"/>
                                  </a:rPr>
                                  <m:t>𝑚</m:t>
                                </m:r>
                                <m:r>
                                  <a:rPr lang="en-US" sz="1200" b="0" i="1" smtClean="0">
                                    <a:latin typeface="Cambria Math" panose="02040503050406030204" pitchFamily="18" charset="0"/>
                                    <a:ea typeface="Cambria Math" panose="02040503050406030204" pitchFamily="18" charset="0"/>
                                  </a:rPr>
                                  <m:t>]</m:t>
                                </m:r>
                              </m:oMath>
                            </m:oMathPara>
                          </a14:m>
                          <a:endParaRPr lang="en-GB" sz="1200" dirty="0">
                            <a:latin typeface="Calibri" panose="020F0502020204030204" pitchFamily="34" charset="0"/>
                          </a:endParaRPr>
                        </a:p>
                      </a:txBody>
                      <a:tcPr/>
                    </a:tc>
                    <a:tc>
                      <a:txBody>
                        <a:bodyPr/>
                        <a:lstStyle/>
                        <a:p>
                          <a:pPr algn="ctr"/>
                          <a:r>
                            <a:rPr lang="en-US" sz="1200" dirty="0">
                              <a:latin typeface="Calibri" panose="020F0502020204030204" pitchFamily="34" charset="0"/>
                            </a:rPr>
                            <a:t>200</a:t>
                          </a:r>
                          <a:endParaRPr lang="en-GB" sz="1200" dirty="0"/>
                        </a:p>
                      </a:txBody>
                      <a:tcPr/>
                    </a:tc>
                    <a:tc>
                      <a:txBody>
                        <a:bodyPr/>
                        <a:lstStyle/>
                        <a:p>
                          <a:pPr algn="ctr"/>
                          <a:r>
                            <a:rPr lang="en-US" sz="1200" b="0" dirty="0">
                              <a:solidFill>
                                <a:schemeClr val="tx1"/>
                              </a:solidFill>
                              <a:latin typeface="Calibri" panose="020F0502020204030204" pitchFamily="34" charset="0"/>
                            </a:rPr>
                            <a:t>200.6</a:t>
                          </a:r>
                          <a:endParaRPr lang="en-GB" sz="1200" b="0" dirty="0">
                            <a:solidFill>
                              <a:schemeClr val="tx1"/>
                            </a:solidFill>
                          </a:endParaRPr>
                        </a:p>
                      </a:txBody>
                      <a:tcPr/>
                    </a:tc>
                    <a:tc>
                      <a:txBody>
                        <a:bodyPr/>
                        <a:lstStyle/>
                        <a:p>
                          <a:pPr algn="ctr"/>
                          <a:r>
                            <a:rPr lang="en-US" sz="1200" b="0" dirty="0">
                              <a:solidFill>
                                <a:schemeClr val="tx1"/>
                              </a:solidFill>
                              <a:latin typeface="Calibri" panose="020F0502020204030204" pitchFamily="34" charset="0"/>
                            </a:rPr>
                            <a:t>200.1</a:t>
                          </a:r>
                          <a:endParaRPr lang="en-GB" sz="1200" b="0" dirty="0">
                            <a:solidFill>
                              <a:schemeClr val="tx1"/>
                            </a:solidFill>
                          </a:endParaRPr>
                        </a:p>
                      </a:txBody>
                      <a:tcPr/>
                    </a:tc>
                    <a:extLst>
                      <a:ext uri="{0D108BD9-81ED-4DB2-BD59-A6C34878D82A}">
                        <a16:rowId xmlns:a16="http://schemas.microsoft.com/office/drawing/2014/main" val="1279272567"/>
                      </a:ext>
                    </a:extLst>
                  </a:tr>
                  <a:tr h="289011">
                    <a:tc>
                      <a:txBody>
                        <a:bodyPr/>
                        <a:lstStyle/>
                        <a:p>
                          <a:pPr/>
                          <a14:m>
                            <m:oMathPara xmlns:m="http://schemas.openxmlformats.org/officeDocument/2006/math">
                              <m:oMathParaPr>
                                <m:jc m:val="centerGroup"/>
                              </m:oMathParaPr>
                              <m:oMath xmlns:m="http://schemas.openxmlformats.org/officeDocument/2006/math">
                                <m:sSub>
                                  <m:sSubPr>
                                    <m:ctrlPr>
                                      <a:rPr lang="en-GB" sz="1200" i="1" smtClean="0">
                                        <a:latin typeface="Cambria Math" panose="02040503050406030204" pitchFamily="18" charset="0"/>
                                      </a:rPr>
                                    </m:ctrlPr>
                                  </m:sSubPr>
                                  <m:e>
                                    <m:r>
                                      <a:rPr lang="en-GB" sz="1200" i="1" smtClean="0">
                                        <a:latin typeface="Cambria Math" panose="02040503050406030204" pitchFamily="18" charset="0"/>
                                        <a:ea typeface="Cambria Math" panose="02040503050406030204" pitchFamily="18" charset="0"/>
                                      </a:rPr>
                                      <m:t>𝛽</m:t>
                                    </m:r>
                                  </m:e>
                                  <m:sub>
                                    <m:r>
                                      <a:rPr lang="en-US" sz="1200" b="0" i="1" smtClean="0">
                                        <a:latin typeface="Cambria Math" panose="02040503050406030204" pitchFamily="18" charset="0"/>
                                      </a:rPr>
                                      <m:t>𝑥</m:t>
                                    </m:r>
                                    <m:r>
                                      <a:rPr lang="en-US" sz="1200" b="0" i="1" smtClean="0">
                                        <a:latin typeface="Cambria Math" panose="02040503050406030204" pitchFamily="18" charset="0"/>
                                      </a:rPr>
                                      <m:t>,</m:t>
                                    </m:r>
                                    <m:r>
                                      <a:rPr lang="en-US" sz="1200" b="0" i="1" smtClean="0">
                                        <a:latin typeface="Cambria Math" panose="02040503050406030204" pitchFamily="18" charset="0"/>
                                      </a:rPr>
                                      <m:t>𝑦</m:t>
                                    </m:r>
                                  </m:sub>
                                </m:sSub>
                                <m:r>
                                  <a:rPr lang="en-US" sz="1200" b="0" i="1" smtClean="0">
                                    <a:latin typeface="Cambria Math" panose="02040503050406030204" pitchFamily="18" charset="0"/>
                                  </a:rPr>
                                  <m:t> [</m:t>
                                </m:r>
                                <m:r>
                                  <a:rPr lang="en-US" sz="1200" b="0" i="1" smtClean="0">
                                    <a:latin typeface="Cambria Math" panose="02040503050406030204" pitchFamily="18" charset="0"/>
                                    <a:ea typeface="Cambria Math" panose="02040503050406030204" pitchFamily="18" charset="0"/>
                                  </a:rPr>
                                  <m:t>𝜇</m:t>
                                </m:r>
                                <m:r>
                                  <a:rPr lang="en-US" sz="1200" b="0" i="1" smtClean="0">
                                    <a:latin typeface="Cambria Math" panose="02040503050406030204" pitchFamily="18" charset="0"/>
                                    <a:ea typeface="Cambria Math" panose="02040503050406030204" pitchFamily="18" charset="0"/>
                                  </a:rPr>
                                  <m:t>𝑚</m:t>
                                </m:r>
                                <m:r>
                                  <a:rPr lang="en-US" sz="1200" b="0" i="1" smtClean="0">
                                    <a:latin typeface="Cambria Math" panose="02040503050406030204" pitchFamily="18" charset="0"/>
                                    <a:ea typeface="Cambria Math" panose="02040503050406030204" pitchFamily="18" charset="0"/>
                                  </a:rPr>
                                  <m:t>]</m:t>
                                </m:r>
                              </m:oMath>
                            </m:oMathPara>
                          </a14:m>
                          <a:endParaRPr lang="en-GB" sz="1200" dirty="0">
                            <a:latin typeface="Calibri" panose="020F0502020204030204" pitchFamily="34" charset="0"/>
                          </a:endParaRPr>
                        </a:p>
                      </a:txBody>
                      <a:tcPr/>
                    </a:tc>
                    <a:tc>
                      <a:txBody>
                        <a:bodyPr/>
                        <a:lstStyle/>
                        <a:p>
                          <a:pPr algn="ctr"/>
                          <a:r>
                            <a:rPr lang="en-US" sz="1200" dirty="0">
                              <a:latin typeface="Calibri" panose="020F0502020204030204" pitchFamily="34" charset="0"/>
                            </a:rPr>
                            <a:t>4.9</a:t>
                          </a:r>
                          <a:endParaRPr lang="en-GB" sz="1200" dirty="0"/>
                        </a:p>
                      </a:txBody>
                      <a:tcPr/>
                    </a:tc>
                    <a:tc>
                      <a:txBody>
                        <a:bodyPr/>
                        <a:lstStyle/>
                        <a:p>
                          <a:pPr algn="ctr"/>
                          <a:r>
                            <a:rPr lang="en-US" sz="1200" dirty="0">
                              <a:latin typeface="Calibri" panose="020F0502020204030204" pitchFamily="34" charset="0"/>
                            </a:rPr>
                            <a:t>4.9</a:t>
                          </a:r>
                          <a:endParaRPr lang="en-GB" sz="1200" dirty="0"/>
                        </a:p>
                      </a:txBody>
                      <a:tcPr/>
                    </a:tc>
                    <a:tc>
                      <a:txBody>
                        <a:bodyPr/>
                        <a:lstStyle/>
                        <a:p>
                          <a:pPr algn="ctr"/>
                          <a:r>
                            <a:rPr lang="en-US" sz="1200" dirty="0">
                              <a:latin typeface="Calibri" panose="020F0502020204030204" pitchFamily="34" charset="0"/>
                            </a:rPr>
                            <a:t>4.9</a:t>
                          </a:r>
                          <a:endParaRPr lang="en-GB" sz="1200" dirty="0"/>
                        </a:p>
                      </a:txBody>
                      <a:tcPr/>
                    </a:tc>
                    <a:extLst>
                      <a:ext uri="{0D108BD9-81ED-4DB2-BD59-A6C34878D82A}">
                        <a16:rowId xmlns:a16="http://schemas.microsoft.com/office/drawing/2014/main" val="4249955889"/>
                      </a:ext>
                    </a:extLst>
                  </a:tr>
                  <a:tr h="28901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GB" sz="1200" i="1" smtClean="0">
                                        <a:latin typeface="Cambria Math" panose="02040503050406030204" pitchFamily="18" charset="0"/>
                                      </a:rPr>
                                    </m:ctrlPr>
                                  </m:sSubPr>
                                  <m:e>
                                    <m:r>
                                      <a:rPr lang="en-GB" sz="1200" i="1" smtClean="0">
                                        <a:latin typeface="Cambria Math" panose="02040503050406030204" pitchFamily="18" charset="0"/>
                                        <a:ea typeface="Cambria Math" panose="02040503050406030204" pitchFamily="18" charset="0"/>
                                      </a:rPr>
                                      <m:t>𝛼</m:t>
                                    </m:r>
                                  </m:e>
                                  <m:sub>
                                    <m:r>
                                      <a:rPr lang="en-US" sz="1200" b="0" i="1" smtClean="0">
                                        <a:latin typeface="Cambria Math" panose="02040503050406030204" pitchFamily="18" charset="0"/>
                                      </a:rPr>
                                      <m:t>𝑥</m:t>
                                    </m:r>
                                    <m:r>
                                      <a:rPr lang="en-US" sz="1200" b="0" i="1" smtClean="0">
                                        <a:latin typeface="Cambria Math" panose="02040503050406030204" pitchFamily="18" charset="0"/>
                                      </a:rPr>
                                      <m:t>,</m:t>
                                    </m:r>
                                    <m:r>
                                      <a:rPr lang="en-US" sz="1200" b="0" i="1" smtClean="0">
                                        <a:latin typeface="Cambria Math" panose="02040503050406030204" pitchFamily="18" charset="0"/>
                                      </a:rPr>
                                      <m:t>𝑦</m:t>
                                    </m:r>
                                  </m:sub>
                                </m:sSub>
                              </m:oMath>
                            </m:oMathPara>
                          </a14:m>
                          <a:endParaRPr lang="en-GB" sz="1200" dirty="0">
                            <a:latin typeface="Calibri" panose="020F0502020204030204" pitchFamily="34" charset="0"/>
                          </a:endParaRPr>
                        </a:p>
                      </a:txBody>
                      <a:tcPr/>
                    </a:tc>
                    <a:tc>
                      <a:txBody>
                        <a:bodyPr/>
                        <a:lstStyle/>
                        <a:p>
                          <a:pPr algn="ctr"/>
                          <a:r>
                            <a:rPr lang="en-US" sz="1200" dirty="0">
                              <a:latin typeface="Calibri" panose="020F0502020204030204" pitchFamily="34" charset="0"/>
                            </a:rPr>
                            <a:t>0.0</a:t>
                          </a:r>
                          <a:endParaRPr lang="en-GB" sz="1200" dirty="0"/>
                        </a:p>
                      </a:txBody>
                      <a:tcPr/>
                    </a:tc>
                    <a:tc>
                      <a:txBody>
                        <a:bodyPr/>
                        <a:lstStyle/>
                        <a:p>
                          <a:pPr algn="ctr"/>
                          <a:r>
                            <a:rPr lang="en-US" sz="1200" dirty="0">
                              <a:latin typeface="Calibri" panose="020F0502020204030204" pitchFamily="34" charset="0"/>
                            </a:rPr>
                            <a:t>0.0</a:t>
                          </a:r>
                          <a:endParaRPr lang="en-GB" sz="1200" dirty="0"/>
                        </a:p>
                      </a:txBody>
                      <a:tcPr/>
                    </a:tc>
                    <a:tc>
                      <a:txBody>
                        <a:bodyPr/>
                        <a:lstStyle/>
                        <a:p>
                          <a:pPr algn="ctr"/>
                          <a:r>
                            <a:rPr lang="en-US" sz="1200" dirty="0">
                              <a:latin typeface="Calibri" panose="020F0502020204030204" pitchFamily="34" charset="0"/>
                            </a:rPr>
                            <a:t>0.0</a:t>
                          </a:r>
                          <a:endParaRPr lang="en-GB" sz="1200" dirty="0"/>
                        </a:p>
                      </a:txBody>
                      <a:tcPr/>
                    </a:tc>
                    <a:extLst>
                      <a:ext uri="{0D108BD9-81ED-4DB2-BD59-A6C34878D82A}">
                        <a16:rowId xmlns:a16="http://schemas.microsoft.com/office/drawing/2014/main" val="4138238173"/>
                      </a:ext>
                    </a:extLst>
                  </a:tr>
                  <a:tr h="289011">
                    <a:tc>
                      <a:txBody>
                        <a:bodyPr/>
                        <a:lstStyle/>
                        <a:p>
                          <a:pPr/>
                          <a14:m>
                            <m:oMathPara xmlns:m="http://schemas.openxmlformats.org/officeDocument/2006/math">
                              <m:oMathParaPr>
                                <m:jc m:val="centerGroup"/>
                              </m:oMathParaPr>
                              <m:oMath xmlns:m="http://schemas.openxmlformats.org/officeDocument/2006/math">
                                <m:sSub>
                                  <m:sSubPr>
                                    <m:ctrlPr>
                                      <a:rPr lang="en-GB" sz="1200" i="1" smtClean="0">
                                        <a:latin typeface="Cambria Math" panose="02040503050406030204" pitchFamily="18" charset="0"/>
                                      </a:rPr>
                                    </m:ctrlPr>
                                  </m:sSubPr>
                                  <m:e>
                                    <m:r>
                                      <a:rPr lang="en-US" sz="1200" b="0" i="1" smtClean="0">
                                        <a:latin typeface="Cambria Math" panose="02040503050406030204" pitchFamily="18" charset="0"/>
                                      </a:rPr>
                                      <m:t>𝐷</m:t>
                                    </m:r>
                                  </m:e>
                                  <m:sub>
                                    <m:r>
                                      <a:rPr lang="en-US" sz="1200" b="0" i="1" smtClean="0">
                                        <a:latin typeface="Cambria Math" panose="02040503050406030204" pitchFamily="18" charset="0"/>
                                      </a:rPr>
                                      <m:t>𝑥</m:t>
                                    </m:r>
                                    <m:r>
                                      <a:rPr lang="en-US" sz="1200" b="0" i="1" smtClean="0">
                                        <a:latin typeface="Cambria Math" panose="02040503050406030204" pitchFamily="18" charset="0"/>
                                      </a:rPr>
                                      <m:t>,</m:t>
                                    </m:r>
                                    <m:r>
                                      <a:rPr lang="en-US" sz="1200" b="0" i="1" smtClean="0">
                                        <a:latin typeface="Cambria Math" panose="02040503050406030204" pitchFamily="18" charset="0"/>
                                      </a:rPr>
                                      <m:t>𝑦</m:t>
                                    </m:r>
                                  </m:sub>
                                </m:sSub>
                                <m:r>
                                  <a:rPr lang="en-US" sz="1200" b="0" i="1" smtClean="0">
                                    <a:latin typeface="Cambria Math" panose="02040503050406030204" pitchFamily="18" charset="0"/>
                                  </a:rPr>
                                  <m:t> [</m:t>
                                </m:r>
                                <m:r>
                                  <a:rPr lang="en-US" sz="1200" b="0" i="1" smtClean="0">
                                    <a:latin typeface="Cambria Math" panose="02040503050406030204" pitchFamily="18" charset="0"/>
                                  </a:rPr>
                                  <m:t>𝑚</m:t>
                                </m:r>
                                <m:r>
                                  <a:rPr lang="en-US" sz="1200" b="0" i="1" smtClean="0">
                                    <a:latin typeface="Cambria Math" panose="02040503050406030204" pitchFamily="18" charset="0"/>
                                  </a:rPr>
                                  <m:t>]</m:t>
                                </m:r>
                              </m:oMath>
                            </m:oMathPara>
                          </a14:m>
                          <a:endParaRPr lang="en-GB" sz="1200" dirty="0">
                            <a:latin typeface="Calibri" panose="020F0502020204030204" pitchFamily="34" charset="0"/>
                          </a:endParaRPr>
                        </a:p>
                      </a:txBody>
                      <a:tcPr/>
                    </a:tc>
                    <a:tc>
                      <a:txBody>
                        <a:bodyPr/>
                        <a:lstStyle/>
                        <a:p>
                          <a:pPr algn="ctr"/>
                          <a:r>
                            <a:rPr lang="en-US" sz="1200" dirty="0">
                              <a:latin typeface="Calibri" panose="020F0502020204030204" pitchFamily="34" charset="0"/>
                            </a:rPr>
                            <a:t>0.0</a:t>
                          </a:r>
                          <a:endParaRPr lang="en-GB" sz="1200" dirty="0"/>
                        </a:p>
                      </a:txBody>
                      <a:tcPr/>
                    </a:tc>
                    <a:tc>
                      <a:txBody>
                        <a:bodyPr/>
                        <a:lstStyle/>
                        <a:p>
                          <a:pPr algn="ctr"/>
                          <a:r>
                            <a:rPr lang="en-US" sz="1200" dirty="0">
                              <a:latin typeface="Calibri" panose="020F0502020204030204" pitchFamily="34" charset="0"/>
                            </a:rPr>
                            <a:t>0.0</a:t>
                          </a:r>
                          <a:endParaRPr lang="en-GB" sz="1200" dirty="0"/>
                        </a:p>
                      </a:txBody>
                      <a:tcPr/>
                    </a:tc>
                    <a:tc>
                      <a:txBody>
                        <a:bodyPr/>
                        <a:lstStyle/>
                        <a:p>
                          <a:pPr algn="ctr"/>
                          <a:r>
                            <a:rPr lang="en-US" sz="1200" dirty="0">
                              <a:latin typeface="Calibri" panose="020F0502020204030204" pitchFamily="34" charset="0"/>
                            </a:rPr>
                            <a:t>0.0</a:t>
                          </a:r>
                          <a:endParaRPr lang="en-GB" sz="1200" dirty="0"/>
                        </a:p>
                      </a:txBody>
                      <a:tcPr/>
                    </a:tc>
                    <a:extLst>
                      <a:ext uri="{0D108BD9-81ED-4DB2-BD59-A6C34878D82A}">
                        <a16:rowId xmlns:a16="http://schemas.microsoft.com/office/drawing/2014/main" val="3039365539"/>
                      </a:ext>
                    </a:extLst>
                  </a:tr>
                </a:tbl>
              </a:graphicData>
            </a:graphic>
          </p:graphicFrame>
        </mc:Choice>
        <mc:Fallback>
          <p:graphicFrame>
            <p:nvGraphicFramePr>
              <p:cNvPr id="8" name="Table 7">
                <a:extLst>
                  <a:ext uri="{FF2B5EF4-FFF2-40B4-BE49-F238E27FC236}">
                    <a16:creationId xmlns:a16="http://schemas.microsoft.com/office/drawing/2014/main" id="{B7FB5F3E-1E2B-C999-6AAA-997802BA2DFD}"/>
                  </a:ext>
                </a:extLst>
              </p:cNvPr>
              <p:cNvGraphicFramePr>
                <a:graphicFrameLocks noGrp="1"/>
              </p:cNvGraphicFramePr>
              <p:nvPr>
                <p:extLst>
                  <p:ext uri="{D42A27DB-BD31-4B8C-83A1-F6EECF244321}">
                    <p14:modId xmlns:p14="http://schemas.microsoft.com/office/powerpoint/2010/main" val="1593167650"/>
                  </p:ext>
                </p:extLst>
              </p:nvPr>
            </p:nvGraphicFramePr>
            <p:xfrm>
              <a:off x="8573917" y="4413877"/>
              <a:ext cx="3067660" cy="1613244"/>
            </p:xfrm>
            <a:graphic>
              <a:graphicData uri="http://schemas.openxmlformats.org/drawingml/2006/table">
                <a:tbl>
                  <a:tblPr firstRow="1" bandRow="1">
                    <a:tableStyleId>{5C22544A-7EE6-4342-B048-85BDC9FD1C3A}</a:tableStyleId>
                  </a:tblPr>
                  <a:tblGrid>
                    <a:gridCol w="697249">
                      <a:extLst>
                        <a:ext uri="{9D8B030D-6E8A-4147-A177-3AD203B41FA5}">
                          <a16:colId xmlns:a16="http://schemas.microsoft.com/office/drawing/2014/main" val="678839723"/>
                        </a:ext>
                      </a:extLst>
                    </a:gridCol>
                    <a:gridCol w="1037055">
                      <a:extLst>
                        <a:ext uri="{9D8B030D-6E8A-4147-A177-3AD203B41FA5}">
                          <a16:colId xmlns:a16="http://schemas.microsoft.com/office/drawing/2014/main" val="2682505590"/>
                        </a:ext>
                      </a:extLst>
                    </a:gridCol>
                    <a:gridCol w="671969">
                      <a:extLst>
                        <a:ext uri="{9D8B030D-6E8A-4147-A177-3AD203B41FA5}">
                          <a16:colId xmlns:a16="http://schemas.microsoft.com/office/drawing/2014/main" val="140940784"/>
                        </a:ext>
                      </a:extLst>
                    </a:gridCol>
                    <a:gridCol w="661387">
                      <a:extLst>
                        <a:ext uri="{9D8B030D-6E8A-4147-A177-3AD203B41FA5}">
                          <a16:colId xmlns:a16="http://schemas.microsoft.com/office/drawing/2014/main" val="1193649334"/>
                        </a:ext>
                      </a:extLst>
                    </a:gridCol>
                  </a:tblGrid>
                  <a:tr h="457200">
                    <a:tc>
                      <a:txBody>
                        <a:bodyPr/>
                        <a:lstStyle/>
                        <a:p>
                          <a:endParaRPr lang="en-GB" sz="1200" dirty="0">
                            <a:latin typeface="Calibri" panose="020F0502020204030204" pitchFamily="34" charset="0"/>
                          </a:endParaRPr>
                        </a:p>
                      </a:txBody>
                      <a:tcPr/>
                    </a:tc>
                    <a:tc>
                      <a:txBody>
                        <a:bodyPr/>
                        <a:lstStyle/>
                        <a:p>
                          <a:pPr algn="ctr"/>
                          <a:r>
                            <a:rPr lang="en-US" sz="1200" dirty="0">
                              <a:latin typeface="Calibri" panose="020F0502020204030204" pitchFamily="34" charset="0"/>
                            </a:rPr>
                            <a:t>Specifications</a:t>
                          </a:r>
                          <a:endParaRPr lang="en-GB" sz="1200" dirty="0"/>
                        </a:p>
                      </a:txBody>
                      <a:tcPr/>
                    </a:tc>
                    <a:tc>
                      <a:txBody>
                        <a:bodyPr/>
                        <a:lstStyle/>
                        <a:p>
                          <a:pPr algn="ctr"/>
                          <a:r>
                            <a:rPr lang="en-US" sz="1200" dirty="0">
                              <a:latin typeface="Calibri" panose="020F0502020204030204" pitchFamily="34" charset="0"/>
                            </a:rPr>
                            <a:t>x-plane</a:t>
                          </a:r>
                          <a:endParaRPr lang="en-GB" sz="1200" dirty="0"/>
                        </a:p>
                      </a:txBody>
                      <a:tcPr/>
                    </a:tc>
                    <a:tc>
                      <a:txBody>
                        <a:bodyPr/>
                        <a:lstStyle/>
                        <a:p>
                          <a:pPr algn="ctr"/>
                          <a:r>
                            <a:rPr lang="en-US" sz="1200" dirty="0">
                              <a:latin typeface="Calibri" panose="020F0502020204030204" pitchFamily="34" charset="0"/>
                            </a:rPr>
                            <a:t>y-plane</a:t>
                          </a:r>
                          <a:endParaRPr lang="en-GB" sz="1200" dirty="0"/>
                        </a:p>
                      </a:txBody>
                      <a:tcPr/>
                    </a:tc>
                    <a:extLst>
                      <a:ext uri="{0D108BD9-81ED-4DB2-BD59-A6C34878D82A}">
                        <a16:rowId xmlns:a16="http://schemas.microsoft.com/office/drawing/2014/main" val="605163910"/>
                      </a:ext>
                    </a:extLst>
                  </a:tr>
                  <a:tr h="289011">
                    <a:tc>
                      <a:txBody>
                        <a:bodyPr/>
                        <a:lstStyle/>
                        <a:p>
                          <a:endParaRPr lang="en-US"/>
                        </a:p>
                      </a:txBody>
                      <a:tcPr>
                        <a:blipFill>
                          <a:blip r:embed="rId4"/>
                          <a:stretch>
                            <a:fillRect l="-870" t="-158333" r="-341739" b="-306250"/>
                          </a:stretch>
                        </a:blipFill>
                      </a:tcPr>
                    </a:tc>
                    <a:tc>
                      <a:txBody>
                        <a:bodyPr/>
                        <a:lstStyle/>
                        <a:p>
                          <a:pPr algn="ctr"/>
                          <a:r>
                            <a:rPr lang="en-US" sz="1200" dirty="0">
                              <a:latin typeface="Calibri" panose="020F0502020204030204" pitchFamily="34" charset="0"/>
                            </a:rPr>
                            <a:t>200</a:t>
                          </a:r>
                          <a:endParaRPr lang="en-GB" sz="1200" dirty="0"/>
                        </a:p>
                      </a:txBody>
                      <a:tcPr/>
                    </a:tc>
                    <a:tc>
                      <a:txBody>
                        <a:bodyPr/>
                        <a:lstStyle/>
                        <a:p>
                          <a:pPr algn="ctr"/>
                          <a:r>
                            <a:rPr lang="en-US" sz="1200" b="0" dirty="0">
                              <a:solidFill>
                                <a:schemeClr val="tx1"/>
                              </a:solidFill>
                              <a:latin typeface="Calibri" panose="020F0502020204030204" pitchFamily="34" charset="0"/>
                            </a:rPr>
                            <a:t>200.6</a:t>
                          </a:r>
                          <a:endParaRPr lang="en-GB" sz="1200" b="0" dirty="0">
                            <a:solidFill>
                              <a:schemeClr val="tx1"/>
                            </a:solidFill>
                          </a:endParaRPr>
                        </a:p>
                      </a:txBody>
                      <a:tcPr/>
                    </a:tc>
                    <a:tc>
                      <a:txBody>
                        <a:bodyPr/>
                        <a:lstStyle/>
                        <a:p>
                          <a:pPr algn="ctr"/>
                          <a:r>
                            <a:rPr lang="en-US" sz="1200" b="0" dirty="0">
                              <a:solidFill>
                                <a:schemeClr val="tx1"/>
                              </a:solidFill>
                              <a:latin typeface="Calibri" panose="020F0502020204030204" pitchFamily="34" charset="0"/>
                            </a:rPr>
                            <a:t>200.1</a:t>
                          </a:r>
                          <a:endParaRPr lang="en-GB" sz="1200" b="0" dirty="0">
                            <a:solidFill>
                              <a:schemeClr val="tx1"/>
                            </a:solidFill>
                          </a:endParaRPr>
                        </a:p>
                      </a:txBody>
                      <a:tcPr/>
                    </a:tc>
                    <a:extLst>
                      <a:ext uri="{0D108BD9-81ED-4DB2-BD59-A6C34878D82A}">
                        <a16:rowId xmlns:a16="http://schemas.microsoft.com/office/drawing/2014/main" val="1279272567"/>
                      </a:ext>
                    </a:extLst>
                  </a:tr>
                  <a:tr h="289011">
                    <a:tc>
                      <a:txBody>
                        <a:bodyPr/>
                        <a:lstStyle/>
                        <a:p>
                          <a:endParaRPr lang="en-US"/>
                        </a:p>
                      </a:txBody>
                      <a:tcPr>
                        <a:blipFill>
                          <a:blip r:embed="rId4"/>
                          <a:stretch>
                            <a:fillRect l="-870" t="-263830" r="-341739" b="-212766"/>
                          </a:stretch>
                        </a:blipFill>
                      </a:tcPr>
                    </a:tc>
                    <a:tc>
                      <a:txBody>
                        <a:bodyPr/>
                        <a:lstStyle/>
                        <a:p>
                          <a:pPr algn="ctr"/>
                          <a:r>
                            <a:rPr lang="en-US" sz="1200" dirty="0">
                              <a:latin typeface="Calibri" panose="020F0502020204030204" pitchFamily="34" charset="0"/>
                            </a:rPr>
                            <a:t>4.9</a:t>
                          </a:r>
                          <a:endParaRPr lang="en-GB" sz="1200" dirty="0"/>
                        </a:p>
                      </a:txBody>
                      <a:tcPr/>
                    </a:tc>
                    <a:tc>
                      <a:txBody>
                        <a:bodyPr/>
                        <a:lstStyle/>
                        <a:p>
                          <a:pPr algn="ctr"/>
                          <a:r>
                            <a:rPr lang="en-US" sz="1200" dirty="0">
                              <a:latin typeface="Calibri" panose="020F0502020204030204" pitchFamily="34" charset="0"/>
                            </a:rPr>
                            <a:t>4.9</a:t>
                          </a:r>
                          <a:endParaRPr lang="en-GB" sz="1200" dirty="0"/>
                        </a:p>
                      </a:txBody>
                      <a:tcPr/>
                    </a:tc>
                    <a:tc>
                      <a:txBody>
                        <a:bodyPr/>
                        <a:lstStyle/>
                        <a:p>
                          <a:pPr algn="ctr"/>
                          <a:r>
                            <a:rPr lang="en-US" sz="1200" dirty="0">
                              <a:latin typeface="Calibri" panose="020F0502020204030204" pitchFamily="34" charset="0"/>
                            </a:rPr>
                            <a:t>4.9</a:t>
                          </a:r>
                          <a:endParaRPr lang="en-GB" sz="1200" dirty="0"/>
                        </a:p>
                      </a:txBody>
                      <a:tcPr/>
                    </a:tc>
                    <a:extLst>
                      <a:ext uri="{0D108BD9-81ED-4DB2-BD59-A6C34878D82A}">
                        <a16:rowId xmlns:a16="http://schemas.microsoft.com/office/drawing/2014/main" val="4249955889"/>
                      </a:ext>
                    </a:extLst>
                  </a:tr>
                  <a:tr h="289011">
                    <a:tc>
                      <a:txBody>
                        <a:bodyPr/>
                        <a:lstStyle/>
                        <a:p>
                          <a:endParaRPr lang="en-US"/>
                        </a:p>
                      </a:txBody>
                      <a:tcPr>
                        <a:blipFill>
                          <a:blip r:embed="rId4"/>
                          <a:stretch>
                            <a:fillRect l="-870" t="-356250" r="-341739" b="-108333"/>
                          </a:stretch>
                        </a:blipFill>
                      </a:tcPr>
                    </a:tc>
                    <a:tc>
                      <a:txBody>
                        <a:bodyPr/>
                        <a:lstStyle/>
                        <a:p>
                          <a:pPr algn="ctr"/>
                          <a:r>
                            <a:rPr lang="en-US" sz="1200" dirty="0">
                              <a:latin typeface="Calibri" panose="020F0502020204030204" pitchFamily="34" charset="0"/>
                            </a:rPr>
                            <a:t>0.0</a:t>
                          </a:r>
                          <a:endParaRPr lang="en-GB" sz="1200" dirty="0"/>
                        </a:p>
                      </a:txBody>
                      <a:tcPr/>
                    </a:tc>
                    <a:tc>
                      <a:txBody>
                        <a:bodyPr/>
                        <a:lstStyle/>
                        <a:p>
                          <a:pPr algn="ctr"/>
                          <a:r>
                            <a:rPr lang="en-US" sz="1200" dirty="0">
                              <a:latin typeface="Calibri" panose="020F0502020204030204" pitchFamily="34" charset="0"/>
                            </a:rPr>
                            <a:t>0.0</a:t>
                          </a:r>
                          <a:endParaRPr lang="en-GB" sz="1200" dirty="0"/>
                        </a:p>
                      </a:txBody>
                      <a:tcPr/>
                    </a:tc>
                    <a:tc>
                      <a:txBody>
                        <a:bodyPr/>
                        <a:lstStyle/>
                        <a:p>
                          <a:pPr algn="ctr"/>
                          <a:r>
                            <a:rPr lang="en-US" sz="1200" dirty="0">
                              <a:latin typeface="Calibri" panose="020F0502020204030204" pitchFamily="34" charset="0"/>
                            </a:rPr>
                            <a:t>0.0</a:t>
                          </a:r>
                          <a:endParaRPr lang="en-GB" sz="1200" dirty="0"/>
                        </a:p>
                      </a:txBody>
                      <a:tcPr/>
                    </a:tc>
                    <a:extLst>
                      <a:ext uri="{0D108BD9-81ED-4DB2-BD59-A6C34878D82A}">
                        <a16:rowId xmlns:a16="http://schemas.microsoft.com/office/drawing/2014/main" val="4138238173"/>
                      </a:ext>
                    </a:extLst>
                  </a:tr>
                  <a:tr h="289011">
                    <a:tc>
                      <a:txBody>
                        <a:bodyPr/>
                        <a:lstStyle/>
                        <a:p>
                          <a:endParaRPr lang="en-US"/>
                        </a:p>
                      </a:txBody>
                      <a:tcPr>
                        <a:blipFill>
                          <a:blip r:embed="rId4"/>
                          <a:stretch>
                            <a:fillRect l="-870" t="-465957" r="-341739" b="-10638"/>
                          </a:stretch>
                        </a:blipFill>
                      </a:tcPr>
                    </a:tc>
                    <a:tc>
                      <a:txBody>
                        <a:bodyPr/>
                        <a:lstStyle/>
                        <a:p>
                          <a:pPr algn="ctr"/>
                          <a:r>
                            <a:rPr lang="en-US" sz="1200" dirty="0">
                              <a:latin typeface="Calibri" panose="020F0502020204030204" pitchFamily="34" charset="0"/>
                            </a:rPr>
                            <a:t>0.0</a:t>
                          </a:r>
                          <a:endParaRPr lang="en-GB" sz="1200" dirty="0"/>
                        </a:p>
                      </a:txBody>
                      <a:tcPr/>
                    </a:tc>
                    <a:tc>
                      <a:txBody>
                        <a:bodyPr/>
                        <a:lstStyle/>
                        <a:p>
                          <a:pPr algn="ctr"/>
                          <a:r>
                            <a:rPr lang="en-US" sz="1200" dirty="0">
                              <a:latin typeface="Calibri" panose="020F0502020204030204" pitchFamily="34" charset="0"/>
                            </a:rPr>
                            <a:t>0.0</a:t>
                          </a:r>
                          <a:endParaRPr lang="en-GB" sz="1200" dirty="0"/>
                        </a:p>
                      </a:txBody>
                      <a:tcPr/>
                    </a:tc>
                    <a:tc>
                      <a:txBody>
                        <a:bodyPr/>
                        <a:lstStyle/>
                        <a:p>
                          <a:pPr algn="ctr"/>
                          <a:r>
                            <a:rPr lang="en-US" sz="1200" dirty="0">
                              <a:latin typeface="Calibri" panose="020F0502020204030204" pitchFamily="34" charset="0"/>
                            </a:rPr>
                            <a:t>0.0</a:t>
                          </a:r>
                          <a:endParaRPr lang="en-GB" sz="1200" dirty="0"/>
                        </a:p>
                      </a:txBody>
                      <a:tcPr/>
                    </a:tc>
                    <a:extLst>
                      <a:ext uri="{0D108BD9-81ED-4DB2-BD59-A6C34878D82A}">
                        <a16:rowId xmlns:a16="http://schemas.microsoft.com/office/drawing/2014/main" val="3039365539"/>
                      </a:ext>
                    </a:extLst>
                  </a:tr>
                </a:tbl>
              </a:graphicData>
            </a:graphic>
          </p:graphicFrame>
        </mc:Fallback>
      </mc:AlternateContent>
      <p:sp>
        <p:nvSpPr>
          <p:cNvPr id="13" name="TextBox 12">
            <a:extLst>
              <a:ext uri="{FF2B5EF4-FFF2-40B4-BE49-F238E27FC236}">
                <a16:creationId xmlns:a16="http://schemas.microsoft.com/office/drawing/2014/main" id="{7E10F673-8ADD-FEEF-9823-8F959AFD4FC7}"/>
              </a:ext>
            </a:extLst>
          </p:cNvPr>
          <p:cNvSpPr txBox="1"/>
          <p:nvPr/>
        </p:nvSpPr>
        <p:spPr>
          <a:xfrm>
            <a:off x="233039" y="5858434"/>
            <a:ext cx="6094520" cy="461665"/>
          </a:xfrm>
          <a:prstGeom prst="rect">
            <a:avLst/>
          </a:prstGeom>
          <a:noFill/>
        </p:spPr>
        <p:txBody>
          <a:bodyPr wrap="square">
            <a:spAutoFit/>
          </a:bodyPr>
          <a:lstStyle/>
          <a:p>
            <a:pPr>
              <a:buSzPts val="1000"/>
              <a:tabLst>
                <a:tab pos="457200" algn="l"/>
              </a:tabLst>
            </a:pPr>
            <a:r>
              <a:rPr lang="en-GB" sz="800" dirty="0">
                <a:solidFill>
                  <a:srgbClr val="222222"/>
                </a:solidFill>
                <a:effectLst/>
                <a:ea typeface="Times New Roman" panose="02020603050405020304" pitchFamily="18" charset="0"/>
              </a:rPr>
              <a:t>[3] Ramjiawan, R., et al. "Design of the proton and electron transfer lines for AWAKE Run 2c." </a:t>
            </a:r>
            <a:r>
              <a:rPr lang="en-GB" sz="800" i="1" dirty="0">
                <a:solidFill>
                  <a:srgbClr val="222222"/>
                </a:solidFill>
                <a:effectLst/>
                <a:ea typeface="Times New Roman" panose="02020603050405020304" pitchFamily="18" charset="0"/>
              </a:rPr>
              <a:t>Nuclear Instruments and Methods in Physics Research Section A: Accelerators, Spectrometers, Detectors and Associated Equipment</a:t>
            </a:r>
            <a:r>
              <a:rPr lang="en-GB" sz="800" dirty="0">
                <a:solidFill>
                  <a:srgbClr val="222222"/>
                </a:solidFill>
                <a:effectLst/>
                <a:ea typeface="Times New Roman" panose="02020603050405020304" pitchFamily="18" charset="0"/>
              </a:rPr>
              <a:t> 1049 (2023): 168094. (</a:t>
            </a:r>
            <a:r>
              <a:rPr lang="en-GB" sz="800" u="sng" dirty="0">
                <a:solidFill>
                  <a:srgbClr val="222222"/>
                </a:solidFill>
                <a:effectLst/>
                <a:ea typeface="Times New Roman" panose="02020603050405020304" pitchFamily="18" charset="0"/>
                <a:hlinkClick r:id="rId5"/>
              </a:rPr>
              <a:t>https://www.sciencedirect.com/science/article/pii/S0168900223000840</a:t>
            </a:r>
            <a:r>
              <a:rPr lang="en-GB" sz="800" dirty="0">
                <a:solidFill>
                  <a:srgbClr val="222222"/>
                </a:solidFill>
                <a:effectLst/>
                <a:ea typeface="Times New Roman" panose="02020603050405020304" pitchFamily="18" charset="0"/>
              </a:rPr>
              <a:t>)</a:t>
            </a:r>
            <a:endParaRPr lang="en-GB" sz="800" dirty="0">
              <a:effectLst/>
              <a:ea typeface="Calibri" panose="020F0502020204030204" pitchFamily="34" charset="0"/>
            </a:endParaRPr>
          </a:p>
        </p:txBody>
      </p:sp>
      <p:sp>
        <p:nvSpPr>
          <p:cNvPr id="11" name="Date Placeholder 10">
            <a:extLst>
              <a:ext uri="{FF2B5EF4-FFF2-40B4-BE49-F238E27FC236}">
                <a16:creationId xmlns:a16="http://schemas.microsoft.com/office/drawing/2014/main" id="{32E0DABA-D2D7-0B02-BC9B-AAFB04FDF46A}"/>
              </a:ext>
            </a:extLst>
          </p:cNvPr>
          <p:cNvSpPr>
            <a:spLocks noGrp="1"/>
          </p:cNvSpPr>
          <p:nvPr>
            <p:ph type="dt" sz="half" idx="10"/>
          </p:nvPr>
        </p:nvSpPr>
        <p:spPr/>
        <p:txBody>
          <a:bodyPr/>
          <a:lstStyle/>
          <a:p>
            <a:r>
              <a:rPr lang="en-US"/>
              <a:t>5/02/2024</a:t>
            </a:r>
          </a:p>
        </p:txBody>
      </p:sp>
      <p:sp>
        <p:nvSpPr>
          <p:cNvPr id="12" name="Footer Placeholder 11">
            <a:extLst>
              <a:ext uri="{FF2B5EF4-FFF2-40B4-BE49-F238E27FC236}">
                <a16:creationId xmlns:a16="http://schemas.microsoft.com/office/drawing/2014/main" id="{DD405F43-DCD8-3404-8298-954DBB23B247}"/>
              </a:ext>
            </a:extLst>
          </p:cNvPr>
          <p:cNvSpPr>
            <a:spLocks noGrp="1"/>
          </p:cNvSpPr>
          <p:nvPr>
            <p:ph type="ftr" sz="quarter" idx="3"/>
          </p:nvPr>
        </p:nvSpPr>
        <p:spPr/>
        <p:txBody>
          <a:bodyPr/>
          <a:lstStyle/>
          <a:p>
            <a:r>
              <a:rPr lang="en-US"/>
              <a:t>AWAKE Review</a:t>
            </a:r>
            <a:endParaRPr lang="en-US" dirty="0"/>
          </a:p>
        </p:txBody>
      </p:sp>
      <p:sp>
        <p:nvSpPr>
          <p:cNvPr id="14" name="Slide Number Placeholder 13">
            <a:extLst>
              <a:ext uri="{FF2B5EF4-FFF2-40B4-BE49-F238E27FC236}">
                <a16:creationId xmlns:a16="http://schemas.microsoft.com/office/drawing/2014/main" id="{7E3961AF-138D-1DEA-EA89-7220292BE8F0}"/>
              </a:ext>
            </a:extLst>
          </p:cNvPr>
          <p:cNvSpPr>
            <a:spLocks noGrp="1"/>
          </p:cNvSpPr>
          <p:nvPr>
            <p:ph type="sldNum" sz="quarter" idx="4"/>
          </p:nvPr>
        </p:nvSpPr>
        <p:spPr/>
        <p:txBody>
          <a:bodyPr/>
          <a:lstStyle/>
          <a:p>
            <a:fld id="{3D351EE0-6949-4F2E-8F68-46F7424C488D}" type="slidenum">
              <a:rPr lang="en-US" smtClean="0"/>
              <a:pPr/>
              <a:t>19</a:t>
            </a:fld>
            <a:endParaRPr lang="en-US" dirty="0"/>
          </a:p>
        </p:txBody>
      </p:sp>
      <p:sp>
        <p:nvSpPr>
          <p:cNvPr id="4" name="Rectangle: Rounded Corners 3">
            <a:extLst>
              <a:ext uri="{FF2B5EF4-FFF2-40B4-BE49-F238E27FC236}">
                <a16:creationId xmlns:a16="http://schemas.microsoft.com/office/drawing/2014/main" id="{F2199A7C-5426-7012-950F-4E43F1228EEA}"/>
              </a:ext>
            </a:extLst>
          </p:cNvPr>
          <p:cNvSpPr/>
          <p:nvPr/>
        </p:nvSpPr>
        <p:spPr>
          <a:xfrm>
            <a:off x="914400" y="3885944"/>
            <a:ext cx="6835806" cy="641876"/>
          </a:xfrm>
          <a:prstGeom prst="roundRect">
            <a:avLst/>
          </a:prstGeom>
          <a:solidFill>
            <a:schemeClr val="accent4">
              <a:lumMod val="20000"/>
              <a:lumOff val="80000"/>
            </a:schemeClr>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Arrow: Right 4">
            <a:extLst>
              <a:ext uri="{FF2B5EF4-FFF2-40B4-BE49-F238E27FC236}">
                <a16:creationId xmlns:a16="http://schemas.microsoft.com/office/drawing/2014/main" id="{9DE5D3BF-8682-213D-B73E-7BB9A0884B2B}"/>
              </a:ext>
            </a:extLst>
          </p:cNvPr>
          <p:cNvSpPr/>
          <p:nvPr/>
        </p:nvSpPr>
        <p:spPr>
          <a:xfrm>
            <a:off x="1105402" y="3237026"/>
            <a:ext cx="350292" cy="26547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D4AE5B81-6FEB-4326-5ADE-824AF7AD9206}"/>
              </a:ext>
            </a:extLst>
          </p:cNvPr>
          <p:cNvSpPr txBox="1"/>
          <p:nvPr/>
        </p:nvSpPr>
        <p:spPr>
          <a:xfrm>
            <a:off x="1411304" y="3179770"/>
            <a:ext cx="6094520" cy="1477328"/>
          </a:xfrm>
          <a:prstGeom prst="rect">
            <a:avLst/>
          </a:prstGeom>
          <a:noFill/>
        </p:spPr>
        <p:txBody>
          <a:bodyPr wrap="square">
            <a:spAutoFit/>
          </a:bodyPr>
          <a:lstStyle/>
          <a:p>
            <a:pPr algn="just"/>
            <a:r>
              <a:rPr lang="en-GB" dirty="0">
                <a:latin typeface="Calibri" panose="020F0502020204030204" pitchFamily="34" charset="0"/>
              </a:rPr>
              <a:t>New design matches beam parameters experimental target requirements [3].</a:t>
            </a:r>
          </a:p>
          <a:p>
            <a:pPr lvl="1"/>
            <a:endParaRPr lang="en-GB" dirty="0">
              <a:latin typeface="Calibri" panose="020F0502020204030204" pitchFamily="34" charset="0"/>
            </a:endParaRPr>
          </a:p>
          <a:p>
            <a:r>
              <a:rPr lang="en-US" dirty="0">
                <a:solidFill>
                  <a:srgbClr val="0432FF"/>
                </a:solidFill>
                <a:latin typeface="Calibri" panose="020F0502020204030204" pitchFamily="34" charset="0"/>
              </a:rPr>
              <a:t>Beam jitter </a:t>
            </a:r>
            <a:r>
              <a:rPr lang="en-US" dirty="0">
                <a:latin typeface="Calibri" panose="020F0502020204030204" pitchFamily="34" charset="0"/>
              </a:rPr>
              <a:t>is presently the only parameter above threshold. </a:t>
            </a:r>
          </a:p>
          <a:p>
            <a:pPr algn="just"/>
            <a:endParaRPr lang="en-GB" dirty="0">
              <a:latin typeface="Calibri" panose="020F0502020204030204" pitchFamily="34" charset="0"/>
            </a:endParaRPr>
          </a:p>
        </p:txBody>
      </p:sp>
      <p:sp>
        <p:nvSpPr>
          <p:cNvPr id="9" name="Arrow: Right 8">
            <a:extLst>
              <a:ext uri="{FF2B5EF4-FFF2-40B4-BE49-F238E27FC236}">
                <a16:creationId xmlns:a16="http://schemas.microsoft.com/office/drawing/2014/main" id="{B83FF311-906E-3833-656D-42173EBAB7F0}"/>
              </a:ext>
            </a:extLst>
          </p:cNvPr>
          <p:cNvSpPr/>
          <p:nvPr/>
        </p:nvSpPr>
        <p:spPr>
          <a:xfrm>
            <a:off x="1105402" y="4056933"/>
            <a:ext cx="350292" cy="26547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721550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BD57BD6E-E9FB-6EE8-7FD1-EE58F0CCE42A}"/>
              </a:ext>
            </a:extLst>
          </p:cNvPr>
          <p:cNvSpPr>
            <a:spLocks noGrp="1"/>
          </p:cNvSpPr>
          <p:nvPr>
            <p:ph type="ctrTitle"/>
          </p:nvPr>
        </p:nvSpPr>
        <p:spPr>
          <a:xfrm>
            <a:off x="1524000" y="2028825"/>
            <a:ext cx="9144000" cy="1481138"/>
          </a:xfrm>
        </p:spPr>
        <p:txBody>
          <a:bodyPr>
            <a:normAutofit fontScale="90000"/>
          </a:bodyPr>
          <a:lstStyle/>
          <a:p>
            <a:r>
              <a:rPr lang="en-GB" dirty="0"/>
              <a:t>External electron injection: electron sources</a:t>
            </a:r>
            <a:endParaRPr lang="en-CH" dirty="0"/>
          </a:p>
        </p:txBody>
      </p:sp>
      <p:sp>
        <p:nvSpPr>
          <p:cNvPr id="7" name="Subtitle 6">
            <a:extLst>
              <a:ext uri="{FF2B5EF4-FFF2-40B4-BE49-F238E27FC236}">
                <a16:creationId xmlns:a16="http://schemas.microsoft.com/office/drawing/2014/main" id="{19E641AD-4B3D-4368-AB84-C8734DB570D1}"/>
              </a:ext>
            </a:extLst>
          </p:cNvPr>
          <p:cNvSpPr>
            <a:spLocks noGrp="1"/>
          </p:cNvSpPr>
          <p:nvPr>
            <p:ph type="subTitle" idx="1"/>
          </p:nvPr>
        </p:nvSpPr>
        <p:spPr/>
        <p:txBody>
          <a:bodyPr/>
          <a:lstStyle/>
          <a:p>
            <a:r>
              <a:rPr lang="en-US" dirty="0"/>
              <a:t>S. Doebert</a:t>
            </a:r>
            <a:endParaRPr lang="en-CH" dirty="0"/>
          </a:p>
        </p:txBody>
      </p:sp>
    </p:spTree>
    <p:extLst>
      <p:ext uri="{BB962C8B-B14F-4D97-AF65-F5344CB8AC3E}">
        <p14:creationId xmlns:p14="http://schemas.microsoft.com/office/powerpoint/2010/main" val="10801469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7AF54-646E-44F5-06E2-5E777127A3E1}"/>
              </a:ext>
            </a:extLst>
          </p:cNvPr>
          <p:cNvSpPr>
            <a:spLocks noGrp="1"/>
          </p:cNvSpPr>
          <p:nvPr>
            <p:ph type="title"/>
          </p:nvPr>
        </p:nvSpPr>
        <p:spPr/>
        <p:txBody>
          <a:bodyPr>
            <a:normAutofit fontScale="90000"/>
          </a:bodyPr>
          <a:lstStyle/>
          <a:p>
            <a:r>
              <a:rPr lang="en-US" dirty="0"/>
              <a:t>Proton beam jitter</a:t>
            </a:r>
            <a:endParaRPr lang="en-CH" dirty="0"/>
          </a:p>
        </p:txBody>
      </p:sp>
      <p:sp>
        <p:nvSpPr>
          <p:cNvPr id="10" name="TextBox 9">
            <a:extLst>
              <a:ext uri="{FF2B5EF4-FFF2-40B4-BE49-F238E27FC236}">
                <a16:creationId xmlns:a16="http://schemas.microsoft.com/office/drawing/2014/main" id="{28E18E14-2242-F6B5-DFBA-EFFCFFCB4098}"/>
              </a:ext>
            </a:extLst>
          </p:cNvPr>
          <p:cNvSpPr txBox="1"/>
          <p:nvPr/>
        </p:nvSpPr>
        <p:spPr>
          <a:xfrm>
            <a:off x="482296" y="1019122"/>
            <a:ext cx="7534867" cy="646331"/>
          </a:xfrm>
          <a:prstGeom prst="rect">
            <a:avLst/>
          </a:prstGeom>
          <a:noFill/>
        </p:spPr>
        <p:txBody>
          <a:bodyPr wrap="square">
            <a:spAutoFit/>
          </a:bodyPr>
          <a:lstStyle/>
          <a:p>
            <a:pPr>
              <a:buClr>
                <a:schemeClr val="accent2"/>
              </a:buClr>
            </a:pPr>
            <a:endParaRPr lang="en-GB" dirty="0">
              <a:latin typeface="Calibri" panose="020F0502020204030204" pitchFamily="34" charset="0"/>
            </a:endParaRPr>
          </a:p>
          <a:p>
            <a:pPr marL="285750" indent="-285750">
              <a:buClr>
                <a:schemeClr val="accent2"/>
              </a:buClr>
              <a:buFont typeface="Arial" panose="020B0604020202020204" pitchFamily="34" charset="0"/>
              <a:buChar char="•"/>
            </a:pPr>
            <a:endParaRPr lang="en-GB" dirty="0">
              <a:latin typeface="Calibri" panose="020F0502020204030204" pitchFamily="34" charset="0"/>
            </a:endParaRPr>
          </a:p>
        </p:txBody>
      </p:sp>
      <p:sp>
        <p:nvSpPr>
          <p:cNvPr id="3" name="TextBox 2">
            <a:extLst>
              <a:ext uri="{FF2B5EF4-FFF2-40B4-BE49-F238E27FC236}">
                <a16:creationId xmlns:a16="http://schemas.microsoft.com/office/drawing/2014/main" id="{B9EAB5B8-F734-D848-6C82-A88D3BA1FFD0}"/>
              </a:ext>
            </a:extLst>
          </p:cNvPr>
          <p:cNvSpPr txBox="1"/>
          <p:nvPr/>
        </p:nvSpPr>
        <p:spPr>
          <a:xfrm>
            <a:off x="849599" y="1073317"/>
            <a:ext cx="8227726" cy="2185214"/>
          </a:xfrm>
          <a:prstGeom prst="rect">
            <a:avLst/>
          </a:prstGeom>
          <a:noFill/>
        </p:spPr>
        <p:txBody>
          <a:bodyPr wrap="square" rtlCol="0">
            <a:spAutoFit/>
          </a:bodyPr>
          <a:lstStyle/>
          <a:p>
            <a:pPr>
              <a:buClr>
                <a:schemeClr val="accent2"/>
              </a:buClr>
            </a:pPr>
            <a:r>
              <a:rPr lang="en-US" dirty="0">
                <a:latin typeface="Calibri" panose="020F0502020204030204" pitchFamily="34" charset="0"/>
              </a:rPr>
              <a:t>Beam jitter is mainly caused by ripple in proton beam line power converters. </a:t>
            </a:r>
          </a:p>
          <a:p>
            <a:pPr marL="742950" lvl="1" indent="-285750">
              <a:buClr>
                <a:schemeClr val="accent2"/>
              </a:buClr>
              <a:buFont typeface="Arial" panose="020B0604020202020204" pitchFamily="34" charset="0"/>
              <a:buChar char="•"/>
            </a:pPr>
            <a:endParaRPr lang="en-US" dirty="0">
              <a:latin typeface="Calibri" panose="020F0502020204030204" pitchFamily="34" charset="0"/>
            </a:endParaRPr>
          </a:p>
          <a:p>
            <a:pPr marL="742950" lvl="1" indent="-285750">
              <a:buFont typeface="Arial" panose="020B0604020202020204" pitchFamily="34" charset="0"/>
              <a:buChar char="•"/>
            </a:pPr>
            <a:r>
              <a:rPr lang="en-US" dirty="0">
                <a:latin typeface="Calibri" panose="020F0502020204030204" pitchFamily="34" charset="0"/>
              </a:rPr>
              <a:t>A relative distance between the p+ and e- beams at injection </a:t>
            </a:r>
            <a:r>
              <a:rPr lang="en-US" dirty="0">
                <a:solidFill>
                  <a:srgbClr val="0432FF"/>
                </a:solidFill>
                <a:latin typeface="Calibri" panose="020F0502020204030204" pitchFamily="34" charset="0"/>
              </a:rPr>
              <a:t>lower than </a:t>
            </a:r>
            <a:r>
              <a:rPr lang="en-US" dirty="0">
                <a:solidFill>
                  <a:srgbClr val="0432FF"/>
                </a:solidFill>
                <a:latin typeface="Calibri" panose="020F0502020204030204" pitchFamily="34" charset="0"/>
                <a:cs typeface="Calibri" panose="020F0502020204030204" pitchFamily="34" charset="0"/>
              </a:rPr>
              <a:t>≈</a:t>
            </a:r>
            <a:r>
              <a:rPr lang="en-US" dirty="0">
                <a:solidFill>
                  <a:srgbClr val="0432FF"/>
                </a:solidFill>
                <a:latin typeface="Calibri" panose="020F0502020204030204" pitchFamily="34" charset="0"/>
              </a:rPr>
              <a:t>10 um is needed </a:t>
            </a:r>
            <a:r>
              <a:rPr lang="en-US" dirty="0">
                <a:latin typeface="Calibri" panose="020F0502020204030204" pitchFamily="34" charset="0"/>
              </a:rPr>
              <a:t>for emittance control.</a:t>
            </a:r>
          </a:p>
          <a:p>
            <a:pPr marL="742950" lvl="1" indent="-285750">
              <a:buFont typeface="Arial" panose="020B0604020202020204" pitchFamily="34" charset="0"/>
              <a:buChar char="•"/>
            </a:pPr>
            <a:endParaRPr lang="en-US" sz="500" dirty="0">
              <a:latin typeface="Calibri" panose="020F0502020204030204" pitchFamily="34" charset="0"/>
            </a:endParaRPr>
          </a:p>
          <a:p>
            <a:pPr marL="742950" lvl="1" indent="-285750">
              <a:buFont typeface="Arial" panose="020B0604020202020204" pitchFamily="34" charset="0"/>
              <a:buChar char="•"/>
            </a:pPr>
            <a:r>
              <a:rPr lang="en-US" dirty="0">
                <a:latin typeface="Calibri" panose="020F0502020204030204" pitchFamily="34" charset="0"/>
              </a:rPr>
              <a:t>Beam jitter for Run2c can only be </a:t>
            </a:r>
            <a:r>
              <a:rPr lang="en-US" dirty="0">
                <a:solidFill>
                  <a:srgbClr val="0432FF"/>
                </a:solidFill>
                <a:latin typeface="Calibri" panose="020F0502020204030204" pitchFamily="34" charset="0"/>
              </a:rPr>
              <a:t>estimated</a:t>
            </a:r>
            <a:r>
              <a:rPr lang="en-US" dirty="0">
                <a:latin typeface="Calibri" panose="020F0502020204030204" pitchFamily="34" charset="0"/>
              </a:rPr>
              <a:t> from measurements taken in the current configuration and simulations </a:t>
            </a:r>
            <a:r>
              <a:rPr lang="en-US" dirty="0">
                <a:latin typeface="Calibri" panose="020F0502020204030204" pitchFamily="34" charset="0"/>
                <a:sym typeface="Wingdings" panose="05000000000000000000" pitchFamily="2" charset="2"/>
              </a:rPr>
              <a:t> Relies on several assumptions</a:t>
            </a:r>
          </a:p>
          <a:p>
            <a:pPr marL="742950" lvl="1" indent="-285750">
              <a:buFont typeface="Arial" panose="020B0604020202020204" pitchFamily="34" charset="0"/>
              <a:buChar char="•"/>
            </a:pPr>
            <a:endParaRPr lang="en-US" sz="500" dirty="0">
              <a:latin typeface="Calibri" panose="020F0502020204030204" pitchFamily="34" charset="0"/>
            </a:endParaRPr>
          </a:p>
          <a:p>
            <a:pPr lvl="1"/>
            <a:endParaRPr lang="en-US" dirty="0">
              <a:latin typeface="Calibri" panose="020F0502020204030204" pitchFamily="34" charset="0"/>
            </a:endParaRPr>
          </a:p>
        </p:txBody>
      </p:sp>
      <p:pic>
        <p:nvPicPr>
          <p:cNvPr id="11" name="Picture 10">
            <a:extLst>
              <a:ext uri="{FF2B5EF4-FFF2-40B4-BE49-F238E27FC236}">
                <a16:creationId xmlns:a16="http://schemas.microsoft.com/office/drawing/2014/main" id="{82B6C4D6-5A3D-5175-DD60-EEC2221F99F6}"/>
              </a:ext>
            </a:extLst>
          </p:cNvPr>
          <p:cNvPicPr>
            <a:picLocks noChangeAspect="1"/>
          </p:cNvPicPr>
          <p:nvPr/>
        </p:nvPicPr>
        <p:blipFill>
          <a:blip r:embed="rId3"/>
          <a:stretch>
            <a:fillRect/>
          </a:stretch>
        </p:blipFill>
        <p:spPr>
          <a:xfrm>
            <a:off x="9154608" y="715616"/>
            <a:ext cx="2714550" cy="3011546"/>
          </a:xfrm>
          <a:prstGeom prst="rect">
            <a:avLst/>
          </a:prstGeom>
        </p:spPr>
      </p:pic>
      <p:sp>
        <p:nvSpPr>
          <p:cNvPr id="8" name="Date Placeholder 7">
            <a:extLst>
              <a:ext uri="{FF2B5EF4-FFF2-40B4-BE49-F238E27FC236}">
                <a16:creationId xmlns:a16="http://schemas.microsoft.com/office/drawing/2014/main" id="{C5DB1EB8-BE25-033A-6126-E6CE448D5147}"/>
              </a:ext>
            </a:extLst>
          </p:cNvPr>
          <p:cNvSpPr>
            <a:spLocks noGrp="1"/>
          </p:cNvSpPr>
          <p:nvPr>
            <p:ph type="dt" sz="half" idx="10"/>
          </p:nvPr>
        </p:nvSpPr>
        <p:spPr/>
        <p:txBody>
          <a:bodyPr/>
          <a:lstStyle/>
          <a:p>
            <a:r>
              <a:rPr lang="en-US"/>
              <a:t>5/02/2024</a:t>
            </a:r>
          </a:p>
        </p:txBody>
      </p:sp>
      <p:sp>
        <p:nvSpPr>
          <p:cNvPr id="9" name="Footer Placeholder 8">
            <a:extLst>
              <a:ext uri="{FF2B5EF4-FFF2-40B4-BE49-F238E27FC236}">
                <a16:creationId xmlns:a16="http://schemas.microsoft.com/office/drawing/2014/main" id="{5EE8983A-E3B3-B8E5-ED1D-C3BC53546185}"/>
              </a:ext>
            </a:extLst>
          </p:cNvPr>
          <p:cNvSpPr>
            <a:spLocks noGrp="1"/>
          </p:cNvSpPr>
          <p:nvPr>
            <p:ph type="ftr" sz="quarter" idx="3"/>
          </p:nvPr>
        </p:nvSpPr>
        <p:spPr/>
        <p:txBody>
          <a:bodyPr/>
          <a:lstStyle/>
          <a:p>
            <a:r>
              <a:rPr lang="en-US" dirty="0"/>
              <a:t>AWAKE Review</a:t>
            </a:r>
          </a:p>
        </p:txBody>
      </p:sp>
      <p:sp>
        <p:nvSpPr>
          <p:cNvPr id="12" name="Slide Number Placeholder 11">
            <a:extLst>
              <a:ext uri="{FF2B5EF4-FFF2-40B4-BE49-F238E27FC236}">
                <a16:creationId xmlns:a16="http://schemas.microsoft.com/office/drawing/2014/main" id="{D183FA99-A9D5-E92D-9FD7-78623CB260B1}"/>
              </a:ext>
            </a:extLst>
          </p:cNvPr>
          <p:cNvSpPr>
            <a:spLocks noGrp="1"/>
          </p:cNvSpPr>
          <p:nvPr>
            <p:ph type="sldNum" sz="quarter" idx="4"/>
          </p:nvPr>
        </p:nvSpPr>
        <p:spPr/>
        <p:txBody>
          <a:bodyPr/>
          <a:lstStyle/>
          <a:p>
            <a:fld id="{3D351EE0-6949-4F2E-8F68-46F7424C488D}" type="slidenum">
              <a:rPr lang="en-US" smtClean="0"/>
              <a:pPr/>
              <a:t>20</a:t>
            </a:fld>
            <a:endParaRPr lang="en-US" dirty="0"/>
          </a:p>
        </p:txBody>
      </p:sp>
    </p:spTree>
    <p:extLst>
      <p:ext uri="{BB962C8B-B14F-4D97-AF65-F5344CB8AC3E}">
        <p14:creationId xmlns:p14="http://schemas.microsoft.com/office/powerpoint/2010/main" val="40604152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7AF54-646E-44F5-06E2-5E777127A3E1}"/>
              </a:ext>
            </a:extLst>
          </p:cNvPr>
          <p:cNvSpPr>
            <a:spLocks noGrp="1"/>
          </p:cNvSpPr>
          <p:nvPr>
            <p:ph type="title"/>
          </p:nvPr>
        </p:nvSpPr>
        <p:spPr/>
        <p:txBody>
          <a:bodyPr>
            <a:normAutofit fontScale="90000"/>
          </a:bodyPr>
          <a:lstStyle/>
          <a:p>
            <a:r>
              <a:rPr lang="en-US" dirty="0"/>
              <a:t>Proton beam jitter</a:t>
            </a:r>
            <a:endParaRPr lang="en-CH" dirty="0"/>
          </a:p>
        </p:txBody>
      </p:sp>
      <p:sp>
        <p:nvSpPr>
          <p:cNvPr id="10" name="TextBox 9">
            <a:extLst>
              <a:ext uri="{FF2B5EF4-FFF2-40B4-BE49-F238E27FC236}">
                <a16:creationId xmlns:a16="http://schemas.microsoft.com/office/drawing/2014/main" id="{28E18E14-2242-F6B5-DFBA-EFFCFFCB4098}"/>
              </a:ext>
            </a:extLst>
          </p:cNvPr>
          <p:cNvSpPr txBox="1"/>
          <p:nvPr/>
        </p:nvSpPr>
        <p:spPr>
          <a:xfrm>
            <a:off x="482296" y="1019122"/>
            <a:ext cx="7534867" cy="646331"/>
          </a:xfrm>
          <a:prstGeom prst="rect">
            <a:avLst/>
          </a:prstGeom>
          <a:noFill/>
        </p:spPr>
        <p:txBody>
          <a:bodyPr wrap="square">
            <a:spAutoFit/>
          </a:bodyPr>
          <a:lstStyle/>
          <a:p>
            <a:pPr>
              <a:buClr>
                <a:schemeClr val="accent2"/>
              </a:buClr>
            </a:pPr>
            <a:endParaRPr lang="en-GB" dirty="0">
              <a:latin typeface="Calibri" panose="020F0502020204030204" pitchFamily="34" charset="0"/>
            </a:endParaRPr>
          </a:p>
          <a:p>
            <a:pPr marL="285750" indent="-285750">
              <a:buClr>
                <a:schemeClr val="accent2"/>
              </a:buClr>
              <a:buFont typeface="Arial" panose="020B0604020202020204" pitchFamily="34" charset="0"/>
              <a:buChar char="•"/>
            </a:pPr>
            <a:endParaRPr lang="en-GB" dirty="0">
              <a:latin typeface="Calibri" panose="020F0502020204030204" pitchFamily="34" charset="0"/>
            </a:endParaRPr>
          </a:p>
        </p:txBody>
      </p:sp>
      <p:sp>
        <p:nvSpPr>
          <p:cNvPr id="3" name="TextBox 2">
            <a:extLst>
              <a:ext uri="{FF2B5EF4-FFF2-40B4-BE49-F238E27FC236}">
                <a16:creationId xmlns:a16="http://schemas.microsoft.com/office/drawing/2014/main" id="{B9EAB5B8-F734-D848-6C82-A88D3BA1FFD0}"/>
              </a:ext>
            </a:extLst>
          </p:cNvPr>
          <p:cNvSpPr txBox="1"/>
          <p:nvPr/>
        </p:nvSpPr>
        <p:spPr>
          <a:xfrm>
            <a:off x="849599" y="1073317"/>
            <a:ext cx="8227726" cy="2739211"/>
          </a:xfrm>
          <a:prstGeom prst="rect">
            <a:avLst/>
          </a:prstGeom>
          <a:noFill/>
        </p:spPr>
        <p:txBody>
          <a:bodyPr wrap="square" rtlCol="0">
            <a:spAutoFit/>
          </a:bodyPr>
          <a:lstStyle/>
          <a:p>
            <a:pPr>
              <a:buClr>
                <a:schemeClr val="accent2"/>
              </a:buClr>
            </a:pPr>
            <a:r>
              <a:rPr lang="en-US" dirty="0">
                <a:latin typeface="Calibri" panose="020F0502020204030204" pitchFamily="34" charset="0"/>
              </a:rPr>
              <a:t>Beam jitter is mainly caused by ripple in proton beam line power converters. </a:t>
            </a:r>
          </a:p>
          <a:p>
            <a:pPr marL="742950" lvl="1" indent="-285750">
              <a:buClr>
                <a:schemeClr val="accent2"/>
              </a:buClr>
              <a:buFont typeface="Arial" panose="020B0604020202020204" pitchFamily="34" charset="0"/>
              <a:buChar char="•"/>
            </a:pPr>
            <a:endParaRPr lang="en-US" dirty="0">
              <a:latin typeface="Calibri" panose="020F0502020204030204" pitchFamily="34" charset="0"/>
            </a:endParaRPr>
          </a:p>
          <a:p>
            <a:pPr marL="742950" lvl="1" indent="-285750">
              <a:buFont typeface="Arial" panose="020B0604020202020204" pitchFamily="34" charset="0"/>
              <a:buChar char="•"/>
            </a:pPr>
            <a:r>
              <a:rPr lang="en-US" dirty="0">
                <a:latin typeface="Calibri" panose="020F0502020204030204" pitchFamily="34" charset="0"/>
              </a:rPr>
              <a:t>A relative distance between the p+ and e- beams at injection </a:t>
            </a:r>
            <a:r>
              <a:rPr lang="en-US" dirty="0">
                <a:solidFill>
                  <a:srgbClr val="0432FF"/>
                </a:solidFill>
                <a:latin typeface="Calibri" panose="020F0502020204030204" pitchFamily="34" charset="0"/>
              </a:rPr>
              <a:t>lower than </a:t>
            </a:r>
            <a:r>
              <a:rPr lang="en-US" dirty="0">
                <a:solidFill>
                  <a:srgbClr val="0432FF"/>
                </a:solidFill>
                <a:latin typeface="Calibri" panose="020F0502020204030204" pitchFamily="34" charset="0"/>
                <a:cs typeface="Calibri" panose="020F0502020204030204" pitchFamily="34" charset="0"/>
              </a:rPr>
              <a:t>≈</a:t>
            </a:r>
            <a:r>
              <a:rPr lang="en-US" dirty="0">
                <a:solidFill>
                  <a:srgbClr val="0432FF"/>
                </a:solidFill>
                <a:latin typeface="Calibri" panose="020F0502020204030204" pitchFamily="34" charset="0"/>
              </a:rPr>
              <a:t>10 um is needed </a:t>
            </a:r>
            <a:r>
              <a:rPr lang="en-US" dirty="0">
                <a:latin typeface="Calibri" panose="020F0502020204030204" pitchFamily="34" charset="0"/>
              </a:rPr>
              <a:t>for emittance control.</a:t>
            </a:r>
          </a:p>
          <a:p>
            <a:pPr marL="742950" lvl="1" indent="-285750">
              <a:buFont typeface="Arial" panose="020B0604020202020204" pitchFamily="34" charset="0"/>
              <a:buChar char="•"/>
            </a:pPr>
            <a:endParaRPr lang="en-US" sz="500" dirty="0">
              <a:latin typeface="Calibri" panose="020F0502020204030204" pitchFamily="34" charset="0"/>
            </a:endParaRPr>
          </a:p>
          <a:p>
            <a:pPr marL="742950" lvl="1" indent="-285750">
              <a:buFont typeface="Arial" panose="020B0604020202020204" pitchFamily="34" charset="0"/>
              <a:buChar char="•"/>
            </a:pPr>
            <a:r>
              <a:rPr lang="en-US" dirty="0">
                <a:latin typeface="Calibri" panose="020F0502020204030204" pitchFamily="34" charset="0"/>
              </a:rPr>
              <a:t>Beam jitter for Run2c can only be </a:t>
            </a:r>
            <a:r>
              <a:rPr lang="en-US" dirty="0">
                <a:solidFill>
                  <a:srgbClr val="0432FF"/>
                </a:solidFill>
                <a:latin typeface="Calibri" panose="020F0502020204030204" pitchFamily="34" charset="0"/>
              </a:rPr>
              <a:t>estimated</a:t>
            </a:r>
            <a:r>
              <a:rPr lang="en-US" dirty="0">
                <a:latin typeface="Calibri" panose="020F0502020204030204" pitchFamily="34" charset="0"/>
              </a:rPr>
              <a:t> from measurements taken in the current configuration and simulations </a:t>
            </a:r>
            <a:r>
              <a:rPr lang="en-US" dirty="0">
                <a:latin typeface="Calibri" panose="020F0502020204030204" pitchFamily="34" charset="0"/>
                <a:sym typeface="Wingdings" panose="05000000000000000000" pitchFamily="2" charset="2"/>
              </a:rPr>
              <a:t> Relies on several assumptions</a:t>
            </a:r>
          </a:p>
          <a:p>
            <a:pPr marL="742950" lvl="1" indent="-285750">
              <a:buFont typeface="Arial" panose="020B0604020202020204" pitchFamily="34" charset="0"/>
              <a:buChar char="•"/>
            </a:pPr>
            <a:endParaRPr lang="en-US" sz="500" dirty="0">
              <a:latin typeface="Calibri" panose="020F0502020204030204" pitchFamily="34" charset="0"/>
            </a:endParaRPr>
          </a:p>
          <a:p>
            <a:pPr marL="742950" lvl="1" indent="-285750">
              <a:buFont typeface="Arial" panose="020B0604020202020204" pitchFamily="34" charset="0"/>
              <a:buChar char="•"/>
            </a:pPr>
            <a:r>
              <a:rPr lang="en-US" dirty="0">
                <a:latin typeface="Calibri" panose="020F0502020204030204" pitchFamily="34" charset="0"/>
              </a:rPr>
              <a:t>Assuming the </a:t>
            </a:r>
            <a:r>
              <a:rPr lang="en-US" dirty="0">
                <a:solidFill>
                  <a:srgbClr val="0432FF"/>
                </a:solidFill>
                <a:latin typeface="Calibri" panose="020F0502020204030204" pitchFamily="34" charset="0"/>
              </a:rPr>
              <a:t>same power converters </a:t>
            </a:r>
            <a:r>
              <a:rPr lang="en-US" dirty="0">
                <a:latin typeface="Calibri" panose="020F0502020204030204" pitchFamily="34" charset="0"/>
              </a:rPr>
              <a:t>presently in operation, beam jitter would result in </a:t>
            </a:r>
            <a:r>
              <a:rPr lang="en-US" dirty="0">
                <a:solidFill>
                  <a:srgbClr val="0432FF"/>
                </a:solidFill>
                <a:latin typeface="Calibri" panose="020F0502020204030204" pitchFamily="34" charset="0"/>
                <a:cs typeface="Calibri" panose="020F0502020204030204" pitchFamily="34" charset="0"/>
              </a:rPr>
              <a:t>≈</a:t>
            </a:r>
            <a:r>
              <a:rPr lang="en-US" dirty="0">
                <a:solidFill>
                  <a:srgbClr val="0432FF"/>
                </a:solidFill>
                <a:latin typeface="Calibri" panose="020F0502020204030204" pitchFamily="34" charset="0"/>
              </a:rPr>
              <a:t>10% shots </a:t>
            </a:r>
            <a:r>
              <a:rPr lang="en-US" dirty="0">
                <a:latin typeface="Calibri" panose="020F0502020204030204" pitchFamily="34" charset="0"/>
              </a:rPr>
              <a:t>within experimental requirements.</a:t>
            </a:r>
          </a:p>
          <a:p>
            <a:pPr lvl="1"/>
            <a:endParaRPr lang="en-US" dirty="0">
              <a:latin typeface="Calibri" panose="020F0502020204030204" pitchFamily="34" charset="0"/>
            </a:endParaRPr>
          </a:p>
        </p:txBody>
      </p:sp>
      <p:sp>
        <p:nvSpPr>
          <p:cNvPr id="8" name="Date Placeholder 7">
            <a:extLst>
              <a:ext uri="{FF2B5EF4-FFF2-40B4-BE49-F238E27FC236}">
                <a16:creationId xmlns:a16="http://schemas.microsoft.com/office/drawing/2014/main" id="{C5DB1EB8-BE25-033A-6126-E6CE448D5147}"/>
              </a:ext>
            </a:extLst>
          </p:cNvPr>
          <p:cNvSpPr>
            <a:spLocks noGrp="1"/>
          </p:cNvSpPr>
          <p:nvPr>
            <p:ph type="dt" sz="half" idx="10"/>
          </p:nvPr>
        </p:nvSpPr>
        <p:spPr/>
        <p:txBody>
          <a:bodyPr/>
          <a:lstStyle/>
          <a:p>
            <a:r>
              <a:rPr lang="en-US"/>
              <a:t>5/02/2024</a:t>
            </a:r>
          </a:p>
        </p:txBody>
      </p:sp>
      <p:sp>
        <p:nvSpPr>
          <p:cNvPr id="9" name="Footer Placeholder 8">
            <a:extLst>
              <a:ext uri="{FF2B5EF4-FFF2-40B4-BE49-F238E27FC236}">
                <a16:creationId xmlns:a16="http://schemas.microsoft.com/office/drawing/2014/main" id="{5EE8983A-E3B3-B8E5-ED1D-C3BC53546185}"/>
              </a:ext>
            </a:extLst>
          </p:cNvPr>
          <p:cNvSpPr>
            <a:spLocks noGrp="1"/>
          </p:cNvSpPr>
          <p:nvPr>
            <p:ph type="ftr" sz="quarter" idx="3"/>
          </p:nvPr>
        </p:nvSpPr>
        <p:spPr/>
        <p:txBody>
          <a:bodyPr/>
          <a:lstStyle/>
          <a:p>
            <a:r>
              <a:rPr lang="en-US" dirty="0"/>
              <a:t>AWAKE Review</a:t>
            </a:r>
          </a:p>
        </p:txBody>
      </p:sp>
      <p:sp>
        <p:nvSpPr>
          <p:cNvPr id="12" name="Slide Number Placeholder 11">
            <a:extLst>
              <a:ext uri="{FF2B5EF4-FFF2-40B4-BE49-F238E27FC236}">
                <a16:creationId xmlns:a16="http://schemas.microsoft.com/office/drawing/2014/main" id="{D183FA99-A9D5-E92D-9FD7-78623CB260B1}"/>
              </a:ext>
            </a:extLst>
          </p:cNvPr>
          <p:cNvSpPr>
            <a:spLocks noGrp="1"/>
          </p:cNvSpPr>
          <p:nvPr>
            <p:ph type="sldNum" sz="quarter" idx="4"/>
          </p:nvPr>
        </p:nvSpPr>
        <p:spPr/>
        <p:txBody>
          <a:bodyPr/>
          <a:lstStyle/>
          <a:p>
            <a:fld id="{3D351EE0-6949-4F2E-8F68-46F7424C488D}" type="slidenum">
              <a:rPr lang="en-US" smtClean="0"/>
              <a:pPr/>
              <a:t>21</a:t>
            </a:fld>
            <a:endParaRPr lang="en-US" dirty="0"/>
          </a:p>
        </p:txBody>
      </p:sp>
      <p:pic>
        <p:nvPicPr>
          <p:cNvPr id="7" name="Picture 4">
            <a:extLst>
              <a:ext uri="{FF2B5EF4-FFF2-40B4-BE49-F238E27FC236}">
                <a16:creationId xmlns:a16="http://schemas.microsoft.com/office/drawing/2014/main" id="{F29C933B-6B2D-BDFF-5571-22C749F3EB9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52368"/>
          <a:stretch/>
        </p:blipFill>
        <p:spPr bwMode="auto">
          <a:xfrm>
            <a:off x="9005502" y="1238250"/>
            <a:ext cx="2985305" cy="207645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a:extLst>
              <a:ext uri="{FF2B5EF4-FFF2-40B4-BE49-F238E27FC236}">
                <a16:creationId xmlns:a16="http://schemas.microsoft.com/office/drawing/2014/main" id="{21270208-C460-9029-BB81-0EB62987FF64}"/>
              </a:ext>
            </a:extLst>
          </p:cNvPr>
          <p:cNvPicPr>
            <a:picLocks noChangeAspect="1"/>
          </p:cNvPicPr>
          <p:nvPr/>
        </p:nvPicPr>
        <p:blipFill>
          <a:blip r:embed="rId4"/>
          <a:stretch>
            <a:fillRect/>
          </a:stretch>
        </p:blipFill>
        <p:spPr>
          <a:xfrm>
            <a:off x="10387012" y="3219451"/>
            <a:ext cx="771525" cy="323850"/>
          </a:xfrm>
          <a:prstGeom prst="rect">
            <a:avLst/>
          </a:prstGeom>
        </p:spPr>
      </p:pic>
      <p:sp>
        <p:nvSpPr>
          <p:cNvPr id="16" name="Rectangle: Rounded Corners 15">
            <a:extLst>
              <a:ext uri="{FF2B5EF4-FFF2-40B4-BE49-F238E27FC236}">
                <a16:creationId xmlns:a16="http://schemas.microsoft.com/office/drawing/2014/main" id="{6A5565E9-CAFF-8B10-D8A0-6FA0831C661E}"/>
              </a:ext>
            </a:extLst>
          </p:cNvPr>
          <p:cNvSpPr/>
          <p:nvPr/>
        </p:nvSpPr>
        <p:spPr>
          <a:xfrm>
            <a:off x="10173477" y="1688425"/>
            <a:ext cx="1291473" cy="246436"/>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800"/>
              <a:t>Run2a/b</a:t>
            </a:r>
            <a:endParaRPr lang="en-GB" sz="1800" dirty="0"/>
          </a:p>
        </p:txBody>
      </p:sp>
    </p:spTree>
    <p:extLst>
      <p:ext uri="{BB962C8B-B14F-4D97-AF65-F5344CB8AC3E}">
        <p14:creationId xmlns:p14="http://schemas.microsoft.com/office/powerpoint/2010/main" val="12710871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7AF54-646E-44F5-06E2-5E777127A3E1}"/>
              </a:ext>
            </a:extLst>
          </p:cNvPr>
          <p:cNvSpPr>
            <a:spLocks noGrp="1"/>
          </p:cNvSpPr>
          <p:nvPr>
            <p:ph type="title"/>
          </p:nvPr>
        </p:nvSpPr>
        <p:spPr/>
        <p:txBody>
          <a:bodyPr>
            <a:normAutofit fontScale="90000"/>
          </a:bodyPr>
          <a:lstStyle/>
          <a:p>
            <a:r>
              <a:rPr lang="en-US" dirty="0"/>
              <a:t>Proton beam jitter</a:t>
            </a:r>
            <a:endParaRPr lang="en-CH" dirty="0"/>
          </a:p>
        </p:txBody>
      </p:sp>
      <p:sp>
        <p:nvSpPr>
          <p:cNvPr id="10" name="TextBox 9">
            <a:extLst>
              <a:ext uri="{FF2B5EF4-FFF2-40B4-BE49-F238E27FC236}">
                <a16:creationId xmlns:a16="http://schemas.microsoft.com/office/drawing/2014/main" id="{28E18E14-2242-F6B5-DFBA-EFFCFFCB4098}"/>
              </a:ext>
            </a:extLst>
          </p:cNvPr>
          <p:cNvSpPr txBox="1"/>
          <p:nvPr/>
        </p:nvSpPr>
        <p:spPr>
          <a:xfrm>
            <a:off x="482296" y="1019122"/>
            <a:ext cx="7534867" cy="646331"/>
          </a:xfrm>
          <a:prstGeom prst="rect">
            <a:avLst/>
          </a:prstGeom>
          <a:noFill/>
        </p:spPr>
        <p:txBody>
          <a:bodyPr wrap="square">
            <a:spAutoFit/>
          </a:bodyPr>
          <a:lstStyle/>
          <a:p>
            <a:pPr>
              <a:buClr>
                <a:schemeClr val="accent2"/>
              </a:buClr>
            </a:pPr>
            <a:endParaRPr lang="en-GB" dirty="0">
              <a:latin typeface="Calibri" panose="020F0502020204030204" pitchFamily="34" charset="0"/>
            </a:endParaRPr>
          </a:p>
          <a:p>
            <a:pPr marL="285750" indent="-285750">
              <a:buClr>
                <a:schemeClr val="accent2"/>
              </a:buClr>
              <a:buFont typeface="Arial" panose="020B0604020202020204" pitchFamily="34" charset="0"/>
              <a:buChar char="•"/>
            </a:pPr>
            <a:endParaRPr lang="en-GB" dirty="0">
              <a:latin typeface="Calibri" panose="020F0502020204030204" pitchFamily="34" charset="0"/>
            </a:endParaRPr>
          </a:p>
        </p:txBody>
      </p:sp>
      <p:sp>
        <p:nvSpPr>
          <p:cNvPr id="3" name="TextBox 2">
            <a:extLst>
              <a:ext uri="{FF2B5EF4-FFF2-40B4-BE49-F238E27FC236}">
                <a16:creationId xmlns:a16="http://schemas.microsoft.com/office/drawing/2014/main" id="{B9EAB5B8-F734-D848-6C82-A88D3BA1FFD0}"/>
              </a:ext>
            </a:extLst>
          </p:cNvPr>
          <p:cNvSpPr txBox="1"/>
          <p:nvPr/>
        </p:nvSpPr>
        <p:spPr>
          <a:xfrm>
            <a:off x="849599" y="1073317"/>
            <a:ext cx="8227726" cy="4355038"/>
          </a:xfrm>
          <a:prstGeom prst="rect">
            <a:avLst/>
          </a:prstGeom>
          <a:noFill/>
        </p:spPr>
        <p:txBody>
          <a:bodyPr wrap="square" rtlCol="0">
            <a:spAutoFit/>
          </a:bodyPr>
          <a:lstStyle/>
          <a:p>
            <a:pPr>
              <a:buClr>
                <a:schemeClr val="accent2"/>
              </a:buClr>
            </a:pPr>
            <a:r>
              <a:rPr lang="en-US" dirty="0">
                <a:latin typeface="Calibri" panose="020F0502020204030204" pitchFamily="34" charset="0"/>
              </a:rPr>
              <a:t>Beam jitter is mainly caused by ripple in proton beam line power converters. </a:t>
            </a:r>
          </a:p>
          <a:p>
            <a:pPr marL="742950" lvl="1" indent="-285750">
              <a:buClr>
                <a:schemeClr val="accent2"/>
              </a:buClr>
              <a:buFont typeface="Arial" panose="020B0604020202020204" pitchFamily="34" charset="0"/>
              <a:buChar char="•"/>
            </a:pPr>
            <a:endParaRPr lang="en-US" dirty="0">
              <a:latin typeface="Calibri" panose="020F0502020204030204" pitchFamily="34" charset="0"/>
            </a:endParaRPr>
          </a:p>
          <a:p>
            <a:pPr marL="742950" lvl="1" indent="-285750">
              <a:buFont typeface="Arial" panose="020B0604020202020204" pitchFamily="34" charset="0"/>
              <a:buChar char="•"/>
            </a:pPr>
            <a:r>
              <a:rPr lang="en-US" dirty="0">
                <a:latin typeface="Calibri" panose="020F0502020204030204" pitchFamily="34" charset="0"/>
              </a:rPr>
              <a:t>A relative distance between the p+ and e- beams at injection </a:t>
            </a:r>
            <a:r>
              <a:rPr lang="en-US" dirty="0">
                <a:solidFill>
                  <a:srgbClr val="0432FF"/>
                </a:solidFill>
                <a:latin typeface="Calibri" panose="020F0502020204030204" pitchFamily="34" charset="0"/>
              </a:rPr>
              <a:t>lower than </a:t>
            </a:r>
            <a:r>
              <a:rPr lang="en-US" dirty="0">
                <a:solidFill>
                  <a:srgbClr val="0432FF"/>
                </a:solidFill>
                <a:latin typeface="Calibri" panose="020F0502020204030204" pitchFamily="34" charset="0"/>
                <a:cs typeface="Calibri" panose="020F0502020204030204" pitchFamily="34" charset="0"/>
              </a:rPr>
              <a:t>≈</a:t>
            </a:r>
            <a:r>
              <a:rPr lang="en-US" dirty="0">
                <a:solidFill>
                  <a:srgbClr val="0432FF"/>
                </a:solidFill>
                <a:latin typeface="Calibri" panose="020F0502020204030204" pitchFamily="34" charset="0"/>
              </a:rPr>
              <a:t>10 um is needed </a:t>
            </a:r>
            <a:r>
              <a:rPr lang="en-US" dirty="0">
                <a:latin typeface="Calibri" panose="020F0502020204030204" pitchFamily="34" charset="0"/>
              </a:rPr>
              <a:t>for emittance control.</a:t>
            </a:r>
          </a:p>
          <a:p>
            <a:pPr marL="742950" lvl="1" indent="-285750">
              <a:buFont typeface="Arial" panose="020B0604020202020204" pitchFamily="34" charset="0"/>
              <a:buChar char="•"/>
            </a:pPr>
            <a:endParaRPr lang="en-US" sz="500" dirty="0">
              <a:latin typeface="Calibri" panose="020F0502020204030204" pitchFamily="34" charset="0"/>
            </a:endParaRPr>
          </a:p>
          <a:p>
            <a:pPr marL="742950" lvl="1" indent="-285750">
              <a:buFont typeface="Arial" panose="020B0604020202020204" pitchFamily="34" charset="0"/>
              <a:buChar char="•"/>
            </a:pPr>
            <a:r>
              <a:rPr lang="en-US" dirty="0">
                <a:latin typeface="Calibri" panose="020F0502020204030204" pitchFamily="34" charset="0"/>
              </a:rPr>
              <a:t>Beam jitter for Run2c can only be </a:t>
            </a:r>
            <a:r>
              <a:rPr lang="en-US" dirty="0">
                <a:solidFill>
                  <a:srgbClr val="0432FF"/>
                </a:solidFill>
                <a:latin typeface="Calibri" panose="020F0502020204030204" pitchFamily="34" charset="0"/>
              </a:rPr>
              <a:t>estimated</a:t>
            </a:r>
            <a:r>
              <a:rPr lang="en-US" dirty="0">
                <a:latin typeface="Calibri" panose="020F0502020204030204" pitchFamily="34" charset="0"/>
              </a:rPr>
              <a:t> from measurements taken in the current configuration and simulations </a:t>
            </a:r>
            <a:r>
              <a:rPr lang="en-US" dirty="0">
                <a:latin typeface="Calibri" panose="020F0502020204030204" pitchFamily="34" charset="0"/>
                <a:sym typeface="Wingdings" panose="05000000000000000000" pitchFamily="2" charset="2"/>
              </a:rPr>
              <a:t> Relies on several assumptions</a:t>
            </a:r>
          </a:p>
          <a:p>
            <a:pPr marL="742950" lvl="1" indent="-285750">
              <a:buFont typeface="Arial" panose="020B0604020202020204" pitchFamily="34" charset="0"/>
              <a:buChar char="•"/>
            </a:pPr>
            <a:endParaRPr lang="en-US" sz="500" dirty="0">
              <a:latin typeface="Calibri" panose="020F0502020204030204" pitchFamily="34" charset="0"/>
            </a:endParaRPr>
          </a:p>
          <a:p>
            <a:pPr marL="742950" lvl="1" indent="-285750">
              <a:buFont typeface="Arial" panose="020B0604020202020204" pitchFamily="34" charset="0"/>
              <a:buChar char="•"/>
            </a:pPr>
            <a:r>
              <a:rPr lang="en-US" dirty="0">
                <a:latin typeface="Calibri" panose="020F0502020204030204" pitchFamily="34" charset="0"/>
              </a:rPr>
              <a:t>Assuming the </a:t>
            </a:r>
            <a:r>
              <a:rPr lang="en-US" dirty="0">
                <a:solidFill>
                  <a:srgbClr val="0432FF"/>
                </a:solidFill>
                <a:latin typeface="Calibri" panose="020F0502020204030204" pitchFamily="34" charset="0"/>
              </a:rPr>
              <a:t>same power converters </a:t>
            </a:r>
            <a:r>
              <a:rPr lang="en-US" dirty="0">
                <a:latin typeface="Calibri" panose="020F0502020204030204" pitchFamily="34" charset="0"/>
              </a:rPr>
              <a:t>presently in operation, beam jitter would result in </a:t>
            </a:r>
            <a:r>
              <a:rPr lang="en-US" dirty="0">
                <a:solidFill>
                  <a:srgbClr val="0432FF"/>
                </a:solidFill>
                <a:latin typeface="Calibri" panose="020F0502020204030204" pitchFamily="34" charset="0"/>
                <a:cs typeface="Calibri" panose="020F0502020204030204" pitchFamily="34" charset="0"/>
              </a:rPr>
              <a:t>≈</a:t>
            </a:r>
            <a:r>
              <a:rPr lang="en-US" dirty="0">
                <a:solidFill>
                  <a:srgbClr val="0432FF"/>
                </a:solidFill>
                <a:latin typeface="Calibri" panose="020F0502020204030204" pitchFamily="34" charset="0"/>
              </a:rPr>
              <a:t>10% shots </a:t>
            </a:r>
            <a:r>
              <a:rPr lang="en-US" dirty="0">
                <a:latin typeface="Calibri" panose="020F0502020204030204" pitchFamily="34" charset="0"/>
              </a:rPr>
              <a:t>within experimental requirements.</a:t>
            </a:r>
          </a:p>
          <a:p>
            <a:pPr marL="742950" lvl="1" indent="-285750">
              <a:buFont typeface="Arial" panose="020B0604020202020204" pitchFamily="34" charset="0"/>
              <a:buChar char="•"/>
            </a:pPr>
            <a:endParaRPr lang="en-US" sz="500" dirty="0">
              <a:latin typeface="Calibri" panose="020F0502020204030204" pitchFamily="34" charset="0"/>
            </a:endParaRPr>
          </a:p>
          <a:p>
            <a:pPr marL="742950" lvl="1" indent="-285750">
              <a:buFont typeface="Arial" panose="020B0604020202020204" pitchFamily="34" charset="0"/>
              <a:buChar char="•"/>
            </a:pPr>
            <a:r>
              <a:rPr lang="en-US" dirty="0">
                <a:latin typeface="Calibri" panose="020F0502020204030204" pitchFamily="34" charset="0"/>
              </a:rPr>
              <a:t>During LS3 </a:t>
            </a:r>
            <a:r>
              <a:rPr lang="en-US" dirty="0">
                <a:solidFill>
                  <a:srgbClr val="0432FF"/>
                </a:solidFill>
                <a:latin typeface="Calibri" panose="020F0502020204030204" pitchFamily="34" charset="0"/>
              </a:rPr>
              <a:t>most</a:t>
            </a:r>
            <a:r>
              <a:rPr lang="en-US" dirty="0">
                <a:latin typeface="Calibri" panose="020F0502020204030204" pitchFamily="34" charset="0"/>
              </a:rPr>
              <a:t> </a:t>
            </a:r>
            <a:r>
              <a:rPr lang="en-US" dirty="0">
                <a:solidFill>
                  <a:srgbClr val="0432FF"/>
                </a:solidFill>
                <a:latin typeface="Calibri" panose="020F0502020204030204" pitchFamily="34" charset="0"/>
              </a:rPr>
              <a:t>power converters </a:t>
            </a:r>
            <a:r>
              <a:rPr lang="en-US" dirty="0">
                <a:latin typeface="Calibri" panose="020F0502020204030204" pitchFamily="34" charset="0"/>
              </a:rPr>
              <a:t>on the proton transfer line will be </a:t>
            </a:r>
            <a:r>
              <a:rPr lang="en-US" dirty="0">
                <a:solidFill>
                  <a:srgbClr val="0432FF"/>
                </a:solidFill>
                <a:latin typeface="Calibri" panose="020F0502020204030204" pitchFamily="34" charset="0"/>
              </a:rPr>
              <a:t>upgraded </a:t>
            </a:r>
            <a:r>
              <a:rPr lang="en-US" dirty="0">
                <a:latin typeface="Calibri" panose="020F0502020204030204" pitchFamily="34" charset="0"/>
              </a:rPr>
              <a:t>(class 3 [5]). Upgrade anyway planned for SPS extraction.</a:t>
            </a:r>
          </a:p>
          <a:p>
            <a:pPr marL="742950" lvl="1" indent="-285750">
              <a:buFont typeface="Arial" panose="020B0604020202020204" pitchFamily="34" charset="0"/>
              <a:buChar char="•"/>
            </a:pPr>
            <a:endParaRPr lang="en-US" sz="500" dirty="0">
              <a:latin typeface="Calibri" panose="020F0502020204030204" pitchFamily="34" charset="0"/>
            </a:endParaRPr>
          </a:p>
          <a:p>
            <a:pPr marL="742950" lvl="1" indent="-285750">
              <a:buFont typeface="Arial" panose="020B0604020202020204" pitchFamily="34" charset="0"/>
              <a:buChar char="•"/>
            </a:pPr>
            <a:r>
              <a:rPr lang="en-US" dirty="0">
                <a:latin typeface="Calibri" panose="020F0502020204030204" pitchFamily="34" charset="0"/>
              </a:rPr>
              <a:t>The upgrade should result in an </a:t>
            </a:r>
            <a:r>
              <a:rPr lang="en-US" dirty="0">
                <a:solidFill>
                  <a:srgbClr val="0432FF"/>
                </a:solidFill>
                <a:latin typeface="Calibri" panose="020F0502020204030204" pitchFamily="34" charset="0"/>
              </a:rPr>
              <a:t>increase of shots </a:t>
            </a:r>
            <a:r>
              <a:rPr lang="en-US" dirty="0">
                <a:latin typeface="Calibri" panose="020F0502020204030204" pitchFamily="34" charset="0"/>
              </a:rPr>
              <a:t>within requirements</a:t>
            </a:r>
            <a:r>
              <a:rPr lang="en-US" dirty="0">
                <a:solidFill>
                  <a:srgbClr val="0432FF"/>
                </a:solidFill>
                <a:latin typeface="Calibri" panose="020F0502020204030204" pitchFamily="34" charset="0"/>
              </a:rPr>
              <a:t> to </a:t>
            </a:r>
            <a:r>
              <a:rPr lang="en-US" dirty="0">
                <a:solidFill>
                  <a:srgbClr val="0432FF"/>
                </a:solidFill>
                <a:latin typeface="Calibri" panose="020F0502020204030204" pitchFamily="34" charset="0"/>
                <a:cs typeface="Calibri" panose="020F0502020204030204" pitchFamily="34" charset="0"/>
              </a:rPr>
              <a:t>≈</a:t>
            </a:r>
            <a:r>
              <a:rPr lang="en-US" dirty="0">
                <a:solidFill>
                  <a:srgbClr val="0432FF"/>
                </a:solidFill>
                <a:latin typeface="Calibri" panose="020F0502020204030204" pitchFamily="34" charset="0"/>
              </a:rPr>
              <a:t>30% </a:t>
            </a:r>
            <a:r>
              <a:rPr lang="en-US" dirty="0">
                <a:latin typeface="Calibri" panose="020F0502020204030204" pitchFamily="34" charset="0"/>
              </a:rPr>
              <a:t>(Assuming all power converters fall in Class 3 specs).</a:t>
            </a:r>
          </a:p>
          <a:p>
            <a:pPr marL="742950" lvl="1" indent="-285750">
              <a:buFont typeface="Arial" panose="020B0604020202020204" pitchFamily="34" charset="0"/>
              <a:buChar char="•"/>
            </a:pPr>
            <a:endParaRPr lang="en-US" sz="500" dirty="0">
              <a:latin typeface="Calibri" panose="020F0502020204030204" pitchFamily="34" charset="0"/>
            </a:endParaRPr>
          </a:p>
          <a:p>
            <a:pPr marL="742950" lvl="1" indent="-285750">
              <a:buFont typeface="Arial" panose="020B0604020202020204" pitchFamily="34" charset="0"/>
              <a:buChar char="•"/>
            </a:pPr>
            <a:r>
              <a:rPr lang="en-GB" dirty="0">
                <a:latin typeface="Calibri" panose="020F0502020204030204" pitchFamily="34" charset="0"/>
              </a:rPr>
              <a:t>Additional improvements in hardware could lead to a further decrease in beam jitter.</a:t>
            </a:r>
            <a:endParaRPr lang="en-US" dirty="0">
              <a:latin typeface="Calibri" panose="020F0502020204030204" pitchFamily="34" charset="0"/>
            </a:endParaRPr>
          </a:p>
        </p:txBody>
      </p:sp>
      <p:sp>
        <p:nvSpPr>
          <p:cNvPr id="8" name="Date Placeholder 7">
            <a:extLst>
              <a:ext uri="{FF2B5EF4-FFF2-40B4-BE49-F238E27FC236}">
                <a16:creationId xmlns:a16="http://schemas.microsoft.com/office/drawing/2014/main" id="{C5DB1EB8-BE25-033A-6126-E6CE448D5147}"/>
              </a:ext>
            </a:extLst>
          </p:cNvPr>
          <p:cNvSpPr>
            <a:spLocks noGrp="1"/>
          </p:cNvSpPr>
          <p:nvPr>
            <p:ph type="dt" sz="half" idx="10"/>
          </p:nvPr>
        </p:nvSpPr>
        <p:spPr/>
        <p:txBody>
          <a:bodyPr/>
          <a:lstStyle/>
          <a:p>
            <a:r>
              <a:rPr lang="en-US"/>
              <a:t>5/02/2024</a:t>
            </a:r>
          </a:p>
        </p:txBody>
      </p:sp>
      <p:sp>
        <p:nvSpPr>
          <p:cNvPr id="9" name="Footer Placeholder 8">
            <a:extLst>
              <a:ext uri="{FF2B5EF4-FFF2-40B4-BE49-F238E27FC236}">
                <a16:creationId xmlns:a16="http://schemas.microsoft.com/office/drawing/2014/main" id="{5EE8983A-E3B3-B8E5-ED1D-C3BC53546185}"/>
              </a:ext>
            </a:extLst>
          </p:cNvPr>
          <p:cNvSpPr>
            <a:spLocks noGrp="1"/>
          </p:cNvSpPr>
          <p:nvPr>
            <p:ph type="ftr" sz="quarter" idx="3"/>
          </p:nvPr>
        </p:nvSpPr>
        <p:spPr/>
        <p:txBody>
          <a:bodyPr/>
          <a:lstStyle/>
          <a:p>
            <a:r>
              <a:rPr lang="en-US" dirty="0"/>
              <a:t>AWAKE Review</a:t>
            </a:r>
          </a:p>
        </p:txBody>
      </p:sp>
      <p:sp>
        <p:nvSpPr>
          <p:cNvPr id="12" name="Slide Number Placeholder 11">
            <a:extLst>
              <a:ext uri="{FF2B5EF4-FFF2-40B4-BE49-F238E27FC236}">
                <a16:creationId xmlns:a16="http://schemas.microsoft.com/office/drawing/2014/main" id="{D183FA99-A9D5-E92D-9FD7-78623CB260B1}"/>
              </a:ext>
            </a:extLst>
          </p:cNvPr>
          <p:cNvSpPr>
            <a:spLocks noGrp="1"/>
          </p:cNvSpPr>
          <p:nvPr>
            <p:ph type="sldNum" sz="quarter" idx="4"/>
          </p:nvPr>
        </p:nvSpPr>
        <p:spPr/>
        <p:txBody>
          <a:bodyPr/>
          <a:lstStyle/>
          <a:p>
            <a:fld id="{3D351EE0-6949-4F2E-8F68-46F7424C488D}" type="slidenum">
              <a:rPr lang="en-US" smtClean="0"/>
              <a:pPr/>
              <a:t>22</a:t>
            </a:fld>
            <a:endParaRPr lang="en-US" dirty="0"/>
          </a:p>
        </p:txBody>
      </p:sp>
      <p:pic>
        <p:nvPicPr>
          <p:cNvPr id="4" name="Picture 4">
            <a:extLst>
              <a:ext uri="{FF2B5EF4-FFF2-40B4-BE49-F238E27FC236}">
                <a16:creationId xmlns:a16="http://schemas.microsoft.com/office/drawing/2014/main" id="{BE0221DA-E279-AD5F-F998-997F34C3A02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05502" y="1238250"/>
            <a:ext cx="2985305" cy="4359382"/>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Rounded Corners 4">
            <a:extLst>
              <a:ext uri="{FF2B5EF4-FFF2-40B4-BE49-F238E27FC236}">
                <a16:creationId xmlns:a16="http://schemas.microsoft.com/office/drawing/2014/main" id="{95174154-971B-B257-6BF3-023896098167}"/>
              </a:ext>
            </a:extLst>
          </p:cNvPr>
          <p:cNvSpPr/>
          <p:nvPr/>
        </p:nvSpPr>
        <p:spPr>
          <a:xfrm>
            <a:off x="10173477" y="1688425"/>
            <a:ext cx="1291473" cy="246436"/>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800"/>
              <a:t>Run2a/b</a:t>
            </a:r>
            <a:endParaRPr lang="en-GB" sz="1800" dirty="0"/>
          </a:p>
        </p:txBody>
      </p:sp>
      <p:sp>
        <p:nvSpPr>
          <p:cNvPr id="6" name="Rectangle: Rounded Corners 5">
            <a:extLst>
              <a:ext uri="{FF2B5EF4-FFF2-40B4-BE49-F238E27FC236}">
                <a16:creationId xmlns:a16="http://schemas.microsoft.com/office/drawing/2014/main" id="{62BF85DB-02D4-4F34-FE95-9979E0E3621E}"/>
              </a:ext>
            </a:extLst>
          </p:cNvPr>
          <p:cNvSpPr/>
          <p:nvPr/>
        </p:nvSpPr>
        <p:spPr>
          <a:xfrm>
            <a:off x="10173477" y="3746682"/>
            <a:ext cx="1291473" cy="246436"/>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800" dirty="0"/>
              <a:t>Run2c/d</a:t>
            </a:r>
            <a:endParaRPr lang="en-GB" sz="1800" dirty="0"/>
          </a:p>
        </p:txBody>
      </p:sp>
      <p:sp>
        <p:nvSpPr>
          <p:cNvPr id="11" name="TextBox 10">
            <a:extLst>
              <a:ext uri="{FF2B5EF4-FFF2-40B4-BE49-F238E27FC236}">
                <a16:creationId xmlns:a16="http://schemas.microsoft.com/office/drawing/2014/main" id="{CDACD38B-1243-C152-F826-5CC420A1ED42}"/>
              </a:ext>
            </a:extLst>
          </p:cNvPr>
          <p:cNvSpPr txBox="1"/>
          <p:nvPr/>
        </p:nvSpPr>
        <p:spPr>
          <a:xfrm>
            <a:off x="248352" y="6076493"/>
            <a:ext cx="6093822" cy="215444"/>
          </a:xfrm>
          <a:prstGeom prst="rect">
            <a:avLst/>
          </a:prstGeom>
          <a:noFill/>
        </p:spPr>
        <p:txBody>
          <a:bodyPr wrap="square">
            <a:spAutoFit/>
          </a:bodyPr>
          <a:lstStyle/>
          <a:p>
            <a:r>
              <a:rPr lang="en-GB" sz="800" b="0" i="0" dirty="0">
                <a:solidFill>
                  <a:srgbClr val="222222"/>
                </a:solidFill>
                <a:effectLst/>
                <a:latin typeface="Arial" panose="020B0604020202020204" pitchFamily="34" charset="0"/>
              </a:rPr>
              <a:t>[5] Gamba, Davide, et al. </a:t>
            </a:r>
            <a:r>
              <a:rPr lang="en-GB" sz="800" b="0" i="1" dirty="0">
                <a:solidFill>
                  <a:srgbClr val="222222"/>
                </a:solidFill>
                <a:effectLst/>
                <a:latin typeface="Arial" panose="020B0604020202020204" pitchFamily="34" charset="0"/>
                <a:hlinkClick r:id="rId4"/>
              </a:rPr>
              <a:t>Beam dynamics requirements for HL–LHC electrical circuits</a:t>
            </a:r>
            <a:r>
              <a:rPr lang="en-GB" sz="800" b="0" i="0" dirty="0">
                <a:solidFill>
                  <a:srgbClr val="222222"/>
                </a:solidFill>
                <a:effectLst/>
                <a:latin typeface="Arial" panose="020B0604020202020204" pitchFamily="34" charset="0"/>
              </a:rPr>
              <a:t>. No. CERN-ACC-2017-0101. 2017.</a:t>
            </a:r>
            <a:endParaRPr lang="en-GB" sz="800" dirty="0"/>
          </a:p>
        </p:txBody>
      </p:sp>
    </p:spTree>
    <p:extLst>
      <p:ext uri="{BB962C8B-B14F-4D97-AF65-F5344CB8AC3E}">
        <p14:creationId xmlns:p14="http://schemas.microsoft.com/office/powerpoint/2010/main" val="32879473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7AF54-646E-44F5-06E2-5E777127A3E1}"/>
              </a:ext>
            </a:extLst>
          </p:cNvPr>
          <p:cNvSpPr>
            <a:spLocks noGrp="1"/>
          </p:cNvSpPr>
          <p:nvPr>
            <p:ph type="title"/>
          </p:nvPr>
        </p:nvSpPr>
        <p:spPr/>
        <p:txBody>
          <a:bodyPr>
            <a:normAutofit fontScale="90000"/>
          </a:bodyPr>
          <a:lstStyle/>
          <a:p>
            <a:r>
              <a:rPr lang="en-US" dirty="0"/>
              <a:t>Summary and conclusions</a:t>
            </a:r>
            <a:endParaRPr lang="en-CH" dirty="0"/>
          </a:p>
        </p:txBody>
      </p:sp>
      <p:sp>
        <p:nvSpPr>
          <p:cNvPr id="10" name="TextBox 9">
            <a:extLst>
              <a:ext uri="{FF2B5EF4-FFF2-40B4-BE49-F238E27FC236}">
                <a16:creationId xmlns:a16="http://schemas.microsoft.com/office/drawing/2014/main" id="{28E18E14-2242-F6B5-DFBA-EFFCFFCB4098}"/>
              </a:ext>
            </a:extLst>
          </p:cNvPr>
          <p:cNvSpPr txBox="1"/>
          <p:nvPr/>
        </p:nvSpPr>
        <p:spPr>
          <a:xfrm>
            <a:off x="482296" y="1019122"/>
            <a:ext cx="7534867" cy="646331"/>
          </a:xfrm>
          <a:prstGeom prst="rect">
            <a:avLst/>
          </a:prstGeom>
          <a:noFill/>
        </p:spPr>
        <p:txBody>
          <a:bodyPr wrap="square">
            <a:spAutoFit/>
          </a:bodyPr>
          <a:lstStyle/>
          <a:p>
            <a:pPr>
              <a:buClr>
                <a:schemeClr val="accent2"/>
              </a:buClr>
            </a:pPr>
            <a:endParaRPr lang="en-GB" dirty="0">
              <a:latin typeface="Calibri" panose="020F0502020204030204" pitchFamily="34" charset="0"/>
            </a:endParaRPr>
          </a:p>
          <a:p>
            <a:pPr marL="285750" indent="-285750">
              <a:buClr>
                <a:schemeClr val="accent2"/>
              </a:buClr>
              <a:buFont typeface="Arial" panose="020B0604020202020204" pitchFamily="34" charset="0"/>
              <a:buChar char="•"/>
            </a:pPr>
            <a:endParaRPr lang="en-GB" dirty="0">
              <a:latin typeface="Calibri" panose="020F0502020204030204" pitchFamily="34" charset="0"/>
            </a:endParaRPr>
          </a:p>
        </p:txBody>
      </p:sp>
      <p:sp>
        <p:nvSpPr>
          <p:cNvPr id="7" name="TextBox 6">
            <a:extLst>
              <a:ext uri="{FF2B5EF4-FFF2-40B4-BE49-F238E27FC236}">
                <a16:creationId xmlns:a16="http://schemas.microsoft.com/office/drawing/2014/main" id="{C8609341-8809-929B-E6EE-F64FDFB284BD}"/>
              </a:ext>
            </a:extLst>
          </p:cNvPr>
          <p:cNvSpPr txBox="1"/>
          <p:nvPr/>
        </p:nvSpPr>
        <p:spPr>
          <a:xfrm>
            <a:off x="840721" y="1073317"/>
            <a:ext cx="10574138" cy="4247317"/>
          </a:xfrm>
          <a:prstGeom prst="rect">
            <a:avLst/>
          </a:prstGeom>
          <a:noFill/>
        </p:spPr>
        <p:txBody>
          <a:bodyPr wrap="square" rtlCol="0">
            <a:spAutoFit/>
          </a:bodyPr>
          <a:lstStyle/>
          <a:p>
            <a:pPr marL="285750" indent="-285750">
              <a:buFont typeface="Arial" panose="020B0604020202020204" pitchFamily="34" charset="0"/>
              <a:buChar char="•"/>
            </a:pPr>
            <a:r>
              <a:rPr lang="en-GB" dirty="0">
                <a:latin typeface="Calibri" panose="020F0502020204030204" pitchFamily="34" charset="0"/>
              </a:rPr>
              <a:t>A comprehensive simulation study demonstrated the feasibility of delivering electron and proton beams conforming to Run2c specifications (except for proton beam jitter).</a:t>
            </a:r>
          </a:p>
          <a:p>
            <a:pPr marL="285750" indent="-285750">
              <a:buFont typeface="Arial" panose="020B0604020202020204" pitchFamily="34" charset="0"/>
              <a:buChar char="•"/>
            </a:pPr>
            <a:endParaRPr lang="en-GB" dirty="0">
              <a:latin typeface="Calibri" panose="020F0502020204030204" pitchFamily="34" charset="0"/>
            </a:endParaRPr>
          </a:p>
          <a:p>
            <a:pPr marL="285750" indent="-285750">
              <a:buFont typeface="Arial" panose="020B0604020202020204" pitchFamily="34" charset="0"/>
              <a:buChar char="•"/>
            </a:pPr>
            <a:r>
              <a:rPr lang="en-GB" dirty="0">
                <a:latin typeface="Calibri" panose="020F0502020204030204" pitchFamily="34" charset="0"/>
              </a:rPr>
              <a:t>Hardware components for all beamlines are already procured (18 MeV and proton line) or in design phase (150 MeV line).</a:t>
            </a:r>
          </a:p>
          <a:p>
            <a:pPr marL="285750" indent="-285750">
              <a:buFont typeface="Arial" panose="020B0604020202020204" pitchFamily="34" charset="0"/>
              <a:buChar char="•"/>
            </a:pPr>
            <a:endParaRPr lang="en-GB" dirty="0">
              <a:latin typeface="Calibri" panose="020F0502020204030204" pitchFamily="34" charset="0"/>
            </a:endParaRPr>
          </a:p>
          <a:p>
            <a:pPr marL="285750" indent="-285750">
              <a:buFont typeface="Arial" panose="020B0604020202020204" pitchFamily="34" charset="0"/>
              <a:buChar char="•"/>
            </a:pPr>
            <a:r>
              <a:rPr lang="en-GB" dirty="0">
                <a:latin typeface="Calibri" panose="020F0502020204030204" pitchFamily="34" charset="0"/>
              </a:rPr>
              <a:t>Leveraging CERN's know-how and expertise have been and are crucial at every stage to ensure adherence to specifications and timely delivery.</a:t>
            </a:r>
          </a:p>
          <a:p>
            <a:pPr marL="285750" indent="-285750">
              <a:buFont typeface="Arial" panose="020B0604020202020204" pitchFamily="34" charset="0"/>
              <a:buChar char="•"/>
            </a:pPr>
            <a:endParaRPr lang="en-GB" dirty="0">
              <a:latin typeface="Calibri" panose="020F0502020204030204" pitchFamily="34" charset="0"/>
            </a:endParaRPr>
          </a:p>
          <a:p>
            <a:pPr marL="285750" indent="-285750">
              <a:buFont typeface="Arial" panose="020B0604020202020204" pitchFamily="34" charset="0"/>
              <a:buChar char="•"/>
            </a:pPr>
            <a:r>
              <a:rPr lang="en-GB" dirty="0">
                <a:latin typeface="Calibri" panose="020F0502020204030204" pitchFamily="34" charset="0"/>
              </a:rPr>
              <a:t>The knowledge and expertise acquired in the design and operation of electron beamlines are aligned with several CERN projects and initiatives (FCC, CLEAR) and is propaedeutic to other developments (Machine Learning).</a:t>
            </a:r>
          </a:p>
          <a:p>
            <a:pPr marL="285750" indent="-285750">
              <a:buFont typeface="Arial" panose="020B0604020202020204" pitchFamily="34" charset="0"/>
              <a:buChar char="•"/>
            </a:pPr>
            <a:endParaRPr lang="en-GB" dirty="0">
              <a:latin typeface="Calibri" panose="020F0502020204030204" pitchFamily="34" charset="0"/>
            </a:endParaRPr>
          </a:p>
          <a:p>
            <a:pPr marL="285750" indent="-285750">
              <a:buFont typeface="Arial" panose="020B0604020202020204" pitchFamily="34" charset="0"/>
              <a:buChar char="•"/>
            </a:pPr>
            <a:r>
              <a:rPr lang="en-GB" dirty="0">
                <a:latin typeface="Calibri" panose="020F0502020204030204" pitchFamily="34" charset="0"/>
              </a:rPr>
              <a:t>The technological advancement arising from the effort to meet the tight experimental parameters (high stability, small beam size) impact the whole plasma accelerator community.</a:t>
            </a:r>
            <a:endParaRPr lang="en-US" dirty="0">
              <a:latin typeface="Calibri" panose="020F0502020204030204" pitchFamily="34" charset="0"/>
            </a:endParaRPr>
          </a:p>
        </p:txBody>
      </p:sp>
      <p:sp>
        <p:nvSpPr>
          <p:cNvPr id="8" name="Date Placeholder 7">
            <a:extLst>
              <a:ext uri="{FF2B5EF4-FFF2-40B4-BE49-F238E27FC236}">
                <a16:creationId xmlns:a16="http://schemas.microsoft.com/office/drawing/2014/main" id="{29C2CD38-EE61-5019-6FE2-406FC16B7DEF}"/>
              </a:ext>
            </a:extLst>
          </p:cNvPr>
          <p:cNvSpPr>
            <a:spLocks noGrp="1"/>
          </p:cNvSpPr>
          <p:nvPr>
            <p:ph type="dt" sz="half" idx="10"/>
          </p:nvPr>
        </p:nvSpPr>
        <p:spPr/>
        <p:txBody>
          <a:bodyPr/>
          <a:lstStyle/>
          <a:p>
            <a:r>
              <a:rPr lang="en-US"/>
              <a:t>5/02/2024</a:t>
            </a:r>
          </a:p>
        </p:txBody>
      </p:sp>
      <p:sp>
        <p:nvSpPr>
          <p:cNvPr id="9" name="Footer Placeholder 8">
            <a:extLst>
              <a:ext uri="{FF2B5EF4-FFF2-40B4-BE49-F238E27FC236}">
                <a16:creationId xmlns:a16="http://schemas.microsoft.com/office/drawing/2014/main" id="{A310C100-32EF-5C15-F0E8-80856F8FFA4F}"/>
              </a:ext>
            </a:extLst>
          </p:cNvPr>
          <p:cNvSpPr>
            <a:spLocks noGrp="1"/>
          </p:cNvSpPr>
          <p:nvPr>
            <p:ph type="ftr" sz="quarter" idx="3"/>
          </p:nvPr>
        </p:nvSpPr>
        <p:spPr/>
        <p:txBody>
          <a:bodyPr/>
          <a:lstStyle/>
          <a:p>
            <a:r>
              <a:rPr lang="en-US"/>
              <a:t>AWAKE Review</a:t>
            </a:r>
            <a:endParaRPr lang="en-US" dirty="0"/>
          </a:p>
        </p:txBody>
      </p:sp>
      <p:sp>
        <p:nvSpPr>
          <p:cNvPr id="11" name="Slide Number Placeholder 10">
            <a:extLst>
              <a:ext uri="{FF2B5EF4-FFF2-40B4-BE49-F238E27FC236}">
                <a16:creationId xmlns:a16="http://schemas.microsoft.com/office/drawing/2014/main" id="{B9F4B0F0-3A04-7D6C-13E6-00B4D0CF9DD1}"/>
              </a:ext>
            </a:extLst>
          </p:cNvPr>
          <p:cNvSpPr>
            <a:spLocks noGrp="1"/>
          </p:cNvSpPr>
          <p:nvPr>
            <p:ph type="sldNum" sz="quarter" idx="4"/>
          </p:nvPr>
        </p:nvSpPr>
        <p:spPr/>
        <p:txBody>
          <a:bodyPr/>
          <a:lstStyle/>
          <a:p>
            <a:fld id="{3D351EE0-6949-4F2E-8F68-46F7424C488D}" type="slidenum">
              <a:rPr lang="en-US" smtClean="0"/>
              <a:pPr/>
              <a:t>23</a:t>
            </a:fld>
            <a:endParaRPr lang="en-US" dirty="0"/>
          </a:p>
        </p:txBody>
      </p:sp>
    </p:spTree>
    <p:extLst>
      <p:ext uri="{BB962C8B-B14F-4D97-AF65-F5344CB8AC3E}">
        <p14:creationId xmlns:p14="http://schemas.microsoft.com/office/powerpoint/2010/main" val="34694142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BD57BD6E-E9FB-6EE8-7FD1-EE58F0CCE42A}"/>
              </a:ext>
            </a:extLst>
          </p:cNvPr>
          <p:cNvSpPr>
            <a:spLocks noGrp="1"/>
          </p:cNvSpPr>
          <p:nvPr>
            <p:ph type="ctrTitle"/>
          </p:nvPr>
        </p:nvSpPr>
        <p:spPr>
          <a:xfrm>
            <a:off x="1524000" y="2028825"/>
            <a:ext cx="9144000" cy="1481138"/>
          </a:xfrm>
        </p:spPr>
        <p:txBody>
          <a:bodyPr>
            <a:normAutofit/>
          </a:bodyPr>
          <a:lstStyle/>
          <a:p>
            <a:r>
              <a:rPr lang="en-GB" dirty="0"/>
              <a:t>Backup slides</a:t>
            </a:r>
            <a:endParaRPr lang="en-CH" dirty="0"/>
          </a:p>
        </p:txBody>
      </p:sp>
    </p:spTree>
    <p:extLst>
      <p:ext uri="{BB962C8B-B14F-4D97-AF65-F5344CB8AC3E}">
        <p14:creationId xmlns:p14="http://schemas.microsoft.com/office/powerpoint/2010/main" val="41704131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stretch>
            <a:fillRect/>
          </a:stretch>
        </p:blipFill>
        <p:spPr>
          <a:xfrm>
            <a:off x="6536640" y="721884"/>
            <a:ext cx="4726932" cy="3598377"/>
          </a:xfrm>
          <a:prstGeom prst="rect">
            <a:avLst/>
          </a:prstGeom>
        </p:spPr>
      </p:pic>
      <p:pic>
        <p:nvPicPr>
          <p:cNvPr id="10" name="Picture 9"/>
          <p:cNvPicPr>
            <a:picLocks noChangeAspect="1"/>
          </p:cNvPicPr>
          <p:nvPr/>
        </p:nvPicPr>
        <p:blipFill>
          <a:blip r:embed="rId3"/>
          <a:stretch>
            <a:fillRect/>
          </a:stretch>
        </p:blipFill>
        <p:spPr>
          <a:xfrm>
            <a:off x="928428" y="798989"/>
            <a:ext cx="4365024" cy="4668693"/>
          </a:xfrm>
          <a:prstGeom prst="rect">
            <a:avLst/>
          </a:prstGeom>
        </p:spPr>
      </p:pic>
      <p:sp>
        <p:nvSpPr>
          <p:cNvPr id="6" name="TextBox 5"/>
          <p:cNvSpPr txBox="1"/>
          <p:nvPr/>
        </p:nvSpPr>
        <p:spPr>
          <a:xfrm>
            <a:off x="350388" y="6311742"/>
            <a:ext cx="582873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a:ea typeface="+mn-ea"/>
                <a:cs typeface="+mn-cs"/>
              </a:rPr>
              <a:t>RF-Design made by D. Alesini, M. Diomede, INFN Frascati</a:t>
            </a:r>
          </a:p>
        </p:txBody>
      </p:sp>
      <p:sp>
        <p:nvSpPr>
          <p:cNvPr id="11" name="TextBox 10"/>
          <p:cNvSpPr txBox="1"/>
          <p:nvPr/>
        </p:nvSpPr>
        <p:spPr>
          <a:xfrm>
            <a:off x="520117" y="5276675"/>
            <a:ext cx="4420999"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a:ea typeface="+mn-ea"/>
                <a:cs typeface="+mn-cs"/>
              </a:rPr>
              <a:t>Structure to be inserted in a solenoid of </a:t>
            </a:r>
            <a:br>
              <a:rPr kumimoji="0" lang="en-GB" sz="1800" b="0" i="0" u="none" strike="noStrike" kern="1200" cap="none" spc="0" normalizeH="0" baseline="0" noProof="0" dirty="0">
                <a:ln>
                  <a:noFill/>
                </a:ln>
                <a:solidFill>
                  <a:prstClr val="black"/>
                </a:solidFill>
                <a:effectLst/>
                <a:uLnTx/>
                <a:uFillTx/>
                <a:latin typeface="Calibri"/>
                <a:ea typeface="+mn-ea"/>
                <a:cs typeface="+mn-cs"/>
              </a:rPr>
            </a:br>
            <a:r>
              <a:rPr kumimoji="0" lang="en-GB" sz="1800" b="0" i="0" u="none" strike="noStrike" kern="1200" cap="none" spc="0" normalizeH="0" baseline="0" noProof="0" dirty="0">
                <a:ln>
                  <a:noFill/>
                </a:ln>
                <a:solidFill>
                  <a:prstClr val="black"/>
                </a:solidFill>
                <a:effectLst/>
                <a:uLnTx/>
                <a:uFillTx/>
                <a:latin typeface="Calibri"/>
                <a:ea typeface="+mn-ea"/>
                <a:cs typeface="+mn-cs"/>
              </a:rPr>
              <a:t>150 mm diameter bore radius</a:t>
            </a:r>
          </a:p>
        </p:txBody>
      </p:sp>
      <p:sp>
        <p:nvSpPr>
          <p:cNvPr id="5" name="TextBox 4"/>
          <p:cNvSpPr txBox="1"/>
          <p:nvPr/>
        </p:nvSpPr>
        <p:spPr>
          <a:xfrm>
            <a:off x="2097036" y="28070"/>
            <a:ext cx="7407564" cy="132343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432FF"/>
                </a:solidFill>
                <a:uLnTx/>
                <a:uFillTx/>
                <a:ea typeface="+mn-ea"/>
                <a:cs typeface="+mn-cs"/>
              </a:rPr>
              <a:t>X-band accelerating structure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432FF"/>
                </a:solidFill>
                <a:uLnTx/>
                <a:uFillTx/>
                <a:ea typeface="+mn-ea"/>
                <a:cs typeface="+mn-cs"/>
              </a:rPr>
              <a:t>Mechanical design</a:t>
            </a:r>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45236" y="3613212"/>
            <a:ext cx="4621420" cy="2604170"/>
          </a:xfrm>
          <a:prstGeom prst="rect">
            <a:avLst/>
          </a:prstGeom>
        </p:spPr>
      </p:pic>
    </p:spTree>
    <p:extLst>
      <p:ext uri="{BB962C8B-B14F-4D97-AF65-F5344CB8AC3E}">
        <p14:creationId xmlns:p14="http://schemas.microsoft.com/office/powerpoint/2010/main" val="31584455"/>
      </p:ext>
    </p:extLst>
  </p:cSld>
  <p:clrMapOvr>
    <a:masterClrMapping/>
  </p:clrMapOvr>
  <mc:AlternateContent xmlns:mc="http://schemas.openxmlformats.org/markup-compatibility/2006" xmlns:p14="http://schemas.microsoft.com/office/powerpoint/2010/main">
    <mc:Choice Requires="p14">
      <p:transition p14:dur="200">
        <p:dissolve/>
      </p:transition>
    </mc:Choice>
    <mc:Fallback xmlns="">
      <p:transition xmlns:p14="http://schemas.microsoft.com/office/powerpoint/2010/main">
        <p:dissolv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B8F4619-15F9-1EB2-DC09-123635537485}"/>
              </a:ext>
            </a:extLst>
          </p:cNvPr>
          <p:cNvPicPr>
            <a:picLocks noChangeAspect="1"/>
          </p:cNvPicPr>
          <p:nvPr/>
        </p:nvPicPr>
        <p:blipFill rotWithShape="1">
          <a:blip r:embed="rId2"/>
          <a:srcRect l="16868" t="19990" r="7178" b="8611"/>
          <a:stretch/>
        </p:blipFill>
        <p:spPr>
          <a:xfrm>
            <a:off x="7262913" y="789702"/>
            <a:ext cx="4623713" cy="326051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Content Placeholder 1">
            <a:extLst>
              <a:ext uri="{FF2B5EF4-FFF2-40B4-BE49-F238E27FC236}">
                <a16:creationId xmlns:a16="http://schemas.microsoft.com/office/drawing/2014/main" id="{781950CA-A656-0632-B7B1-BE77DF380613}"/>
              </a:ext>
            </a:extLst>
          </p:cNvPr>
          <p:cNvSpPr>
            <a:spLocks noGrp="1"/>
          </p:cNvSpPr>
          <p:nvPr>
            <p:ph idx="1"/>
          </p:nvPr>
        </p:nvSpPr>
        <p:spPr>
          <a:xfrm>
            <a:off x="305374" y="1270362"/>
            <a:ext cx="5859461" cy="5088482"/>
          </a:xfrm>
        </p:spPr>
        <p:txBody>
          <a:bodyPr/>
          <a:lstStyle/>
          <a:p>
            <a:pPr marL="342900" indent="-342900">
              <a:buFont typeface="Arial" panose="020B0604020202020204" pitchFamily="34" charset="0"/>
              <a:buChar char="•"/>
            </a:pPr>
            <a:r>
              <a:rPr lang="en-US" sz="2000" dirty="0"/>
              <a:t>System shipped to CERN from Uppsala, installed in the form CLIC test facility.</a:t>
            </a:r>
          </a:p>
          <a:p>
            <a:pPr marL="342900" indent="-342900">
              <a:buFont typeface="Arial" panose="020B0604020202020204" pitchFamily="34" charset="0"/>
              <a:buChar char="•"/>
            </a:pPr>
            <a:r>
              <a:rPr lang="en-US" sz="2000" dirty="0"/>
              <a:t>RF signal acquisition, generation and feedback/forward loops tested. </a:t>
            </a:r>
          </a:p>
          <a:p>
            <a:pPr marL="342900" indent="-342900">
              <a:buFont typeface="Arial" panose="020B0604020202020204" pitchFamily="34" charset="0"/>
              <a:buChar char="•"/>
            </a:pPr>
            <a:r>
              <a:rPr lang="en-US" sz="2000" dirty="0"/>
              <a:t>Use of DESY BSP and python GUI.</a:t>
            </a:r>
          </a:p>
          <a:p>
            <a:pPr marL="342900" indent="-342900">
              <a:buFont typeface="Arial" panose="020B0604020202020204" pitchFamily="34" charset="0"/>
              <a:buChar char="•"/>
            </a:pPr>
            <a:r>
              <a:rPr lang="en-US" sz="2000" dirty="0"/>
              <a:t>External trigger injection through RJ45 connector on SIS8300KU AMC, distributed to </a:t>
            </a:r>
            <a:r>
              <a:rPr lang="en-US" sz="2000" dirty="0" err="1"/>
              <a:t>mLVDS</a:t>
            </a:r>
            <a:r>
              <a:rPr lang="en-US" sz="2000" dirty="0"/>
              <a:t> lines.</a:t>
            </a:r>
          </a:p>
          <a:p>
            <a:pPr marL="666900" lvl="1" indent="-342900">
              <a:buFont typeface="Arial" panose="020B0604020202020204" pitchFamily="34" charset="0"/>
              <a:buChar char="•"/>
            </a:pPr>
            <a:r>
              <a:rPr lang="en-US" sz="1600" dirty="0"/>
              <a:t>Currently under test/development (still some bugs to iron out)</a:t>
            </a:r>
          </a:p>
          <a:p>
            <a:pPr marL="342900" indent="-342900">
              <a:buFont typeface="Arial" panose="020B0604020202020204" pitchFamily="34" charset="0"/>
              <a:buChar char="•"/>
            </a:pPr>
            <a:r>
              <a:rPr lang="en-US" sz="2000" dirty="0"/>
              <a:t>Work progressing well on a DESYRDL to CERN/</a:t>
            </a:r>
            <a:r>
              <a:rPr lang="en-US" sz="2000" dirty="0" err="1"/>
              <a:t>Cheby</a:t>
            </a:r>
            <a:r>
              <a:rPr lang="en-US" sz="2000" dirty="0"/>
              <a:t> convertor script.</a:t>
            </a:r>
            <a:endParaRPr lang="en-GB" sz="2000" dirty="0"/>
          </a:p>
        </p:txBody>
      </p:sp>
      <p:sp>
        <p:nvSpPr>
          <p:cNvPr id="3" name="Title 2">
            <a:extLst>
              <a:ext uri="{FF2B5EF4-FFF2-40B4-BE49-F238E27FC236}">
                <a16:creationId xmlns:a16="http://schemas.microsoft.com/office/drawing/2014/main" id="{72CF421A-EE8B-A296-A7F6-3424416C6B54}"/>
              </a:ext>
            </a:extLst>
          </p:cNvPr>
          <p:cNvSpPr>
            <a:spLocks noGrp="1"/>
          </p:cNvSpPr>
          <p:nvPr>
            <p:ph type="title"/>
          </p:nvPr>
        </p:nvSpPr>
        <p:spPr>
          <a:xfrm>
            <a:off x="407986" y="166561"/>
            <a:ext cx="11376025" cy="540807"/>
          </a:xfrm>
        </p:spPr>
        <p:txBody>
          <a:bodyPr>
            <a:normAutofit fontScale="90000"/>
          </a:bodyPr>
          <a:lstStyle/>
          <a:p>
            <a:r>
              <a:rPr lang="en-US" dirty="0"/>
              <a:t>u-TCA LLRF development  with Uppsala</a:t>
            </a:r>
            <a:endParaRPr lang="en-GB" dirty="0"/>
          </a:p>
        </p:txBody>
      </p:sp>
      <p:sp>
        <p:nvSpPr>
          <p:cNvPr id="4" name="Date Placeholder 3">
            <a:extLst>
              <a:ext uri="{FF2B5EF4-FFF2-40B4-BE49-F238E27FC236}">
                <a16:creationId xmlns:a16="http://schemas.microsoft.com/office/drawing/2014/main" id="{A73FD818-790A-4DDE-925E-27F90DF65786}"/>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FFFFFF"/>
                </a:solidFill>
                <a:effectLst/>
                <a:uLnTx/>
                <a:uFillTx/>
                <a:latin typeface="Arial"/>
                <a:ea typeface="+mn-ea"/>
                <a:cs typeface="+mn-cs"/>
              </a:rPr>
              <a:t>06/12/2023</a:t>
            </a:r>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Footer Placeholder 4">
            <a:extLst>
              <a:ext uri="{FF2B5EF4-FFF2-40B4-BE49-F238E27FC236}">
                <a16:creationId xmlns:a16="http://schemas.microsoft.com/office/drawing/2014/main" id="{6765FF04-8E2B-E814-FF63-56659DEACC09}"/>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FFFF"/>
                </a:solidFill>
                <a:effectLst/>
                <a:uLnTx/>
                <a:uFillTx/>
                <a:latin typeface="Arial"/>
                <a:ea typeface="+mn-ea"/>
                <a:cs typeface="+mn-cs"/>
              </a:rPr>
              <a:t>Micro TCA WS 2023: Status of the AWAKE run 2c photoinjector LLRF at CERN</a:t>
            </a:r>
            <a:endParaRPr kumimoji="0" lang="en-US" sz="1200" b="0" i="0" u="none" strike="noStrike" kern="1200" cap="none" spc="0" normalizeH="0" baseline="0" noProof="0" dirty="0">
              <a:ln>
                <a:noFill/>
              </a:ln>
              <a:solidFill>
                <a:srgbClr val="FFFFFF"/>
              </a:solidFill>
              <a:effectLst/>
              <a:uLnTx/>
              <a:uFillTx/>
              <a:latin typeface="Arial"/>
              <a:ea typeface="+mn-ea"/>
              <a:cs typeface="+mn-cs"/>
            </a:endParaRPr>
          </a:p>
        </p:txBody>
      </p:sp>
      <p:sp>
        <p:nvSpPr>
          <p:cNvPr id="6" name="Slide Number Placeholder 5">
            <a:extLst>
              <a:ext uri="{FF2B5EF4-FFF2-40B4-BE49-F238E27FC236}">
                <a16:creationId xmlns:a16="http://schemas.microsoft.com/office/drawing/2014/main" id="{7E8E33ED-1D3A-8957-9CE7-2020576452D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pic>
        <p:nvPicPr>
          <p:cNvPr id="7" name="Picture 6">
            <a:extLst>
              <a:ext uri="{FF2B5EF4-FFF2-40B4-BE49-F238E27FC236}">
                <a16:creationId xmlns:a16="http://schemas.microsoft.com/office/drawing/2014/main" id="{D29934A6-A84B-2BA7-246D-4ECF5C7247B7}"/>
              </a:ext>
            </a:extLst>
          </p:cNvPr>
          <p:cNvPicPr>
            <a:picLocks noChangeAspect="1"/>
          </p:cNvPicPr>
          <p:nvPr/>
        </p:nvPicPr>
        <p:blipFill rotWithShape="1">
          <a:blip r:embed="rId3"/>
          <a:srcRect l="11500" t="16310" r="10729" b="19084"/>
          <a:stretch/>
        </p:blipFill>
        <p:spPr>
          <a:xfrm>
            <a:off x="8956702" y="2952055"/>
            <a:ext cx="2871851" cy="318186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 name="TextBox 9">
            <a:extLst>
              <a:ext uri="{FF2B5EF4-FFF2-40B4-BE49-F238E27FC236}">
                <a16:creationId xmlns:a16="http://schemas.microsoft.com/office/drawing/2014/main" id="{80A7FEF2-BAF4-3582-152F-CBB33103E590}"/>
              </a:ext>
            </a:extLst>
          </p:cNvPr>
          <p:cNvSpPr txBox="1"/>
          <p:nvPr/>
        </p:nvSpPr>
        <p:spPr>
          <a:xfrm>
            <a:off x="6095999" y="4132553"/>
            <a:ext cx="2533297" cy="132343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33A0"/>
                </a:solidFill>
                <a:effectLst/>
                <a:uLnTx/>
                <a:uFillTx/>
                <a:latin typeface="Arial"/>
                <a:ea typeface="+mn-ea"/>
                <a:cs typeface="+mn-cs"/>
              </a:rPr>
              <a:t>Modulator and S-band 40MW klystron (above)</a:t>
            </a: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0033A0"/>
              </a:solidFill>
              <a:effectLst/>
              <a:uLnTx/>
              <a:uFillTx/>
              <a:latin typeface="Arial"/>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33A0"/>
                </a:solidFill>
                <a:effectLst/>
                <a:uLnTx/>
                <a:uFillTx/>
                <a:latin typeface="Arial"/>
                <a:ea typeface="+mn-ea"/>
                <a:cs typeface="+mn-cs"/>
              </a:rPr>
              <a:t>MicroTCA crate and LO, CLK generators (right)</a:t>
            </a:r>
            <a:endParaRPr kumimoji="0" lang="en-GB" sz="1600" b="0" i="0" u="none" strike="noStrike" kern="1200" cap="none" spc="0" normalizeH="0" baseline="0" noProof="0" dirty="0">
              <a:ln>
                <a:noFill/>
              </a:ln>
              <a:solidFill>
                <a:srgbClr val="0033A0"/>
              </a:solidFill>
              <a:effectLst/>
              <a:uLnTx/>
              <a:uFillTx/>
              <a:latin typeface="Arial"/>
              <a:ea typeface="+mn-ea"/>
              <a:cs typeface="+mn-cs"/>
            </a:endParaRPr>
          </a:p>
        </p:txBody>
      </p:sp>
    </p:spTree>
    <p:extLst>
      <p:ext uri="{BB962C8B-B14F-4D97-AF65-F5344CB8AC3E}">
        <p14:creationId xmlns:p14="http://schemas.microsoft.com/office/powerpoint/2010/main" val="18311697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11D0DDD-3DD7-A2E0-7F64-F57D9ECB7630}"/>
              </a:ext>
            </a:extLst>
          </p:cNvPr>
          <p:cNvSpPr>
            <a:spLocks noGrp="1"/>
          </p:cNvSpPr>
          <p:nvPr>
            <p:ph type="sldNum" sz="quarter" idx="12"/>
          </p:nvPr>
        </p:nvSpPr>
        <p:spPr/>
        <p:txBody>
          <a:bodyPr/>
          <a:lstStyle/>
          <a:p>
            <a:fld id="{3D351EE0-6949-4F2E-8F68-46F7424C488D}" type="slidenum">
              <a:rPr lang="en-US" smtClean="0"/>
              <a:pPr/>
              <a:t>27</a:t>
            </a:fld>
            <a:endParaRPr lang="en-US"/>
          </a:p>
        </p:txBody>
      </p:sp>
      <p:sp>
        <p:nvSpPr>
          <p:cNvPr id="3" name="TextBox 2">
            <a:extLst>
              <a:ext uri="{FF2B5EF4-FFF2-40B4-BE49-F238E27FC236}">
                <a16:creationId xmlns:a16="http://schemas.microsoft.com/office/drawing/2014/main" id="{BB0D0EF4-E53A-E4AF-60C0-8FB1F0273FF8}"/>
              </a:ext>
            </a:extLst>
          </p:cNvPr>
          <p:cNvSpPr txBox="1"/>
          <p:nvPr/>
        </p:nvSpPr>
        <p:spPr>
          <a:xfrm>
            <a:off x="2222142" y="0"/>
            <a:ext cx="7616536" cy="707886"/>
          </a:xfrm>
          <a:prstGeom prst="rect">
            <a:avLst/>
          </a:prstGeom>
          <a:noFill/>
        </p:spPr>
        <p:txBody>
          <a:bodyPr wrap="square" rtlCol="0">
            <a:spAutoFit/>
          </a:bodyPr>
          <a:lstStyle/>
          <a:p>
            <a:pPr algn="ctr"/>
            <a:r>
              <a:rPr lang="en-GB" sz="4000" b="1" dirty="0">
                <a:solidFill>
                  <a:srgbClr val="0432FF"/>
                </a:solidFill>
              </a:rPr>
              <a:t>Studied alternative scenarios</a:t>
            </a:r>
          </a:p>
        </p:txBody>
      </p:sp>
      <p:sp>
        <p:nvSpPr>
          <p:cNvPr id="4" name="TextBox 3">
            <a:extLst>
              <a:ext uri="{FF2B5EF4-FFF2-40B4-BE49-F238E27FC236}">
                <a16:creationId xmlns:a16="http://schemas.microsoft.com/office/drawing/2014/main" id="{BB805D41-B97F-F8E3-3C59-B653066B9332}"/>
              </a:ext>
            </a:extLst>
          </p:cNvPr>
          <p:cNvSpPr txBox="1"/>
          <p:nvPr/>
        </p:nvSpPr>
        <p:spPr>
          <a:xfrm>
            <a:off x="737753" y="1481654"/>
            <a:ext cx="11242964" cy="3970318"/>
          </a:xfrm>
          <a:prstGeom prst="rect">
            <a:avLst/>
          </a:prstGeom>
          <a:noFill/>
        </p:spPr>
        <p:txBody>
          <a:bodyPr wrap="square" rtlCol="0">
            <a:spAutoFit/>
          </a:bodyPr>
          <a:lstStyle/>
          <a:p>
            <a:r>
              <a:rPr lang="en-GB" u="sng" dirty="0"/>
              <a:t>Beam dynamics:</a:t>
            </a:r>
          </a:p>
          <a:p>
            <a:endParaRPr lang="en-GB" dirty="0"/>
          </a:p>
          <a:p>
            <a:pPr marL="285750" indent="-285750">
              <a:buFont typeface="Wingdings" panose="05000000000000000000" pitchFamily="2" charset="2"/>
              <a:buChar char="Ø"/>
            </a:pPr>
            <a:r>
              <a:rPr lang="en-GB" dirty="0"/>
              <a:t> 3 identical structures, one 50 MW klystron </a:t>
            </a:r>
            <a:r>
              <a:rPr lang="en-GB" dirty="0">
                <a:sym typeface="Wingdings" panose="05000000000000000000" pitchFamily="2" charset="2"/>
              </a:rPr>
              <a:t> Save small klystron, waveguide run and buncher structure</a:t>
            </a:r>
          </a:p>
          <a:p>
            <a:pPr marL="285750" indent="-285750">
              <a:buFont typeface="Wingdings" panose="05000000000000000000" pitchFamily="2" charset="2"/>
              <a:buChar char="Ø"/>
            </a:pPr>
            <a:endParaRPr lang="en-GB" dirty="0">
              <a:sym typeface="Wingdings" panose="05000000000000000000" pitchFamily="2" charset="2"/>
            </a:endParaRPr>
          </a:p>
          <a:p>
            <a:r>
              <a:rPr lang="en-GB" u="sng" dirty="0">
                <a:sym typeface="Wingdings" panose="05000000000000000000" pitchFamily="2" charset="2"/>
              </a:rPr>
              <a:t>RF power variants:</a:t>
            </a:r>
          </a:p>
          <a:p>
            <a:endParaRPr lang="en-GB" dirty="0">
              <a:sym typeface="Wingdings" panose="05000000000000000000" pitchFamily="2" charset="2"/>
            </a:endParaRPr>
          </a:p>
          <a:p>
            <a:pPr marL="285750" indent="-285750">
              <a:buFont typeface="Wingdings" panose="05000000000000000000" pitchFamily="2" charset="2"/>
              <a:buChar char="Ø"/>
            </a:pPr>
            <a:r>
              <a:rPr lang="en-GB" dirty="0"/>
              <a:t>One 25 MW klystron for acceleration, small 8 MW klystron for bunching </a:t>
            </a:r>
            <a:r>
              <a:rPr lang="en-GB" dirty="0">
                <a:sym typeface="Wingdings" panose="05000000000000000000" pitchFamily="2" charset="2"/>
              </a:rPr>
              <a:t> less expensive klystron and modulator</a:t>
            </a:r>
          </a:p>
          <a:p>
            <a:pPr marL="285750" indent="-285750">
              <a:buFont typeface="Wingdings" panose="05000000000000000000" pitchFamily="2" charset="2"/>
              <a:buChar char="Ø"/>
            </a:pPr>
            <a:r>
              <a:rPr lang="en-GB" dirty="0">
                <a:sym typeface="Wingdings" panose="05000000000000000000" pitchFamily="2" charset="2"/>
              </a:rPr>
              <a:t>Only one 25 MW klystron for everything  less expensive klystron, save second waveguide run and small klystron</a:t>
            </a:r>
          </a:p>
          <a:p>
            <a:pPr marL="285750" indent="-285750">
              <a:buFont typeface="Wingdings" panose="05000000000000000000" pitchFamily="2" charset="2"/>
              <a:buChar char="Ø"/>
            </a:pPr>
            <a:endParaRPr lang="en-GB" dirty="0">
              <a:sym typeface="Wingdings" panose="05000000000000000000" pitchFamily="2" charset="2"/>
            </a:endParaRPr>
          </a:p>
          <a:p>
            <a:r>
              <a:rPr lang="en-GB" u="sng" dirty="0">
                <a:sym typeface="Wingdings" panose="05000000000000000000" pitchFamily="2" charset="2"/>
              </a:rPr>
              <a:t>Integration scenarios:</a:t>
            </a:r>
          </a:p>
          <a:p>
            <a:endParaRPr lang="en-GB" dirty="0">
              <a:sym typeface="Wingdings" panose="05000000000000000000" pitchFamily="2" charset="2"/>
            </a:endParaRPr>
          </a:p>
          <a:p>
            <a:pPr marL="285750" indent="-285750">
              <a:buFont typeface="Wingdings" panose="05000000000000000000" pitchFamily="2" charset="2"/>
              <a:buChar char="Ø"/>
            </a:pPr>
            <a:r>
              <a:rPr lang="en-GB" dirty="0"/>
              <a:t>Keep Run 1 modulator (PPT)  for LINAC 1, instead of two K100 modulators </a:t>
            </a:r>
            <a:r>
              <a:rPr lang="en-GB" dirty="0">
                <a:sym typeface="Wingdings" panose="05000000000000000000" pitchFamily="2" charset="2"/>
              </a:rPr>
              <a:t> no new hardware needed</a:t>
            </a:r>
            <a:endParaRPr lang="en-GB" dirty="0"/>
          </a:p>
          <a:p>
            <a:pPr marL="285750" indent="-285750">
              <a:buFont typeface="Wingdings" panose="05000000000000000000" pitchFamily="2" charset="2"/>
              <a:buChar char="Ø"/>
            </a:pPr>
            <a:r>
              <a:rPr lang="en-GB" dirty="0"/>
              <a:t>Use K400 modulator instead of PPT </a:t>
            </a:r>
            <a:r>
              <a:rPr lang="en-GB" dirty="0">
                <a:sym typeface="Wingdings" panose="05000000000000000000" pitchFamily="2" charset="2"/>
              </a:rPr>
              <a:t> better performance and stability</a:t>
            </a:r>
          </a:p>
          <a:p>
            <a:pPr marL="285750" indent="-285750">
              <a:buFont typeface="Wingdings" panose="05000000000000000000" pitchFamily="2" charset="2"/>
              <a:buChar char="Ø"/>
            </a:pPr>
            <a:r>
              <a:rPr lang="en-GB" dirty="0">
                <a:sym typeface="Wingdings" panose="05000000000000000000" pitchFamily="2" charset="2"/>
              </a:rPr>
              <a:t>Replace K400 x-band with 2x K200 x-band  essentially staged scenario to upgrade energy later</a:t>
            </a:r>
            <a:endParaRPr lang="en-GB" dirty="0"/>
          </a:p>
        </p:txBody>
      </p:sp>
    </p:spTree>
    <p:extLst>
      <p:ext uri="{BB962C8B-B14F-4D97-AF65-F5344CB8AC3E}">
        <p14:creationId xmlns:p14="http://schemas.microsoft.com/office/powerpoint/2010/main" val="2027866322"/>
      </p:ext>
    </p:extLst>
  </p:cSld>
  <p:clrMapOvr>
    <a:masterClrMapping/>
  </p:clrMapOvr>
  <mc:AlternateContent xmlns:mc="http://schemas.openxmlformats.org/markup-compatibility/2006" xmlns:p14="http://schemas.microsoft.com/office/powerpoint/2010/main">
    <mc:Choice Requires="p14">
      <p:transition p14:dur="200">
        <p:dissolve/>
      </p:transition>
    </mc:Choice>
    <mc:Fallback xmlns="">
      <p:transition xmlns:p14="http://schemas.microsoft.com/office/powerpoint/2010/main">
        <p:dissolv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Reference design</a:t>
            </a:r>
          </a:p>
        </p:txBody>
      </p:sp>
      <p:sp>
        <p:nvSpPr>
          <p:cNvPr id="16" name="TextBox 15"/>
          <p:cNvSpPr txBox="1"/>
          <p:nvPr/>
        </p:nvSpPr>
        <p:spPr>
          <a:xfrm>
            <a:off x="9252673" y="6006353"/>
            <a:ext cx="2581835" cy="369332"/>
          </a:xfrm>
          <a:prstGeom prst="rect">
            <a:avLst/>
          </a:prstGeom>
          <a:noFill/>
        </p:spPr>
        <p:txBody>
          <a:bodyPr wrap="square" rtlCol="0">
            <a:spAutoFit/>
          </a:bodyPr>
          <a:lstStyle/>
          <a:p>
            <a:r>
              <a:rPr lang="en-GB" dirty="0"/>
              <a:t>Mohsen Dayyani Kelisani</a:t>
            </a:r>
          </a:p>
        </p:txBody>
      </p:sp>
      <p:pic>
        <p:nvPicPr>
          <p:cNvPr id="17" name="Picture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0449" y="986828"/>
            <a:ext cx="6546705" cy="2132803"/>
          </a:xfrm>
          <a:prstGeom prst="rect">
            <a:avLst/>
          </a:prstGeom>
          <a:ln w="22225">
            <a:solidFill>
              <a:srgbClr val="002060"/>
            </a:solidFill>
          </a:ln>
        </p:spPr>
      </p:pic>
      <p:pic>
        <p:nvPicPr>
          <p:cNvPr id="18" name="Picture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0449" y="3427164"/>
            <a:ext cx="6608152" cy="2303679"/>
          </a:xfrm>
          <a:prstGeom prst="rect">
            <a:avLst/>
          </a:prstGeom>
          <a:ln w="22225">
            <a:solidFill>
              <a:srgbClr val="002060"/>
            </a:solidFill>
          </a:ln>
        </p:spPr>
      </p:pic>
      <p:pic>
        <p:nvPicPr>
          <p:cNvPr id="19" name="Picture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84454" y="986828"/>
            <a:ext cx="2979703" cy="2680827"/>
          </a:xfrm>
          <a:prstGeom prst="rect">
            <a:avLst/>
          </a:prstGeom>
          <a:ln w="22225">
            <a:solidFill>
              <a:srgbClr val="002060"/>
            </a:solidFill>
          </a:ln>
        </p:spPr>
      </p:pic>
      <p:pic>
        <p:nvPicPr>
          <p:cNvPr id="20" name="Picture 1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884454" y="3937429"/>
            <a:ext cx="3053953" cy="1693825"/>
          </a:xfrm>
          <a:prstGeom prst="rect">
            <a:avLst/>
          </a:prstGeom>
          <a:ln w="22225">
            <a:solidFill>
              <a:srgbClr val="002060"/>
            </a:solidFill>
          </a:ln>
        </p:spPr>
      </p:pic>
      <p:sp>
        <p:nvSpPr>
          <p:cNvPr id="3" name="Slide Number Placeholder 2"/>
          <p:cNvSpPr>
            <a:spLocks noGrp="1"/>
          </p:cNvSpPr>
          <p:nvPr>
            <p:ph type="sldNum" sz="quarter" idx="12"/>
          </p:nvPr>
        </p:nvSpPr>
        <p:spPr>
          <a:xfrm>
            <a:off x="8610600" y="6436444"/>
            <a:ext cx="2743200" cy="365125"/>
          </a:xfrm>
          <a:prstGeom prst="rect">
            <a:avLst/>
          </a:prstGeom>
        </p:spPr>
        <p:txBody>
          <a:bodyPr/>
          <a:lstStyle>
            <a:defPPr>
              <a:defRPr lang="en-US"/>
            </a:defPPr>
            <a:lvl1pPr marL="0" algn="r"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D351EE0-6949-4F2E-8F68-46F7424C488D}" type="slidenum">
              <a:rPr lang="en-US" smtClean="0"/>
              <a:pPr/>
              <a:t>28</a:t>
            </a:fld>
            <a:endParaRPr lang="en-US"/>
          </a:p>
        </p:txBody>
      </p:sp>
    </p:spTree>
    <p:extLst>
      <p:ext uri="{BB962C8B-B14F-4D97-AF65-F5344CB8AC3E}">
        <p14:creationId xmlns:p14="http://schemas.microsoft.com/office/powerpoint/2010/main" val="10803256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50170" y="103258"/>
            <a:ext cx="9707419" cy="646331"/>
          </a:xfrm>
          <a:prstGeom prst="rect">
            <a:avLst/>
          </a:prstGeom>
          <a:noFill/>
        </p:spPr>
        <p:txBody>
          <a:bodyPr wrap="square" rtlCol="0">
            <a:spAutoFit/>
          </a:bodyPr>
          <a:lstStyle/>
          <a:p>
            <a:r>
              <a:rPr lang="en-US" sz="3600" b="1" dirty="0">
                <a:solidFill>
                  <a:srgbClr val="0432FF"/>
                </a:solidFill>
              </a:rPr>
              <a:t>Tentative RUN 2 injector parameter for 150 MeV</a:t>
            </a:r>
            <a:endParaRPr lang="en-GB" sz="3600" b="1" dirty="0">
              <a:solidFill>
                <a:srgbClr val="0432FF"/>
              </a:solidFill>
            </a:endParaRPr>
          </a:p>
        </p:txBody>
      </p:sp>
      <p:sp>
        <p:nvSpPr>
          <p:cNvPr id="5" name="TextBox 4"/>
          <p:cNvSpPr txBox="1"/>
          <p:nvPr/>
        </p:nvSpPr>
        <p:spPr>
          <a:xfrm>
            <a:off x="340389" y="2863273"/>
            <a:ext cx="5763491" cy="1631216"/>
          </a:xfrm>
          <a:prstGeom prst="rect">
            <a:avLst/>
          </a:prstGeom>
          <a:noFill/>
        </p:spPr>
        <p:txBody>
          <a:bodyPr wrap="square" rtlCol="0">
            <a:spAutoFit/>
          </a:bodyPr>
          <a:lstStyle/>
          <a:p>
            <a:r>
              <a:rPr lang="en-US" sz="2000" b="1" dirty="0"/>
              <a:t>Energy: 		151.8 MeV</a:t>
            </a:r>
          </a:p>
          <a:p>
            <a:r>
              <a:rPr lang="en-US" sz="2000" b="1" dirty="0"/>
              <a:t>Energy Spread:	144.5 </a:t>
            </a:r>
            <a:r>
              <a:rPr lang="en-US" sz="2000" b="1" dirty="0" err="1"/>
              <a:t>keV</a:t>
            </a:r>
            <a:r>
              <a:rPr lang="en-US" sz="2000" b="1" dirty="0"/>
              <a:t> </a:t>
            </a:r>
            <a:r>
              <a:rPr lang="en-US" sz="2000" b="1" dirty="0" err="1"/>
              <a:t>rms</a:t>
            </a:r>
            <a:r>
              <a:rPr lang="en-US" sz="2000" b="1" dirty="0"/>
              <a:t> =9.5 10</a:t>
            </a:r>
            <a:r>
              <a:rPr lang="en-US" sz="2000" b="1" baseline="30000" dirty="0"/>
              <a:t>-4</a:t>
            </a:r>
          </a:p>
          <a:p>
            <a:r>
              <a:rPr lang="en-US" sz="2000" b="1" dirty="0"/>
              <a:t>Emittance: x/y:	0.7 mm </a:t>
            </a:r>
            <a:r>
              <a:rPr lang="en-US" sz="2000" b="1" dirty="0" err="1"/>
              <a:t>mrad</a:t>
            </a:r>
            <a:endParaRPr lang="en-US" sz="2000" b="1" dirty="0"/>
          </a:p>
          <a:p>
            <a:r>
              <a:rPr lang="en-US" sz="2000" b="1" dirty="0"/>
              <a:t>Bunch length: 	60 um </a:t>
            </a:r>
            <a:r>
              <a:rPr lang="en-US" sz="2000" b="1" dirty="0" err="1"/>
              <a:t>rms</a:t>
            </a:r>
            <a:endParaRPr lang="en-US" sz="2000" b="1" dirty="0"/>
          </a:p>
          <a:p>
            <a:r>
              <a:rPr lang="en-US" sz="2000" b="1" dirty="0"/>
              <a:t>Bunch Charge: 	100 </a:t>
            </a:r>
            <a:r>
              <a:rPr lang="en-US" sz="2000" b="1" dirty="0" err="1"/>
              <a:t>pC</a:t>
            </a:r>
            <a:endParaRPr lang="en-GB" sz="2000" b="1" dirty="0"/>
          </a:p>
        </p:txBody>
      </p:sp>
      <p:sp>
        <p:nvSpPr>
          <p:cNvPr id="6" name="TextBox 5"/>
          <p:cNvSpPr txBox="1"/>
          <p:nvPr/>
        </p:nvSpPr>
        <p:spPr>
          <a:xfrm>
            <a:off x="895927" y="1034396"/>
            <a:ext cx="9707419" cy="707886"/>
          </a:xfrm>
          <a:prstGeom prst="rect">
            <a:avLst/>
          </a:prstGeom>
          <a:noFill/>
        </p:spPr>
        <p:txBody>
          <a:bodyPr wrap="square" rtlCol="0">
            <a:spAutoFit/>
          </a:bodyPr>
          <a:lstStyle/>
          <a:p>
            <a:r>
              <a:rPr lang="en-US" sz="2000" b="1" dirty="0"/>
              <a:t>Only scaled down accelerating gradient, identical initial distributions, </a:t>
            </a:r>
          </a:p>
          <a:p>
            <a:r>
              <a:rPr lang="en-US" sz="2000" b="1" dirty="0"/>
              <a:t>no new optimization</a:t>
            </a:r>
            <a:endParaRPr lang="en-GB" sz="2000" b="1" dirty="0"/>
          </a:p>
        </p:txBody>
      </p:sp>
      <p:pic>
        <p:nvPicPr>
          <p:cNvPr id="9" name="Picture 8"/>
          <p:cNvPicPr>
            <a:picLocks noChangeAspect="1"/>
          </p:cNvPicPr>
          <p:nvPr/>
        </p:nvPicPr>
        <p:blipFill>
          <a:blip r:embed="rId2"/>
          <a:stretch>
            <a:fillRect/>
          </a:stretch>
        </p:blipFill>
        <p:spPr>
          <a:xfrm>
            <a:off x="5203308" y="1661095"/>
            <a:ext cx="6596105" cy="4947078"/>
          </a:xfrm>
          <a:prstGeom prst="rect">
            <a:avLst/>
          </a:prstGeom>
        </p:spPr>
      </p:pic>
    </p:spTree>
    <p:extLst>
      <p:ext uri="{BB962C8B-B14F-4D97-AF65-F5344CB8AC3E}">
        <p14:creationId xmlns:p14="http://schemas.microsoft.com/office/powerpoint/2010/main" val="3123771868"/>
      </p:ext>
    </p:extLst>
  </p:cSld>
  <p:clrMapOvr>
    <a:masterClrMapping/>
  </p:clrMapOvr>
  <mc:AlternateContent xmlns:mc="http://schemas.openxmlformats.org/markup-compatibility/2006" xmlns:p14="http://schemas.microsoft.com/office/powerpoint/2010/main">
    <mc:Choice Requires="p14">
      <p:transition p14:dur="200">
        <p:dissolve/>
      </p:transition>
    </mc:Choice>
    <mc:Fallback xmlns="">
      <p:transition xmlns:p14="http://schemas.microsoft.com/office/powerpoint/2010/main">
        <p:dissolv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diagram of a network&#10;&#10;Description automatically generated">
            <a:extLst>
              <a:ext uri="{FF2B5EF4-FFF2-40B4-BE49-F238E27FC236}">
                <a16:creationId xmlns:a16="http://schemas.microsoft.com/office/drawing/2014/main" id="{8C93AEC2-1B73-67C4-0292-0884547A0B8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9838" y="1090655"/>
            <a:ext cx="8615824" cy="4218740"/>
          </a:xfrm>
          <a:prstGeom prst="rect">
            <a:avLst/>
          </a:prstGeom>
        </p:spPr>
      </p:pic>
      <p:sp>
        <p:nvSpPr>
          <p:cNvPr id="12" name="Title 11">
            <a:extLst>
              <a:ext uri="{FF2B5EF4-FFF2-40B4-BE49-F238E27FC236}">
                <a16:creationId xmlns:a16="http://schemas.microsoft.com/office/drawing/2014/main" id="{C5868021-B1C0-8741-83A1-70AFC4545E63}"/>
              </a:ext>
            </a:extLst>
          </p:cNvPr>
          <p:cNvSpPr>
            <a:spLocks noGrp="1"/>
          </p:cNvSpPr>
          <p:nvPr>
            <p:ph type="title"/>
          </p:nvPr>
        </p:nvSpPr>
        <p:spPr>
          <a:xfrm>
            <a:off x="721922" y="55502"/>
            <a:ext cx="10515600" cy="623228"/>
          </a:xfrm>
        </p:spPr>
        <p:txBody>
          <a:bodyPr>
            <a:normAutofit fontScale="90000"/>
          </a:bodyPr>
          <a:lstStyle/>
          <a:p>
            <a:r>
              <a:rPr lang="en-GB" dirty="0"/>
              <a:t>AWAKE Run 2</a:t>
            </a:r>
          </a:p>
        </p:txBody>
      </p:sp>
      <p:sp>
        <p:nvSpPr>
          <p:cNvPr id="27" name="TextBox 26">
            <a:extLst>
              <a:ext uri="{FF2B5EF4-FFF2-40B4-BE49-F238E27FC236}">
                <a16:creationId xmlns:a16="http://schemas.microsoft.com/office/drawing/2014/main" id="{B3F1325D-A46C-B540-9A1D-48A7745AC473}"/>
              </a:ext>
            </a:extLst>
          </p:cNvPr>
          <p:cNvSpPr txBox="1"/>
          <p:nvPr/>
        </p:nvSpPr>
        <p:spPr>
          <a:xfrm>
            <a:off x="21211" y="732308"/>
            <a:ext cx="11917022" cy="584775"/>
          </a:xfrm>
          <a:prstGeom prst="rect">
            <a:avLst/>
          </a:prstGeom>
          <a:noFill/>
        </p:spPr>
        <p:txBody>
          <a:bodyPr wrap="square" rtlCol="0">
            <a:spAutoFit/>
          </a:bodyPr>
          <a:lstStyle/>
          <a:p>
            <a:pPr marL="285750" indent="-285750">
              <a:buFont typeface="Wingdings" charset="0"/>
              <a:buChar char="è"/>
            </a:pPr>
            <a:r>
              <a:rPr lang="en-US" sz="1600" b="1" dirty="0">
                <a:sym typeface="Wingdings"/>
              </a:rPr>
              <a:t>Demonstrate possibility to use AWAKE scheme for high energy physics applications in mid-term future!</a:t>
            </a:r>
          </a:p>
          <a:p>
            <a:endParaRPr lang="en-US" sz="1600" dirty="0">
              <a:solidFill>
                <a:srgbClr val="3366FF"/>
              </a:solidFill>
            </a:endParaRPr>
          </a:p>
        </p:txBody>
      </p:sp>
      <p:sp>
        <p:nvSpPr>
          <p:cNvPr id="28" name="TextBox 27">
            <a:extLst>
              <a:ext uri="{FF2B5EF4-FFF2-40B4-BE49-F238E27FC236}">
                <a16:creationId xmlns:a16="http://schemas.microsoft.com/office/drawing/2014/main" id="{BAE95FB6-92BD-F74E-ACD3-8907E53AD6E0}"/>
              </a:ext>
            </a:extLst>
          </p:cNvPr>
          <p:cNvSpPr txBox="1"/>
          <p:nvPr/>
        </p:nvSpPr>
        <p:spPr>
          <a:xfrm>
            <a:off x="2302220" y="5097330"/>
            <a:ext cx="8540959" cy="984885"/>
          </a:xfrm>
          <a:prstGeom prst="rect">
            <a:avLst/>
          </a:prstGeom>
          <a:noFill/>
          <a:ln w="15875">
            <a:solidFill>
              <a:srgbClr val="1155CC"/>
            </a:solidFill>
          </a:ln>
        </p:spPr>
        <p:txBody>
          <a:bodyPr wrap="square" rtlCol="0">
            <a:spAutoFit/>
          </a:bodyPr>
          <a:lstStyle/>
          <a:p>
            <a:pPr>
              <a:spcAft>
                <a:spcPts val="600"/>
              </a:spcAft>
            </a:pPr>
            <a:r>
              <a:rPr lang="en-US" sz="1600" b="1" dirty="0"/>
              <a:t>Accelerate an electron beam to high energy </a:t>
            </a:r>
            <a:r>
              <a:rPr lang="en-US" sz="1600" dirty="0"/>
              <a:t>(gradient of 0.5-1GV/m)</a:t>
            </a:r>
            <a:endParaRPr lang="en-US" sz="1400" b="1" dirty="0"/>
          </a:p>
          <a:p>
            <a:pPr>
              <a:spcAft>
                <a:spcPts val="600"/>
              </a:spcAft>
            </a:pPr>
            <a:r>
              <a:rPr lang="en-US" sz="1600" b="1" dirty="0"/>
              <a:t>Preserve electron beam quality </a:t>
            </a:r>
            <a:r>
              <a:rPr lang="en-US" sz="1600" dirty="0"/>
              <a:t>as well as possible (emittance preservation) </a:t>
            </a:r>
          </a:p>
          <a:p>
            <a:pPr>
              <a:spcAft>
                <a:spcPts val="600"/>
              </a:spcAft>
            </a:pPr>
            <a:r>
              <a:rPr lang="en-US" sz="1600" b="1" dirty="0"/>
              <a:t>Demonstrate scalable </a:t>
            </a:r>
            <a:r>
              <a:rPr lang="en-US" sz="1600" dirty="0"/>
              <a:t>plasma source technology (discharge, helicon)</a:t>
            </a:r>
          </a:p>
        </p:txBody>
      </p:sp>
      <p:sp>
        <p:nvSpPr>
          <p:cNvPr id="3" name="TextBox 2">
            <a:extLst>
              <a:ext uri="{FF2B5EF4-FFF2-40B4-BE49-F238E27FC236}">
                <a16:creationId xmlns:a16="http://schemas.microsoft.com/office/drawing/2014/main" id="{EB0A4E86-F1D0-A34B-84CB-A95B8F3DCEE2}"/>
              </a:ext>
            </a:extLst>
          </p:cNvPr>
          <p:cNvSpPr txBox="1"/>
          <p:nvPr/>
        </p:nvSpPr>
        <p:spPr>
          <a:xfrm>
            <a:off x="1423330" y="5059182"/>
            <a:ext cx="780983" cy="369332"/>
          </a:xfrm>
          <a:prstGeom prst="rect">
            <a:avLst/>
          </a:prstGeom>
          <a:noFill/>
        </p:spPr>
        <p:txBody>
          <a:bodyPr wrap="none" rtlCol="0">
            <a:spAutoFit/>
          </a:bodyPr>
          <a:lstStyle/>
          <a:p>
            <a:r>
              <a:rPr lang="en-GB" b="1" dirty="0">
                <a:solidFill>
                  <a:srgbClr val="1155CC"/>
                </a:solidFill>
                <a:highlight>
                  <a:srgbClr val="FFFF00"/>
                </a:highlight>
              </a:rPr>
              <a:t>Goals:</a:t>
            </a:r>
          </a:p>
        </p:txBody>
      </p:sp>
      <p:sp>
        <p:nvSpPr>
          <p:cNvPr id="2" name="Rectangle 1"/>
          <p:cNvSpPr/>
          <p:nvPr/>
        </p:nvSpPr>
        <p:spPr>
          <a:xfrm>
            <a:off x="6954659" y="1090655"/>
            <a:ext cx="5091766" cy="815608"/>
          </a:xfrm>
          <a:prstGeom prst="rect">
            <a:avLst/>
          </a:prstGeom>
        </p:spPr>
        <p:txBody>
          <a:bodyPr wrap="square">
            <a:spAutoFit/>
          </a:bodyPr>
          <a:lstStyle/>
          <a:p>
            <a:pPr marL="742950" lvl="1" indent="-285750">
              <a:spcAft>
                <a:spcPts val="600"/>
              </a:spcAft>
              <a:buFont typeface="Wingdings" pitchFamily="2" charset="2"/>
              <a:buChar char="à"/>
            </a:pPr>
            <a:r>
              <a:rPr lang="en-US" sz="1400" b="1" dirty="0">
                <a:solidFill>
                  <a:srgbClr val="FF0000"/>
                </a:solidFill>
                <a:sym typeface="Wingdings" pitchFamily="2" charset="2"/>
              </a:rPr>
              <a:t>Need to work in blow-out regime and do beam-loading</a:t>
            </a:r>
          </a:p>
          <a:p>
            <a:pPr marL="742950" lvl="1" indent="-285750">
              <a:spcAft>
                <a:spcPts val="600"/>
              </a:spcAft>
              <a:buFont typeface="Wingdings" pitchFamily="2" charset="2"/>
              <a:buChar char="à"/>
            </a:pPr>
            <a:r>
              <a:rPr lang="en-US" sz="1400" b="1" dirty="0">
                <a:solidFill>
                  <a:srgbClr val="FF0000"/>
                </a:solidFill>
                <a:sym typeface="Wingdings" pitchFamily="2" charset="2"/>
              </a:rPr>
              <a:t>New electron beam based on x-band:</a:t>
            </a:r>
            <a:br>
              <a:rPr lang="en-US" sz="1400" b="1" dirty="0">
                <a:solidFill>
                  <a:srgbClr val="FF0000"/>
                </a:solidFill>
                <a:sym typeface="Wingdings" pitchFamily="2" charset="2"/>
              </a:rPr>
            </a:br>
            <a:r>
              <a:rPr lang="en-US" sz="1400" b="1" dirty="0">
                <a:solidFill>
                  <a:srgbClr val="FF0000"/>
                </a:solidFill>
                <a:sym typeface="Wingdings" pitchFamily="2" charset="2"/>
              </a:rPr>
              <a:t>150 MeV, 200 fs, 100 </a:t>
            </a:r>
            <a:r>
              <a:rPr lang="en-US" sz="1400" b="1" dirty="0" err="1">
                <a:solidFill>
                  <a:srgbClr val="FF0000"/>
                </a:solidFill>
                <a:sym typeface="Wingdings" pitchFamily="2" charset="2"/>
              </a:rPr>
              <a:t>pC</a:t>
            </a:r>
            <a:r>
              <a:rPr lang="en-US" sz="1400" b="1" dirty="0">
                <a:solidFill>
                  <a:srgbClr val="FF0000"/>
                </a:solidFill>
                <a:sym typeface="Wingdings" pitchFamily="2" charset="2"/>
              </a:rPr>
              <a:t>, σ = 5.75 µm</a:t>
            </a:r>
          </a:p>
        </p:txBody>
      </p:sp>
      <p:pic>
        <p:nvPicPr>
          <p:cNvPr id="11" name="Picture 10">
            <a:extLst>
              <a:ext uri="{FF2B5EF4-FFF2-40B4-BE49-F238E27FC236}">
                <a16:creationId xmlns:a16="http://schemas.microsoft.com/office/drawing/2014/main" id="{AF08E7F3-7935-0C41-A697-5855A98DE8F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861648" y="2062930"/>
            <a:ext cx="3750885" cy="1211573"/>
          </a:xfrm>
          <a:prstGeom prst="rect">
            <a:avLst/>
          </a:prstGeom>
          <a:ln w="22225">
            <a:solidFill>
              <a:schemeClr val="bg1">
                <a:lumMod val="85000"/>
              </a:schemeClr>
            </a:solidFill>
          </a:ln>
        </p:spPr>
      </p:pic>
      <p:pic>
        <p:nvPicPr>
          <p:cNvPr id="14" name="Picture 13" descr="A picture containing indoor, engine, several, miller&#10;&#10;Description automatically generated">
            <a:extLst>
              <a:ext uri="{FF2B5EF4-FFF2-40B4-BE49-F238E27FC236}">
                <a16:creationId xmlns:a16="http://schemas.microsoft.com/office/drawing/2014/main" id="{E9F9E26C-9E70-D049-8D82-BF64D43E62CB}"/>
              </a:ext>
            </a:extLst>
          </p:cNvPr>
          <p:cNvPicPr/>
          <p:nvPr/>
        </p:nvPicPr>
        <p:blipFill>
          <a:blip r:embed="rId5" cstate="screen">
            <a:extLst>
              <a:ext uri="{28A0092B-C50C-407E-A947-70E740481C1C}">
                <a14:useLocalDpi xmlns:a14="http://schemas.microsoft.com/office/drawing/2010/main"/>
              </a:ext>
            </a:extLst>
          </a:blip>
          <a:stretch>
            <a:fillRect/>
          </a:stretch>
        </p:blipFill>
        <p:spPr>
          <a:xfrm>
            <a:off x="9819082" y="3444882"/>
            <a:ext cx="1783080" cy="1337310"/>
          </a:xfrm>
          <a:prstGeom prst="rect">
            <a:avLst/>
          </a:prstGeom>
        </p:spPr>
      </p:pic>
      <p:sp>
        <p:nvSpPr>
          <p:cNvPr id="9" name="Date Placeholder 8">
            <a:extLst>
              <a:ext uri="{FF2B5EF4-FFF2-40B4-BE49-F238E27FC236}">
                <a16:creationId xmlns:a16="http://schemas.microsoft.com/office/drawing/2014/main" id="{251095B3-DA40-937A-09A2-4A0379E08F48}"/>
              </a:ext>
            </a:extLst>
          </p:cNvPr>
          <p:cNvSpPr>
            <a:spLocks noGrp="1"/>
          </p:cNvSpPr>
          <p:nvPr>
            <p:ph type="dt" sz="half" idx="10"/>
          </p:nvPr>
        </p:nvSpPr>
        <p:spPr/>
        <p:txBody>
          <a:bodyPr/>
          <a:lstStyle/>
          <a:p>
            <a:r>
              <a:rPr lang="en-US"/>
              <a:t>5/02/2024</a:t>
            </a:r>
          </a:p>
        </p:txBody>
      </p:sp>
      <p:sp>
        <p:nvSpPr>
          <p:cNvPr id="10" name="Footer Placeholder 9">
            <a:extLst>
              <a:ext uri="{FF2B5EF4-FFF2-40B4-BE49-F238E27FC236}">
                <a16:creationId xmlns:a16="http://schemas.microsoft.com/office/drawing/2014/main" id="{FBDF2E72-CBA7-55D3-329C-42613D2D51B6}"/>
              </a:ext>
            </a:extLst>
          </p:cNvPr>
          <p:cNvSpPr>
            <a:spLocks noGrp="1"/>
          </p:cNvSpPr>
          <p:nvPr>
            <p:ph type="ftr" sz="quarter" idx="11"/>
          </p:nvPr>
        </p:nvSpPr>
        <p:spPr/>
        <p:txBody>
          <a:bodyPr/>
          <a:lstStyle/>
          <a:p>
            <a:r>
              <a:rPr lang="en-US"/>
              <a:t>AWAKE Review</a:t>
            </a:r>
          </a:p>
        </p:txBody>
      </p:sp>
      <p:sp>
        <p:nvSpPr>
          <p:cNvPr id="13" name="Slide Number Placeholder 12">
            <a:extLst>
              <a:ext uri="{FF2B5EF4-FFF2-40B4-BE49-F238E27FC236}">
                <a16:creationId xmlns:a16="http://schemas.microsoft.com/office/drawing/2014/main" id="{38EF2890-A67A-72A2-67B4-9E35E9C19A91}"/>
              </a:ext>
            </a:extLst>
          </p:cNvPr>
          <p:cNvSpPr>
            <a:spLocks noGrp="1"/>
          </p:cNvSpPr>
          <p:nvPr>
            <p:ph type="sldNum" sz="quarter" idx="12"/>
          </p:nvPr>
        </p:nvSpPr>
        <p:spPr/>
        <p:txBody>
          <a:bodyPr/>
          <a:lstStyle/>
          <a:p>
            <a:fld id="{3D351EE0-6949-4F2E-8F68-46F7424C488D}" type="slidenum">
              <a:rPr lang="en-US" smtClean="0"/>
              <a:t>3</a:t>
            </a:fld>
            <a:endParaRPr lang="en-US"/>
          </a:p>
        </p:txBody>
      </p:sp>
    </p:spTree>
    <p:extLst>
      <p:ext uri="{BB962C8B-B14F-4D97-AF65-F5344CB8AC3E}">
        <p14:creationId xmlns:p14="http://schemas.microsoft.com/office/powerpoint/2010/main" val="705663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99460" y="164023"/>
            <a:ext cx="9558670" cy="646331"/>
          </a:xfrm>
          <a:prstGeom prst="rect">
            <a:avLst/>
          </a:prstGeom>
          <a:noFill/>
        </p:spPr>
        <p:txBody>
          <a:bodyPr wrap="square" rtlCol="0">
            <a:spAutoFit/>
          </a:bodyPr>
          <a:lstStyle/>
          <a:p>
            <a:r>
              <a:rPr lang="en-US" sz="3600" b="1" dirty="0">
                <a:solidFill>
                  <a:srgbClr val="0432FF"/>
                </a:solidFill>
              </a:rPr>
              <a:t>Tentative RUN 2 injector parameter for 150 MeV</a:t>
            </a:r>
            <a:endParaRPr lang="en-GB" sz="3600" b="1" dirty="0">
              <a:solidFill>
                <a:srgbClr val="0432FF"/>
              </a:solidFill>
            </a:endParaRPr>
          </a:p>
        </p:txBody>
      </p:sp>
      <p:pic>
        <p:nvPicPr>
          <p:cNvPr id="2" name="Picture 1"/>
          <p:cNvPicPr>
            <a:picLocks noChangeAspect="1"/>
          </p:cNvPicPr>
          <p:nvPr/>
        </p:nvPicPr>
        <p:blipFill>
          <a:blip r:embed="rId2"/>
          <a:stretch>
            <a:fillRect/>
          </a:stretch>
        </p:blipFill>
        <p:spPr>
          <a:xfrm>
            <a:off x="549565" y="978977"/>
            <a:ext cx="5500253" cy="5715000"/>
          </a:xfrm>
          <a:prstGeom prst="rect">
            <a:avLst/>
          </a:prstGeom>
        </p:spPr>
      </p:pic>
      <p:pic>
        <p:nvPicPr>
          <p:cNvPr id="3" name="Picture 2"/>
          <p:cNvPicPr>
            <a:picLocks noChangeAspect="1"/>
          </p:cNvPicPr>
          <p:nvPr/>
        </p:nvPicPr>
        <p:blipFill>
          <a:blip r:embed="rId3"/>
          <a:stretch>
            <a:fillRect/>
          </a:stretch>
        </p:blipFill>
        <p:spPr>
          <a:xfrm>
            <a:off x="6067425" y="3409950"/>
            <a:ext cx="57150" cy="38100"/>
          </a:xfrm>
          <a:prstGeom prst="rect">
            <a:avLst/>
          </a:prstGeom>
        </p:spPr>
      </p:pic>
      <p:pic>
        <p:nvPicPr>
          <p:cNvPr id="7" name="Picture 6"/>
          <p:cNvPicPr>
            <a:picLocks noChangeAspect="1"/>
          </p:cNvPicPr>
          <p:nvPr/>
        </p:nvPicPr>
        <p:blipFill>
          <a:blip r:embed="rId4"/>
          <a:stretch>
            <a:fillRect/>
          </a:stretch>
        </p:blipFill>
        <p:spPr>
          <a:xfrm>
            <a:off x="5832763" y="914247"/>
            <a:ext cx="5814292" cy="5715000"/>
          </a:xfrm>
          <a:prstGeom prst="rect">
            <a:avLst/>
          </a:prstGeom>
        </p:spPr>
      </p:pic>
    </p:spTree>
    <p:extLst>
      <p:ext uri="{BB962C8B-B14F-4D97-AF65-F5344CB8AC3E}">
        <p14:creationId xmlns:p14="http://schemas.microsoft.com/office/powerpoint/2010/main" val="3205772754"/>
      </p:ext>
    </p:extLst>
  </p:cSld>
  <p:clrMapOvr>
    <a:masterClrMapping/>
  </p:clrMapOvr>
  <mc:AlternateContent xmlns:mc="http://schemas.openxmlformats.org/markup-compatibility/2006" xmlns:p14="http://schemas.microsoft.com/office/powerpoint/2010/main">
    <mc:Choice Requires="p14">
      <p:transition p14:dur="200">
        <p:dissolve/>
      </p:transition>
    </mc:Choice>
    <mc:Fallback xmlns="">
      <p:transition xmlns:p14="http://schemas.microsoft.com/office/powerpoint/2010/main">
        <p:dissolv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16149" y="150742"/>
            <a:ext cx="9494874" cy="646331"/>
          </a:xfrm>
          <a:prstGeom prst="rect">
            <a:avLst/>
          </a:prstGeom>
          <a:noFill/>
        </p:spPr>
        <p:txBody>
          <a:bodyPr wrap="square" rtlCol="0">
            <a:spAutoFit/>
          </a:bodyPr>
          <a:lstStyle/>
          <a:p>
            <a:r>
              <a:rPr lang="en-US" sz="3600" b="1" dirty="0">
                <a:solidFill>
                  <a:srgbClr val="0432FF"/>
                </a:solidFill>
              </a:rPr>
              <a:t>Tentative RUN 2 injector parameter for 150 MeV</a:t>
            </a:r>
            <a:endParaRPr lang="en-GB" sz="3600" b="1" dirty="0">
              <a:solidFill>
                <a:srgbClr val="0432FF"/>
              </a:solidFill>
            </a:endParaRPr>
          </a:p>
        </p:txBody>
      </p:sp>
      <p:pic>
        <p:nvPicPr>
          <p:cNvPr id="2" name="Picture 1"/>
          <p:cNvPicPr>
            <a:picLocks noChangeAspect="1"/>
          </p:cNvPicPr>
          <p:nvPr/>
        </p:nvPicPr>
        <p:blipFill>
          <a:blip r:embed="rId2"/>
          <a:stretch>
            <a:fillRect/>
          </a:stretch>
        </p:blipFill>
        <p:spPr>
          <a:xfrm>
            <a:off x="2784763" y="1293090"/>
            <a:ext cx="6399260" cy="4799445"/>
          </a:xfrm>
          <a:prstGeom prst="rect">
            <a:avLst/>
          </a:prstGeom>
        </p:spPr>
      </p:pic>
    </p:spTree>
    <p:extLst>
      <p:ext uri="{BB962C8B-B14F-4D97-AF65-F5344CB8AC3E}">
        <p14:creationId xmlns:p14="http://schemas.microsoft.com/office/powerpoint/2010/main" val="3837439640"/>
      </p:ext>
    </p:extLst>
  </p:cSld>
  <p:clrMapOvr>
    <a:masterClrMapping/>
  </p:clrMapOvr>
  <mc:AlternateContent xmlns:mc="http://schemas.openxmlformats.org/markup-compatibility/2006" xmlns:p14="http://schemas.microsoft.com/office/powerpoint/2010/main">
    <mc:Choice Requires="p14">
      <p:transition p14:dur="200">
        <p:dissolve/>
      </p:transition>
    </mc:Choice>
    <mc:Fallback xmlns="">
      <p:transition xmlns:p14="http://schemas.microsoft.com/office/powerpoint/2010/main">
        <p:dissolv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53590" y="1636192"/>
            <a:ext cx="2985211" cy="1966678"/>
          </a:xfrm>
          <a:prstGeom prst="rect">
            <a:avLst/>
          </a:prstGeom>
          <a:noFill/>
          <a:ln w="19050">
            <a:solidFill>
              <a:srgbClr val="002060"/>
            </a:solidFill>
          </a:ln>
        </p:spPr>
      </p:pic>
      <p:sp>
        <p:nvSpPr>
          <p:cNvPr id="22" name="Rectangle 21"/>
          <p:cNvSpPr/>
          <p:nvPr/>
        </p:nvSpPr>
        <p:spPr>
          <a:xfrm>
            <a:off x="3505200" y="1304410"/>
            <a:ext cx="1447800" cy="261610"/>
          </a:xfrm>
          <a:prstGeom prst="rect">
            <a:avLst/>
          </a:prstGeom>
          <a:ln w="25400">
            <a:solidFill>
              <a:srgbClr val="002060"/>
            </a:solidFill>
          </a:ln>
        </p:spPr>
        <p:txBody>
          <a:bodyPr wrap="square">
            <a:spAutoFit/>
          </a:bodyPr>
          <a:lstStyle/>
          <a:p>
            <a:pPr algn="ctr"/>
            <a:r>
              <a:rPr lang="en-US" sz="1100" dirty="0">
                <a:solidFill>
                  <a:srgbClr val="000000"/>
                </a:solidFill>
                <a:latin typeface="Times New Roman" panose="02020603050405020304" pitchFamily="18" charset="0"/>
                <a:cs typeface="Times New Roman" panose="02020603050405020304" pitchFamily="18" charset="0"/>
              </a:rPr>
              <a:t>Laser Pulse Duration</a:t>
            </a:r>
          </a:p>
        </p:txBody>
      </p:sp>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24600" y="1636191"/>
            <a:ext cx="3124200" cy="1982406"/>
          </a:xfrm>
          <a:prstGeom prst="rect">
            <a:avLst/>
          </a:prstGeom>
          <a:ln w="15875">
            <a:solidFill>
              <a:srgbClr val="002060"/>
            </a:solidFill>
          </a:ln>
        </p:spPr>
      </p:pic>
      <p:sp>
        <p:nvSpPr>
          <p:cNvPr id="23" name="Rectangle 22"/>
          <p:cNvSpPr/>
          <p:nvPr/>
        </p:nvSpPr>
        <p:spPr>
          <a:xfrm>
            <a:off x="7348184" y="1290963"/>
            <a:ext cx="1077033" cy="261610"/>
          </a:xfrm>
          <a:prstGeom prst="rect">
            <a:avLst/>
          </a:prstGeom>
          <a:ln w="25400">
            <a:solidFill>
              <a:srgbClr val="002060"/>
            </a:solidFill>
          </a:ln>
        </p:spPr>
        <p:txBody>
          <a:bodyPr wrap="square">
            <a:spAutoFit/>
          </a:bodyPr>
          <a:lstStyle/>
          <a:p>
            <a:pPr algn="ctr"/>
            <a:r>
              <a:rPr lang="en-US" sz="1100" dirty="0">
                <a:solidFill>
                  <a:srgbClr val="000000"/>
                </a:solidFill>
                <a:latin typeface="Times New Roman" panose="02020603050405020304" pitchFamily="18" charset="0"/>
                <a:cs typeface="Times New Roman" panose="02020603050405020304" pitchFamily="18" charset="0"/>
              </a:rPr>
              <a:t>Laser Spot Size</a:t>
            </a:r>
          </a:p>
        </p:txBody>
      </p:sp>
      <p:pic>
        <p:nvPicPr>
          <p:cNvPr id="16" name="Picture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4600" y="3970872"/>
            <a:ext cx="6934200" cy="2274195"/>
          </a:xfrm>
          <a:prstGeom prst="rect">
            <a:avLst/>
          </a:prstGeom>
          <a:ln>
            <a:solidFill>
              <a:srgbClr val="002060"/>
            </a:solidFill>
          </a:ln>
        </p:spPr>
      </p:pic>
      <p:sp>
        <p:nvSpPr>
          <p:cNvPr id="14" name="TextBox 13"/>
          <p:cNvSpPr txBox="1"/>
          <p:nvPr/>
        </p:nvSpPr>
        <p:spPr>
          <a:xfrm>
            <a:off x="2235926" y="452736"/>
            <a:ext cx="7772400" cy="461665"/>
          </a:xfrm>
          <a:prstGeom prst="rect">
            <a:avLst/>
          </a:prstGeom>
          <a:noFill/>
        </p:spPr>
        <p:txBody>
          <a:bodyPr wrap="square" rtlCol="0">
            <a:spAutoFit/>
          </a:bodyPr>
          <a:lstStyle/>
          <a:p>
            <a:r>
              <a:rPr lang="en-US" sz="2400" dirty="0">
                <a:solidFill>
                  <a:schemeClr val="bg1"/>
                </a:solidFill>
                <a:latin typeface="Times New Roman" pitchFamily="18" charset="0"/>
                <a:cs typeface="Times New Roman" pitchFamily="18" charset="0"/>
              </a:rPr>
              <a:t>3.1 100pC-1000pC</a:t>
            </a:r>
          </a:p>
        </p:txBody>
      </p:sp>
      <p:sp>
        <p:nvSpPr>
          <p:cNvPr id="15" name="TextBox 14"/>
          <p:cNvSpPr txBox="1"/>
          <p:nvPr/>
        </p:nvSpPr>
        <p:spPr>
          <a:xfrm>
            <a:off x="1550126" y="0"/>
            <a:ext cx="9144000" cy="369332"/>
          </a:xfrm>
          <a:prstGeom prst="rect">
            <a:avLst/>
          </a:prstGeom>
          <a:noFill/>
        </p:spPr>
        <p:txBody>
          <a:bodyPr wrap="square" rtlCol="0">
            <a:spAutoFit/>
          </a:bodyPr>
          <a:lstStyle/>
          <a:p>
            <a:r>
              <a:rPr lang="en-US" dirty="0">
                <a:solidFill>
                  <a:schemeClr val="bg1"/>
                </a:solidFill>
                <a:latin typeface="Times New Roman" panose="02020603050405020304" pitchFamily="18" charset="0"/>
                <a:cs typeface="Times New Roman" pitchFamily="18" charset="0"/>
              </a:rPr>
              <a:t>3. High Current Operation</a:t>
            </a:r>
          </a:p>
        </p:txBody>
      </p:sp>
      <p:sp>
        <p:nvSpPr>
          <p:cNvPr id="17" name="TextBox 16"/>
          <p:cNvSpPr txBox="1"/>
          <p:nvPr/>
        </p:nvSpPr>
        <p:spPr>
          <a:xfrm>
            <a:off x="2704566" y="51055"/>
            <a:ext cx="7251508" cy="1261884"/>
          </a:xfrm>
          <a:prstGeom prst="rect">
            <a:avLst/>
          </a:prstGeom>
          <a:noFill/>
        </p:spPr>
        <p:txBody>
          <a:bodyPr wrap="square" rtlCol="0">
            <a:spAutoFit/>
          </a:bodyPr>
          <a:lstStyle/>
          <a:p>
            <a:pPr algn="ctr"/>
            <a:r>
              <a:rPr lang="en-US" sz="3600" b="1" dirty="0">
                <a:solidFill>
                  <a:srgbClr val="0432FF"/>
                </a:solidFill>
                <a:effectLst>
                  <a:outerShdw blurRad="38100" dist="38100" dir="2700000" algn="tl">
                    <a:srgbClr val="000000">
                      <a:alpha val="43137"/>
                    </a:srgbClr>
                  </a:outerShdw>
                </a:effectLst>
                <a:cs typeface="Times New Roman" pitchFamily="18" charset="0"/>
              </a:rPr>
              <a:t>Flexibility to produce higher charge</a:t>
            </a:r>
            <a:br>
              <a:rPr lang="en-US" sz="2400" b="1" dirty="0">
                <a:solidFill>
                  <a:srgbClr val="0432FF"/>
                </a:solidFill>
                <a:effectLst>
                  <a:outerShdw blurRad="38100" dist="38100" dir="2700000" algn="tl">
                    <a:srgbClr val="000000">
                      <a:alpha val="43137"/>
                    </a:srgbClr>
                  </a:outerShdw>
                </a:effectLst>
                <a:cs typeface="Times New Roman" pitchFamily="18" charset="0"/>
              </a:rPr>
            </a:br>
            <a:r>
              <a:rPr lang="en-US" sz="1600" b="1" dirty="0">
                <a:solidFill>
                  <a:srgbClr val="0432FF"/>
                </a:solidFill>
                <a:effectLst>
                  <a:outerShdw blurRad="38100" dist="38100" dir="2700000" algn="tl">
                    <a:srgbClr val="000000">
                      <a:alpha val="43137"/>
                    </a:srgbClr>
                  </a:outerShdw>
                </a:effectLst>
                <a:cs typeface="Times New Roman" pitchFamily="18" charset="0"/>
              </a:rPr>
              <a:t>(for lower plasma density or experimental reasons)</a:t>
            </a:r>
          </a:p>
          <a:p>
            <a:pPr algn="ctr"/>
            <a:endParaRPr lang="en-US" sz="2400" b="1" dirty="0">
              <a:solidFill>
                <a:srgbClr val="0432FF"/>
              </a:solidFill>
              <a:effectLst>
                <a:outerShdw blurRad="38100" dist="38100" dir="2700000" algn="tl">
                  <a:srgbClr val="000000">
                    <a:alpha val="43137"/>
                  </a:srgbClr>
                </a:outerShdw>
              </a:effectLst>
              <a:cs typeface="Times New Roman" pitchFamily="18" charset="0"/>
            </a:endParaRPr>
          </a:p>
        </p:txBody>
      </p:sp>
      <p:sp>
        <p:nvSpPr>
          <p:cNvPr id="18" name="TextBox 17"/>
          <p:cNvSpPr txBox="1"/>
          <p:nvPr/>
        </p:nvSpPr>
        <p:spPr>
          <a:xfrm>
            <a:off x="9340904" y="6305736"/>
            <a:ext cx="2581835" cy="369332"/>
          </a:xfrm>
          <a:prstGeom prst="rect">
            <a:avLst/>
          </a:prstGeom>
          <a:noFill/>
        </p:spPr>
        <p:txBody>
          <a:bodyPr wrap="square" rtlCol="0">
            <a:spAutoFit/>
          </a:bodyPr>
          <a:lstStyle/>
          <a:p>
            <a:r>
              <a:rPr lang="en-GB" dirty="0"/>
              <a:t>Mohsen Dayyani Kelisani</a:t>
            </a:r>
          </a:p>
        </p:txBody>
      </p:sp>
      <p:sp>
        <p:nvSpPr>
          <p:cNvPr id="2" name="TextBox 1"/>
          <p:cNvSpPr txBox="1"/>
          <p:nvPr/>
        </p:nvSpPr>
        <p:spPr>
          <a:xfrm>
            <a:off x="2401930" y="860962"/>
            <a:ext cx="7961283" cy="369332"/>
          </a:xfrm>
          <a:prstGeom prst="rect">
            <a:avLst/>
          </a:prstGeom>
          <a:noFill/>
        </p:spPr>
        <p:txBody>
          <a:bodyPr wrap="square" rtlCol="0">
            <a:spAutoFit/>
          </a:bodyPr>
          <a:lstStyle/>
          <a:p>
            <a:r>
              <a:rPr lang="en-GB" dirty="0"/>
              <a:t>Changing only laser pulse length and adapting magnetic field slightly</a:t>
            </a:r>
          </a:p>
        </p:txBody>
      </p:sp>
    </p:spTree>
    <p:extLst>
      <p:ext uri="{BB962C8B-B14F-4D97-AF65-F5344CB8AC3E}">
        <p14:creationId xmlns:p14="http://schemas.microsoft.com/office/powerpoint/2010/main" val="1060483872"/>
      </p:ext>
    </p:extLst>
  </p:cSld>
  <p:clrMapOvr>
    <a:masterClrMapping/>
  </p:clrMapOvr>
  <mc:AlternateContent xmlns:mc="http://schemas.openxmlformats.org/markup-compatibility/2006" xmlns:p14="http://schemas.microsoft.com/office/powerpoint/2010/main">
    <mc:Choice Requires="p14">
      <p:transition p14:dur="200">
        <p:dissolve/>
      </p:transition>
    </mc:Choice>
    <mc:Fallback xmlns="">
      <p:transition xmlns:p14="http://schemas.microsoft.com/office/powerpoint/2010/main">
        <p:dissolv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200" y="1066415"/>
            <a:ext cx="3473633" cy="2191287"/>
          </a:xfrm>
          <a:prstGeom prst="rect">
            <a:avLst/>
          </a:prstGeom>
          <a:noFill/>
          <a:ln w="19050">
            <a:solidFill>
              <a:srgbClr val="002060"/>
            </a:solidFill>
          </a:ln>
        </p:spPr>
      </p:pic>
      <mc:AlternateContent xmlns:mc="http://schemas.openxmlformats.org/markup-compatibility/2006" xmlns:a14="http://schemas.microsoft.com/office/drawing/2010/main">
        <mc:Choice Requires="a14">
          <p:sp>
            <p:nvSpPr>
              <p:cNvPr id="22" name="Rectangle 21"/>
              <p:cNvSpPr/>
              <p:nvPr/>
            </p:nvSpPr>
            <p:spPr>
              <a:xfrm>
                <a:off x="3559675" y="752886"/>
                <a:ext cx="1077033" cy="261610"/>
              </a:xfrm>
              <a:prstGeom prst="rect">
                <a:avLst/>
              </a:prstGeom>
              <a:ln w="25400">
                <a:solidFill>
                  <a:srgbClr val="002060"/>
                </a:solidFill>
              </a:ln>
            </p:spPr>
            <p:txBody>
              <a:bodyPr wrap="square">
                <a:spAutoFit/>
              </a:bodyPr>
              <a:lstStyle/>
              <a:p>
                <a:pPr algn="ctr"/>
                <a:r>
                  <a:rPr lang="en-US" sz="1100" dirty="0">
                    <a:solidFill>
                      <a:srgbClr val="000000"/>
                    </a:solidFill>
                    <a:latin typeface="Times New Roman" panose="02020603050405020304" pitchFamily="18" charset="0"/>
                    <a:cs typeface="Times New Roman" panose="02020603050405020304" pitchFamily="18" charset="0"/>
                  </a:rPr>
                  <a:t>Max_</a:t>
                </a:r>
                <a14:m>
                  <m:oMath xmlns:m="http://schemas.openxmlformats.org/officeDocument/2006/math">
                    <m:sSub>
                      <m:sSubPr>
                        <m:ctrlPr>
                          <a:rPr lang="en-US" sz="1100" i="1">
                            <a:solidFill>
                              <a:srgbClr val="000000"/>
                            </a:solidFill>
                            <a:latin typeface="Cambria Math" panose="02040503050406030204" pitchFamily="18" charset="0"/>
                            <a:cs typeface="Times New Roman" panose="02020603050405020304" pitchFamily="18" charset="0"/>
                          </a:rPr>
                        </m:ctrlPr>
                      </m:sSubPr>
                      <m:e>
                        <m:r>
                          <a:rPr lang="en-US" sz="1100" i="1">
                            <a:solidFill>
                              <a:srgbClr val="000000"/>
                            </a:solidFill>
                            <a:latin typeface="Cambria Math" panose="02040503050406030204" pitchFamily="18" charset="0"/>
                            <a:cs typeface="Times New Roman" panose="02020603050405020304" pitchFamily="18" charset="0"/>
                          </a:rPr>
                          <m:t>𝐵</m:t>
                        </m:r>
                      </m:e>
                      <m:sub>
                        <m:r>
                          <a:rPr lang="en-US" sz="1100" i="1">
                            <a:solidFill>
                              <a:srgbClr val="000000"/>
                            </a:solidFill>
                            <a:latin typeface="Cambria Math" panose="02040503050406030204" pitchFamily="18" charset="0"/>
                            <a:cs typeface="Times New Roman" panose="02020603050405020304" pitchFamily="18" charset="0"/>
                          </a:rPr>
                          <m:t>𝑧</m:t>
                        </m:r>
                      </m:sub>
                    </m:sSub>
                  </m:oMath>
                </a14:m>
                <a:endParaRPr lang="en-US" sz="1100" dirty="0">
                  <a:solidFill>
                    <a:srgbClr val="000000"/>
                  </a:solidFill>
                  <a:latin typeface="Times New Roman" panose="02020603050405020304" pitchFamily="18" charset="0"/>
                  <a:cs typeface="Times New Roman" panose="02020603050405020304" pitchFamily="18" charset="0"/>
                </a:endParaRPr>
              </a:p>
            </p:txBody>
          </p:sp>
        </mc:Choice>
        <mc:Fallback xmlns="">
          <p:sp>
            <p:nvSpPr>
              <p:cNvPr id="22" name="Rectangle 21"/>
              <p:cNvSpPr>
                <a:spLocks noRot="1" noChangeAspect="1" noMove="1" noResize="1" noEditPoints="1" noAdjustHandles="1" noChangeArrowheads="1" noChangeShapeType="1" noTextEdit="1"/>
              </p:cNvSpPr>
              <p:nvPr/>
            </p:nvSpPr>
            <p:spPr>
              <a:xfrm>
                <a:off x="3559675" y="752886"/>
                <a:ext cx="1077033" cy="261610"/>
              </a:xfrm>
              <a:prstGeom prst="rect">
                <a:avLst/>
              </a:prstGeom>
              <a:blipFill>
                <a:blip r:embed="rId3"/>
                <a:stretch>
                  <a:fillRect b="-13043"/>
                </a:stretch>
              </a:blipFill>
              <a:ln w="25400">
                <a:solidFill>
                  <a:srgbClr val="002060"/>
                </a:solidFill>
              </a:ln>
            </p:spPr>
            <p:txBody>
              <a:bodyPr/>
              <a:lstStyle/>
              <a:p>
                <a:r>
                  <a:rPr lang="en-GB">
                    <a:noFill/>
                  </a:rPr>
                  <a:t> </a:t>
                </a:r>
              </a:p>
            </p:txBody>
          </p:sp>
        </mc:Fallback>
      </mc:AlternateContent>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69443" y="1064265"/>
            <a:ext cx="3567462" cy="2173224"/>
          </a:xfrm>
          <a:prstGeom prst="rect">
            <a:avLst/>
          </a:prstGeom>
          <a:ln w="15875">
            <a:solidFill>
              <a:srgbClr val="002060"/>
            </a:solidFill>
          </a:ln>
        </p:spPr>
      </p:pic>
      <p:sp>
        <p:nvSpPr>
          <p:cNvPr id="23" name="Rectangle 22"/>
          <p:cNvSpPr/>
          <p:nvPr/>
        </p:nvSpPr>
        <p:spPr>
          <a:xfrm>
            <a:off x="7207633" y="759047"/>
            <a:ext cx="1077033" cy="261610"/>
          </a:xfrm>
          <a:prstGeom prst="rect">
            <a:avLst/>
          </a:prstGeom>
          <a:ln w="25400">
            <a:solidFill>
              <a:srgbClr val="002060"/>
            </a:solidFill>
          </a:ln>
        </p:spPr>
        <p:txBody>
          <a:bodyPr wrap="square">
            <a:spAutoFit/>
          </a:bodyPr>
          <a:lstStyle/>
          <a:p>
            <a:pPr algn="ctr"/>
            <a:r>
              <a:rPr lang="en-US" sz="1100" dirty="0">
                <a:solidFill>
                  <a:srgbClr val="000000"/>
                </a:solidFill>
                <a:latin typeface="Times New Roman" panose="02020603050405020304" pitchFamily="18" charset="0"/>
                <a:cs typeface="Times New Roman" panose="02020603050405020304" pitchFamily="18" charset="0"/>
              </a:rPr>
              <a:t>Bunch Length</a:t>
            </a:r>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69444" y="3712305"/>
            <a:ext cx="3580525" cy="2339749"/>
          </a:xfrm>
          <a:prstGeom prst="rect">
            <a:avLst/>
          </a:prstGeom>
          <a:ln>
            <a:solidFill>
              <a:srgbClr val="002060"/>
            </a:solidFill>
          </a:ln>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43767" y="3712304"/>
            <a:ext cx="3558497" cy="2333190"/>
          </a:xfrm>
          <a:prstGeom prst="rect">
            <a:avLst/>
          </a:prstGeom>
          <a:ln>
            <a:solidFill>
              <a:srgbClr val="002060"/>
            </a:solidFill>
          </a:ln>
        </p:spPr>
      </p:pic>
      <p:sp>
        <p:nvSpPr>
          <p:cNvPr id="15" name="Rectangle 14"/>
          <p:cNvSpPr/>
          <p:nvPr/>
        </p:nvSpPr>
        <p:spPr>
          <a:xfrm>
            <a:off x="7243543" y="3398675"/>
            <a:ext cx="1361447" cy="261610"/>
          </a:xfrm>
          <a:prstGeom prst="rect">
            <a:avLst/>
          </a:prstGeom>
          <a:ln w="25400">
            <a:solidFill>
              <a:srgbClr val="002060"/>
            </a:solidFill>
          </a:ln>
        </p:spPr>
        <p:txBody>
          <a:bodyPr wrap="square">
            <a:spAutoFit/>
          </a:bodyPr>
          <a:lstStyle/>
          <a:p>
            <a:pPr algn="ctr"/>
            <a:r>
              <a:rPr lang="en-US" sz="1100" dirty="0">
                <a:solidFill>
                  <a:srgbClr val="000000"/>
                </a:solidFill>
                <a:latin typeface="Times New Roman" panose="02020603050405020304" pitchFamily="18" charset="0"/>
                <a:cs typeface="Times New Roman" panose="02020603050405020304" pitchFamily="18" charset="0"/>
              </a:rPr>
              <a:t>Bunch Emittance</a:t>
            </a:r>
          </a:p>
        </p:txBody>
      </p:sp>
      <p:sp>
        <p:nvSpPr>
          <p:cNvPr id="17" name="Rectangle 16"/>
          <p:cNvSpPr/>
          <p:nvPr/>
        </p:nvSpPr>
        <p:spPr>
          <a:xfrm>
            <a:off x="3484498" y="3398675"/>
            <a:ext cx="1077033" cy="261610"/>
          </a:xfrm>
          <a:prstGeom prst="rect">
            <a:avLst/>
          </a:prstGeom>
          <a:ln w="25400">
            <a:solidFill>
              <a:srgbClr val="002060"/>
            </a:solidFill>
          </a:ln>
        </p:spPr>
        <p:txBody>
          <a:bodyPr wrap="square">
            <a:spAutoFit/>
          </a:bodyPr>
          <a:lstStyle/>
          <a:p>
            <a:pPr algn="ctr"/>
            <a:r>
              <a:rPr lang="en-US" sz="1100" dirty="0">
                <a:solidFill>
                  <a:srgbClr val="000000"/>
                </a:solidFill>
                <a:latin typeface="Times New Roman" panose="02020603050405020304" pitchFamily="18" charset="0"/>
                <a:cs typeface="Times New Roman" panose="02020603050405020304" pitchFamily="18" charset="0"/>
              </a:rPr>
              <a:t>Energy Spread</a:t>
            </a:r>
          </a:p>
        </p:txBody>
      </p:sp>
      <p:sp>
        <p:nvSpPr>
          <p:cNvPr id="16" name="TextBox 15"/>
          <p:cNvSpPr txBox="1"/>
          <p:nvPr/>
        </p:nvSpPr>
        <p:spPr>
          <a:xfrm>
            <a:off x="2235926" y="452736"/>
            <a:ext cx="7772400" cy="461665"/>
          </a:xfrm>
          <a:prstGeom prst="rect">
            <a:avLst/>
          </a:prstGeom>
          <a:noFill/>
        </p:spPr>
        <p:txBody>
          <a:bodyPr wrap="square" rtlCol="0">
            <a:spAutoFit/>
          </a:bodyPr>
          <a:lstStyle/>
          <a:p>
            <a:r>
              <a:rPr lang="en-US" sz="2400" dirty="0">
                <a:solidFill>
                  <a:schemeClr val="bg1"/>
                </a:solidFill>
                <a:latin typeface="Times New Roman" pitchFamily="18" charset="0"/>
                <a:cs typeface="Times New Roman" pitchFamily="18" charset="0"/>
              </a:rPr>
              <a:t>3.1 100pC-1000pC</a:t>
            </a:r>
          </a:p>
        </p:txBody>
      </p:sp>
      <p:sp>
        <p:nvSpPr>
          <p:cNvPr id="18" name="TextBox 17"/>
          <p:cNvSpPr txBox="1"/>
          <p:nvPr/>
        </p:nvSpPr>
        <p:spPr>
          <a:xfrm>
            <a:off x="1550126" y="0"/>
            <a:ext cx="9144000" cy="369332"/>
          </a:xfrm>
          <a:prstGeom prst="rect">
            <a:avLst/>
          </a:prstGeom>
          <a:noFill/>
        </p:spPr>
        <p:txBody>
          <a:bodyPr wrap="square" rtlCol="0">
            <a:spAutoFit/>
          </a:bodyPr>
          <a:lstStyle/>
          <a:p>
            <a:r>
              <a:rPr lang="en-US" dirty="0">
                <a:solidFill>
                  <a:schemeClr val="bg1"/>
                </a:solidFill>
                <a:latin typeface="Times New Roman" panose="02020603050405020304" pitchFamily="18" charset="0"/>
                <a:cs typeface="Times New Roman" pitchFamily="18" charset="0"/>
              </a:rPr>
              <a:t>3. High Current Operation</a:t>
            </a:r>
          </a:p>
        </p:txBody>
      </p:sp>
      <p:sp>
        <p:nvSpPr>
          <p:cNvPr id="19" name="TextBox 18"/>
          <p:cNvSpPr txBox="1"/>
          <p:nvPr/>
        </p:nvSpPr>
        <p:spPr>
          <a:xfrm>
            <a:off x="9332884" y="6435608"/>
            <a:ext cx="2581835" cy="369332"/>
          </a:xfrm>
          <a:prstGeom prst="rect">
            <a:avLst/>
          </a:prstGeom>
          <a:noFill/>
        </p:spPr>
        <p:txBody>
          <a:bodyPr wrap="square" rtlCol="0">
            <a:spAutoFit/>
          </a:bodyPr>
          <a:lstStyle/>
          <a:p>
            <a:r>
              <a:rPr lang="en-GB" dirty="0"/>
              <a:t>Mohsen Dayyani Kelisani</a:t>
            </a:r>
          </a:p>
        </p:txBody>
      </p:sp>
      <p:sp>
        <p:nvSpPr>
          <p:cNvPr id="20" name="TextBox 19"/>
          <p:cNvSpPr txBox="1"/>
          <p:nvPr/>
        </p:nvSpPr>
        <p:spPr>
          <a:xfrm>
            <a:off x="2470246" y="80122"/>
            <a:ext cx="7251508" cy="1261884"/>
          </a:xfrm>
          <a:prstGeom prst="rect">
            <a:avLst/>
          </a:prstGeom>
          <a:noFill/>
        </p:spPr>
        <p:txBody>
          <a:bodyPr wrap="square" rtlCol="0">
            <a:spAutoFit/>
          </a:bodyPr>
          <a:lstStyle/>
          <a:p>
            <a:pPr algn="ctr"/>
            <a:r>
              <a:rPr lang="en-US" sz="3600" b="1" dirty="0">
                <a:solidFill>
                  <a:srgbClr val="0432FF"/>
                </a:solidFill>
                <a:effectLst>
                  <a:outerShdw blurRad="38100" dist="38100" dir="2700000" algn="tl">
                    <a:srgbClr val="000000">
                      <a:alpha val="43137"/>
                    </a:srgbClr>
                  </a:outerShdw>
                </a:effectLst>
                <a:cs typeface="Times New Roman" pitchFamily="18" charset="0"/>
              </a:rPr>
              <a:t>Flexibility to produce higher charge</a:t>
            </a:r>
            <a:br>
              <a:rPr lang="en-US" sz="2400" b="1" dirty="0">
                <a:solidFill>
                  <a:srgbClr val="0432FF"/>
                </a:solidFill>
                <a:effectLst>
                  <a:outerShdw blurRad="38100" dist="38100" dir="2700000" algn="tl">
                    <a:srgbClr val="000000">
                      <a:alpha val="43137"/>
                    </a:srgbClr>
                  </a:outerShdw>
                </a:effectLst>
                <a:cs typeface="Times New Roman" pitchFamily="18" charset="0"/>
              </a:rPr>
            </a:br>
            <a:r>
              <a:rPr lang="en-US" sz="1600" b="1" dirty="0">
                <a:solidFill>
                  <a:srgbClr val="0432FF"/>
                </a:solidFill>
                <a:effectLst>
                  <a:outerShdw blurRad="38100" dist="38100" dir="2700000" algn="tl">
                    <a:srgbClr val="000000">
                      <a:alpha val="43137"/>
                    </a:srgbClr>
                  </a:outerShdw>
                </a:effectLst>
                <a:cs typeface="Times New Roman" pitchFamily="18" charset="0"/>
              </a:rPr>
              <a:t>0.1 to 1 </a:t>
            </a:r>
            <a:r>
              <a:rPr lang="en-US" sz="1600" b="1" dirty="0" err="1">
                <a:solidFill>
                  <a:srgbClr val="0432FF"/>
                </a:solidFill>
                <a:effectLst>
                  <a:outerShdw blurRad="38100" dist="38100" dir="2700000" algn="tl">
                    <a:srgbClr val="000000">
                      <a:alpha val="43137"/>
                    </a:srgbClr>
                  </a:outerShdw>
                </a:effectLst>
                <a:cs typeface="Times New Roman" pitchFamily="18" charset="0"/>
              </a:rPr>
              <a:t>nC</a:t>
            </a:r>
            <a:r>
              <a:rPr lang="en-US" sz="1600" b="1" dirty="0">
                <a:solidFill>
                  <a:srgbClr val="0432FF"/>
                </a:solidFill>
                <a:effectLst>
                  <a:outerShdw blurRad="38100" dist="38100" dir="2700000" algn="tl">
                    <a:srgbClr val="000000">
                      <a:alpha val="43137"/>
                    </a:srgbClr>
                  </a:outerShdw>
                </a:effectLst>
                <a:cs typeface="Times New Roman" pitchFamily="18" charset="0"/>
              </a:rPr>
              <a:t> per bunch</a:t>
            </a:r>
          </a:p>
          <a:p>
            <a:pPr algn="ctr"/>
            <a:endParaRPr lang="en-US" sz="2400" b="1" dirty="0">
              <a:solidFill>
                <a:srgbClr val="0432FF"/>
              </a:solidFill>
              <a:effectLst>
                <a:outerShdw blurRad="38100" dist="38100" dir="2700000" algn="tl">
                  <a:srgbClr val="000000">
                    <a:alpha val="43137"/>
                  </a:srgbClr>
                </a:outerShdw>
              </a:effectLst>
              <a:cs typeface="Times New Roman" pitchFamily="18" charset="0"/>
            </a:endParaRPr>
          </a:p>
        </p:txBody>
      </p:sp>
    </p:spTree>
    <p:extLst>
      <p:ext uri="{BB962C8B-B14F-4D97-AF65-F5344CB8AC3E}">
        <p14:creationId xmlns:p14="http://schemas.microsoft.com/office/powerpoint/2010/main" val="2062573866"/>
      </p:ext>
    </p:extLst>
  </p:cSld>
  <p:clrMapOvr>
    <a:masterClrMapping/>
  </p:clrMapOvr>
  <mc:AlternateContent xmlns:mc="http://schemas.openxmlformats.org/markup-compatibility/2006" xmlns:p14="http://schemas.microsoft.com/office/powerpoint/2010/main">
    <mc:Choice Requires="p14">
      <p:transition p14:dur="200">
        <p:dissolve/>
      </p:transition>
    </mc:Choice>
    <mc:Fallback xmlns="">
      <p:transition xmlns:p14="http://schemas.microsoft.com/office/powerpoint/2010/main">
        <p:dissolv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71D23E0A-DD6B-664C-9675-13CE901389C8}"/>
              </a:ext>
            </a:extLst>
          </p:cNvPr>
          <p:cNvSpPr>
            <a:spLocks noGrp="1"/>
          </p:cNvSpPr>
          <p:nvPr>
            <p:ph type="sldNum" sz="quarter" idx="12"/>
          </p:nvPr>
        </p:nvSpPr>
        <p:spPr>
          <a:xfrm>
            <a:off x="8610600" y="6436444"/>
            <a:ext cx="2743200" cy="365125"/>
          </a:xfrm>
          <a:prstGeom prst="rect">
            <a:avLst/>
          </a:prstGeom>
        </p:spPr>
        <p:txBody>
          <a:bodyPr/>
          <a:lstStyle>
            <a:defPPr>
              <a:defRPr lang="en-US"/>
            </a:defPPr>
            <a:lvl1pPr marL="0" algn="r"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D351EE0-6949-4F2E-8F68-46F7424C488D}" type="slidenum">
              <a:rPr lang="en-US" smtClean="0"/>
              <a:pPr/>
              <a:t>34</a:t>
            </a:fld>
            <a:endParaRPr lang="es-ES"/>
          </a:p>
        </p:txBody>
      </p:sp>
      <p:sp>
        <p:nvSpPr>
          <p:cNvPr id="65" name="Content Placeholder 7">
            <a:extLst>
              <a:ext uri="{FF2B5EF4-FFF2-40B4-BE49-F238E27FC236}">
                <a16:creationId xmlns:a16="http://schemas.microsoft.com/office/drawing/2014/main" id="{B12A57ED-0643-DB41-9B2F-CEA094C80E3A}"/>
              </a:ext>
            </a:extLst>
          </p:cNvPr>
          <p:cNvSpPr txBox="1">
            <a:spLocks/>
          </p:cNvSpPr>
          <p:nvPr/>
        </p:nvSpPr>
        <p:spPr>
          <a:xfrm>
            <a:off x="6440794" y="5260171"/>
            <a:ext cx="5501361" cy="1753592"/>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accent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accent3"/>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accent4"/>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en-US" dirty="0"/>
          </a:p>
        </p:txBody>
      </p:sp>
      <p:pic>
        <p:nvPicPr>
          <p:cNvPr id="5" name="Picture 4" descr="A picture containing indoor, cluttered, equipment, dirty&#10;&#10;Description automatically generated">
            <a:extLst>
              <a:ext uri="{FF2B5EF4-FFF2-40B4-BE49-F238E27FC236}">
                <a16:creationId xmlns:a16="http://schemas.microsoft.com/office/drawing/2014/main" id="{42E31954-3F5A-8312-B9D8-DB4A05385A5A}"/>
              </a:ext>
            </a:extLst>
          </p:cNvPr>
          <p:cNvPicPr>
            <a:picLocks noChangeAspect="1"/>
          </p:cNvPicPr>
          <p:nvPr/>
        </p:nvPicPr>
        <p:blipFill>
          <a:blip r:embed="rId3"/>
          <a:stretch>
            <a:fillRect/>
          </a:stretch>
        </p:blipFill>
        <p:spPr>
          <a:xfrm>
            <a:off x="212344" y="1252606"/>
            <a:ext cx="6576334" cy="4948691"/>
          </a:xfrm>
          <a:prstGeom prst="rect">
            <a:avLst/>
          </a:prstGeom>
        </p:spPr>
      </p:pic>
      <p:sp>
        <p:nvSpPr>
          <p:cNvPr id="7" name="TextBox 6"/>
          <p:cNvSpPr txBox="1"/>
          <p:nvPr/>
        </p:nvSpPr>
        <p:spPr>
          <a:xfrm>
            <a:off x="1075849" y="144449"/>
            <a:ext cx="9101610" cy="707886"/>
          </a:xfrm>
          <a:prstGeom prst="rect">
            <a:avLst/>
          </a:prstGeom>
          <a:noFill/>
        </p:spPr>
        <p:txBody>
          <a:bodyPr wrap="square" rtlCol="0">
            <a:spAutoFit/>
          </a:bodyPr>
          <a:lstStyle/>
          <a:p>
            <a:pPr algn="ctr"/>
            <a:r>
              <a:rPr lang="en-GB" sz="4000" b="1" dirty="0">
                <a:solidFill>
                  <a:srgbClr val="0432FF"/>
                </a:solidFill>
                <a:effectLst>
                  <a:outerShdw blurRad="38100" dist="38100" dir="2700000" algn="tl">
                    <a:srgbClr val="000000">
                      <a:alpha val="43137"/>
                    </a:srgbClr>
                  </a:outerShdw>
                </a:effectLst>
              </a:rPr>
              <a:t>ARTI in CTF2</a:t>
            </a:r>
          </a:p>
        </p:txBody>
      </p:sp>
      <p:sp>
        <p:nvSpPr>
          <p:cNvPr id="4" name="TextBox 3"/>
          <p:cNvSpPr txBox="1"/>
          <p:nvPr/>
        </p:nvSpPr>
        <p:spPr>
          <a:xfrm>
            <a:off x="1886989" y="274320"/>
            <a:ext cx="1596044" cy="369332"/>
          </a:xfrm>
          <a:prstGeom prst="rect">
            <a:avLst/>
          </a:prstGeom>
          <a:noFill/>
        </p:spPr>
        <p:txBody>
          <a:bodyPr wrap="square" rtlCol="0">
            <a:spAutoFit/>
          </a:bodyPr>
          <a:lstStyle/>
          <a:p>
            <a:r>
              <a:rPr lang="en-GB" dirty="0"/>
              <a:t>Screen BTV1</a:t>
            </a:r>
          </a:p>
        </p:txBody>
      </p:sp>
      <p:cxnSp>
        <p:nvCxnSpPr>
          <p:cNvPr id="9" name="Straight Arrow Connector 8"/>
          <p:cNvCxnSpPr/>
          <p:nvPr/>
        </p:nvCxnSpPr>
        <p:spPr>
          <a:xfrm>
            <a:off x="2643447" y="706582"/>
            <a:ext cx="631768" cy="3075709"/>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848862" y="6424177"/>
            <a:ext cx="1654233" cy="369332"/>
          </a:xfrm>
          <a:prstGeom prst="rect">
            <a:avLst/>
          </a:prstGeom>
          <a:noFill/>
        </p:spPr>
        <p:txBody>
          <a:bodyPr wrap="square" rtlCol="0">
            <a:spAutoFit/>
          </a:bodyPr>
          <a:lstStyle/>
          <a:p>
            <a:r>
              <a:rPr lang="en-GB" dirty="0"/>
              <a:t>Spectrometer</a:t>
            </a:r>
          </a:p>
        </p:txBody>
      </p:sp>
      <p:cxnSp>
        <p:nvCxnSpPr>
          <p:cNvPr id="12" name="Straight Arrow Connector 11"/>
          <p:cNvCxnSpPr/>
          <p:nvPr/>
        </p:nvCxnSpPr>
        <p:spPr>
          <a:xfrm flipH="1" flipV="1">
            <a:off x="534786" y="4524277"/>
            <a:ext cx="2948247" cy="1912167"/>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421179" y="636874"/>
            <a:ext cx="559723" cy="324517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212344" y="231955"/>
            <a:ext cx="839585" cy="369332"/>
          </a:xfrm>
          <a:prstGeom prst="rect">
            <a:avLst/>
          </a:prstGeom>
          <a:noFill/>
        </p:spPr>
        <p:txBody>
          <a:bodyPr wrap="square" rtlCol="0">
            <a:spAutoFit/>
          </a:bodyPr>
          <a:lstStyle/>
          <a:p>
            <a:r>
              <a:rPr lang="en-GB" dirty="0"/>
              <a:t>F-Cup</a:t>
            </a:r>
          </a:p>
        </p:txBody>
      </p:sp>
      <p:cxnSp>
        <p:nvCxnSpPr>
          <p:cNvPr id="19" name="Straight Arrow Connector 18"/>
          <p:cNvCxnSpPr/>
          <p:nvPr/>
        </p:nvCxnSpPr>
        <p:spPr>
          <a:xfrm flipH="1">
            <a:off x="5847959" y="814191"/>
            <a:ext cx="1733248" cy="2620637"/>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7605127" y="452208"/>
            <a:ext cx="1177371" cy="369332"/>
          </a:xfrm>
          <a:prstGeom prst="rect">
            <a:avLst/>
          </a:prstGeom>
          <a:noFill/>
        </p:spPr>
        <p:txBody>
          <a:bodyPr wrap="square" rtlCol="0">
            <a:spAutoFit/>
          </a:bodyPr>
          <a:lstStyle/>
          <a:p>
            <a:r>
              <a:rPr lang="en-GB" dirty="0"/>
              <a:t>RF-GUN</a:t>
            </a:r>
          </a:p>
        </p:txBody>
      </p:sp>
      <p:pic>
        <p:nvPicPr>
          <p:cNvPr id="6" name="Picture 5">
            <a:extLst>
              <a:ext uri="{FF2B5EF4-FFF2-40B4-BE49-F238E27FC236}">
                <a16:creationId xmlns:a16="http://schemas.microsoft.com/office/drawing/2014/main" id="{A1B1A3F8-4C92-9838-398E-5D4438F36887}"/>
              </a:ext>
            </a:extLst>
          </p:cNvPr>
          <p:cNvPicPr>
            <a:picLocks noChangeAspect="1"/>
          </p:cNvPicPr>
          <p:nvPr/>
        </p:nvPicPr>
        <p:blipFill>
          <a:blip r:embed="rId4"/>
          <a:stretch>
            <a:fillRect/>
          </a:stretch>
        </p:blipFill>
        <p:spPr>
          <a:xfrm>
            <a:off x="6881553" y="2223750"/>
            <a:ext cx="5334000" cy="4000500"/>
          </a:xfrm>
          <a:prstGeom prst="rect">
            <a:avLst/>
          </a:prstGeom>
        </p:spPr>
      </p:pic>
      <p:sp>
        <p:nvSpPr>
          <p:cNvPr id="11" name="TextBox 10">
            <a:extLst>
              <a:ext uri="{FF2B5EF4-FFF2-40B4-BE49-F238E27FC236}">
                <a16:creationId xmlns:a16="http://schemas.microsoft.com/office/drawing/2014/main" id="{B7F92E0F-4C5D-175A-5574-7E1C6EC8406B}"/>
              </a:ext>
            </a:extLst>
          </p:cNvPr>
          <p:cNvSpPr txBox="1"/>
          <p:nvPr/>
        </p:nvSpPr>
        <p:spPr>
          <a:xfrm>
            <a:off x="10793154" y="1759046"/>
            <a:ext cx="609600" cy="369332"/>
          </a:xfrm>
          <a:prstGeom prst="rect">
            <a:avLst/>
          </a:prstGeom>
          <a:noFill/>
        </p:spPr>
        <p:txBody>
          <a:bodyPr wrap="square" rtlCol="0">
            <a:spAutoFit/>
          </a:bodyPr>
          <a:lstStyle/>
          <a:p>
            <a:r>
              <a:rPr lang="en-GB" dirty="0"/>
              <a:t>1 us</a:t>
            </a:r>
          </a:p>
        </p:txBody>
      </p:sp>
      <p:sp>
        <p:nvSpPr>
          <p:cNvPr id="13" name="TextBox 12">
            <a:extLst>
              <a:ext uri="{FF2B5EF4-FFF2-40B4-BE49-F238E27FC236}">
                <a16:creationId xmlns:a16="http://schemas.microsoft.com/office/drawing/2014/main" id="{F18A193C-7F60-C6B6-754D-789D28740B67}"/>
              </a:ext>
            </a:extLst>
          </p:cNvPr>
          <p:cNvSpPr txBox="1"/>
          <p:nvPr/>
        </p:nvSpPr>
        <p:spPr>
          <a:xfrm flipH="1">
            <a:off x="7886010" y="1757314"/>
            <a:ext cx="858982" cy="369332"/>
          </a:xfrm>
          <a:prstGeom prst="rect">
            <a:avLst/>
          </a:prstGeom>
          <a:noFill/>
        </p:spPr>
        <p:txBody>
          <a:bodyPr wrap="square" rtlCol="0">
            <a:spAutoFit/>
          </a:bodyPr>
          <a:lstStyle/>
          <a:p>
            <a:r>
              <a:rPr lang="en-GB" dirty="0"/>
              <a:t>200 ns</a:t>
            </a:r>
          </a:p>
        </p:txBody>
      </p:sp>
      <p:sp>
        <p:nvSpPr>
          <p:cNvPr id="14" name="TextBox 13">
            <a:extLst>
              <a:ext uri="{FF2B5EF4-FFF2-40B4-BE49-F238E27FC236}">
                <a16:creationId xmlns:a16="http://schemas.microsoft.com/office/drawing/2014/main" id="{9A5F9A4B-24BC-DAD5-37AB-947DA35BEBF4}"/>
              </a:ext>
            </a:extLst>
          </p:cNvPr>
          <p:cNvSpPr txBox="1"/>
          <p:nvPr/>
        </p:nvSpPr>
        <p:spPr>
          <a:xfrm>
            <a:off x="9326882" y="1747747"/>
            <a:ext cx="803563" cy="369332"/>
          </a:xfrm>
          <a:prstGeom prst="rect">
            <a:avLst/>
          </a:prstGeom>
          <a:noFill/>
        </p:spPr>
        <p:txBody>
          <a:bodyPr wrap="square" rtlCol="0">
            <a:spAutoFit/>
          </a:bodyPr>
          <a:lstStyle/>
          <a:p>
            <a:r>
              <a:rPr lang="en-GB" dirty="0"/>
              <a:t>600 ns</a:t>
            </a:r>
          </a:p>
        </p:txBody>
      </p:sp>
      <p:sp>
        <p:nvSpPr>
          <p:cNvPr id="16" name="TextBox 15">
            <a:extLst>
              <a:ext uri="{FF2B5EF4-FFF2-40B4-BE49-F238E27FC236}">
                <a16:creationId xmlns:a16="http://schemas.microsoft.com/office/drawing/2014/main" id="{4F4935C2-DF53-8F7E-ADB2-4B44C808AC69}"/>
              </a:ext>
            </a:extLst>
          </p:cNvPr>
          <p:cNvSpPr txBox="1"/>
          <p:nvPr/>
        </p:nvSpPr>
        <p:spPr>
          <a:xfrm>
            <a:off x="10047318" y="1650643"/>
            <a:ext cx="822036" cy="369332"/>
          </a:xfrm>
          <a:prstGeom prst="rect">
            <a:avLst/>
          </a:prstGeom>
          <a:noFill/>
        </p:spPr>
        <p:txBody>
          <a:bodyPr wrap="square" rtlCol="0">
            <a:spAutoFit/>
          </a:bodyPr>
          <a:lstStyle/>
          <a:p>
            <a:r>
              <a:rPr lang="en-GB" dirty="0"/>
              <a:t>800 ns</a:t>
            </a:r>
          </a:p>
        </p:txBody>
      </p:sp>
      <p:sp>
        <p:nvSpPr>
          <p:cNvPr id="18" name="TextBox 17">
            <a:extLst>
              <a:ext uri="{FF2B5EF4-FFF2-40B4-BE49-F238E27FC236}">
                <a16:creationId xmlns:a16="http://schemas.microsoft.com/office/drawing/2014/main" id="{90EE3D9E-47E0-6092-A704-B9B6564A0DBD}"/>
              </a:ext>
            </a:extLst>
          </p:cNvPr>
          <p:cNvSpPr txBox="1"/>
          <p:nvPr/>
        </p:nvSpPr>
        <p:spPr>
          <a:xfrm flipH="1">
            <a:off x="8606446" y="1650643"/>
            <a:ext cx="858982" cy="369332"/>
          </a:xfrm>
          <a:prstGeom prst="rect">
            <a:avLst/>
          </a:prstGeom>
          <a:noFill/>
        </p:spPr>
        <p:txBody>
          <a:bodyPr wrap="square" rtlCol="0">
            <a:spAutoFit/>
          </a:bodyPr>
          <a:lstStyle/>
          <a:p>
            <a:r>
              <a:rPr lang="en-GB" dirty="0"/>
              <a:t>400 ns</a:t>
            </a:r>
          </a:p>
        </p:txBody>
      </p:sp>
      <p:cxnSp>
        <p:nvCxnSpPr>
          <p:cNvPr id="20" name="Straight Arrow Connector 19">
            <a:extLst>
              <a:ext uri="{FF2B5EF4-FFF2-40B4-BE49-F238E27FC236}">
                <a16:creationId xmlns:a16="http://schemas.microsoft.com/office/drawing/2014/main" id="{339BD196-DEA6-80FF-72BF-C4338259FCF7}"/>
              </a:ext>
            </a:extLst>
          </p:cNvPr>
          <p:cNvCxnSpPr/>
          <p:nvPr/>
        </p:nvCxnSpPr>
        <p:spPr>
          <a:xfrm flipH="1">
            <a:off x="10869354" y="2151530"/>
            <a:ext cx="182419" cy="72581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70A385B6-0C4D-68FB-B52F-178C5A9EF94A}"/>
              </a:ext>
            </a:extLst>
          </p:cNvPr>
          <p:cNvCxnSpPr/>
          <p:nvPr/>
        </p:nvCxnSpPr>
        <p:spPr>
          <a:xfrm>
            <a:off x="8488682" y="2172828"/>
            <a:ext cx="764308" cy="62139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CD88E3DF-9337-9F6A-C3C3-B5F2EC9F1AE6}"/>
              </a:ext>
            </a:extLst>
          </p:cNvPr>
          <p:cNvCxnSpPr/>
          <p:nvPr/>
        </p:nvCxnSpPr>
        <p:spPr>
          <a:xfrm>
            <a:off x="9824489" y="2043127"/>
            <a:ext cx="222829" cy="751093"/>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E4428E41-B1F4-C40D-6A2E-8474E7199580}"/>
              </a:ext>
            </a:extLst>
          </p:cNvPr>
          <p:cNvCxnSpPr>
            <a:stCxn id="16" idx="2"/>
          </p:cNvCxnSpPr>
          <p:nvPr/>
        </p:nvCxnSpPr>
        <p:spPr>
          <a:xfrm flipH="1">
            <a:off x="10426008" y="2019975"/>
            <a:ext cx="32328" cy="85737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1622C33C-5416-EE67-7ED0-C30032446D54}"/>
              </a:ext>
            </a:extLst>
          </p:cNvPr>
          <p:cNvCxnSpPr/>
          <p:nvPr/>
        </p:nvCxnSpPr>
        <p:spPr>
          <a:xfrm>
            <a:off x="9132917" y="1953711"/>
            <a:ext cx="554182" cy="84050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B2179F35-A0C9-E045-1E81-946B46F327CF}"/>
              </a:ext>
            </a:extLst>
          </p:cNvPr>
          <p:cNvSpPr txBox="1"/>
          <p:nvPr/>
        </p:nvSpPr>
        <p:spPr>
          <a:xfrm>
            <a:off x="7354434" y="1248179"/>
            <a:ext cx="4861119" cy="369332"/>
          </a:xfrm>
          <a:prstGeom prst="rect">
            <a:avLst/>
          </a:prstGeom>
          <a:noFill/>
        </p:spPr>
        <p:txBody>
          <a:bodyPr wrap="square" rtlCol="0">
            <a:spAutoFit/>
          </a:bodyPr>
          <a:lstStyle/>
          <a:p>
            <a:r>
              <a:rPr lang="en-GB" b="1" dirty="0"/>
              <a:t>RF-gun conditioned to 120 MV/m on the cathode</a:t>
            </a:r>
          </a:p>
        </p:txBody>
      </p:sp>
    </p:spTree>
    <p:extLst>
      <p:ext uri="{BB962C8B-B14F-4D97-AF65-F5344CB8AC3E}">
        <p14:creationId xmlns:p14="http://schemas.microsoft.com/office/powerpoint/2010/main" val="1756494649"/>
      </p:ext>
    </p:extLst>
  </p:cSld>
  <p:clrMapOvr>
    <a:masterClrMapping/>
  </p:clrMapOvr>
  <mc:AlternateContent xmlns:mc="http://schemas.openxmlformats.org/markup-compatibility/2006" xmlns:p14="http://schemas.microsoft.com/office/powerpoint/2010/main">
    <mc:Choice Requires="p14">
      <p:transition p14:dur="200">
        <p:dissolve/>
      </p:transition>
    </mc:Choice>
    <mc:Fallback xmlns="">
      <p:transition xmlns:p14="http://schemas.microsoft.com/office/powerpoint/2010/main">
        <p:dissolv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493462" y="382386"/>
            <a:ext cx="11501804" cy="6285870"/>
          </a:xfrm>
          <a:prstGeom prst="rect">
            <a:avLst/>
          </a:prstGeom>
        </p:spPr>
      </p:pic>
    </p:spTree>
    <p:extLst>
      <p:ext uri="{BB962C8B-B14F-4D97-AF65-F5344CB8AC3E}">
        <p14:creationId xmlns:p14="http://schemas.microsoft.com/office/powerpoint/2010/main" val="58287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54CF92B6-3424-013C-DE69-B4238570CF41}"/>
              </a:ext>
            </a:extLst>
          </p:cNvPr>
          <p:cNvPicPr>
            <a:picLocks noChangeAspect="1"/>
          </p:cNvPicPr>
          <p:nvPr/>
        </p:nvPicPr>
        <p:blipFill>
          <a:blip r:embed="rId2"/>
          <a:stretch>
            <a:fillRect/>
          </a:stretch>
        </p:blipFill>
        <p:spPr>
          <a:xfrm>
            <a:off x="1539060" y="865292"/>
            <a:ext cx="8584635" cy="5352148"/>
          </a:xfrm>
          <a:prstGeom prst="rect">
            <a:avLst/>
          </a:prstGeom>
        </p:spPr>
      </p:pic>
      <p:sp>
        <p:nvSpPr>
          <p:cNvPr id="2" name="Date Placeholder 1">
            <a:extLst>
              <a:ext uri="{FF2B5EF4-FFF2-40B4-BE49-F238E27FC236}">
                <a16:creationId xmlns:a16="http://schemas.microsoft.com/office/drawing/2014/main" id="{CDBA40F1-306B-C9F0-321E-2C720813640E}"/>
              </a:ext>
            </a:extLst>
          </p:cNvPr>
          <p:cNvSpPr>
            <a:spLocks noGrp="1"/>
          </p:cNvSpPr>
          <p:nvPr>
            <p:ph type="dt" sz="half" idx="10"/>
          </p:nvPr>
        </p:nvSpPr>
        <p:spPr/>
        <p:txBody>
          <a:bodyPr/>
          <a:lstStyle/>
          <a:p>
            <a:r>
              <a:rPr lang="en-US"/>
              <a:t>26/05/2023 Version 2</a:t>
            </a:r>
            <a:endParaRPr lang="en-GB"/>
          </a:p>
        </p:txBody>
      </p:sp>
      <p:sp>
        <p:nvSpPr>
          <p:cNvPr id="3" name="Footer Placeholder 2">
            <a:extLst>
              <a:ext uri="{FF2B5EF4-FFF2-40B4-BE49-F238E27FC236}">
                <a16:creationId xmlns:a16="http://schemas.microsoft.com/office/drawing/2014/main" id="{47982DE1-6A74-88B5-DBF4-6C7D13584BEF}"/>
              </a:ext>
            </a:extLst>
          </p:cNvPr>
          <p:cNvSpPr>
            <a:spLocks noGrp="1"/>
          </p:cNvSpPr>
          <p:nvPr>
            <p:ph type="ftr" sz="quarter" idx="11"/>
          </p:nvPr>
        </p:nvSpPr>
        <p:spPr/>
        <p:txBody>
          <a:bodyPr/>
          <a:lstStyle/>
          <a:p>
            <a:r>
              <a:rPr lang="en-GB"/>
              <a:t>CLERC Vincent BE-EA-DC</a:t>
            </a:r>
          </a:p>
        </p:txBody>
      </p:sp>
      <p:sp>
        <p:nvSpPr>
          <p:cNvPr id="4" name="Slide Number Placeholder 3">
            <a:extLst>
              <a:ext uri="{FF2B5EF4-FFF2-40B4-BE49-F238E27FC236}">
                <a16:creationId xmlns:a16="http://schemas.microsoft.com/office/drawing/2014/main" id="{D7F51397-E225-5D65-4D00-B4CD47E95C87}"/>
              </a:ext>
            </a:extLst>
          </p:cNvPr>
          <p:cNvSpPr>
            <a:spLocks noGrp="1"/>
          </p:cNvSpPr>
          <p:nvPr>
            <p:ph type="sldNum" sz="quarter" idx="12"/>
          </p:nvPr>
        </p:nvSpPr>
        <p:spPr>
          <a:xfrm>
            <a:off x="5478000" y="4088617"/>
            <a:ext cx="2743200" cy="365125"/>
          </a:xfrm>
        </p:spPr>
        <p:txBody>
          <a:bodyPr/>
          <a:lstStyle/>
          <a:p>
            <a:fld id="{45619253-8F38-410C-97B5-00036A5C9197}" type="slidenum">
              <a:rPr lang="en-GB" smtClean="0"/>
              <a:t>36</a:t>
            </a:fld>
            <a:endParaRPr lang="en-GB"/>
          </a:p>
        </p:txBody>
      </p:sp>
      <p:cxnSp>
        <p:nvCxnSpPr>
          <p:cNvPr id="9" name="Straight Arrow Connector 8">
            <a:extLst>
              <a:ext uri="{FF2B5EF4-FFF2-40B4-BE49-F238E27FC236}">
                <a16:creationId xmlns:a16="http://schemas.microsoft.com/office/drawing/2014/main" id="{3D58160E-D410-7AAA-7CBE-5CC972A40C7E}"/>
              </a:ext>
            </a:extLst>
          </p:cNvPr>
          <p:cNvCxnSpPr>
            <a:cxnSpLocks/>
          </p:cNvCxnSpPr>
          <p:nvPr/>
        </p:nvCxnSpPr>
        <p:spPr>
          <a:xfrm>
            <a:off x="3971957" y="2645664"/>
            <a:ext cx="503664"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17267957-E21E-2470-B045-E3D5D24A7AFB}"/>
              </a:ext>
            </a:extLst>
          </p:cNvPr>
          <p:cNvCxnSpPr>
            <a:cxnSpLocks/>
          </p:cNvCxnSpPr>
          <p:nvPr/>
        </p:nvCxnSpPr>
        <p:spPr>
          <a:xfrm>
            <a:off x="6345936" y="2993136"/>
            <a:ext cx="505968"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E34C2176-6FE6-5E01-CCB1-83B5ECFD13B0}"/>
              </a:ext>
            </a:extLst>
          </p:cNvPr>
          <p:cNvCxnSpPr>
            <a:cxnSpLocks/>
          </p:cNvCxnSpPr>
          <p:nvPr/>
        </p:nvCxnSpPr>
        <p:spPr>
          <a:xfrm flipV="1">
            <a:off x="7229856" y="2980944"/>
            <a:ext cx="499872" cy="609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D4C3D2D3-D48D-7E4A-5DED-BE5969539B56}"/>
              </a:ext>
            </a:extLst>
          </p:cNvPr>
          <p:cNvSpPr txBox="1"/>
          <p:nvPr/>
        </p:nvSpPr>
        <p:spPr>
          <a:xfrm>
            <a:off x="3971957" y="2368665"/>
            <a:ext cx="503664" cy="276999"/>
          </a:xfrm>
          <a:prstGeom prst="rect">
            <a:avLst/>
          </a:prstGeom>
          <a:noFill/>
        </p:spPr>
        <p:txBody>
          <a:bodyPr wrap="none" rtlCol="0">
            <a:spAutoFit/>
          </a:bodyPr>
          <a:lstStyle/>
          <a:p>
            <a:r>
              <a:rPr lang="fr-CH" sz="1200" dirty="0"/>
              <a:t>0.9m</a:t>
            </a:r>
          </a:p>
        </p:txBody>
      </p:sp>
      <p:sp>
        <p:nvSpPr>
          <p:cNvPr id="13" name="TextBox 12">
            <a:extLst>
              <a:ext uri="{FF2B5EF4-FFF2-40B4-BE49-F238E27FC236}">
                <a16:creationId xmlns:a16="http://schemas.microsoft.com/office/drawing/2014/main" id="{8A2458C9-B0A6-094E-DAF5-6C74E2FCC7C3}"/>
              </a:ext>
            </a:extLst>
          </p:cNvPr>
          <p:cNvSpPr txBox="1"/>
          <p:nvPr/>
        </p:nvSpPr>
        <p:spPr>
          <a:xfrm>
            <a:off x="7256539" y="3025255"/>
            <a:ext cx="503664" cy="276999"/>
          </a:xfrm>
          <a:prstGeom prst="rect">
            <a:avLst/>
          </a:prstGeom>
          <a:noFill/>
        </p:spPr>
        <p:txBody>
          <a:bodyPr wrap="none" rtlCol="0">
            <a:spAutoFit/>
          </a:bodyPr>
          <a:lstStyle/>
          <a:p>
            <a:r>
              <a:rPr lang="fr-CH" sz="1200" dirty="0"/>
              <a:t>0.9m</a:t>
            </a:r>
          </a:p>
        </p:txBody>
      </p:sp>
      <p:sp>
        <p:nvSpPr>
          <p:cNvPr id="14" name="TextBox 13">
            <a:extLst>
              <a:ext uri="{FF2B5EF4-FFF2-40B4-BE49-F238E27FC236}">
                <a16:creationId xmlns:a16="http://schemas.microsoft.com/office/drawing/2014/main" id="{5465F660-F0E3-800E-AB83-F305219FADEF}"/>
              </a:ext>
            </a:extLst>
          </p:cNvPr>
          <p:cNvSpPr txBox="1"/>
          <p:nvPr/>
        </p:nvSpPr>
        <p:spPr>
          <a:xfrm>
            <a:off x="6345936" y="3007035"/>
            <a:ext cx="503664" cy="276999"/>
          </a:xfrm>
          <a:prstGeom prst="rect">
            <a:avLst/>
          </a:prstGeom>
          <a:noFill/>
        </p:spPr>
        <p:txBody>
          <a:bodyPr wrap="none" rtlCol="0">
            <a:spAutoFit/>
          </a:bodyPr>
          <a:lstStyle/>
          <a:p>
            <a:r>
              <a:rPr lang="fr-CH" sz="1200" dirty="0"/>
              <a:t>0.9m</a:t>
            </a:r>
          </a:p>
        </p:txBody>
      </p:sp>
      <p:cxnSp>
        <p:nvCxnSpPr>
          <p:cNvPr id="18" name="Straight Arrow Connector 17">
            <a:extLst>
              <a:ext uri="{FF2B5EF4-FFF2-40B4-BE49-F238E27FC236}">
                <a16:creationId xmlns:a16="http://schemas.microsoft.com/office/drawing/2014/main" id="{019CB9A6-ED3E-3751-B991-7B59A67DAF57}"/>
              </a:ext>
            </a:extLst>
          </p:cNvPr>
          <p:cNvCxnSpPr>
            <a:cxnSpLocks/>
          </p:cNvCxnSpPr>
          <p:nvPr/>
        </p:nvCxnSpPr>
        <p:spPr>
          <a:xfrm>
            <a:off x="3648456" y="1712976"/>
            <a:ext cx="0" cy="44500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BF6BBE4C-D472-6ED8-2355-D19F44D0B59E}"/>
              </a:ext>
            </a:extLst>
          </p:cNvPr>
          <p:cNvSpPr txBox="1"/>
          <p:nvPr/>
        </p:nvSpPr>
        <p:spPr>
          <a:xfrm>
            <a:off x="3396624" y="1435977"/>
            <a:ext cx="503664" cy="276999"/>
          </a:xfrm>
          <a:prstGeom prst="rect">
            <a:avLst/>
          </a:prstGeom>
          <a:noFill/>
        </p:spPr>
        <p:txBody>
          <a:bodyPr wrap="none" rtlCol="0">
            <a:spAutoFit/>
          </a:bodyPr>
          <a:lstStyle/>
          <a:p>
            <a:r>
              <a:rPr lang="fr-CH" sz="1200" dirty="0"/>
              <a:t>0.8m</a:t>
            </a:r>
          </a:p>
        </p:txBody>
      </p:sp>
      <p:cxnSp>
        <p:nvCxnSpPr>
          <p:cNvPr id="19" name="Straight Arrow Connector 18">
            <a:extLst>
              <a:ext uri="{FF2B5EF4-FFF2-40B4-BE49-F238E27FC236}">
                <a16:creationId xmlns:a16="http://schemas.microsoft.com/office/drawing/2014/main" id="{43247052-8087-061B-2A49-97B380632406}"/>
              </a:ext>
            </a:extLst>
          </p:cNvPr>
          <p:cNvCxnSpPr>
            <a:cxnSpLocks/>
          </p:cNvCxnSpPr>
          <p:nvPr/>
        </p:nvCxnSpPr>
        <p:spPr>
          <a:xfrm>
            <a:off x="4703477" y="2889504"/>
            <a:ext cx="8731" cy="512064"/>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2AE9F160-4A40-5512-D5A3-1C9EF326C794}"/>
              </a:ext>
            </a:extLst>
          </p:cNvPr>
          <p:cNvSpPr txBox="1"/>
          <p:nvPr/>
        </p:nvSpPr>
        <p:spPr>
          <a:xfrm>
            <a:off x="4666901" y="3007036"/>
            <a:ext cx="386644" cy="276999"/>
          </a:xfrm>
          <a:prstGeom prst="rect">
            <a:avLst/>
          </a:prstGeom>
          <a:noFill/>
        </p:spPr>
        <p:txBody>
          <a:bodyPr wrap="none" rtlCol="0">
            <a:spAutoFit/>
          </a:bodyPr>
          <a:lstStyle/>
          <a:p>
            <a:r>
              <a:rPr lang="fr-CH" sz="1200" dirty="0"/>
              <a:t>1m</a:t>
            </a:r>
          </a:p>
        </p:txBody>
      </p:sp>
      <p:sp>
        <p:nvSpPr>
          <p:cNvPr id="5" name="TextBox 4">
            <a:extLst>
              <a:ext uri="{FF2B5EF4-FFF2-40B4-BE49-F238E27FC236}">
                <a16:creationId xmlns:a16="http://schemas.microsoft.com/office/drawing/2014/main" id="{42408630-103D-1678-419A-FB5EC5594F4B}"/>
              </a:ext>
            </a:extLst>
          </p:cNvPr>
          <p:cNvSpPr txBox="1"/>
          <p:nvPr/>
        </p:nvSpPr>
        <p:spPr>
          <a:xfrm>
            <a:off x="814898" y="108579"/>
            <a:ext cx="9869819" cy="646331"/>
          </a:xfrm>
          <a:prstGeom prst="rect">
            <a:avLst/>
          </a:prstGeom>
          <a:noFill/>
        </p:spPr>
        <p:txBody>
          <a:bodyPr wrap="square" rtlCol="0">
            <a:spAutoFit/>
          </a:bodyPr>
          <a:lstStyle/>
          <a:p>
            <a:r>
              <a:rPr lang="en-GB" sz="3600" b="1" dirty="0">
                <a:solidFill>
                  <a:srgbClr val="0432FF"/>
                </a:solidFill>
                <a:effectLst>
                  <a:outerShdw blurRad="38100" dist="38100" dir="2700000" algn="tl">
                    <a:srgbClr val="000000">
                      <a:alpha val="43137"/>
                    </a:srgbClr>
                  </a:outerShdw>
                </a:effectLst>
              </a:rPr>
              <a:t>Detailed integration studies have been performed</a:t>
            </a:r>
          </a:p>
        </p:txBody>
      </p:sp>
    </p:spTree>
    <p:extLst>
      <p:ext uri="{BB962C8B-B14F-4D97-AF65-F5344CB8AC3E}">
        <p14:creationId xmlns:p14="http://schemas.microsoft.com/office/powerpoint/2010/main" val="3099726323"/>
      </p:ext>
    </p:extLst>
  </p:cSld>
  <p:clrMapOvr>
    <a:masterClrMapping/>
  </p:clrMapOvr>
  <mc:AlternateContent xmlns:mc="http://schemas.openxmlformats.org/markup-compatibility/2006" xmlns:p14="http://schemas.microsoft.com/office/powerpoint/2010/main">
    <mc:Choice Requires="p14">
      <p:transition p14:dur="200">
        <p:dissolve/>
      </p:transition>
    </mc:Choice>
    <mc:Fallback xmlns="">
      <p:transition xmlns:p14="http://schemas.microsoft.com/office/powerpoint/2010/main">
        <p:dissolv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7AF54-646E-44F5-06E2-5E777127A3E1}"/>
              </a:ext>
            </a:extLst>
          </p:cNvPr>
          <p:cNvSpPr>
            <a:spLocks noGrp="1"/>
          </p:cNvSpPr>
          <p:nvPr>
            <p:ph type="title"/>
          </p:nvPr>
        </p:nvSpPr>
        <p:spPr/>
        <p:txBody>
          <a:bodyPr>
            <a:normAutofit fontScale="90000"/>
          </a:bodyPr>
          <a:lstStyle/>
          <a:p>
            <a:r>
              <a:rPr lang="en-US" dirty="0"/>
              <a:t>18 MeV seeding line – error studies</a:t>
            </a:r>
            <a:endParaRPr lang="en-CH" dirty="0"/>
          </a:p>
        </p:txBody>
      </p:sp>
      <p:sp>
        <p:nvSpPr>
          <p:cNvPr id="10" name="TextBox 9">
            <a:extLst>
              <a:ext uri="{FF2B5EF4-FFF2-40B4-BE49-F238E27FC236}">
                <a16:creationId xmlns:a16="http://schemas.microsoft.com/office/drawing/2014/main" id="{8EB72D2E-D55C-FF5E-DFC2-01B2E86F2E23}"/>
              </a:ext>
            </a:extLst>
          </p:cNvPr>
          <p:cNvSpPr txBox="1"/>
          <p:nvPr/>
        </p:nvSpPr>
        <p:spPr>
          <a:xfrm>
            <a:off x="250794" y="6095994"/>
            <a:ext cx="7357369" cy="215444"/>
          </a:xfrm>
          <a:prstGeom prst="rect">
            <a:avLst/>
          </a:prstGeom>
          <a:noFill/>
        </p:spPr>
        <p:txBody>
          <a:bodyPr wrap="square">
            <a:spAutoFit/>
          </a:bodyPr>
          <a:lstStyle/>
          <a:p>
            <a:pPr lvl="0">
              <a:buSzPts val="1000"/>
              <a:tabLst>
                <a:tab pos="457200" algn="l"/>
              </a:tabLst>
            </a:pPr>
            <a:r>
              <a:rPr lang="en-GB" sz="800" dirty="0">
                <a:solidFill>
                  <a:srgbClr val="222222"/>
                </a:solidFill>
                <a:effectLst/>
                <a:ea typeface="Times New Roman" panose="02020603050405020304" pitchFamily="18" charset="0"/>
                <a:cs typeface="Arial" panose="020B0604020202020204" pitchFamily="34" charset="0"/>
              </a:rPr>
              <a:t>[1] Bencini, V., et al “Design of the new 18 MeV electron injection line for AWAKE Run2c” (</a:t>
            </a:r>
            <a:r>
              <a:rPr lang="en-GB" sz="800" u="sng" dirty="0">
                <a:solidFill>
                  <a:srgbClr val="222222"/>
                </a:solidFill>
                <a:effectLst/>
                <a:ea typeface="Times New Roman" panose="02020603050405020304" pitchFamily="18" charset="0"/>
                <a:cs typeface="Arial" panose="020B0604020202020204" pitchFamily="34" charset="0"/>
                <a:hlinkClick r:id="rId3"/>
              </a:rPr>
              <a:t>https://cds.cern.ch/record/2886194/files/document.pdf</a:t>
            </a:r>
            <a:r>
              <a:rPr lang="en-GB" sz="800" dirty="0">
                <a:solidFill>
                  <a:srgbClr val="000000"/>
                </a:solidFill>
                <a:effectLst/>
                <a:ea typeface="Times New Roman" panose="02020603050405020304" pitchFamily="18" charset="0"/>
                <a:cs typeface="Arial" panose="020B0604020202020204" pitchFamily="34" charset="0"/>
              </a:rPr>
              <a:t>)</a:t>
            </a:r>
            <a:endParaRPr lang="en-GB" sz="800" dirty="0">
              <a:effectLst/>
              <a:ea typeface="Calibri" panose="020F0502020204030204" pitchFamily="34" charset="0"/>
              <a:cs typeface="Arial" panose="020B0604020202020204" pitchFamily="34" charset="0"/>
            </a:endParaRPr>
          </a:p>
        </p:txBody>
      </p:sp>
      <p:sp>
        <p:nvSpPr>
          <p:cNvPr id="11" name="Date Placeholder 10">
            <a:extLst>
              <a:ext uri="{FF2B5EF4-FFF2-40B4-BE49-F238E27FC236}">
                <a16:creationId xmlns:a16="http://schemas.microsoft.com/office/drawing/2014/main" id="{14D44347-CA3A-90C5-4DA9-1DBF0BBEFC4F}"/>
              </a:ext>
            </a:extLst>
          </p:cNvPr>
          <p:cNvSpPr>
            <a:spLocks noGrp="1"/>
          </p:cNvSpPr>
          <p:nvPr>
            <p:ph type="dt" sz="half" idx="10"/>
          </p:nvPr>
        </p:nvSpPr>
        <p:spPr/>
        <p:txBody>
          <a:bodyPr/>
          <a:lstStyle/>
          <a:p>
            <a:r>
              <a:rPr lang="en-US"/>
              <a:t>5/02/2024</a:t>
            </a:r>
          </a:p>
        </p:txBody>
      </p:sp>
      <p:sp>
        <p:nvSpPr>
          <p:cNvPr id="12" name="Footer Placeholder 11">
            <a:extLst>
              <a:ext uri="{FF2B5EF4-FFF2-40B4-BE49-F238E27FC236}">
                <a16:creationId xmlns:a16="http://schemas.microsoft.com/office/drawing/2014/main" id="{32BB1791-586C-0E05-7B31-F6BD8535843D}"/>
              </a:ext>
            </a:extLst>
          </p:cNvPr>
          <p:cNvSpPr>
            <a:spLocks noGrp="1"/>
          </p:cNvSpPr>
          <p:nvPr>
            <p:ph type="ftr" sz="quarter" idx="3"/>
          </p:nvPr>
        </p:nvSpPr>
        <p:spPr/>
        <p:txBody>
          <a:bodyPr/>
          <a:lstStyle/>
          <a:p>
            <a:r>
              <a:rPr lang="en-US"/>
              <a:t>AWAKE Review</a:t>
            </a:r>
            <a:endParaRPr lang="en-US" dirty="0"/>
          </a:p>
        </p:txBody>
      </p:sp>
      <p:sp>
        <p:nvSpPr>
          <p:cNvPr id="13" name="Slide Number Placeholder 12">
            <a:extLst>
              <a:ext uri="{FF2B5EF4-FFF2-40B4-BE49-F238E27FC236}">
                <a16:creationId xmlns:a16="http://schemas.microsoft.com/office/drawing/2014/main" id="{21B479B8-70F8-61C6-6066-AD4E75E727D2}"/>
              </a:ext>
            </a:extLst>
          </p:cNvPr>
          <p:cNvSpPr>
            <a:spLocks noGrp="1"/>
          </p:cNvSpPr>
          <p:nvPr>
            <p:ph type="sldNum" sz="quarter" idx="4"/>
          </p:nvPr>
        </p:nvSpPr>
        <p:spPr/>
        <p:txBody>
          <a:bodyPr/>
          <a:lstStyle/>
          <a:p>
            <a:fld id="{3D351EE0-6949-4F2E-8F68-46F7424C488D}" type="slidenum">
              <a:rPr lang="en-US" smtClean="0"/>
              <a:pPr/>
              <a:t>37</a:t>
            </a:fld>
            <a:endParaRPr lang="en-US" dirty="0"/>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EF021C84-39E4-2D7A-507B-34F3316D6440}"/>
                  </a:ext>
                </a:extLst>
              </p:cNvPr>
              <p:cNvSpPr txBox="1"/>
              <p:nvPr/>
            </p:nvSpPr>
            <p:spPr>
              <a:xfrm>
                <a:off x="849242" y="925811"/>
                <a:ext cx="5950371" cy="2469907"/>
              </a:xfrm>
              <a:prstGeom prst="rect">
                <a:avLst/>
              </a:prstGeom>
              <a:noFill/>
            </p:spPr>
            <p:txBody>
              <a:bodyPr wrap="square" rtlCol="0">
                <a:spAutoFit/>
              </a:bodyPr>
              <a:lstStyle/>
              <a:p>
                <a:pPr algn="just"/>
                <a:r>
                  <a:rPr lang="en-GB" sz="1800" dirty="0"/>
                  <a:t>Output of the study was used to set preliminary tolerances on the injection jitter:</a:t>
                </a:r>
              </a:p>
              <a:p>
                <a:pPr algn="just"/>
                <a:endParaRPr lang="en-GB" sz="1050" dirty="0"/>
              </a:p>
              <a:p>
                <a:pPr marL="457200" indent="-457200" algn="just">
                  <a:buFont typeface="Arial" panose="020B0604020202020204" pitchFamily="34" charset="0"/>
                  <a:buChar char="•"/>
                </a:pPr>
                <a:r>
                  <a:rPr lang="en-GB" sz="1800" dirty="0"/>
                  <a:t>Position jitter: </a:t>
                </a:r>
                <a14:m>
                  <m:oMath xmlns:m="http://schemas.openxmlformats.org/officeDocument/2006/math">
                    <m:r>
                      <a:rPr lang="en-GB" sz="1800" i="1" smtClean="0">
                        <a:latin typeface="Cambria Math" panose="02040503050406030204" pitchFamily="18" charset="0"/>
                        <a:ea typeface="Cambria Math" panose="02040503050406030204" pitchFamily="18" charset="0"/>
                      </a:rPr>
                      <m:t>≤</m:t>
                    </m:r>
                    <m:r>
                      <a:rPr lang="en-US" sz="1800" b="0" i="1" smtClean="0">
                        <a:latin typeface="Cambria Math" panose="02040503050406030204" pitchFamily="18" charset="0"/>
                        <a:ea typeface="Cambria Math" panose="02040503050406030204" pitchFamily="18" charset="0"/>
                      </a:rPr>
                      <m:t>10 </m:t>
                    </m:r>
                    <m:r>
                      <a:rPr lang="en-US" sz="1800" b="0" i="1" smtClean="0">
                        <a:latin typeface="Cambria Math" panose="02040503050406030204" pitchFamily="18" charset="0"/>
                        <a:ea typeface="Cambria Math" panose="02040503050406030204" pitchFamily="18" charset="0"/>
                      </a:rPr>
                      <m:t>𝜇</m:t>
                    </m:r>
                    <m:r>
                      <a:rPr lang="en-US" sz="1800" b="0" i="1" smtClean="0">
                        <a:latin typeface="Cambria Math" panose="02040503050406030204" pitchFamily="18" charset="0"/>
                        <a:ea typeface="Cambria Math" panose="02040503050406030204" pitchFamily="18" charset="0"/>
                      </a:rPr>
                      <m:t>𝑚</m:t>
                    </m:r>
                  </m:oMath>
                </a14:m>
                <a:endParaRPr lang="en-US" sz="1800" b="0" dirty="0">
                  <a:ea typeface="Cambria Math" panose="02040503050406030204" pitchFamily="18" charset="0"/>
                </a:endParaRPr>
              </a:p>
              <a:p>
                <a:pPr marL="457200" indent="-457200" algn="just">
                  <a:buFont typeface="Arial" panose="020B0604020202020204" pitchFamily="34" charset="0"/>
                  <a:buChar char="•"/>
                </a:pPr>
                <a:r>
                  <a:rPr lang="en-GB" sz="1800" dirty="0"/>
                  <a:t>Angular jitter: </a:t>
                </a:r>
                <a14:m>
                  <m:oMath xmlns:m="http://schemas.openxmlformats.org/officeDocument/2006/math">
                    <m:r>
                      <a:rPr lang="en-GB" sz="1800" i="1" smtClean="0">
                        <a:latin typeface="Cambria Math" panose="02040503050406030204" pitchFamily="18" charset="0"/>
                        <a:ea typeface="Cambria Math" panose="02040503050406030204" pitchFamily="18" charset="0"/>
                      </a:rPr>
                      <m:t>≤</m:t>
                    </m:r>
                    <m:r>
                      <a:rPr lang="en-US" sz="1800" b="0" i="1" smtClean="0">
                        <a:latin typeface="Cambria Math" panose="02040503050406030204" pitchFamily="18" charset="0"/>
                        <a:ea typeface="Cambria Math" panose="02040503050406030204" pitchFamily="18" charset="0"/>
                      </a:rPr>
                      <m:t>10 </m:t>
                    </m:r>
                    <m:r>
                      <a:rPr lang="en-US" sz="1800" b="0" i="1" smtClean="0">
                        <a:latin typeface="Cambria Math" panose="02040503050406030204" pitchFamily="18" charset="0"/>
                        <a:ea typeface="Cambria Math" panose="02040503050406030204" pitchFamily="18" charset="0"/>
                      </a:rPr>
                      <m:t>𝜇</m:t>
                    </m:r>
                    <m:r>
                      <a:rPr lang="en-US" sz="1800" b="0" i="1" smtClean="0">
                        <a:latin typeface="Cambria Math" panose="02040503050406030204" pitchFamily="18" charset="0"/>
                        <a:ea typeface="Cambria Math" panose="02040503050406030204" pitchFamily="18" charset="0"/>
                      </a:rPr>
                      <m:t>𝑚</m:t>
                    </m:r>
                  </m:oMath>
                </a14:m>
                <a:endParaRPr lang="en-US" sz="1800" b="0" dirty="0">
                  <a:ea typeface="Cambria Math" panose="02040503050406030204" pitchFamily="18" charset="0"/>
                </a:endParaRPr>
              </a:p>
              <a:p>
                <a:pPr marL="457200" indent="-457200" algn="just">
                  <a:buFont typeface="Arial" panose="020B0604020202020204" pitchFamily="34" charset="0"/>
                  <a:buChar char="•"/>
                </a:pPr>
                <a:r>
                  <a:rPr lang="en-GB" sz="1800" dirty="0"/>
                  <a:t>Momentum jitter: </a:t>
                </a:r>
                <a14:m>
                  <m:oMath xmlns:m="http://schemas.openxmlformats.org/officeDocument/2006/math">
                    <m:r>
                      <a:rPr lang="en-GB" sz="1800" i="1" smtClean="0">
                        <a:latin typeface="Cambria Math" panose="02040503050406030204" pitchFamily="18" charset="0"/>
                        <a:ea typeface="Cambria Math" panose="02040503050406030204" pitchFamily="18" charset="0"/>
                      </a:rPr>
                      <m:t>≤</m:t>
                    </m:r>
                    <m:r>
                      <a:rPr lang="en-US" sz="1800" b="0" i="1" smtClean="0">
                        <a:latin typeface="Cambria Math" panose="02040503050406030204" pitchFamily="18" charset="0"/>
                        <a:ea typeface="Cambria Math" panose="02040503050406030204" pitchFamily="18" charset="0"/>
                      </a:rPr>
                      <m:t>0.2 %</m:t>
                    </m:r>
                  </m:oMath>
                </a14:m>
                <a:endParaRPr lang="en-GB" sz="1800" dirty="0"/>
              </a:p>
              <a:p>
                <a:pPr algn="just"/>
                <a:r>
                  <a:rPr lang="en-GB" dirty="0">
                    <a:latin typeface="Calibri" panose="020F0502020204030204" pitchFamily="34" charset="0"/>
                  </a:rPr>
                  <a:t> </a:t>
                </a:r>
              </a:p>
              <a:p>
                <a:pPr algn="just"/>
                <a:endParaRPr lang="en-GB" dirty="0">
                  <a:latin typeface="Calibri" panose="020F0502020204030204" pitchFamily="34" charset="0"/>
                </a:endParaRPr>
              </a:p>
              <a:p>
                <a:pPr marL="457200" indent="-457200" algn="just">
                  <a:buFont typeface="Arial" panose="020B0604020202020204" pitchFamily="34" charset="0"/>
                  <a:buChar char="•"/>
                </a:pPr>
                <a:endParaRPr lang="en-GB" dirty="0">
                  <a:latin typeface="Calibri" panose="020F0502020204030204" pitchFamily="34" charset="0"/>
                </a:endParaRPr>
              </a:p>
            </p:txBody>
          </p:sp>
        </mc:Choice>
        <mc:Fallback xmlns="">
          <p:sp>
            <p:nvSpPr>
              <p:cNvPr id="4" name="TextBox 3">
                <a:extLst>
                  <a:ext uri="{FF2B5EF4-FFF2-40B4-BE49-F238E27FC236}">
                    <a16:creationId xmlns:a16="http://schemas.microsoft.com/office/drawing/2014/main" id="{EF021C84-39E4-2D7A-507B-34F3316D6440}"/>
                  </a:ext>
                </a:extLst>
              </p:cNvPr>
              <p:cNvSpPr txBox="1">
                <a:spLocks noRot="1" noChangeAspect="1" noMove="1" noResize="1" noEditPoints="1" noAdjustHandles="1" noChangeArrowheads="1" noChangeShapeType="1" noTextEdit="1"/>
              </p:cNvSpPr>
              <p:nvPr/>
            </p:nvSpPr>
            <p:spPr>
              <a:xfrm>
                <a:off x="849242" y="925811"/>
                <a:ext cx="5950371" cy="2469907"/>
              </a:xfrm>
              <a:prstGeom prst="rect">
                <a:avLst/>
              </a:prstGeom>
              <a:blipFill>
                <a:blip r:embed="rId4"/>
                <a:stretch>
                  <a:fillRect l="-820" t="-1481" r="-922"/>
                </a:stretch>
              </a:blipFill>
            </p:spPr>
            <p:txBody>
              <a:bodyPr/>
              <a:lstStyle/>
              <a:p>
                <a:r>
                  <a:rPr lang="en-GB">
                    <a:noFill/>
                  </a:rPr>
                  <a:t> </a:t>
                </a:r>
              </a:p>
            </p:txBody>
          </p:sp>
        </mc:Fallback>
      </mc:AlternateContent>
      <p:pic>
        <p:nvPicPr>
          <p:cNvPr id="14" name="Picture 13" descr="Diagram&#10;&#10;Description automatically generated">
            <a:extLst>
              <a:ext uri="{FF2B5EF4-FFF2-40B4-BE49-F238E27FC236}">
                <a16:creationId xmlns:a16="http://schemas.microsoft.com/office/drawing/2014/main" id="{D66A6A50-2FB4-A55E-71E3-B8F651B7DEF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10133" y="809994"/>
            <a:ext cx="4180381" cy="5109355"/>
          </a:xfrm>
          <a:prstGeom prst="rect">
            <a:avLst/>
          </a:prstGeom>
        </p:spPr>
      </p:pic>
      <p:pic>
        <p:nvPicPr>
          <p:cNvPr id="15" name="Picture 14">
            <a:extLst>
              <a:ext uri="{FF2B5EF4-FFF2-40B4-BE49-F238E27FC236}">
                <a16:creationId xmlns:a16="http://schemas.microsoft.com/office/drawing/2014/main" id="{902555C3-3315-6B3B-E20E-7A3DC27A0139}"/>
              </a:ext>
            </a:extLst>
          </p:cNvPr>
          <p:cNvPicPr>
            <a:picLocks noChangeAspect="1"/>
          </p:cNvPicPr>
          <p:nvPr/>
        </p:nvPicPr>
        <p:blipFill>
          <a:blip r:embed="rId6"/>
          <a:stretch>
            <a:fillRect/>
          </a:stretch>
        </p:blipFill>
        <p:spPr>
          <a:xfrm>
            <a:off x="849242" y="3080825"/>
            <a:ext cx="3536808" cy="1394552"/>
          </a:xfrm>
          <a:prstGeom prst="rect">
            <a:avLst/>
          </a:prstGeom>
        </p:spPr>
      </p:pic>
      <p:sp>
        <p:nvSpPr>
          <p:cNvPr id="17" name="TextBox 16">
            <a:extLst>
              <a:ext uri="{FF2B5EF4-FFF2-40B4-BE49-F238E27FC236}">
                <a16:creationId xmlns:a16="http://schemas.microsoft.com/office/drawing/2014/main" id="{CCEE545F-6590-A3FC-A18A-FE72D52DF7EF}"/>
              </a:ext>
            </a:extLst>
          </p:cNvPr>
          <p:cNvSpPr txBox="1"/>
          <p:nvPr/>
        </p:nvSpPr>
        <p:spPr>
          <a:xfrm>
            <a:off x="757296" y="4645559"/>
            <a:ext cx="3534474" cy="600164"/>
          </a:xfrm>
          <a:prstGeom prst="rect">
            <a:avLst/>
          </a:prstGeom>
          <a:noFill/>
        </p:spPr>
        <p:txBody>
          <a:bodyPr wrap="square">
            <a:spAutoFit/>
          </a:bodyPr>
          <a:lstStyle/>
          <a:p>
            <a:pPr algn="just"/>
            <a:r>
              <a:rPr lang="en-GB" sz="1100" dirty="0"/>
              <a:t>RMS beam jitter at plasma merge resulting from running 1000 errors seeds sampled form normal distribution with tolerances as std. dev. </a:t>
            </a:r>
          </a:p>
        </p:txBody>
      </p:sp>
    </p:spTree>
    <p:extLst>
      <p:ext uri="{BB962C8B-B14F-4D97-AF65-F5344CB8AC3E}">
        <p14:creationId xmlns:p14="http://schemas.microsoft.com/office/powerpoint/2010/main" val="303879833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7AF54-646E-44F5-06E2-5E777127A3E1}"/>
              </a:ext>
            </a:extLst>
          </p:cNvPr>
          <p:cNvSpPr>
            <a:spLocks noGrp="1"/>
          </p:cNvSpPr>
          <p:nvPr>
            <p:ph type="title"/>
          </p:nvPr>
        </p:nvSpPr>
        <p:spPr/>
        <p:txBody>
          <a:bodyPr>
            <a:normAutofit fontScale="90000"/>
          </a:bodyPr>
          <a:lstStyle/>
          <a:p>
            <a:r>
              <a:rPr lang="en-US" dirty="0"/>
              <a:t>18 MeV seeding line – error studies</a:t>
            </a:r>
            <a:endParaRPr lang="en-CH" dirty="0"/>
          </a:p>
        </p:txBody>
      </p:sp>
      <p:sp>
        <p:nvSpPr>
          <p:cNvPr id="10" name="TextBox 9">
            <a:extLst>
              <a:ext uri="{FF2B5EF4-FFF2-40B4-BE49-F238E27FC236}">
                <a16:creationId xmlns:a16="http://schemas.microsoft.com/office/drawing/2014/main" id="{8EB72D2E-D55C-FF5E-DFC2-01B2E86F2E23}"/>
              </a:ext>
            </a:extLst>
          </p:cNvPr>
          <p:cNvSpPr txBox="1"/>
          <p:nvPr/>
        </p:nvSpPr>
        <p:spPr>
          <a:xfrm>
            <a:off x="250794" y="6095994"/>
            <a:ext cx="7357369" cy="215444"/>
          </a:xfrm>
          <a:prstGeom prst="rect">
            <a:avLst/>
          </a:prstGeom>
          <a:noFill/>
        </p:spPr>
        <p:txBody>
          <a:bodyPr wrap="square">
            <a:spAutoFit/>
          </a:bodyPr>
          <a:lstStyle/>
          <a:p>
            <a:pPr lvl="0">
              <a:buSzPts val="1000"/>
              <a:tabLst>
                <a:tab pos="457200" algn="l"/>
              </a:tabLst>
            </a:pPr>
            <a:r>
              <a:rPr lang="en-GB" sz="800" dirty="0">
                <a:solidFill>
                  <a:srgbClr val="222222"/>
                </a:solidFill>
                <a:effectLst/>
                <a:ea typeface="Times New Roman" panose="02020603050405020304" pitchFamily="18" charset="0"/>
                <a:cs typeface="Arial" panose="020B0604020202020204" pitchFamily="34" charset="0"/>
              </a:rPr>
              <a:t>[1] Bencini, V., et al “Design of the new 18 MeV electron injection line for AWAKE Run2c” (</a:t>
            </a:r>
            <a:r>
              <a:rPr lang="en-GB" sz="800" u="sng" dirty="0">
                <a:solidFill>
                  <a:srgbClr val="222222"/>
                </a:solidFill>
                <a:effectLst/>
                <a:ea typeface="Times New Roman" panose="02020603050405020304" pitchFamily="18" charset="0"/>
                <a:cs typeface="Arial" panose="020B0604020202020204" pitchFamily="34" charset="0"/>
                <a:hlinkClick r:id="rId3"/>
              </a:rPr>
              <a:t>https://cds.cern.ch/record/2886194/files/document.pdf</a:t>
            </a:r>
            <a:r>
              <a:rPr lang="en-GB" sz="800" dirty="0">
                <a:solidFill>
                  <a:srgbClr val="000000"/>
                </a:solidFill>
                <a:effectLst/>
                <a:ea typeface="Times New Roman" panose="02020603050405020304" pitchFamily="18" charset="0"/>
                <a:cs typeface="Arial" panose="020B0604020202020204" pitchFamily="34" charset="0"/>
              </a:rPr>
              <a:t>)</a:t>
            </a:r>
            <a:endParaRPr lang="en-GB" sz="800" dirty="0">
              <a:effectLst/>
              <a:ea typeface="Calibri" panose="020F0502020204030204" pitchFamily="34" charset="0"/>
              <a:cs typeface="Arial" panose="020B0604020202020204" pitchFamily="34" charset="0"/>
            </a:endParaRPr>
          </a:p>
        </p:txBody>
      </p:sp>
      <p:sp>
        <p:nvSpPr>
          <p:cNvPr id="11" name="Date Placeholder 10">
            <a:extLst>
              <a:ext uri="{FF2B5EF4-FFF2-40B4-BE49-F238E27FC236}">
                <a16:creationId xmlns:a16="http://schemas.microsoft.com/office/drawing/2014/main" id="{14D44347-CA3A-90C5-4DA9-1DBF0BBEFC4F}"/>
              </a:ext>
            </a:extLst>
          </p:cNvPr>
          <p:cNvSpPr>
            <a:spLocks noGrp="1"/>
          </p:cNvSpPr>
          <p:nvPr>
            <p:ph type="dt" sz="half" idx="10"/>
          </p:nvPr>
        </p:nvSpPr>
        <p:spPr/>
        <p:txBody>
          <a:bodyPr/>
          <a:lstStyle/>
          <a:p>
            <a:r>
              <a:rPr lang="en-US"/>
              <a:t>5/02/2024</a:t>
            </a:r>
          </a:p>
        </p:txBody>
      </p:sp>
      <p:sp>
        <p:nvSpPr>
          <p:cNvPr id="12" name="Footer Placeholder 11">
            <a:extLst>
              <a:ext uri="{FF2B5EF4-FFF2-40B4-BE49-F238E27FC236}">
                <a16:creationId xmlns:a16="http://schemas.microsoft.com/office/drawing/2014/main" id="{32BB1791-586C-0E05-7B31-F6BD8535843D}"/>
              </a:ext>
            </a:extLst>
          </p:cNvPr>
          <p:cNvSpPr>
            <a:spLocks noGrp="1"/>
          </p:cNvSpPr>
          <p:nvPr>
            <p:ph type="ftr" sz="quarter" idx="3"/>
          </p:nvPr>
        </p:nvSpPr>
        <p:spPr/>
        <p:txBody>
          <a:bodyPr/>
          <a:lstStyle/>
          <a:p>
            <a:r>
              <a:rPr lang="en-US"/>
              <a:t>AWAKE Review</a:t>
            </a:r>
            <a:endParaRPr lang="en-US" dirty="0"/>
          </a:p>
        </p:txBody>
      </p:sp>
      <p:sp>
        <p:nvSpPr>
          <p:cNvPr id="13" name="Slide Number Placeholder 12">
            <a:extLst>
              <a:ext uri="{FF2B5EF4-FFF2-40B4-BE49-F238E27FC236}">
                <a16:creationId xmlns:a16="http://schemas.microsoft.com/office/drawing/2014/main" id="{21B479B8-70F8-61C6-6066-AD4E75E727D2}"/>
              </a:ext>
            </a:extLst>
          </p:cNvPr>
          <p:cNvSpPr>
            <a:spLocks noGrp="1"/>
          </p:cNvSpPr>
          <p:nvPr>
            <p:ph type="sldNum" sz="quarter" idx="4"/>
          </p:nvPr>
        </p:nvSpPr>
        <p:spPr/>
        <p:txBody>
          <a:bodyPr/>
          <a:lstStyle/>
          <a:p>
            <a:fld id="{3D351EE0-6949-4F2E-8F68-46F7424C488D}" type="slidenum">
              <a:rPr lang="en-US" smtClean="0"/>
              <a:pPr/>
              <a:t>38</a:t>
            </a:fld>
            <a:endParaRPr lang="en-US" dirty="0"/>
          </a:p>
        </p:txBody>
      </p:sp>
      <p:pic>
        <p:nvPicPr>
          <p:cNvPr id="3" name="Picture 2" descr="A picture containing text, screenshot, diagram, font&#10;&#10;Description automatically generated">
            <a:extLst>
              <a:ext uri="{FF2B5EF4-FFF2-40B4-BE49-F238E27FC236}">
                <a16:creationId xmlns:a16="http://schemas.microsoft.com/office/drawing/2014/main" id="{BF6015B3-BC60-F4A0-FB7A-64C1529BAC5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40869" y="2727005"/>
            <a:ext cx="2723902" cy="2088325"/>
          </a:xfrm>
          <a:prstGeom prst="rect">
            <a:avLst/>
          </a:prstGeom>
        </p:spPr>
      </p:pic>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74DBFF4B-F74B-BA02-9B9D-3ECC6C3621F7}"/>
                  </a:ext>
                </a:extLst>
              </p:cNvPr>
              <p:cNvSpPr txBox="1"/>
              <p:nvPr/>
            </p:nvSpPr>
            <p:spPr>
              <a:xfrm>
                <a:off x="522541" y="848990"/>
                <a:ext cx="10182630" cy="1244828"/>
              </a:xfrm>
              <a:prstGeom prst="rect">
                <a:avLst/>
              </a:prstGeom>
              <a:noFill/>
            </p:spPr>
            <p:txBody>
              <a:bodyPr wrap="square" rtlCol="0">
                <a:spAutoFit/>
              </a:bodyPr>
              <a:lstStyle/>
              <a:p>
                <a:pPr marL="457200" indent="-457200" algn="just">
                  <a:buFont typeface="Arial" panose="020B0604020202020204" pitchFamily="34" charset="0"/>
                  <a:buChar char="•"/>
                </a:pPr>
                <a:r>
                  <a:rPr lang="en-US" dirty="0"/>
                  <a:t>Scan of input beam Twiss parameters to assess effect on beam parameters at plasma merge.</a:t>
                </a:r>
              </a:p>
              <a:p>
                <a:pPr marL="457200" indent="-457200" algn="just">
                  <a:buFont typeface="Arial" panose="020B0604020202020204" pitchFamily="34" charset="0"/>
                  <a:buChar char="•"/>
                </a:pPr>
                <a:r>
                  <a:rPr lang="en-GB" dirty="0"/>
                  <a:t>Two figures of merit defined to assess the mismatch at plasma merge:</a:t>
                </a:r>
                <a:endParaRPr lang="en-GB" sz="1050" dirty="0"/>
              </a:p>
              <a:p>
                <a:pPr marL="914400" lvl="1" indent="-457200" algn="just">
                  <a:buFont typeface="Courier New" panose="02070309020205020404" pitchFamily="49" charset="0"/>
                  <a:buChar char="o"/>
                </a:pPr>
                <a14:m>
                  <m:oMath xmlns:m="http://schemas.openxmlformats.org/officeDocument/2006/math">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𝜎</m:t>
                    </m:r>
                    <m:r>
                      <a:rPr lang="en-US" b="0" i="1" smtClean="0">
                        <a:latin typeface="Cambria Math" panose="02040503050406030204" pitchFamily="18" charset="0"/>
                        <a:ea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ea typeface="Cambria Math" panose="02040503050406030204" pitchFamily="18" charset="0"/>
                          </a:rPr>
                          <m:t>𝑟𝑒𝑓</m:t>
                        </m:r>
                      </m:sub>
                    </m:sSub>
                    <m:r>
                      <a:rPr lang="en-US" b="0" i="1" smtClean="0">
                        <a:latin typeface="Cambria Math" panose="02040503050406030204" pitchFamily="18" charset="0"/>
                        <a:ea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ea typeface="Cambria Math" panose="02040503050406030204" pitchFamily="18" charset="0"/>
                          </a:rPr>
                          <m:t>𝑟𝑒𝑓</m:t>
                        </m:r>
                      </m:sub>
                    </m:sSub>
                  </m:oMath>
                </a14:m>
                <a:r>
                  <a:rPr lang="en-GB" dirty="0"/>
                  <a:t>: relative percentage error </a:t>
                </a:r>
                <a:r>
                  <a:rPr lang="en-GB" dirty="0" err="1"/>
                  <a:t>w.r.t.</a:t>
                </a:r>
                <a:r>
                  <a:rPr lang="en-GB" dirty="0"/>
                  <a:t> nominal beam size.</a:t>
                </a:r>
              </a:p>
              <a:p>
                <a:pPr marL="914400" lvl="1" indent="-457200" algn="just">
                  <a:buFont typeface="Courier New" panose="02070309020205020404" pitchFamily="49" charset="0"/>
                  <a:buChar char="o"/>
                </a:pPr>
                <a14:m>
                  <m:oMath xmlns:m="http://schemas.openxmlformats.org/officeDocument/2006/math">
                    <m:sSub>
                      <m:sSubPr>
                        <m:ctrlPr>
                          <a:rPr lang="en-GB" i="1">
                            <a:latin typeface="Cambria Math" panose="02040503050406030204" pitchFamily="18" charset="0"/>
                          </a:rPr>
                        </m:ctrlPr>
                      </m:sSubPr>
                      <m:e>
                        <m:r>
                          <a:rPr lang="en-US" i="1">
                            <a:latin typeface="Cambria Math" panose="02040503050406030204" pitchFamily="18" charset="0"/>
                          </a:rPr>
                          <m:t>𝑠</m:t>
                        </m:r>
                      </m:e>
                      <m:sub>
                        <m:r>
                          <a:rPr lang="en-US" b="0" i="1" smtClean="0">
                            <a:latin typeface="Cambria Math" panose="02040503050406030204" pitchFamily="18" charset="0"/>
                          </a:rPr>
                          <m:t>𝑓</m:t>
                        </m:r>
                      </m:sub>
                    </m:sSub>
                    <m:r>
                      <a:rPr lang="en-US" b="0" i="1" smtClean="0">
                        <a:latin typeface="Cambria Math" panose="02040503050406030204" pitchFamily="18" charset="0"/>
                        <a:ea typeface="Cambria Math" panose="02040503050406030204" pitchFamily="18" charset="0"/>
                      </a:rPr>
                      <m:t>−</m:t>
                    </m:r>
                    <m:sSub>
                      <m:sSubPr>
                        <m:ctrlPr>
                          <a:rPr lang="en-GB" i="1">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ea typeface="Cambria Math" panose="02040503050406030204" pitchFamily="18" charset="0"/>
                          </a:rPr>
                          <m:t>𝑓</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𝑟𝑒𝑓</m:t>
                        </m:r>
                      </m:sub>
                    </m:sSub>
                  </m:oMath>
                </a14:m>
                <a:r>
                  <a:rPr lang="en-GB" dirty="0"/>
                  <a:t>: waste position w.r.t to nominal case (plasma merge).</a:t>
                </a:r>
              </a:p>
            </p:txBody>
          </p:sp>
        </mc:Choice>
        <mc:Fallback xmlns="">
          <p:sp>
            <p:nvSpPr>
              <p:cNvPr id="5" name="TextBox 4">
                <a:extLst>
                  <a:ext uri="{FF2B5EF4-FFF2-40B4-BE49-F238E27FC236}">
                    <a16:creationId xmlns:a16="http://schemas.microsoft.com/office/drawing/2014/main" id="{74DBFF4B-F74B-BA02-9B9D-3ECC6C3621F7}"/>
                  </a:ext>
                </a:extLst>
              </p:cNvPr>
              <p:cNvSpPr txBox="1">
                <a:spLocks noRot="1" noChangeAspect="1" noMove="1" noResize="1" noEditPoints="1" noAdjustHandles="1" noChangeArrowheads="1" noChangeShapeType="1" noTextEdit="1"/>
              </p:cNvSpPr>
              <p:nvPr/>
            </p:nvSpPr>
            <p:spPr>
              <a:xfrm>
                <a:off x="522541" y="848990"/>
                <a:ext cx="10182630" cy="1244828"/>
              </a:xfrm>
              <a:prstGeom prst="rect">
                <a:avLst/>
              </a:prstGeom>
              <a:blipFill>
                <a:blip r:embed="rId5"/>
                <a:stretch>
                  <a:fillRect l="-419" t="-2451" b="-5392"/>
                </a:stretch>
              </a:blipFill>
            </p:spPr>
            <p:txBody>
              <a:bodyPr/>
              <a:lstStyle/>
              <a:p>
                <a:r>
                  <a:rPr lang="en-GB">
                    <a:noFill/>
                  </a:rPr>
                  <a:t> </a:t>
                </a:r>
              </a:p>
            </p:txBody>
          </p:sp>
        </mc:Fallback>
      </mc:AlternateContent>
      <p:pic>
        <p:nvPicPr>
          <p:cNvPr id="6" name="Picture 5" descr="A picture containing text, screenshot, font, diagram&#10;&#10;Description automatically generated">
            <a:extLst>
              <a:ext uri="{FF2B5EF4-FFF2-40B4-BE49-F238E27FC236}">
                <a16:creationId xmlns:a16="http://schemas.microsoft.com/office/drawing/2014/main" id="{E573F5DC-B692-6DBE-74CB-A338F3A87D9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172420" y="2727005"/>
            <a:ext cx="2723902" cy="2088324"/>
          </a:xfrm>
          <a:prstGeom prst="rect">
            <a:avLst/>
          </a:prstGeom>
        </p:spPr>
      </p:pic>
      <p:pic>
        <p:nvPicPr>
          <p:cNvPr id="7" name="Picture 6" descr="A picture containing text, screenshot, font, diagram&#10;&#10;Description automatically generated">
            <a:extLst>
              <a:ext uri="{FF2B5EF4-FFF2-40B4-BE49-F238E27FC236}">
                <a16:creationId xmlns:a16="http://schemas.microsoft.com/office/drawing/2014/main" id="{FB808548-FEEB-BD14-CBE1-1784011C9A4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66516" y="2668396"/>
            <a:ext cx="2800351" cy="2146935"/>
          </a:xfrm>
          <a:prstGeom prst="rect">
            <a:avLst/>
          </a:prstGeom>
        </p:spPr>
      </p:pic>
      <p:pic>
        <p:nvPicPr>
          <p:cNvPr id="8" name="Picture 7" descr="A picture containing text, screenshot, font, number&#10;&#10;Description automatically generated">
            <a:extLst>
              <a:ext uri="{FF2B5EF4-FFF2-40B4-BE49-F238E27FC236}">
                <a16:creationId xmlns:a16="http://schemas.microsoft.com/office/drawing/2014/main" id="{999C8F58-A93A-10E2-2644-B540252F2C44}"/>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157768" y="2738832"/>
            <a:ext cx="2723902" cy="2088324"/>
          </a:xfrm>
          <a:prstGeom prst="rect">
            <a:avLst/>
          </a:prstGeom>
        </p:spPr>
      </p:pic>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36246A34-0D11-A4EC-1D4E-EFDFC43A75CA}"/>
                  </a:ext>
                </a:extLst>
              </p:cNvPr>
              <p:cNvSpPr txBox="1"/>
              <p:nvPr/>
            </p:nvSpPr>
            <p:spPr>
              <a:xfrm>
                <a:off x="383787" y="4683242"/>
                <a:ext cx="8643258" cy="444224"/>
              </a:xfrm>
              <a:prstGeom prst="rect">
                <a:avLst/>
              </a:prstGeom>
              <a:noFill/>
            </p:spPr>
            <p:txBody>
              <a:bodyPr wrap="square">
                <a:spAutoFit/>
              </a:bodyPr>
              <a:lstStyle/>
              <a:p>
                <a:r>
                  <a:rPr lang="en-GB" sz="1100" i="1" dirty="0">
                    <a:latin typeface="Calibri "/>
                  </a:rPr>
                  <a:t>Results of the scan of the input Twiss </a:t>
                </a:r>
                <a14:m>
                  <m:oMath xmlns:m="http://schemas.openxmlformats.org/officeDocument/2006/math">
                    <m:sSub>
                      <m:sSubPr>
                        <m:ctrlPr>
                          <a:rPr lang="en-GB" sz="1100" i="1" smtClean="0">
                            <a:latin typeface="Cambria Math" panose="02040503050406030204" pitchFamily="18" charset="0"/>
                          </a:rPr>
                        </m:ctrlPr>
                      </m:sSubPr>
                      <m:e>
                        <m:r>
                          <a:rPr lang="en-GB" sz="1100" i="1" smtClean="0">
                            <a:latin typeface="Cambria Math" panose="02040503050406030204" pitchFamily="18" charset="0"/>
                            <a:ea typeface="Cambria Math" panose="02040503050406030204" pitchFamily="18" charset="0"/>
                          </a:rPr>
                          <m:t>𝛼</m:t>
                        </m:r>
                      </m:e>
                      <m:sub>
                        <m:r>
                          <a:rPr lang="en-US" sz="1100" b="0" i="1" smtClean="0">
                            <a:latin typeface="Cambria Math" panose="02040503050406030204" pitchFamily="18" charset="0"/>
                          </a:rPr>
                          <m:t>𝑥</m:t>
                        </m:r>
                        <m:r>
                          <a:rPr lang="en-US" sz="1100" b="0" i="1" smtClean="0">
                            <a:latin typeface="Cambria Math" panose="02040503050406030204" pitchFamily="18" charset="0"/>
                          </a:rPr>
                          <m:t>,</m:t>
                        </m:r>
                        <m:r>
                          <a:rPr lang="en-US" sz="1100" b="0" i="1" smtClean="0">
                            <a:latin typeface="Cambria Math" panose="02040503050406030204" pitchFamily="18" charset="0"/>
                          </a:rPr>
                          <m:t>𝑦</m:t>
                        </m:r>
                      </m:sub>
                    </m:sSub>
                  </m:oMath>
                </a14:m>
                <a:r>
                  <a:rPr lang="en-GB" sz="1100" i="1" dirty="0">
                    <a:latin typeface="Calibri "/>
                  </a:rPr>
                  <a:t> and </a:t>
                </a:r>
                <a14:m>
                  <m:oMath xmlns:m="http://schemas.openxmlformats.org/officeDocument/2006/math">
                    <m:sSub>
                      <m:sSubPr>
                        <m:ctrlPr>
                          <a:rPr lang="en-GB" sz="1100" i="1" smtClean="0">
                            <a:latin typeface="Cambria Math" panose="02040503050406030204" pitchFamily="18" charset="0"/>
                          </a:rPr>
                        </m:ctrlPr>
                      </m:sSubPr>
                      <m:e>
                        <m:r>
                          <a:rPr lang="en-GB" sz="1100" i="1" smtClean="0">
                            <a:latin typeface="Cambria Math" panose="02040503050406030204" pitchFamily="18" charset="0"/>
                            <a:ea typeface="Cambria Math" panose="02040503050406030204" pitchFamily="18" charset="0"/>
                          </a:rPr>
                          <m:t>𝛽</m:t>
                        </m:r>
                      </m:e>
                      <m:sub>
                        <m:r>
                          <a:rPr lang="en-US" sz="1100" b="0" i="1" smtClean="0">
                            <a:latin typeface="Cambria Math" panose="02040503050406030204" pitchFamily="18" charset="0"/>
                          </a:rPr>
                          <m:t>𝑥</m:t>
                        </m:r>
                        <m:r>
                          <a:rPr lang="en-US" sz="1100" b="0" i="1" smtClean="0">
                            <a:latin typeface="Cambria Math" panose="02040503050406030204" pitchFamily="18" charset="0"/>
                          </a:rPr>
                          <m:t>,</m:t>
                        </m:r>
                        <m:r>
                          <a:rPr lang="en-US" sz="1100" b="0" i="1" smtClean="0">
                            <a:latin typeface="Cambria Math" panose="02040503050406030204" pitchFamily="18" charset="0"/>
                          </a:rPr>
                          <m:t>𝑦</m:t>
                        </m:r>
                      </m:sub>
                    </m:sSub>
                  </m:oMath>
                </a14:m>
                <a:r>
                  <a:rPr lang="en-GB" sz="1100" i="1" dirty="0">
                    <a:latin typeface="Calibri "/>
                  </a:rPr>
                  <a:t>. (a) and (b) show the relative output beam size </a:t>
                </a:r>
                <a:r>
                  <a:rPr lang="en-GB" sz="1100" i="1" dirty="0" err="1">
                    <a:latin typeface="Calibri "/>
                  </a:rPr>
                  <a:t>changein</a:t>
                </a:r>
                <a:r>
                  <a:rPr lang="en-GB" sz="1100" i="1" dirty="0">
                    <a:latin typeface="Calibri "/>
                  </a:rPr>
                  <a:t> x and y respectively. In (c) and (d) the change in focal point position w.r.t the nominal case is shown. </a:t>
                </a:r>
              </a:p>
            </p:txBody>
          </p:sp>
        </mc:Choice>
        <mc:Fallback xmlns="">
          <p:sp>
            <p:nvSpPr>
              <p:cNvPr id="9" name="TextBox 8">
                <a:extLst>
                  <a:ext uri="{FF2B5EF4-FFF2-40B4-BE49-F238E27FC236}">
                    <a16:creationId xmlns:a16="http://schemas.microsoft.com/office/drawing/2014/main" id="{36246A34-0D11-A4EC-1D4E-EFDFC43A75CA}"/>
                  </a:ext>
                </a:extLst>
              </p:cNvPr>
              <p:cNvSpPr txBox="1">
                <a:spLocks noRot="1" noChangeAspect="1" noMove="1" noResize="1" noEditPoints="1" noAdjustHandles="1" noChangeArrowheads="1" noChangeShapeType="1" noTextEdit="1"/>
              </p:cNvSpPr>
              <p:nvPr/>
            </p:nvSpPr>
            <p:spPr>
              <a:xfrm>
                <a:off x="383787" y="4683242"/>
                <a:ext cx="8643258" cy="444224"/>
              </a:xfrm>
              <a:prstGeom prst="rect">
                <a:avLst/>
              </a:prstGeom>
              <a:blipFill>
                <a:blip r:embed="rId9"/>
                <a:stretch>
                  <a:fillRect b="-8219"/>
                </a:stretch>
              </a:blipFill>
            </p:spPr>
            <p:txBody>
              <a:bodyPr/>
              <a:lstStyle/>
              <a:p>
                <a:r>
                  <a:rPr lang="en-GB">
                    <a:noFill/>
                  </a:rPr>
                  <a:t> </a:t>
                </a:r>
              </a:p>
            </p:txBody>
          </p:sp>
        </mc:Fallback>
      </mc:AlternateContent>
      <p:sp>
        <p:nvSpPr>
          <p:cNvPr id="16" name="TextBox 15">
            <a:extLst>
              <a:ext uri="{FF2B5EF4-FFF2-40B4-BE49-F238E27FC236}">
                <a16:creationId xmlns:a16="http://schemas.microsoft.com/office/drawing/2014/main" id="{7D6405BB-0755-C122-FD12-9A920B1904F3}"/>
              </a:ext>
            </a:extLst>
          </p:cNvPr>
          <p:cNvSpPr txBox="1"/>
          <p:nvPr/>
        </p:nvSpPr>
        <p:spPr>
          <a:xfrm>
            <a:off x="303808" y="2299228"/>
            <a:ext cx="817449" cy="369332"/>
          </a:xfrm>
          <a:prstGeom prst="rect">
            <a:avLst/>
          </a:prstGeom>
          <a:noFill/>
        </p:spPr>
        <p:txBody>
          <a:bodyPr wrap="square" rtlCol="0">
            <a:spAutoFit/>
          </a:bodyPr>
          <a:lstStyle/>
          <a:p>
            <a:pPr algn="ctr"/>
            <a:r>
              <a:rPr lang="en-US" dirty="0"/>
              <a:t>a)</a:t>
            </a:r>
            <a:endParaRPr lang="en-GB" dirty="0"/>
          </a:p>
        </p:txBody>
      </p:sp>
      <p:sp>
        <p:nvSpPr>
          <p:cNvPr id="18" name="TextBox 17">
            <a:extLst>
              <a:ext uri="{FF2B5EF4-FFF2-40B4-BE49-F238E27FC236}">
                <a16:creationId xmlns:a16="http://schemas.microsoft.com/office/drawing/2014/main" id="{6DE386D4-4B9D-D7BB-9DBA-40B93DCEE5E6}"/>
              </a:ext>
            </a:extLst>
          </p:cNvPr>
          <p:cNvSpPr txBox="1"/>
          <p:nvPr/>
        </p:nvSpPr>
        <p:spPr>
          <a:xfrm>
            <a:off x="3112029" y="2419520"/>
            <a:ext cx="817449" cy="369332"/>
          </a:xfrm>
          <a:prstGeom prst="rect">
            <a:avLst/>
          </a:prstGeom>
          <a:noFill/>
        </p:spPr>
        <p:txBody>
          <a:bodyPr wrap="square" rtlCol="0">
            <a:spAutoFit/>
          </a:bodyPr>
          <a:lstStyle/>
          <a:p>
            <a:pPr algn="ctr"/>
            <a:r>
              <a:rPr lang="en-US" dirty="0"/>
              <a:t>b)</a:t>
            </a:r>
            <a:endParaRPr lang="en-GB" dirty="0"/>
          </a:p>
        </p:txBody>
      </p:sp>
      <p:sp>
        <p:nvSpPr>
          <p:cNvPr id="19" name="TextBox 18">
            <a:extLst>
              <a:ext uri="{FF2B5EF4-FFF2-40B4-BE49-F238E27FC236}">
                <a16:creationId xmlns:a16="http://schemas.microsoft.com/office/drawing/2014/main" id="{25ED0D32-2DA5-BF9E-83FF-144F0A64792B}"/>
              </a:ext>
            </a:extLst>
          </p:cNvPr>
          <p:cNvSpPr txBox="1"/>
          <p:nvPr/>
        </p:nvSpPr>
        <p:spPr>
          <a:xfrm>
            <a:off x="6131028" y="2377521"/>
            <a:ext cx="817449" cy="369332"/>
          </a:xfrm>
          <a:prstGeom prst="rect">
            <a:avLst/>
          </a:prstGeom>
          <a:noFill/>
        </p:spPr>
        <p:txBody>
          <a:bodyPr wrap="square" rtlCol="0">
            <a:spAutoFit/>
          </a:bodyPr>
          <a:lstStyle/>
          <a:p>
            <a:pPr algn="ctr"/>
            <a:r>
              <a:rPr lang="en-US" dirty="0"/>
              <a:t>c)</a:t>
            </a:r>
            <a:endParaRPr lang="en-GB" dirty="0"/>
          </a:p>
        </p:txBody>
      </p:sp>
      <p:sp>
        <p:nvSpPr>
          <p:cNvPr id="20" name="TextBox 19">
            <a:extLst>
              <a:ext uri="{FF2B5EF4-FFF2-40B4-BE49-F238E27FC236}">
                <a16:creationId xmlns:a16="http://schemas.microsoft.com/office/drawing/2014/main" id="{D6930079-B772-623C-417E-CBC04A22C52E}"/>
              </a:ext>
            </a:extLst>
          </p:cNvPr>
          <p:cNvSpPr txBox="1"/>
          <p:nvPr/>
        </p:nvSpPr>
        <p:spPr>
          <a:xfrm>
            <a:off x="8881670" y="2399995"/>
            <a:ext cx="817449" cy="369332"/>
          </a:xfrm>
          <a:prstGeom prst="rect">
            <a:avLst/>
          </a:prstGeom>
          <a:noFill/>
        </p:spPr>
        <p:txBody>
          <a:bodyPr wrap="square" rtlCol="0">
            <a:spAutoFit/>
          </a:bodyPr>
          <a:lstStyle/>
          <a:p>
            <a:pPr algn="ctr"/>
            <a:r>
              <a:rPr lang="en-US" dirty="0"/>
              <a:t>d)</a:t>
            </a:r>
            <a:endParaRPr lang="en-GB" dirty="0"/>
          </a:p>
        </p:txBody>
      </p:sp>
    </p:spTree>
    <p:extLst>
      <p:ext uri="{BB962C8B-B14F-4D97-AF65-F5344CB8AC3E}">
        <p14:creationId xmlns:p14="http://schemas.microsoft.com/office/powerpoint/2010/main" val="115042713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7AF54-646E-44F5-06E2-5E777127A3E1}"/>
              </a:ext>
            </a:extLst>
          </p:cNvPr>
          <p:cNvSpPr>
            <a:spLocks noGrp="1"/>
          </p:cNvSpPr>
          <p:nvPr>
            <p:ph type="title"/>
          </p:nvPr>
        </p:nvSpPr>
        <p:spPr/>
        <p:txBody>
          <a:bodyPr>
            <a:normAutofit fontScale="90000"/>
          </a:bodyPr>
          <a:lstStyle/>
          <a:p>
            <a:r>
              <a:rPr lang="en-US" dirty="0"/>
              <a:t>150 MeV line</a:t>
            </a:r>
            <a:endParaRPr lang="en-CH" dirty="0"/>
          </a:p>
        </p:txBody>
      </p:sp>
      <p:sp>
        <p:nvSpPr>
          <p:cNvPr id="11" name="Date Placeholder 10">
            <a:extLst>
              <a:ext uri="{FF2B5EF4-FFF2-40B4-BE49-F238E27FC236}">
                <a16:creationId xmlns:a16="http://schemas.microsoft.com/office/drawing/2014/main" id="{14D44347-CA3A-90C5-4DA9-1DBF0BBEFC4F}"/>
              </a:ext>
            </a:extLst>
          </p:cNvPr>
          <p:cNvSpPr>
            <a:spLocks noGrp="1"/>
          </p:cNvSpPr>
          <p:nvPr>
            <p:ph type="dt" sz="half" idx="10"/>
          </p:nvPr>
        </p:nvSpPr>
        <p:spPr/>
        <p:txBody>
          <a:bodyPr/>
          <a:lstStyle/>
          <a:p>
            <a:r>
              <a:rPr lang="en-US"/>
              <a:t>5/02/2024</a:t>
            </a:r>
          </a:p>
        </p:txBody>
      </p:sp>
      <p:sp>
        <p:nvSpPr>
          <p:cNvPr id="12" name="Footer Placeholder 11">
            <a:extLst>
              <a:ext uri="{FF2B5EF4-FFF2-40B4-BE49-F238E27FC236}">
                <a16:creationId xmlns:a16="http://schemas.microsoft.com/office/drawing/2014/main" id="{32BB1791-586C-0E05-7B31-F6BD8535843D}"/>
              </a:ext>
            </a:extLst>
          </p:cNvPr>
          <p:cNvSpPr>
            <a:spLocks noGrp="1"/>
          </p:cNvSpPr>
          <p:nvPr>
            <p:ph type="ftr" sz="quarter" idx="3"/>
          </p:nvPr>
        </p:nvSpPr>
        <p:spPr/>
        <p:txBody>
          <a:bodyPr/>
          <a:lstStyle/>
          <a:p>
            <a:r>
              <a:rPr lang="en-US"/>
              <a:t>AWAKE Review</a:t>
            </a:r>
            <a:endParaRPr lang="en-US" dirty="0"/>
          </a:p>
        </p:txBody>
      </p:sp>
      <p:sp>
        <p:nvSpPr>
          <p:cNvPr id="13" name="Slide Number Placeholder 12">
            <a:extLst>
              <a:ext uri="{FF2B5EF4-FFF2-40B4-BE49-F238E27FC236}">
                <a16:creationId xmlns:a16="http://schemas.microsoft.com/office/drawing/2014/main" id="{21B479B8-70F8-61C6-6066-AD4E75E727D2}"/>
              </a:ext>
            </a:extLst>
          </p:cNvPr>
          <p:cNvSpPr>
            <a:spLocks noGrp="1"/>
          </p:cNvSpPr>
          <p:nvPr>
            <p:ph type="sldNum" sz="quarter" idx="4"/>
          </p:nvPr>
        </p:nvSpPr>
        <p:spPr/>
        <p:txBody>
          <a:bodyPr/>
          <a:lstStyle/>
          <a:p>
            <a:fld id="{3D351EE0-6949-4F2E-8F68-46F7424C488D}" type="slidenum">
              <a:rPr lang="en-US" smtClean="0"/>
              <a:pPr/>
              <a:t>39</a:t>
            </a:fld>
            <a:endParaRPr lang="en-US" dirty="0"/>
          </a:p>
        </p:txBody>
      </p:sp>
      <p:sp>
        <p:nvSpPr>
          <p:cNvPr id="3" name="TextBox 2">
            <a:extLst>
              <a:ext uri="{FF2B5EF4-FFF2-40B4-BE49-F238E27FC236}">
                <a16:creationId xmlns:a16="http://schemas.microsoft.com/office/drawing/2014/main" id="{22FDED20-1E3E-3C60-A8BF-DB561155D211}"/>
              </a:ext>
            </a:extLst>
          </p:cNvPr>
          <p:cNvSpPr txBox="1"/>
          <p:nvPr/>
        </p:nvSpPr>
        <p:spPr>
          <a:xfrm>
            <a:off x="397790" y="807486"/>
            <a:ext cx="9668230" cy="1831271"/>
          </a:xfrm>
          <a:prstGeom prst="rect">
            <a:avLst/>
          </a:prstGeom>
          <a:noFill/>
        </p:spPr>
        <p:txBody>
          <a:bodyPr wrap="square">
            <a:spAutoFit/>
          </a:bodyPr>
          <a:lstStyle/>
          <a:p>
            <a:pPr marL="285750" indent="-285750">
              <a:buClr>
                <a:schemeClr val="accent2"/>
              </a:buClr>
              <a:buFont typeface="Arial" panose="020B0604020202020204" pitchFamily="34" charset="0"/>
              <a:buChar char="•"/>
            </a:pPr>
            <a:r>
              <a:rPr lang="en-US" dirty="0">
                <a:latin typeface="Calibri Light" panose="020F0302020204030204" pitchFamily="34" charset="0"/>
              </a:rPr>
              <a:t>The first version of the design was finalized by R. Ramjiawan, and the main results are summarized in a paper presently under review*.</a:t>
            </a:r>
          </a:p>
          <a:p>
            <a:pPr marL="285750" indent="-285750">
              <a:buClr>
                <a:schemeClr val="accent2"/>
              </a:buClr>
              <a:buFont typeface="Arial" panose="020B0604020202020204" pitchFamily="34" charset="0"/>
              <a:buChar char="•"/>
            </a:pPr>
            <a:endParaRPr lang="en-US" dirty="0">
              <a:latin typeface="Calibri Light" panose="020F0302020204030204" pitchFamily="34" charset="0"/>
            </a:endParaRPr>
          </a:p>
          <a:p>
            <a:pPr>
              <a:buClr>
                <a:schemeClr val="accent2"/>
              </a:buClr>
            </a:pPr>
            <a:r>
              <a:rPr lang="en-US" dirty="0">
                <a:latin typeface="Calibri Light" panose="020F0302020204030204" pitchFamily="34" charset="0"/>
              </a:rPr>
              <a:t>Frist step:</a:t>
            </a:r>
          </a:p>
          <a:p>
            <a:pPr marL="285750" indent="-285750">
              <a:buClr>
                <a:schemeClr val="accent2"/>
              </a:buClr>
              <a:buFont typeface="Arial" panose="020B0604020202020204" pitchFamily="34" charset="0"/>
              <a:buChar char="•"/>
            </a:pPr>
            <a:endParaRPr lang="en-US" sz="500" dirty="0">
              <a:latin typeface="Calibri Light" panose="020F0302020204030204" pitchFamily="34" charset="0"/>
            </a:endParaRPr>
          </a:p>
          <a:p>
            <a:pPr marL="742950" lvl="1" indent="-285750">
              <a:buClr>
                <a:schemeClr val="accent2"/>
              </a:buClr>
              <a:buFont typeface="Arial" panose="020B0604020202020204" pitchFamily="34" charset="0"/>
              <a:buChar char="•"/>
            </a:pPr>
            <a:r>
              <a:rPr lang="en-US" dirty="0">
                <a:latin typeface="Calibri Light" panose="020F0302020204030204" pitchFamily="34" charset="0"/>
              </a:rPr>
              <a:t>Use genetic algorithms to optimize quadrupoles positions and strengths</a:t>
            </a:r>
          </a:p>
          <a:p>
            <a:pPr marL="742950" lvl="1" indent="-285750">
              <a:buClr>
                <a:schemeClr val="accent2"/>
              </a:buClr>
              <a:buFont typeface="Arial" panose="020B0604020202020204" pitchFamily="34" charset="0"/>
              <a:buChar char="•"/>
            </a:pPr>
            <a:r>
              <a:rPr lang="en-US" dirty="0">
                <a:latin typeface="Calibri Light" panose="020F0302020204030204" pitchFamily="34" charset="0"/>
              </a:rPr>
              <a:t>The beam sizes specification were not achieved due to chromatic effects</a:t>
            </a:r>
          </a:p>
        </p:txBody>
      </p:sp>
      <p:sp>
        <p:nvSpPr>
          <p:cNvPr id="4" name="TextBox 3">
            <a:extLst>
              <a:ext uri="{FF2B5EF4-FFF2-40B4-BE49-F238E27FC236}">
                <a16:creationId xmlns:a16="http://schemas.microsoft.com/office/drawing/2014/main" id="{54B7E5D5-9A41-DD4B-D088-971199186996}"/>
              </a:ext>
            </a:extLst>
          </p:cNvPr>
          <p:cNvSpPr txBox="1"/>
          <p:nvPr/>
        </p:nvSpPr>
        <p:spPr>
          <a:xfrm>
            <a:off x="514350" y="6003485"/>
            <a:ext cx="11815011" cy="461665"/>
          </a:xfrm>
          <a:prstGeom prst="rect">
            <a:avLst/>
          </a:prstGeom>
          <a:noFill/>
        </p:spPr>
        <p:txBody>
          <a:bodyPr wrap="square" rtlCol="0">
            <a:spAutoFit/>
          </a:bodyPr>
          <a:lstStyle/>
          <a:p>
            <a:r>
              <a:rPr lang="en-US" sz="1200" dirty="0">
                <a:latin typeface="+mj-lt"/>
              </a:rPr>
              <a:t>*Preprint on </a:t>
            </a:r>
            <a:r>
              <a:rPr lang="en-US" sz="1200" dirty="0" err="1">
                <a:latin typeface="+mj-lt"/>
              </a:rPr>
              <a:t>Arxiv</a:t>
            </a:r>
            <a:r>
              <a:rPr lang="en-US" sz="1200" dirty="0">
                <a:latin typeface="+mj-lt"/>
              </a:rPr>
              <a:t>: “</a:t>
            </a:r>
            <a:r>
              <a:rPr lang="en-GB" sz="1200" i="0" dirty="0">
                <a:solidFill>
                  <a:srgbClr val="000000"/>
                </a:solidFill>
                <a:effectLst/>
                <a:latin typeface="+mj-lt"/>
              </a:rPr>
              <a:t>Design of the AWAKE Run 2c transfer lines using numerical optimizers” (</a:t>
            </a:r>
            <a:r>
              <a:rPr lang="en-GB" sz="1200" i="0" dirty="0">
                <a:solidFill>
                  <a:srgbClr val="0070C0"/>
                </a:solidFill>
                <a:effectLst/>
                <a:latin typeface="+mj-lt"/>
                <a:hlinkClick r:id="rId3">
                  <a:extLst>
                    <a:ext uri="{A12FA001-AC4F-418D-AE19-62706E023703}">
                      <ahyp:hlinkClr xmlns:ahyp="http://schemas.microsoft.com/office/drawing/2018/hyperlinkcolor" val="tx"/>
                    </a:ext>
                  </a:extLst>
                </a:hlinkClick>
              </a:rPr>
              <a:t>https://arxiv.org/abs/2203.01605</a:t>
            </a:r>
            <a:r>
              <a:rPr lang="en-GB" sz="1200" i="0" dirty="0">
                <a:solidFill>
                  <a:srgbClr val="000000"/>
                </a:solidFill>
                <a:effectLst/>
                <a:latin typeface="+mj-lt"/>
              </a:rPr>
              <a:t>)</a:t>
            </a:r>
          </a:p>
          <a:p>
            <a:endParaRPr lang="en-GB" sz="1200" dirty="0">
              <a:latin typeface="Calibri Light" panose="020F0302020204030204" pitchFamily="34" charset="0"/>
            </a:endParaRPr>
          </a:p>
        </p:txBody>
      </p:sp>
      <p:pic>
        <p:nvPicPr>
          <p:cNvPr id="5" name="Picture 4" descr="Chart, histogram&#10;&#10;Description automatically generated">
            <a:extLst>
              <a:ext uri="{FF2B5EF4-FFF2-40B4-BE49-F238E27FC236}">
                <a16:creationId xmlns:a16="http://schemas.microsoft.com/office/drawing/2014/main" id="{F45C2DB4-D3D6-295A-4B09-EA0E71095629}"/>
              </a:ext>
            </a:extLst>
          </p:cNvPr>
          <p:cNvPicPr>
            <a:picLocks noChangeAspect="1"/>
          </p:cNvPicPr>
          <p:nvPr/>
        </p:nvPicPr>
        <p:blipFill>
          <a:blip r:embed="rId4"/>
          <a:stretch>
            <a:fillRect/>
          </a:stretch>
        </p:blipFill>
        <p:spPr>
          <a:xfrm>
            <a:off x="1186453" y="2759697"/>
            <a:ext cx="4172338" cy="3185423"/>
          </a:xfrm>
          <a:prstGeom prst="rect">
            <a:avLst/>
          </a:prstGeom>
        </p:spPr>
      </p:pic>
      <p:pic>
        <p:nvPicPr>
          <p:cNvPr id="6" name="Picture 5" descr="Chart, histogram&#10;&#10;Description automatically generated">
            <a:extLst>
              <a:ext uri="{FF2B5EF4-FFF2-40B4-BE49-F238E27FC236}">
                <a16:creationId xmlns:a16="http://schemas.microsoft.com/office/drawing/2014/main" id="{E03177B7-001F-67D6-B62B-6B9FB3E2B219}"/>
              </a:ext>
            </a:extLst>
          </p:cNvPr>
          <p:cNvPicPr>
            <a:picLocks noChangeAspect="1"/>
          </p:cNvPicPr>
          <p:nvPr/>
        </p:nvPicPr>
        <p:blipFill>
          <a:blip r:embed="rId5"/>
          <a:stretch>
            <a:fillRect/>
          </a:stretch>
        </p:blipFill>
        <p:spPr>
          <a:xfrm>
            <a:off x="6421855" y="2796208"/>
            <a:ext cx="4385426" cy="3069798"/>
          </a:xfrm>
          <a:prstGeom prst="rect">
            <a:avLst/>
          </a:prstGeom>
        </p:spPr>
      </p:pic>
    </p:spTree>
    <p:extLst>
      <p:ext uri="{BB962C8B-B14F-4D97-AF65-F5344CB8AC3E}">
        <p14:creationId xmlns:p14="http://schemas.microsoft.com/office/powerpoint/2010/main" val="7225539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9770" y="38103"/>
            <a:ext cx="10618507" cy="717134"/>
          </a:xfrm>
        </p:spPr>
        <p:txBody>
          <a:bodyPr>
            <a:normAutofit/>
          </a:bodyPr>
          <a:lstStyle/>
          <a:p>
            <a:r>
              <a:rPr lang="en-US" sz="4000" dirty="0"/>
              <a:t>Parameters</a:t>
            </a:r>
            <a:r>
              <a:rPr lang="en-US" dirty="0"/>
              <a:t> for both injectors</a:t>
            </a:r>
          </a:p>
        </p:txBody>
      </p:sp>
      <p:pic>
        <p:nvPicPr>
          <p:cNvPr id="7" name="Content Placeholder 5">
            <a:extLst>
              <a:ext uri="{FF2B5EF4-FFF2-40B4-BE49-F238E27FC236}">
                <a16:creationId xmlns:a16="http://schemas.microsoft.com/office/drawing/2014/main" id="{BD47F6A1-4441-486B-BC3A-79F2CA5B278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5655" y="4391568"/>
            <a:ext cx="10760690" cy="1724447"/>
          </a:xfrm>
          <a:prstGeom prst="rect">
            <a:avLst/>
          </a:prstGeom>
        </p:spPr>
      </p:pic>
      <p:sp>
        <p:nvSpPr>
          <p:cNvPr id="4" name="TextBox 3">
            <a:extLst>
              <a:ext uri="{FF2B5EF4-FFF2-40B4-BE49-F238E27FC236}">
                <a16:creationId xmlns:a16="http://schemas.microsoft.com/office/drawing/2014/main" id="{B0D88B4F-73CC-0026-E88D-BD7CBB539BA6}"/>
              </a:ext>
            </a:extLst>
          </p:cNvPr>
          <p:cNvSpPr txBox="1"/>
          <p:nvPr/>
        </p:nvSpPr>
        <p:spPr>
          <a:xfrm>
            <a:off x="427549" y="1120400"/>
            <a:ext cx="6159682" cy="2800767"/>
          </a:xfrm>
          <a:prstGeom prst="rect">
            <a:avLst/>
          </a:prstGeom>
          <a:noFill/>
        </p:spPr>
        <p:txBody>
          <a:bodyPr wrap="square" numCol="1" rtlCol="0">
            <a:spAutoFit/>
          </a:bodyPr>
          <a:lstStyle/>
          <a:p>
            <a:pPr marL="285750" indent="-285750">
              <a:buFont typeface="Arial" panose="020B0604020202020204" pitchFamily="34" charset="0"/>
              <a:buChar char="•"/>
            </a:pPr>
            <a:r>
              <a:rPr lang="en-GB" dirty="0"/>
              <a:t>Flexibility in the beam parameters which can be delivered keeping good energy spread and emittance</a:t>
            </a:r>
            <a:br>
              <a:rPr lang="en-GB" dirty="0"/>
            </a:br>
            <a:r>
              <a:rPr lang="en-GB" dirty="0"/>
              <a:t>Energy: +- 10%, Charge: up to 400 </a:t>
            </a:r>
            <a:r>
              <a:rPr lang="en-GB" dirty="0" err="1"/>
              <a:t>pC</a:t>
            </a:r>
            <a:r>
              <a:rPr lang="en-GB" dirty="0"/>
              <a:t>, Bunch length: 0.2-1 </a:t>
            </a:r>
            <a:r>
              <a:rPr lang="en-GB" dirty="0" err="1"/>
              <a:t>ps</a:t>
            </a:r>
            <a:r>
              <a:rPr lang="en-GB" dirty="0"/>
              <a:t>, beam size : see transport</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Constraint space for hardware</a:t>
            </a:r>
            <a:br>
              <a:rPr lang="en-GB" dirty="0"/>
            </a:br>
            <a:endParaRPr lang="en-GB" dirty="0"/>
          </a:p>
          <a:p>
            <a:pPr marL="285750" indent="-285750">
              <a:buFont typeface="Arial" panose="020B0604020202020204" pitchFamily="34" charset="0"/>
              <a:buChar char="•"/>
            </a:pPr>
            <a:r>
              <a:rPr lang="en-GB" dirty="0"/>
              <a:t>Excellent timing stability and synchronisation with laser and self-modulation device; ~ 30 fs stability</a:t>
            </a:r>
          </a:p>
          <a:p>
            <a:endParaRPr lang="en-GB" sz="1400" b="1" dirty="0"/>
          </a:p>
        </p:txBody>
      </p:sp>
      <p:graphicFrame>
        <p:nvGraphicFramePr>
          <p:cNvPr id="8" name="Table 7">
            <a:extLst>
              <a:ext uri="{FF2B5EF4-FFF2-40B4-BE49-F238E27FC236}">
                <a16:creationId xmlns:a16="http://schemas.microsoft.com/office/drawing/2014/main" id="{E8FEA30F-67CB-E485-D72F-B31ED8DD97A9}"/>
              </a:ext>
            </a:extLst>
          </p:cNvPr>
          <p:cNvGraphicFramePr>
            <a:graphicFrameLocks noGrp="1"/>
          </p:cNvGraphicFramePr>
          <p:nvPr>
            <p:extLst>
              <p:ext uri="{D42A27DB-BD31-4B8C-83A1-F6EECF244321}">
                <p14:modId xmlns:p14="http://schemas.microsoft.com/office/powerpoint/2010/main" val="2128887214"/>
              </p:ext>
            </p:extLst>
          </p:nvPr>
        </p:nvGraphicFramePr>
        <p:xfrm>
          <a:off x="6711517" y="1238867"/>
          <a:ext cx="4927108" cy="2563832"/>
        </p:xfrm>
        <a:graphic>
          <a:graphicData uri="http://schemas.openxmlformats.org/drawingml/2006/table">
            <a:tbl>
              <a:tblPr firstRow="1" bandRow="1">
                <a:tableStyleId>{5C22544A-7EE6-4342-B048-85BDC9FD1C3A}</a:tableStyleId>
              </a:tblPr>
              <a:tblGrid>
                <a:gridCol w="1942688">
                  <a:extLst>
                    <a:ext uri="{9D8B030D-6E8A-4147-A177-3AD203B41FA5}">
                      <a16:colId xmlns:a16="http://schemas.microsoft.com/office/drawing/2014/main" val="2727708080"/>
                    </a:ext>
                  </a:extLst>
                </a:gridCol>
                <a:gridCol w="1499249">
                  <a:extLst>
                    <a:ext uri="{9D8B030D-6E8A-4147-A177-3AD203B41FA5}">
                      <a16:colId xmlns:a16="http://schemas.microsoft.com/office/drawing/2014/main" val="567914481"/>
                    </a:ext>
                  </a:extLst>
                </a:gridCol>
                <a:gridCol w="1485171">
                  <a:extLst>
                    <a:ext uri="{9D8B030D-6E8A-4147-A177-3AD203B41FA5}">
                      <a16:colId xmlns:a16="http://schemas.microsoft.com/office/drawing/2014/main" val="673939478"/>
                    </a:ext>
                  </a:extLst>
                </a:gridCol>
              </a:tblGrid>
              <a:tr h="320479">
                <a:tc>
                  <a:txBody>
                    <a:bodyPr/>
                    <a:lstStyle/>
                    <a:p>
                      <a:pPr algn="l" fontAlgn="t"/>
                      <a:r>
                        <a:rPr lang="en-GB" sz="1400" u="none" strike="noStrike" dirty="0">
                          <a:effectLst/>
                        </a:rPr>
                        <a:t> </a:t>
                      </a:r>
                      <a:endParaRPr lang="en-GB" sz="1400" b="0" i="0" u="none" strike="noStrike" dirty="0">
                        <a:solidFill>
                          <a:srgbClr val="000000"/>
                        </a:solidFill>
                        <a:effectLst/>
                        <a:latin typeface="Arial" panose="020B0604020202020204" pitchFamily="34" charset="0"/>
                      </a:endParaRPr>
                    </a:p>
                  </a:txBody>
                  <a:tcPr marL="9525" marR="9525" marT="9525" marB="0"/>
                </a:tc>
                <a:tc>
                  <a:txBody>
                    <a:bodyPr/>
                    <a:lstStyle/>
                    <a:p>
                      <a:pPr algn="ctr" rtl="0" fontAlgn="ctr"/>
                      <a:r>
                        <a:rPr lang="en-GB" sz="1400" u="none" strike="noStrike" dirty="0">
                          <a:effectLst/>
                        </a:rPr>
                        <a:t>18 MeV injector</a:t>
                      </a:r>
                      <a:endParaRPr lang="en-GB" sz="14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n-GB" sz="1400" u="none" strike="noStrike" dirty="0">
                          <a:effectLst/>
                        </a:rPr>
                        <a:t>150 MeV injector</a:t>
                      </a:r>
                      <a:endParaRPr lang="en-GB" sz="1400" b="1"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540522242"/>
                  </a:ext>
                </a:extLst>
              </a:tr>
              <a:tr h="320479">
                <a:tc>
                  <a:txBody>
                    <a:bodyPr/>
                    <a:lstStyle/>
                    <a:p>
                      <a:pPr algn="ctr" rtl="0" fontAlgn="ctr"/>
                      <a:r>
                        <a:rPr lang="en-GB" sz="1400" u="none" strike="noStrike" dirty="0">
                          <a:effectLst/>
                        </a:rPr>
                        <a:t>Beam Energy (MeV)</a:t>
                      </a:r>
                      <a:endParaRPr lang="en-GB" sz="14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n-GB" sz="1400" u="none" strike="noStrike" dirty="0">
                          <a:effectLst/>
                        </a:rPr>
                        <a:t>18.5</a:t>
                      </a:r>
                      <a:endParaRPr lang="en-GB" sz="14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n-GB" sz="1400" u="none" strike="noStrike" dirty="0">
                          <a:effectLst/>
                        </a:rPr>
                        <a:t>150</a:t>
                      </a:r>
                      <a:endParaRPr lang="en-GB" sz="1400" b="1"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577337914"/>
                  </a:ext>
                </a:extLst>
              </a:tr>
              <a:tr h="320479">
                <a:tc>
                  <a:txBody>
                    <a:bodyPr/>
                    <a:lstStyle/>
                    <a:p>
                      <a:pPr algn="ctr" rtl="0" fontAlgn="ctr"/>
                      <a:r>
                        <a:rPr lang="en-GB" sz="1400" u="none" strike="noStrike" dirty="0">
                          <a:effectLst/>
                        </a:rPr>
                        <a:t>Energy Spread (</a:t>
                      </a:r>
                      <a:r>
                        <a:rPr lang="el-GR" sz="1400" u="none" strike="noStrike" dirty="0">
                          <a:effectLst/>
                          <a:latin typeface="Calibri" panose="020F0502020204030204" pitchFamily="34" charset="0"/>
                          <a:cs typeface="Calibri" panose="020F0502020204030204" pitchFamily="34" charset="0"/>
                        </a:rPr>
                        <a:t>Δ</a:t>
                      </a:r>
                      <a:r>
                        <a:rPr lang="en-US" sz="1400" u="none" strike="noStrike" dirty="0">
                          <a:effectLst/>
                          <a:latin typeface="Calibri" panose="020F0502020204030204" pitchFamily="34" charset="0"/>
                          <a:cs typeface="Calibri" panose="020F0502020204030204" pitchFamily="34" charset="0"/>
                        </a:rPr>
                        <a:t>E/E</a:t>
                      </a:r>
                      <a:r>
                        <a:rPr lang="en-US" sz="1400" u="none" strike="noStrike" baseline="-25000" dirty="0">
                          <a:effectLst/>
                          <a:latin typeface="Calibri" panose="020F0502020204030204" pitchFamily="34" charset="0"/>
                          <a:cs typeface="Calibri" panose="020F0502020204030204" pitchFamily="34" charset="0"/>
                        </a:rPr>
                        <a:t>0</a:t>
                      </a:r>
                      <a:r>
                        <a:rPr lang="en-GB" sz="1400" u="none" strike="noStrike" dirty="0">
                          <a:effectLst/>
                        </a:rPr>
                        <a:t>) (%)</a:t>
                      </a:r>
                      <a:endParaRPr lang="en-GB" sz="14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n-GB" sz="1400" u="none" strike="noStrike">
                          <a:effectLst/>
                        </a:rPr>
                        <a:t>0.50%</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GB" sz="1400" u="none" strike="noStrike">
                          <a:effectLst/>
                        </a:rPr>
                        <a:t>0.20%</a:t>
                      </a:r>
                      <a:endParaRPr lang="en-GB" sz="1400" b="1"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122519889"/>
                  </a:ext>
                </a:extLst>
              </a:tr>
              <a:tr h="320479">
                <a:tc>
                  <a:txBody>
                    <a:bodyPr/>
                    <a:lstStyle/>
                    <a:p>
                      <a:pPr algn="ctr" rtl="0" fontAlgn="ctr"/>
                      <a:r>
                        <a:rPr lang="en-GB" sz="1400" u="none" strike="noStrike" dirty="0">
                          <a:effectLst/>
                        </a:rPr>
                        <a:t>Energy stability (</a:t>
                      </a:r>
                      <a:r>
                        <a:rPr lang="el-GR" sz="1400" u="none" strike="noStrike" dirty="0">
                          <a:effectLst/>
                          <a:latin typeface="Calibri" panose="020F0502020204030204" pitchFamily="34" charset="0"/>
                          <a:cs typeface="Calibri" panose="020F0502020204030204" pitchFamily="34" charset="0"/>
                        </a:rPr>
                        <a:t>Δ</a:t>
                      </a:r>
                      <a:r>
                        <a:rPr lang="en-US" sz="1400" u="none" strike="noStrike" dirty="0">
                          <a:effectLst/>
                          <a:latin typeface="Calibri" panose="020F0502020204030204" pitchFamily="34" charset="0"/>
                          <a:cs typeface="Calibri" panose="020F0502020204030204" pitchFamily="34" charset="0"/>
                        </a:rPr>
                        <a:t>E</a:t>
                      </a:r>
                      <a:r>
                        <a:rPr lang="en-US" sz="1400" u="none" strike="noStrike" baseline="-25000" dirty="0">
                          <a:effectLst/>
                          <a:latin typeface="Calibri" panose="020F0502020204030204" pitchFamily="34" charset="0"/>
                          <a:cs typeface="Calibri" panose="020F0502020204030204" pitchFamily="34" charset="0"/>
                        </a:rPr>
                        <a:t>0</a:t>
                      </a:r>
                      <a:r>
                        <a:rPr lang="en-US" sz="1400" u="none" strike="noStrike" dirty="0">
                          <a:effectLst/>
                          <a:latin typeface="Calibri" panose="020F0502020204030204" pitchFamily="34" charset="0"/>
                          <a:cs typeface="Calibri" panose="020F0502020204030204" pitchFamily="34" charset="0"/>
                        </a:rPr>
                        <a:t>/E</a:t>
                      </a:r>
                      <a:r>
                        <a:rPr lang="en-US" sz="1400" u="none" strike="noStrike" baseline="-25000" dirty="0">
                          <a:effectLst/>
                          <a:latin typeface="Calibri" panose="020F0502020204030204" pitchFamily="34" charset="0"/>
                          <a:cs typeface="Calibri" panose="020F0502020204030204" pitchFamily="34" charset="0"/>
                        </a:rPr>
                        <a:t>0</a:t>
                      </a:r>
                      <a:r>
                        <a:rPr lang="en-GB" sz="1400" u="none" strike="noStrike" dirty="0">
                          <a:effectLst/>
                        </a:rPr>
                        <a:t>) </a:t>
                      </a:r>
                      <a:endParaRPr lang="en-GB" sz="14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n-GB" sz="1400" u="none" strike="noStrike" dirty="0">
                          <a:effectLst/>
                        </a:rPr>
                        <a:t>1 x 10-2 </a:t>
                      </a:r>
                      <a:endParaRPr lang="en-GB" sz="14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n-GB" sz="1400" u="none" strike="noStrike" dirty="0">
                          <a:effectLst/>
                        </a:rPr>
                        <a:t>1 x 10-3 </a:t>
                      </a:r>
                      <a:endParaRPr lang="en-GB" sz="1400" b="1"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803772093"/>
                  </a:ext>
                </a:extLst>
              </a:tr>
              <a:tr h="320479">
                <a:tc>
                  <a:txBody>
                    <a:bodyPr/>
                    <a:lstStyle/>
                    <a:p>
                      <a:pPr algn="ctr" rtl="0" fontAlgn="ctr"/>
                      <a:r>
                        <a:rPr lang="en-GB" sz="1400" u="none" strike="noStrike" dirty="0">
                          <a:effectLst/>
                        </a:rPr>
                        <a:t>RMS Bunch Length (</a:t>
                      </a:r>
                      <a:r>
                        <a:rPr lang="en-GB" sz="1400" u="none" strike="noStrike" dirty="0" err="1">
                          <a:effectLst/>
                        </a:rPr>
                        <a:t>ps</a:t>
                      </a:r>
                      <a:r>
                        <a:rPr lang="en-GB" sz="1400" u="none" strike="noStrike" dirty="0">
                          <a:effectLst/>
                        </a:rPr>
                        <a:t>)</a:t>
                      </a:r>
                      <a:endParaRPr lang="en-GB" sz="14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n-GB" sz="1400" u="none" strike="noStrike" dirty="0">
                          <a:effectLst/>
                        </a:rPr>
                        <a:t>≈2-3</a:t>
                      </a:r>
                      <a:endParaRPr lang="en-GB" sz="14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n-GB" sz="1400" u="none" strike="noStrike" dirty="0">
                          <a:effectLst/>
                        </a:rPr>
                        <a:t>≈0.2-0.3</a:t>
                      </a:r>
                      <a:endParaRPr lang="en-GB" sz="1400" b="1"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3253855"/>
                  </a:ext>
                </a:extLst>
              </a:tr>
              <a:tr h="320479">
                <a:tc>
                  <a:txBody>
                    <a:bodyPr/>
                    <a:lstStyle/>
                    <a:p>
                      <a:pPr algn="ctr" rtl="0" fontAlgn="ctr"/>
                      <a:r>
                        <a:rPr lang="en-GB" sz="1400" u="none" strike="noStrike" dirty="0">
                          <a:effectLst/>
                        </a:rPr>
                        <a:t>Bunch Charge (</a:t>
                      </a:r>
                      <a:r>
                        <a:rPr lang="en-GB" sz="1400" u="none" strike="noStrike" dirty="0" err="1">
                          <a:effectLst/>
                        </a:rPr>
                        <a:t>pC</a:t>
                      </a:r>
                      <a:r>
                        <a:rPr lang="en-GB" sz="1400" u="none" strike="noStrike" dirty="0">
                          <a:effectLst/>
                        </a:rPr>
                        <a:t>)</a:t>
                      </a:r>
                      <a:endParaRPr lang="en-GB" sz="14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n-GB" sz="1400" u="none" strike="noStrike" dirty="0">
                          <a:effectLst/>
                        </a:rPr>
                        <a:t>100 -600 </a:t>
                      </a:r>
                      <a:r>
                        <a:rPr lang="en-GB" sz="1400" u="none" strike="noStrike" dirty="0" err="1">
                          <a:effectLst/>
                        </a:rPr>
                        <a:t>pC</a:t>
                      </a:r>
                      <a:endParaRPr lang="en-GB" sz="14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n-GB" sz="1400" u="none" strike="noStrike">
                          <a:effectLst/>
                        </a:rPr>
                        <a:t>100 pC</a:t>
                      </a:r>
                      <a:endParaRPr lang="en-GB" sz="1400" b="1"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355283099"/>
                  </a:ext>
                </a:extLst>
              </a:tr>
              <a:tr h="320479">
                <a:tc>
                  <a:txBody>
                    <a:bodyPr/>
                    <a:lstStyle/>
                    <a:p>
                      <a:pPr algn="ctr" rtl="0" fontAlgn="ctr"/>
                      <a:r>
                        <a:rPr lang="en-GB" sz="1400" u="none" strike="noStrike" dirty="0">
                          <a:effectLst/>
                        </a:rPr>
                        <a:t>Emittance (mm </a:t>
                      </a:r>
                      <a:r>
                        <a:rPr lang="en-GB" sz="1400" u="none" strike="noStrike" dirty="0" err="1">
                          <a:effectLst/>
                        </a:rPr>
                        <a:t>mrad</a:t>
                      </a:r>
                      <a:r>
                        <a:rPr lang="en-GB" sz="1400" u="none" strike="noStrike" dirty="0">
                          <a:effectLst/>
                        </a:rPr>
                        <a:t>)</a:t>
                      </a:r>
                      <a:endParaRPr lang="en-GB" sz="14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l-GR" sz="1400" u="none" strike="noStrike" dirty="0">
                          <a:effectLst/>
                        </a:rPr>
                        <a:t>2 - 5</a:t>
                      </a:r>
                      <a:endParaRPr lang="en-GB" sz="14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l-GR" sz="1400" u="none" strike="noStrike" dirty="0">
                          <a:effectLst/>
                        </a:rPr>
                        <a:t>2</a:t>
                      </a:r>
                      <a:endParaRPr lang="en-GB" sz="1400" b="1"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236968507"/>
                  </a:ext>
                </a:extLst>
              </a:tr>
              <a:tr h="320479">
                <a:tc>
                  <a:txBody>
                    <a:bodyPr/>
                    <a:lstStyle/>
                    <a:p>
                      <a:pPr algn="ctr" rtl="0" fontAlgn="ctr"/>
                      <a:r>
                        <a:rPr lang="en-GB" sz="1400" u="none" strike="noStrike" dirty="0">
                          <a:effectLst/>
                        </a:rPr>
                        <a:t>Beam size (µm)</a:t>
                      </a:r>
                      <a:endParaRPr lang="en-GB" sz="14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n-GB" sz="1400" u="none" strike="noStrike" dirty="0">
                          <a:effectLst/>
                        </a:rPr>
                        <a:t>~ 190</a:t>
                      </a:r>
                      <a:endParaRPr lang="en-GB" sz="14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n-GB" sz="1400" u="none" strike="noStrike" dirty="0">
                          <a:effectLst/>
                        </a:rPr>
                        <a:t>5.75</a:t>
                      </a:r>
                      <a:endParaRPr lang="en-GB" sz="1400" b="1"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925275953"/>
                  </a:ext>
                </a:extLst>
              </a:tr>
            </a:tbl>
          </a:graphicData>
        </a:graphic>
      </p:graphicFrame>
      <p:sp>
        <p:nvSpPr>
          <p:cNvPr id="13" name="Date Placeholder 12">
            <a:extLst>
              <a:ext uri="{FF2B5EF4-FFF2-40B4-BE49-F238E27FC236}">
                <a16:creationId xmlns:a16="http://schemas.microsoft.com/office/drawing/2014/main" id="{6836A80F-3FCB-F1C4-A960-71E78A2E87E3}"/>
              </a:ext>
            </a:extLst>
          </p:cNvPr>
          <p:cNvSpPr>
            <a:spLocks noGrp="1"/>
          </p:cNvSpPr>
          <p:nvPr>
            <p:ph type="dt" sz="half" idx="10"/>
          </p:nvPr>
        </p:nvSpPr>
        <p:spPr/>
        <p:txBody>
          <a:bodyPr/>
          <a:lstStyle/>
          <a:p>
            <a:r>
              <a:rPr lang="en-US"/>
              <a:t>5/02/2024</a:t>
            </a:r>
          </a:p>
        </p:txBody>
      </p:sp>
      <p:sp>
        <p:nvSpPr>
          <p:cNvPr id="14" name="Footer Placeholder 13">
            <a:extLst>
              <a:ext uri="{FF2B5EF4-FFF2-40B4-BE49-F238E27FC236}">
                <a16:creationId xmlns:a16="http://schemas.microsoft.com/office/drawing/2014/main" id="{E6F21AB9-5EEA-6B95-B66E-7586A58A9CF1}"/>
              </a:ext>
            </a:extLst>
          </p:cNvPr>
          <p:cNvSpPr>
            <a:spLocks noGrp="1"/>
          </p:cNvSpPr>
          <p:nvPr>
            <p:ph type="ftr" sz="quarter" idx="3"/>
          </p:nvPr>
        </p:nvSpPr>
        <p:spPr/>
        <p:txBody>
          <a:bodyPr/>
          <a:lstStyle/>
          <a:p>
            <a:r>
              <a:rPr lang="en-US"/>
              <a:t>AWAKE Review</a:t>
            </a:r>
            <a:endParaRPr lang="en-US" dirty="0"/>
          </a:p>
        </p:txBody>
      </p:sp>
      <p:sp>
        <p:nvSpPr>
          <p:cNvPr id="15" name="Slide Number Placeholder 14">
            <a:extLst>
              <a:ext uri="{FF2B5EF4-FFF2-40B4-BE49-F238E27FC236}">
                <a16:creationId xmlns:a16="http://schemas.microsoft.com/office/drawing/2014/main" id="{5CEC7040-97A2-AB1E-8F68-7127638E955A}"/>
              </a:ext>
            </a:extLst>
          </p:cNvPr>
          <p:cNvSpPr>
            <a:spLocks noGrp="1"/>
          </p:cNvSpPr>
          <p:nvPr>
            <p:ph type="sldNum" sz="quarter" idx="4"/>
          </p:nvPr>
        </p:nvSpPr>
        <p:spPr/>
        <p:txBody>
          <a:bodyPr/>
          <a:lstStyle/>
          <a:p>
            <a:fld id="{3D351EE0-6949-4F2E-8F68-46F7424C488D}" type="slidenum">
              <a:rPr lang="en-US" smtClean="0"/>
              <a:pPr/>
              <a:t>4</a:t>
            </a:fld>
            <a:endParaRPr lang="en-US" dirty="0"/>
          </a:p>
        </p:txBody>
      </p:sp>
    </p:spTree>
    <p:extLst>
      <p:ext uri="{BB962C8B-B14F-4D97-AF65-F5344CB8AC3E}">
        <p14:creationId xmlns:p14="http://schemas.microsoft.com/office/powerpoint/2010/main" val="75992229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7AF54-646E-44F5-06E2-5E777127A3E1}"/>
              </a:ext>
            </a:extLst>
          </p:cNvPr>
          <p:cNvSpPr>
            <a:spLocks noGrp="1"/>
          </p:cNvSpPr>
          <p:nvPr>
            <p:ph type="title"/>
          </p:nvPr>
        </p:nvSpPr>
        <p:spPr/>
        <p:txBody>
          <a:bodyPr>
            <a:normAutofit fontScale="90000"/>
          </a:bodyPr>
          <a:lstStyle/>
          <a:p>
            <a:r>
              <a:rPr lang="en-US" dirty="0"/>
              <a:t>150 MeV line</a:t>
            </a:r>
            <a:endParaRPr lang="en-CH" dirty="0"/>
          </a:p>
        </p:txBody>
      </p:sp>
      <p:sp>
        <p:nvSpPr>
          <p:cNvPr id="11" name="Date Placeholder 10">
            <a:extLst>
              <a:ext uri="{FF2B5EF4-FFF2-40B4-BE49-F238E27FC236}">
                <a16:creationId xmlns:a16="http://schemas.microsoft.com/office/drawing/2014/main" id="{14D44347-CA3A-90C5-4DA9-1DBF0BBEFC4F}"/>
              </a:ext>
            </a:extLst>
          </p:cNvPr>
          <p:cNvSpPr>
            <a:spLocks noGrp="1"/>
          </p:cNvSpPr>
          <p:nvPr>
            <p:ph type="dt" sz="half" idx="10"/>
          </p:nvPr>
        </p:nvSpPr>
        <p:spPr/>
        <p:txBody>
          <a:bodyPr/>
          <a:lstStyle/>
          <a:p>
            <a:r>
              <a:rPr lang="en-US"/>
              <a:t>5/02/2024</a:t>
            </a:r>
          </a:p>
        </p:txBody>
      </p:sp>
      <p:sp>
        <p:nvSpPr>
          <p:cNvPr id="12" name="Footer Placeholder 11">
            <a:extLst>
              <a:ext uri="{FF2B5EF4-FFF2-40B4-BE49-F238E27FC236}">
                <a16:creationId xmlns:a16="http://schemas.microsoft.com/office/drawing/2014/main" id="{32BB1791-586C-0E05-7B31-F6BD8535843D}"/>
              </a:ext>
            </a:extLst>
          </p:cNvPr>
          <p:cNvSpPr>
            <a:spLocks noGrp="1"/>
          </p:cNvSpPr>
          <p:nvPr>
            <p:ph type="ftr" sz="quarter" idx="3"/>
          </p:nvPr>
        </p:nvSpPr>
        <p:spPr/>
        <p:txBody>
          <a:bodyPr/>
          <a:lstStyle/>
          <a:p>
            <a:r>
              <a:rPr lang="en-US"/>
              <a:t>AWAKE Review</a:t>
            </a:r>
            <a:endParaRPr lang="en-US" dirty="0"/>
          </a:p>
        </p:txBody>
      </p:sp>
      <p:sp>
        <p:nvSpPr>
          <p:cNvPr id="13" name="Slide Number Placeholder 12">
            <a:extLst>
              <a:ext uri="{FF2B5EF4-FFF2-40B4-BE49-F238E27FC236}">
                <a16:creationId xmlns:a16="http://schemas.microsoft.com/office/drawing/2014/main" id="{21B479B8-70F8-61C6-6066-AD4E75E727D2}"/>
              </a:ext>
            </a:extLst>
          </p:cNvPr>
          <p:cNvSpPr>
            <a:spLocks noGrp="1"/>
          </p:cNvSpPr>
          <p:nvPr>
            <p:ph type="sldNum" sz="quarter" idx="4"/>
          </p:nvPr>
        </p:nvSpPr>
        <p:spPr/>
        <p:txBody>
          <a:bodyPr/>
          <a:lstStyle/>
          <a:p>
            <a:fld id="{3D351EE0-6949-4F2E-8F68-46F7424C488D}" type="slidenum">
              <a:rPr lang="en-US" smtClean="0"/>
              <a:pPr/>
              <a:t>40</a:t>
            </a:fld>
            <a:endParaRPr lang="en-US" dirty="0"/>
          </a:p>
        </p:txBody>
      </p:sp>
      <p:sp>
        <p:nvSpPr>
          <p:cNvPr id="7" name="TextBox 6">
            <a:extLst>
              <a:ext uri="{FF2B5EF4-FFF2-40B4-BE49-F238E27FC236}">
                <a16:creationId xmlns:a16="http://schemas.microsoft.com/office/drawing/2014/main" id="{08D93A3B-7D13-F555-F7DE-DF9B96E1EF0A}"/>
              </a:ext>
            </a:extLst>
          </p:cNvPr>
          <p:cNvSpPr txBox="1"/>
          <p:nvPr/>
        </p:nvSpPr>
        <p:spPr>
          <a:xfrm>
            <a:off x="397790" y="807486"/>
            <a:ext cx="9668230" cy="2031325"/>
          </a:xfrm>
          <a:prstGeom prst="rect">
            <a:avLst/>
          </a:prstGeom>
          <a:noFill/>
        </p:spPr>
        <p:txBody>
          <a:bodyPr wrap="square">
            <a:spAutoFit/>
          </a:bodyPr>
          <a:lstStyle/>
          <a:p>
            <a:pPr marL="285750" indent="-285750">
              <a:buClr>
                <a:schemeClr val="accent2"/>
              </a:buClr>
              <a:buFont typeface="Arial" panose="020B0604020202020204" pitchFamily="34" charset="0"/>
              <a:buChar char="•"/>
            </a:pPr>
            <a:r>
              <a:rPr lang="en-US" dirty="0">
                <a:latin typeface="Calibri Light" panose="020F0302020204030204" pitchFamily="34" charset="0"/>
              </a:rPr>
              <a:t>In order to compensate for chromatic contributions to beam sizes </a:t>
            </a:r>
            <a:r>
              <a:rPr lang="en-US" dirty="0" err="1">
                <a:latin typeface="Calibri Light" panose="020F0302020204030204" pitchFamily="34" charset="0"/>
              </a:rPr>
              <a:t>sextupoles</a:t>
            </a:r>
            <a:r>
              <a:rPr lang="en-US" dirty="0">
                <a:latin typeface="Calibri Light" panose="020F0302020204030204" pitchFamily="34" charset="0"/>
              </a:rPr>
              <a:t> were added</a:t>
            </a:r>
          </a:p>
          <a:p>
            <a:pPr marL="285750" indent="-285750">
              <a:buClr>
                <a:schemeClr val="accent2"/>
              </a:buClr>
              <a:buFont typeface="Arial" panose="020B0604020202020204" pitchFamily="34" charset="0"/>
              <a:buChar char="•"/>
            </a:pPr>
            <a:endParaRPr lang="en-US" dirty="0">
              <a:latin typeface="Calibri Light" panose="020F0302020204030204" pitchFamily="34" charset="0"/>
            </a:endParaRPr>
          </a:p>
          <a:p>
            <a:pPr marL="285750" indent="-285750">
              <a:buClr>
                <a:schemeClr val="accent2"/>
              </a:buClr>
              <a:buFont typeface="Arial" panose="020B0604020202020204" pitchFamily="34" charset="0"/>
              <a:buChar char="•"/>
            </a:pPr>
            <a:r>
              <a:rPr lang="en-US" dirty="0">
                <a:latin typeface="Calibri Light" panose="020F0302020204030204" pitchFamily="34" charset="0"/>
              </a:rPr>
              <a:t>Octupoles were finally added to mitigate detuning with amplitude effects</a:t>
            </a:r>
          </a:p>
          <a:p>
            <a:pPr marL="285750" indent="-285750">
              <a:buClr>
                <a:schemeClr val="accent2"/>
              </a:buClr>
              <a:buFont typeface="Arial" panose="020B0604020202020204" pitchFamily="34" charset="0"/>
              <a:buChar char="•"/>
            </a:pPr>
            <a:endParaRPr lang="en-US" dirty="0">
              <a:latin typeface="Calibri Light" panose="020F0302020204030204" pitchFamily="34" charset="0"/>
            </a:endParaRPr>
          </a:p>
          <a:p>
            <a:pPr marL="285750" indent="-285750">
              <a:buClr>
                <a:schemeClr val="accent2"/>
              </a:buClr>
              <a:buFont typeface="Arial" panose="020B0604020202020204" pitchFamily="34" charset="0"/>
              <a:buChar char="•"/>
            </a:pPr>
            <a:r>
              <a:rPr lang="en-US" dirty="0">
                <a:latin typeface="Calibri Light" panose="020F0302020204030204" pitchFamily="34" charset="0"/>
              </a:rPr>
              <a:t>At each stage a combination of different optimization algorithms was used (Powell, </a:t>
            </a:r>
            <a:r>
              <a:rPr lang="en-US" dirty="0" err="1">
                <a:latin typeface="Calibri Light" panose="020F0302020204030204" pitchFamily="34" charset="0"/>
              </a:rPr>
              <a:t>Nelder</a:t>
            </a:r>
            <a:r>
              <a:rPr lang="en-US" dirty="0">
                <a:latin typeface="Calibri Light" panose="020F0302020204030204" pitchFamily="34" charset="0"/>
              </a:rPr>
              <a:t> Mead)</a:t>
            </a:r>
          </a:p>
          <a:p>
            <a:pPr marL="285750" indent="-285750">
              <a:buClr>
                <a:schemeClr val="accent2"/>
              </a:buClr>
              <a:buFont typeface="Arial" panose="020B0604020202020204" pitchFamily="34" charset="0"/>
              <a:buChar char="•"/>
            </a:pPr>
            <a:endParaRPr lang="en-US" dirty="0">
              <a:latin typeface="Calibri Light" panose="020F0302020204030204" pitchFamily="34" charset="0"/>
            </a:endParaRPr>
          </a:p>
          <a:p>
            <a:pPr marL="285750" indent="-285750">
              <a:buClr>
                <a:schemeClr val="accent2"/>
              </a:buClr>
              <a:buFont typeface="Arial" panose="020B0604020202020204" pitchFamily="34" charset="0"/>
              <a:buChar char="•"/>
            </a:pPr>
            <a:r>
              <a:rPr lang="en-US" dirty="0">
                <a:latin typeface="Calibri Light" panose="020F0302020204030204" pitchFamily="34" charset="0"/>
              </a:rPr>
              <a:t>Reached specifications and set baseline design</a:t>
            </a:r>
          </a:p>
        </p:txBody>
      </p:sp>
      <p:sp>
        <p:nvSpPr>
          <p:cNvPr id="8" name="AutoShape 2">
            <a:extLst>
              <a:ext uri="{FF2B5EF4-FFF2-40B4-BE49-F238E27FC236}">
                <a16:creationId xmlns:a16="http://schemas.microsoft.com/office/drawing/2014/main" id="{FF38BE30-2DCF-9FBF-6C3F-EDED8A60EB6D}"/>
              </a:ext>
            </a:extLst>
          </p:cNvPr>
          <p:cNvSpPr>
            <a:spLocks noChangeAspect="1" noChangeArrowheads="1"/>
          </p:cNvSpPr>
          <p:nvPr/>
        </p:nvSpPr>
        <p:spPr bwMode="auto">
          <a:xfrm>
            <a:off x="6054698" y="3387698"/>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latin typeface="Calibri Light" panose="020F0302020204030204" pitchFamily="34" charset="0"/>
            </a:endParaRPr>
          </a:p>
        </p:txBody>
      </p:sp>
      <p:pic>
        <p:nvPicPr>
          <p:cNvPr id="9" name="Picture 8" descr="Chart, surface chart&#10;&#10;Description automatically generated">
            <a:extLst>
              <a:ext uri="{FF2B5EF4-FFF2-40B4-BE49-F238E27FC236}">
                <a16:creationId xmlns:a16="http://schemas.microsoft.com/office/drawing/2014/main" id="{ABB8AD64-3308-DBFF-FBBB-3284C96DB58D}"/>
              </a:ext>
            </a:extLst>
          </p:cNvPr>
          <p:cNvPicPr>
            <a:picLocks noChangeAspect="1"/>
          </p:cNvPicPr>
          <p:nvPr/>
        </p:nvPicPr>
        <p:blipFill>
          <a:blip r:embed="rId3"/>
          <a:stretch>
            <a:fillRect/>
          </a:stretch>
        </p:blipFill>
        <p:spPr>
          <a:xfrm>
            <a:off x="4385046" y="3369242"/>
            <a:ext cx="2698708" cy="2308496"/>
          </a:xfrm>
          <a:prstGeom prst="rect">
            <a:avLst/>
          </a:prstGeom>
        </p:spPr>
      </p:pic>
      <p:pic>
        <p:nvPicPr>
          <p:cNvPr id="10" name="Picture 9" descr="Chart, line chart&#10;&#10;Description automatically generated">
            <a:extLst>
              <a:ext uri="{FF2B5EF4-FFF2-40B4-BE49-F238E27FC236}">
                <a16:creationId xmlns:a16="http://schemas.microsoft.com/office/drawing/2014/main" id="{555C670F-FBF4-FD18-1115-0A583BA9F2C1}"/>
              </a:ext>
            </a:extLst>
          </p:cNvPr>
          <p:cNvPicPr>
            <a:picLocks noChangeAspect="1"/>
          </p:cNvPicPr>
          <p:nvPr/>
        </p:nvPicPr>
        <p:blipFill>
          <a:blip r:embed="rId4"/>
          <a:stretch>
            <a:fillRect/>
          </a:stretch>
        </p:blipFill>
        <p:spPr>
          <a:xfrm>
            <a:off x="233018" y="2922699"/>
            <a:ext cx="3991752" cy="2938920"/>
          </a:xfrm>
          <a:prstGeom prst="rect">
            <a:avLst/>
          </a:prstGeom>
        </p:spPr>
      </p:pic>
      <mc:AlternateContent xmlns:mc="http://schemas.openxmlformats.org/markup-compatibility/2006" xmlns:a14="http://schemas.microsoft.com/office/drawing/2010/main">
        <mc:Choice Requires="a14">
          <p:graphicFrame>
            <p:nvGraphicFramePr>
              <p:cNvPr id="14" name="Table 17">
                <a:extLst>
                  <a:ext uri="{FF2B5EF4-FFF2-40B4-BE49-F238E27FC236}">
                    <a16:creationId xmlns:a16="http://schemas.microsoft.com/office/drawing/2014/main" id="{EF99CD76-6538-98E4-2E2E-A4CF47250E42}"/>
                  </a:ext>
                </a:extLst>
              </p:cNvPr>
              <p:cNvGraphicFramePr>
                <a:graphicFrameLocks noGrp="1"/>
              </p:cNvGraphicFramePr>
              <p:nvPr>
                <p:extLst>
                  <p:ext uri="{D42A27DB-BD31-4B8C-83A1-F6EECF244321}">
                    <p14:modId xmlns:p14="http://schemas.microsoft.com/office/powerpoint/2010/main" val="32385818"/>
                  </p:ext>
                </p:extLst>
              </p:nvPr>
            </p:nvGraphicFramePr>
            <p:xfrm>
              <a:off x="7706668" y="3419904"/>
              <a:ext cx="4134987" cy="2089264"/>
            </p:xfrm>
            <a:graphic>
              <a:graphicData uri="http://schemas.openxmlformats.org/drawingml/2006/table">
                <a:tbl>
                  <a:tblPr firstRow="1" bandRow="1">
                    <a:tableStyleId>{5C22544A-7EE6-4342-B048-85BDC9FD1C3A}</a:tableStyleId>
                  </a:tblPr>
                  <a:tblGrid>
                    <a:gridCol w="939842">
                      <a:extLst>
                        <a:ext uri="{9D8B030D-6E8A-4147-A177-3AD203B41FA5}">
                          <a16:colId xmlns:a16="http://schemas.microsoft.com/office/drawing/2014/main" val="902370720"/>
                        </a:ext>
                      </a:extLst>
                    </a:gridCol>
                    <a:gridCol w="1397876">
                      <a:extLst>
                        <a:ext uri="{9D8B030D-6E8A-4147-A177-3AD203B41FA5}">
                          <a16:colId xmlns:a16="http://schemas.microsoft.com/office/drawing/2014/main" val="3737005902"/>
                        </a:ext>
                      </a:extLst>
                    </a:gridCol>
                    <a:gridCol w="905766">
                      <a:extLst>
                        <a:ext uri="{9D8B030D-6E8A-4147-A177-3AD203B41FA5}">
                          <a16:colId xmlns:a16="http://schemas.microsoft.com/office/drawing/2014/main" val="1153879975"/>
                        </a:ext>
                      </a:extLst>
                    </a:gridCol>
                    <a:gridCol w="891503">
                      <a:extLst>
                        <a:ext uri="{9D8B030D-6E8A-4147-A177-3AD203B41FA5}">
                          <a16:colId xmlns:a16="http://schemas.microsoft.com/office/drawing/2014/main" val="1411922069"/>
                        </a:ext>
                      </a:extLst>
                    </a:gridCol>
                  </a:tblGrid>
                  <a:tr h="335900">
                    <a:tc>
                      <a:txBody>
                        <a:bodyPr/>
                        <a:lstStyle/>
                        <a:p>
                          <a:endParaRPr lang="en-GB" sz="1600" dirty="0">
                            <a:latin typeface="Calibri Light" panose="020F0302020204030204" pitchFamily="34" charset="0"/>
                          </a:endParaRPr>
                        </a:p>
                      </a:txBody>
                      <a:tcPr/>
                    </a:tc>
                    <a:tc>
                      <a:txBody>
                        <a:bodyPr/>
                        <a:lstStyle/>
                        <a:p>
                          <a:pPr algn="ctr"/>
                          <a:r>
                            <a:rPr lang="en-US" sz="1600" dirty="0">
                              <a:latin typeface="Calibri Light" panose="020F0302020204030204" pitchFamily="34" charset="0"/>
                            </a:rPr>
                            <a:t>Specifications</a:t>
                          </a:r>
                          <a:endParaRPr lang="en-GB" sz="1600" dirty="0">
                            <a:latin typeface="Calibri Light" panose="020F0302020204030204" pitchFamily="34" charset="0"/>
                          </a:endParaRPr>
                        </a:p>
                      </a:txBody>
                      <a:tcPr/>
                    </a:tc>
                    <a:tc>
                      <a:txBody>
                        <a:bodyPr/>
                        <a:lstStyle/>
                        <a:p>
                          <a:pPr algn="ctr"/>
                          <a:r>
                            <a:rPr lang="en-US" sz="1600" dirty="0">
                              <a:latin typeface="Calibri Light" panose="020F0302020204030204" pitchFamily="34" charset="0"/>
                            </a:rPr>
                            <a:t>x-plane</a:t>
                          </a:r>
                          <a:endParaRPr lang="en-GB" sz="1600" dirty="0">
                            <a:latin typeface="Calibri Light" panose="020F0302020204030204" pitchFamily="34" charset="0"/>
                          </a:endParaRPr>
                        </a:p>
                      </a:txBody>
                      <a:tcPr/>
                    </a:tc>
                    <a:tc>
                      <a:txBody>
                        <a:bodyPr/>
                        <a:lstStyle/>
                        <a:p>
                          <a:pPr algn="ctr"/>
                          <a:r>
                            <a:rPr lang="en-US" sz="1600" dirty="0">
                              <a:latin typeface="Calibri Light" panose="020F0302020204030204" pitchFamily="34" charset="0"/>
                            </a:rPr>
                            <a:t>y-plane</a:t>
                          </a:r>
                          <a:endParaRPr lang="en-GB" sz="1600" dirty="0">
                            <a:latin typeface="Calibri Light" panose="020F0302020204030204" pitchFamily="34" charset="0"/>
                          </a:endParaRPr>
                        </a:p>
                      </a:txBody>
                      <a:tcPr/>
                    </a:tc>
                    <a:extLst>
                      <a:ext uri="{0D108BD9-81ED-4DB2-BD59-A6C34878D82A}">
                        <a16:rowId xmlns:a16="http://schemas.microsoft.com/office/drawing/2014/main" val="2835791570"/>
                      </a:ext>
                    </a:extLst>
                  </a:tr>
                  <a:tr h="335016">
                    <a:tc>
                      <a:txBody>
                        <a:bodyPr/>
                        <a:lstStyle/>
                        <a:p>
                          <a:pPr/>
                          <a14:m>
                            <m:oMathPara xmlns:m="http://schemas.openxmlformats.org/officeDocument/2006/math">
                              <m:oMathParaPr>
                                <m:jc m:val="centerGroup"/>
                              </m:oMathParaPr>
                              <m:oMath xmlns:m="http://schemas.openxmlformats.org/officeDocument/2006/math">
                                <m:sSub>
                                  <m:sSubPr>
                                    <m:ctrlPr>
                                      <a:rPr lang="en-GB" sz="1600" i="1" smtClean="0">
                                        <a:latin typeface="Cambria Math" panose="02040503050406030204" pitchFamily="18" charset="0"/>
                                      </a:rPr>
                                    </m:ctrlPr>
                                  </m:sSubPr>
                                  <m:e>
                                    <m:r>
                                      <a:rPr lang="en-GB" sz="1600" i="1" smtClean="0">
                                        <a:latin typeface="Cambria Math" panose="02040503050406030204" pitchFamily="18" charset="0"/>
                                        <a:ea typeface="Cambria Math" panose="02040503050406030204" pitchFamily="18" charset="0"/>
                                      </a:rPr>
                                      <m:t>𝜎</m:t>
                                    </m:r>
                                  </m:e>
                                  <m:sub>
                                    <m:r>
                                      <a:rPr lang="en-US" sz="1600" b="0" i="1" smtClean="0">
                                        <a:latin typeface="Cambria Math" panose="02040503050406030204" pitchFamily="18" charset="0"/>
                                      </a:rPr>
                                      <m:t>𝑥</m:t>
                                    </m:r>
                                    <m:r>
                                      <a:rPr lang="en-US" sz="1600" b="0" i="1" smtClean="0">
                                        <a:latin typeface="Cambria Math" panose="02040503050406030204" pitchFamily="18" charset="0"/>
                                      </a:rPr>
                                      <m:t>,</m:t>
                                    </m:r>
                                    <m:r>
                                      <a:rPr lang="en-US" sz="1600" b="0" i="1" smtClean="0">
                                        <a:latin typeface="Cambria Math" panose="02040503050406030204" pitchFamily="18" charset="0"/>
                                      </a:rPr>
                                      <m:t>𝑦</m:t>
                                    </m:r>
                                  </m:sub>
                                </m:sSub>
                                <m:r>
                                  <a:rPr lang="en-US" sz="1600" b="0" i="1" smtClean="0">
                                    <a:latin typeface="Cambria Math" panose="02040503050406030204" pitchFamily="18" charset="0"/>
                                  </a:rPr>
                                  <m:t> [</m:t>
                                </m:r>
                                <m:r>
                                  <a:rPr lang="en-US" sz="1600" b="0" i="1" smtClean="0">
                                    <a:latin typeface="Cambria Math" panose="02040503050406030204" pitchFamily="18" charset="0"/>
                                    <a:ea typeface="Cambria Math" panose="02040503050406030204" pitchFamily="18" charset="0"/>
                                  </a:rPr>
                                  <m:t>𝜇</m:t>
                                </m:r>
                                <m:r>
                                  <a:rPr lang="en-US" sz="1600" b="0" i="1" smtClean="0">
                                    <a:latin typeface="Cambria Math" panose="02040503050406030204" pitchFamily="18" charset="0"/>
                                    <a:ea typeface="Cambria Math" panose="02040503050406030204" pitchFamily="18" charset="0"/>
                                  </a:rPr>
                                  <m:t>𝑚</m:t>
                                </m:r>
                                <m:r>
                                  <a:rPr lang="en-US" sz="1600" b="0" i="1" smtClean="0">
                                    <a:latin typeface="Cambria Math" panose="02040503050406030204" pitchFamily="18" charset="0"/>
                                    <a:ea typeface="Cambria Math" panose="02040503050406030204" pitchFamily="18" charset="0"/>
                                  </a:rPr>
                                  <m:t>]</m:t>
                                </m:r>
                              </m:oMath>
                            </m:oMathPara>
                          </a14:m>
                          <a:endParaRPr lang="en-GB" sz="1600" dirty="0">
                            <a:latin typeface="Calibri Light" panose="020F0302020204030204" pitchFamily="34" charset="0"/>
                          </a:endParaRPr>
                        </a:p>
                      </a:txBody>
                      <a:tcPr/>
                    </a:tc>
                    <a:tc>
                      <a:txBody>
                        <a:bodyPr/>
                        <a:lstStyle/>
                        <a:p>
                          <a:pPr algn="ctr"/>
                          <a:r>
                            <a:rPr lang="en-US" sz="1600" dirty="0">
                              <a:latin typeface="Calibri Light" panose="020F0302020204030204" pitchFamily="34" charset="0"/>
                            </a:rPr>
                            <a:t>5.75</a:t>
                          </a:r>
                          <a:endParaRPr lang="en-GB" sz="1600" dirty="0">
                            <a:latin typeface="Calibri Light" panose="020F0302020204030204" pitchFamily="34" charset="0"/>
                          </a:endParaRPr>
                        </a:p>
                      </a:txBody>
                      <a:tcPr/>
                    </a:tc>
                    <a:tc>
                      <a:txBody>
                        <a:bodyPr/>
                        <a:lstStyle/>
                        <a:p>
                          <a:pPr algn="ctr"/>
                          <a:r>
                            <a:rPr lang="en-US" sz="1600" dirty="0">
                              <a:latin typeface="Calibri Light" panose="020F0302020204030204" pitchFamily="34" charset="0"/>
                            </a:rPr>
                            <a:t>5.97</a:t>
                          </a:r>
                          <a:endParaRPr lang="en-GB" sz="1600" dirty="0">
                            <a:latin typeface="Calibri Light" panose="020F0302020204030204" pitchFamily="34" charset="0"/>
                          </a:endParaRPr>
                        </a:p>
                      </a:txBody>
                      <a:tcPr/>
                    </a:tc>
                    <a:tc>
                      <a:txBody>
                        <a:bodyPr/>
                        <a:lstStyle/>
                        <a:p>
                          <a:pPr algn="ctr"/>
                          <a:r>
                            <a:rPr lang="en-US" sz="1600" dirty="0">
                              <a:latin typeface="Calibri Light" panose="020F0302020204030204" pitchFamily="34" charset="0"/>
                            </a:rPr>
                            <a:t>6.11</a:t>
                          </a:r>
                          <a:endParaRPr lang="en-GB" sz="1600" dirty="0">
                            <a:latin typeface="Calibri Light" panose="020F0302020204030204" pitchFamily="34" charset="0"/>
                          </a:endParaRPr>
                        </a:p>
                      </a:txBody>
                      <a:tcPr/>
                    </a:tc>
                    <a:extLst>
                      <a:ext uri="{0D108BD9-81ED-4DB2-BD59-A6C34878D82A}">
                        <a16:rowId xmlns:a16="http://schemas.microsoft.com/office/drawing/2014/main" val="3801852007"/>
                      </a:ext>
                    </a:extLst>
                  </a:tr>
                  <a:tr h="335016">
                    <a:tc>
                      <a:txBody>
                        <a:bodyPr/>
                        <a:lstStyle/>
                        <a:p>
                          <a:pPr/>
                          <a14:m>
                            <m:oMathPara xmlns:m="http://schemas.openxmlformats.org/officeDocument/2006/math">
                              <m:oMathParaPr>
                                <m:jc m:val="centerGroup"/>
                              </m:oMathParaPr>
                              <m:oMath xmlns:m="http://schemas.openxmlformats.org/officeDocument/2006/math">
                                <m:sSub>
                                  <m:sSubPr>
                                    <m:ctrlPr>
                                      <a:rPr lang="en-GB" sz="1600" i="1" smtClean="0">
                                        <a:latin typeface="Cambria Math" panose="02040503050406030204" pitchFamily="18" charset="0"/>
                                      </a:rPr>
                                    </m:ctrlPr>
                                  </m:sSubPr>
                                  <m:e>
                                    <m:r>
                                      <a:rPr lang="en-GB" sz="1600" i="1" smtClean="0">
                                        <a:latin typeface="Cambria Math" panose="02040503050406030204" pitchFamily="18" charset="0"/>
                                        <a:ea typeface="Cambria Math" panose="02040503050406030204" pitchFamily="18" charset="0"/>
                                      </a:rPr>
                                      <m:t>𝜎</m:t>
                                    </m:r>
                                  </m:e>
                                  <m:sub>
                                    <m:r>
                                      <a:rPr lang="en-US" sz="1600" b="0" i="1" smtClean="0">
                                        <a:latin typeface="Cambria Math" panose="02040503050406030204" pitchFamily="18" charset="0"/>
                                        <a:ea typeface="Cambria Math" panose="02040503050406030204" pitchFamily="18" charset="0"/>
                                      </a:rPr>
                                      <m:t>𝑧</m:t>
                                    </m:r>
                                  </m:sub>
                                </m:sSub>
                                <m:r>
                                  <a:rPr lang="en-US" sz="1600" b="0" i="1" smtClean="0">
                                    <a:latin typeface="Cambria Math" panose="02040503050406030204" pitchFamily="18" charset="0"/>
                                  </a:rPr>
                                  <m:t> [</m:t>
                                </m:r>
                                <m:r>
                                  <a:rPr lang="en-US" sz="1600" b="0" i="1" smtClean="0">
                                    <a:latin typeface="Cambria Math" panose="02040503050406030204" pitchFamily="18" charset="0"/>
                                    <a:ea typeface="Cambria Math" panose="02040503050406030204" pitchFamily="18" charset="0"/>
                                  </a:rPr>
                                  <m:t>𝜇</m:t>
                                </m:r>
                                <m:r>
                                  <a:rPr lang="en-US" sz="1600" b="0" i="1" smtClean="0">
                                    <a:latin typeface="Cambria Math" panose="02040503050406030204" pitchFamily="18" charset="0"/>
                                    <a:ea typeface="Cambria Math" panose="02040503050406030204" pitchFamily="18" charset="0"/>
                                  </a:rPr>
                                  <m:t>𝑚</m:t>
                                </m:r>
                                <m:r>
                                  <a:rPr lang="en-US" sz="1600" b="0" i="1" smtClean="0">
                                    <a:latin typeface="Cambria Math" panose="02040503050406030204" pitchFamily="18" charset="0"/>
                                    <a:ea typeface="Cambria Math" panose="02040503050406030204" pitchFamily="18" charset="0"/>
                                  </a:rPr>
                                  <m:t>]</m:t>
                                </m:r>
                              </m:oMath>
                            </m:oMathPara>
                          </a14:m>
                          <a:endParaRPr lang="en-GB" sz="1600" dirty="0">
                            <a:latin typeface="Calibri Light" panose="020F0302020204030204" pitchFamily="34" charset="0"/>
                          </a:endParaRPr>
                        </a:p>
                      </a:txBody>
                      <a:tcPr/>
                    </a:tc>
                    <a:tc>
                      <a:txBody>
                        <a:bodyPr/>
                        <a:lstStyle/>
                        <a:p>
                          <a:pPr algn="ctr"/>
                          <a:r>
                            <a:rPr lang="en-US" sz="1600" dirty="0">
                              <a:latin typeface="Calibri Light" panose="020F0302020204030204" pitchFamily="34" charset="0"/>
                            </a:rPr>
                            <a:t>60</a:t>
                          </a:r>
                          <a:endParaRPr lang="en-GB" sz="1600" dirty="0">
                            <a:latin typeface="Calibri Light" panose="020F0302020204030204" pitchFamily="34" charset="0"/>
                          </a:endParaRPr>
                        </a:p>
                      </a:txBody>
                      <a:tcPr/>
                    </a:tc>
                    <a:tc gridSpan="2">
                      <a:txBody>
                        <a:bodyPr/>
                        <a:lstStyle/>
                        <a:p>
                          <a:pPr algn="ctr"/>
                          <a:r>
                            <a:rPr lang="en-US" sz="1600" dirty="0">
                              <a:latin typeface="Calibri Light" panose="020F0302020204030204" pitchFamily="34" charset="0"/>
                            </a:rPr>
                            <a:t>59.87</a:t>
                          </a:r>
                          <a:endParaRPr lang="en-GB" sz="1600" dirty="0">
                            <a:latin typeface="Calibri Light" panose="020F0302020204030204" pitchFamily="34" charset="0"/>
                          </a:endParaRPr>
                        </a:p>
                      </a:txBody>
                      <a:tcPr/>
                    </a:tc>
                    <a:tc hMerge="1">
                      <a:txBody>
                        <a:bodyPr/>
                        <a:lstStyle/>
                        <a:p>
                          <a:pPr algn="ctr"/>
                          <a:endParaRPr lang="en-GB" sz="1600" dirty="0"/>
                        </a:p>
                      </a:txBody>
                      <a:tcPr/>
                    </a:tc>
                    <a:extLst>
                      <a:ext uri="{0D108BD9-81ED-4DB2-BD59-A6C34878D82A}">
                        <a16:rowId xmlns:a16="http://schemas.microsoft.com/office/drawing/2014/main" val="4058883811"/>
                      </a:ext>
                    </a:extLst>
                  </a:tr>
                  <a:tr h="335016">
                    <a:tc>
                      <a:txBody>
                        <a:bodyPr/>
                        <a:lstStyle/>
                        <a:p>
                          <a:pPr/>
                          <a14:m>
                            <m:oMathPara xmlns:m="http://schemas.openxmlformats.org/officeDocument/2006/math">
                              <m:oMathParaPr>
                                <m:jc m:val="centerGroup"/>
                              </m:oMathParaPr>
                              <m:oMath xmlns:m="http://schemas.openxmlformats.org/officeDocument/2006/math">
                                <m:sSub>
                                  <m:sSubPr>
                                    <m:ctrlPr>
                                      <a:rPr lang="en-GB" sz="1600" i="1" smtClean="0">
                                        <a:latin typeface="Cambria Math" panose="02040503050406030204" pitchFamily="18" charset="0"/>
                                      </a:rPr>
                                    </m:ctrlPr>
                                  </m:sSubPr>
                                  <m:e>
                                    <m:r>
                                      <a:rPr lang="en-GB" sz="1600" i="1" smtClean="0">
                                        <a:latin typeface="Cambria Math" panose="02040503050406030204" pitchFamily="18" charset="0"/>
                                        <a:ea typeface="Cambria Math" panose="02040503050406030204" pitchFamily="18" charset="0"/>
                                      </a:rPr>
                                      <m:t>𝛽</m:t>
                                    </m:r>
                                  </m:e>
                                  <m:sub>
                                    <m:r>
                                      <a:rPr lang="en-US" sz="1600" b="0" i="1" smtClean="0">
                                        <a:latin typeface="Cambria Math" panose="02040503050406030204" pitchFamily="18" charset="0"/>
                                      </a:rPr>
                                      <m:t>𝑥</m:t>
                                    </m:r>
                                    <m:r>
                                      <a:rPr lang="en-US" sz="1600" b="0" i="1" smtClean="0">
                                        <a:latin typeface="Cambria Math" panose="02040503050406030204" pitchFamily="18" charset="0"/>
                                      </a:rPr>
                                      <m:t>,</m:t>
                                    </m:r>
                                    <m:r>
                                      <a:rPr lang="en-US" sz="1600" b="0" i="1" smtClean="0">
                                        <a:latin typeface="Cambria Math" panose="02040503050406030204" pitchFamily="18" charset="0"/>
                                      </a:rPr>
                                      <m:t>𝑦</m:t>
                                    </m:r>
                                  </m:sub>
                                </m:sSub>
                                <m:r>
                                  <a:rPr lang="en-US" sz="1600" b="0" i="1" smtClean="0">
                                    <a:latin typeface="Cambria Math" panose="02040503050406030204" pitchFamily="18" charset="0"/>
                                  </a:rPr>
                                  <m:t> [</m:t>
                                </m:r>
                                <m:r>
                                  <a:rPr lang="en-US" sz="1600" b="0" i="1" smtClean="0">
                                    <a:latin typeface="Cambria Math" panose="02040503050406030204" pitchFamily="18" charset="0"/>
                                    <a:ea typeface="Cambria Math" panose="02040503050406030204" pitchFamily="18" charset="0"/>
                                  </a:rPr>
                                  <m:t>𝜇</m:t>
                                </m:r>
                                <m:r>
                                  <a:rPr lang="en-US" sz="1600" b="0" i="1" smtClean="0">
                                    <a:latin typeface="Cambria Math" panose="02040503050406030204" pitchFamily="18" charset="0"/>
                                    <a:ea typeface="Cambria Math" panose="02040503050406030204" pitchFamily="18" charset="0"/>
                                  </a:rPr>
                                  <m:t>𝑚</m:t>
                                </m:r>
                                <m:r>
                                  <a:rPr lang="en-US" sz="1600" b="0" i="1" smtClean="0">
                                    <a:latin typeface="Cambria Math" panose="02040503050406030204" pitchFamily="18" charset="0"/>
                                    <a:ea typeface="Cambria Math" panose="02040503050406030204" pitchFamily="18" charset="0"/>
                                  </a:rPr>
                                  <m:t>]</m:t>
                                </m:r>
                              </m:oMath>
                            </m:oMathPara>
                          </a14:m>
                          <a:endParaRPr lang="en-GB" sz="1600" dirty="0">
                            <a:latin typeface="Calibri Light" panose="020F0302020204030204" pitchFamily="34" charset="0"/>
                          </a:endParaRPr>
                        </a:p>
                      </a:txBody>
                      <a:tcPr/>
                    </a:tc>
                    <a:tc>
                      <a:txBody>
                        <a:bodyPr/>
                        <a:lstStyle/>
                        <a:p>
                          <a:pPr algn="ctr"/>
                          <a:r>
                            <a:rPr lang="en-US" sz="1600" dirty="0">
                              <a:latin typeface="Calibri Light" panose="020F0302020204030204" pitchFamily="34" charset="0"/>
                            </a:rPr>
                            <a:t>4.8</a:t>
                          </a:r>
                          <a:endParaRPr lang="en-GB" sz="1600" dirty="0">
                            <a:latin typeface="Calibri Light" panose="020F0302020204030204" pitchFamily="34" charset="0"/>
                          </a:endParaRPr>
                        </a:p>
                      </a:txBody>
                      <a:tcPr/>
                    </a:tc>
                    <a:tc>
                      <a:txBody>
                        <a:bodyPr/>
                        <a:lstStyle/>
                        <a:p>
                          <a:pPr algn="ctr"/>
                          <a:r>
                            <a:rPr lang="en-US" sz="1600" dirty="0">
                              <a:latin typeface="Calibri Light" panose="020F0302020204030204" pitchFamily="34" charset="0"/>
                            </a:rPr>
                            <a:t>4.82</a:t>
                          </a:r>
                          <a:endParaRPr lang="en-GB" sz="1600" dirty="0">
                            <a:latin typeface="Calibri Light" panose="020F0302020204030204" pitchFamily="34" charset="0"/>
                          </a:endParaRPr>
                        </a:p>
                      </a:txBody>
                      <a:tcPr/>
                    </a:tc>
                    <a:tc>
                      <a:txBody>
                        <a:bodyPr/>
                        <a:lstStyle/>
                        <a:p>
                          <a:pPr algn="ctr"/>
                          <a:r>
                            <a:rPr lang="en-US" sz="1600" dirty="0">
                              <a:latin typeface="Calibri Light" panose="020F0302020204030204" pitchFamily="34" charset="0"/>
                            </a:rPr>
                            <a:t>5.41</a:t>
                          </a:r>
                          <a:endParaRPr lang="en-GB" sz="1600" dirty="0">
                            <a:latin typeface="Calibri Light" panose="020F0302020204030204" pitchFamily="34" charset="0"/>
                          </a:endParaRPr>
                        </a:p>
                      </a:txBody>
                      <a:tcPr/>
                    </a:tc>
                    <a:extLst>
                      <a:ext uri="{0D108BD9-81ED-4DB2-BD59-A6C34878D82A}">
                        <a16:rowId xmlns:a16="http://schemas.microsoft.com/office/drawing/2014/main" val="3086734708"/>
                      </a:ext>
                    </a:extLst>
                  </a:tr>
                  <a:tr h="33501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GB" sz="1600" i="1" smtClean="0">
                                        <a:latin typeface="Cambria Math" panose="02040503050406030204" pitchFamily="18" charset="0"/>
                                      </a:rPr>
                                    </m:ctrlPr>
                                  </m:sSubPr>
                                  <m:e>
                                    <m:r>
                                      <a:rPr lang="en-GB" sz="1600" i="1" smtClean="0">
                                        <a:latin typeface="Cambria Math" panose="02040503050406030204" pitchFamily="18" charset="0"/>
                                        <a:ea typeface="Cambria Math" panose="02040503050406030204" pitchFamily="18" charset="0"/>
                                      </a:rPr>
                                      <m:t>𝛼</m:t>
                                    </m:r>
                                  </m:e>
                                  <m:sub>
                                    <m:r>
                                      <a:rPr lang="en-US" sz="1600" b="0" i="1" smtClean="0">
                                        <a:latin typeface="Cambria Math" panose="02040503050406030204" pitchFamily="18" charset="0"/>
                                      </a:rPr>
                                      <m:t>𝑥</m:t>
                                    </m:r>
                                    <m:r>
                                      <a:rPr lang="en-US" sz="1600" b="0" i="1" smtClean="0">
                                        <a:latin typeface="Cambria Math" panose="02040503050406030204" pitchFamily="18" charset="0"/>
                                      </a:rPr>
                                      <m:t>,</m:t>
                                    </m:r>
                                    <m:r>
                                      <a:rPr lang="en-US" sz="1600" b="0" i="1" smtClean="0">
                                        <a:latin typeface="Cambria Math" panose="02040503050406030204" pitchFamily="18" charset="0"/>
                                      </a:rPr>
                                      <m:t>𝑦</m:t>
                                    </m:r>
                                  </m:sub>
                                </m:sSub>
                              </m:oMath>
                            </m:oMathPara>
                          </a14:m>
                          <a:endParaRPr lang="en-GB" sz="1600" dirty="0">
                            <a:latin typeface="Calibri Light" panose="020F0302020204030204" pitchFamily="34" charset="0"/>
                          </a:endParaRPr>
                        </a:p>
                      </a:txBody>
                      <a:tcPr/>
                    </a:tc>
                    <a:tc>
                      <a:txBody>
                        <a:bodyPr/>
                        <a:lstStyle/>
                        <a:p>
                          <a:pPr algn="ctr"/>
                          <a:r>
                            <a:rPr lang="en-US" sz="1600" dirty="0">
                              <a:latin typeface="Calibri Light" panose="020F0302020204030204" pitchFamily="34" charset="0"/>
                            </a:rPr>
                            <a:t>0.0</a:t>
                          </a:r>
                          <a:endParaRPr lang="en-GB" sz="1600" dirty="0">
                            <a:latin typeface="Calibri Light" panose="020F0302020204030204" pitchFamily="34" charset="0"/>
                          </a:endParaRPr>
                        </a:p>
                      </a:txBody>
                      <a:tcPr/>
                    </a:tc>
                    <a:tc>
                      <a:txBody>
                        <a:bodyPr/>
                        <a:lstStyle/>
                        <a:p>
                          <a:pPr algn="ctr"/>
                          <a:r>
                            <a:rPr lang="en-US" sz="1600" dirty="0">
                              <a:latin typeface="Calibri Light" panose="020F0302020204030204" pitchFamily="34" charset="0"/>
                            </a:rPr>
                            <a:t>0.0</a:t>
                          </a:r>
                          <a:endParaRPr lang="en-GB" sz="1600" dirty="0">
                            <a:latin typeface="Calibri Light" panose="020F0302020204030204" pitchFamily="34" charset="0"/>
                          </a:endParaRPr>
                        </a:p>
                      </a:txBody>
                      <a:tcPr/>
                    </a:tc>
                    <a:tc>
                      <a:txBody>
                        <a:bodyPr/>
                        <a:lstStyle/>
                        <a:p>
                          <a:pPr algn="ctr"/>
                          <a:r>
                            <a:rPr lang="en-US" sz="1600" dirty="0">
                              <a:latin typeface="Calibri Light" panose="020F0302020204030204" pitchFamily="34" charset="0"/>
                            </a:rPr>
                            <a:t>0.0</a:t>
                          </a:r>
                          <a:endParaRPr lang="en-GB" sz="1600" dirty="0">
                            <a:latin typeface="Calibri Light" panose="020F0302020204030204" pitchFamily="34" charset="0"/>
                          </a:endParaRPr>
                        </a:p>
                      </a:txBody>
                      <a:tcPr/>
                    </a:tc>
                    <a:extLst>
                      <a:ext uri="{0D108BD9-81ED-4DB2-BD59-A6C34878D82A}">
                        <a16:rowId xmlns:a16="http://schemas.microsoft.com/office/drawing/2014/main" val="3527351205"/>
                      </a:ext>
                    </a:extLst>
                  </a:tr>
                  <a:tr h="335016">
                    <a:tc>
                      <a:txBody>
                        <a:bodyPr/>
                        <a:lstStyle/>
                        <a:p>
                          <a:pPr/>
                          <a14:m>
                            <m:oMathPara xmlns:m="http://schemas.openxmlformats.org/officeDocument/2006/math">
                              <m:oMathParaPr>
                                <m:jc m:val="centerGroup"/>
                              </m:oMathParaPr>
                              <m:oMath xmlns:m="http://schemas.openxmlformats.org/officeDocument/2006/math">
                                <m:sSub>
                                  <m:sSubPr>
                                    <m:ctrlPr>
                                      <a:rPr lang="en-GB" sz="1600" i="1" smtClean="0">
                                        <a:latin typeface="Cambria Math" panose="02040503050406030204" pitchFamily="18" charset="0"/>
                                      </a:rPr>
                                    </m:ctrlPr>
                                  </m:sSubPr>
                                  <m:e>
                                    <m:r>
                                      <a:rPr lang="en-US" sz="1600" b="0" i="1" smtClean="0">
                                        <a:latin typeface="Cambria Math" panose="02040503050406030204" pitchFamily="18" charset="0"/>
                                      </a:rPr>
                                      <m:t>𝐷</m:t>
                                    </m:r>
                                  </m:e>
                                  <m:sub>
                                    <m:r>
                                      <a:rPr lang="en-US" sz="1600" b="0" i="1" smtClean="0">
                                        <a:latin typeface="Cambria Math" panose="02040503050406030204" pitchFamily="18" charset="0"/>
                                      </a:rPr>
                                      <m:t>𝑥</m:t>
                                    </m:r>
                                    <m:r>
                                      <a:rPr lang="en-US" sz="1600" b="0" i="1" smtClean="0">
                                        <a:latin typeface="Cambria Math" panose="02040503050406030204" pitchFamily="18" charset="0"/>
                                      </a:rPr>
                                      <m:t>,</m:t>
                                    </m:r>
                                    <m:r>
                                      <a:rPr lang="en-US" sz="1600" b="0" i="1" smtClean="0">
                                        <a:latin typeface="Cambria Math" panose="02040503050406030204" pitchFamily="18" charset="0"/>
                                      </a:rPr>
                                      <m:t>𝑦</m:t>
                                    </m:r>
                                  </m:sub>
                                </m:sSub>
                                <m:r>
                                  <a:rPr lang="en-US" sz="1600" b="0" i="1" smtClean="0">
                                    <a:latin typeface="Cambria Math" panose="02040503050406030204" pitchFamily="18" charset="0"/>
                                  </a:rPr>
                                  <m:t> [</m:t>
                                </m:r>
                                <m:r>
                                  <a:rPr lang="en-US" sz="1600" b="0" i="1" smtClean="0">
                                    <a:latin typeface="Cambria Math" panose="02040503050406030204" pitchFamily="18" charset="0"/>
                                  </a:rPr>
                                  <m:t>𝑚</m:t>
                                </m:r>
                                <m:r>
                                  <a:rPr lang="en-US" sz="1600" b="0" i="1" smtClean="0">
                                    <a:latin typeface="Cambria Math" panose="02040503050406030204" pitchFamily="18" charset="0"/>
                                  </a:rPr>
                                  <m:t>]</m:t>
                                </m:r>
                              </m:oMath>
                            </m:oMathPara>
                          </a14:m>
                          <a:endParaRPr lang="en-GB" sz="1600" dirty="0">
                            <a:latin typeface="Calibri Light" panose="020F0302020204030204" pitchFamily="34" charset="0"/>
                          </a:endParaRPr>
                        </a:p>
                      </a:txBody>
                      <a:tcPr/>
                    </a:tc>
                    <a:tc>
                      <a:txBody>
                        <a:bodyPr/>
                        <a:lstStyle/>
                        <a:p>
                          <a:pPr algn="ctr"/>
                          <a:r>
                            <a:rPr lang="en-US" sz="1600" dirty="0">
                              <a:latin typeface="Calibri Light" panose="020F0302020204030204" pitchFamily="34" charset="0"/>
                            </a:rPr>
                            <a:t>0.0</a:t>
                          </a:r>
                          <a:endParaRPr lang="en-GB" sz="1600" dirty="0">
                            <a:latin typeface="Calibri Light" panose="020F0302020204030204" pitchFamily="34" charset="0"/>
                          </a:endParaRPr>
                        </a:p>
                      </a:txBody>
                      <a:tcPr/>
                    </a:tc>
                    <a:tc>
                      <a:txBody>
                        <a:bodyPr/>
                        <a:lstStyle/>
                        <a:p>
                          <a:pPr algn="ctr"/>
                          <a:r>
                            <a:rPr lang="en-US" sz="1600" dirty="0">
                              <a:latin typeface="Calibri Light" panose="020F0302020204030204" pitchFamily="34" charset="0"/>
                            </a:rPr>
                            <a:t>0.0</a:t>
                          </a:r>
                          <a:endParaRPr lang="en-GB" sz="1600" dirty="0">
                            <a:latin typeface="Calibri Light" panose="020F0302020204030204" pitchFamily="34" charset="0"/>
                          </a:endParaRPr>
                        </a:p>
                      </a:txBody>
                      <a:tcPr/>
                    </a:tc>
                    <a:tc>
                      <a:txBody>
                        <a:bodyPr/>
                        <a:lstStyle/>
                        <a:p>
                          <a:pPr algn="ctr"/>
                          <a:r>
                            <a:rPr lang="en-US" sz="1600" dirty="0">
                              <a:latin typeface="Calibri Light" panose="020F0302020204030204" pitchFamily="34" charset="0"/>
                            </a:rPr>
                            <a:t>0.0</a:t>
                          </a:r>
                          <a:endParaRPr lang="en-GB" sz="1600" dirty="0">
                            <a:latin typeface="Calibri Light" panose="020F0302020204030204" pitchFamily="34" charset="0"/>
                          </a:endParaRPr>
                        </a:p>
                      </a:txBody>
                      <a:tcPr/>
                    </a:tc>
                    <a:extLst>
                      <a:ext uri="{0D108BD9-81ED-4DB2-BD59-A6C34878D82A}">
                        <a16:rowId xmlns:a16="http://schemas.microsoft.com/office/drawing/2014/main" val="3234566312"/>
                      </a:ext>
                    </a:extLst>
                  </a:tr>
                </a:tbl>
              </a:graphicData>
            </a:graphic>
          </p:graphicFrame>
        </mc:Choice>
        <mc:Fallback xmlns="">
          <p:graphicFrame>
            <p:nvGraphicFramePr>
              <p:cNvPr id="14" name="Table 17">
                <a:extLst>
                  <a:ext uri="{FF2B5EF4-FFF2-40B4-BE49-F238E27FC236}">
                    <a16:creationId xmlns:a16="http://schemas.microsoft.com/office/drawing/2014/main" id="{EF99CD76-6538-98E4-2E2E-A4CF47250E42}"/>
                  </a:ext>
                </a:extLst>
              </p:cNvPr>
              <p:cNvGraphicFramePr>
                <a:graphicFrameLocks noGrp="1"/>
              </p:cNvGraphicFramePr>
              <p:nvPr>
                <p:extLst>
                  <p:ext uri="{D42A27DB-BD31-4B8C-83A1-F6EECF244321}">
                    <p14:modId xmlns:p14="http://schemas.microsoft.com/office/powerpoint/2010/main" val="32385818"/>
                  </p:ext>
                </p:extLst>
              </p:nvPr>
            </p:nvGraphicFramePr>
            <p:xfrm>
              <a:off x="7706668" y="3419904"/>
              <a:ext cx="4134987" cy="2089264"/>
            </p:xfrm>
            <a:graphic>
              <a:graphicData uri="http://schemas.openxmlformats.org/drawingml/2006/table">
                <a:tbl>
                  <a:tblPr firstRow="1" bandRow="1">
                    <a:tableStyleId>{5C22544A-7EE6-4342-B048-85BDC9FD1C3A}</a:tableStyleId>
                  </a:tblPr>
                  <a:tblGrid>
                    <a:gridCol w="939842">
                      <a:extLst>
                        <a:ext uri="{9D8B030D-6E8A-4147-A177-3AD203B41FA5}">
                          <a16:colId xmlns:a16="http://schemas.microsoft.com/office/drawing/2014/main" val="902370720"/>
                        </a:ext>
                      </a:extLst>
                    </a:gridCol>
                    <a:gridCol w="1397876">
                      <a:extLst>
                        <a:ext uri="{9D8B030D-6E8A-4147-A177-3AD203B41FA5}">
                          <a16:colId xmlns:a16="http://schemas.microsoft.com/office/drawing/2014/main" val="3737005902"/>
                        </a:ext>
                      </a:extLst>
                    </a:gridCol>
                    <a:gridCol w="905766">
                      <a:extLst>
                        <a:ext uri="{9D8B030D-6E8A-4147-A177-3AD203B41FA5}">
                          <a16:colId xmlns:a16="http://schemas.microsoft.com/office/drawing/2014/main" val="1153879975"/>
                        </a:ext>
                      </a:extLst>
                    </a:gridCol>
                    <a:gridCol w="891503">
                      <a:extLst>
                        <a:ext uri="{9D8B030D-6E8A-4147-A177-3AD203B41FA5}">
                          <a16:colId xmlns:a16="http://schemas.microsoft.com/office/drawing/2014/main" val="1411922069"/>
                        </a:ext>
                      </a:extLst>
                    </a:gridCol>
                  </a:tblGrid>
                  <a:tr h="335900">
                    <a:tc>
                      <a:txBody>
                        <a:bodyPr/>
                        <a:lstStyle/>
                        <a:p>
                          <a:endParaRPr lang="en-GB" sz="1600" dirty="0">
                            <a:latin typeface="Calibri Light" panose="020F0302020204030204" pitchFamily="34" charset="0"/>
                          </a:endParaRPr>
                        </a:p>
                      </a:txBody>
                      <a:tcPr/>
                    </a:tc>
                    <a:tc>
                      <a:txBody>
                        <a:bodyPr/>
                        <a:lstStyle/>
                        <a:p>
                          <a:pPr algn="ctr"/>
                          <a:r>
                            <a:rPr lang="en-US" sz="1600" dirty="0">
                              <a:latin typeface="Calibri Light" panose="020F0302020204030204" pitchFamily="34" charset="0"/>
                            </a:rPr>
                            <a:t>Specifications</a:t>
                          </a:r>
                          <a:endParaRPr lang="en-GB" sz="1600" dirty="0">
                            <a:latin typeface="Calibri Light" panose="020F0302020204030204" pitchFamily="34" charset="0"/>
                          </a:endParaRPr>
                        </a:p>
                      </a:txBody>
                      <a:tcPr/>
                    </a:tc>
                    <a:tc>
                      <a:txBody>
                        <a:bodyPr/>
                        <a:lstStyle/>
                        <a:p>
                          <a:pPr algn="ctr"/>
                          <a:r>
                            <a:rPr lang="en-US" sz="1600" dirty="0">
                              <a:latin typeface="Calibri Light" panose="020F0302020204030204" pitchFamily="34" charset="0"/>
                            </a:rPr>
                            <a:t>x-plane</a:t>
                          </a:r>
                          <a:endParaRPr lang="en-GB" sz="1600" dirty="0">
                            <a:latin typeface="Calibri Light" panose="020F0302020204030204" pitchFamily="34" charset="0"/>
                          </a:endParaRPr>
                        </a:p>
                      </a:txBody>
                      <a:tcPr/>
                    </a:tc>
                    <a:tc>
                      <a:txBody>
                        <a:bodyPr/>
                        <a:lstStyle/>
                        <a:p>
                          <a:pPr algn="ctr"/>
                          <a:r>
                            <a:rPr lang="en-US" sz="1600" dirty="0">
                              <a:latin typeface="Calibri Light" panose="020F0302020204030204" pitchFamily="34" charset="0"/>
                            </a:rPr>
                            <a:t>y-plane</a:t>
                          </a:r>
                          <a:endParaRPr lang="en-GB" sz="1600" dirty="0">
                            <a:latin typeface="Calibri Light" panose="020F0302020204030204" pitchFamily="34" charset="0"/>
                          </a:endParaRPr>
                        </a:p>
                      </a:txBody>
                      <a:tcPr/>
                    </a:tc>
                    <a:extLst>
                      <a:ext uri="{0D108BD9-81ED-4DB2-BD59-A6C34878D82A}">
                        <a16:rowId xmlns:a16="http://schemas.microsoft.com/office/drawing/2014/main" val="2835791570"/>
                      </a:ext>
                    </a:extLst>
                  </a:tr>
                  <a:tr h="354521">
                    <a:tc>
                      <a:txBody>
                        <a:bodyPr/>
                        <a:lstStyle/>
                        <a:p>
                          <a:endParaRPr lang="en-US"/>
                        </a:p>
                      </a:txBody>
                      <a:tcPr>
                        <a:blipFill>
                          <a:blip r:embed="rId5"/>
                          <a:stretch>
                            <a:fillRect l="-649" t="-100000" r="-343506" b="-413793"/>
                          </a:stretch>
                        </a:blipFill>
                      </a:tcPr>
                    </a:tc>
                    <a:tc>
                      <a:txBody>
                        <a:bodyPr/>
                        <a:lstStyle/>
                        <a:p>
                          <a:pPr algn="ctr"/>
                          <a:r>
                            <a:rPr lang="en-US" sz="1600" dirty="0">
                              <a:latin typeface="Calibri Light" panose="020F0302020204030204" pitchFamily="34" charset="0"/>
                            </a:rPr>
                            <a:t>5.75</a:t>
                          </a:r>
                          <a:endParaRPr lang="en-GB" sz="1600" dirty="0">
                            <a:latin typeface="Calibri Light" panose="020F0302020204030204" pitchFamily="34" charset="0"/>
                          </a:endParaRPr>
                        </a:p>
                      </a:txBody>
                      <a:tcPr/>
                    </a:tc>
                    <a:tc>
                      <a:txBody>
                        <a:bodyPr/>
                        <a:lstStyle/>
                        <a:p>
                          <a:pPr algn="ctr"/>
                          <a:r>
                            <a:rPr lang="en-US" sz="1600" dirty="0">
                              <a:latin typeface="Calibri Light" panose="020F0302020204030204" pitchFamily="34" charset="0"/>
                            </a:rPr>
                            <a:t>5.97</a:t>
                          </a:r>
                          <a:endParaRPr lang="en-GB" sz="1600" dirty="0">
                            <a:latin typeface="Calibri Light" panose="020F0302020204030204" pitchFamily="34" charset="0"/>
                          </a:endParaRPr>
                        </a:p>
                      </a:txBody>
                      <a:tcPr/>
                    </a:tc>
                    <a:tc>
                      <a:txBody>
                        <a:bodyPr/>
                        <a:lstStyle/>
                        <a:p>
                          <a:pPr algn="ctr"/>
                          <a:r>
                            <a:rPr lang="en-US" sz="1600" dirty="0">
                              <a:latin typeface="Calibri Light" panose="020F0302020204030204" pitchFamily="34" charset="0"/>
                            </a:rPr>
                            <a:t>6.11</a:t>
                          </a:r>
                          <a:endParaRPr lang="en-GB" sz="1600" dirty="0">
                            <a:latin typeface="Calibri Light" panose="020F0302020204030204" pitchFamily="34" charset="0"/>
                          </a:endParaRPr>
                        </a:p>
                      </a:txBody>
                      <a:tcPr/>
                    </a:tc>
                    <a:extLst>
                      <a:ext uri="{0D108BD9-81ED-4DB2-BD59-A6C34878D82A}">
                        <a16:rowId xmlns:a16="http://schemas.microsoft.com/office/drawing/2014/main" val="3801852007"/>
                      </a:ext>
                    </a:extLst>
                  </a:tr>
                  <a:tr h="335280">
                    <a:tc>
                      <a:txBody>
                        <a:bodyPr/>
                        <a:lstStyle/>
                        <a:p>
                          <a:endParaRPr lang="en-US"/>
                        </a:p>
                      </a:txBody>
                      <a:tcPr>
                        <a:blipFill>
                          <a:blip r:embed="rId5"/>
                          <a:stretch>
                            <a:fillRect l="-649" t="-210909" r="-343506" b="-336364"/>
                          </a:stretch>
                        </a:blipFill>
                      </a:tcPr>
                    </a:tc>
                    <a:tc>
                      <a:txBody>
                        <a:bodyPr/>
                        <a:lstStyle/>
                        <a:p>
                          <a:pPr algn="ctr"/>
                          <a:r>
                            <a:rPr lang="en-US" sz="1600" dirty="0">
                              <a:latin typeface="Calibri Light" panose="020F0302020204030204" pitchFamily="34" charset="0"/>
                            </a:rPr>
                            <a:t>60</a:t>
                          </a:r>
                          <a:endParaRPr lang="en-GB" sz="1600" dirty="0">
                            <a:latin typeface="Calibri Light" panose="020F0302020204030204" pitchFamily="34" charset="0"/>
                          </a:endParaRPr>
                        </a:p>
                      </a:txBody>
                      <a:tcPr/>
                    </a:tc>
                    <a:tc gridSpan="2">
                      <a:txBody>
                        <a:bodyPr/>
                        <a:lstStyle/>
                        <a:p>
                          <a:pPr algn="ctr"/>
                          <a:r>
                            <a:rPr lang="en-US" sz="1600" dirty="0">
                              <a:latin typeface="Calibri Light" panose="020F0302020204030204" pitchFamily="34" charset="0"/>
                            </a:rPr>
                            <a:t>59.87</a:t>
                          </a:r>
                          <a:endParaRPr lang="en-GB" sz="1600" dirty="0">
                            <a:latin typeface="Calibri Light" panose="020F0302020204030204" pitchFamily="34" charset="0"/>
                          </a:endParaRPr>
                        </a:p>
                      </a:txBody>
                      <a:tcPr/>
                    </a:tc>
                    <a:tc hMerge="1">
                      <a:txBody>
                        <a:bodyPr/>
                        <a:lstStyle/>
                        <a:p>
                          <a:pPr algn="ctr"/>
                          <a:endParaRPr lang="en-GB" sz="1600" dirty="0"/>
                        </a:p>
                      </a:txBody>
                      <a:tcPr/>
                    </a:tc>
                    <a:extLst>
                      <a:ext uri="{0D108BD9-81ED-4DB2-BD59-A6C34878D82A}">
                        <a16:rowId xmlns:a16="http://schemas.microsoft.com/office/drawing/2014/main" val="4058883811"/>
                      </a:ext>
                    </a:extLst>
                  </a:tr>
                  <a:tr h="354521">
                    <a:tc>
                      <a:txBody>
                        <a:bodyPr/>
                        <a:lstStyle/>
                        <a:p>
                          <a:endParaRPr lang="en-US"/>
                        </a:p>
                      </a:txBody>
                      <a:tcPr>
                        <a:blipFill>
                          <a:blip r:embed="rId5"/>
                          <a:stretch>
                            <a:fillRect l="-649" t="-289831" r="-343506" b="-213559"/>
                          </a:stretch>
                        </a:blipFill>
                      </a:tcPr>
                    </a:tc>
                    <a:tc>
                      <a:txBody>
                        <a:bodyPr/>
                        <a:lstStyle/>
                        <a:p>
                          <a:pPr algn="ctr"/>
                          <a:r>
                            <a:rPr lang="en-US" sz="1600" dirty="0">
                              <a:latin typeface="Calibri Light" panose="020F0302020204030204" pitchFamily="34" charset="0"/>
                            </a:rPr>
                            <a:t>4.8</a:t>
                          </a:r>
                          <a:endParaRPr lang="en-GB" sz="1600" dirty="0">
                            <a:latin typeface="Calibri Light" panose="020F0302020204030204" pitchFamily="34" charset="0"/>
                          </a:endParaRPr>
                        </a:p>
                      </a:txBody>
                      <a:tcPr/>
                    </a:tc>
                    <a:tc>
                      <a:txBody>
                        <a:bodyPr/>
                        <a:lstStyle/>
                        <a:p>
                          <a:pPr algn="ctr"/>
                          <a:r>
                            <a:rPr lang="en-US" sz="1600" dirty="0">
                              <a:latin typeface="Calibri Light" panose="020F0302020204030204" pitchFamily="34" charset="0"/>
                            </a:rPr>
                            <a:t>4.82</a:t>
                          </a:r>
                          <a:endParaRPr lang="en-GB" sz="1600" dirty="0">
                            <a:latin typeface="Calibri Light" panose="020F0302020204030204" pitchFamily="34" charset="0"/>
                          </a:endParaRPr>
                        </a:p>
                      </a:txBody>
                      <a:tcPr/>
                    </a:tc>
                    <a:tc>
                      <a:txBody>
                        <a:bodyPr/>
                        <a:lstStyle/>
                        <a:p>
                          <a:pPr algn="ctr"/>
                          <a:r>
                            <a:rPr lang="en-US" sz="1600" dirty="0">
                              <a:latin typeface="Calibri Light" panose="020F0302020204030204" pitchFamily="34" charset="0"/>
                            </a:rPr>
                            <a:t>5.41</a:t>
                          </a:r>
                          <a:endParaRPr lang="en-GB" sz="1600" dirty="0">
                            <a:latin typeface="Calibri Light" panose="020F0302020204030204" pitchFamily="34" charset="0"/>
                          </a:endParaRPr>
                        </a:p>
                      </a:txBody>
                      <a:tcPr/>
                    </a:tc>
                    <a:extLst>
                      <a:ext uri="{0D108BD9-81ED-4DB2-BD59-A6C34878D82A}">
                        <a16:rowId xmlns:a16="http://schemas.microsoft.com/office/drawing/2014/main" val="3086734708"/>
                      </a:ext>
                    </a:extLst>
                  </a:tr>
                  <a:tr h="354521">
                    <a:tc>
                      <a:txBody>
                        <a:bodyPr/>
                        <a:lstStyle/>
                        <a:p>
                          <a:endParaRPr lang="en-US"/>
                        </a:p>
                      </a:txBody>
                      <a:tcPr>
                        <a:blipFill>
                          <a:blip r:embed="rId5"/>
                          <a:stretch>
                            <a:fillRect l="-649" t="-396552" r="-343506" b="-117241"/>
                          </a:stretch>
                        </a:blipFill>
                      </a:tcPr>
                    </a:tc>
                    <a:tc>
                      <a:txBody>
                        <a:bodyPr/>
                        <a:lstStyle/>
                        <a:p>
                          <a:pPr algn="ctr"/>
                          <a:r>
                            <a:rPr lang="en-US" sz="1600" dirty="0">
                              <a:latin typeface="Calibri Light" panose="020F0302020204030204" pitchFamily="34" charset="0"/>
                            </a:rPr>
                            <a:t>0.0</a:t>
                          </a:r>
                          <a:endParaRPr lang="en-GB" sz="1600" dirty="0">
                            <a:latin typeface="Calibri Light" panose="020F0302020204030204" pitchFamily="34" charset="0"/>
                          </a:endParaRPr>
                        </a:p>
                      </a:txBody>
                      <a:tcPr/>
                    </a:tc>
                    <a:tc>
                      <a:txBody>
                        <a:bodyPr/>
                        <a:lstStyle/>
                        <a:p>
                          <a:pPr algn="ctr"/>
                          <a:r>
                            <a:rPr lang="en-US" sz="1600" dirty="0">
                              <a:latin typeface="Calibri Light" panose="020F0302020204030204" pitchFamily="34" charset="0"/>
                            </a:rPr>
                            <a:t>0.0</a:t>
                          </a:r>
                          <a:endParaRPr lang="en-GB" sz="1600" dirty="0">
                            <a:latin typeface="Calibri Light" panose="020F0302020204030204" pitchFamily="34" charset="0"/>
                          </a:endParaRPr>
                        </a:p>
                      </a:txBody>
                      <a:tcPr/>
                    </a:tc>
                    <a:tc>
                      <a:txBody>
                        <a:bodyPr/>
                        <a:lstStyle/>
                        <a:p>
                          <a:pPr algn="ctr"/>
                          <a:r>
                            <a:rPr lang="en-US" sz="1600" dirty="0">
                              <a:latin typeface="Calibri Light" panose="020F0302020204030204" pitchFamily="34" charset="0"/>
                            </a:rPr>
                            <a:t>0.0</a:t>
                          </a:r>
                          <a:endParaRPr lang="en-GB" sz="1600" dirty="0">
                            <a:latin typeface="Calibri Light" panose="020F0302020204030204" pitchFamily="34" charset="0"/>
                          </a:endParaRPr>
                        </a:p>
                      </a:txBody>
                      <a:tcPr/>
                    </a:tc>
                    <a:extLst>
                      <a:ext uri="{0D108BD9-81ED-4DB2-BD59-A6C34878D82A}">
                        <a16:rowId xmlns:a16="http://schemas.microsoft.com/office/drawing/2014/main" val="3527351205"/>
                      </a:ext>
                    </a:extLst>
                  </a:tr>
                  <a:tr h="354521">
                    <a:tc>
                      <a:txBody>
                        <a:bodyPr/>
                        <a:lstStyle/>
                        <a:p>
                          <a:endParaRPr lang="en-US"/>
                        </a:p>
                      </a:txBody>
                      <a:tcPr>
                        <a:blipFill>
                          <a:blip r:embed="rId5"/>
                          <a:stretch>
                            <a:fillRect l="-649" t="-496552" r="-343506" b="-17241"/>
                          </a:stretch>
                        </a:blipFill>
                      </a:tcPr>
                    </a:tc>
                    <a:tc>
                      <a:txBody>
                        <a:bodyPr/>
                        <a:lstStyle/>
                        <a:p>
                          <a:pPr algn="ctr"/>
                          <a:r>
                            <a:rPr lang="en-US" sz="1600" dirty="0">
                              <a:latin typeface="Calibri Light" panose="020F0302020204030204" pitchFamily="34" charset="0"/>
                            </a:rPr>
                            <a:t>0.0</a:t>
                          </a:r>
                          <a:endParaRPr lang="en-GB" sz="1600" dirty="0">
                            <a:latin typeface="Calibri Light" panose="020F0302020204030204" pitchFamily="34" charset="0"/>
                          </a:endParaRPr>
                        </a:p>
                      </a:txBody>
                      <a:tcPr/>
                    </a:tc>
                    <a:tc>
                      <a:txBody>
                        <a:bodyPr/>
                        <a:lstStyle/>
                        <a:p>
                          <a:pPr algn="ctr"/>
                          <a:r>
                            <a:rPr lang="en-US" sz="1600" dirty="0">
                              <a:latin typeface="Calibri Light" panose="020F0302020204030204" pitchFamily="34" charset="0"/>
                            </a:rPr>
                            <a:t>0.0</a:t>
                          </a:r>
                          <a:endParaRPr lang="en-GB" sz="1600" dirty="0">
                            <a:latin typeface="Calibri Light" panose="020F0302020204030204" pitchFamily="34" charset="0"/>
                          </a:endParaRPr>
                        </a:p>
                      </a:txBody>
                      <a:tcPr/>
                    </a:tc>
                    <a:tc>
                      <a:txBody>
                        <a:bodyPr/>
                        <a:lstStyle/>
                        <a:p>
                          <a:pPr algn="ctr"/>
                          <a:r>
                            <a:rPr lang="en-US" sz="1600" dirty="0">
                              <a:latin typeface="Calibri Light" panose="020F0302020204030204" pitchFamily="34" charset="0"/>
                            </a:rPr>
                            <a:t>0.0</a:t>
                          </a:r>
                          <a:endParaRPr lang="en-GB" sz="1600" dirty="0">
                            <a:latin typeface="Calibri Light" panose="020F0302020204030204" pitchFamily="34" charset="0"/>
                          </a:endParaRPr>
                        </a:p>
                      </a:txBody>
                      <a:tcPr/>
                    </a:tc>
                    <a:extLst>
                      <a:ext uri="{0D108BD9-81ED-4DB2-BD59-A6C34878D82A}">
                        <a16:rowId xmlns:a16="http://schemas.microsoft.com/office/drawing/2014/main" val="3234566312"/>
                      </a:ext>
                    </a:extLst>
                  </a:tr>
                </a:tbl>
              </a:graphicData>
            </a:graphic>
          </p:graphicFrame>
        </mc:Fallback>
      </mc:AlternateContent>
    </p:spTree>
    <p:extLst>
      <p:ext uri="{BB962C8B-B14F-4D97-AF65-F5344CB8AC3E}">
        <p14:creationId xmlns:p14="http://schemas.microsoft.com/office/powerpoint/2010/main" val="34794024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7AF54-646E-44F5-06E2-5E777127A3E1}"/>
              </a:ext>
            </a:extLst>
          </p:cNvPr>
          <p:cNvSpPr>
            <a:spLocks noGrp="1"/>
          </p:cNvSpPr>
          <p:nvPr>
            <p:ph type="title"/>
          </p:nvPr>
        </p:nvSpPr>
        <p:spPr/>
        <p:txBody>
          <a:bodyPr>
            <a:normAutofit fontScale="90000"/>
          </a:bodyPr>
          <a:lstStyle/>
          <a:p>
            <a:r>
              <a:rPr lang="en-US" dirty="0"/>
              <a:t>Tolerance studies</a:t>
            </a:r>
            <a:endParaRPr lang="en-CH" dirty="0"/>
          </a:p>
        </p:txBody>
      </p:sp>
      <p:sp>
        <p:nvSpPr>
          <p:cNvPr id="11" name="Date Placeholder 10">
            <a:extLst>
              <a:ext uri="{FF2B5EF4-FFF2-40B4-BE49-F238E27FC236}">
                <a16:creationId xmlns:a16="http://schemas.microsoft.com/office/drawing/2014/main" id="{14D44347-CA3A-90C5-4DA9-1DBF0BBEFC4F}"/>
              </a:ext>
            </a:extLst>
          </p:cNvPr>
          <p:cNvSpPr>
            <a:spLocks noGrp="1"/>
          </p:cNvSpPr>
          <p:nvPr>
            <p:ph type="dt" sz="half" idx="10"/>
          </p:nvPr>
        </p:nvSpPr>
        <p:spPr/>
        <p:txBody>
          <a:bodyPr/>
          <a:lstStyle/>
          <a:p>
            <a:r>
              <a:rPr lang="en-US"/>
              <a:t>5/02/2024</a:t>
            </a:r>
          </a:p>
        </p:txBody>
      </p:sp>
      <p:sp>
        <p:nvSpPr>
          <p:cNvPr id="12" name="Footer Placeholder 11">
            <a:extLst>
              <a:ext uri="{FF2B5EF4-FFF2-40B4-BE49-F238E27FC236}">
                <a16:creationId xmlns:a16="http://schemas.microsoft.com/office/drawing/2014/main" id="{32BB1791-586C-0E05-7B31-F6BD8535843D}"/>
              </a:ext>
            </a:extLst>
          </p:cNvPr>
          <p:cNvSpPr>
            <a:spLocks noGrp="1"/>
          </p:cNvSpPr>
          <p:nvPr>
            <p:ph type="ftr" sz="quarter" idx="3"/>
          </p:nvPr>
        </p:nvSpPr>
        <p:spPr/>
        <p:txBody>
          <a:bodyPr/>
          <a:lstStyle/>
          <a:p>
            <a:r>
              <a:rPr lang="en-US"/>
              <a:t>AWAKE Review</a:t>
            </a:r>
            <a:endParaRPr lang="en-US" dirty="0"/>
          </a:p>
        </p:txBody>
      </p:sp>
      <p:sp>
        <p:nvSpPr>
          <p:cNvPr id="13" name="Slide Number Placeholder 12">
            <a:extLst>
              <a:ext uri="{FF2B5EF4-FFF2-40B4-BE49-F238E27FC236}">
                <a16:creationId xmlns:a16="http://schemas.microsoft.com/office/drawing/2014/main" id="{21B479B8-70F8-61C6-6066-AD4E75E727D2}"/>
              </a:ext>
            </a:extLst>
          </p:cNvPr>
          <p:cNvSpPr>
            <a:spLocks noGrp="1"/>
          </p:cNvSpPr>
          <p:nvPr>
            <p:ph type="sldNum" sz="quarter" idx="4"/>
          </p:nvPr>
        </p:nvSpPr>
        <p:spPr/>
        <p:txBody>
          <a:bodyPr/>
          <a:lstStyle/>
          <a:p>
            <a:fld id="{3D351EE0-6949-4F2E-8F68-46F7424C488D}" type="slidenum">
              <a:rPr lang="en-US" smtClean="0"/>
              <a:pPr/>
              <a:t>41</a:t>
            </a:fld>
            <a:endParaRPr lang="en-US" dirty="0"/>
          </a:p>
        </p:txBody>
      </p:sp>
      <p:sp>
        <p:nvSpPr>
          <p:cNvPr id="8" name="AutoShape 2">
            <a:extLst>
              <a:ext uri="{FF2B5EF4-FFF2-40B4-BE49-F238E27FC236}">
                <a16:creationId xmlns:a16="http://schemas.microsoft.com/office/drawing/2014/main" id="{FF38BE30-2DCF-9FBF-6C3F-EDED8A60EB6D}"/>
              </a:ext>
            </a:extLst>
          </p:cNvPr>
          <p:cNvSpPr>
            <a:spLocks noChangeAspect="1" noChangeArrowheads="1"/>
          </p:cNvSpPr>
          <p:nvPr/>
        </p:nvSpPr>
        <p:spPr bwMode="auto">
          <a:xfrm>
            <a:off x="6054698" y="3387698"/>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3" name="Rectangle 2">
                <a:extLst>
                  <a:ext uri="{FF2B5EF4-FFF2-40B4-BE49-F238E27FC236}">
                    <a16:creationId xmlns:a16="http://schemas.microsoft.com/office/drawing/2014/main" id="{EFD79D13-504E-57B8-0FD9-97113ADE3A9F}"/>
                  </a:ext>
                </a:extLst>
              </p:cNvPr>
              <p:cNvSpPr/>
              <p:nvPr/>
            </p:nvSpPr>
            <p:spPr>
              <a:xfrm>
                <a:off x="591662" y="1094705"/>
                <a:ext cx="10191344" cy="5632311"/>
              </a:xfrm>
              <a:prstGeom prst="rect">
                <a:avLst/>
              </a:prstGeom>
            </p:spPr>
            <p:txBody>
              <a:bodyPr wrap="square">
                <a:spAutoFit/>
              </a:bodyPr>
              <a:lstStyle/>
              <a:p>
                <a:pPr marL="285750" indent="-285750">
                  <a:buClr>
                    <a:schemeClr val="tx1"/>
                  </a:buClr>
                  <a:buFont typeface="Arial" panose="020B0604020202020204" pitchFamily="34" charset="0"/>
                  <a:buChar char="•"/>
                </a:pPr>
                <a:r>
                  <a:rPr lang="en-US" dirty="0">
                    <a:latin typeface="Calibri Light" panose="020F0302020204030204" pitchFamily="34" charset="0"/>
                  </a:rPr>
                  <a:t>Effect of single error type on beam size was used to define tolerances (R. Ramjiawan paper)</a:t>
                </a:r>
              </a:p>
              <a:p>
                <a:pPr marL="285750" indent="-285750">
                  <a:buClr>
                    <a:schemeClr val="tx1"/>
                  </a:buClr>
                  <a:buFont typeface="Arial" panose="020B0604020202020204" pitchFamily="34" charset="0"/>
                  <a:buChar char="•"/>
                </a:pPr>
                <a:r>
                  <a:rPr lang="en-GB" dirty="0">
                    <a:latin typeface="Calibri Light" panose="020F0302020204030204" pitchFamily="34" charset="0"/>
                  </a:rPr>
                  <a:t>Then alignment procedure was optimized to correct for all errors together</a:t>
                </a:r>
              </a:p>
              <a:p>
                <a:pPr>
                  <a:buClr>
                    <a:schemeClr val="accent2"/>
                  </a:buClr>
                </a:pPr>
                <a:endParaRPr lang="en-GB" dirty="0">
                  <a:latin typeface="Calibri Light" panose="020F0302020204030204" pitchFamily="34" charset="0"/>
                </a:endParaRPr>
              </a:p>
              <a:p>
                <a:pPr>
                  <a:buClr>
                    <a:schemeClr val="accent2"/>
                  </a:buClr>
                </a:pPr>
                <a:r>
                  <a:rPr lang="en-GB" b="1" dirty="0">
                    <a:latin typeface="Calibri Light" panose="020F0302020204030204" pitchFamily="34" charset="0"/>
                  </a:rPr>
                  <a:t>Goals</a:t>
                </a:r>
              </a:p>
              <a:p>
                <a:pPr>
                  <a:buClr>
                    <a:schemeClr val="accent2"/>
                  </a:buClr>
                </a:pPr>
                <a:endParaRPr lang="en-GB" b="1" dirty="0">
                  <a:latin typeface="Calibri Light" panose="020F0302020204030204" pitchFamily="34" charset="0"/>
                </a:endParaRPr>
              </a:p>
              <a:p>
                <a:pPr marL="285750" indent="-285750">
                  <a:buClr>
                    <a:schemeClr val="tx1"/>
                  </a:buClr>
                  <a:buFont typeface="Arial" panose="020B0604020202020204" pitchFamily="34" charset="0"/>
                  <a:buChar char="•"/>
                </a:pPr>
                <a:r>
                  <a:rPr lang="en-GB" dirty="0">
                    <a:latin typeface="Calibri Light" panose="020F0302020204030204" pitchFamily="34" charset="0"/>
                  </a:rPr>
                  <a:t>Beam size within</a:t>
                </a:r>
                <a14:m>
                  <m:oMath xmlns:m="http://schemas.openxmlformats.org/officeDocument/2006/math">
                    <m:sSup>
                      <m:sSupPr>
                        <m:ctrlPr>
                          <a:rPr lang="en-GB" i="1">
                            <a:latin typeface="Cambria Math" panose="02040503050406030204" pitchFamily="18" charset="0"/>
                          </a:rPr>
                        </m:ctrlPr>
                      </m:sSupPr>
                      <m:e>
                        <m:r>
                          <a:rPr lang="en-US" b="0" i="0" smtClean="0">
                            <a:latin typeface="Cambria Math" panose="02040503050406030204" pitchFamily="18" charset="0"/>
                          </a:rPr>
                          <m:t>1.5</m:t>
                        </m:r>
                        <m:r>
                          <a:rPr lang="en-GB">
                            <a:latin typeface="Cambria Math" panose="02040503050406030204" pitchFamily="18" charset="0"/>
                          </a:rPr>
                          <m:t>𝝈</m:t>
                        </m:r>
                      </m:e>
                      <m:sup>
                        <m:r>
                          <a:rPr lang="en-GB">
                            <a:latin typeface="Cambria Math" panose="02040503050406030204" pitchFamily="18" charset="0"/>
                          </a:rPr>
                          <m:t>∗</m:t>
                        </m:r>
                      </m:sup>
                    </m:sSup>
                    <m:r>
                      <a:rPr lang="en-US" b="0" i="1" smtClean="0">
                        <a:latin typeface="Cambria Math" panose="02040503050406030204" pitchFamily="18" charset="0"/>
                      </a:rPr>
                      <m:t>=8.6 </m:t>
                    </m:r>
                    <m:r>
                      <a:rPr lang="en-US" b="0" i="1" smtClean="0">
                        <a:latin typeface="Cambria Math" panose="02040503050406030204" pitchFamily="18" charset="0"/>
                        <a:ea typeface="Cambria Math" panose="02040503050406030204" pitchFamily="18" charset="0"/>
                      </a:rPr>
                      <m:t>𝜇</m:t>
                    </m:r>
                    <m:r>
                      <a:rPr lang="en-US" b="0" i="1" smtClean="0">
                        <a:latin typeface="Cambria Math" panose="02040503050406030204" pitchFamily="18" charset="0"/>
                        <a:ea typeface="Cambria Math" panose="02040503050406030204" pitchFamily="18" charset="0"/>
                      </a:rPr>
                      <m:t>𝑚</m:t>
                    </m:r>
                    <m:r>
                      <a:rPr lang="en-US" b="0" i="1" smtClean="0">
                        <a:latin typeface="Cambria Math" panose="02040503050406030204" pitchFamily="18" charset="0"/>
                      </a:rPr>
                      <m:t> </m:t>
                    </m:r>
                  </m:oMath>
                </a14:m>
                <a:endParaRPr lang="en-GB" dirty="0">
                  <a:latin typeface="Calibri Light" panose="020F0302020204030204" pitchFamily="34" charset="0"/>
                </a:endParaRPr>
              </a:p>
              <a:p>
                <a:pPr marL="285750" indent="-285750">
                  <a:buClr>
                    <a:schemeClr val="tx1"/>
                  </a:buClr>
                  <a:buFont typeface="Arial" panose="020B0604020202020204" pitchFamily="34" charset="0"/>
                  <a:buChar char="•"/>
                </a:pPr>
                <a:r>
                  <a:rPr lang="en-GB" dirty="0">
                    <a:latin typeface="Calibri Light" panose="020F0302020204030204" pitchFamily="34" charset="0"/>
                  </a:rPr>
                  <a:t>Relative beam offset between e- and p+ beam &lt;</a:t>
                </a:r>
                <a:r>
                  <a:rPr lang="en-US" b="0" dirty="0">
                    <a:latin typeface="Calibri Light" panose="020F0302020204030204" pitchFamily="34" charset="0"/>
                  </a:rPr>
                  <a:t> </a:t>
                </a:r>
                <a14:m>
                  <m:oMath xmlns:m="http://schemas.openxmlformats.org/officeDocument/2006/math">
                    <m:r>
                      <a:rPr lang="en-US" i="1">
                        <a:latin typeface="Cambria Math" panose="02040503050406030204" pitchFamily="18" charset="0"/>
                      </a:rPr>
                      <m:t>1</m:t>
                    </m:r>
                    <m:r>
                      <a:rPr lang="en-US" b="0" i="1" smtClean="0">
                        <a:latin typeface="Cambria Math" panose="02040503050406030204" pitchFamily="18" charset="0"/>
                      </a:rPr>
                      <m:t>0 </m:t>
                    </m:r>
                    <m:r>
                      <a:rPr lang="en-US" b="0" i="1" smtClean="0">
                        <a:latin typeface="Cambria Math" panose="02040503050406030204" pitchFamily="18" charset="0"/>
                        <a:ea typeface="Cambria Math" panose="02040503050406030204" pitchFamily="18" charset="0"/>
                      </a:rPr>
                      <m:t>𝜇</m:t>
                    </m:r>
                    <m:r>
                      <a:rPr lang="en-US" b="0" i="1" smtClean="0">
                        <a:latin typeface="Cambria Math" panose="02040503050406030204" pitchFamily="18" charset="0"/>
                        <a:ea typeface="Cambria Math" panose="02040503050406030204" pitchFamily="18" charset="0"/>
                      </a:rPr>
                      <m:t>𝑚</m:t>
                    </m:r>
                    <m:r>
                      <a:rPr lang="en-US" b="0" i="1" smtClean="0">
                        <a:latin typeface="Cambria Math" panose="02040503050406030204" pitchFamily="18" charset="0"/>
                      </a:rPr>
                      <m:t> </m:t>
                    </m:r>
                  </m:oMath>
                </a14:m>
                <a:endParaRPr lang="en-GB" dirty="0">
                  <a:latin typeface="Calibri Light" panose="020F0302020204030204" pitchFamily="34" charset="0"/>
                </a:endParaRPr>
              </a:p>
              <a:p>
                <a:pPr>
                  <a:buClr>
                    <a:schemeClr val="accent2"/>
                  </a:buClr>
                </a:pPr>
                <a:endParaRPr lang="en-GB" dirty="0">
                  <a:latin typeface="Calibri Light" panose="020F0302020204030204" pitchFamily="34" charset="0"/>
                </a:endParaRPr>
              </a:p>
              <a:p>
                <a:pPr>
                  <a:buClr>
                    <a:srgbClr val="FF9933"/>
                  </a:buClr>
                </a:pPr>
                <a:r>
                  <a:rPr lang="en-GB" sz="1800" b="1" dirty="0">
                    <a:latin typeface="Calibri Light" panose="020F0302020204030204" pitchFamily="34" charset="0"/>
                  </a:rPr>
                  <a:t>R.M.S of errors used in simulation</a:t>
                </a:r>
              </a:p>
              <a:p>
                <a:pPr>
                  <a:buClr>
                    <a:srgbClr val="FF9933"/>
                  </a:buClr>
                </a:pPr>
                <a:endParaRPr lang="en-GB" sz="1800" b="1" dirty="0">
                  <a:latin typeface="Calibri Light" panose="020F0302020204030204" pitchFamily="34" charset="0"/>
                </a:endParaRPr>
              </a:p>
              <a:p>
                <a:pPr marL="285750" indent="-285750">
                  <a:buClr>
                    <a:schemeClr val="tx1"/>
                  </a:buClr>
                  <a:buFont typeface="Arial" panose="020B0604020202020204" pitchFamily="34" charset="0"/>
                  <a:buChar char="•"/>
                </a:pPr>
                <a:r>
                  <a:rPr lang="en-GB" dirty="0">
                    <a:latin typeface="Calibri Light" panose="020F0302020204030204" pitchFamily="34" charset="0"/>
                  </a:rPr>
                  <a:t>BPM resolution: </a:t>
                </a:r>
                <a14:m>
                  <m:oMath xmlns:m="http://schemas.openxmlformats.org/officeDocument/2006/math">
                    <m:r>
                      <a:rPr lang="en-GB">
                        <a:latin typeface="Cambria Math" panose="02040503050406030204" pitchFamily="18" charset="0"/>
                      </a:rPr>
                      <m:t>10 </m:t>
                    </m:r>
                    <m:r>
                      <m:rPr>
                        <m:sty m:val="p"/>
                      </m:rPr>
                      <a:rPr lang="en-GB">
                        <a:latin typeface="Cambria Math" panose="02040503050406030204" pitchFamily="18" charset="0"/>
                      </a:rPr>
                      <m:t>μm</m:t>
                    </m:r>
                  </m:oMath>
                </a14:m>
                <a:endParaRPr lang="en-GB" dirty="0">
                  <a:latin typeface="Calibri Light" panose="020F0302020204030204" pitchFamily="34" charset="0"/>
                </a:endParaRPr>
              </a:p>
              <a:p>
                <a:pPr marL="285750" indent="-285750">
                  <a:buClr>
                    <a:schemeClr val="tx1"/>
                  </a:buClr>
                  <a:buFont typeface="Arial" panose="020B0604020202020204" pitchFamily="34" charset="0"/>
                  <a:buChar char="•"/>
                </a:pPr>
                <a:r>
                  <a:rPr lang="en-GB" dirty="0">
                    <a:latin typeface="Calibri Light" panose="020F0302020204030204" pitchFamily="34" charset="0"/>
                  </a:rPr>
                  <a:t>BTV resolution: </a:t>
                </a:r>
                <a14:m>
                  <m:oMath xmlns:m="http://schemas.openxmlformats.org/officeDocument/2006/math">
                    <m:r>
                      <a:rPr lang="en-GB">
                        <a:latin typeface="Cambria Math" panose="02040503050406030204" pitchFamily="18" charset="0"/>
                      </a:rPr>
                      <m:t>1 </m:t>
                    </m:r>
                    <m:r>
                      <m:rPr>
                        <m:sty m:val="p"/>
                      </m:rPr>
                      <a:rPr lang="en-GB">
                        <a:latin typeface="Cambria Math" panose="02040503050406030204" pitchFamily="18" charset="0"/>
                      </a:rPr>
                      <m:t>μm</m:t>
                    </m:r>
                  </m:oMath>
                </a14:m>
                <a:endParaRPr lang="en-GB" dirty="0">
                  <a:latin typeface="Calibri Light" panose="020F0302020204030204" pitchFamily="34" charset="0"/>
                </a:endParaRPr>
              </a:p>
              <a:p>
                <a:pPr marL="285750" indent="-285750">
                  <a:buClr>
                    <a:schemeClr val="tx1"/>
                  </a:buClr>
                  <a:buFont typeface="Arial" panose="020B0604020202020204" pitchFamily="34" charset="0"/>
                  <a:buChar char="•"/>
                </a:pPr>
                <a:r>
                  <a:rPr lang="en-GB" dirty="0">
                    <a:latin typeface="Calibri Light" panose="020F0302020204030204" pitchFamily="34" charset="0"/>
                  </a:rPr>
                  <a:t>Magnet mover error: </a:t>
                </a:r>
                <a14:m>
                  <m:oMath xmlns:m="http://schemas.openxmlformats.org/officeDocument/2006/math">
                    <m:r>
                      <a:rPr lang="en-GB">
                        <a:latin typeface="Cambria Math" panose="02040503050406030204" pitchFamily="18" charset="0"/>
                      </a:rPr>
                      <m:t>1 </m:t>
                    </m:r>
                    <m:r>
                      <m:rPr>
                        <m:sty m:val="p"/>
                      </m:rPr>
                      <a:rPr lang="en-GB">
                        <a:latin typeface="Cambria Math" panose="02040503050406030204" pitchFamily="18" charset="0"/>
                      </a:rPr>
                      <m:t>μm</m:t>
                    </m:r>
                  </m:oMath>
                </a14:m>
                <a:endParaRPr lang="en-GB" dirty="0">
                  <a:latin typeface="Calibri Light" panose="020F0302020204030204" pitchFamily="34" charset="0"/>
                </a:endParaRPr>
              </a:p>
              <a:p>
                <a:pPr marL="285750" indent="-285750">
                  <a:buClr>
                    <a:schemeClr val="tx1"/>
                  </a:buClr>
                  <a:buFont typeface="Arial" panose="020B0604020202020204" pitchFamily="34" charset="0"/>
                  <a:buChar char="•"/>
                </a:pPr>
                <a:r>
                  <a:rPr lang="en-GB" dirty="0">
                    <a:latin typeface="Calibri Light" panose="020F0302020204030204" pitchFamily="34" charset="0"/>
                  </a:rPr>
                  <a:t>Corrector error: </a:t>
                </a:r>
                <a14:m>
                  <m:oMath xmlns:m="http://schemas.openxmlformats.org/officeDocument/2006/math">
                    <m:r>
                      <a:rPr lang="en-GB">
                        <a:latin typeface="Cambria Math" panose="02040503050406030204" pitchFamily="18" charset="0"/>
                      </a:rPr>
                      <m:t>1 </m:t>
                    </m:r>
                    <m:r>
                      <m:rPr>
                        <m:sty m:val="p"/>
                      </m:rPr>
                      <a:rPr lang="en-GB">
                        <a:latin typeface="Cambria Math" panose="02040503050406030204" pitchFamily="18" charset="0"/>
                      </a:rPr>
                      <m:t>μrad</m:t>
                    </m:r>
                  </m:oMath>
                </a14:m>
                <a:endParaRPr lang="en-GB" dirty="0">
                  <a:latin typeface="Calibri Light" panose="020F0302020204030204" pitchFamily="34" charset="0"/>
                </a:endParaRPr>
              </a:p>
              <a:p>
                <a:pPr marL="285750" indent="-285750">
                  <a:buClr>
                    <a:schemeClr val="tx1"/>
                  </a:buClr>
                  <a:buFont typeface="Arial" panose="020B0604020202020204" pitchFamily="34" charset="0"/>
                  <a:buChar char="•"/>
                </a:pPr>
                <a:r>
                  <a:rPr lang="en-GB" dirty="0">
                    <a:latin typeface="Calibri Light" panose="020F0302020204030204" pitchFamily="34" charset="0"/>
                  </a:rPr>
                  <a:t>Initial magnet offsets: </a:t>
                </a:r>
                <a14:m>
                  <m:oMath xmlns:m="http://schemas.openxmlformats.org/officeDocument/2006/math">
                    <m:r>
                      <a:rPr lang="en-GB">
                        <a:latin typeface="Cambria Math" panose="02040503050406030204" pitchFamily="18" charset="0"/>
                      </a:rPr>
                      <m:t>100 </m:t>
                    </m:r>
                    <m:r>
                      <m:rPr>
                        <m:sty m:val="p"/>
                      </m:rPr>
                      <a:rPr lang="en-GB">
                        <a:latin typeface="Cambria Math" panose="02040503050406030204" pitchFamily="18" charset="0"/>
                      </a:rPr>
                      <m:t>μm</m:t>
                    </m:r>
                  </m:oMath>
                </a14:m>
                <a:r>
                  <a:rPr lang="en-GB" dirty="0">
                    <a:latin typeface="Calibri Light" panose="020F0302020204030204" pitchFamily="34" charset="0"/>
                  </a:rPr>
                  <a:t> </a:t>
                </a:r>
                <a:r>
                  <a:rPr lang="en-GB" dirty="0">
                    <a:latin typeface="Cambria Math" panose="02040503050406030204" pitchFamily="18" charset="0"/>
                    <a:ea typeface="Cambria Math" panose="02040503050406030204" pitchFamily="18" charset="0"/>
                  </a:rPr>
                  <a:t>r.m.s</a:t>
                </a:r>
              </a:p>
              <a:p>
                <a:pPr marL="285750" indent="-285750">
                  <a:buClr>
                    <a:schemeClr val="tx1"/>
                  </a:buClr>
                  <a:buFont typeface="Arial" panose="020B0604020202020204" pitchFamily="34" charset="0"/>
                  <a:buChar char="•"/>
                </a:pPr>
                <a:r>
                  <a:rPr lang="en-GB" dirty="0">
                    <a:latin typeface="Calibri Light" panose="020F0302020204030204" pitchFamily="34" charset="0"/>
                  </a:rPr>
                  <a:t>e-line power converter ripples = </a:t>
                </a:r>
                <a:r>
                  <a:rPr lang="en-GB" dirty="0">
                    <a:latin typeface="Cambria Math" panose="02040503050406030204" pitchFamily="18" charset="0"/>
                    <a:ea typeface="Cambria Math" panose="02040503050406030204" pitchFamily="18" charset="0"/>
                  </a:rPr>
                  <a:t>7 ppm </a:t>
                </a:r>
              </a:p>
              <a:p>
                <a:pPr marL="285750" indent="-285750">
                  <a:buClr>
                    <a:schemeClr val="tx1"/>
                  </a:buClr>
                  <a:buFont typeface="Arial" panose="020B0604020202020204" pitchFamily="34" charset="0"/>
                  <a:buChar char="•"/>
                </a:pPr>
                <a:r>
                  <a:rPr lang="en-GB" dirty="0">
                    <a:latin typeface="Calibri Light" panose="020F0302020204030204" pitchFamily="34" charset="0"/>
                  </a:rPr>
                  <a:t>Momentum jitter = </a:t>
                </a:r>
                <a:r>
                  <a:rPr lang="en-GB" dirty="0">
                    <a:latin typeface="Cambria Math" panose="02040503050406030204" pitchFamily="18" charset="0"/>
                    <a:ea typeface="Cambria Math" panose="02040503050406030204" pitchFamily="18" charset="0"/>
                  </a:rPr>
                  <a:t>1e-3</a:t>
                </a:r>
              </a:p>
              <a:p>
                <a:pPr marL="285750" indent="-285750">
                  <a:buClr>
                    <a:schemeClr val="tx1"/>
                  </a:buClr>
                  <a:buFont typeface="Arial" panose="020B0604020202020204" pitchFamily="34" charset="0"/>
                  <a:buChar char="•"/>
                </a:pPr>
                <a:r>
                  <a:rPr lang="en-GB" dirty="0">
                    <a:latin typeface="Calibri Light" panose="020F0302020204030204" pitchFamily="34" charset="0"/>
                  </a:rPr>
                  <a:t>e-line input position jitter = </a:t>
                </a:r>
                <a:r>
                  <a:rPr lang="en-GB" dirty="0">
                    <a:latin typeface="Cambria Math" panose="02040503050406030204" pitchFamily="18" charset="0"/>
                    <a:ea typeface="Cambria Math" panose="02040503050406030204" pitchFamily="18" charset="0"/>
                  </a:rPr>
                  <a:t>10 µm</a:t>
                </a:r>
              </a:p>
              <a:p>
                <a:pPr>
                  <a:buClr>
                    <a:schemeClr val="accent2"/>
                  </a:buClr>
                </a:pPr>
                <a:endParaRPr lang="en-GB" dirty="0">
                  <a:latin typeface="Calibri Light" panose="020F0302020204030204" pitchFamily="34" charset="0"/>
                </a:endParaRPr>
              </a:p>
              <a:p>
                <a:pPr marL="285750" indent="-285750">
                  <a:buClr>
                    <a:schemeClr val="accent2"/>
                  </a:buClr>
                  <a:buFont typeface="Arial" panose="020B0604020202020204" pitchFamily="34" charset="0"/>
                  <a:buChar char="•"/>
                </a:pPr>
                <a:endParaRPr lang="en-GB" dirty="0">
                  <a:latin typeface="Calibri Light" panose="020F0302020204030204" pitchFamily="34" charset="0"/>
                </a:endParaRPr>
              </a:p>
            </p:txBody>
          </p:sp>
        </mc:Choice>
        <mc:Fallback xmlns="">
          <p:sp>
            <p:nvSpPr>
              <p:cNvPr id="3" name="Rectangle 2">
                <a:extLst>
                  <a:ext uri="{FF2B5EF4-FFF2-40B4-BE49-F238E27FC236}">
                    <a16:creationId xmlns:a16="http://schemas.microsoft.com/office/drawing/2014/main" id="{EFD79D13-504E-57B8-0FD9-97113ADE3A9F}"/>
                  </a:ext>
                </a:extLst>
              </p:cNvPr>
              <p:cNvSpPr>
                <a:spLocks noRot="1" noChangeAspect="1" noMove="1" noResize="1" noEditPoints="1" noAdjustHandles="1" noChangeArrowheads="1" noChangeShapeType="1" noTextEdit="1"/>
              </p:cNvSpPr>
              <p:nvPr/>
            </p:nvSpPr>
            <p:spPr>
              <a:xfrm>
                <a:off x="591662" y="1094705"/>
                <a:ext cx="10191344" cy="5632311"/>
              </a:xfrm>
              <a:prstGeom prst="rect">
                <a:avLst/>
              </a:prstGeom>
              <a:blipFill>
                <a:blip r:embed="rId3"/>
                <a:stretch>
                  <a:fillRect l="-478" t="-649"/>
                </a:stretch>
              </a:blipFill>
            </p:spPr>
            <p:txBody>
              <a:bodyPr/>
              <a:lstStyle/>
              <a:p>
                <a:r>
                  <a:rPr lang="en-GB">
                    <a:noFill/>
                  </a:rPr>
                  <a:t> </a:t>
                </a:r>
              </a:p>
            </p:txBody>
          </p:sp>
        </mc:Fallback>
      </mc:AlternateContent>
      <p:pic>
        <p:nvPicPr>
          <p:cNvPr id="4" name="Picture 3" descr="Chart, line chart&#10;&#10;Description automatically generated">
            <a:extLst>
              <a:ext uri="{FF2B5EF4-FFF2-40B4-BE49-F238E27FC236}">
                <a16:creationId xmlns:a16="http://schemas.microsoft.com/office/drawing/2014/main" id="{1144B28A-9530-163B-7129-DD46D17CBA3D}"/>
              </a:ext>
            </a:extLst>
          </p:cNvPr>
          <p:cNvPicPr>
            <a:picLocks noChangeAspect="1"/>
          </p:cNvPicPr>
          <p:nvPr/>
        </p:nvPicPr>
        <p:blipFill>
          <a:blip r:embed="rId4"/>
          <a:stretch>
            <a:fillRect/>
          </a:stretch>
        </p:blipFill>
        <p:spPr>
          <a:xfrm>
            <a:off x="6573258" y="2240776"/>
            <a:ext cx="4822805" cy="3617104"/>
          </a:xfrm>
          <a:prstGeom prst="rect">
            <a:avLst/>
          </a:prstGeom>
        </p:spPr>
      </p:pic>
    </p:spTree>
    <p:extLst>
      <p:ext uri="{BB962C8B-B14F-4D97-AF65-F5344CB8AC3E}">
        <p14:creationId xmlns:p14="http://schemas.microsoft.com/office/powerpoint/2010/main" val="34752162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7AF54-646E-44F5-06E2-5E777127A3E1}"/>
              </a:ext>
            </a:extLst>
          </p:cNvPr>
          <p:cNvSpPr>
            <a:spLocks noGrp="1"/>
          </p:cNvSpPr>
          <p:nvPr>
            <p:ph type="title"/>
          </p:nvPr>
        </p:nvSpPr>
        <p:spPr/>
        <p:txBody>
          <a:bodyPr>
            <a:normAutofit fontScale="90000"/>
          </a:bodyPr>
          <a:lstStyle/>
          <a:p>
            <a:r>
              <a:rPr lang="en-US" dirty="0"/>
              <a:t>Alignment procedure</a:t>
            </a:r>
            <a:endParaRPr lang="en-CH" dirty="0"/>
          </a:p>
        </p:txBody>
      </p:sp>
      <p:sp>
        <p:nvSpPr>
          <p:cNvPr id="11" name="Date Placeholder 10">
            <a:extLst>
              <a:ext uri="{FF2B5EF4-FFF2-40B4-BE49-F238E27FC236}">
                <a16:creationId xmlns:a16="http://schemas.microsoft.com/office/drawing/2014/main" id="{14D44347-CA3A-90C5-4DA9-1DBF0BBEFC4F}"/>
              </a:ext>
            </a:extLst>
          </p:cNvPr>
          <p:cNvSpPr>
            <a:spLocks noGrp="1"/>
          </p:cNvSpPr>
          <p:nvPr>
            <p:ph type="dt" sz="half" idx="10"/>
          </p:nvPr>
        </p:nvSpPr>
        <p:spPr/>
        <p:txBody>
          <a:bodyPr/>
          <a:lstStyle/>
          <a:p>
            <a:r>
              <a:rPr lang="en-US"/>
              <a:t>5/02/2024</a:t>
            </a:r>
          </a:p>
        </p:txBody>
      </p:sp>
      <p:sp>
        <p:nvSpPr>
          <p:cNvPr id="12" name="Footer Placeholder 11">
            <a:extLst>
              <a:ext uri="{FF2B5EF4-FFF2-40B4-BE49-F238E27FC236}">
                <a16:creationId xmlns:a16="http://schemas.microsoft.com/office/drawing/2014/main" id="{32BB1791-586C-0E05-7B31-F6BD8535843D}"/>
              </a:ext>
            </a:extLst>
          </p:cNvPr>
          <p:cNvSpPr>
            <a:spLocks noGrp="1"/>
          </p:cNvSpPr>
          <p:nvPr>
            <p:ph type="ftr" sz="quarter" idx="3"/>
          </p:nvPr>
        </p:nvSpPr>
        <p:spPr/>
        <p:txBody>
          <a:bodyPr/>
          <a:lstStyle/>
          <a:p>
            <a:r>
              <a:rPr lang="en-US"/>
              <a:t>AWAKE Review</a:t>
            </a:r>
            <a:endParaRPr lang="en-US" dirty="0"/>
          </a:p>
        </p:txBody>
      </p:sp>
      <p:sp>
        <p:nvSpPr>
          <p:cNvPr id="13" name="Slide Number Placeholder 12">
            <a:extLst>
              <a:ext uri="{FF2B5EF4-FFF2-40B4-BE49-F238E27FC236}">
                <a16:creationId xmlns:a16="http://schemas.microsoft.com/office/drawing/2014/main" id="{21B479B8-70F8-61C6-6066-AD4E75E727D2}"/>
              </a:ext>
            </a:extLst>
          </p:cNvPr>
          <p:cNvSpPr>
            <a:spLocks noGrp="1"/>
          </p:cNvSpPr>
          <p:nvPr>
            <p:ph type="sldNum" sz="quarter" idx="4"/>
          </p:nvPr>
        </p:nvSpPr>
        <p:spPr/>
        <p:txBody>
          <a:bodyPr/>
          <a:lstStyle/>
          <a:p>
            <a:fld id="{3D351EE0-6949-4F2E-8F68-46F7424C488D}" type="slidenum">
              <a:rPr lang="en-US" smtClean="0"/>
              <a:pPr/>
              <a:t>42</a:t>
            </a:fld>
            <a:endParaRPr lang="en-US" dirty="0"/>
          </a:p>
        </p:txBody>
      </p:sp>
      <p:sp>
        <p:nvSpPr>
          <p:cNvPr id="8" name="AutoShape 2">
            <a:extLst>
              <a:ext uri="{FF2B5EF4-FFF2-40B4-BE49-F238E27FC236}">
                <a16:creationId xmlns:a16="http://schemas.microsoft.com/office/drawing/2014/main" id="{FF38BE30-2DCF-9FBF-6C3F-EDED8A60EB6D}"/>
              </a:ext>
            </a:extLst>
          </p:cNvPr>
          <p:cNvSpPr>
            <a:spLocks noChangeAspect="1" noChangeArrowheads="1"/>
          </p:cNvSpPr>
          <p:nvPr/>
        </p:nvSpPr>
        <p:spPr bwMode="auto">
          <a:xfrm>
            <a:off x="6054698" y="3387698"/>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latin typeface="Calibri Light" panose="020F0302020204030204" pitchFamily="34" charset="0"/>
            </a:endParaRPr>
          </a:p>
        </p:txBody>
      </p:sp>
      <p:sp>
        <p:nvSpPr>
          <p:cNvPr id="5" name="TextBox 4">
            <a:extLst>
              <a:ext uri="{FF2B5EF4-FFF2-40B4-BE49-F238E27FC236}">
                <a16:creationId xmlns:a16="http://schemas.microsoft.com/office/drawing/2014/main" id="{1C0C587A-4A6F-9FD3-412D-F23914C608CE}"/>
              </a:ext>
            </a:extLst>
          </p:cNvPr>
          <p:cNvSpPr txBox="1"/>
          <p:nvPr/>
        </p:nvSpPr>
        <p:spPr>
          <a:xfrm>
            <a:off x="150733" y="1017961"/>
            <a:ext cx="10515600" cy="1231106"/>
          </a:xfrm>
          <a:prstGeom prst="rect">
            <a:avLst/>
          </a:prstGeom>
          <a:noFill/>
        </p:spPr>
        <p:txBody>
          <a:bodyPr wrap="square" rtlCol="0">
            <a:spAutoFit/>
          </a:bodyPr>
          <a:lstStyle/>
          <a:p>
            <a:pPr marL="285750" indent="-285750">
              <a:buClr>
                <a:schemeClr val="tx1"/>
              </a:buClr>
              <a:buFont typeface="Arial" panose="020B0604020202020204" pitchFamily="34" charset="0"/>
              <a:buChar char="•"/>
            </a:pPr>
            <a:r>
              <a:rPr lang="en-GB" dirty="0">
                <a:latin typeface="Calibri Light" panose="020F0302020204030204" pitchFamily="34" charset="0"/>
              </a:rPr>
              <a:t>Quadrupole, </a:t>
            </a:r>
            <a:r>
              <a:rPr lang="en-GB" dirty="0" err="1">
                <a:latin typeface="Calibri Light" panose="020F0302020204030204" pitchFamily="34" charset="0"/>
              </a:rPr>
              <a:t>sextupoles</a:t>
            </a:r>
            <a:r>
              <a:rPr lang="en-GB" dirty="0">
                <a:latin typeface="Calibri Light" panose="020F0302020204030204" pitchFamily="34" charset="0"/>
              </a:rPr>
              <a:t> and octupoles need to be installed on movers to reach beam pointing specifications</a:t>
            </a:r>
          </a:p>
          <a:p>
            <a:pPr marL="285750" indent="-285750">
              <a:buClr>
                <a:schemeClr val="tx1"/>
              </a:buClr>
              <a:buFont typeface="Arial" panose="020B0604020202020204" pitchFamily="34" charset="0"/>
              <a:buChar char="•"/>
            </a:pPr>
            <a:r>
              <a:rPr lang="en-GB" dirty="0">
                <a:latin typeface="Calibri Light" panose="020F0302020204030204" pitchFamily="34" charset="0"/>
              </a:rPr>
              <a:t>Three techniques used for alignment</a:t>
            </a:r>
          </a:p>
          <a:p>
            <a:pPr marL="285750" indent="-285750">
              <a:buClr>
                <a:schemeClr val="accent2"/>
              </a:buClr>
              <a:buFont typeface="Arial" panose="020B0604020202020204" pitchFamily="34" charset="0"/>
              <a:buChar char="•"/>
            </a:pPr>
            <a:endParaRPr lang="en-GB" dirty="0">
              <a:latin typeface="Calibri Light" panose="020F0302020204030204" pitchFamily="34" charset="0"/>
            </a:endParaRPr>
          </a:p>
          <a:p>
            <a:pPr>
              <a:buClr>
                <a:srgbClr val="FF9933"/>
              </a:buClr>
            </a:pPr>
            <a:endParaRPr lang="en-GB" sz="2000" dirty="0">
              <a:latin typeface="Calibri Light" panose="020F0302020204030204" pitchFamily="34" charset="0"/>
            </a:endParaRPr>
          </a:p>
        </p:txBody>
      </p:sp>
      <p:sp>
        <p:nvSpPr>
          <p:cNvPr id="6" name="TextBox 5">
            <a:extLst>
              <a:ext uri="{FF2B5EF4-FFF2-40B4-BE49-F238E27FC236}">
                <a16:creationId xmlns:a16="http://schemas.microsoft.com/office/drawing/2014/main" id="{DA97D137-2AA1-E230-E47D-71EB631DB4F0}"/>
              </a:ext>
            </a:extLst>
          </p:cNvPr>
          <p:cNvSpPr txBox="1"/>
          <p:nvPr/>
        </p:nvSpPr>
        <p:spPr>
          <a:xfrm>
            <a:off x="4310288" y="2158729"/>
            <a:ext cx="3738496" cy="3416320"/>
          </a:xfrm>
          <a:prstGeom prst="rect">
            <a:avLst/>
          </a:prstGeom>
          <a:noFill/>
        </p:spPr>
        <p:txBody>
          <a:bodyPr wrap="square" rtlCol="0">
            <a:spAutoFit/>
          </a:bodyPr>
          <a:lstStyle/>
          <a:p>
            <a:endParaRPr lang="en-GB" dirty="0">
              <a:latin typeface="Calibri Light" panose="020F0302020204030204" pitchFamily="34" charset="0"/>
            </a:endParaRPr>
          </a:p>
          <a:p>
            <a:r>
              <a:rPr lang="en-GB" dirty="0">
                <a:latin typeface="Calibri Light" panose="020F0302020204030204" pitchFamily="34" charset="0"/>
              </a:rPr>
              <a:t>Minimize parasitic dispersion and orbit</a:t>
            </a:r>
          </a:p>
          <a:p>
            <a:endParaRPr lang="en-GB" dirty="0">
              <a:latin typeface="Calibri Light" panose="020F0302020204030204" pitchFamily="34" charset="0"/>
            </a:endParaRPr>
          </a:p>
          <a:p>
            <a:pPr marL="285750" indent="-285750">
              <a:buClr>
                <a:schemeClr val="tx1"/>
              </a:buClr>
              <a:buFont typeface="Arial" panose="020B0604020202020204" pitchFamily="34" charset="0"/>
              <a:buChar char="•"/>
            </a:pPr>
            <a:r>
              <a:rPr lang="en-GB" dirty="0">
                <a:latin typeface="Calibri Light" panose="020F0302020204030204" pitchFamily="34" charset="0"/>
              </a:rPr>
              <a:t>Change beam energy </a:t>
            </a:r>
          </a:p>
          <a:p>
            <a:pPr marL="285750" indent="-285750">
              <a:buClr>
                <a:schemeClr val="tx1"/>
              </a:buClr>
              <a:buFont typeface="Arial" panose="020B0604020202020204" pitchFamily="34" charset="0"/>
              <a:buChar char="•"/>
            </a:pPr>
            <a:endParaRPr lang="en-GB" dirty="0">
              <a:latin typeface="Calibri Light" panose="020F0302020204030204" pitchFamily="34" charset="0"/>
            </a:endParaRPr>
          </a:p>
          <a:p>
            <a:pPr marL="285750" indent="-285750">
              <a:buClr>
                <a:schemeClr val="tx1"/>
              </a:buClr>
              <a:buFont typeface="Arial" panose="020B0604020202020204" pitchFamily="34" charset="0"/>
              <a:buChar char="•"/>
            </a:pPr>
            <a:r>
              <a:rPr lang="en-GB" dirty="0">
                <a:latin typeface="Calibri Light" panose="020F0302020204030204" pitchFamily="34" charset="0"/>
              </a:rPr>
              <a:t>Record the change in position at the BPM</a:t>
            </a:r>
          </a:p>
          <a:p>
            <a:pPr marL="285750" indent="-285750">
              <a:buClr>
                <a:schemeClr val="tx1"/>
              </a:buClr>
              <a:buFont typeface="Arial" panose="020B0604020202020204" pitchFamily="34" charset="0"/>
              <a:buChar char="•"/>
            </a:pPr>
            <a:endParaRPr lang="en-GB" dirty="0">
              <a:latin typeface="Calibri Light" panose="020F0302020204030204" pitchFamily="34" charset="0"/>
            </a:endParaRPr>
          </a:p>
          <a:p>
            <a:pPr marL="285750" indent="-285750">
              <a:buClr>
                <a:schemeClr val="tx1"/>
              </a:buClr>
              <a:buFont typeface="Arial" panose="020B0604020202020204" pitchFamily="34" charset="0"/>
              <a:buChar char="•"/>
            </a:pPr>
            <a:r>
              <a:rPr lang="en-GB" dirty="0">
                <a:latin typeface="Calibri Light" panose="020F0302020204030204" pitchFamily="34" charset="0"/>
              </a:rPr>
              <a:t>Use corrector to steer the beam trough the quadrupole</a:t>
            </a:r>
          </a:p>
          <a:p>
            <a:endParaRPr lang="en-US" dirty="0">
              <a:latin typeface="Calibri Light" panose="020F0302020204030204" pitchFamily="34" charset="0"/>
            </a:endParaRPr>
          </a:p>
        </p:txBody>
      </p:sp>
      <p:sp>
        <p:nvSpPr>
          <p:cNvPr id="7" name="TextBox 6">
            <a:extLst>
              <a:ext uri="{FF2B5EF4-FFF2-40B4-BE49-F238E27FC236}">
                <a16:creationId xmlns:a16="http://schemas.microsoft.com/office/drawing/2014/main" id="{133F794C-EFD5-12C5-582C-E0832CDB4F9C}"/>
              </a:ext>
            </a:extLst>
          </p:cNvPr>
          <p:cNvSpPr txBox="1"/>
          <p:nvPr/>
        </p:nvSpPr>
        <p:spPr>
          <a:xfrm>
            <a:off x="8265244" y="1898455"/>
            <a:ext cx="3709669" cy="3416320"/>
          </a:xfrm>
          <a:prstGeom prst="rect">
            <a:avLst/>
          </a:prstGeom>
          <a:noFill/>
        </p:spPr>
        <p:txBody>
          <a:bodyPr wrap="square" rtlCol="0">
            <a:spAutoFit/>
          </a:bodyPr>
          <a:lstStyle/>
          <a:p>
            <a:pPr algn="ctr"/>
            <a:r>
              <a:rPr lang="en-US" dirty="0">
                <a:latin typeface="Calibri Light" panose="020F0302020204030204" pitchFamily="34" charset="0"/>
              </a:rPr>
              <a:t>Numerical optimization</a:t>
            </a:r>
          </a:p>
          <a:p>
            <a:endParaRPr lang="en-US" dirty="0">
              <a:latin typeface="Calibri Light" panose="020F0302020204030204" pitchFamily="34" charset="0"/>
            </a:endParaRPr>
          </a:p>
          <a:p>
            <a:r>
              <a:rPr lang="en-US" dirty="0">
                <a:latin typeface="Calibri Light" panose="020F0302020204030204" pitchFamily="34" charset="0"/>
              </a:rPr>
              <a:t>Use optimization algorithms to align </a:t>
            </a:r>
            <a:r>
              <a:rPr lang="en-US" dirty="0" err="1">
                <a:latin typeface="Calibri Light" panose="020F0302020204030204" pitchFamily="34" charset="0"/>
              </a:rPr>
              <a:t>sextupoles</a:t>
            </a:r>
            <a:r>
              <a:rPr lang="en-US" dirty="0">
                <a:latin typeface="Calibri Light" panose="020F0302020204030204" pitchFamily="34" charset="0"/>
              </a:rPr>
              <a:t> and octupoles</a:t>
            </a:r>
          </a:p>
          <a:p>
            <a:endParaRPr lang="en-US" dirty="0">
              <a:latin typeface="Calibri Light" panose="020F0302020204030204" pitchFamily="34" charset="0"/>
            </a:endParaRPr>
          </a:p>
          <a:p>
            <a:pPr marL="285750" indent="-285750">
              <a:buClr>
                <a:schemeClr val="tx1"/>
              </a:buClr>
              <a:buFont typeface="Arial" panose="020B0604020202020204" pitchFamily="34" charset="0"/>
              <a:buChar char="•"/>
            </a:pPr>
            <a:r>
              <a:rPr lang="en-US" dirty="0">
                <a:latin typeface="Calibri Light" panose="020F0302020204030204" pitchFamily="34" charset="0"/>
              </a:rPr>
              <a:t>Minimize beam size at injection point</a:t>
            </a:r>
          </a:p>
          <a:p>
            <a:pPr marL="285750" indent="-285750">
              <a:buClr>
                <a:schemeClr val="tx1"/>
              </a:buClr>
              <a:buFont typeface="Arial" panose="020B0604020202020204" pitchFamily="34" charset="0"/>
              <a:buChar char="•"/>
            </a:pPr>
            <a:endParaRPr lang="en-US" dirty="0">
              <a:latin typeface="Calibri Light" panose="020F0302020204030204" pitchFamily="34" charset="0"/>
            </a:endParaRPr>
          </a:p>
          <a:p>
            <a:pPr marL="285750" indent="-285750">
              <a:buClr>
                <a:schemeClr val="tx1"/>
              </a:buClr>
              <a:buFont typeface="Arial" panose="020B0604020202020204" pitchFamily="34" charset="0"/>
              <a:buChar char="•"/>
            </a:pPr>
            <a:r>
              <a:rPr lang="en-US" dirty="0">
                <a:latin typeface="Calibri Light" panose="020F0302020204030204" pitchFamily="34" charset="0"/>
              </a:rPr>
              <a:t>Use algorithm that requires low number of function evaluations (BOBYQA)</a:t>
            </a:r>
          </a:p>
          <a:p>
            <a:pPr marL="285750" indent="-285750">
              <a:buClr>
                <a:schemeClr val="accent2"/>
              </a:buClr>
              <a:buFont typeface="Arial" panose="020B0604020202020204" pitchFamily="34" charset="0"/>
              <a:buChar char="•"/>
            </a:pPr>
            <a:endParaRPr lang="en-US" dirty="0">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BB538240-85FA-E72D-15B1-7326B42943CA}"/>
                  </a:ext>
                </a:extLst>
              </p:cNvPr>
              <p:cNvSpPr txBox="1"/>
              <p:nvPr/>
            </p:nvSpPr>
            <p:spPr>
              <a:xfrm>
                <a:off x="122158" y="2425717"/>
                <a:ext cx="3847768" cy="3178434"/>
              </a:xfrm>
              <a:prstGeom prst="rect">
                <a:avLst/>
              </a:prstGeom>
              <a:noFill/>
            </p:spPr>
            <p:txBody>
              <a:bodyPr wrap="square" rtlCol="0">
                <a:spAutoFit/>
              </a:bodyPr>
              <a:lstStyle/>
              <a:p>
                <a:pPr>
                  <a:buClr>
                    <a:schemeClr val="accent2"/>
                  </a:buClr>
                </a:pPr>
                <a:r>
                  <a:rPr lang="en-GB" dirty="0">
                    <a:latin typeface="Calibri Light" panose="020F0302020204030204" pitchFamily="34" charset="0"/>
                  </a:rPr>
                  <a:t>Centre quadrupoles w.r.t beam orbit.</a:t>
                </a:r>
              </a:p>
              <a:p>
                <a:pPr marL="285750" indent="-285750">
                  <a:buClr>
                    <a:schemeClr val="accent2"/>
                  </a:buClr>
                  <a:buFont typeface="Arial" panose="020B0604020202020204" pitchFamily="34" charset="0"/>
                  <a:buChar char="•"/>
                </a:pPr>
                <a:endParaRPr lang="en-GB" dirty="0">
                  <a:latin typeface="Calibri Light" panose="020F0302020204030204" pitchFamily="34" charset="0"/>
                </a:endParaRPr>
              </a:p>
              <a:p>
                <a:pPr marL="285750" indent="-285750">
                  <a:buClr>
                    <a:schemeClr val="tx1"/>
                  </a:buClr>
                  <a:buFont typeface="Arial" panose="020B0604020202020204" pitchFamily="34" charset="0"/>
                  <a:buChar char="•"/>
                </a:pPr>
                <a:r>
                  <a:rPr lang="en-GB" dirty="0">
                    <a:latin typeface="Calibri Light" panose="020F0302020204030204" pitchFamily="34" charset="0"/>
                  </a:rPr>
                  <a:t>Change quad strength </a:t>
                </a:r>
                <a14:m>
                  <m:oMath xmlns:m="http://schemas.openxmlformats.org/officeDocument/2006/math">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rPr>
                      <m:t>𝑘</m:t>
                    </m:r>
                  </m:oMath>
                </a14:m>
                <a:r>
                  <a:rPr lang="en-GB" dirty="0">
                    <a:latin typeface="Calibri Light" panose="020F0302020204030204" pitchFamily="34" charset="0"/>
                  </a:rPr>
                  <a:t> and record change in BPM reading </a:t>
                </a:r>
                <a14:m>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𝑥</m:t>
                        </m:r>
                      </m:e>
                      <m:sub>
                        <m:r>
                          <a:rPr lang="en-US" b="0" i="1" smtClean="0">
                            <a:latin typeface="Cambria Math" panose="02040503050406030204" pitchFamily="18" charset="0"/>
                            <a:ea typeface="Cambria Math" panose="02040503050406030204" pitchFamily="18" charset="0"/>
                          </a:rPr>
                          <m:t>𝐵𝑃𝑀</m:t>
                        </m:r>
                      </m:sub>
                    </m:sSub>
                  </m:oMath>
                </a14:m>
                <a:endParaRPr lang="en-US" dirty="0">
                  <a:latin typeface="Calibri Light" panose="020F0302020204030204" pitchFamily="34" charset="0"/>
                  <a:ea typeface="Cambria Math" panose="02040503050406030204" pitchFamily="18" charset="0"/>
                </a:endParaRPr>
              </a:p>
              <a:p>
                <a:pPr marL="285750" indent="-285750">
                  <a:buClr>
                    <a:schemeClr val="tx1"/>
                  </a:buClr>
                  <a:buFont typeface="Arial" panose="020B0604020202020204" pitchFamily="34" charset="0"/>
                  <a:buChar char="•"/>
                </a:pPr>
                <a:endParaRPr lang="en-GB" dirty="0">
                  <a:latin typeface="Calibri Light" panose="020F0302020204030204" pitchFamily="34" charset="0"/>
                </a:endParaRPr>
              </a:p>
              <a:p>
                <a:pPr marL="285750" indent="-285750">
                  <a:buClr>
                    <a:schemeClr val="tx1"/>
                  </a:buClr>
                  <a:buFont typeface="Arial" panose="020B0604020202020204" pitchFamily="34" charset="0"/>
                  <a:buChar char="•"/>
                </a:pPr>
                <a:r>
                  <a:rPr lang="en-GB" dirty="0">
                    <a:latin typeface="Calibri Light" panose="020F0302020204030204" pitchFamily="34" charset="0"/>
                  </a:rPr>
                  <a:t>Calculate quad-beam position shift </a:t>
                </a:r>
                <a14:m>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𝑥</m:t>
                        </m:r>
                      </m:e>
                      <m:sub>
                        <m:r>
                          <a:rPr lang="en-US" b="0" i="1" smtClean="0">
                            <a:latin typeface="Cambria Math" panose="02040503050406030204" pitchFamily="18" charset="0"/>
                            <a:ea typeface="Cambria Math" panose="02040503050406030204" pitchFamily="18" charset="0"/>
                          </a:rPr>
                          <m:t>𝑄𝑈𝐴𝐷</m:t>
                        </m:r>
                      </m:sub>
                    </m:sSub>
                  </m:oMath>
                </a14:m>
                <a:endParaRPr lang="en-GB" dirty="0">
                  <a:latin typeface="Calibri Light" panose="020F0302020204030204" pitchFamily="34" charset="0"/>
                </a:endParaRPr>
              </a:p>
              <a:p>
                <a:pPr marL="285750" indent="-285750">
                  <a:buClr>
                    <a:schemeClr val="tx1"/>
                  </a:buClr>
                  <a:buFont typeface="Arial" panose="020B0604020202020204" pitchFamily="34" charset="0"/>
                  <a:buChar char="•"/>
                </a:pPr>
                <a:endParaRPr lang="en-GB" dirty="0">
                  <a:latin typeface="Calibri Light" panose="020F0302020204030204" pitchFamily="34" charset="0"/>
                </a:endParaRPr>
              </a:p>
              <a:p>
                <a:pPr marL="285750" indent="-285750">
                  <a:buClr>
                    <a:schemeClr val="tx1"/>
                  </a:buClr>
                  <a:buFont typeface="Arial" panose="020B0604020202020204" pitchFamily="34" charset="0"/>
                  <a:buChar char="•"/>
                </a:pPr>
                <a:r>
                  <a:rPr lang="en-GB" dirty="0">
                    <a:latin typeface="Calibri Light" panose="020F0302020204030204" pitchFamily="34" charset="0"/>
                  </a:rPr>
                  <a:t>Move quadrupole of -</a:t>
                </a:r>
                <a:r>
                  <a:rPr lang="en-US" dirty="0">
                    <a:latin typeface="Calibri Light" panose="020F0302020204030204" pitchFamily="34" charset="0"/>
                    <a:ea typeface="Cambria Math" panose="02040503050406030204" pitchFamily="18" charset="0"/>
                  </a:rPr>
                  <a:t> </a:t>
                </a:r>
                <a14:m>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𝑥</m:t>
                        </m:r>
                      </m:e>
                      <m:sub>
                        <m:r>
                          <a:rPr lang="en-US" b="0" i="1" smtClean="0">
                            <a:latin typeface="Cambria Math" panose="02040503050406030204" pitchFamily="18" charset="0"/>
                            <a:ea typeface="Cambria Math" panose="02040503050406030204" pitchFamily="18" charset="0"/>
                          </a:rPr>
                          <m:t>𝑄𝑈𝐴𝐷</m:t>
                        </m:r>
                      </m:sub>
                    </m:sSub>
                  </m:oMath>
                </a14:m>
                <a:endParaRPr lang="en-GB" dirty="0">
                  <a:latin typeface="Calibri Light" panose="020F0302020204030204" pitchFamily="34" charset="0"/>
                </a:endParaRPr>
              </a:p>
              <a:p>
                <a:pPr>
                  <a:buClr>
                    <a:schemeClr val="accent2"/>
                  </a:buClr>
                </a:pPr>
                <a:endParaRPr lang="en-GB" dirty="0">
                  <a:latin typeface="Calibri Light" panose="020F0302020204030204" pitchFamily="34" charset="0"/>
                </a:endParaRPr>
              </a:p>
            </p:txBody>
          </p:sp>
        </mc:Choice>
        <mc:Fallback xmlns="">
          <p:sp>
            <p:nvSpPr>
              <p:cNvPr id="9" name="TextBox 8">
                <a:extLst>
                  <a:ext uri="{FF2B5EF4-FFF2-40B4-BE49-F238E27FC236}">
                    <a16:creationId xmlns:a16="http://schemas.microsoft.com/office/drawing/2014/main" id="{BB538240-85FA-E72D-15B1-7326B42943CA}"/>
                  </a:ext>
                </a:extLst>
              </p:cNvPr>
              <p:cNvSpPr txBox="1">
                <a:spLocks noRot="1" noChangeAspect="1" noMove="1" noResize="1" noEditPoints="1" noAdjustHandles="1" noChangeArrowheads="1" noChangeShapeType="1" noTextEdit="1"/>
              </p:cNvSpPr>
              <p:nvPr/>
            </p:nvSpPr>
            <p:spPr>
              <a:xfrm>
                <a:off x="122158" y="2425717"/>
                <a:ext cx="3847768" cy="3178434"/>
              </a:xfrm>
              <a:prstGeom prst="rect">
                <a:avLst/>
              </a:prstGeom>
              <a:blipFill>
                <a:blip r:embed="rId3"/>
                <a:stretch>
                  <a:fillRect l="-1268" t="-1152"/>
                </a:stretch>
              </a:blipFill>
            </p:spPr>
            <p:txBody>
              <a:bodyPr/>
              <a:lstStyle/>
              <a:p>
                <a:r>
                  <a:rPr lang="en-GB">
                    <a:noFill/>
                  </a:rPr>
                  <a:t> </a:t>
                </a:r>
              </a:p>
            </p:txBody>
          </p:sp>
        </mc:Fallback>
      </mc:AlternateContent>
      <p:sp>
        <p:nvSpPr>
          <p:cNvPr id="10" name="Rettangolo arrotondato 1">
            <a:extLst>
              <a:ext uri="{FF2B5EF4-FFF2-40B4-BE49-F238E27FC236}">
                <a16:creationId xmlns:a16="http://schemas.microsoft.com/office/drawing/2014/main" id="{E154DDC1-C490-FB6B-D015-C2CA5704EAA4}"/>
              </a:ext>
            </a:extLst>
          </p:cNvPr>
          <p:cNvSpPr/>
          <p:nvPr/>
        </p:nvSpPr>
        <p:spPr>
          <a:xfrm>
            <a:off x="121921" y="1846406"/>
            <a:ext cx="3848400" cy="3611419"/>
          </a:xfrm>
          <a:prstGeom prst="roundRect">
            <a:avLst>
              <a:gd name="adj" fmla="val 5328"/>
            </a:avLst>
          </a:prstGeom>
          <a:noFill/>
          <a:ln w="3175">
            <a:solidFill>
              <a:srgbClr val="001F6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dirty="0">
              <a:latin typeface="Calibri Light" panose="020F0302020204030204" pitchFamily="34" charset="0"/>
            </a:endParaRPr>
          </a:p>
        </p:txBody>
      </p:sp>
      <p:sp>
        <p:nvSpPr>
          <p:cNvPr id="14" name="Rectangle: Rounded Corners 13">
            <a:extLst>
              <a:ext uri="{FF2B5EF4-FFF2-40B4-BE49-F238E27FC236}">
                <a16:creationId xmlns:a16="http://schemas.microsoft.com/office/drawing/2014/main" id="{4C48A000-8553-2EAC-C026-BD3C602AD286}"/>
              </a:ext>
            </a:extLst>
          </p:cNvPr>
          <p:cNvSpPr/>
          <p:nvPr/>
        </p:nvSpPr>
        <p:spPr>
          <a:xfrm>
            <a:off x="121921" y="1802626"/>
            <a:ext cx="3848400" cy="420254"/>
          </a:xfrm>
          <a:prstGeom prst="roundRect">
            <a:avLst>
              <a:gd name="adj" fmla="val 32792"/>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Calibri Light" panose="020F0302020204030204" pitchFamily="34" charset="0"/>
            </a:endParaRPr>
          </a:p>
        </p:txBody>
      </p:sp>
      <p:sp>
        <p:nvSpPr>
          <p:cNvPr id="15" name="Rectangle 14">
            <a:extLst>
              <a:ext uri="{FF2B5EF4-FFF2-40B4-BE49-F238E27FC236}">
                <a16:creationId xmlns:a16="http://schemas.microsoft.com/office/drawing/2014/main" id="{E28A389D-1A2C-9765-F569-23F6812937BD}"/>
              </a:ext>
            </a:extLst>
          </p:cNvPr>
          <p:cNvSpPr/>
          <p:nvPr/>
        </p:nvSpPr>
        <p:spPr>
          <a:xfrm>
            <a:off x="121920" y="1972213"/>
            <a:ext cx="3848400" cy="252910"/>
          </a:xfrm>
          <a:prstGeom prst="rect">
            <a:avLst/>
          </a:prstGeom>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Calibri Light" panose="020F0302020204030204" pitchFamily="34" charset="0"/>
            </a:endParaRPr>
          </a:p>
        </p:txBody>
      </p:sp>
      <p:sp>
        <p:nvSpPr>
          <p:cNvPr id="16" name="TextBox 15">
            <a:extLst>
              <a:ext uri="{FF2B5EF4-FFF2-40B4-BE49-F238E27FC236}">
                <a16:creationId xmlns:a16="http://schemas.microsoft.com/office/drawing/2014/main" id="{4143DA61-0600-F49D-ACF7-34CBA28F0EBE}"/>
              </a:ext>
            </a:extLst>
          </p:cNvPr>
          <p:cNvSpPr txBox="1"/>
          <p:nvPr/>
        </p:nvSpPr>
        <p:spPr>
          <a:xfrm>
            <a:off x="237428" y="1828086"/>
            <a:ext cx="3735764" cy="369332"/>
          </a:xfrm>
          <a:prstGeom prst="rect">
            <a:avLst/>
          </a:prstGeom>
          <a:noFill/>
          <a:ln w="3175">
            <a:noFill/>
          </a:ln>
        </p:spPr>
        <p:txBody>
          <a:bodyPr wrap="square" rtlCol="0">
            <a:spAutoFit/>
          </a:bodyPr>
          <a:lstStyle/>
          <a:p>
            <a:pPr algn="ctr"/>
            <a:r>
              <a:rPr lang="en-US" b="1">
                <a:solidFill>
                  <a:schemeClr val="bg1"/>
                </a:solidFill>
                <a:latin typeface="Calibri Light" panose="020F0302020204030204" pitchFamily="34" charset="0"/>
              </a:rPr>
              <a:t>Quadrupole shunting</a:t>
            </a:r>
            <a:endParaRPr lang="en-US" dirty="0">
              <a:solidFill>
                <a:schemeClr val="bg1"/>
              </a:solidFill>
              <a:latin typeface="Calibri Light" panose="020F0302020204030204" pitchFamily="34" charset="0"/>
            </a:endParaRPr>
          </a:p>
        </p:txBody>
      </p:sp>
      <p:sp>
        <p:nvSpPr>
          <p:cNvPr id="17" name="Rettangolo arrotondato 1">
            <a:extLst>
              <a:ext uri="{FF2B5EF4-FFF2-40B4-BE49-F238E27FC236}">
                <a16:creationId xmlns:a16="http://schemas.microsoft.com/office/drawing/2014/main" id="{FFAC189F-EE58-118D-5FE3-7A08ECDCA133}"/>
              </a:ext>
            </a:extLst>
          </p:cNvPr>
          <p:cNvSpPr/>
          <p:nvPr/>
        </p:nvSpPr>
        <p:spPr>
          <a:xfrm>
            <a:off x="4172116" y="1846406"/>
            <a:ext cx="3847768" cy="3611419"/>
          </a:xfrm>
          <a:prstGeom prst="roundRect">
            <a:avLst>
              <a:gd name="adj" fmla="val 5328"/>
            </a:avLst>
          </a:prstGeom>
          <a:noFill/>
          <a:ln w="3175">
            <a:solidFill>
              <a:srgbClr val="001F6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dirty="0">
              <a:latin typeface="Calibri Light" panose="020F0302020204030204" pitchFamily="34" charset="0"/>
            </a:endParaRPr>
          </a:p>
        </p:txBody>
      </p:sp>
      <p:sp>
        <p:nvSpPr>
          <p:cNvPr id="18" name="Rectangle: Rounded Corners 17">
            <a:extLst>
              <a:ext uri="{FF2B5EF4-FFF2-40B4-BE49-F238E27FC236}">
                <a16:creationId xmlns:a16="http://schemas.microsoft.com/office/drawing/2014/main" id="{F09887F1-CE39-8F73-B161-5B8263BA36CF}"/>
              </a:ext>
            </a:extLst>
          </p:cNvPr>
          <p:cNvSpPr/>
          <p:nvPr/>
        </p:nvSpPr>
        <p:spPr>
          <a:xfrm>
            <a:off x="4172117" y="1802626"/>
            <a:ext cx="3847766" cy="420254"/>
          </a:xfrm>
          <a:prstGeom prst="roundRect">
            <a:avLst>
              <a:gd name="adj" fmla="val 32792"/>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Calibri Light" panose="020F0302020204030204" pitchFamily="34" charset="0"/>
            </a:endParaRPr>
          </a:p>
        </p:txBody>
      </p:sp>
      <p:sp>
        <p:nvSpPr>
          <p:cNvPr id="19" name="Rectangle 18">
            <a:extLst>
              <a:ext uri="{FF2B5EF4-FFF2-40B4-BE49-F238E27FC236}">
                <a16:creationId xmlns:a16="http://schemas.microsoft.com/office/drawing/2014/main" id="{17A64706-237E-1D30-81F9-D77BF882914E}"/>
              </a:ext>
            </a:extLst>
          </p:cNvPr>
          <p:cNvSpPr/>
          <p:nvPr/>
        </p:nvSpPr>
        <p:spPr>
          <a:xfrm>
            <a:off x="4172116" y="1972213"/>
            <a:ext cx="3847769" cy="252910"/>
          </a:xfrm>
          <a:prstGeom prst="rect">
            <a:avLst/>
          </a:prstGeom>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Calibri Light" panose="020F0302020204030204" pitchFamily="34" charset="0"/>
            </a:endParaRPr>
          </a:p>
        </p:txBody>
      </p:sp>
      <p:sp>
        <p:nvSpPr>
          <p:cNvPr id="20" name="TextBox 19">
            <a:extLst>
              <a:ext uri="{FF2B5EF4-FFF2-40B4-BE49-F238E27FC236}">
                <a16:creationId xmlns:a16="http://schemas.microsoft.com/office/drawing/2014/main" id="{79E0C7CA-62D0-5705-712B-85DEE72BCCC0}"/>
              </a:ext>
            </a:extLst>
          </p:cNvPr>
          <p:cNvSpPr txBox="1"/>
          <p:nvPr/>
        </p:nvSpPr>
        <p:spPr>
          <a:xfrm>
            <a:off x="4269466" y="1828086"/>
            <a:ext cx="3629672" cy="369332"/>
          </a:xfrm>
          <a:prstGeom prst="rect">
            <a:avLst/>
          </a:prstGeom>
          <a:noFill/>
          <a:ln w="3175">
            <a:noFill/>
          </a:ln>
        </p:spPr>
        <p:txBody>
          <a:bodyPr wrap="square" rtlCol="0">
            <a:spAutoFit/>
          </a:bodyPr>
          <a:lstStyle/>
          <a:p>
            <a:pPr algn="ctr"/>
            <a:r>
              <a:rPr lang="en-US" b="1" dirty="0">
                <a:solidFill>
                  <a:schemeClr val="bg1"/>
                </a:solidFill>
                <a:latin typeface="Calibri Light" panose="020F0302020204030204" pitchFamily="34" charset="0"/>
              </a:rPr>
              <a:t>Dispersion free steering</a:t>
            </a:r>
            <a:endParaRPr lang="en-US" dirty="0">
              <a:solidFill>
                <a:schemeClr val="bg1"/>
              </a:solidFill>
              <a:latin typeface="Calibri Light" panose="020F0302020204030204" pitchFamily="34" charset="0"/>
            </a:endParaRPr>
          </a:p>
        </p:txBody>
      </p:sp>
      <p:sp>
        <p:nvSpPr>
          <p:cNvPr id="21" name="Rettangolo arrotondato 1">
            <a:extLst>
              <a:ext uri="{FF2B5EF4-FFF2-40B4-BE49-F238E27FC236}">
                <a16:creationId xmlns:a16="http://schemas.microsoft.com/office/drawing/2014/main" id="{5F8A7970-2E1A-0B24-662F-B8630E29E0DE}"/>
              </a:ext>
            </a:extLst>
          </p:cNvPr>
          <p:cNvSpPr/>
          <p:nvPr/>
        </p:nvSpPr>
        <p:spPr>
          <a:xfrm>
            <a:off x="8229734" y="1852898"/>
            <a:ext cx="3847768" cy="3604927"/>
          </a:xfrm>
          <a:prstGeom prst="roundRect">
            <a:avLst>
              <a:gd name="adj" fmla="val 5328"/>
            </a:avLst>
          </a:prstGeom>
          <a:noFill/>
          <a:ln w="3175">
            <a:solidFill>
              <a:srgbClr val="001F6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dirty="0">
              <a:latin typeface="Calibri Light" panose="020F0302020204030204" pitchFamily="34" charset="0"/>
            </a:endParaRPr>
          </a:p>
        </p:txBody>
      </p:sp>
      <p:sp>
        <p:nvSpPr>
          <p:cNvPr id="22" name="Rectangle: Rounded Corners 21">
            <a:extLst>
              <a:ext uri="{FF2B5EF4-FFF2-40B4-BE49-F238E27FC236}">
                <a16:creationId xmlns:a16="http://schemas.microsoft.com/office/drawing/2014/main" id="{CF1827BB-AFB9-BBAF-FB6C-9F8C4FE66F54}"/>
              </a:ext>
            </a:extLst>
          </p:cNvPr>
          <p:cNvSpPr/>
          <p:nvPr/>
        </p:nvSpPr>
        <p:spPr>
          <a:xfrm>
            <a:off x="8229734" y="1809118"/>
            <a:ext cx="3847766" cy="420254"/>
          </a:xfrm>
          <a:prstGeom prst="roundRect">
            <a:avLst>
              <a:gd name="adj" fmla="val 32792"/>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Calibri Light" panose="020F0302020204030204" pitchFamily="34" charset="0"/>
            </a:endParaRPr>
          </a:p>
        </p:txBody>
      </p:sp>
      <p:sp>
        <p:nvSpPr>
          <p:cNvPr id="23" name="Rectangle 22">
            <a:extLst>
              <a:ext uri="{FF2B5EF4-FFF2-40B4-BE49-F238E27FC236}">
                <a16:creationId xmlns:a16="http://schemas.microsoft.com/office/drawing/2014/main" id="{848EB626-BEA6-D0CF-4C7C-2A10C98ADC83}"/>
              </a:ext>
            </a:extLst>
          </p:cNvPr>
          <p:cNvSpPr/>
          <p:nvPr/>
        </p:nvSpPr>
        <p:spPr>
          <a:xfrm>
            <a:off x="8229732" y="1978705"/>
            <a:ext cx="3847769" cy="252910"/>
          </a:xfrm>
          <a:prstGeom prst="rect">
            <a:avLst/>
          </a:prstGeom>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Calibri Light" panose="020F0302020204030204" pitchFamily="34" charset="0"/>
            </a:endParaRPr>
          </a:p>
        </p:txBody>
      </p:sp>
      <p:sp>
        <p:nvSpPr>
          <p:cNvPr id="24" name="TextBox 23">
            <a:extLst>
              <a:ext uri="{FF2B5EF4-FFF2-40B4-BE49-F238E27FC236}">
                <a16:creationId xmlns:a16="http://schemas.microsoft.com/office/drawing/2014/main" id="{379C41B3-61A5-E0A9-2D41-B63497793935}"/>
              </a:ext>
            </a:extLst>
          </p:cNvPr>
          <p:cNvSpPr txBox="1"/>
          <p:nvPr/>
        </p:nvSpPr>
        <p:spPr>
          <a:xfrm>
            <a:off x="8345241" y="1834578"/>
            <a:ext cx="3629672" cy="369332"/>
          </a:xfrm>
          <a:prstGeom prst="rect">
            <a:avLst/>
          </a:prstGeom>
          <a:noFill/>
          <a:ln w="3175">
            <a:noFill/>
          </a:ln>
        </p:spPr>
        <p:txBody>
          <a:bodyPr wrap="square" rtlCol="0">
            <a:spAutoFit/>
          </a:bodyPr>
          <a:lstStyle/>
          <a:p>
            <a:pPr algn="ctr"/>
            <a:r>
              <a:rPr lang="en-US" b="1" dirty="0">
                <a:solidFill>
                  <a:schemeClr val="bg1"/>
                </a:solidFill>
                <a:latin typeface="Calibri Light" panose="020F0302020204030204" pitchFamily="34" charset="0"/>
              </a:rPr>
              <a:t>Numerical optimization</a:t>
            </a:r>
            <a:endParaRPr lang="en-US" dirty="0">
              <a:solidFill>
                <a:schemeClr val="bg1"/>
              </a:solidFill>
              <a:latin typeface="Calibri Light" panose="020F0302020204030204" pitchFamily="34" charset="0"/>
            </a:endParaRPr>
          </a:p>
        </p:txBody>
      </p:sp>
      <p:sp>
        <p:nvSpPr>
          <p:cNvPr id="25" name="TextBox 24">
            <a:extLst>
              <a:ext uri="{FF2B5EF4-FFF2-40B4-BE49-F238E27FC236}">
                <a16:creationId xmlns:a16="http://schemas.microsoft.com/office/drawing/2014/main" id="{6B701B99-68C5-4A4B-0C99-B70947E0F4D7}"/>
              </a:ext>
            </a:extLst>
          </p:cNvPr>
          <p:cNvSpPr txBox="1"/>
          <p:nvPr/>
        </p:nvSpPr>
        <p:spPr>
          <a:xfrm>
            <a:off x="163414" y="5780801"/>
            <a:ext cx="10515600" cy="1231106"/>
          </a:xfrm>
          <a:prstGeom prst="rect">
            <a:avLst/>
          </a:prstGeom>
          <a:noFill/>
        </p:spPr>
        <p:txBody>
          <a:bodyPr wrap="square" rtlCol="0">
            <a:spAutoFit/>
          </a:bodyPr>
          <a:lstStyle/>
          <a:p>
            <a:pPr marL="285750" indent="-285750">
              <a:buClr>
                <a:schemeClr val="accent2"/>
              </a:buClr>
              <a:buFont typeface="Arial" panose="020B0604020202020204" pitchFamily="34" charset="0"/>
              <a:buChar char="•"/>
            </a:pPr>
            <a:r>
              <a:rPr lang="en-GB" dirty="0">
                <a:latin typeface="Calibri Light" panose="020F0302020204030204" pitchFamily="34" charset="0"/>
              </a:rPr>
              <a:t>Alignment procedure consists of a combination of iterations of </a:t>
            </a:r>
            <a:r>
              <a:rPr lang="en-GB" dirty="0">
                <a:latin typeface="Calibri Light" panose="020F0302020204030204" pitchFamily="34" charset="0"/>
                <a:cs typeface="Calibri Light" panose="020F0302020204030204" pitchFamily="34" charset="0"/>
              </a:rPr>
              <a:t>①+②+③ </a:t>
            </a:r>
            <a:r>
              <a:rPr lang="en-GB" dirty="0">
                <a:latin typeface="+mj-lt"/>
                <a:cs typeface="Calibri Light" panose="020F0302020204030204" pitchFamily="34" charset="0"/>
              </a:rPr>
              <a:t>(less than 1 hour time) </a:t>
            </a:r>
            <a:endParaRPr lang="en-GB" dirty="0">
              <a:latin typeface="+mj-lt"/>
            </a:endParaRPr>
          </a:p>
          <a:p>
            <a:pPr marL="285750" indent="-285750">
              <a:buClr>
                <a:schemeClr val="accent2"/>
              </a:buClr>
              <a:buFont typeface="Arial" panose="020B0604020202020204" pitchFamily="34" charset="0"/>
              <a:buChar char="•"/>
            </a:pPr>
            <a:endParaRPr lang="en-GB" dirty="0">
              <a:latin typeface="Calibri Light" panose="020F0302020204030204" pitchFamily="34" charset="0"/>
            </a:endParaRPr>
          </a:p>
          <a:p>
            <a:pPr>
              <a:buClr>
                <a:schemeClr val="accent2"/>
              </a:buClr>
            </a:pPr>
            <a:endParaRPr lang="en-GB" dirty="0">
              <a:latin typeface="Calibri Light" panose="020F0302020204030204" pitchFamily="34" charset="0"/>
            </a:endParaRPr>
          </a:p>
          <a:p>
            <a:pPr>
              <a:buClr>
                <a:srgbClr val="FF9933"/>
              </a:buClr>
            </a:pPr>
            <a:endParaRPr lang="en-GB" sz="2000" dirty="0">
              <a:latin typeface="Calibri Light" panose="020F0302020204030204" pitchFamily="34" charset="0"/>
            </a:endParaRPr>
          </a:p>
        </p:txBody>
      </p:sp>
      <p:sp>
        <p:nvSpPr>
          <p:cNvPr id="26" name="TextBox 25">
            <a:extLst>
              <a:ext uri="{FF2B5EF4-FFF2-40B4-BE49-F238E27FC236}">
                <a16:creationId xmlns:a16="http://schemas.microsoft.com/office/drawing/2014/main" id="{1CE30174-16C1-B468-09AA-0164A545D413}"/>
              </a:ext>
            </a:extLst>
          </p:cNvPr>
          <p:cNvSpPr txBox="1"/>
          <p:nvPr/>
        </p:nvSpPr>
        <p:spPr>
          <a:xfrm>
            <a:off x="134839" y="1842715"/>
            <a:ext cx="426244" cy="369332"/>
          </a:xfrm>
          <a:prstGeom prst="rect">
            <a:avLst/>
          </a:prstGeom>
          <a:noFill/>
        </p:spPr>
        <p:txBody>
          <a:bodyPr wrap="square">
            <a:spAutoFit/>
          </a:bodyPr>
          <a:lstStyle/>
          <a:p>
            <a:r>
              <a:rPr lang="en-GB" dirty="0">
                <a:solidFill>
                  <a:schemeClr val="bg1"/>
                </a:solidFill>
                <a:latin typeface="Calibri Light" panose="020F0302020204030204" pitchFamily="34" charset="0"/>
                <a:cs typeface="Calibri Light" panose="020F0302020204030204" pitchFamily="34" charset="0"/>
              </a:rPr>
              <a:t>①</a:t>
            </a:r>
            <a:endParaRPr lang="en-GB" dirty="0">
              <a:solidFill>
                <a:schemeClr val="bg1"/>
              </a:solidFill>
              <a:latin typeface="Calibri Light" panose="020F0302020204030204" pitchFamily="34" charset="0"/>
            </a:endParaRPr>
          </a:p>
        </p:txBody>
      </p:sp>
      <p:sp>
        <p:nvSpPr>
          <p:cNvPr id="27" name="TextBox 26">
            <a:extLst>
              <a:ext uri="{FF2B5EF4-FFF2-40B4-BE49-F238E27FC236}">
                <a16:creationId xmlns:a16="http://schemas.microsoft.com/office/drawing/2014/main" id="{C2FA0EBB-0F64-B74E-E09C-B81FE72642F6}"/>
              </a:ext>
            </a:extLst>
          </p:cNvPr>
          <p:cNvSpPr txBox="1"/>
          <p:nvPr/>
        </p:nvSpPr>
        <p:spPr>
          <a:xfrm>
            <a:off x="4176386" y="1852898"/>
            <a:ext cx="464344" cy="369332"/>
          </a:xfrm>
          <a:prstGeom prst="rect">
            <a:avLst/>
          </a:prstGeom>
          <a:noFill/>
        </p:spPr>
        <p:txBody>
          <a:bodyPr wrap="square">
            <a:spAutoFit/>
          </a:bodyPr>
          <a:lstStyle/>
          <a:p>
            <a:r>
              <a:rPr lang="en-GB" dirty="0">
                <a:solidFill>
                  <a:schemeClr val="bg1"/>
                </a:solidFill>
                <a:latin typeface="Calibri Light" panose="020F0302020204030204" pitchFamily="34" charset="0"/>
                <a:cs typeface="Calibri Light" panose="020F0302020204030204" pitchFamily="34" charset="0"/>
              </a:rPr>
              <a:t>②</a:t>
            </a:r>
            <a:endParaRPr lang="en-GB" dirty="0">
              <a:solidFill>
                <a:schemeClr val="bg1"/>
              </a:solidFill>
              <a:latin typeface="Calibri Light" panose="020F0302020204030204" pitchFamily="34" charset="0"/>
            </a:endParaRPr>
          </a:p>
        </p:txBody>
      </p:sp>
      <p:sp>
        <p:nvSpPr>
          <p:cNvPr id="28" name="TextBox 27">
            <a:extLst>
              <a:ext uri="{FF2B5EF4-FFF2-40B4-BE49-F238E27FC236}">
                <a16:creationId xmlns:a16="http://schemas.microsoft.com/office/drawing/2014/main" id="{5FEF8D9E-57FD-4990-3CB5-08FE1F4CBAC1}"/>
              </a:ext>
            </a:extLst>
          </p:cNvPr>
          <p:cNvSpPr txBox="1"/>
          <p:nvPr/>
        </p:nvSpPr>
        <p:spPr>
          <a:xfrm>
            <a:off x="8215651" y="1862283"/>
            <a:ext cx="435769" cy="369332"/>
          </a:xfrm>
          <a:prstGeom prst="rect">
            <a:avLst/>
          </a:prstGeom>
          <a:noFill/>
        </p:spPr>
        <p:txBody>
          <a:bodyPr wrap="square">
            <a:spAutoFit/>
          </a:bodyPr>
          <a:lstStyle/>
          <a:p>
            <a:r>
              <a:rPr lang="en-GB" dirty="0">
                <a:solidFill>
                  <a:schemeClr val="bg1"/>
                </a:solidFill>
                <a:latin typeface="Calibri Light" panose="020F0302020204030204" pitchFamily="34" charset="0"/>
                <a:cs typeface="Calibri Light" panose="020F0302020204030204" pitchFamily="34" charset="0"/>
              </a:rPr>
              <a:t>③</a:t>
            </a:r>
            <a:endParaRPr lang="en-GB" dirty="0">
              <a:solidFill>
                <a:schemeClr val="bg1"/>
              </a:solidFill>
              <a:latin typeface="Calibri Light" panose="020F0302020204030204" pitchFamily="34" charset="0"/>
            </a:endParaRPr>
          </a:p>
        </p:txBody>
      </p:sp>
    </p:spTree>
    <p:extLst>
      <p:ext uri="{BB962C8B-B14F-4D97-AF65-F5344CB8AC3E}">
        <p14:creationId xmlns:p14="http://schemas.microsoft.com/office/powerpoint/2010/main" val="30145161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CFB87B68-317A-CCEC-4883-48160FA28094}"/>
              </a:ext>
            </a:extLst>
          </p:cNvPr>
          <p:cNvPicPr>
            <a:picLocks noChangeAspect="1"/>
          </p:cNvPicPr>
          <p:nvPr/>
        </p:nvPicPr>
        <p:blipFill>
          <a:blip r:embed="rId3"/>
          <a:stretch>
            <a:fillRect/>
          </a:stretch>
        </p:blipFill>
        <p:spPr>
          <a:xfrm>
            <a:off x="7785718" y="3462380"/>
            <a:ext cx="3713245" cy="2700542"/>
          </a:xfrm>
          <a:prstGeom prst="rect">
            <a:avLst/>
          </a:prstGeom>
        </p:spPr>
      </p:pic>
      <p:sp>
        <p:nvSpPr>
          <p:cNvPr id="2" name="Title 1">
            <a:extLst>
              <a:ext uri="{FF2B5EF4-FFF2-40B4-BE49-F238E27FC236}">
                <a16:creationId xmlns:a16="http://schemas.microsoft.com/office/drawing/2014/main" id="{B367AF54-646E-44F5-06E2-5E777127A3E1}"/>
              </a:ext>
            </a:extLst>
          </p:cNvPr>
          <p:cNvSpPr>
            <a:spLocks noGrp="1"/>
          </p:cNvSpPr>
          <p:nvPr>
            <p:ph type="title"/>
          </p:nvPr>
        </p:nvSpPr>
        <p:spPr/>
        <p:txBody>
          <a:bodyPr>
            <a:normAutofit fontScale="90000"/>
          </a:bodyPr>
          <a:lstStyle/>
          <a:p>
            <a:r>
              <a:rPr lang="en-US" dirty="0"/>
              <a:t>150 MeV line</a:t>
            </a:r>
            <a:endParaRPr lang="en-CH" dirty="0"/>
          </a:p>
        </p:txBody>
      </p:sp>
      <p:sp>
        <p:nvSpPr>
          <p:cNvPr id="11" name="Date Placeholder 10">
            <a:extLst>
              <a:ext uri="{FF2B5EF4-FFF2-40B4-BE49-F238E27FC236}">
                <a16:creationId xmlns:a16="http://schemas.microsoft.com/office/drawing/2014/main" id="{14D44347-CA3A-90C5-4DA9-1DBF0BBEFC4F}"/>
              </a:ext>
            </a:extLst>
          </p:cNvPr>
          <p:cNvSpPr>
            <a:spLocks noGrp="1"/>
          </p:cNvSpPr>
          <p:nvPr>
            <p:ph type="dt" sz="half" idx="10"/>
          </p:nvPr>
        </p:nvSpPr>
        <p:spPr/>
        <p:txBody>
          <a:bodyPr/>
          <a:lstStyle/>
          <a:p>
            <a:r>
              <a:rPr lang="en-US"/>
              <a:t>5/02/2024</a:t>
            </a:r>
          </a:p>
        </p:txBody>
      </p:sp>
      <p:sp>
        <p:nvSpPr>
          <p:cNvPr id="12" name="Footer Placeholder 11">
            <a:extLst>
              <a:ext uri="{FF2B5EF4-FFF2-40B4-BE49-F238E27FC236}">
                <a16:creationId xmlns:a16="http://schemas.microsoft.com/office/drawing/2014/main" id="{32BB1791-586C-0E05-7B31-F6BD8535843D}"/>
              </a:ext>
            </a:extLst>
          </p:cNvPr>
          <p:cNvSpPr>
            <a:spLocks noGrp="1"/>
          </p:cNvSpPr>
          <p:nvPr>
            <p:ph type="ftr" sz="quarter" idx="3"/>
          </p:nvPr>
        </p:nvSpPr>
        <p:spPr/>
        <p:txBody>
          <a:bodyPr/>
          <a:lstStyle/>
          <a:p>
            <a:r>
              <a:rPr lang="en-US"/>
              <a:t>AWAKE Review</a:t>
            </a:r>
            <a:endParaRPr lang="en-US" dirty="0"/>
          </a:p>
        </p:txBody>
      </p:sp>
      <p:sp>
        <p:nvSpPr>
          <p:cNvPr id="13" name="Slide Number Placeholder 12">
            <a:extLst>
              <a:ext uri="{FF2B5EF4-FFF2-40B4-BE49-F238E27FC236}">
                <a16:creationId xmlns:a16="http://schemas.microsoft.com/office/drawing/2014/main" id="{21B479B8-70F8-61C6-6066-AD4E75E727D2}"/>
              </a:ext>
            </a:extLst>
          </p:cNvPr>
          <p:cNvSpPr>
            <a:spLocks noGrp="1"/>
          </p:cNvSpPr>
          <p:nvPr>
            <p:ph type="sldNum" sz="quarter" idx="4"/>
          </p:nvPr>
        </p:nvSpPr>
        <p:spPr/>
        <p:txBody>
          <a:bodyPr/>
          <a:lstStyle/>
          <a:p>
            <a:fld id="{3D351EE0-6949-4F2E-8F68-46F7424C488D}" type="slidenum">
              <a:rPr lang="en-US" smtClean="0"/>
              <a:pPr/>
              <a:t>43</a:t>
            </a:fld>
            <a:endParaRPr lang="en-US" dirty="0"/>
          </a:p>
        </p:txBody>
      </p:sp>
      <p:sp>
        <p:nvSpPr>
          <p:cNvPr id="8" name="AutoShape 2">
            <a:extLst>
              <a:ext uri="{FF2B5EF4-FFF2-40B4-BE49-F238E27FC236}">
                <a16:creationId xmlns:a16="http://schemas.microsoft.com/office/drawing/2014/main" id="{FF38BE30-2DCF-9FBF-6C3F-EDED8A60EB6D}"/>
              </a:ext>
            </a:extLst>
          </p:cNvPr>
          <p:cNvSpPr>
            <a:spLocks noChangeAspect="1" noChangeArrowheads="1"/>
          </p:cNvSpPr>
          <p:nvPr/>
        </p:nvSpPr>
        <p:spPr bwMode="auto">
          <a:xfrm>
            <a:off x="6054698" y="3387698"/>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latin typeface="Calibri Light" panose="020F0302020204030204" pitchFamily="34" charset="0"/>
            </a:endParaRPr>
          </a:p>
        </p:txBody>
      </p:sp>
      <p:sp>
        <p:nvSpPr>
          <p:cNvPr id="7" name="TextBox 6">
            <a:extLst>
              <a:ext uri="{FF2B5EF4-FFF2-40B4-BE49-F238E27FC236}">
                <a16:creationId xmlns:a16="http://schemas.microsoft.com/office/drawing/2014/main" id="{45134B4E-B565-9B03-E5A0-D9E7E6324961}"/>
              </a:ext>
            </a:extLst>
          </p:cNvPr>
          <p:cNvSpPr txBox="1"/>
          <p:nvPr/>
        </p:nvSpPr>
        <p:spPr>
          <a:xfrm>
            <a:off x="482296" y="1019122"/>
            <a:ext cx="7534867" cy="646331"/>
          </a:xfrm>
          <a:prstGeom prst="rect">
            <a:avLst/>
          </a:prstGeom>
          <a:noFill/>
        </p:spPr>
        <p:txBody>
          <a:bodyPr wrap="square">
            <a:spAutoFit/>
          </a:bodyPr>
          <a:lstStyle/>
          <a:p>
            <a:pPr>
              <a:buClr>
                <a:schemeClr val="accent2"/>
              </a:buClr>
            </a:pPr>
            <a:endParaRPr lang="en-GB" dirty="0">
              <a:latin typeface="Calibri Light" panose="020F0302020204030204" pitchFamily="34" charset="0"/>
            </a:endParaRPr>
          </a:p>
          <a:p>
            <a:pPr marL="285750" indent="-285750">
              <a:buClr>
                <a:schemeClr val="accent2"/>
              </a:buClr>
              <a:buFont typeface="Arial" panose="020B0604020202020204" pitchFamily="34" charset="0"/>
              <a:buChar char="•"/>
            </a:pPr>
            <a:endParaRPr lang="en-GB" dirty="0">
              <a:latin typeface="Calibri Light" panose="020F0302020204030204" pitchFamily="34" charset="0"/>
            </a:endParaRPr>
          </a:p>
        </p:txBody>
      </p:sp>
      <p:sp>
        <p:nvSpPr>
          <p:cNvPr id="9" name="TextBox 8">
            <a:extLst>
              <a:ext uri="{FF2B5EF4-FFF2-40B4-BE49-F238E27FC236}">
                <a16:creationId xmlns:a16="http://schemas.microsoft.com/office/drawing/2014/main" id="{A2488816-53BD-F1B6-0069-B18AD4BB0631}"/>
              </a:ext>
            </a:extLst>
          </p:cNvPr>
          <p:cNvSpPr txBox="1"/>
          <p:nvPr/>
        </p:nvSpPr>
        <p:spPr>
          <a:xfrm>
            <a:off x="482297" y="1019122"/>
            <a:ext cx="6785278" cy="4247317"/>
          </a:xfrm>
          <a:prstGeom prst="rect">
            <a:avLst/>
          </a:prstGeom>
          <a:noFill/>
        </p:spPr>
        <p:txBody>
          <a:bodyPr wrap="square">
            <a:spAutoFit/>
          </a:bodyPr>
          <a:lstStyle/>
          <a:p>
            <a:pPr marL="285750" indent="-285750">
              <a:buClr>
                <a:schemeClr val="accent2"/>
              </a:buClr>
              <a:buFont typeface="Arial" panose="020B0604020202020204" pitchFamily="34" charset="0"/>
              <a:buChar char="•"/>
            </a:pPr>
            <a:r>
              <a:rPr lang="en-US" dirty="0">
                <a:latin typeface="Calibri Light" panose="020F0302020204030204" pitchFamily="34" charset="0"/>
              </a:rPr>
              <a:t>Error studies defined tolerances for alignment, field stability and diagnostic elements resolution.</a:t>
            </a:r>
          </a:p>
          <a:p>
            <a:pPr marL="285750" indent="-285750">
              <a:buClr>
                <a:schemeClr val="accent2"/>
              </a:buClr>
              <a:buFont typeface="Arial" panose="020B0604020202020204" pitchFamily="34" charset="0"/>
              <a:buChar char="•"/>
            </a:pPr>
            <a:endParaRPr lang="en-US" dirty="0">
              <a:latin typeface="Calibri Light" panose="020F0302020204030204" pitchFamily="34" charset="0"/>
            </a:endParaRPr>
          </a:p>
          <a:p>
            <a:pPr marL="285750" indent="-285750">
              <a:buClr>
                <a:schemeClr val="accent2"/>
              </a:buClr>
              <a:buFont typeface="Arial" panose="020B0604020202020204" pitchFamily="34" charset="0"/>
              <a:buChar char="•"/>
            </a:pPr>
            <a:r>
              <a:rPr lang="en-US" dirty="0">
                <a:latin typeface="Calibri Light" panose="020F0302020204030204" pitchFamily="34" charset="0"/>
              </a:rPr>
              <a:t>Alignment procedure developed and tested in simulations show capability of the system of getting:</a:t>
            </a:r>
          </a:p>
          <a:p>
            <a:pPr marL="742950" lvl="1" indent="-285750">
              <a:buClr>
                <a:schemeClr val="accent2"/>
              </a:buClr>
              <a:buFont typeface="Arial" panose="020B0604020202020204" pitchFamily="34" charset="0"/>
              <a:buChar char="•"/>
            </a:pPr>
            <a:r>
              <a:rPr lang="en-GB" dirty="0"/>
              <a:t>Beam within specs in 95% of cases (1 alignment run)</a:t>
            </a:r>
          </a:p>
          <a:p>
            <a:pPr marL="742950" lvl="1" indent="-285750">
              <a:buClr>
                <a:schemeClr val="accent2"/>
              </a:buClr>
              <a:buFont typeface="Arial" panose="020B0604020202020204" pitchFamily="34" charset="0"/>
              <a:buChar char="•"/>
            </a:pPr>
            <a:r>
              <a:rPr lang="en-GB" dirty="0"/>
              <a:t>Beam within specs in 100% of cases (2 alignment runs)</a:t>
            </a:r>
            <a:endParaRPr lang="en-US" dirty="0">
              <a:latin typeface="Calibri Light" panose="020F0302020204030204" pitchFamily="34" charset="0"/>
            </a:endParaRPr>
          </a:p>
          <a:p>
            <a:pPr>
              <a:buClr>
                <a:schemeClr val="accent2"/>
              </a:buClr>
            </a:pPr>
            <a:endParaRPr lang="en-US" dirty="0">
              <a:latin typeface="Calibri Light" panose="020F0302020204030204" pitchFamily="34" charset="0"/>
            </a:endParaRPr>
          </a:p>
          <a:p>
            <a:pPr marL="285750" indent="-285750">
              <a:buClr>
                <a:schemeClr val="accent2"/>
              </a:buClr>
              <a:buFont typeface="Arial" panose="020B0604020202020204" pitchFamily="34" charset="0"/>
              <a:buChar char="•"/>
            </a:pPr>
            <a:r>
              <a:rPr lang="en-US" b="1" dirty="0">
                <a:latin typeface="Calibri Light" panose="020F0302020204030204" pitchFamily="34" charset="0"/>
              </a:rPr>
              <a:t>Technical specifications </a:t>
            </a:r>
            <a:r>
              <a:rPr lang="en-US" dirty="0">
                <a:latin typeface="Calibri Light" panose="020F0302020204030204" pitchFamily="34" charset="0"/>
              </a:rPr>
              <a:t>defined and</a:t>
            </a:r>
            <a:r>
              <a:rPr lang="en-US" b="1" dirty="0">
                <a:latin typeface="Calibri Light" panose="020F0302020204030204" pitchFamily="34" charset="0"/>
              </a:rPr>
              <a:t> </a:t>
            </a:r>
            <a:r>
              <a:rPr lang="en-US" dirty="0">
                <a:latin typeface="Calibri Light" panose="020F0302020204030204" pitchFamily="34" charset="0"/>
              </a:rPr>
              <a:t>approved by experts</a:t>
            </a:r>
            <a:r>
              <a:rPr lang="en-US" b="1" dirty="0">
                <a:latin typeface="Calibri Light" panose="020F0302020204030204" pitchFamily="34" charset="0"/>
              </a:rPr>
              <a:t>.</a:t>
            </a:r>
          </a:p>
          <a:p>
            <a:pPr>
              <a:buClr>
                <a:schemeClr val="accent2"/>
              </a:buClr>
            </a:pPr>
            <a:endParaRPr lang="en-US" b="1" dirty="0">
              <a:latin typeface="Calibri Light" panose="020F0302020204030204" pitchFamily="34" charset="0"/>
            </a:endParaRPr>
          </a:p>
          <a:p>
            <a:pPr marL="285750" indent="-285750">
              <a:buClr>
                <a:schemeClr val="accent2"/>
              </a:buClr>
              <a:buFont typeface="Arial" panose="020B0604020202020204" pitchFamily="34" charset="0"/>
              <a:buChar char="•"/>
            </a:pPr>
            <a:r>
              <a:rPr lang="en-US" b="1" dirty="0">
                <a:latin typeface="Calibri Light" panose="020F0302020204030204" pitchFamily="34" charset="0"/>
              </a:rPr>
              <a:t>Design and procurement </a:t>
            </a:r>
            <a:r>
              <a:rPr lang="en-US" dirty="0">
                <a:latin typeface="Calibri Light" panose="020F0302020204030204" pitchFamily="34" charset="0"/>
              </a:rPr>
              <a:t>is ongoing. </a:t>
            </a:r>
          </a:p>
          <a:p>
            <a:pPr marL="285750" indent="-285750">
              <a:buClr>
                <a:schemeClr val="accent2"/>
              </a:buClr>
              <a:buFont typeface="Arial" panose="020B0604020202020204" pitchFamily="34" charset="0"/>
              <a:buChar char="•"/>
            </a:pPr>
            <a:endParaRPr lang="en-US" dirty="0">
              <a:latin typeface="Calibri Light" panose="020F0302020204030204" pitchFamily="34" charset="0"/>
            </a:endParaRPr>
          </a:p>
          <a:p>
            <a:pPr marL="285750" indent="-285750">
              <a:buClr>
                <a:schemeClr val="accent2"/>
              </a:buClr>
              <a:buFont typeface="Arial" panose="020B0604020202020204" pitchFamily="34" charset="0"/>
              <a:buChar char="•"/>
            </a:pPr>
            <a:endParaRPr lang="en-US" dirty="0">
              <a:latin typeface="Calibri Light" panose="020F0302020204030204" pitchFamily="34" charset="0"/>
            </a:endParaRPr>
          </a:p>
          <a:p>
            <a:pPr marL="285750" indent="-285750">
              <a:buClr>
                <a:schemeClr val="accent2"/>
              </a:buClr>
              <a:buFont typeface="Arial" panose="020B0604020202020204" pitchFamily="34" charset="0"/>
              <a:buChar char="•"/>
            </a:pPr>
            <a:endParaRPr lang="en-US" dirty="0">
              <a:latin typeface="Calibri Light" panose="020F0302020204030204" pitchFamily="34" charset="0"/>
            </a:endParaRPr>
          </a:p>
          <a:p>
            <a:pPr marL="285750" indent="-285750">
              <a:buClr>
                <a:schemeClr val="accent2"/>
              </a:buClr>
              <a:buFont typeface="Arial" panose="020B0604020202020204" pitchFamily="34" charset="0"/>
              <a:buChar char="•"/>
            </a:pPr>
            <a:endParaRPr lang="en-US" dirty="0">
              <a:latin typeface="Calibri Light" panose="020F0302020204030204" pitchFamily="34" charset="0"/>
            </a:endParaRPr>
          </a:p>
        </p:txBody>
      </p:sp>
      <p:pic>
        <p:nvPicPr>
          <p:cNvPr id="10" name="Picture 9">
            <a:extLst>
              <a:ext uri="{FF2B5EF4-FFF2-40B4-BE49-F238E27FC236}">
                <a16:creationId xmlns:a16="http://schemas.microsoft.com/office/drawing/2014/main" id="{14BA6D0A-8FE3-DAA9-4490-6B8B6DBA718F}"/>
              </a:ext>
            </a:extLst>
          </p:cNvPr>
          <p:cNvPicPr>
            <a:picLocks noChangeAspect="1"/>
          </p:cNvPicPr>
          <p:nvPr/>
        </p:nvPicPr>
        <p:blipFill>
          <a:blip r:embed="rId4"/>
          <a:stretch>
            <a:fillRect/>
          </a:stretch>
        </p:blipFill>
        <p:spPr>
          <a:xfrm>
            <a:off x="7785718" y="766675"/>
            <a:ext cx="3713245" cy="2680422"/>
          </a:xfrm>
          <a:prstGeom prst="rect">
            <a:avLst/>
          </a:prstGeom>
        </p:spPr>
      </p:pic>
    </p:spTree>
    <p:extLst>
      <p:ext uri="{BB962C8B-B14F-4D97-AF65-F5344CB8AC3E}">
        <p14:creationId xmlns:p14="http://schemas.microsoft.com/office/powerpoint/2010/main" val="278356693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7AF54-646E-44F5-06E2-5E777127A3E1}"/>
              </a:ext>
            </a:extLst>
          </p:cNvPr>
          <p:cNvSpPr>
            <a:spLocks noGrp="1"/>
          </p:cNvSpPr>
          <p:nvPr>
            <p:ph type="title"/>
          </p:nvPr>
        </p:nvSpPr>
        <p:spPr/>
        <p:txBody>
          <a:bodyPr>
            <a:normAutofit fontScale="90000"/>
          </a:bodyPr>
          <a:lstStyle/>
          <a:p>
            <a:r>
              <a:rPr lang="en-US" dirty="0"/>
              <a:t>Proton line</a:t>
            </a:r>
            <a:endParaRPr lang="en-CH" dirty="0"/>
          </a:p>
        </p:txBody>
      </p:sp>
      <p:sp>
        <p:nvSpPr>
          <p:cNvPr id="11" name="Date Placeholder 10">
            <a:extLst>
              <a:ext uri="{FF2B5EF4-FFF2-40B4-BE49-F238E27FC236}">
                <a16:creationId xmlns:a16="http://schemas.microsoft.com/office/drawing/2014/main" id="{14D44347-CA3A-90C5-4DA9-1DBF0BBEFC4F}"/>
              </a:ext>
            </a:extLst>
          </p:cNvPr>
          <p:cNvSpPr>
            <a:spLocks noGrp="1"/>
          </p:cNvSpPr>
          <p:nvPr>
            <p:ph type="dt" sz="half" idx="10"/>
          </p:nvPr>
        </p:nvSpPr>
        <p:spPr/>
        <p:txBody>
          <a:bodyPr/>
          <a:lstStyle/>
          <a:p>
            <a:r>
              <a:rPr lang="en-US"/>
              <a:t>5/02/2024</a:t>
            </a:r>
          </a:p>
        </p:txBody>
      </p:sp>
      <p:sp>
        <p:nvSpPr>
          <p:cNvPr id="12" name="Footer Placeholder 11">
            <a:extLst>
              <a:ext uri="{FF2B5EF4-FFF2-40B4-BE49-F238E27FC236}">
                <a16:creationId xmlns:a16="http://schemas.microsoft.com/office/drawing/2014/main" id="{32BB1791-586C-0E05-7B31-F6BD8535843D}"/>
              </a:ext>
            </a:extLst>
          </p:cNvPr>
          <p:cNvSpPr>
            <a:spLocks noGrp="1"/>
          </p:cNvSpPr>
          <p:nvPr>
            <p:ph type="ftr" sz="quarter" idx="3"/>
          </p:nvPr>
        </p:nvSpPr>
        <p:spPr/>
        <p:txBody>
          <a:bodyPr/>
          <a:lstStyle/>
          <a:p>
            <a:r>
              <a:rPr lang="en-US"/>
              <a:t>AWAKE Review</a:t>
            </a:r>
            <a:endParaRPr lang="en-US" dirty="0"/>
          </a:p>
        </p:txBody>
      </p:sp>
      <p:sp>
        <p:nvSpPr>
          <p:cNvPr id="13" name="Slide Number Placeholder 12">
            <a:extLst>
              <a:ext uri="{FF2B5EF4-FFF2-40B4-BE49-F238E27FC236}">
                <a16:creationId xmlns:a16="http://schemas.microsoft.com/office/drawing/2014/main" id="{21B479B8-70F8-61C6-6066-AD4E75E727D2}"/>
              </a:ext>
            </a:extLst>
          </p:cNvPr>
          <p:cNvSpPr>
            <a:spLocks noGrp="1"/>
          </p:cNvSpPr>
          <p:nvPr>
            <p:ph type="sldNum" sz="quarter" idx="4"/>
          </p:nvPr>
        </p:nvSpPr>
        <p:spPr/>
        <p:txBody>
          <a:bodyPr/>
          <a:lstStyle/>
          <a:p>
            <a:fld id="{3D351EE0-6949-4F2E-8F68-46F7424C488D}" type="slidenum">
              <a:rPr lang="en-US" smtClean="0"/>
              <a:pPr/>
              <a:t>44</a:t>
            </a:fld>
            <a:endParaRPr lang="en-US" dirty="0"/>
          </a:p>
        </p:txBody>
      </p:sp>
      <p:sp>
        <p:nvSpPr>
          <p:cNvPr id="8" name="AutoShape 2">
            <a:extLst>
              <a:ext uri="{FF2B5EF4-FFF2-40B4-BE49-F238E27FC236}">
                <a16:creationId xmlns:a16="http://schemas.microsoft.com/office/drawing/2014/main" id="{FF38BE30-2DCF-9FBF-6C3F-EDED8A60EB6D}"/>
              </a:ext>
            </a:extLst>
          </p:cNvPr>
          <p:cNvSpPr>
            <a:spLocks noChangeAspect="1" noChangeArrowheads="1"/>
          </p:cNvSpPr>
          <p:nvPr/>
        </p:nvSpPr>
        <p:spPr bwMode="auto">
          <a:xfrm>
            <a:off x="6054698" y="3387698"/>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latin typeface="Calibri Light" panose="020F0302020204030204" pitchFamily="34" charset="0"/>
            </a:endParaRPr>
          </a:p>
        </p:txBody>
      </p:sp>
      <p:pic>
        <p:nvPicPr>
          <p:cNvPr id="4" name="Picture 3">
            <a:extLst>
              <a:ext uri="{FF2B5EF4-FFF2-40B4-BE49-F238E27FC236}">
                <a16:creationId xmlns:a16="http://schemas.microsoft.com/office/drawing/2014/main" id="{F22D12BD-97FF-EB9D-3628-58E8D5BD86AA}"/>
              </a:ext>
            </a:extLst>
          </p:cNvPr>
          <p:cNvPicPr>
            <a:picLocks noChangeAspect="1"/>
          </p:cNvPicPr>
          <p:nvPr/>
        </p:nvPicPr>
        <p:blipFill rotWithShape="1">
          <a:blip r:embed="rId3"/>
          <a:srcRect t="48752" b="5750"/>
          <a:stretch/>
        </p:blipFill>
        <p:spPr>
          <a:xfrm>
            <a:off x="6054698" y="2789499"/>
            <a:ext cx="3975077" cy="2854790"/>
          </a:xfrm>
          <a:prstGeom prst="rect">
            <a:avLst/>
          </a:prstGeom>
        </p:spPr>
      </p:pic>
      <p:sp>
        <p:nvSpPr>
          <p:cNvPr id="6" name="TextBox 5">
            <a:extLst>
              <a:ext uri="{FF2B5EF4-FFF2-40B4-BE49-F238E27FC236}">
                <a16:creationId xmlns:a16="http://schemas.microsoft.com/office/drawing/2014/main" id="{9EF9D498-A6F7-3C88-2846-3B81CAC93366}"/>
              </a:ext>
            </a:extLst>
          </p:cNvPr>
          <p:cNvSpPr txBox="1"/>
          <p:nvPr/>
        </p:nvSpPr>
        <p:spPr>
          <a:xfrm>
            <a:off x="265427" y="913079"/>
            <a:ext cx="6552061" cy="646331"/>
          </a:xfrm>
          <a:prstGeom prst="rect">
            <a:avLst/>
          </a:prstGeom>
          <a:noFill/>
        </p:spPr>
        <p:txBody>
          <a:bodyPr wrap="square">
            <a:spAutoFit/>
          </a:bodyPr>
          <a:lstStyle/>
          <a:p>
            <a:pPr marL="285750" indent="-285750">
              <a:buClr>
                <a:schemeClr val="tx1"/>
              </a:buClr>
              <a:buFont typeface="Arial" panose="020B0604020202020204" pitchFamily="34" charset="0"/>
              <a:buChar char="•"/>
            </a:pPr>
            <a:r>
              <a:rPr lang="en-US" dirty="0">
                <a:latin typeface="Calibri Light" panose="020F0302020204030204" pitchFamily="34" charset="0"/>
              </a:rPr>
              <a:t>Chicane has t be modified to account for presence of laser mirror. </a:t>
            </a:r>
          </a:p>
          <a:p>
            <a:pPr marL="285750" indent="-285750">
              <a:buClr>
                <a:schemeClr val="tx1"/>
              </a:buClr>
              <a:buFont typeface="Arial" panose="020B0604020202020204" pitchFamily="34" charset="0"/>
              <a:buChar char="•"/>
            </a:pPr>
            <a:endParaRPr lang="en-GB" dirty="0">
              <a:latin typeface="Calibri Light" panose="020F0302020204030204" pitchFamily="34" charset="0"/>
            </a:endParaRPr>
          </a:p>
        </p:txBody>
      </p:sp>
      <p:pic>
        <p:nvPicPr>
          <p:cNvPr id="7" name="Picture 6">
            <a:extLst>
              <a:ext uri="{FF2B5EF4-FFF2-40B4-BE49-F238E27FC236}">
                <a16:creationId xmlns:a16="http://schemas.microsoft.com/office/drawing/2014/main" id="{A4947618-6CEC-8D64-E0C1-698E72D72FC3}"/>
              </a:ext>
            </a:extLst>
          </p:cNvPr>
          <p:cNvPicPr>
            <a:picLocks noChangeAspect="1"/>
          </p:cNvPicPr>
          <p:nvPr/>
        </p:nvPicPr>
        <p:blipFill rotWithShape="1">
          <a:blip r:embed="rId3"/>
          <a:srcRect b="57955"/>
          <a:stretch/>
        </p:blipFill>
        <p:spPr>
          <a:xfrm>
            <a:off x="762474" y="2789499"/>
            <a:ext cx="4205263" cy="2790807"/>
          </a:xfrm>
          <a:prstGeom prst="rect">
            <a:avLst/>
          </a:prstGeom>
        </p:spPr>
      </p:pic>
    </p:spTree>
    <p:extLst>
      <p:ext uri="{BB962C8B-B14F-4D97-AF65-F5344CB8AC3E}">
        <p14:creationId xmlns:p14="http://schemas.microsoft.com/office/powerpoint/2010/main" val="65376450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7AF54-646E-44F5-06E2-5E777127A3E1}"/>
              </a:ext>
            </a:extLst>
          </p:cNvPr>
          <p:cNvSpPr>
            <a:spLocks noGrp="1"/>
          </p:cNvSpPr>
          <p:nvPr>
            <p:ph type="title"/>
          </p:nvPr>
        </p:nvSpPr>
        <p:spPr/>
        <p:txBody>
          <a:bodyPr>
            <a:normAutofit fontScale="90000"/>
          </a:bodyPr>
          <a:lstStyle/>
          <a:p>
            <a:r>
              <a:rPr lang="en-US" dirty="0"/>
              <a:t>Proton beam jitter</a:t>
            </a:r>
            <a:endParaRPr lang="en-CH" dirty="0"/>
          </a:p>
        </p:txBody>
      </p:sp>
      <p:sp>
        <p:nvSpPr>
          <p:cNvPr id="11" name="Date Placeholder 10">
            <a:extLst>
              <a:ext uri="{FF2B5EF4-FFF2-40B4-BE49-F238E27FC236}">
                <a16:creationId xmlns:a16="http://schemas.microsoft.com/office/drawing/2014/main" id="{14D44347-CA3A-90C5-4DA9-1DBF0BBEFC4F}"/>
              </a:ext>
            </a:extLst>
          </p:cNvPr>
          <p:cNvSpPr>
            <a:spLocks noGrp="1"/>
          </p:cNvSpPr>
          <p:nvPr>
            <p:ph type="dt" sz="half" idx="10"/>
          </p:nvPr>
        </p:nvSpPr>
        <p:spPr/>
        <p:txBody>
          <a:bodyPr/>
          <a:lstStyle/>
          <a:p>
            <a:r>
              <a:rPr lang="en-US"/>
              <a:t>5/02/2024</a:t>
            </a:r>
          </a:p>
        </p:txBody>
      </p:sp>
      <p:sp>
        <p:nvSpPr>
          <p:cNvPr id="12" name="Footer Placeholder 11">
            <a:extLst>
              <a:ext uri="{FF2B5EF4-FFF2-40B4-BE49-F238E27FC236}">
                <a16:creationId xmlns:a16="http://schemas.microsoft.com/office/drawing/2014/main" id="{32BB1791-586C-0E05-7B31-F6BD8535843D}"/>
              </a:ext>
            </a:extLst>
          </p:cNvPr>
          <p:cNvSpPr>
            <a:spLocks noGrp="1"/>
          </p:cNvSpPr>
          <p:nvPr>
            <p:ph type="ftr" sz="quarter" idx="3"/>
          </p:nvPr>
        </p:nvSpPr>
        <p:spPr/>
        <p:txBody>
          <a:bodyPr/>
          <a:lstStyle/>
          <a:p>
            <a:r>
              <a:rPr lang="en-US"/>
              <a:t>AWAKE Review</a:t>
            </a:r>
            <a:endParaRPr lang="en-US" dirty="0"/>
          </a:p>
        </p:txBody>
      </p:sp>
      <p:sp>
        <p:nvSpPr>
          <p:cNvPr id="13" name="Slide Number Placeholder 12">
            <a:extLst>
              <a:ext uri="{FF2B5EF4-FFF2-40B4-BE49-F238E27FC236}">
                <a16:creationId xmlns:a16="http://schemas.microsoft.com/office/drawing/2014/main" id="{21B479B8-70F8-61C6-6066-AD4E75E727D2}"/>
              </a:ext>
            </a:extLst>
          </p:cNvPr>
          <p:cNvSpPr>
            <a:spLocks noGrp="1"/>
          </p:cNvSpPr>
          <p:nvPr>
            <p:ph type="sldNum" sz="quarter" idx="4"/>
          </p:nvPr>
        </p:nvSpPr>
        <p:spPr/>
        <p:txBody>
          <a:bodyPr/>
          <a:lstStyle/>
          <a:p>
            <a:fld id="{3D351EE0-6949-4F2E-8F68-46F7424C488D}" type="slidenum">
              <a:rPr lang="en-US" smtClean="0"/>
              <a:pPr/>
              <a:t>45</a:t>
            </a:fld>
            <a:endParaRPr lang="en-US" dirty="0"/>
          </a:p>
        </p:txBody>
      </p:sp>
      <p:sp>
        <p:nvSpPr>
          <p:cNvPr id="8" name="AutoShape 2">
            <a:extLst>
              <a:ext uri="{FF2B5EF4-FFF2-40B4-BE49-F238E27FC236}">
                <a16:creationId xmlns:a16="http://schemas.microsoft.com/office/drawing/2014/main" id="{FF38BE30-2DCF-9FBF-6C3F-EDED8A60EB6D}"/>
              </a:ext>
            </a:extLst>
          </p:cNvPr>
          <p:cNvSpPr>
            <a:spLocks noChangeAspect="1" noChangeArrowheads="1"/>
          </p:cNvSpPr>
          <p:nvPr/>
        </p:nvSpPr>
        <p:spPr bwMode="auto">
          <a:xfrm>
            <a:off x="6054698" y="3387698"/>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latin typeface="Calibri Light" panose="020F0302020204030204" pitchFamily="34" charset="0"/>
            </a:endParaRPr>
          </a:p>
        </p:txBody>
      </p:sp>
      <p:sp>
        <p:nvSpPr>
          <p:cNvPr id="14" name="TextBox 13">
            <a:extLst>
              <a:ext uri="{FF2B5EF4-FFF2-40B4-BE49-F238E27FC236}">
                <a16:creationId xmlns:a16="http://schemas.microsoft.com/office/drawing/2014/main" id="{A4A8CB7A-5ECF-4BD4-020F-843706A7CCC0}"/>
              </a:ext>
            </a:extLst>
          </p:cNvPr>
          <p:cNvSpPr txBox="1"/>
          <p:nvPr/>
        </p:nvSpPr>
        <p:spPr>
          <a:xfrm>
            <a:off x="504915" y="1094794"/>
            <a:ext cx="11334660" cy="1477328"/>
          </a:xfrm>
          <a:prstGeom prst="rect">
            <a:avLst/>
          </a:prstGeom>
          <a:noFill/>
        </p:spPr>
        <p:txBody>
          <a:bodyPr wrap="square" rtlCol="0">
            <a:spAutoFit/>
          </a:bodyPr>
          <a:lstStyle/>
          <a:p>
            <a:pPr marL="285750" indent="-285750">
              <a:buClr>
                <a:schemeClr val="accent2"/>
              </a:buClr>
              <a:buFont typeface="Arial" panose="020B0604020202020204" pitchFamily="34" charset="0"/>
              <a:buChar char="•"/>
            </a:pPr>
            <a:r>
              <a:rPr lang="en-US" dirty="0">
                <a:latin typeface="Calibri Light" panose="020F0302020204030204" pitchFamily="34" charset="0"/>
              </a:rPr>
              <a:t>The analysis was carried out in three stages:</a:t>
            </a:r>
          </a:p>
          <a:p>
            <a:pPr marL="742950" lvl="1" indent="-285750">
              <a:buClr>
                <a:schemeClr val="accent2"/>
              </a:buClr>
              <a:buFont typeface="Arial" panose="020B0604020202020204" pitchFamily="34" charset="0"/>
              <a:buChar char="•"/>
            </a:pPr>
            <a:r>
              <a:rPr lang="en-US" dirty="0">
                <a:latin typeface="Calibri Light" panose="020F0302020204030204" pitchFamily="34" charset="0"/>
              </a:rPr>
              <a:t>Measure power converters ripple and beam jitter in present configuration.</a:t>
            </a:r>
          </a:p>
          <a:p>
            <a:pPr marL="742950" lvl="1" indent="-285750">
              <a:buClr>
                <a:schemeClr val="accent2"/>
              </a:buClr>
              <a:buFont typeface="Arial" panose="020B0604020202020204" pitchFamily="34" charset="0"/>
              <a:buChar char="•"/>
            </a:pPr>
            <a:endParaRPr lang="en-US" dirty="0">
              <a:latin typeface="Calibri Light" panose="020F0302020204030204" pitchFamily="34" charset="0"/>
            </a:endParaRPr>
          </a:p>
          <a:p>
            <a:pPr>
              <a:buClr>
                <a:schemeClr val="accent2"/>
              </a:buClr>
            </a:pPr>
            <a:endParaRPr lang="en-US" dirty="0">
              <a:latin typeface="Calibri Light" panose="020F0302020204030204" pitchFamily="34" charset="0"/>
            </a:endParaRPr>
          </a:p>
          <a:p>
            <a:pPr marL="285750" indent="-285750">
              <a:buClr>
                <a:schemeClr val="accent2"/>
              </a:buClr>
              <a:buFont typeface="Arial" panose="020B0604020202020204" pitchFamily="34" charset="0"/>
              <a:buChar char="•"/>
            </a:pPr>
            <a:endParaRPr lang="en-US" dirty="0">
              <a:latin typeface="Calibri Light" panose="020F0302020204030204" pitchFamily="34" charset="0"/>
            </a:endParaRPr>
          </a:p>
        </p:txBody>
      </p:sp>
      <p:pic>
        <p:nvPicPr>
          <p:cNvPr id="15" name="Picture 14">
            <a:extLst>
              <a:ext uri="{FF2B5EF4-FFF2-40B4-BE49-F238E27FC236}">
                <a16:creationId xmlns:a16="http://schemas.microsoft.com/office/drawing/2014/main" id="{40E3FBB3-209F-C806-EB83-51B4B6BB6A07}"/>
              </a:ext>
            </a:extLst>
          </p:cNvPr>
          <p:cNvPicPr>
            <a:picLocks noChangeAspect="1"/>
          </p:cNvPicPr>
          <p:nvPr/>
        </p:nvPicPr>
        <p:blipFill>
          <a:blip r:embed="rId3"/>
          <a:stretch>
            <a:fillRect/>
          </a:stretch>
        </p:blipFill>
        <p:spPr>
          <a:xfrm>
            <a:off x="352424" y="2044791"/>
            <a:ext cx="5841797" cy="2101759"/>
          </a:xfrm>
          <a:prstGeom prst="rect">
            <a:avLst/>
          </a:prstGeom>
        </p:spPr>
      </p:pic>
      <p:sp>
        <p:nvSpPr>
          <p:cNvPr id="16" name="TextBox 15">
            <a:extLst>
              <a:ext uri="{FF2B5EF4-FFF2-40B4-BE49-F238E27FC236}">
                <a16:creationId xmlns:a16="http://schemas.microsoft.com/office/drawing/2014/main" id="{77E92F27-A338-53EA-3660-9A792E5A590B}"/>
              </a:ext>
            </a:extLst>
          </p:cNvPr>
          <p:cNvSpPr txBox="1"/>
          <p:nvPr/>
        </p:nvSpPr>
        <p:spPr>
          <a:xfrm>
            <a:off x="2333415" y="1833916"/>
            <a:ext cx="2095710" cy="307777"/>
          </a:xfrm>
          <a:prstGeom prst="rect">
            <a:avLst/>
          </a:prstGeom>
          <a:noFill/>
        </p:spPr>
        <p:txBody>
          <a:bodyPr wrap="square" rtlCol="0">
            <a:spAutoFit/>
          </a:bodyPr>
          <a:lstStyle/>
          <a:p>
            <a:pPr algn="ctr"/>
            <a:r>
              <a:rPr lang="en-US" sz="1400" b="1" dirty="0"/>
              <a:t>BTV images</a:t>
            </a:r>
            <a:endParaRPr lang="en-GB" sz="1400" b="1" dirty="0"/>
          </a:p>
        </p:txBody>
      </p:sp>
      <p:sp>
        <p:nvSpPr>
          <p:cNvPr id="17" name="TextBox 16">
            <a:extLst>
              <a:ext uri="{FF2B5EF4-FFF2-40B4-BE49-F238E27FC236}">
                <a16:creationId xmlns:a16="http://schemas.microsoft.com/office/drawing/2014/main" id="{7D249DBE-B796-E63C-13BA-C47F991AEAF6}"/>
              </a:ext>
            </a:extLst>
          </p:cNvPr>
          <p:cNvSpPr txBox="1"/>
          <p:nvPr/>
        </p:nvSpPr>
        <p:spPr>
          <a:xfrm>
            <a:off x="2301458" y="4365383"/>
            <a:ext cx="2095710" cy="307777"/>
          </a:xfrm>
          <a:prstGeom prst="rect">
            <a:avLst/>
          </a:prstGeom>
          <a:noFill/>
        </p:spPr>
        <p:txBody>
          <a:bodyPr wrap="square" rtlCol="0">
            <a:spAutoFit/>
          </a:bodyPr>
          <a:lstStyle/>
          <a:p>
            <a:pPr algn="ctr"/>
            <a:r>
              <a:rPr lang="en-US" sz="1400" b="1" dirty="0"/>
              <a:t>BPMs trajectory fit</a:t>
            </a:r>
            <a:endParaRPr lang="en-GB" sz="1400" b="1" dirty="0"/>
          </a:p>
        </p:txBody>
      </p:sp>
    </p:spTree>
    <p:extLst>
      <p:ext uri="{BB962C8B-B14F-4D97-AF65-F5344CB8AC3E}">
        <p14:creationId xmlns:p14="http://schemas.microsoft.com/office/powerpoint/2010/main" val="95386521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7AF54-646E-44F5-06E2-5E777127A3E1}"/>
              </a:ext>
            </a:extLst>
          </p:cNvPr>
          <p:cNvSpPr>
            <a:spLocks noGrp="1"/>
          </p:cNvSpPr>
          <p:nvPr>
            <p:ph type="title"/>
          </p:nvPr>
        </p:nvSpPr>
        <p:spPr/>
        <p:txBody>
          <a:bodyPr>
            <a:normAutofit fontScale="90000"/>
          </a:bodyPr>
          <a:lstStyle/>
          <a:p>
            <a:r>
              <a:rPr lang="en-US" dirty="0"/>
              <a:t>Proton beam jitter</a:t>
            </a:r>
            <a:endParaRPr lang="en-CH" dirty="0"/>
          </a:p>
        </p:txBody>
      </p:sp>
      <p:sp>
        <p:nvSpPr>
          <p:cNvPr id="11" name="Date Placeholder 10">
            <a:extLst>
              <a:ext uri="{FF2B5EF4-FFF2-40B4-BE49-F238E27FC236}">
                <a16:creationId xmlns:a16="http://schemas.microsoft.com/office/drawing/2014/main" id="{14D44347-CA3A-90C5-4DA9-1DBF0BBEFC4F}"/>
              </a:ext>
            </a:extLst>
          </p:cNvPr>
          <p:cNvSpPr>
            <a:spLocks noGrp="1"/>
          </p:cNvSpPr>
          <p:nvPr>
            <p:ph type="dt" sz="half" idx="10"/>
          </p:nvPr>
        </p:nvSpPr>
        <p:spPr/>
        <p:txBody>
          <a:bodyPr/>
          <a:lstStyle/>
          <a:p>
            <a:r>
              <a:rPr lang="en-US"/>
              <a:t>5/02/2024</a:t>
            </a:r>
          </a:p>
        </p:txBody>
      </p:sp>
      <p:sp>
        <p:nvSpPr>
          <p:cNvPr id="12" name="Footer Placeholder 11">
            <a:extLst>
              <a:ext uri="{FF2B5EF4-FFF2-40B4-BE49-F238E27FC236}">
                <a16:creationId xmlns:a16="http://schemas.microsoft.com/office/drawing/2014/main" id="{32BB1791-586C-0E05-7B31-F6BD8535843D}"/>
              </a:ext>
            </a:extLst>
          </p:cNvPr>
          <p:cNvSpPr>
            <a:spLocks noGrp="1"/>
          </p:cNvSpPr>
          <p:nvPr>
            <p:ph type="ftr" sz="quarter" idx="3"/>
          </p:nvPr>
        </p:nvSpPr>
        <p:spPr/>
        <p:txBody>
          <a:bodyPr/>
          <a:lstStyle/>
          <a:p>
            <a:r>
              <a:rPr lang="en-US"/>
              <a:t>AWAKE Review</a:t>
            </a:r>
            <a:endParaRPr lang="en-US" dirty="0"/>
          </a:p>
        </p:txBody>
      </p:sp>
      <p:sp>
        <p:nvSpPr>
          <p:cNvPr id="13" name="Slide Number Placeholder 12">
            <a:extLst>
              <a:ext uri="{FF2B5EF4-FFF2-40B4-BE49-F238E27FC236}">
                <a16:creationId xmlns:a16="http://schemas.microsoft.com/office/drawing/2014/main" id="{21B479B8-70F8-61C6-6066-AD4E75E727D2}"/>
              </a:ext>
            </a:extLst>
          </p:cNvPr>
          <p:cNvSpPr>
            <a:spLocks noGrp="1"/>
          </p:cNvSpPr>
          <p:nvPr>
            <p:ph type="sldNum" sz="quarter" idx="4"/>
          </p:nvPr>
        </p:nvSpPr>
        <p:spPr/>
        <p:txBody>
          <a:bodyPr/>
          <a:lstStyle/>
          <a:p>
            <a:fld id="{3D351EE0-6949-4F2E-8F68-46F7424C488D}" type="slidenum">
              <a:rPr lang="en-US" smtClean="0"/>
              <a:pPr/>
              <a:t>46</a:t>
            </a:fld>
            <a:endParaRPr lang="en-US" dirty="0"/>
          </a:p>
        </p:txBody>
      </p:sp>
      <p:sp>
        <p:nvSpPr>
          <p:cNvPr id="8" name="AutoShape 2">
            <a:extLst>
              <a:ext uri="{FF2B5EF4-FFF2-40B4-BE49-F238E27FC236}">
                <a16:creationId xmlns:a16="http://schemas.microsoft.com/office/drawing/2014/main" id="{FF38BE30-2DCF-9FBF-6C3F-EDED8A60EB6D}"/>
              </a:ext>
            </a:extLst>
          </p:cNvPr>
          <p:cNvSpPr>
            <a:spLocks noChangeAspect="1" noChangeArrowheads="1"/>
          </p:cNvSpPr>
          <p:nvPr/>
        </p:nvSpPr>
        <p:spPr bwMode="auto">
          <a:xfrm>
            <a:off x="6054698" y="3387698"/>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latin typeface="Calibri Light" panose="020F0302020204030204" pitchFamily="34" charset="0"/>
            </a:endParaRPr>
          </a:p>
        </p:txBody>
      </p:sp>
      <p:sp>
        <p:nvSpPr>
          <p:cNvPr id="3" name="TextBox 2">
            <a:extLst>
              <a:ext uri="{FF2B5EF4-FFF2-40B4-BE49-F238E27FC236}">
                <a16:creationId xmlns:a16="http://schemas.microsoft.com/office/drawing/2014/main" id="{2475A750-7832-E347-B5B8-541DBBB96B1A}"/>
              </a:ext>
            </a:extLst>
          </p:cNvPr>
          <p:cNvSpPr txBox="1"/>
          <p:nvPr/>
        </p:nvSpPr>
        <p:spPr>
          <a:xfrm>
            <a:off x="504915" y="1094794"/>
            <a:ext cx="11334660" cy="2031325"/>
          </a:xfrm>
          <a:prstGeom prst="rect">
            <a:avLst/>
          </a:prstGeom>
          <a:noFill/>
        </p:spPr>
        <p:txBody>
          <a:bodyPr wrap="square" rtlCol="0">
            <a:spAutoFit/>
          </a:bodyPr>
          <a:lstStyle/>
          <a:p>
            <a:pPr marL="285750" indent="-285750">
              <a:buClr>
                <a:schemeClr val="accent2"/>
              </a:buClr>
              <a:buFont typeface="Arial" panose="020B0604020202020204" pitchFamily="34" charset="0"/>
              <a:buChar char="•"/>
            </a:pPr>
            <a:r>
              <a:rPr lang="en-US" dirty="0">
                <a:latin typeface="Calibri Light" panose="020F0302020204030204" pitchFamily="34" charset="0"/>
              </a:rPr>
              <a:t>The analysis was carried out in three stages:</a:t>
            </a:r>
          </a:p>
          <a:p>
            <a:pPr marL="742950" lvl="1" indent="-285750">
              <a:buClr>
                <a:schemeClr val="accent2"/>
              </a:buClr>
              <a:buFont typeface="Arial" panose="020B0604020202020204" pitchFamily="34" charset="0"/>
              <a:buChar char="•"/>
            </a:pPr>
            <a:r>
              <a:rPr lang="en-US" dirty="0">
                <a:latin typeface="Calibri Light" panose="020F0302020204030204" pitchFamily="34" charset="0"/>
              </a:rPr>
              <a:t>Measure power converters ripple and beam jitter in present configuration.</a:t>
            </a:r>
          </a:p>
          <a:p>
            <a:pPr marL="742950" lvl="1" indent="-285750">
              <a:buClr>
                <a:schemeClr val="accent2"/>
              </a:buClr>
              <a:buFont typeface="Arial" panose="020B0604020202020204" pitchFamily="34" charset="0"/>
              <a:buChar char="•"/>
            </a:pPr>
            <a:r>
              <a:rPr lang="en-US" dirty="0">
                <a:latin typeface="Calibri Light" panose="020F0302020204030204" pitchFamily="34" charset="0"/>
              </a:rPr>
              <a:t>Find sources of jitter at plasma.</a:t>
            </a:r>
          </a:p>
          <a:p>
            <a:pPr marL="742950" lvl="1" indent="-285750">
              <a:buClr>
                <a:schemeClr val="accent2"/>
              </a:buClr>
              <a:buFont typeface="Arial" panose="020B0604020202020204" pitchFamily="34" charset="0"/>
              <a:buChar char="•"/>
            </a:pPr>
            <a:r>
              <a:rPr lang="en-US" dirty="0">
                <a:latin typeface="Calibri Light" panose="020F0302020204030204" pitchFamily="34" charset="0"/>
              </a:rPr>
              <a:t>Perform optics simulations to estimate jitter in Run2c configuration</a:t>
            </a:r>
          </a:p>
          <a:p>
            <a:pPr marL="742950" lvl="1" indent="-285750">
              <a:buClr>
                <a:schemeClr val="accent2"/>
              </a:buClr>
              <a:buFont typeface="Arial" panose="020B0604020202020204" pitchFamily="34" charset="0"/>
              <a:buChar char="•"/>
            </a:pPr>
            <a:endParaRPr lang="en-US" dirty="0">
              <a:latin typeface="Calibri Light" panose="020F0302020204030204" pitchFamily="34" charset="0"/>
            </a:endParaRPr>
          </a:p>
          <a:p>
            <a:pPr>
              <a:buClr>
                <a:schemeClr val="accent2"/>
              </a:buClr>
            </a:pPr>
            <a:endParaRPr lang="en-US" dirty="0">
              <a:latin typeface="Calibri Light" panose="020F0302020204030204" pitchFamily="34" charset="0"/>
            </a:endParaRPr>
          </a:p>
          <a:p>
            <a:pPr marL="285750" indent="-285750">
              <a:buClr>
                <a:schemeClr val="accent2"/>
              </a:buClr>
              <a:buFont typeface="Arial" panose="020B0604020202020204" pitchFamily="34" charset="0"/>
              <a:buChar char="•"/>
            </a:pPr>
            <a:endParaRPr lang="en-US" dirty="0">
              <a:latin typeface="Calibri Light" panose="020F0302020204030204" pitchFamily="34" charset="0"/>
            </a:endParaRPr>
          </a:p>
        </p:txBody>
      </p:sp>
      <p:pic>
        <p:nvPicPr>
          <p:cNvPr id="5" name="Picture 4">
            <a:extLst>
              <a:ext uri="{FF2B5EF4-FFF2-40B4-BE49-F238E27FC236}">
                <a16:creationId xmlns:a16="http://schemas.microsoft.com/office/drawing/2014/main" id="{40CDB680-182B-7D24-F4A3-129D8ACEBF85}"/>
              </a:ext>
            </a:extLst>
          </p:cNvPr>
          <p:cNvPicPr>
            <a:picLocks noChangeAspect="1"/>
          </p:cNvPicPr>
          <p:nvPr/>
        </p:nvPicPr>
        <p:blipFill>
          <a:blip r:embed="rId3"/>
          <a:stretch>
            <a:fillRect/>
          </a:stretch>
        </p:blipFill>
        <p:spPr>
          <a:xfrm>
            <a:off x="352424" y="2444841"/>
            <a:ext cx="5841797" cy="2101759"/>
          </a:xfrm>
          <a:prstGeom prst="rect">
            <a:avLst/>
          </a:prstGeom>
        </p:spPr>
      </p:pic>
      <p:sp>
        <p:nvSpPr>
          <p:cNvPr id="9" name="TextBox 8">
            <a:extLst>
              <a:ext uri="{FF2B5EF4-FFF2-40B4-BE49-F238E27FC236}">
                <a16:creationId xmlns:a16="http://schemas.microsoft.com/office/drawing/2014/main" id="{6ADD21E3-D436-128C-A9F3-21B38ED8CD81}"/>
              </a:ext>
            </a:extLst>
          </p:cNvPr>
          <p:cNvSpPr txBox="1"/>
          <p:nvPr/>
        </p:nvSpPr>
        <p:spPr>
          <a:xfrm>
            <a:off x="2333415" y="2233966"/>
            <a:ext cx="2095710" cy="307777"/>
          </a:xfrm>
          <a:prstGeom prst="rect">
            <a:avLst/>
          </a:prstGeom>
          <a:noFill/>
        </p:spPr>
        <p:txBody>
          <a:bodyPr wrap="square" rtlCol="0">
            <a:spAutoFit/>
          </a:bodyPr>
          <a:lstStyle/>
          <a:p>
            <a:pPr algn="ctr"/>
            <a:r>
              <a:rPr lang="en-US" sz="1400" b="1" dirty="0"/>
              <a:t>BTV images</a:t>
            </a:r>
            <a:endParaRPr lang="en-GB" sz="1400" b="1" dirty="0"/>
          </a:p>
        </p:txBody>
      </p:sp>
      <p:sp>
        <p:nvSpPr>
          <p:cNvPr id="10" name="TextBox 9">
            <a:extLst>
              <a:ext uri="{FF2B5EF4-FFF2-40B4-BE49-F238E27FC236}">
                <a16:creationId xmlns:a16="http://schemas.microsoft.com/office/drawing/2014/main" id="{8E8F3F53-C6EC-4075-A67E-AA0697F270E8}"/>
              </a:ext>
            </a:extLst>
          </p:cNvPr>
          <p:cNvSpPr txBox="1"/>
          <p:nvPr/>
        </p:nvSpPr>
        <p:spPr>
          <a:xfrm>
            <a:off x="2301458" y="4517783"/>
            <a:ext cx="2095710" cy="307777"/>
          </a:xfrm>
          <a:prstGeom prst="rect">
            <a:avLst/>
          </a:prstGeom>
          <a:noFill/>
        </p:spPr>
        <p:txBody>
          <a:bodyPr wrap="square" rtlCol="0">
            <a:spAutoFit/>
          </a:bodyPr>
          <a:lstStyle/>
          <a:p>
            <a:pPr algn="ctr"/>
            <a:r>
              <a:rPr lang="en-US" sz="1400" b="1" dirty="0"/>
              <a:t>BPMs trajectory fit</a:t>
            </a:r>
            <a:endParaRPr lang="en-GB" sz="1400" b="1" dirty="0"/>
          </a:p>
        </p:txBody>
      </p:sp>
    </p:spTree>
    <p:extLst>
      <p:ext uri="{BB962C8B-B14F-4D97-AF65-F5344CB8AC3E}">
        <p14:creationId xmlns:p14="http://schemas.microsoft.com/office/powerpoint/2010/main" val="287538104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7AF54-646E-44F5-06E2-5E777127A3E1}"/>
              </a:ext>
            </a:extLst>
          </p:cNvPr>
          <p:cNvSpPr>
            <a:spLocks noGrp="1"/>
          </p:cNvSpPr>
          <p:nvPr>
            <p:ph type="title"/>
          </p:nvPr>
        </p:nvSpPr>
        <p:spPr/>
        <p:txBody>
          <a:bodyPr>
            <a:normAutofit fontScale="90000"/>
          </a:bodyPr>
          <a:lstStyle/>
          <a:p>
            <a:r>
              <a:rPr lang="en-US" dirty="0"/>
              <a:t>Proton beam jitter</a:t>
            </a:r>
            <a:endParaRPr lang="en-CH" dirty="0"/>
          </a:p>
        </p:txBody>
      </p:sp>
      <p:sp>
        <p:nvSpPr>
          <p:cNvPr id="11" name="Date Placeholder 10">
            <a:extLst>
              <a:ext uri="{FF2B5EF4-FFF2-40B4-BE49-F238E27FC236}">
                <a16:creationId xmlns:a16="http://schemas.microsoft.com/office/drawing/2014/main" id="{14D44347-CA3A-90C5-4DA9-1DBF0BBEFC4F}"/>
              </a:ext>
            </a:extLst>
          </p:cNvPr>
          <p:cNvSpPr>
            <a:spLocks noGrp="1"/>
          </p:cNvSpPr>
          <p:nvPr>
            <p:ph type="dt" sz="half" idx="10"/>
          </p:nvPr>
        </p:nvSpPr>
        <p:spPr/>
        <p:txBody>
          <a:bodyPr/>
          <a:lstStyle/>
          <a:p>
            <a:r>
              <a:rPr lang="en-US"/>
              <a:t>5/02/2024</a:t>
            </a:r>
          </a:p>
        </p:txBody>
      </p:sp>
      <p:sp>
        <p:nvSpPr>
          <p:cNvPr id="12" name="Footer Placeholder 11">
            <a:extLst>
              <a:ext uri="{FF2B5EF4-FFF2-40B4-BE49-F238E27FC236}">
                <a16:creationId xmlns:a16="http://schemas.microsoft.com/office/drawing/2014/main" id="{32BB1791-586C-0E05-7B31-F6BD8535843D}"/>
              </a:ext>
            </a:extLst>
          </p:cNvPr>
          <p:cNvSpPr>
            <a:spLocks noGrp="1"/>
          </p:cNvSpPr>
          <p:nvPr>
            <p:ph type="ftr" sz="quarter" idx="3"/>
          </p:nvPr>
        </p:nvSpPr>
        <p:spPr/>
        <p:txBody>
          <a:bodyPr/>
          <a:lstStyle/>
          <a:p>
            <a:r>
              <a:rPr lang="en-US"/>
              <a:t>AWAKE Review</a:t>
            </a:r>
            <a:endParaRPr lang="en-US" dirty="0"/>
          </a:p>
        </p:txBody>
      </p:sp>
      <p:sp>
        <p:nvSpPr>
          <p:cNvPr id="13" name="Slide Number Placeholder 12">
            <a:extLst>
              <a:ext uri="{FF2B5EF4-FFF2-40B4-BE49-F238E27FC236}">
                <a16:creationId xmlns:a16="http://schemas.microsoft.com/office/drawing/2014/main" id="{21B479B8-70F8-61C6-6066-AD4E75E727D2}"/>
              </a:ext>
            </a:extLst>
          </p:cNvPr>
          <p:cNvSpPr>
            <a:spLocks noGrp="1"/>
          </p:cNvSpPr>
          <p:nvPr>
            <p:ph type="sldNum" sz="quarter" idx="4"/>
          </p:nvPr>
        </p:nvSpPr>
        <p:spPr/>
        <p:txBody>
          <a:bodyPr/>
          <a:lstStyle/>
          <a:p>
            <a:fld id="{3D351EE0-6949-4F2E-8F68-46F7424C488D}" type="slidenum">
              <a:rPr lang="en-US" smtClean="0"/>
              <a:pPr/>
              <a:t>47</a:t>
            </a:fld>
            <a:endParaRPr lang="en-US" dirty="0"/>
          </a:p>
        </p:txBody>
      </p:sp>
      <p:sp>
        <p:nvSpPr>
          <p:cNvPr id="4" name="TextBox 3">
            <a:extLst>
              <a:ext uri="{FF2B5EF4-FFF2-40B4-BE49-F238E27FC236}">
                <a16:creationId xmlns:a16="http://schemas.microsoft.com/office/drawing/2014/main" id="{3AE86B09-8AF8-7151-3540-690865D1098D}"/>
              </a:ext>
            </a:extLst>
          </p:cNvPr>
          <p:cNvSpPr txBox="1"/>
          <p:nvPr/>
        </p:nvSpPr>
        <p:spPr>
          <a:xfrm>
            <a:off x="258617" y="914400"/>
            <a:ext cx="10797309" cy="1200329"/>
          </a:xfrm>
          <a:prstGeom prst="rect">
            <a:avLst/>
          </a:prstGeom>
          <a:noFill/>
        </p:spPr>
        <p:txBody>
          <a:bodyPr wrap="square" rtlCol="0">
            <a:spAutoFit/>
          </a:bodyPr>
          <a:lstStyle/>
          <a:p>
            <a:pPr marL="285750" indent="-285750">
              <a:buFont typeface="Arial" panose="020B0604020202020204" pitchFamily="34" charset="0"/>
              <a:buChar char="•"/>
            </a:pPr>
            <a:r>
              <a:rPr lang="en-US" dirty="0"/>
              <a:t>The methodology was tested in simulations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The beam position at every BPM along the line can be expressed as</a:t>
            </a:r>
          </a:p>
          <a:p>
            <a:endParaRPr lang="en-US" dirty="0"/>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2CCD9132-80CD-BE51-714F-498A13E43E72}"/>
                  </a:ext>
                </a:extLst>
              </p:cNvPr>
              <p:cNvSpPr txBox="1"/>
              <p:nvPr/>
            </p:nvSpPr>
            <p:spPr>
              <a:xfrm>
                <a:off x="4321093" y="2283806"/>
                <a:ext cx="2959015" cy="33541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𝑖</m:t>
                          </m:r>
                        </m:sub>
                      </m:sSub>
                      <m:r>
                        <a:rPr lang="en-US" b="0" i="1" smtClean="0">
                          <a:latin typeface="Cambria Math" panose="02040503050406030204" pitchFamily="18" charset="0"/>
                        </a:rPr>
                        <m:t>= </m:t>
                      </m:r>
                      <m:rad>
                        <m:radPr>
                          <m:degHide m:val="on"/>
                          <m:ctrlPr>
                            <a:rPr lang="en-US" b="0" i="1" smtClean="0">
                              <a:latin typeface="Cambria Math" panose="02040503050406030204" pitchFamily="18" charset="0"/>
                            </a:rPr>
                          </m:ctrlPr>
                        </m:radPr>
                        <m:deg/>
                        <m:e>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𝑖</m:t>
                              </m:r>
                            </m:sub>
                          </m:sSub>
                        </m:e>
                      </m:rad>
                      <m:r>
                        <a:rPr lang="en-US" b="0" i="1" smtClean="0">
                          <a:latin typeface="Cambria Math" panose="02040503050406030204" pitchFamily="18" charset="0"/>
                        </a:rPr>
                        <m:t>𝑅𝑠𝑖𝑛</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𝜇</m:t>
                              </m:r>
                            </m:e>
                            <m:sub>
                              <m:r>
                                <a:rPr lang="en-US" b="0" i="1" smtClean="0">
                                  <a:latin typeface="Cambria Math" panose="02040503050406030204" pitchFamily="18" charset="0"/>
                                </a:rPr>
                                <m:t>𝑖</m:t>
                              </m:r>
                            </m:sub>
                          </m:sSub>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𝜑</m:t>
                          </m:r>
                        </m:e>
                      </m:d>
                      <m:r>
                        <a:rPr lang="en-US" b="0" i="1" smtClean="0">
                          <a:latin typeface="Cambria Math" panose="02040503050406030204" pitchFamily="18" charset="0"/>
                        </a:rPr>
                        <m:t>+</m:t>
                      </m:r>
                      <m:r>
                        <a:rPr lang="en-US" b="0" i="1" smtClean="0">
                          <a:latin typeface="Cambria Math" panose="02040503050406030204" pitchFamily="18" charset="0"/>
                        </a:rPr>
                        <m:t>𝐷</m:t>
                      </m:r>
                      <m:r>
                        <a:rPr lang="en-US" b="0" i="1" smtClean="0">
                          <a:latin typeface="Cambria Math" panose="02040503050406030204" pitchFamily="18" charset="0"/>
                          <a:ea typeface="Cambria Math" panose="02040503050406030204" pitchFamily="18" charset="0"/>
                        </a:rPr>
                        <m:t>𝛿</m:t>
                      </m:r>
                      <m:r>
                        <a:rPr lang="en-US" b="0" i="1" smtClean="0">
                          <a:latin typeface="Cambria Math" panose="02040503050406030204" pitchFamily="18" charset="0"/>
                          <a:ea typeface="Cambria Math" panose="02040503050406030204" pitchFamily="18" charset="0"/>
                        </a:rPr>
                        <m:t>𝑝</m:t>
                      </m:r>
                    </m:oMath>
                  </m:oMathPara>
                </a14:m>
                <a:endParaRPr lang="en-GB" dirty="0"/>
              </a:p>
            </p:txBody>
          </p:sp>
        </mc:Choice>
        <mc:Fallback xmlns="">
          <p:sp>
            <p:nvSpPr>
              <p:cNvPr id="6" name="TextBox 5">
                <a:extLst>
                  <a:ext uri="{FF2B5EF4-FFF2-40B4-BE49-F238E27FC236}">
                    <a16:creationId xmlns:a16="http://schemas.microsoft.com/office/drawing/2014/main" id="{2CCD9132-80CD-BE51-714F-498A13E43E72}"/>
                  </a:ext>
                </a:extLst>
              </p:cNvPr>
              <p:cNvSpPr txBox="1">
                <a:spLocks noRot="1" noChangeAspect="1" noMove="1" noResize="1" noEditPoints="1" noAdjustHandles="1" noChangeArrowheads="1" noChangeShapeType="1" noTextEdit="1"/>
              </p:cNvSpPr>
              <p:nvPr/>
            </p:nvSpPr>
            <p:spPr>
              <a:xfrm>
                <a:off x="4321093" y="2283806"/>
                <a:ext cx="2959015" cy="335413"/>
              </a:xfrm>
              <a:prstGeom prst="rect">
                <a:avLst/>
              </a:prstGeom>
              <a:blipFill>
                <a:blip r:embed="rId3"/>
                <a:stretch>
                  <a:fillRect l="-619" r="-2268" b="-2545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CD6C493A-5F83-1C2E-89D6-B613C644CD15}"/>
                  </a:ext>
                </a:extLst>
              </p:cNvPr>
              <p:cNvSpPr txBox="1"/>
              <p:nvPr/>
            </p:nvSpPr>
            <p:spPr>
              <a:xfrm>
                <a:off x="8508989" y="1837730"/>
                <a:ext cx="112223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𝑖</m:t>
                      </m:r>
                      <m:r>
                        <a:rPr lang="en-US" b="0" i="1" smtClean="0">
                          <a:latin typeface="Cambria Math" panose="02040503050406030204" pitchFamily="18" charset="0"/>
                        </a:rPr>
                        <m:t>=1,…,</m:t>
                      </m:r>
                      <m:r>
                        <a:rPr lang="en-US" b="0" i="1" smtClean="0">
                          <a:latin typeface="Cambria Math" panose="02040503050406030204" pitchFamily="18" charset="0"/>
                        </a:rPr>
                        <m:t>𝑁</m:t>
                      </m:r>
                    </m:oMath>
                  </m:oMathPara>
                </a14:m>
                <a:endParaRPr lang="en-GB" dirty="0"/>
              </a:p>
            </p:txBody>
          </p:sp>
        </mc:Choice>
        <mc:Fallback xmlns="">
          <p:sp>
            <p:nvSpPr>
              <p:cNvPr id="7" name="TextBox 6">
                <a:extLst>
                  <a:ext uri="{FF2B5EF4-FFF2-40B4-BE49-F238E27FC236}">
                    <a16:creationId xmlns:a16="http://schemas.microsoft.com/office/drawing/2014/main" id="{CD6C493A-5F83-1C2E-89D6-B613C644CD15}"/>
                  </a:ext>
                </a:extLst>
              </p:cNvPr>
              <p:cNvSpPr txBox="1">
                <a:spLocks noRot="1" noChangeAspect="1" noMove="1" noResize="1" noEditPoints="1" noAdjustHandles="1" noChangeArrowheads="1" noChangeShapeType="1" noTextEdit="1"/>
              </p:cNvSpPr>
              <p:nvPr/>
            </p:nvSpPr>
            <p:spPr>
              <a:xfrm>
                <a:off x="8508989" y="1837730"/>
                <a:ext cx="1122230" cy="276999"/>
              </a:xfrm>
              <a:prstGeom prst="rect">
                <a:avLst/>
              </a:prstGeom>
              <a:blipFill>
                <a:blip r:embed="rId4"/>
                <a:stretch>
                  <a:fillRect l="-4891" r="-4348" b="-652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2AA92EEF-CFAB-0BC0-41AE-C6E91F320554}"/>
                  </a:ext>
                </a:extLst>
              </p:cNvPr>
              <p:cNvSpPr txBox="1"/>
              <p:nvPr/>
            </p:nvSpPr>
            <p:spPr>
              <a:xfrm>
                <a:off x="8461155" y="2140736"/>
                <a:ext cx="2340128"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𝑁</m:t>
                      </m:r>
                      <m:r>
                        <a:rPr lang="en-US" b="0" i="1" smtClean="0">
                          <a:latin typeface="Cambria Math" panose="02040503050406030204" pitchFamily="18" charset="0"/>
                        </a:rPr>
                        <m:t>=</m:t>
                      </m:r>
                      <m:r>
                        <a:rPr lang="en-US" b="0" i="1" smtClean="0">
                          <a:latin typeface="Cambria Math" panose="02040503050406030204" pitchFamily="18" charset="0"/>
                        </a:rPr>
                        <m:t>𝑁𝑢𝑚𝑏𝑒𝑟</m:t>
                      </m:r>
                      <m:r>
                        <a:rPr lang="en-US" b="0" i="1" smtClean="0">
                          <a:latin typeface="Cambria Math" panose="02040503050406030204" pitchFamily="18" charset="0"/>
                        </a:rPr>
                        <m:t> </m:t>
                      </m:r>
                      <m:r>
                        <a:rPr lang="en-US" b="0" i="1" smtClean="0">
                          <a:latin typeface="Cambria Math" panose="02040503050406030204" pitchFamily="18" charset="0"/>
                        </a:rPr>
                        <m:t>𝑜𝑓</m:t>
                      </m:r>
                      <m:r>
                        <a:rPr lang="en-US" b="0" i="1" smtClean="0">
                          <a:latin typeface="Cambria Math" panose="02040503050406030204" pitchFamily="18" charset="0"/>
                        </a:rPr>
                        <m:t> </m:t>
                      </m:r>
                      <m:r>
                        <a:rPr lang="en-US" b="0" i="1" smtClean="0">
                          <a:latin typeface="Cambria Math" panose="02040503050406030204" pitchFamily="18" charset="0"/>
                        </a:rPr>
                        <m:t>𝐵𝑃𝑀𝑠</m:t>
                      </m:r>
                    </m:oMath>
                  </m:oMathPara>
                </a14:m>
                <a:endParaRPr lang="en-GB" dirty="0"/>
              </a:p>
            </p:txBody>
          </p:sp>
        </mc:Choice>
        <mc:Fallback xmlns="">
          <p:sp>
            <p:nvSpPr>
              <p:cNvPr id="9" name="TextBox 8">
                <a:extLst>
                  <a:ext uri="{FF2B5EF4-FFF2-40B4-BE49-F238E27FC236}">
                    <a16:creationId xmlns:a16="http://schemas.microsoft.com/office/drawing/2014/main" id="{2AA92EEF-CFAB-0BC0-41AE-C6E91F320554}"/>
                  </a:ext>
                </a:extLst>
              </p:cNvPr>
              <p:cNvSpPr txBox="1">
                <a:spLocks noRot="1" noChangeAspect="1" noMove="1" noResize="1" noEditPoints="1" noAdjustHandles="1" noChangeArrowheads="1" noChangeShapeType="1" noTextEdit="1"/>
              </p:cNvSpPr>
              <p:nvPr/>
            </p:nvSpPr>
            <p:spPr>
              <a:xfrm>
                <a:off x="8461155" y="2140736"/>
                <a:ext cx="2340128" cy="276999"/>
              </a:xfrm>
              <a:prstGeom prst="rect">
                <a:avLst/>
              </a:prstGeom>
              <a:blipFill>
                <a:blip r:embed="rId5"/>
                <a:stretch>
                  <a:fillRect l="-2083" t="-2174" r="-1823" b="-3260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09DBAB72-CF8E-050B-A9CA-F57B0986FDC8}"/>
                  </a:ext>
                </a:extLst>
              </p:cNvPr>
              <p:cNvSpPr txBox="1"/>
              <p:nvPr/>
            </p:nvSpPr>
            <p:spPr>
              <a:xfrm>
                <a:off x="8436477" y="2469749"/>
                <a:ext cx="345755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𝛿</m:t>
                      </m:r>
                      <m:r>
                        <a:rPr lang="en-US" i="1" smtClean="0">
                          <a:latin typeface="Cambria Math" panose="02040503050406030204" pitchFamily="18" charset="0"/>
                          <a:ea typeface="Cambria Math" panose="02040503050406030204" pitchFamily="18" charset="0"/>
                        </a:rPr>
                        <m:t>𝑝</m:t>
                      </m:r>
                      <m:r>
                        <a:rPr lang="en-US" b="0" i="1" smtClean="0">
                          <a:latin typeface="Cambria Math" panose="02040503050406030204" pitchFamily="18" charset="0"/>
                        </a:rPr>
                        <m:t>=</m:t>
                      </m:r>
                      <m:r>
                        <a:rPr lang="en-US" b="0" i="1" smtClean="0">
                          <a:latin typeface="Cambria Math" panose="02040503050406030204" pitchFamily="18" charset="0"/>
                        </a:rPr>
                        <m:t>𝑅𝑒𝑙𝑎𝑡𝑖𝑣𝑒</m:t>
                      </m:r>
                      <m:r>
                        <a:rPr lang="en-US" b="0" i="1" smtClean="0">
                          <a:latin typeface="Cambria Math" panose="02040503050406030204" pitchFamily="18" charset="0"/>
                        </a:rPr>
                        <m:t> </m:t>
                      </m:r>
                      <m:r>
                        <a:rPr lang="en-US" b="0" i="1" smtClean="0">
                          <a:latin typeface="Cambria Math" panose="02040503050406030204" pitchFamily="18" charset="0"/>
                        </a:rPr>
                        <m:t>𝑚𝑜𝑚𝑒𝑛𝑡𝑢𝑚</m:t>
                      </m:r>
                      <m:r>
                        <a:rPr lang="en-US" b="0" i="1" smtClean="0">
                          <a:latin typeface="Cambria Math" panose="02040503050406030204" pitchFamily="18" charset="0"/>
                        </a:rPr>
                        <m:t> </m:t>
                      </m:r>
                      <m:r>
                        <a:rPr lang="en-US" b="0" i="1" smtClean="0">
                          <a:latin typeface="Cambria Math" panose="02040503050406030204" pitchFamily="18" charset="0"/>
                        </a:rPr>
                        <m:t>𝑜𝑓𝑓𝑠𝑒𝑡</m:t>
                      </m:r>
                    </m:oMath>
                  </m:oMathPara>
                </a14:m>
                <a:endParaRPr lang="en-GB" dirty="0"/>
              </a:p>
            </p:txBody>
          </p:sp>
        </mc:Choice>
        <mc:Fallback xmlns="">
          <p:sp>
            <p:nvSpPr>
              <p:cNvPr id="10" name="TextBox 9">
                <a:extLst>
                  <a:ext uri="{FF2B5EF4-FFF2-40B4-BE49-F238E27FC236}">
                    <a16:creationId xmlns:a16="http://schemas.microsoft.com/office/drawing/2014/main" id="{09DBAB72-CF8E-050B-A9CA-F57B0986FDC8}"/>
                  </a:ext>
                </a:extLst>
              </p:cNvPr>
              <p:cNvSpPr txBox="1">
                <a:spLocks noRot="1" noChangeAspect="1" noMove="1" noResize="1" noEditPoints="1" noAdjustHandles="1" noChangeArrowheads="1" noChangeShapeType="1" noTextEdit="1"/>
              </p:cNvSpPr>
              <p:nvPr/>
            </p:nvSpPr>
            <p:spPr>
              <a:xfrm>
                <a:off x="8436477" y="2469749"/>
                <a:ext cx="3457550" cy="276999"/>
              </a:xfrm>
              <a:prstGeom prst="rect">
                <a:avLst/>
              </a:prstGeom>
              <a:blipFill>
                <a:blip r:embed="rId6"/>
                <a:stretch>
                  <a:fillRect l="-1940" t="-2174" r="-1940" b="-32609"/>
                </a:stretch>
              </a:blipFill>
            </p:spPr>
            <p:txBody>
              <a:bodyPr/>
              <a:lstStyle/>
              <a:p>
                <a:r>
                  <a:rPr lang="en-GB">
                    <a:noFill/>
                  </a:rPr>
                  <a:t> </a:t>
                </a:r>
              </a:p>
            </p:txBody>
          </p:sp>
        </mc:Fallback>
      </mc:AlternateContent>
      <p:cxnSp>
        <p:nvCxnSpPr>
          <p:cNvPr id="14" name="Straight Arrow Connector 13">
            <a:extLst>
              <a:ext uri="{FF2B5EF4-FFF2-40B4-BE49-F238E27FC236}">
                <a16:creationId xmlns:a16="http://schemas.microsoft.com/office/drawing/2014/main" id="{DC7885BA-C0FD-1FC7-3C32-CA28EB58CF70}"/>
              </a:ext>
            </a:extLst>
          </p:cNvPr>
          <p:cNvCxnSpPr/>
          <p:nvPr/>
        </p:nvCxnSpPr>
        <p:spPr>
          <a:xfrm flipV="1">
            <a:off x="5347855" y="2619219"/>
            <a:ext cx="0" cy="5673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88A0BD4A-1D1B-1519-0C35-92B8CBB6D1A9}"/>
              </a:ext>
            </a:extLst>
          </p:cNvPr>
          <p:cNvCxnSpPr/>
          <p:nvPr/>
        </p:nvCxnSpPr>
        <p:spPr>
          <a:xfrm flipV="1">
            <a:off x="6350000" y="2619219"/>
            <a:ext cx="0" cy="5673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2035217A-CDB4-892E-F48B-38EF8DE3F794}"/>
              </a:ext>
            </a:extLst>
          </p:cNvPr>
          <p:cNvCxnSpPr/>
          <p:nvPr/>
        </p:nvCxnSpPr>
        <p:spPr>
          <a:xfrm flipV="1">
            <a:off x="7121237" y="2619219"/>
            <a:ext cx="0" cy="5673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44C17AA-120B-6701-DDDB-8EA226C576CF}"/>
              </a:ext>
            </a:extLst>
          </p:cNvPr>
          <p:cNvSpPr txBox="1"/>
          <p:nvPr/>
        </p:nvSpPr>
        <p:spPr>
          <a:xfrm>
            <a:off x="4941455" y="3183642"/>
            <a:ext cx="2419925"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dirty="0"/>
              <a:t>Unknowns</a:t>
            </a:r>
            <a:endParaRPr lang="en-GB" dirty="0"/>
          </a:p>
        </p:txBody>
      </p:sp>
      <p:sp>
        <p:nvSpPr>
          <p:cNvPr id="18" name="TextBox 17">
            <a:extLst>
              <a:ext uri="{FF2B5EF4-FFF2-40B4-BE49-F238E27FC236}">
                <a16:creationId xmlns:a16="http://schemas.microsoft.com/office/drawing/2014/main" id="{D9A78A72-492C-4899-43CC-349628B41512}"/>
              </a:ext>
            </a:extLst>
          </p:cNvPr>
          <p:cNvSpPr txBox="1"/>
          <p:nvPr/>
        </p:nvSpPr>
        <p:spPr>
          <a:xfrm>
            <a:off x="258617" y="3749459"/>
            <a:ext cx="6216072" cy="369332"/>
          </a:xfrm>
          <a:prstGeom prst="rect">
            <a:avLst/>
          </a:prstGeom>
          <a:noFill/>
        </p:spPr>
        <p:txBody>
          <a:bodyPr wrap="square">
            <a:spAutoFit/>
          </a:bodyPr>
          <a:lstStyle/>
          <a:p>
            <a:pPr marL="285750" indent="-285750">
              <a:buFont typeface="Arial" panose="020B0604020202020204" pitchFamily="34" charset="0"/>
              <a:buChar char="•"/>
            </a:pPr>
            <a:r>
              <a:rPr lang="en-US" dirty="0"/>
              <a:t>We want to find</a:t>
            </a:r>
          </a:p>
        </p:txBody>
      </p: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90BBDF3E-C0C5-12EC-49E6-4F022EC3D377}"/>
                  </a:ext>
                </a:extLst>
              </p:cNvPr>
              <p:cNvSpPr txBox="1"/>
              <p:nvPr/>
            </p:nvSpPr>
            <p:spPr>
              <a:xfrm>
                <a:off x="4321093" y="3861019"/>
                <a:ext cx="3483581" cy="77893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b="0" i="0" smtClean="0">
                          <a:latin typeface="Cambria Math" panose="02040503050406030204" pitchFamily="18" charset="0"/>
                        </a:rPr>
                        <m:t>R</m:t>
                      </m:r>
                      <m:r>
                        <a:rPr lang="en-US" b="0" i="0" smtClean="0">
                          <a:latin typeface="Cambria Math" panose="02040503050406030204" pitchFamily="18" charset="0"/>
                        </a:rPr>
                        <m:t>,</m:t>
                      </m:r>
                      <m:r>
                        <a:rPr lang="en-US" i="1">
                          <a:latin typeface="Cambria Math" panose="02040503050406030204" pitchFamily="18" charset="0"/>
                          <a:ea typeface="Cambria Math" panose="02040503050406030204" pitchFamily="18" charset="0"/>
                        </a:rPr>
                        <m:t>𝜑</m:t>
                      </m:r>
                      <m:r>
                        <a:rPr lang="en-US" b="0" i="0" smtClean="0">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𝛿</m:t>
                      </m:r>
                      <m:r>
                        <a:rPr lang="en-US" i="1">
                          <a:latin typeface="Cambria Math" panose="02040503050406030204" pitchFamily="18" charset="0"/>
                          <a:ea typeface="Cambria Math" panose="02040503050406030204" pitchFamily="18" charset="0"/>
                        </a:rPr>
                        <m:t>𝑝</m:t>
                      </m:r>
                      <m:r>
                        <a:rPr lang="en-US" b="0" i="0"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m:t>
                      </m:r>
                      <m:r>
                        <m:rPr>
                          <m:sty m:val="p"/>
                        </m:rPr>
                        <a:rPr lang="en-US" b="0" i="0" smtClean="0">
                          <a:latin typeface="Cambria Math" panose="02040503050406030204" pitchFamily="18" charset="0"/>
                        </a:rPr>
                        <m:t>min</m:t>
                      </m:r>
                      <m:r>
                        <a:rPr lang="en-US" b="0" i="1" smtClean="0">
                          <a:latin typeface="Cambria Math" panose="02040503050406030204" pitchFamily="18" charset="0"/>
                        </a:rPr>
                        <m:t>⁡(</m:t>
                      </m:r>
                      <m:nary>
                        <m:naryPr>
                          <m:chr m:val="∑"/>
                          <m:ctrlPr>
                            <a:rPr lang="en-US" b="0" i="1" smtClean="0">
                              <a:latin typeface="Cambria Math" panose="02040503050406030204" pitchFamily="18" charset="0"/>
                            </a:rPr>
                          </m:ctrlPr>
                        </m:naryPr>
                        <m:sub>
                          <m:r>
                            <m:rPr>
                              <m:brk m:alnAt="23"/>
                            </m:rPr>
                            <a:rPr lang="en-US" b="0" i="1" smtClean="0">
                              <a:latin typeface="Cambria Math" panose="02040503050406030204" pitchFamily="18" charset="0"/>
                            </a:rPr>
                            <m:t>𝑖</m:t>
                          </m:r>
                          <m:r>
                            <a:rPr lang="en-US" b="0" i="1" smtClean="0">
                              <a:latin typeface="Cambria Math" panose="02040503050406030204" pitchFamily="18" charset="0"/>
                            </a:rPr>
                            <m:t>=1</m:t>
                          </m:r>
                        </m:sub>
                        <m:sup>
                          <m:r>
                            <a:rPr lang="en-US" b="0" i="1" smtClean="0">
                              <a:latin typeface="Cambria Math" panose="02040503050406030204" pitchFamily="18" charset="0"/>
                            </a:rPr>
                            <m:t>𝑁</m:t>
                          </m:r>
                        </m:sup>
                        <m:e>
                          <m:sSup>
                            <m:sSupPr>
                              <m:ctrlPr>
                                <a:rPr lang="en-US" b="0" i="1" smtClean="0">
                                  <a:latin typeface="Cambria Math" panose="02040503050406030204" pitchFamily="18" charset="0"/>
                                </a:rPr>
                              </m:ctrlPr>
                            </m:sSupPr>
                            <m:e>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𝑖</m:t>
                                  </m:r>
                                  <m:r>
                                    <a:rPr lang="en-US" b="0" i="1" smtClean="0">
                                      <a:latin typeface="Cambria Math" panose="02040503050406030204" pitchFamily="18" charset="0"/>
                                    </a:rPr>
                                    <m:t>,</m:t>
                                  </m:r>
                                  <m:r>
                                    <a:rPr lang="en-US" b="0" i="1" smtClean="0">
                                      <a:latin typeface="Cambria Math" panose="02040503050406030204" pitchFamily="18" charset="0"/>
                                    </a:rPr>
                                    <m:t>𝑚𝑒𝑎𝑠</m:t>
                                  </m:r>
                                </m:sub>
                              </m:sSub>
                              <m:r>
                                <a:rPr lang="en-US" b="0" i="1" smtClean="0">
                                  <a:latin typeface="Cambria Math" panose="02040503050406030204" pitchFamily="18" charset="0"/>
                                </a:rPr>
                                <m:t>−</m:t>
                              </m:r>
                              <m:sSub>
                                <m:sSubPr>
                                  <m:ctrlPr>
                                    <a:rPr lang="en-GB" i="1">
                                      <a:latin typeface="Cambria Math" panose="02040503050406030204" pitchFamily="18" charset="0"/>
                                    </a:rPr>
                                  </m:ctrlPr>
                                </m:sSubPr>
                                <m:e>
                                  <m:r>
                                    <a:rPr lang="en-US" i="1">
                                      <a:latin typeface="Cambria Math" panose="02040503050406030204" pitchFamily="18" charset="0"/>
                                    </a:rPr>
                                    <m:t>𝑥</m:t>
                                  </m:r>
                                </m:e>
                                <m:sub>
                                  <m:r>
                                    <a:rPr lang="en-US" i="1">
                                      <a:latin typeface="Cambria Math" panose="02040503050406030204" pitchFamily="18" charset="0"/>
                                    </a:rPr>
                                    <m:t>𝑖</m:t>
                                  </m:r>
                                </m:sub>
                              </m:sSub>
                              <m:r>
                                <a:rPr lang="en-US" b="0" i="1" smtClean="0">
                                  <a:latin typeface="Cambria Math" panose="02040503050406030204" pitchFamily="18" charset="0"/>
                                </a:rPr>
                                <m:t>)</m:t>
                              </m:r>
                            </m:e>
                            <m:sup>
                              <m:r>
                                <a:rPr lang="en-US" b="0" i="1" smtClean="0">
                                  <a:latin typeface="Cambria Math" panose="02040503050406030204" pitchFamily="18" charset="0"/>
                                </a:rPr>
                                <m:t>2</m:t>
                              </m:r>
                            </m:sup>
                          </m:sSup>
                        </m:e>
                      </m:nary>
                      <m:r>
                        <a:rPr lang="en-US" b="0" i="1" smtClean="0">
                          <a:latin typeface="Cambria Math" panose="02040503050406030204" pitchFamily="18" charset="0"/>
                        </a:rPr>
                        <m:t>)</m:t>
                      </m:r>
                    </m:oMath>
                  </m:oMathPara>
                </a14:m>
                <a:endParaRPr lang="en-GB" dirty="0"/>
              </a:p>
            </p:txBody>
          </p:sp>
        </mc:Choice>
        <mc:Fallback xmlns="">
          <p:sp>
            <p:nvSpPr>
              <p:cNvPr id="19" name="TextBox 18">
                <a:extLst>
                  <a:ext uri="{FF2B5EF4-FFF2-40B4-BE49-F238E27FC236}">
                    <a16:creationId xmlns:a16="http://schemas.microsoft.com/office/drawing/2014/main" id="{90BBDF3E-C0C5-12EC-49E6-4F022EC3D377}"/>
                  </a:ext>
                </a:extLst>
              </p:cNvPr>
              <p:cNvSpPr txBox="1">
                <a:spLocks noRot="1" noChangeAspect="1" noMove="1" noResize="1" noEditPoints="1" noAdjustHandles="1" noChangeArrowheads="1" noChangeShapeType="1" noTextEdit="1"/>
              </p:cNvSpPr>
              <p:nvPr/>
            </p:nvSpPr>
            <p:spPr>
              <a:xfrm>
                <a:off x="4321093" y="3861019"/>
                <a:ext cx="3483581" cy="778931"/>
              </a:xfrm>
              <a:prstGeom prst="rect">
                <a:avLst/>
              </a:prstGeom>
              <a:blipFill>
                <a:blip r:embed="rId7"/>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97614047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7AF54-646E-44F5-06E2-5E777127A3E1}"/>
              </a:ext>
            </a:extLst>
          </p:cNvPr>
          <p:cNvSpPr>
            <a:spLocks noGrp="1"/>
          </p:cNvSpPr>
          <p:nvPr>
            <p:ph type="title"/>
          </p:nvPr>
        </p:nvSpPr>
        <p:spPr/>
        <p:txBody>
          <a:bodyPr>
            <a:normAutofit fontScale="90000"/>
          </a:bodyPr>
          <a:lstStyle/>
          <a:p>
            <a:r>
              <a:rPr lang="en-US" dirty="0"/>
              <a:t>Proton beam jitter</a:t>
            </a:r>
            <a:endParaRPr lang="en-CH" dirty="0"/>
          </a:p>
        </p:txBody>
      </p:sp>
      <p:sp>
        <p:nvSpPr>
          <p:cNvPr id="11" name="Date Placeholder 10">
            <a:extLst>
              <a:ext uri="{FF2B5EF4-FFF2-40B4-BE49-F238E27FC236}">
                <a16:creationId xmlns:a16="http://schemas.microsoft.com/office/drawing/2014/main" id="{14D44347-CA3A-90C5-4DA9-1DBF0BBEFC4F}"/>
              </a:ext>
            </a:extLst>
          </p:cNvPr>
          <p:cNvSpPr>
            <a:spLocks noGrp="1"/>
          </p:cNvSpPr>
          <p:nvPr>
            <p:ph type="dt" sz="half" idx="10"/>
          </p:nvPr>
        </p:nvSpPr>
        <p:spPr/>
        <p:txBody>
          <a:bodyPr/>
          <a:lstStyle/>
          <a:p>
            <a:r>
              <a:rPr lang="en-US"/>
              <a:t>5/02/2024</a:t>
            </a:r>
          </a:p>
        </p:txBody>
      </p:sp>
      <p:sp>
        <p:nvSpPr>
          <p:cNvPr id="12" name="Footer Placeholder 11">
            <a:extLst>
              <a:ext uri="{FF2B5EF4-FFF2-40B4-BE49-F238E27FC236}">
                <a16:creationId xmlns:a16="http://schemas.microsoft.com/office/drawing/2014/main" id="{32BB1791-586C-0E05-7B31-F6BD8535843D}"/>
              </a:ext>
            </a:extLst>
          </p:cNvPr>
          <p:cNvSpPr>
            <a:spLocks noGrp="1"/>
          </p:cNvSpPr>
          <p:nvPr>
            <p:ph type="ftr" sz="quarter" idx="3"/>
          </p:nvPr>
        </p:nvSpPr>
        <p:spPr/>
        <p:txBody>
          <a:bodyPr/>
          <a:lstStyle/>
          <a:p>
            <a:r>
              <a:rPr lang="en-US"/>
              <a:t>AWAKE Review</a:t>
            </a:r>
            <a:endParaRPr lang="en-US" dirty="0"/>
          </a:p>
        </p:txBody>
      </p:sp>
      <p:sp>
        <p:nvSpPr>
          <p:cNvPr id="13" name="Slide Number Placeholder 12">
            <a:extLst>
              <a:ext uri="{FF2B5EF4-FFF2-40B4-BE49-F238E27FC236}">
                <a16:creationId xmlns:a16="http://schemas.microsoft.com/office/drawing/2014/main" id="{21B479B8-70F8-61C6-6066-AD4E75E727D2}"/>
              </a:ext>
            </a:extLst>
          </p:cNvPr>
          <p:cNvSpPr>
            <a:spLocks noGrp="1"/>
          </p:cNvSpPr>
          <p:nvPr>
            <p:ph type="sldNum" sz="quarter" idx="4"/>
          </p:nvPr>
        </p:nvSpPr>
        <p:spPr/>
        <p:txBody>
          <a:bodyPr/>
          <a:lstStyle/>
          <a:p>
            <a:fld id="{3D351EE0-6949-4F2E-8F68-46F7424C488D}" type="slidenum">
              <a:rPr lang="en-US" smtClean="0"/>
              <a:pPr/>
              <a:t>48</a:t>
            </a:fld>
            <a:endParaRPr lang="en-US" dirty="0"/>
          </a:p>
        </p:txBody>
      </p:sp>
      <p:sp>
        <p:nvSpPr>
          <p:cNvPr id="4" name="TextBox 3">
            <a:extLst>
              <a:ext uri="{FF2B5EF4-FFF2-40B4-BE49-F238E27FC236}">
                <a16:creationId xmlns:a16="http://schemas.microsoft.com/office/drawing/2014/main" id="{39EA7C75-6261-F0CD-84D6-4EB978CC8AFB}"/>
              </a:ext>
            </a:extLst>
          </p:cNvPr>
          <p:cNvSpPr txBox="1"/>
          <p:nvPr/>
        </p:nvSpPr>
        <p:spPr>
          <a:xfrm>
            <a:off x="504915" y="1114948"/>
            <a:ext cx="8715285" cy="1200329"/>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Calibri Light" panose="020F0302020204030204" pitchFamily="34" charset="0"/>
              </a:rPr>
              <a:t>BPMs resolution is too low to resolve the beam jitter we expect at injection</a:t>
            </a:r>
          </a:p>
          <a:p>
            <a:pPr marL="285750" indent="-285750">
              <a:buFont typeface="Arial" panose="020B0604020202020204" pitchFamily="34" charset="0"/>
              <a:buChar char="•"/>
            </a:pPr>
            <a:endParaRPr lang="en-US" dirty="0">
              <a:latin typeface="Calibri Light" panose="020F0302020204030204" pitchFamily="34" charset="0"/>
            </a:endParaRPr>
          </a:p>
          <a:p>
            <a:pPr marL="285750" indent="-285750">
              <a:buFont typeface="Arial" panose="020B0604020202020204" pitchFamily="34" charset="0"/>
              <a:buChar char="•"/>
            </a:pPr>
            <a:r>
              <a:rPr lang="en-US" dirty="0">
                <a:latin typeface="Calibri Light" panose="020F0302020204030204" pitchFamily="34" charset="0"/>
              </a:rPr>
              <a:t>To overcome this limit trajectory fit technique is applied</a:t>
            </a:r>
          </a:p>
          <a:p>
            <a:pPr marL="285750" indent="-285750">
              <a:buClr>
                <a:schemeClr val="accent2"/>
              </a:buClr>
              <a:buFont typeface="Arial" panose="020B0604020202020204" pitchFamily="34" charset="0"/>
              <a:buChar char="•"/>
            </a:pPr>
            <a:endParaRPr lang="en-US" dirty="0">
              <a:latin typeface="Calibri Light" panose="020F0302020204030204" pitchFamily="34" charset="0"/>
            </a:endParaRPr>
          </a:p>
        </p:txBody>
      </p:sp>
      <p:pic>
        <p:nvPicPr>
          <p:cNvPr id="6" name="Picture 2">
            <a:extLst>
              <a:ext uri="{FF2B5EF4-FFF2-40B4-BE49-F238E27FC236}">
                <a16:creationId xmlns:a16="http://schemas.microsoft.com/office/drawing/2014/main" id="{7012C79E-5F83-C9FD-BE6B-D3CFDCB5DA9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5915" y="2872985"/>
            <a:ext cx="4822803" cy="2595729"/>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C8A32EF9-35FA-C1F8-75BF-C5652050BCC9}"/>
              </a:ext>
            </a:extLst>
          </p:cNvPr>
          <p:cNvSpPr txBox="1"/>
          <p:nvPr/>
        </p:nvSpPr>
        <p:spPr>
          <a:xfrm>
            <a:off x="4847902" y="2124732"/>
            <a:ext cx="2435236" cy="369332"/>
          </a:xfrm>
          <a:prstGeom prst="rect">
            <a:avLst/>
          </a:prstGeom>
          <a:noFill/>
        </p:spPr>
        <p:txBody>
          <a:bodyPr wrap="square" rtlCol="0">
            <a:spAutoFit/>
          </a:bodyPr>
          <a:lstStyle/>
          <a:p>
            <a:pPr algn="ctr"/>
            <a:r>
              <a:rPr lang="en-US" dirty="0"/>
              <a:t>Simulation</a:t>
            </a:r>
            <a:endParaRPr lang="en-GB" dirty="0"/>
          </a:p>
        </p:txBody>
      </p:sp>
      <p:pic>
        <p:nvPicPr>
          <p:cNvPr id="14" name="Picture 4">
            <a:extLst>
              <a:ext uri="{FF2B5EF4-FFF2-40B4-BE49-F238E27FC236}">
                <a16:creationId xmlns:a16="http://schemas.microsoft.com/office/drawing/2014/main" id="{F7D8F6DF-A8E2-3513-94D7-65F9F8C3BAA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50712" y="2872985"/>
            <a:ext cx="4945351" cy="27186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491286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7AF54-646E-44F5-06E2-5E777127A3E1}"/>
              </a:ext>
            </a:extLst>
          </p:cNvPr>
          <p:cNvSpPr>
            <a:spLocks noGrp="1"/>
          </p:cNvSpPr>
          <p:nvPr>
            <p:ph type="title"/>
          </p:nvPr>
        </p:nvSpPr>
        <p:spPr/>
        <p:txBody>
          <a:bodyPr>
            <a:normAutofit fontScale="90000"/>
          </a:bodyPr>
          <a:lstStyle/>
          <a:p>
            <a:r>
              <a:rPr lang="en-US" dirty="0"/>
              <a:t>Proton beam jitter</a:t>
            </a:r>
            <a:endParaRPr lang="en-CH" dirty="0"/>
          </a:p>
        </p:txBody>
      </p:sp>
      <p:sp>
        <p:nvSpPr>
          <p:cNvPr id="11" name="Date Placeholder 10">
            <a:extLst>
              <a:ext uri="{FF2B5EF4-FFF2-40B4-BE49-F238E27FC236}">
                <a16:creationId xmlns:a16="http://schemas.microsoft.com/office/drawing/2014/main" id="{14D44347-CA3A-90C5-4DA9-1DBF0BBEFC4F}"/>
              </a:ext>
            </a:extLst>
          </p:cNvPr>
          <p:cNvSpPr>
            <a:spLocks noGrp="1"/>
          </p:cNvSpPr>
          <p:nvPr>
            <p:ph type="dt" sz="half" idx="10"/>
          </p:nvPr>
        </p:nvSpPr>
        <p:spPr/>
        <p:txBody>
          <a:bodyPr/>
          <a:lstStyle/>
          <a:p>
            <a:r>
              <a:rPr lang="en-US"/>
              <a:t>5/02/2024</a:t>
            </a:r>
          </a:p>
        </p:txBody>
      </p:sp>
      <p:sp>
        <p:nvSpPr>
          <p:cNvPr id="12" name="Footer Placeholder 11">
            <a:extLst>
              <a:ext uri="{FF2B5EF4-FFF2-40B4-BE49-F238E27FC236}">
                <a16:creationId xmlns:a16="http://schemas.microsoft.com/office/drawing/2014/main" id="{32BB1791-586C-0E05-7B31-F6BD8535843D}"/>
              </a:ext>
            </a:extLst>
          </p:cNvPr>
          <p:cNvSpPr>
            <a:spLocks noGrp="1"/>
          </p:cNvSpPr>
          <p:nvPr>
            <p:ph type="ftr" sz="quarter" idx="3"/>
          </p:nvPr>
        </p:nvSpPr>
        <p:spPr/>
        <p:txBody>
          <a:bodyPr/>
          <a:lstStyle/>
          <a:p>
            <a:r>
              <a:rPr lang="en-US"/>
              <a:t>AWAKE Review</a:t>
            </a:r>
            <a:endParaRPr lang="en-US" dirty="0"/>
          </a:p>
        </p:txBody>
      </p:sp>
      <p:sp>
        <p:nvSpPr>
          <p:cNvPr id="13" name="Slide Number Placeholder 12">
            <a:extLst>
              <a:ext uri="{FF2B5EF4-FFF2-40B4-BE49-F238E27FC236}">
                <a16:creationId xmlns:a16="http://schemas.microsoft.com/office/drawing/2014/main" id="{21B479B8-70F8-61C6-6066-AD4E75E727D2}"/>
              </a:ext>
            </a:extLst>
          </p:cNvPr>
          <p:cNvSpPr>
            <a:spLocks noGrp="1"/>
          </p:cNvSpPr>
          <p:nvPr>
            <p:ph type="sldNum" sz="quarter" idx="4"/>
          </p:nvPr>
        </p:nvSpPr>
        <p:spPr/>
        <p:txBody>
          <a:bodyPr/>
          <a:lstStyle/>
          <a:p>
            <a:fld id="{3D351EE0-6949-4F2E-8F68-46F7424C488D}" type="slidenum">
              <a:rPr lang="en-US" smtClean="0"/>
              <a:pPr/>
              <a:t>49</a:t>
            </a:fld>
            <a:endParaRPr lang="en-US" dirty="0"/>
          </a:p>
        </p:txBody>
      </p:sp>
      <p:sp>
        <p:nvSpPr>
          <p:cNvPr id="3" name="TextBox 2">
            <a:extLst>
              <a:ext uri="{FF2B5EF4-FFF2-40B4-BE49-F238E27FC236}">
                <a16:creationId xmlns:a16="http://schemas.microsoft.com/office/drawing/2014/main" id="{2863E82D-D3F7-0E9B-A236-0C2A035421A0}"/>
              </a:ext>
            </a:extLst>
          </p:cNvPr>
          <p:cNvSpPr txBox="1"/>
          <p:nvPr/>
        </p:nvSpPr>
        <p:spPr>
          <a:xfrm>
            <a:off x="504915" y="1114948"/>
            <a:ext cx="8715285" cy="1477328"/>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Calibri Light" panose="020F0302020204030204" pitchFamily="34" charset="0"/>
              </a:rPr>
              <a:t>Extending the prediction to BTVs and comparing to measurements we find good agreement </a:t>
            </a:r>
          </a:p>
          <a:p>
            <a:pPr marL="285750" indent="-285750">
              <a:buFont typeface="Arial" panose="020B0604020202020204" pitchFamily="34" charset="0"/>
              <a:buChar char="•"/>
            </a:pPr>
            <a:endParaRPr lang="en-US" dirty="0">
              <a:latin typeface="Calibri Light" panose="020F0302020204030204" pitchFamily="34" charset="0"/>
            </a:endParaRPr>
          </a:p>
          <a:p>
            <a:pPr marL="285750" indent="-285750">
              <a:buFont typeface="Arial" panose="020B0604020202020204" pitchFamily="34" charset="0"/>
              <a:buChar char="•"/>
            </a:pPr>
            <a:r>
              <a:rPr lang="en-US" dirty="0">
                <a:latin typeface="Calibri Light" panose="020F0302020204030204" pitchFamily="34" charset="0"/>
              </a:rPr>
              <a:t>The measured jitter can be relied.</a:t>
            </a:r>
          </a:p>
          <a:p>
            <a:pPr>
              <a:buClr>
                <a:schemeClr val="accent2"/>
              </a:buClr>
            </a:pPr>
            <a:endParaRPr lang="en-US" dirty="0">
              <a:latin typeface="Calibri Light" panose="020F0302020204030204" pitchFamily="34" charset="0"/>
            </a:endParaRPr>
          </a:p>
        </p:txBody>
      </p:sp>
      <p:pic>
        <p:nvPicPr>
          <p:cNvPr id="4" name="Picture 12">
            <a:extLst>
              <a:ext uri="{FF2B5EF4-FFF2-40B4-BE49-F238E27FC236}">
                <a16:creationId xmlns:a16="http://schemas.microsoft.com/office/drawing/2014/main" id="{09F59CC1-35E5-CED3-45AC-4A033D6D17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43187" y="1853612"/>
            <a:ext cx="5458579" cy="39381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26716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150 MeV injector – beam dynamics design</a:t>
            </a:r>
          </a:p>
        </p:txBody>
      </p:sp>
      <p:sp>
        <p:nvSpPr>
          <p:cNvPr id="3" name="Content Placeholder 2"/>
          <p:cNvSpPr>
            <a:spLocks noGrp="1"/>
          </p:cNvSpPr>
          <p:nvPr>
            <p:ph idx="1"/>
          </p:nvPr>
        </p:nvSpPr>
        <p:spPr>
          <a:xfrm>
            <a:off x="593667" y="910903"/>
            <a:ext cx="10515600" cy="754755"/>
          </a:xfrm>
        </p:spPr>
        <p:txBody>
          <a:bodyPr>
            <a:normAutofit fontScale="92500" lnSpcReduction="10000"/>
          </a:bodyPr>
          <a:lstStyle/>
          <a:p>
            <a:r>
              <a:rPr lang="en-US" sz="2000" dirty="0">
                <a:solidFill>
                  <a:srgbClr val="000000"/>
                </a:solidFill>
              </a:rPr>
              <a:t>Very compact electron injector</a:t>
            </a:r>
          </a:p>
          <a:p>
            <a:r>
              <a:rPr lang="en-US" sz="2000" dirty="0">
                <a:solidFill>
                  <a:srgbClr val="000000"/>
                </a:solidFill>
              </a:rPr>
              <a:t>Simulated parameters within specifications</a:t>
            </a:r>
          </a:p>
        </p:txBody>
      </p:sp>
      <mc:AlternateContent xmlns:mc="http://schemas.openxmlformats.org/markup-compatibility/2006" xmlns:a14="http://schemas.microsoft.com/office/drawing/2010/main">
        <mc:Choice Requires="a14">
          <p:graphicFrame>
            <p:nvGraphicFramePr>
              <p:cNvPr id="10" name="Table 9"/>
              <p:cNvGraphicFramePr>
                <a:graphicFrameLocks noGrp="1"/>
              </p:cNvGraphicFramePr>
              <p:nvPr>
                <p:extLst>
                  <p:ext uri="{D42A27DB-BD31-4B8C-83A1-F6EECF244321}">
                    <p14:modId xmlns:p14="http://schemas.microsoft.com/office/powerpoint/2010/main" val="859494159"/>
                  </p:ext>
                </p:extLst>
              </p:nvPr>
            </p:nvGraphicFramePr>
            <p:xfrm>
              <a:off x="7015559" y="1355392"/>
              <a:ext cx="4549428" cy="766116"/>
            </p:xfrm>
            <a:graphic>
              <a:graphicData uri="http://schemas.openxmlformats.org/drawingml/2006/table">
                <a:tbl>
                  <a:tblPr firstRow="1" bandRow="1">
                    <a:tableStyleId>{E8B1032C-EA38-4F05-BA0D-38AFFFC7BED3}</a:tableStyleId>
                  </a:tblPr>
                  <a:tblGrid>
                    <a:gridCol w="788285">
                      <a:extLst>
                        <a:ext uri="{9D8B030D-6E8A-4147-A177-3AD203B41FA5}">
                          <a16:colId xmlns:a16="http://schemas.microsoft.com/office/drawing/2014/main" val="1298681338"/>
                        </a:ext>
                      </a:extLst>
                    </a:gridCol>
                    <a:gridCol w="811483">
                      <a:extLst>
                        <a:ext uri="{9D8B030D-6E8A-4147-A177-3AD203B41FA5}">
                          <a16:colId xmlns:a16="http://schemas.microsoft.com/office/drawing/2014/main" val="3005544144"/>
                        </a:ext>
                      </a:extLst>
                    </a:gridCol>
                    <a:gridCol w="782562">
                      <a:extLst>
                        <a:ext uri="{9D8B030D-6E8A-4147-A177-3AD203B41FA5}">
                          <a16:colId xmlns:a16="http://schemas.microsoft.com/office/drawing/2014/main" val="3834854578"/>
                        </a:ext>
                      </a:extLst>
                    </a:gridCol>
                    <a:gridCol w="722366">
                      <a:extLst>
                        <a:ext uri="{9D8B030D-6E8A-4147-A177-3AD203B41FA5}">
                          <a16:colId xmlns:a16="http://schemas.microsoft.com/office/drawing/2014/main" val="3819194599"/>
                        </a:ext>
                      </a:extLst>
                    </a:gridCol>
                    <a:gridCol w="722366">
                      <a:extLst>
                        <a:ext uri="{9D8B030D-6E8A-4147-A177-3AD203B41FA5}">
                          <a16:colId xmlns:a16="http://schemas.microsoft.com/office/drawing/2014/main" val="2313498743"/>
                        </a:ext>
                      </a:extLst>
                    </a:gridCol>
                    <a:gridCol w="722366">
                      <a:extLst>
                        <a:ext uri="{9D8B030D-6E8A-4147-A177-3AD203B41FA5}">
                          <a16:colId xmlns:a16="http://schemas.microsoft.com/office/drawing/2014/main" val="1406538470"/>
                        </a:ext>
                      </a:extLst>
                    </a:gridCol>
                  </a:tblGrid>
                  <a:tr h="400029">
                    <a:tc>
                      <a:txBody>
                        <a:bodyPr/>
                        <a:lstStyle/>
                        <a:p>
                          <a:pPr/>
                          <a14:m>
                            <m:oMathPara xmlns:m="http://schemas.openxmlformats.org/officeDocument/2006/math">
                              <m:oMathParaPr>
                                <m:jc m:val="centerGroup"/>
                              </m:oMathParaPr>
                              <m:oMath xmlns:m="http://schemas.openxmlformats.org/officeDocument/2006/math">
                                <m:sSub>
                                  <m:sSubPr>
                                    <m:ctrlPr>
                                      <a:rPr lang="en-US" sz="1400" i="1" dirty="0" smtClean="0">
                                        <a:latin typeface="Cambria Math" panose="02040503050406030204" pitchFamily="18" charset="0"/>
                                      </a:rPr>
                                    </m:ctrlPr>
                                  </m:sSubPr>
                                  <m:e>
                                    <m:r>
                                      <a:rPr lang="en-US" sz="1400" dirty="0" smtClean="0">
                                        <a:latin typeface="Cambria Math" panose="02040503050406030204" pitchFamily="18" charset="0"/>
                                      </a:rPr>
                                      <m:t>𝑬</m:t>
                                    </m:r>
                                  </m:e>
                                  <m:sub>
                                    <m:r>
                                      <a:rPr lang="en-US" sz="1400" dirty="0" smtClean="0">
                                        <a:latin typeface="Cambria Math" panose="02040503050406030204" pitchFamily="18" charset="0"/>
                                      </a:rPr>
                                      <m:t>𝒌</m:t>
                                    </m:r>
                                  </m:sub>
                                </m:sSub>
                                <m:d>
                                  <m:dPr>
                                    <m:begChr m:val="["/>
                                    <m:endChr m:val="]"/>
                                    <m:ctrlPr>
                                      <a:rPr lang="en-US" sz="1400" i="1" dirty="0" smtClean="0">
                                        <a:latin typeface="Cambria Math" panose="02040503050406030204" pitchFamily="18" charset="0"/>
                                      </a:rPr>
                                    </m:ctrlPr>
                                  </m:dPr>
                                  <m:e>
                                    <m:r>
                                      <a:rPr lang="en-US" sz="1400" dirty="0" smtClean="0">
                                        <a:latin typeface="Cambria Math" panose="02040503050406030204" pitchFamily="18" charset="0"/>
                                      </a:rPr>
                                      <m:t>𝑴𝒆𝑽</m:t>
                                    </m:r>
                                  </m:e>
                                </m:d>
                              </m:oMath>
                            </m:oMathPara>
                          </a14:m>
                          <a:endParaRPr lang="en-US" sz="1400" dirty="0">
                            <a:latin typeface="Times New Roman" panose="02020603050405020304" pitchFamily="18" charset="0"/>
                            <a:cs typeface="Times New Roman" panose="02020603050405020304" pitchFamily="18" charset="0"/>
                          </a:endParaRPr>
                        </a:p>
                      </a:txBody>
                      <a:tcPr/>
                    </a:tc>
                    <a:tc>
                      <a:txBody>
                        <a:bodyPr/>
                        <a:lstStyle/>
                        <a:p>
                          <a:pPr/>
                          <a14:m>
                            <m:oMathPara xmlns:m="http://schemas.openxmlformats.org/officeDocument/2006/math">
                              <m:oMathParaPr>
                                <m:jc m:val="centerGroup"/>
                              </m:oMathParaPr>
                              <m:oMath xmlns:m="http://schemas.openxmlformats.org/officeDocument/2006/math">
                                <m:sSub>
                                  <m:sSubPr>
                                    <m:ctrlPr>
                                      <a:rPr lang="en-US" sz="1400" i="1" dirty="0" smtClean="0">
                                        <a:latin typeface="Cambria Math" panose="02040503050406030204" pitchFamily="18" charset="0"/>
                                      </a:rPr>
                                    </m:ctrlPr>
                                  </m:sSubPr>
                                  <m:e>
                                    <m:r>
                                      <a:rPr lang="en-US" sz="1400" dirty="0" smtClean="0">
                                        <a:latin typeface="Cambria Math" panose="02040503050406030204" pitchFamily="18" charset="0"/>
                                      </a:rPr>
                                      <m:t>𝝈</m:t>
                                    </m:r>
                                  </m:e>
                                  <m:sub>
                                    <m:r>
                                      <a:rPr lang="en-US" sz="1400" dirty="0" smtClean="0">
                                        <a:latin typeface="Cambria Math" panose="02040503050406030204" pitchFamily="18" charset="0"/>
                                      </a:rPr>
                                      <m:t>𝒓</m:t>
                                    </m:r>
                                  </m:sub>
                                </m:sSub>
                                <m:d>
                                  <m:dPr>
                                    <m:begChr m:val="["/>
                                    <m:endChr m:val="]"/>
                                    <m:ctrlPr>
                                      <a:rPr lang="en-US" sz="1400" i="1" dirty="0" smtClean="0">
                                        <a:latin typeface="Cambria Math" panose="02040503050406030204" pitchFamily="18" charset="0"/>
                                      </a:rPr>
                                    </m:ctrlPr>
                                  </m:dPr>
                                  <m:e>
                                    <m:r>
                                      <a:rPr lang="en-US" sz="1400" dirty="0" smtClean="0">
                                        <a:latin typeface="Cambria Math" panose="02040503050406030204" pitchFamily="18" charset="0"/>
                                      </a:rPr>
                                      <m:t>𝒎𝒎</m:t>
                                    </m:r>
                                  </m:e>
                                </m:d>
                              </m:oMath>
                            </m:oMathPara>
                          </a14:m>
                          <a:endParaRPr lang="en-US" sz="1400" dirty="0">
                            <a:latin typeface="Times New Roman" panose="02020603050405020304" pitchFamily="18" charset="0"/>
                            <a:cs typeface="Times New Roman" panose="02020603050405020304" pitchFamily="18" charset="0"/>
                          </a:endParaRPr>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n-US" sz="1400" i="1" dirty="0" smtClean="0">
                                        <a:latin typeface="Cambria Math" panose="02040503050406030204" pitchFamily="18" charset="0"/>
                                      </a:rPr>
                                    </m:ctrlPr>
                                  </m:sSubPr>
                                  <m:e>
                                    <m:r>
                                      <a:rPr lang="en-US" sz="1400" dirty="0" smtClean="0">
                                        <a:latin typeface="Cambria Math" panose="02040503050406030204" pitchFamily="18" charset="0"/>
                                      </a:rPr>
                                      <m:t>𝝈</m:t>
                                    </m:r>
                                  </m:e>
                                  <m:sub>
                                    <m:r>
                                      <a:rPr lang="en-US" sz="1400" dirty="0" smtClean="0">
                                        <a:latin typeface="Cambria Math" panose="02040503050406030204" pitchFamily="18" charset="0"/>
                                      </a:rPr>
                                      <m:t>𝒕</m:t>
                                    </m:r>
                                  </m:sub>
                                </m:sSub>
                                <m:d>
                                  <m:dPr>
                                    <m:begChr m:val="["/>
                                    <m:endChr m:val="]"/>
                                    <m:ctrlPr>
                                      <a:rPr lang="en-US" sz="1400" i="1" dirty="0" smtClean="0">
                                        <a:latin typeface="Cambria Math" panose="02040503050406030204" pitchFamily="18" charset="0"/>
                                      </a:rPr>
                                    </m:ctrlPr>
                                  </m:dPr>
                                  <m:e>
                                    <m:r>
                                      <a:rPr lang="en-US" sz="1400" dirty="0" smtClean="0">
                                        <a:latin typeface="Cambria Math" panose="02040503050406030204" pitchFamily="18" charset="0"/>
                                      </a:rPr>
                                      <m:t>𝒇𝒔</m:t>
                                    </m:r>
                                  </m:e>
                                </m:d>
                              </m:oMath>
                            </m:oMathPara>
                          </a14:m>
                          <a:endParaRPr lang="en-US" sz="1400" dirty="0">
                            <a:latin typeface="Times New Roman" panose="02020603050405020304" pitchFamily="18" charset="0"/>
                            <a:cs typeface="Times New Roman" panose="02020603050405020304" pitchFamily="18" charset="0"/>
                          </a:endParaRPr>
                        </a:p>
                      </a:txBody>
                      <a:tcPr/>
                    </a:tc>
                    <a:tc>
                      <a:txBody>
                        <a:bodyPr/>
                        <a:lstStyle/>
                        <a:p>
                          <a:pPr/>
                          <a14:m>
                            <m:oMathPara xmlns:m="http://schemas.openxmlformats.org/officeDocument/2006/math">
                              <m:oMathParaPr>
                                <m:jc m:val="centerGroup"/>
                              </m:oMathParaPr>
                              <m:oMath xmlns:m="http://schemas.openxmlformats.org/officeDocument/2006/math">
                                <m:sSub>
                                  <m:sSubPr>
                                    <m:ctrlPr>
                                      <a:rPr lang="en-US" sz="1400" i="1" dirty="0" smtClean="0">
                                        <a:latin typeface="Cambria Math" panose="02040503050406030204" pitchFamily="18" charset="0"/>
                                      </a:rPr>
                                    </m:ctrlPr>
                                  </m:sSubPr>
                                  <m:e>
                                    <m:r>
                                      <a:rPr lang="en-US" sz="1400" dirty="0" smtClean="0">
                                        <a:latin typeface="Cambria Math" panose="02040503050406030204" pitchFamily="18" charset="0"/>
                                      </a:rPr>
                                      <m:t>𝜺</m:t>
                                    </m:r>
                                  </m:e>
                                  <m:sub>
                                    <m:r>
                                      <a:rPr lang="en-US" sz="1400" dirty="0" smtClean="0">
                                        <a:latin typeface="Cambria Math" panose="02040503050406030204" pitchFamily="18" charset="0"/>
                                      </a:rPr>
                                      <m:t>𝒙</m:t>
                                    </m:r>
                                  </m:sub>
                                </m:sSub>
                                <m:d>
                                  <m:dPr>
                                    <m:begChr m:val="["/>
                                    <m:endChr m:val="]"/>
                                    <m:ctrlPr>
                                      <a:rPr lang="en-US" sz="1400" i="1" dirty="0" smtClean="0">
                                        <a:latin typeface="Cambria Math" panose="02040503050406030204" pitchFamily="18" charset="0"/>
                                      </a:rPr>
                                    </m:ctrlPr>
                                  </m:dPr>
                                  <m:e>
                                    <m:r>
                                      <a:rPr lang="en-US" sz="1400" dirty="0" smtClean="0">
                                        <a:latin typeface="Cambria Math" panose="02040503050406030204" pitchFamily="18" charset="0"/>
                                      </a:rPr>
                                      <m:t>𝝁</m:t>
                                    </m:r>
                                    <m:r>
                                      <a:rPr lang="en-US" sz="1400" dirty="0" smtClean="0">
                                        <a:latin typeface="Cambria Math" panose="02040503050406030204" pitchFamily="18" charset="0"/>
                                      </a:rPr>
                                      <m:t>𝒎</m:t>
                                    </m:r>
                                  </m:e>
                                </m:d>
                              </m:oMath>
                            </m:oMathPara>
                          </a14:m>
                          <a:endParaRPr lang="en-US" sz="1400" dirty="0">
                            <a:latin typeface="Times New Roman" panose="02020603050405020304" pitchFamily="18" charset="0"/>
                            <a:cs typeface="Times New Roman" panose="02020603050405020304" pitchFamily="18" charset="0"/>
                          </a:endParaRPr>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n-US" sz="1400" i="1" dirty="0" smtClean="0">
                                        <a:latin typeface="Cambria Math" panose="02040503050406030204" pitchFamily="18" charset="0"/>
                                      </a:rPr>
                                    </m:ctrlPr>
                                  </m:sSubPr>
                                  <m:e>
                                    <m:r>
                                      <a:rPr lang="en-US" sz="1400" dirty="0" smtClean="0">
                                        <a:latin typeface="Cambria Math" panose="02040503050406030204" pitchFamily="18" charset="0"/>
                                      </a:rPr>
                                      <m:t>𝝈</m:t>
                                    </m:r>
                                  </m:e>
                                  <m:sub>
                                    <m:r>
                                      <a:rPr lang="en-US" sz="1400" dirty="0" smtClean="0">
                                        <a:latin typeface="Cambria Math" panose="02040503050406030204" pitchFamily="18" charset="0"/>
                                      </a:rPr>
                                      <m:t>𝑬</m:t>
                                    </m:r>
                                  </m:sub>
                                </m:sSub>
                                <m:d>
                                  <m:dPr>
                                    <m:begChr m:val="["/>
                                    <m:endChr m:val="]"/>
                                    <m:ctrlPr>
                                      <a:rPr lang="en-US" sz="1400" i="1" dirty="0" smtClean="0">
                                        <a:latin typeface="Cambria Math" panose="02040503050406030204" pitchFamily="18" charset="0"/>
                                      </a:rPr>
                                    </m:ctrlPr>
                                  </m:dPr>
                                  <m:e>
                                    <m:r>
                                      <a:rPr lang="en-US" sz="1400" dirty="0" smtClean="0">
                                        <a:latin typeface="Cambria Math" panose="02040503050406030204" pitchFamily="18" charset="0"/>
                                      </a:rPr>
                                      <m:t>%</m:t>
                                    </m:r>
                                  </m:e>
                                </m:d>
                              </m:oMath>
                            </m:oMathPara>
                          </a14:m>
                          <a:endParaRPr lang="en-US" sz="1400" dirty="0">
                            <a:latin typeface="Times New Roman" panose="02020603050405020304" pitchFamily="18" charset="0"/>
                            <a:cs typeface="Times New Roman" panose="02020603050405020304" pitchFamily="18" charset="0"/>
                          </a:endParaRPr>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n-US" sz="1400" i="1" smtClean="0">
                                        <a:latin typeface="Cambria Math" panose="02040503050406030204" pitchFamily="18" charset="0"/>
                                      </a:rPr>
                                    </m:ctrlPr>
                                  </m:sSubPr>
                                  <m:e>
                                    <m:r>
                                      <a:rPr lang="en-US" sz="1400" smtClean="0">
                                        <a:latin typeface="Cambria Math" panose="02040503050406030204" pitchFamily="18" charset="0"/>
                                      </a:rPr>
                                      <m:t>𝑰</m:t>
                                    </m:r>
                                  </m:e>
                                  <m:sub>
                                    <m:r>
                                      <a:rPr lang="en-US" sz="1400" smtClean="0">
                                        <a:latin typeface="Cambria Math" panose="02040503050406030204" pitchFamily="18" charset="0"/>
                                      </a:rPr>
                                      <m:t>𝒂𝒗</m:t>
                                    </m:r>
                                  </m:sub>
                                </m:sSub>
                                <m:d>
                                  <m:dPr>
                                    <m:begChr m:val="["/>
                                    <m:endChr m:val="]"/>
                                    <m:ctrlPr>
                                      <a:rPr lang="en-US" sz="1400" i="1" smtClean="0">
                                        <a:latin typeface="Cambria Math" panose="02040503050406030204" pitchFamily="18" charset="0"/>
                                      </a:rPr>
                                    </m:ctrlPr>
                                  </m:dPr>
                                  <m:e>
                                    <m:r>
                                      <a:rPr lang="en-US" sz="1400" smtClean="0">
                                        <a:latin typeface="Cambria Math" panose="02040503050406030204" pitchFamily="18" charset="0"/>
                                      </a:rPr>
                                      <m:t>𝑨</m:t>
                                    </m:r>
                                  </m:e>
                                </m:d>
                              </m:oMath>
                            </m:oMathPara>
                          </a14:m>
                          <a:endParaRPr 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531569582"/>
                      </a:ext>
                    </a:extLst>
                  </a:tr>
                  <a:tr h="366087">
                    <a:tc>
                      <a:txBody>
                        <a:bodyPr/>
                        <a:lstStyle/>
                        <a:p>
                          <a:pPr algn="ctr"/>
                          <a14:m>
                            <m:oMathPara xmlns:m="http://schemas.openxmlformats.org/officeDocument/2006/math">
                              <m:oMathParaPr>
                                <m:jc m:val="centerGroup"/>
                              </m:oMathParaPr>
                              <m:oMath xmlns:m="http://schemas.openxmlformats.org/officeDocument/2006/math">
                                <m:r>
                                  <a:rPr lang="en-US" sz="1400" b="1" i="1" smtClean="0">
                                    <a:solidFill>
                                      <a:srgbClr val="FF0000"/>
                                    </a:solidFill>
                                    <a:effectLst>
                                      <a:outerShdw blurRad="38100" dist="38100" dir="2700000" algn="tl">
                                        <a:srgbClr val="000000">
                                          <a:alpha val="43137"/>
                                        </a:srgbClr>
                                      </a:outerShdw>
                                    </a:effectLst>
                                    <a:latin typeface="Cambria Math" panose="02040503050406030204" pitchFamily="18" charset="0"/>
                                  </a:rPr>
                                  <m:t>𝟏𝟔𝟓</m:t>
                                </m:r>
                              </m:oMath>
                            </m:oMathPara>
                          </a14:m>
                          <a:endParaRPr lang="en-US" sz="1400" b="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a:tc>
                    <a:tc>
                      <a:txBody>
                        <a:bodyPr/>
                        <a:lstStyle/>
                        <a:p>
                          <a:pPr algn="ctr"/>
                          <a:r>
                            <a:rPr lang="en-US" sz="1400" dirty="0"/>
                            <a:t>0.14</a:t>
                          </a:r>
                          <a:endParaRPr lang="en-US" sz="1400" dirty="0">
                            <a:latin typeface="Times New Roman" panose="02020603050405020304" pitchFamily="18" charset="0"/>
                            <a:cs typeface="Times New Roman" panose="02020603050405020304" pitchFamily="18" charset="0"/>
                          </a:endParaRPr>
                        </a:p>
                      </a:txBody>
                      <a:tcPr/>
                    </a:tc>
                    <a:tc>
                      <a:txBody>
                        <a:bodyPr/>
                        <a:lstStyle/>
                        <a:p>
                          <a:pPr algn="ctr"/>
                          <a14:m>
                            <m:oMathPara xmlns:m="http://schemas.openxmlformats.org/officeDocument/2006/math">
                              <m:oMathParaPr>
                                <m:jc m:val="centerGroup"/>
                              </m:oMathParaPr>
                              <m:oMath xmlns:m="http://schemas.openxmlformats.org/officeDocument/2006/math">
                                <m:r>
                                  <a:rPr lang="en-US" sz="1400" b="1" i="1" smtClean="0">
                                    <a:solidFill>
                                      <a:srgbClr val="FF0000"/>
                                    </a:solidFill>
                                    <a:effectLst>
                                      <a:outerShdw blurRad="38100" dist="38100" dir="2700000" algn="tl">
                                        <a:srgbClr val="000000">
                                          <a:alpha val="43137"/>
                                        </a:srgbClr>
                                      </a:outerShdw>
                                    </a:effectLst>
                                    <a:latin typeface="Cambria Math" panose="02040503050406030204" pitchFamily="18" charset="0"/>
                                  </a:rPr>
                                  <m:t>𝟐𝟎𝟕</m:t>
                                </m:r>
                              </m:oMath>
                            </m:oMathPara>
                          </a14:m>
                          <a:endParaRPr lang="en-US" sz="1400" b="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a:tc>
                    <a:tc>
                      <a:txBody>
                        <a:bodyPr/>
                        <a:lstStyle/>
                        <a:p>
                          <a:pPr algn="ctr"/>
                          <a:r>
                            <a:rPr lang="en-US" sz="1400" dirty="0"/>
                            <a:t>0.44</a:t>
                          </a:r>
                          <a:endParaRPr lang="en-US" sz="1400" dirty="0">
                            <a:latin typeface="Times New Roman" panose="02020603050405020304" pitchFamily="18" charset="0"/>
                            <a:cs typeface="Times New Roman" panose="02020603050405020304" pitchFamily="18" charset="0"/>
                          </a:endParaRPr>
                        </a:p>
                      </a:txBody>
                      <a:tcPr/>
                    </a:tc>
                    <a:tc>
                      <a:txBody>
                        <a:bodyPr/>
                        <a:lstStyle/>
                        <a:p>
                          <a:pPr algn="ctr"/>
                          <a14:m>
                            <m:oMath xmlns:m="http://schemas.openxmlformats.org/officeDocument/2006/math">
                              <m:r>
                                <a:rPr lang="en-US" sz="1400" b="1" i="1" u="sng" dirty="0" smtClean="0">
                                  <a:solidFill>
                                    <a:srgbClr val="FF0000"/>
                                  </a:solidFill>
                                  <a:effectLst>
                                    <a:outerShdw blurRad="38100" dist="38100" dir="2700000" algn="tl">
                                      <a:srgbClr val="000000">
                                        <a:alpha val="43137"/>
                                      </a:srgbClr>
                                    </a:outerShdw>
                                  </a:effectLst>
                                  <a:latin typeface="Cambria Math" panose="02040503050406030204" pitchFamily="18" charset="0"/>
                                </a:rPr>
                                <m:t>𝟎</m:t>
                              </m:r>
                              <m:r>
                                <a:rPr lang="en-US" sz="1400" b="1" u="sng" dirty="0" smtClean="0">
                                  <a:solidFill>
                                    <a:srgbClr val="FF0000"/>
                                  </a:solidFill>
                                  <a:effectLst>
                                    <a:outerShdw blurRad="38100" dist="38100" dir="2700000" algn="tl">
                                      <a:srgbClr val="000000">
                                        <a:alpha val="43137"/>
                                      </a:srgbClr>
                                    </a:outerShdw>
                                  </a:effectLst>
                                  <a:latin typeface="Cambria Math" panose="02040503050406030204" pitchFamily="18" charset="0"/>
                                </a:rPr>
                                <m:t>.</m:t>
                              </m:r>
                              <m:r>
                                <a:rPr lang="en-US" sz="1400" b="1" i="1" u="sng" dirty="0" smtClean="0">
                                  <a:solidFill>
                                    <a:srgbClr val="FF0000"/>
                                  </a:solidFill>
                                  <a:effectLst>
                                    <a:outerShdw blurRad="38100" dist="38100" dir="2700000" algn="tl">
                                      <a:srgbClr val="000000">
                                        <a:alpha val="43137"/>
                                      </a:srgbClr>
                                    </a:outerShdw>
                                  </a:effectLst>
                                  <a:latin typeface="Cambria Math" panose="02040503050406030204" pitchFamily="18" charset="0"/>
                                </a:rPr>
                                <m:t>𝟎</m:t>
                              </m:r>
                            </m:oMath>
                          </a14:m>
                          <a:r>
                            <a:rPr lang="en-US" sz="1400" b="1" u="sng" dirty="0">
                              <a:solidFill>
                                <a:srgbClr val="FF0000"/>
                              </a:solidFill>
                              <a:effectLst>
                                <a:outerShdw blurRad="38100" dist="38100" dir="2700000" algn="tl">
                                  <a:srgbClr val="000000">
                                    <a:alpha val="43137"/>
                                  </a:srgbClr>
                                </a:outerShdw>
                              </a:effectLst>
                            </a:rPr>
                            <a:t>9</a:t>
                          </a:r>
                          <a:endParaRPr lang="en-US" sz="1400" b="1" u="sng"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a:tc>
                    <a:tc>
                      <a:txBody>
                        <a:bodyPr/>
                        <a:lstStyle/>
                        <a:p>
                          <a:pPr algn="ctr"/>
                          <a14:m>
                            <m:oMathPara xmlns:m="http://schemas.openxmlformats.org/officeDocument/2006/math">
                              <m:oMathParaPr>
                                <m:jc m:val="centerGroup"/>
                              </m:oMathParaPr>
                              <m:oMath xmlns:m="http://schemas.openxmlformats.org/officeDocument/2006/math">
                                <m:r>
                                  <a:rPr lang="en-US" sz="1400" smtClean="0">
                                    <a:latin typeface="Cambria Math" panose="02040503050406030204" pitchFamily="18" charset="0"/>
                                  </a:rPr>
                                  <m:t>168</m:t>
                                </m:r>
                              </m:oMath>
                            </m:oMathPara>
                          </a14:m>
                          <a:endParaRPr 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900801393"/>
                      </a:ext>
                    </a:extLst>
                  </a:tr>
                </a:tbl>
              </a:graphicData>
            </a:graphic>
          </p:graphicFrame>
        </mc:Choice>
        <mc:Fallback xmlns="">
          <p:graphicFrame>
            <p:nvGraphicFramePr>
              <p:cNvPr id="10" name="Table 9"/>
              <p:cNvGraphicFramePr>
                <a:graphicFrameLocks noGrp="1"/>
              </p:cNvGraphicFramePr>
              <p:nvPr>
                <p:extLst>
                  <p:ext uri="{D42A27DB-BD31-4B8C-83A1-F6EECF244321}">
                    <p14:modId xmlns:p14="http://schemas.microsoft.com/office/powerpoint/2010/main" val="859494159"/>
                  </p:ext>
                </p:extLst>
              </p:nvPr>
            </p:nvGraphicFramePr>
            <p:xfrm>
              <a:off x="7015559" y="1355392"/>
              <a:ext cx="4549428" cy="766116"/>
            </p:xfrm>
            <a:graphic>
              <a:graphicData uri="http://schemas.openxmlformats.org/drawingml/2006/table">
                <a:tbl>
                  <a:tblPr firstRow="1" bandRow="1">
                    <a:tableStyleId>{E8B1032C-EA38-4F05-BA0D-38AFFFC7BED3}</a:tableStyleId>
                  </a:tblPr>
                  <a:tblGrid>
                    <a:gridCol w="788285">
                      <a:extLst>
                        <a:ext uri="{9D8B030D-6E8A-4147-A177-3AD203B41FA5}">
                          <a16:colId xmlns:a16="http://schemas.microsoft.com/office/drawing/2014/main" val="1298681338"/>
                        </a:ext>
                      </a:extLst>
                    </a:gridCol>
                    <a:gridCol w="811483">
                      <a:extLst>
                        <a:ext uri="{9D8B030D-6E8A-4147-A177-3AD203B41FA5}">
                          <a16:colId xmlns:a16="http://schemas.microsoft.com/office/drawing/2014/main" val="3005544144"/>
                        </a:ext>
                      </a:extLst>
                    </a:gridCol>
                    <a:gridCol w="782562">
                      <a:extLst>
                        <a:ext uri="{9D8B030D-6E8A-4147-A177-3AD203B41FA5}">
                          <a16:colId xmlns:a16="http://schemas.microsoft.com/office/drawing/2014/main" val="3834854578"/>
                        </a:ext>
                      </a:extLst>
                    </a:gridCol>
                    <a:gridCol w="722366">
                      <a:extLst>
                        <a:ext uri="{9D8B030D-6E8A-4147-A177-3AD203B41FA5}">
                          <a16:colId xmlns:a16="http://schemas.microsoft.com/office/drawing/2014/main" val="3819194599"/>
                        </a:ext>
                      </a:extLst>
                    </a:gridCol>
                    <a:gridCol w="722366">
                      <a:extLst>
                        <a:ext uri="{9D8B030D-6E8A-4147-A177-3AD203B41FA5}">
                          <a16:colId xmlns:a16="http://schemas.microsoft.com/office/drawing/2014/main" val="2313498743"/>
                        </a:ext>
                      </a:extLst>
                    </a:gridCol>
                    <a:gridCol w="722366">
                      <a:extLst>
                        <a:ext uri="{9D8B030D-6E8A-4147-A177-3AD203B41FA5}">
                          <a16:colId xmlns:a16="http://schemas.microsoft.com/office/drawing/2014/main" val="1406538470"/>
                        </a:ext>
                      </a:extLst>
                    </a:gridCol>
                  </a:tblGrid>
                  <a:tr h="400029">
                    <a:tc>
                      <a:txBody>
                        <a:bodyPr/>
                        <a:lstStyle/>
                        <a:p>
                          <a:endParaRPr lang="en-US"/>
                        </a:p>
                      </a:txBody>
                      <a:tcPr>
                        <a:blipFill>
                          <a:blip r:embed="rId3"/>
                          <a:stretch>
                            <a:fillRect l="-769" t="-1515" r="-477692" b="-96970"/>
                          </a:stretch>
                        </a:blipFill>
                      </a:tcPr>
                    </a:tc>
                    <a:tc>
                      <a:txBody>
                        <a:bodyPr/>
                        <a:lstStyle/>
                        <a:p>
                          <a:endParaRPr lang="en-US"/>
                        </a:p>
                      </a:txBody>
                      <a:tcPr>
                        <a:blipFill>
                          <a:blip r:embed="rId3"/>
                          <a:stretch>
                            <a:fillRect l="-98496" t="-1515" r="-366917" b="-96970"/>
                          </a:stretch>
                        </a:blipFill>
                      </a:tcPr>
                    </a:tc>
                    <a:tc>
                      <a:txBody>
                        <a:bodyPr/>
                        <a:lstStyle/>
                        <a:p>
                          <a:endParaRPr lang="en-US"/>
                        </a:p>
                      </a:txBody>
                      <a:tcPr>
                        <a:blipFill>
                          <a:blip r:embed="rId3"/>
                          <a:stretch>
                            <a:fillRect l="-204651" t="-1515" r="-278295" b="-96970"/>
                          </a:stretch>
                        </a:blipFill>
                      </a:tcPr>
                    </a:tc>
                    <a:tc>
                      <a:txBody>
                        <a:bodyPr/>
                        <a:lstStyle/>
                        <a:p>
                          <a:endParaRPr lang="en-US"/>
                        </a:p>
                      </a:txBody>
                      <a:tcPr>
                        <a:blipFill>
                          <a:blip r:embed="rId3"/>
                          <a:stretch>
                            <a:fillRect l="-333051" t="-1515" r="-204237" b="-96970"/>
                          </a:stretch>
                        </a:blipFill>
                      </a:tcPr>
                    </a:tc>
                    <a:tc>
                      <a:txBody>
                        <a:bodyPr/>
                        <a:lstStyle/>
                        <a:p>
                          <a:endParaRPr lang="en-US"/>
                        </a:p>
                      </a:txBody>
                      <a:tcPr>
                        <a:blipFill>
                          <a:blip r:embed="rId3"/>
                          <a:stretch>
                            <a:fillRect l="-429412" t="-1515" r="-102521" b="-96970"/>
                          </a:stretch>
                        </a:blipFill>
                      </a:tcPr>
                    </a:tc>
                    <a:tc>
                      <a:txBody>
                        <a:bodyPr/>
                        <a:lstStyle/>
                        <a:p>
                          <a:endParaRPr lang="en-US"/>
                        </a:p>
                      </a:txBody>
                      <a:tcPr>
                        <a:blipFill>
                          <a:blip r:embed="rId3"/>
                          <a:stretch>
                            <a:fillRect l="-529412" t="-1515" r="-2521" b="-96970"/>
                          </a:stretch>
                        </a:blipFill>
                      </a:tcPr>
                    </a:tc>
                    <a:extLst>
                      <a:ext uri="{0D108BD9-81ED-4DB2-BD59-A6C34878D82A}">
                        <a16:rowId xmlns:a16="http://schemas.microsoft.com/office/drawing/2014/main" val="3531569582"/>
                      </a:ext>
                    </a:extLst>
                  </a:tr>
                  <a:tr h="366087">
                    <a:tc>
                      <a:txBody>
                        <a:bodyPr/>
                        <a:lstStyle/>
                        <a:p>
                          <a:endParaRPr lang="en-US"/>
                        </a:p>
                      </a:txBody>
                      <a:tcPr>
                        <a:blipFill>
                          <a:blip r:embed="rId3"/>
                          <a:stretch>
                            <a:fillRect l="-769" t="-109836" r="-477692" b="-4918"/>
                          </a:stretch>
                        </a:blipFill>
                      </a:tcPr>
                    </a:tc>
                    <a:tc>
                      <a:txBody>
                        <a:bodyPr/>
                        <a:lstStyle/>
                        <a:p>
                          <a:pPr algn="ctr"/>
                          <a:r>
                            <a:rPr lang="en-US" sz="1400" dirty="0"/>
                            <a:t>0.14</a:t>
                          </a:r>
                          <a:endParaRPr lang="en-US" sz="1400" dirty="0">
                            <a:latin typeface="Times New Roman" panose="02020603050405020304" pitchFamily="18" charset="0"/>
                            <a:cs typeface="Times New Roman" panose="02020603050405020304" pitchFamily="18" charset="0"/>
                          </a:endParaRPr>
                        </a:p>
                      </a:txBody>
                      <a:tcPr/>
                    </a:tc>
                    <a:tc>
                      <a:txBody>
                        <a:bodyPr/>
                        <a:lstStyle/>
                        <a:p>
                          <a:endParaRPr lang="en-US"/>
                        </a:p>
                      </a:txBody>
                      <a:tcPr>
                        <a:blipFill>
                          <a:blip r:embed="rId3"/>
                          <a:stretch>
                            <a:fillRect l="-204651" t="-109836" r="-278295" b="-4918"/>
                          </a:stretch>
                        </a:blipFill>
                      </a:tcPr>
                    </a:tc>
                    <a:tc>
                      <a:txBody>
                        <a:bodyPr/>
                        <a:lstStyle/>
                        <a:p>
                          <a:pPr algn="ctr"/>
                          <a:r>
                            <a:rPr lang="en-US" sz="1400" dirty="0"/>
                            <a:t>0.44</a:t>
                          </a:r>
                          <a:endParaRPr lang="en-US" sz="1400" dirty="0">
                            <a:latin typeface="Times New Roman" panose="02020603050405020304" pitchFamily="18" charset="0"/>
                            <a:cs typeface="Times New Roman" panose="02020603050405020304" pitchFamily="18" charset="0"/>
                          </a:endParaRPr>
                        </a:p>
                      </a:txBody>
                      <a:tcPr/>
                    </a:tc>
                    <a:tc>
                      <a:txBody>
                        <a:bodyPr/>
                        <a:lstStyle/>
                        <a:p>
                          <a:endParaRPr lang="en-US"/>
                        </a:p>
                      </a:txBody>
                      <a:tcPr>
                        <a:blipFill>
                          <a:blip r:embed="rId3"/>
                          <a:stretch>
                            <a:fillRect l="-429412" t="-109836" r="-102521" b="-4918"/>
                          </a:stretch>
                        </a:blipFill>
                      </a:tcPr>
                    </a:tc>
                    <a:tc>
                      <a:txBody>
                        <a:bodyPr/>
                        <a:lstStyle/>
                        <a:p>
                          <a:endParaRPr lang="en-US"/>
                        </a:p>
                      </a:txBody>
                      <a:tcPr>
                        <a:blipFill>
                          <a:blip r:embed="rId3"/>
                          <a:stretch>
                            <a:fillRect l="-529412" t="-109836" r="-2521" b="-4918"/>
                          </a:stretch>
                        </a:blipFill>
                      </a:tcPr>
                    </a:tc>
                    <a:extLst>
                      <a:ext uri="{0D108BD9-81ED-4DB2-BD59-A6C34878D82A}">
                        <a16:rowId xmlns:a16="http://schemas.microsoft.com/office/drawing/2014/main" val="2900801393"/>
                      </a:ext>
                    </a:extLst>
                  </a:tr>
                </a:tbl>
              </a:graphicData>
            </a:graphic>
          </p:graphicFrame>
        </mc:Fallback>
      </mc:AlternateContent>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83760" y="2364187"/>
            <a:ext cx="4799253" cy="1732961"/>
          </a:xfrm>
          <a:prstGeom prst="rect">
            <a:avLst/>
          </a:prstGeom>
          <a:solidFill>
            <a:schemeClr val="bg1"/>
          </a:solidFill>
          <a:ln w="22225">
            <a:solidFill>
              <a:schemeClr val="bg1"/>
            </a:solidFill>
          </a:ln>
        </p:spPr>
      </p:pic>
      <mc:AlternateContent xmlns:mc="http://schemas.openxmlformats.org/markup-compatibility/2006" xmlns:a14="http://schemas.microsoft.com/office/drawing/2010/main">
        <mc:Choice Requires="a14">
          <p:graphicFrame>
            <p:nvGraphicFramePr>
              <p:cNvPr id="12" name="Table 11"/>
              <p:cNvGraphicFramePr>
                <a:graphicFrameLocks noGrp="1"/>
              </p:cNvGraphicFramePr>
              <p:nvPr>
                <p:extLst>
                  <p:ext uri="{D42A27DB-BD31-4B8C-83A1-F6EECF244321}">
                    <p14:modId xmlns:p14="http://schemas.microsoft.com/office/powerpoint/2010/main" val="2991182525"/>
                  </p:ext>
                </p:extLst>
              </p:nvPr>
            </p:nvGraphicFramePr>
            <p:xfrm>
              <a:off x="849243" y="4894773"/>
              <a:ext cx="4343118" cy="1137412"/>
            </p:xfrm>
            <a:graphic>
              <a:graphicData uri="http://schemas.openxmlformats.org/drawingml/2006/table">
                <a:tbl>
                  <a:tblPr firstRow="1" bandRow="1">
                    <a:tableStyleId>{74C1A8A3-306A-4EB7-A6B1-4F7E0EB9C5D6}</a:tableStyleId>
                  </a:tblPr>
                  <a:tblGrid>
                    <a:gridCol w="915910">
                      <a:extLst>
                        <a:ext uri="{9D8B030D-6E8A-4147-A177-3AD203B41FA5}">
                          <a16:colId xmlns:a16="http://schemas.microsoft.com/office/drawing/2014/main" val="3005544144"/>
                        </a:ext>
                      </a:extLst>
                    </a:gridCol>
                    <a:gridCol w="909260">
                      <a:extLst>
                        <a:ext uri="{9D8B030D-6E8A-4147-A177-3AD203B41FA5}">
                          <a16:colId xmlns:a16="http://schemas.microsoft.com/office/drawing/2014/main" val="3834854578"/>
                        </a:ext>
                      </a:extLst>
                    </a:gridCol>
                    <a:gridCol w="839316">
                      <a:extLst>
                        <a:ext uri="{9D8B030D-6E8A-4147-A177-3AD203B41FA5}">
                          <a16:colId xmlns:a16="http://schemas.microsoft.com/office/drawing/2014/main" val="3819194599"/>
                        </a:ext>
                      </a:extLst>
                    </a:gridCol>
                    <a:gridCol w="839316">
                      <a:extLst>
                        <a:ext uri="{9D8B030D-6E8A-4147-A177-3AD203B41FA5}">
                          <a16:colId xmlns:a16="http://schemas.microsoft.com/office/drawing/2014/main" val="2313498743"/>
                        </a:ext>
                      </a:extLst>
                    </a:gridCol>
                    <a:gridCol w="839316">
                      <a:extLst>
                        <a:ext uri="{9D8B030D-6E8A-4147-A177-3AD203B41FA5}">
                          <a16:colId xmlns:a16="http://schemas.microsoft.com/office/drawing/2014/main" val="2989285210"/>
                        </a:ext>
                      </a:extLst>
                    </a:gridCol>
                  </a:tblGrid>
                  <a:tr h="281963">
                    <a:tc>
                      <a:txBody>
                        <a:bodyPr/>
                        <a:lstStyle/>
                        <a:p>
                          <a:r>
                            <a:rPr lang="en-US" sz="1200" dirty="0">
                              <a:latin typeface="Times New Roman" panose="02020603050405020304" pitchFamily="18" charset="0"/>
                              <a:cs typeface="Times New Roman" panose="02020603050405020304" pitchFamily="18" charset="0"/>
                            </a:rPr>
                            <a:t>Parameter</a:t>
                          </a:r>
                        </a:p>
                      </a:txBody>
                      <a:tcPr/>
                    </a:tc>
                    <a:tc>
                      <a:txBody>
                        <a:bodyPr/>
                        <a:lstStyle/>
                        <a:p>
                          <a:pPr algn="ctr"/>
                          <a:r>
                            <a:rPr lang="en-US" sz="1200" dirty="0">
                              <a:latin typeface="Times New Roman" panose="02020603050405020304" pitchFamily="18" charset="0"/>
                              <a:cs typeface="Times New Roman" panose="02020603050405020304" pitchFamily="18" charset="0"/>
                            </a:rPr>
                            <a:t>RF Gun</a:t>
                          </a:r>
                        </a:p>
                      </a:txBody>
                      <a:tcPr/>
                    </a:tc>
                    <a:tc>
                      <a:txBody>
                        <a:bodyPr/>
                        <a:lstStyle/>
                        <a:p>
                          <a:pPr algn="ctr"/>
                          <a:r>
                            <a:rPr lang="en-US" sz="1200" dirty="0" err="1">
                              <a:latin typeface="Times New Roman" panose="02020603050405020304" pitchFamily="18" charset="0"/>
                              <a:cs typeface="Times New Roman" panose="02020603050405020304" pitchFamily="18" charset="0"/>
                            </a:rPr>
                            <a:t>Buncher</a:t>
                          </a:r>
                          <a:endParaRPr lang="en-US" sz="1200" dirty="0">
                            <a:latin typeface="Times New Roman" panose="02020603050405020304" pitchFamily="18" charset="0"/>
                            <a:cs typeface="Times New Roman" panose="02020603050405020304" pitchFamily="18" charset="0"/>
                          </a:endParaRPr>
                        </a:p>
                      </a:txBody>
                      <a:tcPr/>
                    </a:tc>
                    <a:tc>
                      <a:txBody>
                        <a:bodyPr/>
                        <a:lstStyle/>
                        <a:p>
                          <a:pPr algn="ctr"/>
                          <a:r>
                            <a:rPr lang="en-US" sz="1200" dirty="0">
                              <a:latin typeface="Times New Roman" panose="02020603050405020304" pitchFamily="18" charset="0"/>
                              <a:cs typeface="Times New Roman" panose="02020603050405020304" pitchFamily="18" charset="0"/>
                            </a:rPr>
                            <a:t>Acc. I</a:t>
                          </a:r>
                        </a:p>
                      </a:txBody>
                      <a:tcPr/>
                    </a:tc>
                    <a:tc>
                      <a:txBody>
                        <a:bodyPr/>
                        <a:lstStyle/>
                        <a:p>
                          <a:pPr algn="ctr"/>
                          <a:r>
                            <a:rPr lang="en-US" sz="1200" dirty="0">
                              <a:latin typeface="Times New Roman" panose="02020603050405020304" pitchFamily="18" charset="0"/>
                              <a:cs typeface="Times New Roman" panose="02020603050405020304" pitchFamily="18" charset="0"/>
                            </a:rPr>
                            <a:t>Acc. II</a:t>
                          </a:r>
                        </a:p>
                      </a:txBody>
                      <a:tcPr/>
                    </a:tc>
                    <a:extLst>
                      <a:ext uri="{0D108BD9-81ED-4DB2-BD59-A6C34878D82A}">
                        <a16:rowId xmlns:a16="http://schemas.microsoft.com/office/drawing/2014/main" val="3531569582"/>
                      </a:ext>
                    </a:extLst>
                  </a:tr>
                  <a:tr h="287697">
                    <a:tc>
                      <a:txBody>
                        <a:bodyPr/>
                        <a:lstStyle/>
                        <a:p>
                          <a:r>
                            <a:rPr lang="en-US" sz="1200" dirty="0">
                              <a:latin typeface="Times New Roman" panose="02020603050405020304" pitchFamily="18" charset="0"/>
                              <a:cs typeface="Times New Roman" panose="02020603050405020304" pitchFamily="18" charset="0"/>
                            </a:rPr>
                            <a:t>Frequency</a:t>
                          </a:r>
                        </a:p>
                      </a:txBody>
                      <a:tcPr/>
                    </a:tc>
                    <a:tc>
                      <a:txBody>
                        <a:bodyPr/>
                        <a:lstStyle/>
                        <a:p>
                          <a:pPr algn="ctr"/>
                          <a14:m>
                            <m:oMathPara xmlns:m="http://schemas.openxmlformats.org/officeDocument/2006/math">
                              <m:oMathParaPr>
                                <m:jc m:val="centerGroup"/>
                              </m:oMathParaPr>
                              <m:oMath xmlns:m="http://schemas.openxmlformats.org/officeDocument/2006/math">
                                <m:r>
                                  <a:rPr lang="en-US" sz="1200" i="1" dirty="0" smtClean="0">
                                    <a:latin typeface="Cambria Math" panose="02040503050406030204" pitchFamily="18" charset="0"/>
                                  </a:rPr>
                                  <m:t>3.0</m:t>
                                </m:r>
                              </m:oMath>
                            </m:oMathPara>
                          </a14:m>
                          <a:endParaRPr lang="en-US" sz="1200" dirty="0">
                            <a:latin typeface="Times New Roman" panose="02020603050405020304" pitchFamily="18" charset="0"/>
                            <a:cs typeface="Times New Roman" panose="02020603050405020304" pitchFamily="18" charset="0"/>
                          </a:endParaRPr>
                        </a:p>
                      </a:txBody>
                      <a:tcPr/>
                    </a:tc>
                    <a:tc>
                      <a:txBody>
                        <a:bodyPr/>
                        <a:lstStyle/>
                        <a:p>
                          <a:pPr algn="ctr"/>
                          <a14:m>
                            <m:oMathPara xmlns:m="http://schemas.openxmlformats.org/officeDocument/2006/math">
                              <m:oMathParaPr>
                                <m:jc m:val="centerGroup"/>
                              </m:oMathParaPr>
                              <m:oMath xmlns:m="http://schemas.openxmlformats.org/officeDocument/2006/math">
                                <m:r>
                                  <a:rPr lang="en-US" sz="1200" i="1" dirty="0" smtClean="0">
                                    <a:latin typeface="Cambria Math" panose="02040503050406030204" pitchFamily="18" charset="0"/>
                                  </a:rPr>
                                  <m:t>12.0</m:t>
                                </m:r>
                              </m:oMath>
                            </m:oMathPara>
                          </a14:m>
                          <a:endParaRPr lang="en-US" sz="1200" dirty="0">
                            <a:latin typeface="Times New Roman" panose="02020603050405020304" pitchFamily="18" charset="0"/>
                            <a:cs typeface="Times New Roman" panose="02020603050405020304" pitchFamily="18" charset="0"/>
                          </a:endParaRPr>
                        </a:p>
                      </a:txBody>
                      <a:tcPr/>
                    </a:tc>
                    <a:tc>
                      <a:txBody>
                        <a:bodyPr/>
                        <a:lstStyle/>
                        <a:p>
                          <a:pPr algn="ctr"/>
                          <a14:m>
                            <m:oMathPara xmlns:m="http://schemas.openxmlformats.org/officeDocument/2006/math">
                              <m:oMathParaPr>
                                <m:jc m:val="centerGroup"/>
                              </m:oMathParaPr>
                              <m:oMath xmlns:m="http://schemas.openxmlformats.org/officeDocument/2006/math">
                                <m:r>
                                  <a:rPr lang="en-US" sz="1200" i="1" dirty="0" smtClean="0">
                                    <a:latin typeface="Cambria Math" panose="02040503050406030204" pitchFamily="18" charset="0"/>
                                  </a:rPr>
                                  <m:t>12.0</m:t>
                                </m:r>
                              </m:oMath>
                            </m:oMathPara>
                          </a14:m>
                          <a:endParaRPr lang="en-US" sz="1200" dirty="0">
                            <a:latin typeface="Times New Roman" panose="02020603050405020304" pitchFamily="18" charset="0"/>
                            <a:cs typeface="Times New Roman" panose="02020603050405020304" pitchFamily="18" charset="0"/>
                          </a:endParaRPr>
                        </a:p>
                      </a:txBody>
                      <a:tcPr/>
                    </a:tc>
                    <a:tc>
                      <a:txBody>
                        <a:bodyPr/>
                        <a:lstStyle/>
                        <a:p>
                          <a:pPr algn="ctr"/>
                          <a14:m>
                            <m:oMathPara xmlns:m="http://schemas.openxmlformats.org/officeDocument/2006/math">
                              <m:oMathParaPr>
                                <m:jc m:val="centerGroup"/>
                              </m:oMathParaPr>
                              <m:oMath xmlns:m="http://schemas.openxmlformats.org/officeDocument/2006/math">
                                <m:r>
                                  <a:rPr lang="en-US" sz="1200" i="1" dirty="0" smtClean="0">
                                    <a:latin typeface="Cambria Math" panose="02040503050406030204" pitchFamily="18" charset="0"/>
                                  </a:rPr>
                                  <m:t>12.0</m:t>
                                </m:r>
                              </m:oMath>
                            </m:oMathPara>
                          </a14:m>
                          <a:endParaRPr 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900801393"/>
                      </a:ext>
                    </a:extLst>
                  </a:tr>
                  <a:tr h="293432">
                    <a:tc>
                      <a:txBody>
                        <a:bodyPr/>
                        <a:lstStyle/>
                        <a:p>
                          <a:r>
                            <a:rPr lang="en-US" sz="1200" dirty="0">
                              <a:latin typeface="Times New Roman" panose="02020603050405020304" pitchFamily="18" charset="0"/>
                              <a:cs typeface="Times New Roman" panose="02020603050405020304" pitchFamily="18" charset="0"/>
                            </a:rPr>
                            <a:t>Gradient</a:t>
                          </a:r>
                        </a:p>
                      </a:txBody>
                      <a:tcPr/>
                    </a:tc>
                    <a:tc>
                      <a:txBody>
                        <a:bodyPr/>
                        <a:lstStyle/>
                        <a:p>
                          <a:pPr algn="ctr"/>
                          <a14:m>
                            <m:oMathPara xmlns:m="http://schemas.openxmlformats.org/officeDocument/2006/math">
                              <m:oMathParaPr>
                                <m:jc m:val="centerGroup"/>
                              </m:oMathParaPr>
                              <m:oMath xmlns:m="http://schemas.openxmlformats.org/officeDocument/2006/math">
                                <m:r>
                                  <a:rPr lang="en-US" sz="1200" i="1" dirty="0" smtClean="0">
                                    <a:latin typeface="Cambria Math" panose="02040503050406030204" pitchFamily="18" charset="0"/>
                                  </a:rPr>
                                  <m:t>120</m:t>
                                </m:r>
                                <m:r>
                                  <a:rPr lang="en-US" sz="1200" i="1" dirty="0" smtClean="0">
                                    <a:latin typeface="Cambria Math" panose="02040503050406030204" pitchFamily="18" charset="0"/>
                                  </a:rPr>
                                  <m:t>𝑀𝑉</m:t>
                                </m:r>
                                <m:r>
                                  <a:rPr lang="en-US" sz="1200" i="1" dirty="0" smtClean="0">
                                    <a:latin typeface="Cambria Math" panose="02040503050406030204" pitchFamily="18" charset="0"/>
                                  </a:rPr>
                                  <m:t>/</m:t>
                                </m:r>
                                <m:r>
                                  <a:rPr lang="en-US" sz="1200" i="1" dirty="0" smtClean="0">
                                    <a:latin typeface="Cambria Math" panose="02040503050406030204" pitchFamily="18" charset="0"/>
                                  </a:rPr>
                                  <m:t>𝑚</m:t>
                                </m:r>
                              </m:oMath>
                            </m:oMathPara>
                          </a14:m>
                          <a:endParaRPr lang="en-US" sz="1200" dirty="0">
                            <a:latin typeface="Times New Roman" panose="02020603050405020304" pitchFamily="18" charset="0"/>
                            <a:cs typeface="Times New Roman" panose="02020603050405020304" pitchFamily="18" charset="0"/>
                          </a:endParaRPr>
                        </a:p>
                      </a:txBody>
                      <a:tcPr/>
                    </a:tc>
                    <a:tc>
                      <a:txBody>
                        <a:bodyPr/>
                        <a:lstStyle/>
                        <a:p>
                          <a:pPr algn="ctr"/>
                          <a14:m>
                            <m:oMathPara xmlns:m="http://schemas.openxmlformats.org/officeDocument/2006/math">
                              <m:oMathParaPr>
                                <m:jc m:val="centerGroup"/>
                              </m:oMathParaPr>
                              <m:oMath xmlns:m="http://schemas.openxmlformats.org/officeDocument/2006/math">
                                <m:r>
                                  <a:rPr lang="en-US" sz="1200" b="0" i="1" u="sng" dirty="0" smtClean="0">
                                    <a:solidFill>
                                      <a:schemeClr val="tx1"/>
                                    </a:solidFill>
                                    <a:latin typeface="Cambria Math" panose="02040503050406030204" pitchFamily="18" charset="0"/>
                                  </a:rPr>
                                  <m:t>35</m:t>
                                </m:r>
                                <m:r>
                                  <a:rPr lang="en-US" sz="1200" i="1" u="sng" dirty="0" smtClean="0">
                                    <a:solidFill>
                                      <a:schemeClr val="tx1"/>
                                    </a:solidFill>
                                    <a:latin typeface="Cambria Math" panose="02040503050406030204" pitchFamily="18" charset="0"/>
                                  </a:rPr>
                                  <m:t>𝑀𝑉</m:t>
                                </m:r>
                                <m:r>
                                  <a:rPr lang="en-US" sz="1200" i="1" u="sng" dirty="0" smtClean="0">
                                    <a:solidFill>
                                      <a:schemeClr val="tx1"/>
                                    </a:solidFill>
                                    <a:latin typeface="Cambria Math" panose="02040503050406030204" pitchFamily="18" charset="0"/>
                                  </a:rPr>
                                  <m:t>/</m:t>
                                </m:r>
                                <m:r>
                                  <a:rPr lang="en-US" sz="1200" i="1" u="sng" dirty="0" smtClean="0">
                                    <a:solidFill>
                                      <a:schemeClr val="tx1"/>
                                    </a:solidFill>
                                    <a:latin typeface="Cambria Math" panose="02040503050406030204" pitchFamily="18" charset="0"/>
                                  </a:rPr>
                                  <m:t>𝑚</m:t>
                                </m:r>
                              </m:oMath>
                            </m:oMathPara>
                          </a14:m>
                          <a:endParaRPr lang="en-US" sz="1200" u="sng"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14:m>
                            <m:oMathPara xmlns:m="http://schemas.openxmlformats.org/officeDocument/2006/math">
                              <m:oMathParaPr>
                                <m:jc m:val="centerGroup"/>
                              </m:oMathParaPr>
                              <m:oMath xmlns:m="http://schemas.openxmlformats.org/officeDocument/2006/math">
                                <m:r>
                                  <a:rPr lang="en-US" sz="1200" i="1" dirty="0" smtClean="0">
                                    <a:latin typeface="Cambria Math" panose="02040503050406030204" pitchFamily="18" charset="0"/>
                                  </a:rPr>
                                  <m:t>80</m:t>
                                </m:r>
                                <m:r>
                                  <a:rPr lang="en-US" sz="1200" i="1" dirty="0" smtClean="0">
                                    <a:latin typeface="Cambria Math" panose="02040503050406030204" pitchFamily="18" charset="0"/>
                                  </a:rPr>
                                  <m:t>𝑀𝑉</m:t>
                                </m:r>
                                <m:r>
                                  <a:rPr lang="en-US" sz="1200" i="1" dirty="0" smtClean="0">
                                    <a:latin typeface="Cambria Math" panose="02040503050406030204" pitchFamily="18" charset="0"/>
                                  </a:rPr>
                                  <m:t>/</m:t>
                                </m:r>
                                <m:r>
                                  <a:rPr lang="en-US" sz="1200" i="1" dirty="0" smtClean="0">
                                    <a:latin typeface="Cambria Math" panose="02040503050406030204" pitchFamily="18" charset="0"/>
                                  </a:rPr>
                                  <m:t>𝑚</m:t>
                                </m:r>
                              </m:oMath>
                            </m:oMathPara>
                          </a14:m>
                          <a:endParaRPr lang="en-US" sz="1200" dirty="0">
                            <a:latin typeface="Times New Roman" panose="02020603050405020304" pitchFamily="18" charset="0"/>
                            <a:cs typeface="Times New Roman" panose="02020603050405020304" pitchFamily="18" charset="0"/>
                          </a:endParaRPr>
                        </a:p>
                      </a:txBody>
                      <a:tcPr/>
                    </a:tc>
                    <a:tc>
                      <a:txBody>
                        <a:bodyPr/>
                        <a:lstStyle/>
                        <a:p>
                          <a:pPr algn="ctr"/>
                          <a14:m>
                            <m:oMathPara xmlns:m="http://schemas.openxmlformats.org/officeDocument/2006/math">
                              <m:oMathParaPr>
                                <m:jc m:val="centerGroup"/>
                              </m:oMathParaPr>
                              <m:oMath xmlns:m="http://schemas.openxmlformats.org/officeDocument/2006/math">
                                <m:r>
                                  <a:rPr lang="en-US" sz="1200" i="1" dirty="0" smtClean="0">
                                    <a:latin typeface="Cambria Math" panose="02040503050406030204" pitchFamily="18" charset="0"/>
                                  </a:rPr>
                                  <m:t>80</m:t>
                                </m:r>
                                <m:r>
                                  <a:rPr lang="en-US" sz="1200" i="1" dirty="0" smtClean="0">
                                    <a:latin typeface="Cambria Math" panose="02040503050406030204" pitchFamily="18" charset="0"/>
                                  </a:rPr>
                                  <m:t>𝑀𝑉</m:t>
                                </m:r>
                                <m:r>
                                  <a:rPr lang="en-US" sz="1200" i="1" dirty="0" smtClean="0">
                                    <a:latin typeface="Cambria Math" panose="02040503050406030204" pitchFamily="18" charset="0"/>
                                  </a:rPr>
                                  <m:t>/</m:t>
                                </m:r>
                                <m:r>
                                  <a:rPr lang="en-US" sz="1200" i="1" dirty="0" smtClean="0">
                                    <a:latin typeface="Cambria Math" panose="02040503050406030204" pitchFamily="18" charset="0"/>
                                  </a:rPr>
                                  <m:t>𝑚</m:t>
                                </m:r>
                              </m:oMath>
                            </m:oMathPara>
                          </a14:m>
                          <a:endParaRPr 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270625565"/>
                      </a:ext>
                    </a:extLst>
                  </a:tr>
                  <a:tr h="250869">
                    <a:tc>
                      <a:txBody>
                        <a:bodyPr/>
                        <a:lstStyle/>
                        <a:p>
                          <a:r>
                            <a:rPr lang="en-US" sz="1200" dirty="0">
                              <a:latin typeface="Times New Roman" panose="02020603050405020304" pitchFamily="18" charset="0"/>
                              <a:cs typeface="Times New Roman" panose="02020603050405020304" pitchFamily="18" charset="0"/>
                            </a:rPr>
                            <a:t>N. Cell</a:t>
                          </a:r>
                        </a:p>
                      </a:txBody>
                      <a:tcPr/>
                    </a:tc>
                    <a:tc>
                      <a:txBody>
                        <a:bodyPr/>
                        <a:lstStyle/>
                        <a:p>
                          <a:pPr algn="ctr"/>
                          <a14:m>
                            <m:oMathPara xmlns:m="http://schemas.openxmlformats.org/officeDocument/2006/math">
                              <m:oMathParaPr>
                                <m:jc m:val="centerGroup"/>
                              </m:oMathParaPr>
                              <m:oMath xmlns:m="http://schemas.openxmlformats.org/officeDocument/2006/math">
                                <m:r>
                                  <a:rPr lang="en-US" sz="1200" i="1" dirty="0" smtClean="0">
                                    <a:latin typeface="Cambria Math" panose="02040503050406030204" pitchFamily="18" charset="0"/>
                                  </a:rPr>
                                  <m:t>1.5</m:t>
                                </m:r>
                              </m:oMath>
                            </m:oMathPara>
                          </a14:m>
                          <a:endParaRPr lang="en-US" sz="1200" dirty="0">
                            <a:latin typeface="Times New Roman" panose="02020603050405020304" pitchFamily="18" charset="0"/>
                            <a:cs typeface="Times New Roman" panose="02020603050405020304" pitchFamily="18" charset="0"/>
                          </a:endParaRPr>
                        </a:p>
                      </a:txBody>
                      <a:tcPr/>
                    </a:tc>
                    <a:tc>
                      <a:txBody>
                        <a:bodyPr/>
                        <a:lstStyle/>
                        <a:p>
                          <a:pPr algn="ctr"/>
                          <a14:m>
                            <m:oMathPara xmlns:m="http://schemas.openxmlformats.org/officeDocument/2006/math">
                              <m:oMathParaPr>
                                <m:jc m:val="centerGroup"/>
                              </m:oMathParaPr>
                              <m:oMath xmlns:m="http://schemas.openxmlformats.org/officeDocument/2006/math">
                                <m:r>
                                  <a:rPr lang="en-US" sz="1200" i="1" dirty="0" smtClean="0">
                                    <a:latin typeface="Cambria Math" panose="02040503050406030204" pitchFamily="18" charset="0"/>
                                  </a:rPr>
                                  <m:t>30</m:t>
                                </m:r>
                              </m:oMath>
                            </m:oMathPara>
                          </a14:m>
                          <a:endParaRPr lang="en-US" sz="1200" dirty="0">
                            <a:latin typeface="Times New Roman" panose="02020603050405020304" pitchFamily="18" charset="0"/>
                            <a:cs typeface="Times New Roman" panose="02020603050405020304" pitchFamily="18" charset="0"/>
                          </a:endParaRPr>
                        </a:p>
                      </a:txBody>
                      <a:tcPr/>
                    </a:tc>
                    <a:tc>
                      <a:txBody>
                        <a:bodyPr/>
                        <a:lstStyle/>
                        <a:p>
                          <a:pPr algn="ctr"/>
                          <a14:m>
                            <m:oMathPara xmlns:m="http://schemas.openxmlformats.org/officeDocument/2006/math">
                              <m:oMathParaPr>
                                <m:jc m:val="centerGroup"/>
                              </m:oMathParaPr>
                              <m:oMath xmlns:m="http://schemas.openxmlformats.org/officeDocument/2006/math">
                                <m:r>
                                  <a:rPr lang="en-US" sz="1200" i="1" dirty="0" smtClean="0">
                                    <a:latin typeface="Cambria Math" panose="02040503050406030204" pitchFamily="18" charset="0"/>
                                  </a:rPr>
                                  <m:t>120</m:t>
                                </m:r>
                              </m:oMath>
                            </m:oMathPara>
                          </a14:m>
                          <a:endParaRPr lang="en-US" sz="1200" dirty="0">
                            <a:latin typeface="Times New Roman" panose="02020603050405020304" pitchFamily="18" charset="0"/>
                            <a:cs typeface="Times New Roman" panose="02020603050405020304" pitchFamily="18" charset="0"/>
                          </a:endParaRPr>
                        </a:p>
                      </a:txBody>
                      <a:tcPr/>
                    </a:tc>
                    <a:tc>
                      <a:txBody>
                        <a:bodyPr/>
                        <a:lstStyle/>
                        <a:p>
                          <a:pPr algn="ctr"/>
                          <a14:m>
                            <m:oMathPara xmlns:m="http://schemas.openxmlformats.org/officeDocument/2006/math">
                              <m:oMathParaPr>
                                <m:jc m:val="centerGroup"/>
                              </m:oMathParaPr>
                              <m:oMath xmlns:m="http://schemas.openxmlformats.org/officeDocument/2006/math">
                                <m:r>
                                  <a:rPr lang="en-US" sz="1200" i="1" dirty="0" smtClean="0">
                                    <a:latin typeface="Cambria Math" panose="02040503050406030204" pitchFamily="18" charset="0"/>
                                  </a:rPr>
                                  <m:t>120</m:t>
                                </m:r>
                              </m:oMath>
                            </m:oMathPara>
                          </a14:m>
                          <a:endParaRPr 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60113175"/>
                      </a:ext>
                    </a:extLst>
                  </a:tr>
                </a:tbl>
              </a:graphicData>
            </a:graphic>
          </p:graphicFrame>
        </mc:Choice>
        <mc:Fallback xmlns="">
          <p:graphicFrame>
            <p:nvGraphicFramePr>
              <p:cNvPr id="12" name="Table 11"/>
              <p:cNvGraphicFramePr>
                <a:graphicFrameLocks noGrp="1"/>
              </p:cNvGraphicFramePr>
              <p:nvPr>
                <p:extLst>
                  <p:ext uri="{D42A27DB-BD31-4B8C-83A1-F6EECF244321}">
                    <p14:modId xmlns:p14="http://schemas.microsoft.com/office/powerpoint/2010/main" val="2991182525"/>
                  </p:ext>
                </p:extLst>
              </p:nvPr>
            </p:nvGraphicFramePr>
            <p:xfrm>
              <a:off x="849243" y="4894773"/>
              <a:ext cx="4343118" cy="1137412"/>
            </p:xfrm>
            <a:graphic>
              <a:graphicData uri="http://schemas.openxmlformats.org/drawingml/2006/table">
                <a:tbl>
                  <a:tblPr firstRow="1" bandRow="1">
                    <a:tableStyleId>{74C1A8A3-306A-4EB7-A6B1-4F7E0EB9C5D6}</a:tableStyleId>
                  </a:tblPr>
                  <a:tblGrid>
                    <a:gridCol w="915910">
                      <a:extLst>
                        <a:ext uri="{9D8B030D-6E8A-4147-A177-3AD203B41FA5}">
                          <a16:colId xmlns:a16="http://schemas.microsoft.com/office/drawing/2014/main" val="3005544144"/>
                        </a:ext>
                      </a:extLst>
                    </a:gridCol>
                    <a:gridCol w="909260">
                      <a:extLst>
                        <a:ext uri="{9D8B030D-6E8A-4147-A177-3AD203B41FA5}">
                          <a16:colId xmlns:a16="http://schemas.microsoft.com/office/drawing/2014/main" val="3834854578"/>
                        </a:ext>
                      </a:extLst>
                    </a:gridCol>
                    <a:gridCol w="839316">
                      <a:extLst>
                        <a:ext uri="{9D8B030D-6E8A-4147-A177-3AD203B41FA5}">
                          <a16:colId xmlns:a16="http://schemas.microsoft.com/office/drawing/2014/main" val="3819194599"/>
                        </a:ext>
                      </a:extLst>
                    </a:gridCol>
                    <a:gridCol w="839316">
                      <a:extLst>
                        <a:ext uri="{9D8B030D-6E8A-4147-A177-3AD203B41FA5}">
                          <a16:colId xmlns:a16="http://schemas.microsoft.com/office/drawing/2014/main" val="2313498743"/>
                        </a:ext>
                      </a:extLst>
                    </a:gridCol>
                    <a:gridCol w="839316">
                      <a:extLst>
                        <a:ext uri="{9D8B030D-6E8A-4147-A177-3AD203B41FA5}">
                          <a16:colId xmlns:a16="http://schemas.microsoft.com/office/drawing/2014/main" val="2989285210"/>
                        </a:ext>
                      </a:extLst>
                    </a:gridCol>
                  </a:tblGrid>
                  <a:tr h="281963">
                    <a:tc>
                      <a:txBody>
                        <a:bodyPr/>
                        <a:lstStyle/>
                        <a:p>
                          <a:r>
                            <a:rPr lang="en-US" sz="1200" dirty="0">
                              <a:latin typeface="Times New Roman" panose="02020603050405020304" pitchFamily="18" charset="0"/>
                              <a:cs typeface="Times New Roman" panose="02020603050405020304" pitchFamily="18" charset="0"/>
                            </a:rPr>
                            <a:t>Parameter</a:t>
                          </a:r>
                        </a:p>
                      </a:txBody>
                      <a:tcPr/>
                    </a:tc>
                    <a:tc>
                      <a:txBody>
                        <a:bodyPr/>
                        <a:lstStyle/>
                        <a:p>
                          <a:pPr algn="ctr"/>
                          <a:r>
                            <a:rPr lang="en-US" sz="1200" dirty="0">
                              <a:latin typeface="Times New Roman" panose="02020603050405020304" pitchFamily="18" charset="0"/>
                              <a:cs typeface="Times New Roman" panose="02020603050405020304" pitchFamily="18" charset="0"/>
                            </a:rPr>
                            <a:t>RF Gun</a:t>
                          </a:r>
                        </a:p>
                      </a:txBody>
                      <a:tcPr/>
                    </a:tc>
                    <a:tc>
                      <a:txBody>
                        <a:bodyPr/>
                        <a:lstStyle/>
                        <a:p>
                          <a:pPr algn="ctr"/>
                          <a:r>
                            <a:rPr lang="en-US" sz="1200" dirty="0" err="1">
                              <a:latin typeface="Times New Roman" panose="02020603050405020304" pitchFamily="18" charset="0"/>
                              <a:cs typeface="Times New Roman" panose="02020603050405020304" pitchFamily="18" charset="0"/>
                            </a:rPr>
                            <a:t>Buncher</a:t>
                          </a:r>
                          <a:endParaRPr lang="en-US" sz="1200" dirty="0">
                            <a:latin typeface="Times New Roman" panose="02020603050405020304" pitchFamily="18" charset="0"/>
                            <a:cs typeface="Times New Roman" panose="02020603050405020304" pitchFamily="18" charset="0"/>
                          </a:endParaRPr>
                        </a:p>
                      </a:txBody>
                      <a:tcPr/>
                    </a:tc>
                    <a:tc>
                      <a:txBody>
                        <a:bodyPr/>
                        <a:lstStyle/>
                        <a:p>
                          <a:pPr algn="ctr"/>
                          <a:r>
                            <a:rPr lang="en-US" sz="1200" dirty="0">
                              <a:latin typeface="Times New Roman" panose="02020603050405020304" pitchFamily="18" charset="0"/>
                              <a:cs typeface="Times New Roman" panose="02020603050405020304" pitchFamily="18" charset="0"/>
                            </a:rPr>
                            <a:t>Acc. I</a:t>
                          </a:r>
                        </a:p>
                      </a:txBody>
                      <a:tcPr/>
                    </a:tc>
                    <a:tc>
                      <a:txBody>
                        <a:bodyPr/>
                        <a:lstStyle/>
                        <a:p>
                          <a:pPr algn="ctr"/>
                          <a:r>
                            <a:rPr lang="en-US" sz="1200" dirty="0">
                              <a:latin typeface="Times New Roman" panose="02020603050405020304" pitchFamily="18" charset="0"/>
                              <a:cs typeface="Times New Roman" panose="02020603050405020304" pitchFamily="18" charset="0"/>
                            </a:rPr>
                            <a:t>Acc. II</a:t>
                          </a:r>
                        </a:p>
                      </a:txBody>
                      <a:tcPr/>
                    </a:tc>
                    <a:extLst>
                      <a:ext uri="{0D108BD9-81ED-4DB2-BD59-A6C34878D82A}">
                        <a16:rowId xmlns:a16="http://schemas.microsoft.com/office/drawing/2014/main" val="3531569582"/>
                      </a:ext>
                    </a:extLst>
                  </a:tr>
                  <a:tr h="287697">
                    <a:tc>
                      <a:txBody>
                        <a:bodyPr/>
                        <a:lstStyle/>
                        <a:p>
                          <a:r>
                            <a:rPr lang="en-US" sz="1200" dirty="0">
                              <a:latin typeface="Times New Roman" panose="02020603050405020304" pitchFamily="18" charset="0"/>
                              <a:cs typeface="Times New Roman" panose="02020603050405020304" pitchFamily="18" charset="0"/>
                            </a:rPr>
                            <a:t>Frequency</a:t>
                          </a:r>
                        </a:p>
                      </a:txBody>
                      <a:tcPr/>
                    </a:tc>
                    <a:tc>
                      <a:txBody>
                        <a:bodyPr/>
                        <a:lstStyle/>
                        <a:p>
                          <a:endParaRPr lang="en-US"/>
                        </a:p>
                      </a:txBody>
                      <a:tcPr>
                        <a:blipFill>
                          <a:blip r:embed="rId5"/>
                          <a:stretch>
                            <a:fillRect l="-100000" t="-104255" r="-276667" b="-217021"/>
                          </a:stretch>
                        </a:blipFill>
                      </a:tcPr>
                    </a:tc>
                    <a:tc>
                      <a:txBody>
                        <a:bodyPr/>
                        <a:lstStyle/>
                        <a:p>
                          <a:endParaRPr lang="en-US"/>
                        </a:p>
                      </a:txBody>
                      <a:tcPr>
                        <a:blipFill>
                          <a:blip r:embed="rId5"/>
                          <a:stretch>
                            <a:fillRect l="-218978" t="-104255" r="-202920" b="-217021"/>
                          </a:stretch>
                        </a:blipFill>
                      </a:tcPr>
                    </a:tc>
                    <a:tc>
                      <a:txBody>
                        <a:bodyPr/>
                        <a:lstStyle/>
                        <a:p>
                          <a:endParaRPr lang="en-US"/>
                        </a:p>
                      </a:txBody>
                      <a:tcPr>
                        <a:blipFill>
                          <a:blip r:embed="rId5"/>
                          <a:stretch>
                            <a:fillRect l="-316667" t="-104255" r="-101449" b="-217021"/>
                          </a:stretch>
                        </a:blipFill>
                      </a:tcPr>
                    </a:tc>
                    <a:tc>
                      <a:txBody>
                        <a:bodyPr/>
                        <a:lstStyle/>
                        <a:p>
                          <a:endParaRPr lang="en-US"/>
                        </a:p>
                      </a:txBody>
                      <a:tcPr>
                        <a:blipFill>
                          <a:blip r:embed="rId5"/>
                          <a:stretch>
                            <a:fillRect l="-416667" t="-104255" r="-1449" b="-217021"/>
                          </a:stretch>
                        </a:blipFill>
                      </a:tcPr>
                    </a:tc>
                    <a:extLst>
                      <a:ext uri="{0D108BD9-81ED-4DB2-BD59-A6C34878D82A}">
                        <a16:rowId xmlns:a16="http://schemas.microsoft.com/office/drawing/2014/main" val="2900801393"/>
                      </a:ext>
                    </a:extLst>
                  </a:tr>
                  <a:tr h="293432">
                    <a:tc>
                      <a:txBody>
                        <a:bodyPr/>
                        <a:lstStyle/>
                        <a:p>
                          <a:r>
                            <a:rPr lang="en-US" sz="1200" dirty="0">
                              <a:latin typeface="Times New Roman" panose="02020603050405020304" pitchFamily="18" charset="0"/>
                              <a:cs typeface="Times New Roman" panose="02020603050405020304" pitchFamily="18" charset="0"/>
                            </a:rPr>
                            <a:t>Gradient</a:t>
                          </a:r>
                        </a:p>
                      </a:txBody>
                      <a:tcPr/>
                    </a:tc>
                    <a:tc>
                      <a:txBody>
                        <a:bodyPr/>
                        <a:lstStyle/>
                        <a:p>
                          <a:endParaRPr lang="en-US"/>
                        </a:p>
                      </a:txBody>
                      <a:tcPr>
                        <a:blipFill>
                          <a:blip r:embed="rId5"/>
                          <a:stretch>
                            <a:fillRect l="-100000" t="-195918" r="-276667" b="-108163"/>
                          </a:stretch>
                        </a:blipFill>
                      </a:tcPr>
                    </a:tc>
                    <a:tc>
                      <a:txBody>
                        <a:bodyPr/>
                        <a:lstStyle/>
                        <a:p>
                          <a:endParaRPr lang="en-US"/>
                        </a:p>
                      </a:txBody>
                      <a:tcPr>
                        <a:blipFill>
                          <a:blip r:embed="rId5"/>
                          <a:stretch>
                            <a:fillRect l="-218978" t="-195918" r="-202920" b="-108163"/>
                          </a:stretch>
                        </a:blipFill>
                      </a:tcPr>
                    </a:tc>
                    <a:tc>
                      <a:txBody>
                        <a:bodyPr/>
                        <a:lstStyle/>
                        <a:p>
                          <a:endParaRPr lang="en-US"/>
                        </a:p>
                      </a:txBody>
                      <a:tcPr>
                        <a:blipFill>
                          <a:blip r:embed="rId5"/>
                          <a:stretch>
                            <a:fillRect l="-316667" t="-195918" r="-101449" b="-108163"/>
                          </a:stretch>
                        </a:blipFill>
                      </a:tcPr>
                    </a:tc>
                    <a:tc>
                      <a:txBody>
                        <a:bodyPr/>
                        <a:lstStyle/>
                        <a:p>
                          <a:endParaRPr lang="en-US"/>
                        </a:p>
                      </a:txBody>
                      <a:tcPr>
                        <a:blipFill>
                          <a:blip r:embed="rId5"/>
                          <a:stretch>
                            <a:fillRect l="-416667" t="-195918" r="-1449" b="-108163"/>
                          </a:stretch>
                        </a:blipFill>
                      </a:tcPr>
                    </a:tc>
                    <a:extLst>
                      <a:ext uri="{0D108BD9-81ED-4DB2-BD59-A6C34878D82A}">
                        <a16:rowId xmlns:a16="http://schemas.microsoft.com/office/drawing/2014/main" val="3270625565"/>
                      </a:ext>
                    </a:extLst>
                  </a:tr>
                  <a:tr h="274320">
                    <a:tc>
                      <a:txBody>
                        <a:bodyPr/>
                        <a:lstStyle/>
                        <a:p>
                          <a:r>
                            <a:rPr lang="en-US" sz="1200" dirty="0">
                              <a:latin typeface="Times New Roman" panose="02020603050405020304" pitchFamily="18" charset="0"/>
                              <a:cs typeface="Times New Roman" panose="02020603050405020304" pitchFamily="18" charset="0"/>
                            </a:rPr>
                            <a:t>N. Cell</a:t>
                          </a:r>
                        </a:p>
                      </a:txBody>
                      <a:tcPr/>
                    </a:tc>
                    <a:tc>
                      <a:txBody>
                        <a:bodyPr/>
                        <a:lstStyle/>
                        <a:p>
                          <a:endParaRPr lang="en-US"/>
                        </a:p>
                      </a:txBody>
                      <a:tcPr>
                        <a:blipFill>
                          <a:blip r:embed="rId5"/>
                          <a:stretch>
                            <a:fillRect l="-100000" t="-322222" r="-276667" b="-17778"/>
                          </a:stretch>
                        </a:blipFill>
                      </a:tcPr>
                    </a:tc>
                    <a:tc>
                      <a:txBody>
                        <a:bodyPr/>
                        <a:lstStyle/>
                        <a:p>
                          <a:endParaRPr lang="en-US"/>
                        </a:p>
                      </a:txBody>
                      <a:tcPr>
                        <a:blipFill>
                          <a:blip r:embed="rId5"/>
                          <a:stretch>
                            <a:fillRect l="-218978" t="-322222" r="-202920" b="-17778"/>
                          </a:stretch>
                        </a:blipFill>
                      </a:tcPr>
                    </a:tc>
                    <a:tc>
                      <a:txBody>
                        <a:bodyPr/>
                        <a:lstStyle/>
                        <a:p>
                          <a:endParaRPr lang="en-US"/>
                        </a:p>
                      </a:txBody>
                      <a:tcPr>
                        <a:blipFill>
                          <a:blip r:embed="rId5"/>
                          <a:stretch>
                            <a:fillRect l="-316667" t="-322222" r="-101449" b="-17778"/>
                          </a:stretch>
                        </a:blipFill>
                      </a:tcPr>
                    </a:tc>
                    <a:tc>
                      <a:txBody>
                        <a:bodyPr/>
                        <a:lstStyle/>
                        <a:p>
                          <a:endParaRPr lang="en-US"/>
                        </a:p>
                      </a:txBody>
                      <a:tcPr>
                        <a:blipFill>
                          <a:blip r:embed="rId5"/>
                          <a:stretch>
                            <a:fillRect l="-416667" t="-322222" r="-1449" b="-17778"/>
                          </a:stretch>
                        </a:blipFill>
                      </a:tcPr>
                    </a:tc>
                    <a:extLst>
                      <a:ext uri="{0D108BD9-81ED-4DB2-BD59-A6C34878D82A}">
                        <a16:rowId xmlns:a16="http://schemas.microsoft.com/office/drawing/2014/main" val="160113175"/>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3" name="Table 12"/>
              <p:cNvGraphicFramePr>
                <a:graphicFrameLocks noGrp="1"/>
              </p:cNvGraphicFramePr>
              <p:nvPr>
                <p:extLst>
                  <p:ext uri="{D42A27DB-BD31-4B8C-83A1-F6EECF244321}">
                    <p14:modId xmlns:p14="http://schemas.microsoft.com/office/powerpoint/2010/main" val="2301805427"/>
                  </p:ext>
                </p:extLst>
              </p:nvPr>
            </p:nvGraphicFramePr>
            <p:xfrm>
              <a:off x="855594" y="3841111"/>
              <a:ext cx="3733800" cy="608308"/>
            </p:xfrm>
            <a:graphic>
              <a:graphicData uri="http://schemas.openxmlformats.org/drawingml/2006/table">
                <a:tbl>
                  <a:tblPr firstRow="1" bandRow="1">
                    <a:tableStyleId>{2A488322-F2BA-4B5B-9748-0D474271808F}</a:tableStyleId>
                  </a:tblPr>
                  <a:tblGrid>
                    <a:gridCol w="787412">
                      <a:extLst>
                        <a:ext uri="{9D8B030D-6E8A-4147-A177-3AD203B41FA5}">
                          <a16:colId xmlns:a16="http://schemas.microsoft.com/office/drawing/2014/main" val="3005544144"/>
                        </a:ext>
                      </a:extLst>
                    </a:gridCol>
                    <a:gridCol w="781695">
                      <a:extLst>
                        <a:ext uri="{9D8B030D-6E8A-4147-A177-3AD203B41FA5}">
                          <a16:colId xmlns:a16="http://schemas.microsoft.com/office/drawing/2014/main" val="3834854578"/>
                        </a:ext>
                      </a:extLst>
                    </a:gridCol>
                    <a:gridCol w="721564">
                      <a:extLst>
                        <a:ext uri="{9D8B030D-6E8A-4147-A177-3AD203B41FA5}">
                          <a16:colId xmlns:a16="http://schemas.microsoft.com/office/drawing/2014/main" val="3819194599"/>
                        </a:ext>
                      </a:extLst>
                    </a:gridCol>
                    <a:gridCol w="793772">
                      <a:extLst>
                        <a:ext uri="{9D8B030D-6E8A-4147-A177-3AD203B41FA5}">
                          <a16:colId xmlns:a16="http://schemas.microsoft.com/office/drawing/2014/main" val="2313498743"/>
                        </a:ext>
                      </a:extLst>
                    </a:gridCol>
                    <a:gridCol w="649357">
                      <a:extLst>
                        <a:ext uri="{9D8B030D-6E8A-4147-A177-3AD203B41FA5}">
                          <a16:colId xmlns:a16="http://schemas.microsoft.com/office/drawing/2014/main" val="2413272670"/>
                        </a:ext>
                      </a:extLst>
                    </a:gridCol>
                  </a:tblGrid>
                  <a:tr h="250533">
                    <a:tc>
                      <a:txBody>
                        <a:bodyPr/>
                        <a:lstStyle/>
                        <a:p>
                          <a:pPr/>
                          <a14:m>
                            <m:oMathPara xmlns:m="http://schemas.openxmlformats.org/officeDocument/2006/math">
                              <m:oMathParaPr>
                                <m:jc m:val="centerGroup"/>
                              </m:oMathParaPr>
                              <m:oMath xmlns:m="http://schemas.openxmlformats.org/officeDocument/2006/math">
                                <m:r>
                                  <a:rPr lang="en-US" sz="1200" dirty="0" smtClean="0">
                                    <a:latin typeface="Cambria Math" panose="02040503050406030204" pitchFamily="18" charset="0"/>
                                  </a:rPr>
                                  <m:t>𝝀</m:t>
                                </m:r>
                                <m:d>
                                  <m:dPr>
                                    <m:begChr m:val="["/>
                                    <m:endChr m:val="]"/>
                                    <m:ctrlPr>
                                      <a:rPr lang="en-US" sz="1200" i="1" dirty="0" smtClean="0">
                                        <a:latin typeface="Cambria Math" panose="02040503050406030204" pitchFamily="18" charset="0"/>
                                      </a:rPr>
                                    </m:ctrlPr>
                                  </m:dPr>
                                  <m:e>
                                    <m:r>
                                      <a:rPr lang="en-US" sz="1200" dirty="0" smtClean="0">
                                        <a:latin typeface="Cambria Math" panose="02040503050406030204" pitchFamily="18" charset="0"/>
                                      </a:rPr>
                                      <m:t>𝒏𝒎</m:t>
                                    </m:r>
                                  </m:e>
                                </m:d>
                              </m:oMath>
                            </m:oMathPara>
                          </a14:m>
                          <a:endParaRPr lang="en-US" sz="1200" dirty="0">
                            <a:latin typeface="Times New Roman" panose="02020603050405020304" pitchFamily="18" charset="0"/>
                            <a:cs typeface="Times New Roman" panose="02020603050405020304" pitchFamily="18" charset="0"/>
                          </a:endParaRPr>
                        </a:p>
                      </a:txBody>
                      <a:tcPr/>
                    </a:tc>
                    <a:tc>
                      <a:txBody>
                        <a:bodyPr/>
                        <a:lstStyle/>
                        <a:p>
                          <a:pPr algn="ctr"/>
                          <a14:m>
                            <m:oMathPara xmlns:m="http://schemas.openxmlformats.org/officeDocument/2006/math">
                              <m:oMathParaPr>
                                <m:jc m:val="centerGroup"/>
                              </m:oMathParaPr>
                              <m:oMath xmlns:m="http://schemas.openxmlformats.org/officeDocument/2006/math">
                                <m:r>
                                  <a:rPr lang="en-US" sz="1200" dirty="0" smtClean="0">
                                    <a:latin typeface="Cambria Math" panose="02040503050406030204" pitchFamily="18" charset="0"/>
                                  </a:rPr>
                                  <m:t>𝒘</m:t>
                                </m:r>
                                <m:d>
                                  <m:dPr>
                                    <m:begChr m:val="["/>
                                    <m:endChr m:val="]"/>
                                    <m:ctrlPr>
                                      <a:rPr lang="en-US" sz="1200" i="1" dirty="0" smtClean="0">
                                        <a:latin typeface="Cambria Math" panose="02040503050406030204" pitchFamily="18" charset="0"/>
                                      </a:rPr>
                                    </m:ctrlPr>
                                  </m:dPr>
                                  <m:e>
                                    <m:r>
                                      <a:rPr lang="en-US" sz="1200" dirty="0" smtClean="0">
                                        <a:latin typeface="Cambria Math" panose="02040503050406030204" pitchFamily="18" charset="0"/>
                                      </a:rPr>
                                      <m:t>𝒆𝒗</m:t>
                                    </m:r>
                                  </m:e>
                                </m:d>
                              </m:oMath>
                            </m:oMathPara>
                          </a14:m>
                          <a:endParaRPr lang="en-US" sz="1200" dirty="0">
                            <a:latin typeface="Times New Roman" panose="02020603050405020304" pitchFamily="18" charset="0"/>
                            <a:cs typeface="Times New Roman" panose="02020603050405020304" pitchFamily="18" charset="0"/>
                          </a:endParaRPr>
                        </a:p>
                      </a:txBody>
                      <a:tcPr/>
                    </a:tc>
                    <a:tc>
                      <a:txBody>
                        <a:bodyPr/>
                        <a:lstStyle/>
                        <a:p>
                          <a:pPr/>
                          <a14:m>
                            <m:oMathPara xmlns:m="http://schemas.openxmlformats.org/officeDocument/2006/math">
                              <m:oMathParaPr>
                                <m:jc m:val="centerGroup"/>
                              </m:oMathParaPr>
                              <m:oMath xmlns:m="http://schemas.openxmlformats.org/officeDocument/2006/math">
                                <m:r>
                                  <a:rPr lang="en-US" sz="1200" b="1" i="1" dirty="0" smtClean="0">
                                    <a:latin typeface="Cambria Math" panose="02040503050406030204" pitchFamily="18" charset="0"/>
                                  </a:rPr>
                                  <m:t>𝒓</m:t>
                                </m:r>
                                <m:d>
                                  <m:dPr>
                                    <m:begChr m:val="["/>
                                    <m:endChr m:val="]"/>
                                    <m:ctrlPr>
                                      <a:rPr lang="en-US" sz="1200" i="1" dirty="0" smtClean="0">
                                        <a:latin typeface="Cambria Math" panose="02040503050406030204" pitchFamily="18" charset="0"/>
                                      </a:rPr>
                                    </m:ctrlPr>
                                  </m:dPr>
                                  <m:e>
                                    <m:r>
                                      <a:rPr lang="en-US" sz="1200" dirty="0" smtClean="0">
                                        <a:latin typeface="Cambria Math" panose="02040503050406030204" pitchFamily="18" charset="0"/>
                                      </a:rPr>
                                      <m:t>𝒎𝒎</m:t>
                                    </m:r>
                                  </m:e>
                                </m:d>
                              </m:oMath>
                            </m:oMathPara>
                          </a14:m>
                          <a:endParaRPr lang="en-US" sz="1200" dirty="0">
                            <a:latin typeface="Times New Roman" panose="02020603050405020304" pitchFamily="18" charset="0"/>
                            <a:cs typeface="Times New Roman" panose="02020603050405020304" pitchFamily="18" charset="0"/>
                          </a:endParaRPr>
                        </a:p>
                      </a:txBody>
                      <a:tcPr/>
                    </a:tc>
                    <a:tc>
                      <a:txBody>
                        <a:bodyPr/>
                        <a:lstStyle/>
                        <a:p>
                          <a:pPr algn="ctr"/>
                          <a14:m>
                            <m:oMathPara xmlns:m="http://schemas.openxmlformats.org/officeDocument/2006/math">
                              <m:oMathParaPr>
                                <m:jc m:val="centerGroup"/>
                              </m:oMathParaPr>
                              <m:oMath xmlns:m="http://schemas.openxmlformats.org/officeDocument/2006/math">
                                <m:r>
                                  <a:rPr lang="en-US" sz="1200" b="1" i="1" dirty="0" smtClean="0">
                                    <a:latin typeface="Cambria Math" panose="02040503050406030204" pitchFamily="18" charset="0"/>
                                  </a:rPr>
                                  <m:t>𝒕</m:t>
                                </m:r>
                                <m:d>
                                  <m:dPr>
                                    <m:begChr m:val="["/>
                                    <m:endChr m:val="]"/>
                                    <m:ctrlPr>
                                      <a:rPr lang="en-US" sz="1200" i="1" dirty="0" smtClean="0">
                                        <a:latin typeface="Cambria Math" panose="02040503050406030204" pitchFamily="18" charset="0"/>
                                      </a:rPr>
                                    </m:ctrlPr>
                                  </m:dPr>
                                  <m:e>
                                    <m:r>
                                      <a:rPr lang="en-US" sz="1200" dirty="0" smtClean="0">
                                        <a:latin typeface="Cambria Math" panose="02040503050406030204" pitchFamily="18" charset="0"/>
                                      </a:rPr>
                                      <m:t>𝒑𝒔</m:t>
                                    </m:r>
                                  </m:e>
                                </m:d>
                              </m:oMath>
                            </m:oMathPara>
                          </a14:m>
                          <a:endParaRPr lang="en-US" sz="1200" dirty="0">
                            <a:latin typeface="Times New Roman" panose="02020603050405020304" pitchFamily="18" charset="0"/>
                            <a:cs typeface="Times New Roman" panose="02020603050405020304" pitchFamily="18" charset="0"/>
                          </a:endParaRPr>
                        </a:p>
                      </a:txBody>
                      <a:tcPr/>
                    </a:tc>
                    <a:tc>
                      <a:txBody>
                        <a:bodyPr/>
                        <a:lstStyle/>
                        <a:p>
                          <a:pPr algn="ctr"/>
                          <a14:m>
                            <m:oMathPara xmlns:m="http://schemas.openxmlformats.org/officeDocument/2006/math">
                              <m:oMathParaPr>
                                <m:jc m:val="centerGroup"/>
                              </m:oMathParaPr>
                              <m:oMath xmlns:m="http://schemas.openxmlformats.org/officeDocument/2006/math">
                                <m:r>
                                  <a:rPr lang="en-US" sz="1200" smtClean="0">
                                    <a:latin typeface="Cambria Math" panose="02040503050406030204" pitchFamily="18" charset="0"/>
                                  </a:rPr>
                                  <m:t>𝒒</m:t>
                                </m:r>
                                <m:d>
                                  <m:dPr>
                                    <m:begChr m:val="["/>
                                    <m:endChr m:val="]"/>
                                    <m:ctrlPr>
                                      <a:rPr lang="en-US" sz="1200" i="1" smtClean="0">
                                        <a:latin typeface="Cambria Math" panose="02040503050406030204" pitchFamily="18" charset="0"/>
                                      </a:rPr>
                                    </m:ctrlPr>
                                  </m:dPr>
                                  <m:e>
                                    <m:r>
                                      <a:rPr lang="en-US" sz="1200" b="1" i="0" smtClean="0">
                                        <a:latin typeface="Cambria Math" panose="02040503050406030204" pitchFamily="18" charset="0"/>
                                      </a:rPr>
                                      <m:t>𝐧</m:t>
                                    </m:r>
                                    <m:r>
                                      <a:rPr lang="en-US" sz="1200" smtClean="0">
                                        <a:latin typeface="Cambria Math" panose="02040503050406030204" pitchFamily="18" charset="0"/>
                                      </a:rPr>
                                      <m:t>𝒄</m:t>
                                    </m:r>
                                  </m:e>
                                </m:d>
                              </m:oMath>
                            </m:oMathPara>
                          </a14:m>
                          <a:endParaRPr 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531569582"/>
                      </a:ext>
                    </a:extLst>
                  </a:tr>
                  <a:tr h="333988">
                    <a:tc>
                      <a:txBody>
                        <a:bodyPr/>
                        <a:lstStyle/>
                        <a:p>
                          <a:pPr algn="ctr"/>
                          <a:r>
                            <a:rPr lang="en-US" sz="1200" dirty="0"/>
                            <a:t>262</a:t>
                          </a:r>
                          <a:endParaRPr lang="en-US" sz="1200" dirty="0">
                            <a:latin typeface="Times New Roman" panose="02020603050405020304" pitchFamily="18" charset="0"/>
                            <a:cs typeface="Times New Roman" panose="02020603050405020304" pitchFamily="18" charset="0"/>
                          </a:endParaRPr>
                        </a:p>
                      </a:txBody>
                      <a:tcPr/>
                    </a:tc>
                    <a:tc>
                      <a:txBody>
                        <a:bodyPr/>
                        <a:lstStyle/>
                        <a:p>
                          <a:pPr algn="ctr"/>
                          <a14:m>
                            <m:oMathPara xmlns:m="http://schemas.openxmlformats.org/officeDocument/2006/math">
                              <m:oMathParaPr>
                                <m:jc m:val="centerGroup"/>
                              </m:oMathParaPr>
                              <m:oMath xmlns:m="http://schemas.openxmlformats.org/officeDocument/2006/math">
                                <m:r>
                                  <a:rPr lang="en-US" sz="1200" dirty="0" smtClean="0">
                                    <a:latin typeface="Cambria Math" panose="02040503050406030204" pitchFamily="18" charset="0"/>
                                  </a:rPr>
                                  <m:t>4.31</m:t>
                                </m:r>
                              </m:oMath>
                            </m:oMathPara>
                          </a14:m>
                          <a:endParaRPr lang="en-US" sz="1200" dirty="0">
                            <a:latin typeface="Times New Roman" panose="02020603050405020304" pitchFamily="18" charset="0"/>
                            <a:cs typeface="Times New Roman" panose="02020603050405020304" pitchFamily="18" charset="0"/>
                          </a:endParaRPr>
                        </a:p>
                      </a:txBody>
                      <a:tcPr/>
                    </a:tc>
                    <a:tc>
                      <a:txBody>
                        <a:bodyPr/>
                        <a:lstStyle/>
                        <a:p>
                          <a:pPr algn="ctr"/>
                          <a:r>
                            <a:rPr lang="en-US" sz="1200" dirty="0"/>
                            <a:t>1.0</a:t>
                          </a:r>
                          <a:endParaRPr lang="en-US" sz="1200" dirty="0">
                            <a:latin typeface="Times New Roman" panose="02020603050405020304" pitchFamily="18" charset="0"/>
                            <a:cs typeface="Times New Roman" panose="02020603050405020304" pitchFamily="18" charset="0"/>
                          </a:endParaRPr>
                        </a:p>
                      </a:txBody>
                      <a:tcPr/>
                    </a:tc>
                    <a:tc>
                      <a:txBody>
                        <a:bodyPr/>
                        <a:lstStyle/>
                        <a:p>
                          <a:pPr algn="ctr"/>
                          <a14:m>
                            <m:oMathPara xmlns:m="http://schemas.openxmlformats.org/officeDocument/2006/math">
                              <m:oMathParaPr>
                                <m:jc m:val="centerGroup"/>
                              </m:oMathParaPr>
                              <m:oMath xmlns:m="http://schemas.openxmlformats.org/officeDocument/2006/math">
                                <m:r>
                                  <a:rPr lang="en-US" sz="1200" b="0" i="0" dirty="0" smtClean="0">
                                    <a:solidFill>
                                      <a:srgbClr val="FF0000"/>
                                    </a:solidFill>
                                    <a:latin typeface="Cambria Math" panose="02040503050406030204" pitchFamily="18" charset="0"/>
                                  </a:rPr>
                                  <m:t>1.0−5.0</m:t>
                                </m:r>
                              </m:oMath>
                            </m:oMathPara>
                          </a14:m>
                          <a:endParaRPr lang="en-US" sz="1200" dirty="0">
                            <a:solidFill>
                              <a:srgbClr val="FF0000"/>
                            </a:solidFill>
                            <a:latin typeface="Times New Roman" panose="02020603050405020304" pitchFamily="18" charset="0"/>
                            <a:cs typeface="Times New Roman" panose="02020603050405020304" pitchFamily="18" charset="0"/>
                          </a:endParaRPr>
                        </a:p>
                      </a:txBody>
                      <a:tcPr/>
                    </a:tc>
                    <a:tc>
                      <a:txBody>
                        <a:bodyPr/>
                        <a:lstStyle/>
                        <a:p>
                          <a:pPr algn="ctr"/>
                          <a:r>
                            <a:rPr lang="en-US" sz="1200" dirty="0"/>
                            <a:t>0.1-1.0</a:t>
                          </a:r>
                          <a:endParaRPr 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900801393"/>
                      </a:ext>
                    </a:extLst>
                  </a:tr>
                </a:tbl>
              </a:graphicData>
            </a:graphic>
          </p:graphicFrame>
        </mc:Choice>
        <mc:Fallback xmlns="">
          <p:graphicFrame>
            <p:nvGraphicFramePr>
              <p:cNvPr id="13" name="Table 12"/>
              <p:cNvGraphicFramePr>
                <a:graphicFrameLocks noGrp="1"/>
              </p:cNvGraphicFramePr>
              <p:nvPr>
                <p:extLst>
                  <p:ext uri="{D42A27DB-BD31-4B8C-83A1-F6EECF244321}">
                    <p14:modId xmlns:p14="http://schemas.microsoft.com/office/powerpoint/2010/main" val="2301805427"/>
                  </p:ext>
                </p:extLst>
              </p:nvPr>
            </p:nvGraphicFramePr>
            <p:xfrm>
              <a:off x="855594" y="3841111"/>
              <a:ext cx="3733800" cy="608308"/>
            </p:xfrm>
            <a:graphic>
              <a:graphicData uri="http://schemas.openxmlformats.org/drawingml/2006/table">
                <a:tbl>
                  <a:tblPr firstRow="1" bandRow="1">
                    <a:tableStyleId>{2A488322-F2BA-4B5B-9748-0D474271808F}</a:tableStyleId>
                  </a:tblPr>
                  <a:tblGrid>
                    <a:gridCol w="787412">
                      <a:extLst>
                        <a:ext uri="{9D8B030D-6E8A-4147-A177-3AD203B41FA5}">
                          <a16:colId xmlns:a16="http://schemas.microsoft.com/office/drawing/2014/main" val="3005544144"/>
                        </a:ext>
                      </a:extLst>
                    </a:gridCol>
                    <a:gridCol w="781695">
                      <a:extLst>
                        <a:ext uri="{9D8B030D-6E8A-4147-A177-3AD203B41FA5}">
                          <a16:colId xmlns:a16="http://schemas.microsoft.com/office/drawing/2014/main" val="3834854578"/>
                        </a:ext>
                      </a:extLst>
                    </a:gridCol>
                    <a:gridCol w="721564">
                      <a:extLst>
                        <a:ext uri="{9D8B030D-6E8A-4147-A177-3AD203B41FA5}">
                          <a16:colId xmlns:a16="http://schemas.microsoft.com/office/drawing/2014/main" val="3819194599"/>
                        </a:ext>
                      </a:extLst>
                    </a:gridCol>
                    <a:gridCol w="793772">
                      <a:extLst>
                        <a:ext uri="{9D8B030D-6E8A-4147-A177-3AD203B41FA5}">
                          <a16:colId xmlns:a16="http://schemas.microsoft.com/office/drawing/2014/main" val="2313498743"/>
                        </a:ext>
                      </a:extLst>
                    </a:gridCol>
                    <a:gridCol w="649357">
                      <a:extLst>
                        <a:ext uri="{9D8B030D-6E8A-4147-A177-3AD203B41FA5}">
                          <a16:colId xmlns:a16="http://schemas.microsoft.com/office/drawing/2014/main" val="2413272670"/>
                        </a:ext>
                      </a:extLst>
                    </a:gridCol>
                  </a:tblGrid>
                  <a:tr h="274320">
                    <a:tc>
                      <a:txBody>
                        <a:bodyPr/>
                        <a:lstStyle/>
                        <a:p>
                          <a:endParaRPr lang="en-US"/>
                        </a:p>
                      </a:txBody>
                      <a:tcPr>
                        <a:blipFill>
                          <a:blip r:embed="rId6"/>
                          <a:stretch>
                            <a:fillRect t="-4444" r="-376744" b="-126667"/>
                          </a:stretch>
                        </a:blipFill>
                      </a:tcPr>
                    </a:tc>
                    <a:tc>
                      <a:txBody>
                        <a:bodyPr/>
                        <a:lstStyle/>
                        <a:p>
                          <a:endParaRPr lang="en-US"/>
                        </a:p>
                      </a:txBody>
                      <a:tcPr>
                        <a:blipFill>
                          <a:blip r:embed="rId6"/>
                          <a:stretch>
                            <a:fillRect l="-100000" t="-4444" r="-276744" b="-126667"/>
                          </a:stretch>
                        </a:blipFill>
                      </a:tcPr>
                    </a:tc>
                    <a:tc>
                      <a:txBody>
                        <a:bodyPr/>
                        <a:lstStyle/>
                        <a:p>
                          <a:endParaRPr lang="en-US"/>
                        </a:p>
                      </a:txBody>
                      <a:tcPr>
                        <a:blipFill>
                          <a:blip r:embed="rId6"/>
                          <a:stretch>
                            <a:fillRect l="-218644" t="-4444" r="-202542" b="-126667"/>
                          </a:stretch>
                        </a:blipFill>
                      </a:tcPr>
                    </a:tc>
                    <a:tc>
                      <a:txBody>
                        <a:bodyPr/>
                        <a:lstStyle/>
                        <a:p>
                          <a:endParaRPr lang="en-US"/>
                        </a:p>
                      </a:txBody>
                      <a:tcPr>
                        <a:blipFill>
                          <a:blip r:embed="rId6"/>
                          <a:stretch>
                            <a:fillRect l="-289231" t="-4444" r="-83846" b="-126667"/>
                          </a:stretch>
                        </a:blipFill>
                      </a:tcPr>
                    </a:tc>
                    <a:tc>
                      <a:txBody>
                        <a:bodyPr/>
                        <a:lstStyle/>
                        <a:p>
                          <a:endParaRPr lang="en-US"/>
                        </a:p>
                      </a:txBody>
                      <a:tcPr>
                        <a:blipFill>
                          <a:blip r:embed="rId6"/>
                          <a:stretch>
                            <a:fillRect l="-472897" t="-4444" r="-1869" b="-126667"/>
                          </a:stretch>
                        </a:blipFill>
                      </a:tcPr>
                    </a:tc>
                    <a:extLst>
                      <a:ext uri="{0D108BD9-81ED-4DB2-BD59-A6C34878D82A}">
                        <a16:rowId xmlns:a16="http://schemas.microsoft.com/office/drawing/2014/main" val="3531569582"/>
                      </a:ext>
                    </a:extLst>
                  </a:tr>
                  <a:tr h="333988">
                    <a:tc>
                      <a:txBody>
                        <a:bodyPr/>
                        <a:lstStyle/>
                        <a:p>
                          <a:pPr algn="ctr"/>
                          <a:r>
                            <a:rPr lang="en-US" sz="1200" dirty="0"/>
                            <a:t>262</a:t>
                          </a:r>
                          <a:endParaRPr lang="en-US" sz="1200" dirty="0">
                            <a:latin typeface="Times New Roman" panose="02020603050405020304" pitchFamily="18" charset="0"/>
                            <a:cs typeface="Times New Roman" panose="02020603050405020304" pitchFamily="18" charset="0"/>
                          </a:endParaRPr>
                        </a:p>
                      </a:txBody>
                      <a:tcPr/>
                    </a:tc>
                    <a:tc>
                      <a:txBody>
                        <a:bodyPr/>
                        <a:lstStyle/>
                        <a:p>
                          <a:endParaRPr lang="en-US"/>
                        </a:p>
                      </a:txBody>
                      <a:tcPr>
                        <a:blipFill>
                          <a:blip r:embed="rId6"/>
                          <a:stretch>
                            <a:fillRect l="-100000" t="-85455" r="-276744" b="-3636"/>
                          </a:stretch>
                        </a:blipFill>
                      </a:tcPr>
                    </a:tc>
                    <a:tc>
                      <a:txBody>
                        <a:bodyPr/>
                        <a:lstStyle/>
                        <a:p>
                          <a:pPr algn="ctr"/>
                          <a:r>
                            <a:rPr lang="en-US" sz="1200" dirty="0"/>
                            <a:t>1.0</a:t>
                          </a:r>
                          <a:endParaRPr lang="en-US" sz="1200" dirty="0">
                            <a:latin typeface="Times New Roman" panose="02020603050405020304" pitchFamily="18" charset="0"/>
                            <a:cs typeface="Times New Roman" panose="02020603050405020304" pitchFamily="18" charset="0"/>
                          </a:endParaRPr>
                        </a:p>
                      </a:txBody>
                      <a:tcPr/>
                    </a:tc>
                    <a:tc>
                      <a:txBody>
                        <a:bodyPr/>
                        <a:lstStyle/>
                        <a:p>
                          <a:endParaRPr lang="en-US"/>
                        </a:p>
                      </a:txBody>
                      <a:tcPr>
                        <a:blipFill>
                          <a:blip r:embed="rId6"/>
                          <a:stretch>
                            <a:fillRect l="-289231" t="-85455" r="-83846" b="-3636"/>
                          </a:stretch>
                        </a:blipFill>
                      </a:tcPr>
                    </a:tc>
                    <a:tc>
                      <a:txBody>
                        <a:bodyPr/>
                        <a:lstStyle/>
                        <a:p>
                          <a:pPr algn="ctr"/>
                          <a:r>
                            <a:rPr lang="en-US" sz="1200" dirty="0"/>
                            <a:t>0.1-1.0</a:t>
                          </a:r>
                          <a:endParaRPr 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900801393"/>
                      </a:ext>
                    </a:extLst>
                  </a:tr>
                </a:tbl>
              </a:graphicData>
            </a:graphic>
          </p:graphicFrame>
        </mc:Fallback>
      </mc:AlternateContent>
      <p:sp>
        <p:nvSpPr>
          <p:cNvPr id="14" name="TextBox 13"/>
          <p:cNvSpPr txBox="1"/>
          <p:nvPr/>
        </p:nvSpPr>
        <p:spPr>
          <a:xfrm>
            <a:off x="789092" y="3443170"/>
            <a:ext cx="3128210" cy="369332"/>
          </a:xfrm>
          <a:prstGeom prst="rect">
            <a:avLst/>
          </a:prstGeom>
          <a:noFill/>
        </p:spPr>
        <p:txBody>
          <a:bodyPr wrap="square" rtlCol="0">
            <a:spAutoFit/>
          </a:bodyPr>
          <a:lstStyle/>
          <a:p>
            <a:r>
              <a:rPr lang="en-GB" dirty="0"/>
              <a:t>Laser parameters</a:t>
            </a:r>
          </a:p>
        </p:txBody>
      </p:sp>
      <p:sp>
        <p:nvSpPr>
          <p:cNvPr id="15" name="TextBox 14"/>
          <p:cNvSpPr txBox="1"/>
          <p:nvPr/>
        </p:nvSpPr>
        <p:spPr>
          <a:xfrm>
            <a:off x="789092" y="4520267"/>
            <a:ext cx="3128210" cy="369332"/>
          </a:xfrm>
          <a:prstGeom prst="rect">
            <a:avLst/>
          </a:prstGeom>
          <a:noFill/>
        </p:spPr>
        <p:txBody>
          <a:bodyPr wrap="square" rtlCol="0">
            <a:spAutoFit/>
          </a:bodyPr>
          <a:lstStyle/>
          <a:p>
            <a:r>
              <a:rPr lang="en-GB" dirty="0"/>
              <a:t>RF parameters</a:t>
            </a:r>
          </a:p>
        </p:txBody>
      </p:sp>
      <p:pic>
        <p:nvPicPr>
          <p:cNvPr id="18" name="Picture 1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17046" y="1604629"/>
            <a:ext cx="4607512" cy="1882600"/>
          </a:xfrm>
          <a:prstGeom prst="rect">
            <a:avLst/>
          </a:prstGeom>
          <a:ln w="22225">
            <a:solidFill>
              <a:schemeClr val="bg1"/>
            </a:solidFill>
          </a:ln>
        </p:spPr>
      </p:pic>
      <p:pic>
        <p:nvPicPr>
          <p:cNvPr id="6" name="Picture 5">
            <a:extLst>
              <a:ext uri="{FF2B5EF4-FFF2-40B4-BE49-F238E27FC236}">
                <a16:creationId xmlns:a16="http://schemas.microsoft.com/office/drawing/2014/main" id="{0652E7DE-AA97-DE75-926D-C2749437AE04}"/>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942011" y="4339828"/>
            <a:ext cx="4837211" cy="1686308"/>
          </a:xfrm>
          <a:prstGeom prst="rect">
            <a:avLst/>
          </a:prstGeom>
          <a:ln w="22225">
            <a:solidFill>
              <a:schemeClr val="bg1"/>
            </a:solidFill>
          </a:ln>
        </p:spPr>
      </p:pic>
      <p:sp>
        <p:nvSpPr>
          <p:cNvPr id="9" name="Date Placeholder 8">
            <a:extLst>
              <a:ext uri="{FF2B5EF4-FFF2-40B4-BE49-F238E27FC236}">
                <a16:creationId xmlns:a16="http://schemas.microsoft.com/office/drawing/2014/main" id="{525C7481-CF8B-0539-8C9C-857DA5CA6549}"/>
              </a:ext>
            </a:extLst>
          </p:cNvPr>
          <p:cNvSpPr>
            <a:spLocks noGrp="1"/>
          </p:cNvSpPr>
          <p:nvPr>
            <p:ph type="dt" sz="half" idx="10"/>
          </p:nvPr>
        </p:nvSpPr>
        <p:spPr/>
        <p:txBody>
          <a:bodyPr/>
          <a:lstStyle/>
          <a:p>
            <a:r>
              <a:rPr lang="en-US"/>
              <a:t>5/02/2024</a:t>
            </a:r>
          </a:p>
        </p:txBody>
      </p:sp>
      <p:sp>
        <p:nvSpPr>
          <p:cNvPr id="17" name="Footer Placeholder 16">
            <a:extLst>
              <a:ext uri="{FF2B5EF4-FFF2-40B4-BE49-F238E27FC236}">
                <a16:creationId xmlns:a16="http://schemas.microsoft.com/office/drawing/2014/main" id="{4DB55140-D82B-9A3E-4D26-012C316229F3}"/>
              </a:ext>
            </a:extLst>
          </p:cNvPr>
          <p:cNvSpPr>
            <a:spLocks noGrp="1"/>
          </p:cNvSpPr>
          <p:nvPr>
            <p:ph type="ftr" sz="quarter" idx="3"/>
          </p:nvPr>
        </p:nvSpPr>
        <p:spPr/>
        <p:txBody>
          <a:bodyPr/>
          <a:lstStyle/>
          <a:p>
            <a:r>
              <a:rPr lang="en-US"/>
              <a:t>AWAKE Review</a:t>
            </a:r>
            <a:endParaRPr lang="en-US" dirty="0"/>
          </a:p>
        </p:txBody>
      </p:sp>
      <p:sp>
        <p:nvSpPr>
          <p:cNvPr id="19" name="Slide Number Placeholder 18">
            <a:extLst>
              <a:ext uri="{FF2B5EF4-FFF2-40B4-BE49-F238E27FC236}">
                <a16:creationId xmlns:a16="http://schemas.microsoft.com/office/drawing/2014/main" id="{4B1E4D1D-DC14-9B70-D9F5-D8D43759139C}"/>
              </a:ext>
            </a:extLst>
          </p:cNvPr>
          <p:cNvSpPr>
            <a:spLocks noGrp="1"/>
          </p:cNvSpPr>
          <p:nvPr>
            <p:ph type="sldNum" sz="quarter" idx="4"/>
          </p:nvPr>
        </p:nvSpPr>
        <p:spPr/>
        <p:txBody>
          <a:bodyPr/>
          <a:lstStyle/>
          <a:p>
            <a:fld id="{3D351EE0-6949-4F2E-8F68-46F7424C488D}" type="slidenum">
              <a:rPr lang="en-US" smtClean="0"/>
              <a:pPr/>
              <a:t>5</a:t>
            </a:fld>
            <a:endParaRPr lang="en-US" dirty="0"/>
          </a:p>
        </p:txBody>
      </p:sp>
    </p:spTree>
    <p:extLst>
      <p:ext uri="{BB962C8B-B14F-4D97-AF65-F5344CB8AC3E}">
        <p14:creationId xmlns:p14="http://schemas.microsoft.com/office/powerpoint/2010/main" val="414688053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7AF54-646E-44F5-06E2-5E777127A3E1}"/>
              </a:ext>
            </a:extLst>
          </p:cNvPr>
          <p:cNvSpPr>
            <a:spLocks noGrp="1"/>
          </p:cNvSpPr>
          <p:nvPr>
            <p:ph type="title"/>
          </p:nvPr>
        </p:nvSpPr>
        <p:spPr/>
        <p:txBody>
          <a:bodyPr>
            <a:normAutofit fontScale="90000"/>
          </a:bodyPr>
          <a:lstStyle/>
          <a:p>
            <a:r>
              <a:rPr lang="en-US" dirty="0"/>
              <a:t>Model Independent Analysis</a:t>
            </a:r>
            <a:endParaRPr lang="en-CH" dirty="0"/>
          </a:p>
        </p:txBody>
      </p:sp>
      <p:sp>
        <p:nvSpPr>
          <p:cNvPr id="11" name="Date Placeholder 10">
            <a:extLst>
              <a:ext uri="{FF2B5EF4-FFF2-40B4-BE49-F238E27FC236}">
                <a16:creationId xmlns:a16="http://schemas.microsoft.com/office/drawing/2014/main" id="{14D44347-CA3A-90C5-4DA9-1DBF0BBEFC4F}"/>
              </a:ext>
            </a:extLst>
          </p:cNvPr>
          <p:cNvSpPr>
            <a:spLocks noGrp="1"/>
          </p:cNvSpPr>
          <p:nvPr>
            <p:ph type="dt" sz="half" idx="10"/>
          </p:nvPr>
        </p:nvSpPr>
        <p:spPr/>
        <p:txBody>
          <a:bodyPr/>
          <a:lstStyle/>
          <a:p>
            <a:r>
              <a:rPr lang="en-US"/>
              <a:t>5/02/2024</a:t>
            </a:r>
          </a:p>
        </p:txBody>
      </p:sp>
      <p:sp>
        <p:nvSpPr>
          <p:cNvPr id="12" name="Footer Placeholder 11">
            <a:extLst>
              <a:ext uri="{FF2B5EF4-FFF2-40B4-BE49-F238E27FC236}">
                <a16:creationId xmlns:a16="http://schemas.microsoft.com/office/drawing/2014/main" id="{32BB1791-586C-0E05-7B31-F6BD8535843D}"/>
              </a:ext>
            </a:extLst>
          </p:cNvPr>
          <p:cNvSpPr>
            <a:spLocks noGrp="1"/>
          </p:cNvSpPr>
          <p:nvPr>
            <p:ph type="ftr" sz="quarter" idx="3"/>
          </p:nvPr>
        </p:nvSpPr>
        <p:spPr/>
        <p:txBody>
          <a:bodyPr/>
          <a:lstStyle/>
          <a:p>
            <a:r>
              <a:rPr lang="en-US"/>
              <a:t>AWAKE Review</a:t>
            </a:r>
            <a:endParaRPr lang="en-US" dirty="0"/>
          </a:p>
        </p:txBody>
      </p:sp>
      <p:sp>
        <p:nvSpPr>
          <p:cNvPr id="13" name="Slide Number Placeholder 12">
            <a:extLst>
              <a:ext uri="{FF2B5EF4-FFF2-40B4-BE49-F238E27FC236}">
                <a16:creationId xmlns:a16="http://schemas.microsoft.com/office/drawing/2014/main" id="{21B479B8-70F8-61C6-6066-AD4E75E727D2}"/>
              </a:ext>
            </a:extLst>
          </p:cNvPr>
          <p:cNvSpPr>
            <a:spLocks noGrp="1"/>
          </p:cNvSpPr>
          <p:nvPr>
            <p:ph type="sldNum" sz="quarter" idx="4"/>
          </p:nvPr>
        </p:nvSpPr>
        <p:spPr/>
        <p:txBody>
          <a:bodyPr/>
          <a:lstStyle/>
          <a:p>
            <a:fld id="{3D351EE0-6949-4F2E-8F68-46F7424C488D}" type="slidenum">
              <a:rPr lang="en-US" smtClean="0"/>
              <a:pPr/>
              <a:t>50</a:t>
            </a:fld>
            <a:endParaRPr lang="en-US" dirty="0"/>
          </a:p>
        </p:txBody>
      </p:sp>
      <p:sp>
        <p:nvSpPr>
          <p:cNvPr id="4" name="TextBox 3">
            <a:extLst>
              <a:ext uri="{FF2B5EF4-FFF2-40B4-BE49-F238E27FC236}">
                <a16:creationId xmlns:a16="http://schemas.microsoft.com/office/drawing/2014/main" id="{C523DA02-6C5A-4C26-80CE-A3A9BBC84581}"/>
              </a:ext>
            </a:extLst>
          </p:cNvPr>
          <p:cNvSpPr txBox="1"/>
          <p:nvPr/>
        </p:nvSpPr>
        <p:spPr>
          <a:xfrm>
            <a:off x="504915" y="816126"/>
            <a:ext cx="9855928" cy="1754326"/>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Calibri Light" panose="020F0302020204030204" pitchFamily="34" charset="0"/>
              </a:rPr>
              <a:t>MIA consists in applying SVD to BPM measurements.</a:t>
            </a:r>
          </a:p>
          <a:p>
            <a:pPr marL="285750" indent="-285750">
              <a:buFont typeface="Arial" panose="020B0604020202020204" pitchFamily="34" charset="0"/>
              <a:buChar char="•"/>
            </a:pPr>
            <a:r>
              <a:rPr lang="en-US" dirty="0">
                <a:latin typeface="Calibri Light" panose="020F0302020204030204" pitchFamily="34" charset="0"/>
              </a:rPr>
              <a:t>This allows to identifies the main sources of jitter</a:t>
            </a:r>
          </a:p>
          <a:p>
            <a:pPr marL="285750" indent="-285750">
              <a:buFont typeface="Arial" panose="020B0604020202020204" pitchFamily="34" charset="0"/>
              <a:buChar char="•"/>
            </a:pPr>
            <a:r>
              <a:rPr lang="en-US" dirty="0">
                <a:latin typeface="Calibri Light" panose="020F0302020204030204" pitchFamily="34" charset="0"/>
              </a:rPr>
              <a:t>It produces eigenvectors that allows to identify the sources of jitter by comparison with simulations</a:t>
            </a:r>
          </a:p>
          <a:p>
            <a:pPr marL="285750" indent="-285750">
              <a:buFont typeface="Arial" panose="020B0604020202020204" pitchFamily="34" charset="0"/>
              <a:buChar char="•"/>
            </a:pPr>
            <a:endParaRPr lang="en-US" dirty="0">
              <a:latin typeface="Calibri Light" panose="020F0302020204030204" pitchFamily="34" charset="0"/>
            </a:endParaRPr>
          </a:p>
          <a:p>
            <a:r>
              <a:rPr lang="en-US" dirty="0">
                <a:latin typeface="Calibri Light" panose="020F0302020204030204" pitchFamily="34" charset="0"/>
                <a:sym typeface="Wingdings" panose="05000000000000000000" pitchFamily="2" charset="2"/>
              </a:rPr>
              <a:t> We can </a:t>
            </a:r>
            <a:r>
              <a:rPr lang="en-US" b="1" dirty="0">
                <a:solidFill>
                  <a:srgbClr val="0432FF"/>
                </a:solidFill>
                <a:latin typeface="Calibri Light" panose="020F0302020204030204" pitchFamily="34" charset="0"/>
                <a:sym typeface="Wingdings" panose="05000000000000000000" pitchFamily="2" charset="2"/>
              </a:rPr>
              <a:t>apply it to the trajectory fits</a:t>
            </a:r>
            <a:r>
              <a:rPr lang="en-US" dirty="0">
                <a:latin typeface="Calibri Light" panose="020F0302020204030204" pitchFamily="34" charset="0"/>
                <a:sym typeface="Wingdings" panose="05000000000000000000" pitchFamily="2" charset="2"/>
              </a:rPr>
              <a:t>, which naturally filter out the bpm resolution error</a:t>
            </a:r>
            <a:endParaRPr lang="en-US" dirty="0">
              <a:latin typeface="Calibri Light" panose="020F0302020204030204" pitchFamily="34" charset="0"/>
            </a:endParaRPr>
          </a:p>
          <a:p>
            <a:pPr>
              <a:buClr>
                <a:schemeClr val="accent2"/>
              </a:buClr>
            </a:pPr>
            <a:endParaRPr lang="en-US" dirty="0">
              <a:latin typeface="Calibri Light" panose="020F0302020204030204" pitchFamily="34" charset="0"/>
            </a:endParaRPr>
          </a:p>
        </p:txBody>
      </p:sp>
      <p:pic>
        <p:nvPicPr>
          <p:cNvPr id="6" name="Picture 2">
            <a:extLst>
              <a:ext uri="{FF2B5EF4-FFF2-40B4-BE49-F238E27FC236}">
                <a16:creationId xmlns:a16="http://schemas.microsoft.com/office/drawing/2014/main" id="{975FB975-41E9-A615-DAB1-2CF2B08A33C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8898" y="2983267"/>
            <a:ext cx="4038600" cy="26670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a:extLst>
              <a:ext uri="{FF2B5EF4-FFF2-40B4-BE49-F238E27FC236}">
                <a16:creationId xmlns:a16="http://schemas.microsoft.com/office/drawing/2014/main" id="{3D46CC46-BAE7-D834-7469-2353535AFA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93640" y="2265572"/>
            <a:ext cx="4822805" cy="3847406"/>
          </a:xfrm>
          <a:prstGeom prst="rect">
            <a:avLst/>
          </a:prstGeom>
          <a:noFill/>
          <a:extLst>
            <a:ext uri="{909E8E84-426E-40DD-AFC4-6F175D3DCCD1}">
              <a14:hiddenFill xmlns:a14="http://schemas.microsoft.com/office/drawing/2010/main">
                <a:solidFill>
                  <a:srgbClr val="FFFFFF"/>
                </a:solidFill>
              </a14:hiddenFill>
            </a:ext>
          </a:extLst>
        </p:spPr>
      </p:pic>
      <p:sp>
        <p:nvSpPr>
          <p:cNvPr id="9" name="Oval 8">
            <a:extLst>
              <a:ext uri="{FF2B5EF4-FFF2-40B4-BE49-F238E27FC236}">
                <a16:creationId xmlns:a16="http://schemas.microsoft.com/office/drawing/2014/main" id="{49B95176-63AE-4A11-6950-008A2AD918FF}"/>
              </a:ext>
            </a:extLst>
          </p:cNvPr>
          <p:cNvSpPr/>
          <p:nvPr/>
        </p:nvSpPr>
        <p:spPr>
          <a:xfrm>
            <a:off x="1447061" y="3258104"/>
            <a:ext cx="164237" cy="13538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1</a:t>
            </a:r>
            <a:endParaRPr lang="en-GB" sz="1200" dirty="0"/>
          </a:p>
        </p:txBody>
      </p:sp>
      <p:sp>
        <p:nvSpPr>
          <p:cNvPr id="10" name="Oval 9">
            <a:extLst>
              <a:ext uri="{FF2B5EF4-FFF2-40B4-BE49-F238E27FC236}">
                <a16:creationId xmlns:a16="http://schemas.microsoft.com/office/drawing/2014/main" id="{9DF70511-A9E3-58AF-AFD0-7C0E672CC143}"/>
              </a:ext>
            </a:extLst>
          </p:cNvPr>
          <p:cNvSpPr/>
          <p:nvPr/>
        </p:nvSpPr>
        <p:spPr>
          <a:xfrm>
            <a:off x="1541017" y="4053891"/>
            <a:ext cx="164237" cy="13538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2</a:t>
            </a:r>
            <a:endParaRPr lang="en-GB" sz="1200" dirty="0"/>
          </a:p>
        </p:txBody>
      </p:sp>
      <p:sp>
        <p:nvSpPr>
          <p:cNvPr id="14" name="Oval 13">
            <a:extLst>
              <a:ext uri="{FF2B5EF4-FFF2-40B4-BE49-F238E27FC236}">
                <a16:creationId xmlns:a16="http://schemas.microsoft.com/office/drawing/2014/main" id="{EFC6DB56-1579-B599-302F-D620D3FD3FBD}"/>
              </a:ext>
            </a:extLst>
          </p:cNvPr>
          <p:cNvSpPr/>
          <p:nvPr/>
        </p:nvSpPr>
        <p:spPr>
          <a:xfrm>
            <a:off x="1751861" y="4663735"/>
            <a:ext cx="164237" cy="13538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3</a:t>
            </a:r>
            <a:endParaRPr lang="en-GB" sz="1200" dirty="0"/>
          </a:p>
        </p:txBody>
      </p:sp>
      <p:sp>
        <p:nvSpPr>
          <p:cNvPr id="15" name="Oval 14">
            <a:extLst>
              <a:ext uri="{FF2B5EF4-FFF2-40B4-BE49-F238E27FC236}">
                <a16:creationId xmlns:a16="http://schemas.microsoft.com/office/drawing/2014/main" id="{B064447F-51D2-BEBC-C28E-27AC7506F175}"/>
              </a:ext>
            </a:extLst>
          </p:cNvPr>
          <p:cNvSpPr/>
          <p:nvPr/>
        </p:nvSpPr>
        <p:spPr>
          <a:xfrm>
            <a:off x="5931763" y="2524353"/>
            <a:ext cx="164237" cy="13538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1</a:t>
            </a:r>
            <a:endParaRPr lang="en-GB" sz="1200" dirty="0"/>
          </a:p>
        </p:txBody>
      </p:sp>
      <p:sp>
        <p:nvSpPr>
          <p:cNvPr id="16" name="Oval 15">
            <a:extLst>
              <a:ext uri="{FF2B5EF4-FFF2-40B4-BE49-F238E27FC236}">
                <a16:creationId xmlns:a16="http://schemas.microsoft.com/office/drawing/2014/main" id="{69A1B562-CDBD-AA97-D4BE-23A741DD0BBA}"/>
              </a:ext>
            </a:extLst>
          </p:cNvPr>
          <p:cNvSpPr/>
          <p:nvPr/>
        </p:nvSpPr>
        <p:spPr>
          <a:xfrm>
            <a:off x="5901283" y="3691386"/>
            <a:ext cx="164237" cy="13538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2</a:t>
            </a:r>
            <a:endParaRPr lang="en-GB" sz="1200" dirty="0"/>
          </a:p>
        </p:txBody>
      </p:sp>
      <p:sp>
        <p:nvSpPr>
          <p:cNvPr id="17" name="Oval 16">
            <a:extLst>
              <a:ext uri="{FF2B5EF4-FFF2-40B4-BE49-F238E27FC236}">
                <a16:creationId xmlns:a16="http://schemas.microsoft.com/office/drawing/2014/main" id="{5F8F3B7B-0BA3-8C55-0115-30DA5B4DAE20}"/>
              </a:ext>
            </a:extLst>
          </p:cNvPr>
          <p:cNvSpPr/>
          <p:nvPr/>
        </p:nvSpPr>
        <p:spPr>
          <a:xfrm>
            <a:off x="5893639" y="4902182"/>
            <a:ext cx="164237" cy="13538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3</a:t>
            </a:r>
            <a:endParaRPr lang="en-GB" sz="1200" dirty="0"/>
          </a:p>
        </p:txBody>
      </p:sp>
    </p:spTree>
    <p:extLst>
      <p:ext uri="{BB962C8B-B14F-4D97-AF65-F5344CB8AC3E}">
        <p14:creationId xmlns:p14="http://schemas.microsoft.com/office/powerpoint/2010/main" val="316268761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7AF54-646E-44F5-06E2-5E777127A3E1}"/>
              </a:ext>
            </a:extLst>
          </p:cNvPr>
          <p:cNvSpPr>
            <a:spLocks noGrp="1"/>
          </p:cNvSpPr>
          <p:nvPr>
            <p:ph type="title"/>
          </p:nvPr>
        </p:nvSpPr>
        <p:spPr/>
        <p:txBody>
          <a:bodyPr>
            <a:normAutofit fontScale="90000"/>
          </a:bodyPr>
          <a:lstStyle/>
          <a:p>
            <a:r>
              <a:rPr lang="en-US" dirty="0"/>
              <a:t>Model Independent Analysis</a:t>
            </a:r>
            <a:endParaRPr lang="en-CH" dirty="0"/>
          </a:p>
        </p:txBody>
      </p:sp>
      <p:sp>
        <p:nvSpPr>
          <p:cNvPr id="11" name="Date Placeholder 10">
            <a:extLst>
              <a:ext uri="{FF2B5EF4-FFF2-40B4-BE49-F238E27FC236}">
                <a16:creationId xmlns:a16="http://schemas.microsoft.com/office/drawing/2014/main" id="{14D44347-CA3A-90C5-4DA9-1DBF0BBEFC4F}"/>
              </a:ext>
            </a:extLst>
          </p:cNvPr>
          <p:cNvSpPr>
            <a:spLocks noGrp="1"/>
          </p:cNvSpPr>
          <p:nvPr>
            <p:ph type="dt" sz="half" idx="10"/>
          </p:nvPr>
        </p:nvSpPr>
        <p:spPr/>
        <p:txBody>
          <a:bodyPr/>
          <a:lstStyle/>
          <a:p>
            <a:r>
              <a:rPr lang="en-US"/>
              <a:t>5/02/2024</a:t>
            </a:r>
          </a:p>
        </p:txBody>
      </p:sp>
      <p:sp>
        <p:nvSpPr>
          <p:cNvPr id="12" name="Footer Placeholder 11">
            <a:extLst>
              <a:ext uri="{FF2B5EF4-FFF2-40B4-BE49-F238E27FC236}">
                <a16:creationId xmlns:a16="http://schemas.microsoft.com/office/drawing/2014/main" id="{32BB1791-586C-0E05-7B31-F6BD8535843D}"/>
              </a:ext>
            </a:extLst>
          </p:cNvPr>
          <p:cNvSpPr>
            <a:spLocks noGrp="1"/>
          </p:cNvSpPr>
          <p:nvPr>
            <p:ph type="ftr" sz="quarter" idx="3"/>
          </p:nvPr>
        </p:nvSpPr>
        <p:spPr/>
        <p:txBody>
          <a:bodyPr/>
          <a:lstStyle/>
          <a:p>
            <a:r>
              <a:rPr lang="en-US"/>
              <a:t>AWAKE Review</a:t>
            </a:r>
            <a:endParaRPr lang="en-US" dirty="0"/>
          </a:p>
        </p:txBody>
      </p:sp>
      <p:sp>
        <p:nvSpPr>
          <p:cNvPr id="13" name="Slide Number Placeholder 12">
            <a:extLst>
              <a:ext uri="{FF2B5EF4-FFF2-40B4-BE49-F238E27FC236}">
                <a16:creationId xmlns:a16="http://schemas.microsoft.com/office/drawing/2014/main" id="{21B479B8-70F8-61C6-6066-AD4E75E727D2}"/>
              </a:ext>
            </a:extLst>
          </p:cNvPr>
          <p:cNvSpPr>
            <a:spLocks noGrp="1"/>
          </p:cNvSpPr>
          <p:nvPr>
            <p:ph type="sldNum" sz="quarter" idx="4"/>
          </p:nvPr>
        </p:nvSpPr>
        <p:spPr/>
        <p:txBody>
          <a:bodyPr/>
          <a:lstStyle/>
          <a:p>
            <a:fld id="{3D351EE0-6949-4F2E-8F68-46F7424C488D}" type="slidenum">
              <a:rPr lang="en-US" smtClean="0"/>
              <a:pPr/>
              <a:t>51</a:t>
            </a:fld>
            <a:endParaRPr lang="en-US" dirty="0"/>
          </a:p>
        </p:txBody>
      </p:sp>
      <p:sp>
        <p:nvSpPr>
          <p:cNvPr id="3" name="TextBox 2">
            <a:extLst>
              <a:ext uri="{FF2B5EF4-FFF2-40B4-BE49-F238E27FC236}">
                <a16:creationId xmlns:a16="http://schemas.microsoft.com/office/drawing/2014/main" id="{CB812921-1FAB-ABF8-F37D-A180FDCBECA5}"/>
              </a:ext>
            </a:extLst>
          </p:cNvPr>
          <p:cNvSpPr txBox="1"/>
          <p:nvPr/>
        </p:nvSpPr>
        <p:spPr>
          <a:xfrm>
            <a:off x="2900208" y="2657457"/>
            <a:ext cx="1613098" cy="276999"/>
          </a:xfrm>
          <a:prstGeom prst="rect">
            <a:avLst/>
          </a:prstGeom>
          <a:noFill/>
        </p:spPr>
        <p:txBody>
          <a:bodyPr wrap="square" rtlCol="0">
            <a:spAutoFit/>
          </a:bodyPr>
          <a:lstStyle/>
          <a:p>
            <a:r>
              <a:rPr lang="en-US" sz="1200" dirty="0"/>
              <a:t>x’ = 10 urad</a:t>
            </a:r>
            <a:endParaRPr lang="en-GB" sz="1200" dirty="0"/>
          </a:p>
        </p:txBody>
      </p:sp>
      <p:pic>
        <p:nvPicPr>
          <p:cNvPr id="5" name="Picture 32">
            <a:extLst>
              <a:ext uri="{FF2B5EF4-FFF2-40B4-BE49-F238E27FC236}">
                <a16:creationId xmlns:a16="http://schemas.microsoft.com/office/drawing/2014/main" id="{9E1BBB39-AEB9-E828-4BB9-D35F2B6710D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6483" y="4480215"/>
            <a:ext cx="1979198" cy="128911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4">
            <a:extLst>
              <a:ext uri="{FF2B5EF4-FFF2-40B4-BE49-F238E27FC236}">
                <a16:creationId xmlns:a16="http://schemas.microsoft.com/office/drawing/2014/main" id="{B513508A-D619-D1C8-0A71-5EC6021D79C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63848" y="4468675"/>
            <a:ext cx="1887512" cy="1278944"/>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C7E6D473-199F-4A0A-3978-0BB1D3E2F336}"/>
              </a:ext>
            </a:extLst>
          </p:cNvPr>
          <p:cNvSpPr txBox="1"/>
          <p:nvPr/>
        </p:nvSpPr>
        <p:spPr>
          <a:xfrm>
            <a:off x="8545309" y="2683178"/>
            <a:ext cx="1917535" cy="276999"/>
          </a:xfrm>
          <a:prstGeom prst="rect">
            <a:avLst/>
          </a:prstGeom>
          <a:noFill/>
        </p:spPr>
        <p:txBody>
          <a:bodyPr wrap="square" rtlCol="0">
            <a:spAutoFit/>
          </a:bodyPr>
          <a:lstStyle/>
          <a:p>
            <a:r>
              <a:rPr lang="en-US" sz="1200" dirty="0" err="1"/>
              <a:t>mbg</a:t>
            </a:r>
            <a:r>
              <a:rPr lang="en-US" sz="1200" dirty="0"/>
              <a:t> = 100 ppm</a:t>
            </a:r>
            <a:endParaRPr lang="en-GB" sz="1200" dirty="0"/>
          </a:p>
        </p:txBody>
      </p:sp>
      <p:pic>
        <p:nvPicPr>
          <p:cNvPr id="19" name="Picture 12">
            <a:extLst>
              <a:ext uri="{FF2B5EF4-FFF2-40B4-BE49-F238E27FC236}">
                <a16:creationId xmlns:a16="http://schemas.microsoft.com/office/drawing/2014/main" id="{58D80BD8-B87A-D1AC-CC0B-1616AD07FDE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90299" y="2943376"/>
            <a:ext cx="2093798" cy="1265689"/>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4">
            <a:extLst>
              <a:ext uri="{FF2B5EF4-FFF2-40B4-BE49-F238E27FC236}">
                <a16:creationId xmlns:a16="http://schemas.microsoft.com/office/drawing/2014/main" id="{3A22C3A0-3B26-BC94-E005-002D3523835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017878" y="2943376"/>
            <a:ext cx="1963847" cy="1245931"/>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a:extLst>
              <a:ext uri="{FF2B5EF4-FFF2-40B4-BE49-F238E27FC236}">
                <a16:creationId xmlns:a16="http://schemas.microsoft.com/office/drawing/2014/main" id="{A436EB1B-8534-6A4A-D8AF-0926D0CB2C6E}"/>
              </a:ext>
            </a:extLst>
          </p:cNvPr>
          <p:cNvSpPr txBox="1"/>
          <p:nvPr/>
        </p:nvSpPr>
        <p:spPr>
          <a:xfrm>
            <a:off x="8545309" y="4213467"/>
            <a:ext cx="1917535" cy="276999"/>
          </a:xfrm>
          <a:prstGeom prst="rect">
            <a:avLst/>
          </a:prstGeom>
          <a:noFill/>
        </p:spPr>
        <p:txBody>
          <a:bodyPr wrap="square" rtlCol="0">
            <a:spAutoFit/>
          </a:bodyPr>
          <a:lstStyle/>
          <a:p>
            <a:r>
              <a:rPr lang="en-US" sz="1200" dirty="0" err="1"/>
              <a:t>mbsg</a:t>
            </a:r>
            <a:r>
              <a:rPr lang="en-US" sz="1200" dirty="0"/>
              <a:t> = 100 ppm</a:t>
            </a:r>
            <a:endParaRPr lang="en-GB" sz="1200" dirty="0"/>
          </a:p>
        </p:txBody>
      </p:sp>
      <p:pic>
        <p:nvPicPr>
          <p:cNvPr id="22" name="Picture 16">
            <a:extLst>
              <a:ext uri="{FF2B5EF4-FFF2-40B4-BE49-F238E27FC236}">
                <a16:creationId xmlns:a16="http://schemas.microsoft.com/office/drawing/2014/main" id="{12150E90-8D20-399B-1AC7-ABC18C740BE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81422" y="4453042"/>
            <a:ext cx="2093797" cy="1265688"/>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18">
            <a:extLst>
              <a:ext uri="{FF2B5EF4-FFF2-40B4-BE49-F238E27FC236}">
                <a16:creationId xmlns:a16="http://schemas.microsoft.com/office/drawing/2014/main" id="{C685B0BB-3E73-7388-6643-3C96ED16108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075219" y="4434535"/>
            <a:ext cx="1963846" cy="1264457"/>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8">
            <a:extLst>
              <a:ext uri="{FF2B5EF4-FFF2-40B4-BE49-F238E27FC236}">
                <a16:creationId xmlns:a16="http://schemas.microsoft.com/office/drawing/2014/main" id="{3FB71D91-02DC-9DC3-16B0-5EEB614698E5}"/>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24171" y="2849103"/>
            <a:ext cx="2023822" cy="1376983"/>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30">
            <a:extLst>
              <a:ext uri="{FF2B5EF4-FFF2-40B4-BE49-F238E27FC236}">
                <a16:creationId xmlns:a16="http://schemas.microsoft.com/office/drawing/2014/main" id="{B7471E58-35E6-60D5-6B7A-705018D4E1EF}"/>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035478" y="2936676"/>
            <a:ext cx="2015882" cy="1278944"/>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a:extLst>
              <a:ext uri="{FF2B5EF4-FFF2-40B4-BE49-F238E27FC236}">
                <a16:creationId xmlns:a16="http://schemas.microsoft.com/office/drawing/2014/main" id="{5AFDD4F0-DA3B-2B98-0E9E-4C3157DB8EF2}"/>
              </a:ext>
            </a:extLst>
          </p:cNvPr>
          <p:cNvSpPr txBox="1"/>
          <p:nvPr/>
        </p:nvSpPr>
        <p:spPr>
          <a:xfrm>
            <a:off x="504915" y="816126"/>
            <a:ext cx="9855928" cy="1200329"/>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Calibri Light" panose="020F0302020204030204" pitchFamily="34" charset="0"/>
              </a:rPr>
              <a:t>We can simulate the effect of different jitter sources and look at the corresponding modes shape. </a:t>
            </a:r>
          </a:p>
          <a:p>
            <a:pPr marL="285750" indent="-285750">
              <a:buFont typeface="Arial" panose="020B0604020202020204" pitchFamily="34" charset="0"/>
              <a:buChar char="•"/>
            </a:pPr>
            <a:r>
              <a:rPr lang="en-US" dirty="0">
                <a:latin typeface="Calibri Light" panose="020F0302020204030204" pitchFamily="34" charset="0"/>
              </a:rPr>
              <a:t>Optimize sources to find best agreement with measurements</a:t>
            </a:r>
          </a:p>
          <a:p>
            <a:pPr marL="285750" indent="-285750">
              <a:buFont typeface="Arial" panose="020B0604020202020204" pitchFamily="34" charset="0"/>
              <a:buChar char="•"/>
            </a:pPr>
            <a:endParaRPr lang="en-US" dirty="0">
              <a:latin typeface="Calibri Light" panose="020F0302020204030204" pitchFamily="34" charset="0"/>
            </a:endParaRPr>
          </a:p>
          <a:p>
            <a:pPr>
              <a:buClr>
                <a:schemeClr val="accent2"/>
              </a:buClr>
            </a:pPr>
            <a:endParaRPr lang="en-US" dirty="0">
              <a:latin typeface="Calibri Light" panose="020F0302020204030204" pitchFamily="34" charset="0"/>
            </a:endParaRPr>
          </a:p>
        </p:txBody>
      </p:sp>
      <p:sp>
        <p:nvSpPr>
          <p:cNvPr id="27" name="TextBox 26">
            <a:extLst>
              <a:ext uri="{FF2B5EF4-FFF2-40B4-BE49-F238E27FC236}">
                <a16:creationId xmlns:a16="http://schemas.microsoft.com/office/drawing/2014/main" id="{B6D21FAB-66CA-B862-EB0A-2BAC795A6695}"/>
              </a:ext>
            </a:extLst>
          </p:cNvPr>
          <p:cNvSpPr txBox="1"/>
          <p:nvPr/>
        </p:nvSpPr>
        <p:spPr>
          <a:xfrm>
            <a:off x="2896021" y="4149172"/>
            <a:ext cx="1613098" cy="276999"/>
          </a:xfrm>
          <a:prstGeom prst="rect">
            <a:avLst/>
          </a:prstGeom>
          <a:noFill/>
        </p:spPr>
        <p:txBody>
          <a:bodyPr wrap="square" rtlCol="0">
            <a:spAutoFit/>
          </a:bodyPr>
          <a:lstStyle/>
          <a:p>
            <a:r>
              <a:rPr lang="en-US" sz="1200" dirty="0"/>
              <a:t>y’ = 10 urad</a:t>
            </a:r>
            <a:endParaRPr lang="en-GB" sz="1200" dirty="0"/>
          </a:p>
        </p:txBody>
      </p:sp>
    </p:spTree>
    <p:extLst>
      <p:ext uri="{BB962C8B-B14F-4D97-AF65-F5344CB8AC3E}">
        <p14:creationId xmlns:p14="http://schemas.microsoft.com/office/powerpoint/2010/main" val="98704556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7AF54-646E-44F5-06E2-5E777127A3E1}"/>
              </a:ext>
            </a:extLst>
          </p:cNvPr>
          <p:cNvSpPr>
            <a:spLocks noGrp="1"/>
          </p:cNvSpPr>
          <p:nvPr>
            <p:ph type="title"/>
          </p:nvPr>
        </p:nvSpPr>
        <p:spPr/>
        <p:txBody>
          <a:bodyPr>
            <a:normAutofit fontScale="90000"/>
          </a:bodyPr>
          <a:lstStyle/>
          <a:p>
            <a:r>
              <a:rPr lang="en-US" dirty="0"/>
              <a:t>Model Independent Analysis</a:t>
            </a:r>
            <a:endParaRPr lang="en-CH" dirty="0"/>
          </a:p>
        </p:txBody>
      </p:sp>
      <p:sp>
        <p:nvSpPr>
          <p:cNvPr id="11" name="Date Placeholder 10">
            <a:extLst>
              <a:ext uri="{FF2B5EF4-FFF2-40B4-BE49-F238E27FC236}">
                <a16:creationId xmlns:a16="http://schemas.microsoft.com/office/drawing/2014/main" id="{14D44347-CA3A-90C5-4DA9-1DBF0BBEFC4F}"/>
              </a:ext>
            </a:extLst>
          </p:cNvPr>
          <p:cNvSpPr>
            <a:spLocks noGrp="1"/>
          </p:cNvSpPr>
          <p:nvPr>
            <p:ph type="dt" sz="half" idx="10"/>
          </p:nvPr>
        </p:nvSpPr>
        <p:spPr/>
        <p:txBody>
          <a:bodyPr/>
          <a:lstStyle/>
          <a:p>
            <a:r>
              <a:rPr lang="en-US"/>
              <a:t>5/02/2024</a:t>
            </a:r>
          </a:p>
        </p:txBody>
      </p:sp>
      <p:sp>
        <p:nvSpPr>
          <p:cNvPr id="12" name="Footer Placeholder 11">
            <a:extLst>
              <a:ext uri="{FF2B5EF4-FFF2-40B4-BE49-F238E27FC236}">
                <a16:creationId xmlns:a16="http://schemas.microsoft.com/office/drawing/2014/main" id="{32BB1791-586C-0E05-7B31-F6BD8535843D}"/>
              </a:ext>
            </a:extLst>
          </p:cNvPr>
          <p:cNvSpPr>
            <a:spLocks noGrp="1"/>
          </p:cNvSpPr>
          <p:nvPr>
            <p:ph type="ftr" sz="quarter" idx="3"/>
          </p:nvPr>
        </p:nvSpPr>
        <p:spPr/>
        <p:txBody>
          <a:bodyPr/>
          <a:lstStyle/>
          <a:p>
            <a:r>
              <a:rPr lang="en-US"/>
              <a:t>AWAKE Review</a:t>
            </a:r>
            <a:endParaRPr lang="en-US" dirty="0"/>
          </a:p>
        </p:txBody>
      </p:sp>
      <p:sp>
        <p:nvSpPr>
          <p:cNvPr id="13" name="Slide Number Placeholder 12">
            <a:extLst>
              <a:ext uri="{FF2B5EF4-FFF2-40B4-BE49-F238E27FC236}">
                <a16:creationId xmlns:a16="http://schemas.microsoft.com/office/drawing/2014/main" id="{21B479B8-70F8-61C6-6066-AD4E75E727D2}"/>
              </a:ext>
            </a:extLst>
          </p:cNvPr>
          <p:cNvSpPr>
            <a:spLocks noGrp="1"/>
          </p:cNvSpPr>
          <p:nvPr>
            <p:ph type="sldNum" sz="quarter" idx="4"/>
          </p:nvPr>
        </p:nvSpPr>
        <p:spPr/>
        <p:txBody>
          <a:bodyPr/>
          <a:lstStyle/>
          <a:p>
            <a:fld id="{3D351EE0-6949-4F2E-8F68-46F7424C488D}" type="slidenum">
              <a:rPr lang="en-US" smtClean="0"/>
              <a:pPr/>
              <a:t>52</a:t>
            </a:fld>
            <a:endParaRPr lang="en-US" dirty="0"/>
          </a:p>
        </p:txBody>
      </p:sp>
      <p:sp>
        <p:nvSpPr>
          <p:cNvPr id="26" name="TextBox 25">
            <a:extLst>
              <a:ext uri="{FF2B5EF4-FFF2-40B4-BE49-F238E27FC236}">
                <a16:creationId xmlns:a16="http://schemas.microsoft.com/office/drawing/2014/main" id="{5AFDD4F0-DA3B-2B98-0E9E-4C3157DB8EF2}"/>
              </a:ext>
            </a:extLst>
          </p:cNvPr>
          <p:cNvSpPr txBox="1"/>
          <p:nvPr/>
        </p:nvSpPr>
        <p:spPr>
          <a:xfrm>
            <a:off x="504915" y="816126"/>
            <a:ext cx="9855928" cy="1200329"/>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Calibri Light" panose="020F0302020204030204" pitchFamily="34" charset="0"/>
              </a:rPr>
              <a:t>We can simulate the effect of different jitter sources and look at the corresponding modes shape. </a:t>
            </a:r>
          </a:p>
          <a:p>
            <a:pPr marL="285750" indent="-285750">
              <a:buFont typeface="Arial" panose="020B0604020202020204" pitchFamily="34" charset="0"/>
              <a:buChar char="•"/>
            </a:pPr>
            <a:r>
              <a:rPr lang="en-US" dirty="0">
                <a:latin typeface="Calibri Light" panose="020F0302020204030204" pitchFamily="34" charset="0"/>
              </a:rPr>
              <a:t>Optimize sources to find best agreement with measurements</a:t>
            </a:r>
          </a:p>
          <a:p>
            <a:pPr marL="285750" indent="-285750">
              <a:buFont typeface="Arial" panose="020B0604020202020204" pitchFamily="34" charset="0"/>
              <a:buChar char="•"/>
            </a:pPr>
            <a:endParaRPr lang="en-US" dirty="0">
              <a:latin typeface="Calibri Light" panose="020F0302020204030204" pitchFamily="34" charset="0"/>
            </a:endParaRPr>
          </a:p>
          <a:p>
            <a:pPr>
              <a:buClr>
                <a:schemeClr val="accent2"/>
              </a:buClr>
            </a:pPr>
            <a:endParaRPr lang="en-US" dirty="0">
              <a:latin typeface="Calibri Light" panose="020F0302020204030204" pitchFamily="34" charset="0"/>
            </a:endParaRPr>
          </a:p>
        </p:txBody>
      </p:sp>
      <p:pic>
        <p:nvPicPr>
          <p:cNvPr id="1026" name="Picture 2">
            <a:extLst>
              <a:ext uri="{FF2B5EF4-FFF2-40B4-BE49-F238E27FC236}">
                <a16:creationId xmlns:a16="http://schemas.microsoft.com/office/drawing/2014/main" id="{35A236DA-260A-6758-DC6E-DC3BBECBE14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71484" y="1564850"/>
            <a:ext cx="6910738" cy="424135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00295000-89D9-27E1-4C22-2F7E0B39600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6484" y="1746709"/>
            <a:ext cx="3064452" cy="202369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FFCB6C32-FF4B-19EA-CEEC-4A8C55A1B43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86484" y="3770404"/>
            <a:ext cx="3064452" cy="20236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84156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7AF54-646E-44F5-06E2-5E777127A3E1}"/>
              </a:ext>
            </a:extLst>
          </p:cNvPr>
          <p:cNvSpPr>
            <a:spLocks noGrp="1"/>
          </p:cNvSpPr>
          <p:nvPr>
            <p:ph type="title"/>
          </p:nvPr>
        </p:nvSpPr>
        <p:spPr/>
        <p:txBody>
          <a:bodyPr>
            <a:normAutofit fontScale="90000"/>
          </a:bodyPr>
          <a:lstStyle/>
          <a:p>
            <a:r>
              <a:rPr lang="en-US" dirty="0"/>
              <a:t>Model Independent Analysis</a:t>
            </a:r>
            <a:endParaRPr lang="en-CH" dirty="0"/>
          </a:p>
        </p:txBody>
      </p:sp>
      <p:sp>
        <p:nvSpPr>
          <p:cNvPr id="11" name="Date Placeholder 10">
            <a:extLst>
              <a:ext uri="{FF2B5EF4-FFF2-40B4-BE49-F238E27FC236}">
                <a16:creationId xmlns:a16="http://schemas.microsoft.com/office/drawing/2014/main" id="{14D44347-CA3A-90C5-4DA9-1DBF0BBEFC4F}"/>
              </a:ext>
            </a:extLst>
          </p:cNvPr>
          <p:cNvSpPr>
            <a:spLocks noGrp="1"/>
          </p:cNvSpPr>
          <p:nvPr>
            <p:ph type="dt" sz="half" idx="10"/>
          </p:nvPr>
        </p:nvSpPr>
        <p:spPr/>
        <p:txBody>
          <a:bodyPr/>
          <a:lstStyle/>
          <a:p>
            <a:r>
              <a:rPr lang="en-US"/>
              <a:t>5/02/2024</a:t>
            </a:r>
          </a:p>
        </p:txBody>
      </p:sp>
      <p:sp>
        <p:nvSpPr>
          <p:cNvPr id="12" name="Footer Placeholder 11">
            <a:extLst>
              <a:ext uri="{FF2B5EF4-FFF2-40B4-BE49-F238E27FC236}">
                <a16:creationId xmlns:a16="http://schemas.microsoft.com/office/drawing/2014/main" id="{32BB1791-586C-0E05-7B31-F6BD8535843D}"/>
              </a:ext>
            </a:extLst>
          </p:cNvPr>
          <p:cNvSpPr>
            <a:spLocks noGrp="1"/>
          </p:cNvSpPr>
          <p:nvPr>
            <p:ph type="ftr" sz="quarter" idx="3"/>
          </p:nvPr>
        </p:nvSpPr>
        <p:spPr/>
        <p:txBody>
          <a:bodyPr/>
          <a:lstStyle/>
          <a:p>
            <a:r>
              <a:rPr lang="en-US"/>
              <a:t>AWAKE Review</a:t>
            </a:r>
            <a:endParaRPr lang="en-US" dirty="0"/>
          </a:p>
        </p:txBody>
      </p:sp>
      <p:sp>
        <p:nvSpPr>
          <p:cNvPr id="13" name="Slide Number Placeholder 12">
            <a:extLst>
              <a:ext uri="{FF2B5EF4-FFF2-40B4-BE49-F238E27FC236}">
                <a16:creationId xmlns:a16="http://schemas.microsoft.com/office/drawing/2014/main" id="{21B479B8-70F8-61C6-6066-AD4E75E727D2}"/>
              </a:ext>
            </a:extLst>
          </p:cNvPr>
          <p:cNvSpPr>
            <a:spLocks noGrp="1"/>
          </p:cNvSpPr>
          <p:nvPr>
            <p:ph type="sldNum" sz="quarter" idx="4"/>
          </p:nvPr>
        </p:nvSpPr>
        <p:spPr/>
        <p:txBody>
          <a:bodyPr/>
          <a:lstStyle/>
          <a:p>
            <a:fld id="{3D351EE0-6949-4F2E-8F68-46F7424C488D}" type="slidenum">
              <a:rPr lang="en-US" smtClean="0"/>
              <a:pPr/>
              <a:t>53</a:t>
            </a:fld>
            <a:endParaRPr lang="en-US" dirty="0"/>
          </a:p>
        </p:txBody>
      </p:sp>
      <p:sp>
        <p:nvSpPr>
          <p:cNvPr id="26" name="TextBox 25">
            <a:extLst>
              <a:ext uri="{FF2B5EF4-FFF2-40B4-BE49-F238E27FC236}">
                <a16:creationId xmlns:a16="http://schemas.microsoft.com/office/drawing/2014/main" id="{5AFDD4F0-DA3B-2B98-0E9E-4C3157DB8EF2}"/>
              </a:ext>
            </a:extLst>
          </p:cNvPr>
          <p:cNvSpPr txBox="1"/>
          <p:nvPr/>
        </p:nvSpPr>
        <p:spPr>
          <a:xfrm>
            <a:off x="504915" y="816126"/>
            <a:ext cx="9855928" cy="1200329"/>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Calibri Light" panose="020F0302020204030204" pitchFamily="34" charset="0"/>
              </a:rPr>
              <a:t>We can simulate the effect of different jitter sources and look at the corresponding modes shape. </a:t>
            </a:r>
          </a:p>
          <a:p>
            <a:pPr marL="285750" indent="-285750">
              <a:buFont typeface="Arial" panose="020B0604020202020204" pitchFamily="34" charset="0"/>
              <a:buChar char="•"/>
            </a:pPr>
            <a:r>
              <a:rPr lang="en-US" dirty="0">
                <a:latin typeface="Calibri Light" panose="020F0302020204030204" pitchFamily="34" charset="0"/>
              </a:rPr>
              <a:t>Optimize sources to find best agreement with measurements</a:t>
            </a:r>
          </a:p>
          <a:p>
            <a:pPr marL="285750" indent="-285750">
              <a:buFont typeface="Arial" panose="020B0604020202020204" pitchFamily="34" charset="0"/>
              <a:buChar char="•"/>
            </a:pPr>
            <a:endParaRPr lang="en-US" dirty="0">
              <a:latin typeface="Calibri Light" panose="020F0302020204030204" pitchFamily="34" charset="0"/>
            </a:endParaRPr>
          </a:p>
          <a:p>
            <a:pPr>
              <a:buClr>
                <a:schemeClr val="accent2"/>
              </a:buClr>
            </a:pPr>
            <a:endParaRPr lang="en-US" dirty="0">
              <a:latin typeface="Calibri Light" panose="020F0302020204030204" pitchFamily="34" charset="0"/>
            </a:endParaRPr>
          </a:p>
        </p:txBody>
      </p:sp>
      <p:pic>
        <p:nvPicPr>
          <p:cNvPr id="4100" name="Picture 4">
            <a:extLst>
              <a:ext uri="{FF2B5EF4-FFF2-40B4-BE49-F238E27FC236}">
                <a16:creationId xmlns:a16="http://schemas.microsoft.com/office/drawing/2014/main" id="{92D4331D-2F3F-2596-4A85-9A3377BE8C9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709" y="1862923"/>
            <a:ext cx="5626324" cy="3726287"/>
          </a:xfrm>
          <a:prstGeom prst="rect">
            <a:avLst/>
          </a:prstGeom>
          <a:noFill/>
          <a:extLst>
            <a:ext uri="{909E8E84-426E-40DD-AFC4-6F175D3DCCD1}">
              <a14:hiddenFill xmlns:a14="http://schemas.microsoft.com/office/drawing/2010/main">
                <a:solidFill>
                  <a:srgbClr val="FFFFFF"/>
                </a:solidFill>
              </a14:hiddenFill>
            </a:ext>
          </a:extLst>
        </p:spPr>
      </p:pic>
      <p:sp>
        <p:nvSpPr>
          <p:cNvPr id="3" name="Arrow: Left 2">
            <a:extLst>
              <a:ext uri="{FF2B5EF4-FFF2-40B4-BE49-F238E27FC236}">
                <a16:creationId xmlns:a16="http://schemas.microsoft.com/office/drawing/2014/main" id="{3379D080-537B-397E-BF45-4AFA795E1165}"/>
              </a:ext>
            </a:extLst>
          </p:cNvPr>
          <p:cNvSpPr/>
          <p:nvPr/>
        </p:nvSpPr>
        <p:spPr>
          <a:xfrm>
            <a:off x="6110470" y="4252404"/>
            <a:ext cx="333125" cy="365125"/>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FFFE91CA-CCEC-852B-7CC5-C438444738A4}"/>
              </a:ext>
            </a:extLst>
          </p:cNvPr>
          <p:cNvSpPr txBox="1"/>
          <p:nvPr/>
        </p:nvSpPr>
        <p:spPr>
          <a:xfrm>
            <a:off x="6461064" y="4252404"/>
            <a:ext cx="4373141" cy="646331"/>
          </a:xfrm>
          <a:prstGeom prst="rect">
            <a:avLst/>
          </a:prstGeom>
          <a:noFill/>
        </p:spPr>
        <p:txBody>
          <a:bodyPr wrap="square">
            <a:spAutoFit/>
          </a:bodyPr>
          <a:lstStyle/>
          <a:p>
            <a:r>
              <a:rPr lang="en-US" dirty="0">
                <a:latin typeface="Calibri Light" panose="020F0302020204030204" pitchFamily="34" charset="0"/>
              </a:rPr>
              <a:t>In y, we hit resolution limit of trajectory fit. We tune simulations to fit BTV </a:t>
            </a:r>
            <a:r>
              <a:rPr lang="en-US" dirty="0" err="1">
                <a:latin typeface="Calibri Light" panose="020F0302020204030204" pitchFamily="34" charset="0"/>
              </a:rPr>
              <a:t>measurments</a:t>
            </a:r>
            <a:endParaRPr lang="en-US" dirty="0">
              <a:latin typeface="Calibri Light" panose="020F0302020204030204" pitchFamily="34" charset="0"/>
            </a:endParaRPr>
          </a:p>
        </p:txBody>
      </p:sp>
    </p:spTree>
    <p:extLst>
      <p:ext uri="{BB962C8B-B14F-4D97-AF65-F5344CB8AC3E}">
        <p14:creationId xmlns:p14="http://schemas.microsoft.com/office/powerpoint/2010/main" val="86005286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36A52725-8D80-FB92-13CF-7E0D8B9D84FE}"/>
              </a:ext>
            </a:extLst>
          </p:cNvPr>
          <p:cNvSpPr/>
          <p:nvPr/>
        </p:nvSpPr>
        <p:spPr>
          <a:xfrm>
            <a:off x="8371054" y="1775080"/>
            <a:ext cx="1935934" cy="1098796"/>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B367AF54-646E-44F5-06E2-5E777127A3E1}"/>
              </a:ext>
            </a:extLst>
          </p:cNvPr>
          <p:cNvSpPr>
            <a:spLocks noGrp="1"/>
          </p:cNvSpPr>
          <p:nvPr>
            <p:ph type="title"/>
          </p:nvPr>
        </p:nvSpPr>
        <p:spPr/>
        <p:txBody>
          <a:bodyPr>
            <a:normAutofit fontScale="90000"/>
          </a:bodyPr>
          <a:lstStyle/>
          <a:p>
            <a:r>
              <a:rPr lang="en-US" dirty="0"/>
              <a:t>Propagation in Run2c layout</a:t>
            </a:r>
            <a:endParaRPr lang="en-CH" dirty="0"/>
          </a:p>
        </p:txBody>
      </p:sp>
      <p:sp>
        <p:nvSpPr>
          <p:cNvPr id="11" name="Date Placeholder 10">
            <a:extLst>
              <a:ext uri="{FF2B5EF4-FFF2-40B4-BE49-F238E27FC236}">
                <a16:creationId xmlns:a16="http://schemas.microsoft.com/office/drawing/2014/main" id="{14D44347-CA3A-90C5-4DA9-1DBF0BBEFC4F}"/>
              </a:ext>
            </a:extLst>
          </p:cNvPr>
          <p:cNvSpPr>
            <a:spLocks noGrp="1"/>
          </p:cNvSpPr>
          <p:nvPr>
            <p:ph type="dt" sz="half" idx="10"/>
          </p:nvPr>
        </p:nvSpPr>
        <p:spPr/>
        <p:txBody>
          <a:bodyPr/>
          <a:lstStyle/>
          <a:p>
            <a:r>
              <a:rPr lang="en-US"/>
              <a:t>5/02/2024</a:t>
            </a:r>
          </a:p>
        </p:txBody>
      </p:sp>
      <p:sp>
        <p:nvSpPr>
          <p:cNvPr id="12" name="Footer Placeholder 11">
            <a:extLst>
              <a:ext uri="{FF2B5EF4-FFF2-40B4-BE49-F238E27FC236}">
                <a16:creationId xmlns:a16="http://schemas.microsoft.com/office/drawing/2014/main" id="{32BB1791-586C-0E05-7B31-F6BD8535843D}"/>
              </a:ext>
            </a:extLst>
          </p:cNvPr>
          <p:cNvSpPr>
            <a:spLocks noGrp="1"/>
          </p:cNvSpPr>
          <p:nvPr>
            <p:ph type="ftr" sz="quarter" idx="3"/>
          </p:nvPr>
        </p:nvSpPr>
        <p:spPr/>
        <p:txBody>
          <a:bodyPr/>
          <a:lstStyle/>
          <a:p>
            <a:r>
              <a:rPr lang="en-US"/>
              <a:t>AWAKE Review</a:t>
            </a:r>
            <a:endParaRPr lang="en-US" dirty="0"/>
          </a:p>
        </p:txBody>
      </p:sp>
      <p:sp>
        <p:nvSpPr>
          <p:cNvPr id="13" name="Slide Number Placeholder 12">
            <a:extLst>
              <a:ext uri="{FF2B5EF4-FFF2-40B4-BE49-F238E27FC236}">
                <a16:creationId xmlns:a16="http://schemas.microsoft.com/office/drawing/2014/main" id="{21B479B8-70F8-61C6-6066-AD4E75E727D2}"/>
              </a:ext>
            </a:extLst>
          </p:cNvPr>
          <p:cNvSpPr>
            <a:spLocks noGrp="1"/>
          </p:cNvSpPr>
          <p:nvPr>
            <p:ph type="sldNum" sz="quarter" idx="4"/>
          </p:nvPr>
        </p:nvSpPr>
        <p:spPr/>
        <p:txBody>
          <a:bodyPr/>
          <a:lstStyle/>
          <a:p>
            <a:fld id="{3D351EE0-6949-4F2E-8F68-46F7424C488D}" type="slidenum">
              <a:rPr lang="en-US" smtClean="0"/>
              <a:pPr/>
              <a:t>54</a:t>
            </a:fld>
            <a:endParaRPr lang="en-US" dirty="0"/>
          </a:p>
        </p:txBody>
      </p:sp>
      <p:sp>
        <p:nvSpPr>
          <p:cNvPr id="26" name="TextBox 25">
            <a:extLst>
              <a:ext uri="{FF2B5EF4-FFF2-40B4-BE49-F238E27FC236}">
                <a16:creationId xmlns:a16="http://schemas.microsoft.com/office/drawing/2014/main" id="{5AFDD4F0-DA3B-2B98-0E9E-4C3157DB8EF2}"/>
              </a:ext>
            </a:extLst>
          </p:cNvPr>
          <p:cNvSpPr txBox="1"/>
          <p:nvPr/>
        </p:nvSpPr>
        <p:spPr>
          <a:xfrm>
            <a:off x="504915" y="816126"/>
            <a:ext cx="9855928" cy="1200329"/>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Calibri Light" panose="020F0302020204030204" pitchFamily="34" charset="0"/>
              </a:rPr>
              <a:t>With the obtained settings for simulations, we can now propagate the simulations to Run2c configuration</a:t>
            </a:r>
          </a:p>
          <a:p>
            <a:pPr marL="285750" indent="-285750">
              <a:buFont typeface="Arial" panose="020B0604020202020204" pitchFamily="34" charset="0"/>
              <a:buChar char="•"/>
            </a:pPr>
            <a:endParaRPr lang="en-US" dirty="0">
              <a:latin typeface="Calibri Light" panose="020F0302020204030204" pitchFamily="34" charset="0"/>
            </a:endParaRPr>
          </a:p>
          <a:p>
            <a:pPr>
              <a:buClr>
                <a:schemeClr val="accent2"/>
              </a:buClr>
            </a:pPr>
            <a:endParaRPr lang="en-US" dirty="0">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805F3845-2810-FDD3-B1F5-1FCDF9DD0083}"/>
                  </a:ext>
                </a:extLst>
              </p:cNvPr>
              <p:cNvSpPr txBox="1"/>
              <p:nvPr/>
            </p:nvSpPr>
            <p:spPr>
              <a:xfrm>
                <a:off x="8729560" y="1978465"/>
                <a:ext cx="1218923"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bg1"/>
                              </a:solidFill>
                              <a:latin typeface="Cambria Math" panose="02040503050406030204" pitchFamily="18" charset="0"/>
                            </a:rPr>
                          </m:ctrlPr>
                        </m:sSubPr>
                        <m:e>
                          <m:r>
                            <a:rPr lang="en-GB" i="1" smtClean="0">
                              <a:solidFill>
                                <a:schemeClr val="bg1"/>
                              </a:solidFill>
                              <a:latin typeface="Cambria Math" panose="02040503050406030204" pitchFamily="18" charset="0"/>
                              <a:ea typeface="Cambria Math" panose="02040503050406030204" pitchFamily="18" charset="0"/>
                            </a:rPr>
                            <m:t>𝜎</m:t>
                          </m:r>
                        </m:e>
                        <m:sub>
                          <m:r>
                            <a:rPr lang="en-US" b="0" i="1" smtClean="0">
                              <a:solidFill>
                                <a:schemeClr val="bg1"/>
                              </a:solidFill>
                              <a:latin typeface="Cambria Math" panose="02040503050406030204" pitchFamily="18" charset="0"/>
                            </a:rPr>
                            <m:t>𝑥</m:t>
                          </m:r>
                        </m:sub>
                      </m:sSub>
                      <m:r>
                        <a:rPr lang="en-US" b="0" i="1" smtClean="0">
                          <a:solidFill>
                            <a:schemeClr val="bg1"/>
                          </a:solidFill>
                          <a:latin typeface="Cambria Math" panose="02040503050406030204" pitchFamily="18" charset="0"/>
                        </a:rPr>
                        <m:t>=40 </m:t>
                      </m:r>
                      <m:r>
                        <a:rPr lang="en-US" b="0" i="1" smtClean="0">
                          <a:solidFill>
                            <a:schemeClr val="bg1"/>
                          </a:solidFill>
                          <a:latin typeface="Cambria Math" panose="02040503050406030204" pitchFamily="18" charset="0"/>
                          <a:ea typeface="Cambria Math" panose="02040503050406030204" pitchFamily="18" charset="0"/>
                        </a:rPr>
                        <m:t>𝜇</m:t>
                      </m:r>
                      <m:r>
                        <a:rPr lang="en-US" b="0" i="1" smtClean="0">
                          <a:solidFill>
                            <a:schemeClr val="bg1"/>
                          </a:solidFill>
                          <a:latin typeface="Cambria Math" panose="02040503050406030204" pitchFamily="18" charset="0"/>
                          <a:ea typeface="Cambria Math" panose="02040503050406030204" pitchFamily="18" charset="0"/>
                        </a:rPr>
                        <m:t>𝑚</m:t>
                      </m:r>
                    </m:oMath>
                  </m:oMathPara>
                </a14:m>
                <a:endParaRPr lang="en-GB" dirty="0">
                  <a:solidFill>
                    <a:schemeClr val="bg1"/>
                  </a:solidFill>
                </a:endParaRPr>
              </a:p>
            </p:txBody>
          </p:sp>
        </mc:Choice>
        <mc:Fallback xmlns="">
          <p:sp>
            <p:nvSpPr>
              <p:cNvPr id="4" name="TextBox 3">
                <a:extLst>
                  <a:ext uri="{FF2B5EF4-FFF2-40B4-BE49-F238E27FC236}">
                    <a16:creationId xmlns:a16="http://schemas.microsoft.com/office/drawing/2014/main" id="{805F3845-2810-FDD3-B1F5-1FCDF9DD0083}"/>
                  </a:ext>
                </a:extLst>
              </p:cNvPr>
              <p:cNvSpPr txBox="1">
                <a:spLocks noRot="1" noChangeAspect="1" noMove="1" noResize="1" noEditPoints="1" noAdjustHandles="1" noChangeArrowheads="1" noChangeShapeType="1" noTextEdit="1"/>
              </p:cNvSpPr>
              <p:nvPr/>
            </p:nvSpPr>
            <p:spPr>
              <a:xfrm>
                <a:off x="8729560" y="1978465"/>
                <a:ext cx="1218923" cy="276999"/>
              </a:xfrm>
              <a:prstGeom prst="rect">
                <a:avLst/>
              </a:prstGeom>
              <a:blipFill>
                <a:blip r:embed="rId3"/>
                <a:stretch>
                  <a:fillRect l="-2500" r="-4500" b="-2222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8B3575EE-8B83-2810-44CB-895D9FDE62CA}"/>
                  </a:ext>
                </a:extLst>
              </p:cNvPr>
              <p:cNvSpPr txBox="1"/>
              <p:nvPr/>
            </p:nvSpPr>
            <p:spPr>
              <a:xfrm>
                <a:off x="8729560" y="2324478"/>
                <a:ext cx="1098314" cy="29892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bg1"/>
                              </a:solidFill>
                              <a:latin typeface="Cambria Math" panose="02040503050406030204" pitchFamily="18" charset="0"/>
                            </a:rPr>
                          </m:ctrlPr>
                        </m:sSubPr>
                        <m:e>
                          <m:r>
                            <a:rPr lang="en-GB" i="1" smtClean="0">
                              <a:solidFill>
                                <a:schemeClr val="bg1"/>
                              </a:solidFill>
                              <a:latin typeface="Cambria Math" panose="02040503050406030204" pitchFamily="18" charset="0"/>
                              <a:ea typeface="Cambria Math" panose="02040503050406030204" pitchFamily="18" charset="0"/>
                            </a:rPr>
                            <m:t>𝜎</m:t>
                          </m:r>
                        </m:e>
                        <m:sub>
                          <m:r>
                            <a:rPr lang="en-US" b="0" i="1" smtClean="0">
                              <a:solidFill>
                                <a:schemeClr val="bg1"/>
                              </a:solidFill>
                              <a:latin typeface="Cambria Math" panose="02040503050406030204" pitchFamily="18" charset="0"/>
                            </a:rPr>
                            <m:t>𝑦</m:t>
                          </m:r>
                        </m:sub>
                      </m:sSub>
                      <m:r>
                        <a:rPr lang="en-US" b="0" i="1" smtClean="0">
                          <a:solidFill>
                            <a:schemeClr val="bg1"/>
                          </a:solidFill>
                          <a:latin typeface="Cambria Math" panose="02040503050406030204" pitchFamily="18" charset="0"/>
                        </a:rPr>
                        <m:t>=8 </m:t>
                      </m:r>
                      <m:r>
                        <a:rPr lang="en-US" b="0" i="1" smtClean="0">
                          <a:solidFill>
                            <a:schemeClr val="bg1"/>
                          </a:solidFill>
                          <a:latin typeface="Cambria Math" panose="02040503050406030204" pitchFamily="18" charset="0"/>
                          <a:ea typeface="Cambria Math" panose="02040503050406030204" pitchFamily="18" charset="0"/>
                        </a:rPr>
                        <m:t>𝜇</m:t>
                      </m:r>
                      <m:r>
                        <a:rPr lang="en-US" b="0" i="1" smtClean="0">
                          <a:solidFill>
                            <a:schemeClr val="bg1"/>
                          </a:solidFill>
                          <a:latin typeface="Cambria Math" panose="02040503050406030204" pitchFamily="18" charset="0"/>
                          <a:ea typeface="Cambria Math" panose="02040503050406030204" pitchFamily="18" charset="0"/>
                        </a:rPr>
                        <m:t>𝑚</m:t>
                      </m:r>
                    </m:oMath>
                  </m:oMathPara>
                </a14:m>
                <a:endParaRPr lang="en-GB" dirty="0">
                  <a:solidFill>
                    <a:schemeClr val="bg1"/>
                  </a:solidFill>
                </a:endParaRPr>
              </a:p>
            </p:txBody>
          </p:sp>
        </mc:Choice>
        <mc:Fallback xmlns="">
          <p:sp>
            <p:nvSpPr>
              <p:cNvPr id="6" name="TextBox 5">
                <a:extLst>
                  <a:ext uri="{FF2B5EF4-FFF2-40B4-BE49-F238E27FC236}">
                    <a16:creationId xmlns:a16="http://schemas.microsoft.com/office/drawing/2014/main" id="{8B3575EE-8B83-2810-44CB-895D9FDE62CA}"/>
                  </a:ext>
                </a:extLst>
              </p:cNvPr>
              <p:cNvSpPr txBox="1">
                <a:spLocks noRot="1" noChangeAspect="1" noMove="1" noResize="1" noEditPoints="1" noAdjustHandles="1" noChangeArrowheads="1" noChangeShapeType="1" noTextEdit="1"/>
              </p:cNvSpPr>
              <p:nvPr/>
            </p:nvSpPr>
            <p:spPr>
              <a:xfrm>
                <a:off x="8729560" y="2324478"/>
                <a:ext cx="1098314" cy="298928"/>
              </a:xfrm>
              <a:prstGeom prst="rect">
                <a:avLst/>
              </a:prstGeom>
              <a:blipFill>
                <a:blip r:embed="rId4"/>
                <a:stretch>
                  <a:fillRect l="-2778" r="-5000" b="-20408"/>
                </a:stretch>
              </a:blipFill>
            </p:spPr>
            <p:txBody>
              <a:bodyPr/>
              <a:lstStyle/>
              <a:p>
                <a:r>
                  <a:rPr lang="en-GB">
                    <a:noFill/>
                  </a:rPr>
                  <a:t> </a:t>
                </a:r>
              </a:p>
            </p:txBody>
          </p:sp>
        </mc:Fallback>
      </mc:AlternateContent>
      <p:pic>
        <p:nvPicPr>
          <p:cNvPr id="5126" name="Picture 6">
            <a:extLst>
              <a:ext uri="{FF2B5EF4-FFF2-40B4-BE49-F238E27FC236}">
                <a16:creationId xmlns:a16="http://schemas.microsoft.com/office/drawing/2014/main" id="{5ACA06AF-0DA3-5206-9044-8E1B886ADFE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3943" y="1777569"/>
            <a:ext cx="7124700" cy="392430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Rounded Corners 7">
            <a:extLst>
              <a:ext uri="{FF2B5EF4-FFF2-40B4-BE49-F238E27FC236}">
                <a16:creationId xmlns:a16="http://schemas.microsoft.com/office/drawing/2014/main" id="{F987036D-8231-C5FE-EFA2-A66446883ABF}"/>
              </a:ext>
            </a:extLst>
          </p:cNvPr>
          <p:cNvSpPr/>
          <p:nvPr/>
        </p:nvSpPr>
        <p:spPr>
          <a:xfrm>
            <a:off x="8371054" y="3429000"/>
            <a:ext cx="1935934" cy="1098796"/>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90D3EC63-9F0C-1758-1D5F-1ED03826D7A0}"/>
              </a:ext>
            </a:extLst>
          </p:cNvPr>
          <p:cNvSpPr txBox="1"/>
          <p:nvPr/>
        </p:nvSpPr>
        <p:spPr>
          <a:xfrm>
            <a:off x="8824404" y="1514265"/>
            <a:ext cx="1003470" cy="276999"/>
          </a:xfrm>
          <a:prstGeom prst="rect">
            <a:avLst/>
          </a:prstGeom>
          <a:noFill/>
        </p:spPr>
        <p:txBody>
          <a:bodyPr wrap="square" rtlCol="0">
            <a:spAutoFit/>
          </a:bodyPr>
          <a:lstStyle/>
          <a:p>
            <a:pPr algn="ctr"/>
            <a:r>
              <a:rPr lang="en-US" sz="1200" b="1" dirty="0"/>
              <a:t>Run2a/b</a:t>
            </a:r>
            <a:endParaRPr lang="en-GB" sz="1200" b="1" dirty="0"/>
          </a:p>
        </p:txBody>
      </p:sp>
      <p:sp>
        <p:nvSpPr>
          <p:cNvPr id="10" name="TextBox 9">
            <a:extLst>
              <a:ext uri="{FF2B5EF4-FFF2-40B4-BE49-F238E27FC236}">
                <a16:creationId xmlns:a16="http://schemas.microsoft.com/office/drawing/2014/main" id="{75C62DB4-3607-F1C4-6594-3FC434CB265B}"/>
              </a:ext>
            </a:extLst>
          </p:cNvPr>
          <p:cNvSpPr txBox="1"/>
          <p:nvPr/>
        </p:nvSpPr>
        <p:spPr>
          <a:xfrm>
            <a:off x="8837286" y="3182402"/>
            <a:ext cx="1003470" cy="276999"/>
          </a:xfrm>
          <a:prstGeom prst="rect">
            <a:avLst/>
          </a:prstGeom>
          <a:noFill/>
        </p:spPr>
        <p:txBody>
          <a:bodyPr wrap="square" rtlCol="0">
            <a:spAutoFit/>
          </a:bodyPr>
          <a:lstStyle/>
          <a:p>
            <a:pPr algn="ctr"/>
            <a:r>
              <a:rPr lang="en-US" sz="1200" b="1" dirty="0"/>
              <a:t>Run2c/d</a:t>
            </a:r>
            <a:endParaRPr lang="en-GB" sz="1200" b="1" dirty="0"/>
          </a:p>
        </p:txBody>
      </p:sp>
      <p:sp>
        <p:nvSpPr>
          <p:cNvPr id="14" name="Arrow: Down 13">
            <a:extLst>
              <a:ext uri="{FF2B5EF4-FFF2-40B4-BE49-F238E27FC236}">
                <a16:creationId xmlns:a16="http://schemas.microsoft.com/office/drawing/2014/main" id="{BEA83244-3695-9FE9-396E-E6BA631F3BAB}"/>
              </a:ext>
            </a:extLst>
          </p:cNvPr>
          <p:cNvSpPr/>
          <p:nvPr/>
        </p:nvSpPr>
        <p:spPr>
          <a:xfrm>
            <a:off x="9161902" y="2938761"/>
            <a:ext cx="328474" cy="276999"/>
          </a:xfrm>
          <a:prstGeom prst="downArrow">
            <a:avLst/>
          </a:prstGeom>
          <a:solidFill>
            <a:schemeClr val="accent2">
              <a:lumMod val="60000"/>
              <a:lumOff val="40000"/>
            </a:schemeClr>
          </a:solidFill>
          <a:ln>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43C226AE-0A5B-A68D-EB78-FC8121B55718}"/>
                  </a:ext>
                </a:extLst>
              </p:cNvPr>
              <p:cNvSpPr txBox="1"/>
              <p:nvPr/>
            </p:nvSpPr>
            <p:spPr>
              <a:xfrm>
                <a:off x="8715210" y="3571698"/>
                <a:ext cx="1218923"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bg1"/>
                              </a:solidFill>
                              <a:latin typeface="Cambria Math" panose="02040503050406030204" pitchFamily="18" charset="0"/>
                            </a:rPr>
                          </m:ctrlPr>
                        </m:sSubPr>
                        <m:e>
                          <m:r>
                            <a:rPr lang="en-GB" i="1" smtClean="0">
                              <a:solidFill>
                                <a:schemeClr val="bg1"/>
                              </a:solidFill>
                              <a:latin typeface="Cambria Math" panose="02040503050406030204" pitchFamily="18" charset="0"/>
                              <a:ea typeface="Cambria Math" panose="02040503050406030204" pitchFamily="18" charset="0"/>
                            </a:rPr>
                            <m:t>𝜎</m:t>
                          </m:r>
                        </m:e>
                        <m:sub>
                          <m:r>
                            <a:rPr lang="en-US" b="0" i="1" smtClean="0">
                              <a:solidFill>
                                <a:schemeClr val="bg1"/>
                              </a:solidFill>
                              <a:latin typeface="Cambria Math" panose="02040503050406030204" pitchFamily="18" charset="0"/>
                            </a:rPr>
                            <m:t>𝑥</m:t>
                          </m:r>
                        </m:sub>
                      </m:sSub>
                      <m:r>
                        <a:rPr lang="en-US" b="0" i="1" smtClean="0">
                          <a:solidFill>
                            <a:schemeClr val="bg1"/>
                          </a:solidFill>
                          <a:latin typeface="Cambria Math" panose="02040503050406030204" pitchFamily="18" charset="0"/>
                        </a:rPr>
                        <m:t>=24 </m:t>
                      </m:r>
                      <m:r>
                        <a:rPr lang="en-US" b="0" i="1" smtClean="0">
                          <a:solidFill>
                            <a:schemeClr val="bg1"/>
                          </a:solidFill>
                          <a:latin typeface="Cambria Math" panose="02040503050406030204" pitchFamily="18" charset="0"/>
                          <a:ea typeface="Cambria Math" panose="02040503050406030204" pitchFamily="18" charset="0"/>
                        </a:rPr>
                        <m:t>𝜇</m:t>
                      </m:r>
                      <m:r>
                        <a:rPr lang="en-US" b="0" i="1" smtClean="0">
                          <a:solidFill>
                            <a:schemeClr val="bg1"/>
                          </a:solidFill>
                          <a:latin typeface="Cambria Math" panose="02040503050406030204" pitchFamily="18" charset="0"/>
                          <a:ea typeface="Cambria Math" panose="02040503050406030204" pitchFamily="18" charset="0"/>
                        </a:rPr>
                        <m:t>𝑚</m:t>
                      </m:r>
                    </m:oMath>
                  </m:oMathPara>
                </a14:m>
                <a:endParaRPr lang="en-GB" dirty="0">
                  <a:solidFill>
                    <a:schemeClr val="bg1"/>
                  </a:solidFill>
                </a:endParaRPr>
              </a:p>
            </p:txBody>
          </p:sp>
        </mc:Choice>
        <mc:Fallback xmlns="">
          <p:sp>
            <p:nvSpPr>
              <p:cNvPr id="15" name="TextBox 14">
                <a:extLst>
                  <a:ext uri="{FF2B5EF4-FFF2-40B4-BE49-F238E27FC236}">
                    <a16:creationId xmlns:a16="http://schemas.microsoft.com/office/drawing/2014/main" id="{43C226AE-0A5B-A68D-EB78-FC8121B55718}"/>
                  </a:ext>
                </a:extLst>
              </p:cNvPr>
              <p:cNvSpPr txBox="1">
                <a:spLocks noRot="1" noChangeAspect="1" noMove="1" noResize="1" noEditPoints="1" noAdjustHandles="1" noChangeArrowheads="1" noChangeShapeType="1" noTextEdit="1"/>
              </p:cNvSpPr>
              <p:nvPr/>
            </p:nvSpPr>
            <p:spPr>
              <a:xfrm>
                <a:off x="8715210" y="3571698"/>
                <a:ext cx="1218923" cy="276999"/>
              </a:xfrm>
              <a:prstGeom prst="rect">
                <a:avLst/>
              </a:prstGeom>
              <a:blipFill>
                <a:blip r:embed="rId6"/>
                <a:stretch>
                  <a:fillRect l="-2500" r="-4000" b="-2222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3A646AD0-5A8C-7934-CF68-9CA5122FC01C}"/>
                  </a:ext>
                </a:extLst>
              </p:cNvPr>
              <p:cNvSpPr txBox="1"/>
              <p:nvPr/>
            </p:nvSpPr>
            <p:spPr>
              <a:xfrm>
                <a:off x="8715210" y="3917711"/>
                <a:ext cx="1098314" cy="29892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bg1"/>
                              </a:solidFill>
                              <a:latin typeface="Cambria Math" panose="02040503050406030204" pitchFamily="18" charset="0"/>
                            </a:rPr>
                          </m:ctrlPr>
                        </m:sSubPr>
                        <m:e>
                          <m:r>
                            <a:rPr lang="en-GB" i="1" smtClean="0">
                              <a:solidFill>
                                <a:schemeClr val="bg1"/>
                              </a:solidFill>
                              <a:latin typeface="Cambria Math" panose="02040503050406030204" pitchFamily="18" charset="0"/>
                              <a:ea typeface="Cambria Math" panose="02040503050406030204" pitchFamily="18" charset="0"/>
                            </a:rPr>
                            <m:t>𝜎</m:t>
                          </m:r>
                        </m:e>
                        <m:sub>
                          <m:r>
                            <a:rPr lang="en-US" b="0" i="1" smtClean="0">
                              <a:solidFill>
                                <a:schemeClr val="bg1"/>
                              </a:solidFill>
                              <a:latin typeface="Cambria Math" panose="02040503050406030204" pitchFamily="18" charset="0"/>
                            </a:rPr>
                            <m:t>𝑦</m:t>
                          </m:r>
                        </m:sub>
                      </m:sSub>
                      <m:r>
                        <a:rPr lang="en-US" b="0" i="1" smtClean="0">
                          <a:solidFill>
                            <a:schemeClr val="bg1"/>
                          </a:solidFill>
                          <a:latin typeface="Cambria Math" panose="02040503050406030204" pitchFamily="18" charset="0"/>
                        </a:rPr>
                        <m:t>=8 </m:t>
                      </m:r>
                      <m:r>
                        <a:rPr lang="en-US" b="0" i="1" smtClean="0">
                          <a:solidFill>
                            <a:schemeClr val="bg1"/>
                          </a:solidFill>
                          <a:latin typeface="Cambria Math" panose="02040503050406030204" pitchFamily="18" charset="0"/>
                          <a:ea typeface="Cambria Math" panose="02040503050406030204" pitchFamily="18" charset="0"/>
                        </a:rPr>
                        <m:t>𝜇</m:t>
                      </m:r>
                      <m:r>
                        <a:rPr lang="en-US" b="0" i="1" smtClean="0">
                          <a:solidFill>
                            <a:schemeClr val="bg1"/>
                          </a:solidFill>
                          <a:latin typeface="Cambria Math" panose="02040503050406030204" pitchFamily="18" charset="0"/>
                          <a:ea typeface="Cambria Math" panose="02040503050406030204" pitchFamily="18" charset="0"/>
                        </a:rPr>
                        <m:t>𝑚</m:t>
                      </m:r>
                    </m:oMath>
                  </m:oMathPara>
                </a14:m>
                <a:endParaRPr lang="en-GB" dirty="0">
                  <a:solidFill>
                    <a:schemeClr val="bg1"/>
                  </a:solidFill>
                </a:endParaRPr>
              </a:p>
            </p:txBody>
          </p:sp>
        </mc:Choice>
        <mc:Fallback xmlns="">
          <p:sp>
            <p:nvSpPr>
              <p:cNvPr id="16" name="TextBox 15">
                <a:extLst>
                  <a:ext uri="{FF2B5EF4-FFF2-40B4-BE49-F238E27FC236}">
                    <a16:creationId xmlns:a16="http://schemas.microsoft.com/office/drawing/2014/main" id="{3A646AD0-5A8C-7934-CF68-9CA5122FC01C}"/>
                  </a:ext>
                </a:extLst>
              </p:cNvPr>
              <p:cNvSpPr txBox="1">
                <a:spLocks noRot="1" noChangeAspect="1" noMove="1" noResize="1" noEditPoints="1" noAdjustHandles="1" noChangeArrowheads="1" noChangeShapeType="1" noTextEdit="1"/>
              </p:cNvSpPr>
              <p:nvPr/>
            </p:nvSpPr>
            <p:spPr>
              <a:xfrm>
                <a:off x="8715210" y="3917711"/>
                <a:ext cx="1098314" cy="298928"/>
              </a:xfrm>
              <a:prstGeom prst="rect">
                <a:avLst/>
              </a:prstGeom>
              <a:blipFill>
                <a:blip r:embed="rId7"/>
                <a:stretch>
                  <a:fillRect l="-2778" r="-4444" b="-20408"/>
                </a:stretch>
              </a:blipFill>
            </p:spPr>
            <p:txBody>
              <a:bodyPr/>
              <a:lstStyle/>
              <a:p>
                <a:r>
                  <a:rPr lang="en-GB">
                    <a:noFill/>
                  </a:rPr>
                  <a:t> </a:t>
                </a:r>
              </a:p>
            </p:txBody>
          </p:sp>
        </mc:Fallback>
      </mc:AlternateContent>
      <p:cxnSp>
        <p:nvCxnSpPr>
          <p:cNvPr id="18" name="Straight Connector 17">
            <a:extLst>
              <a:ext uri="{FF2B5EF4-FFF2-40B4-BE49-F238E27FC236}">
                <a16:creationId xmlns:a16="http://schemas.microsoft.com/office/drawing/2014/main" id="{C4E1D6EB-A06C-DA0C-981B-C70F5D6E6064}"/>
              </a:ext>
            </a:extLst>
          </p:cNvPr>
          <p:cNvCxnSpPr/>
          <p:nvPr/>
        </p:nvCxnSpPr>
        <p:spPr>
          <a:xfrm>
            <a:off x="7128769" y="3304540"/>
            <a:ext cx="0" cy="1107665"/>
          </a:xfrm>
          <a:prstGeom prst="line">
            <a:avLst/>
          </a:prstGeom>
          <a:ln w="19050">
            <a:prstDash val="solid"/>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7F29C7D1-487A-A8B5-CC5B-1C00194C0EF9}"/>
              </a:ext>
            </a:extLst>
          </p:cNvPr>
          <p:cNvCxnSpPr>
            <a:endCxn id="7" idx="1"/>
          </p:cNvCxnSpPr>
          <p:nvPr/>
        </p:nvCxnSpPr>
        <p:spPr>
          <a:xfrm flipV="1">
            <a:off x="7128769" y="2324478"/>
            <a:ext cx="1242285" cy="98006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D052DEC8-FF1B-426E-3591-BA33209FC40A}"/>
              </a:ext>
            </a:extLst>
          </p:cNvPr>
          <p:cNvCxnSpPr>
            <a:cxnSpLocks/>
            <a:endCxn id="8" idx="1"/>
          </p:cNvCxnSpPr>
          <p:nvPr/>
        </p:nvCxnSpPr>
        <p:spPr>
          <a:xfrm>
            <a:off x="7128769" y="3304540"/>
            <a:ext cx="1242285" cy="673858"/>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83538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TextBox 106"/>
          <p:cNvSpPr txBox="1"/>
          <p:nvPr/>
        </p:nvSpPr>
        <p:spPr>
          <a:xfrm>
            <a:off x="579248" y="4821195"/>
            <a:ext cx="6986612" cy="923330"/>
          </a:xfrm>
          <a:prstGeom prst="rect">
            <a:avLst/>
          </a:prstGeom>
          <a:noFill/>
        </p:spPr>
        <p:txBody>
          <a:bodyPr wrap="square" rtlCol="0">
            <a:spAutoFit/>
          </a:bodyPr>
          <a:lstStyle/>
          <a:p>
            <a:pPr marL="285750" indent="-285750">
              <a:buFont typeface="Arial" panose="020B0604020202020204" pitchFamily="34" charset="0"/>
              <a:buChar char="•"/>
            </a:pPr>
            <a:r>
              <a:rPr lang="en-GB" dirty="0"/>
              <a:t>Total Energy 100- 160 MeV, 10 Hz rep. rate, single bunch</a:t>
            </a:r>
          </a:p>
          <a:p>
            <a:pPr marL="285750" indent="-285750">
              <a:buFont typeface="Arial" panose="020B0604020202020204" pitchFamily="34" charset="0"/>
              <a:buChar char="•"/>
            </a:pPr>
            <a:r>
              <a:rPr lang="en-GB" dirty="0"/>
              <a:t>Will use CLIC developed x-band components as much as possible</a:t>
            </a:r>
          </a:p>
          <a:p>
            <a:pPr marL="285750" indent="-285750">
              <a:buFont typeface="Arial" panose="020B0604020202020204" pitchFamily="34" charset="0"/>
              <a:buChar char="•"/>
            </a:pPr>
            <a:r>
              <a:rPr lang="en-GB" dirty="0"/>
              <a:t>Multiple RF-power configurations studied</a:t>
            </a:r>
          </a:p>
        </p:txBody>
      </p:sp>
      <p:cxnSp>
        <p:nvCxnSpPr>
          <p:cNvPr id="6" name="Straight Connector 5"/>
          <p:cNvCxnSpPr>
            <a:cxnSpLocks/>
          </p:cNvCxnSpPr>
          <p:nvPr/>
        </p:nvCxnSpPr>
        <p:spPr>
          <a:xfrm flipV="1">
            <a:off x="1675639" y="3618411"/>
            <a:ext cx="5615173" cy="898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p:nvPicPr>
        <p:blipFill>
          <a:blip r:embed="rId2"/>
          <a:stretch>
            <a:fillRect/>
          </a:stretch>
        </p:blipFill>
        <p:spPr>
          <a:xfrm>
            <a:off x="626780" y="2976419"/>
            <a:ext cx="1077323" cy="1204250"/>
          </a:xfrm>
          <a:prstGeom prst="rect">
            <a:avLst/>
          </a:prstGeom>
        </p:spPr>
      </p:pic>
      <p:pic>
        <p:nvPicPr>
          <p:cNvPr id="8" name="Picture 7"/>
          <p:cNvPicPr>
            <a:picLocks noChangeAspect="1"/>
          </p:cNvPicPr>
          <p:nvPr/>
        </p:nvPicPr>
        <p:blipFill>
          <a:blip r:embed="rId3"/>
          <a:stretch>
            <a:fillRect/>
          </a:stretch>
        </p:blipFill>
        <p:spPr>
          <a:xfrm>
            <a:off x="2100045" y="3337811"/>
            <a:ext cx="749019" cy="459325"/>
          </a:xfrm>
          <a:prstGeom prst="rect">
            <a:avLst/>
          </a:prstGeom>
        </p:spPr>
      </p:pic>
      <p:pic>
        <p:nvPicPr>
          <p:cNvPr id="9" name="Picture 8"/>
          <p:cNvPicPr>
            <a:picLocks noChangeAspect="1"/>
          </p:cNvPicPr>
          <p:nvPr/>
        </p:nvPicPr>
        <p:blipFill>
          <a:blip r:embed="rId4"/>
          <a:stretch>
            <a:fillRect/>
          </a:stretch>
        </p:blipFill>
        <p:spPr>
          <a:xfrm>
            <a:off x="3172427" y="3358720"/>
            <a:ext cx="1261869" cy="578027"/>
          </a:xfrm>
          <a:prstGeom prst="rect">
            <a:avLst/>
          </a:prstGeom>
        </p:spPr>
      </p:pic>
      <p:cxnSp>
        <p:nvCxnSpPr>
          <p:cNvPr id="20" name="Straight Connector 19"/>
          <p:cNvCxnSpPr>
            <a:cxnSpLocks/>
          </p:cNvCxnSpPr>
          <p:nvPr/>
        </p:nvCxnSpPr>
        <p:spPr>
          <a:xfrm flipH="1">
            <a:off x="5971024" y="3625631"/>
            <a:ext cx="2639576" cy="352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7632689" y="3471154"/>
            <a:ext cx="117651" cy="3300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p:cNvSpPr/>
          <p:nvPr/>
        </p:nvSpPr>
        <p:spPr>
          <a:xfrm>
            <a:off x="7882551" y="3464097"/>
            <a:ext cx="121052" cy="3300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p:cNvSpPr/>
          <p:nvPr/>
        </p:nvSpPr>
        <p:spPr>
          <a:xfrm>
            <a:off x="8156029" y="3464097"/>
            <a:ext cx="117651" cy="3300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TextBox 31"/>
          <p:cNvSpPr txBox="1"/>
          <p:nvPr/>
        </p:nvSpPr>
        <p:spPr>
          <a:xfrm>
            <a:off x="2230334" y="2976419"/>
            <a:ext cx="1169581" cy="209513"/>
          </a:xfrm>
          <a:prstGeom prst="rect">
            <a:avLst/>
          </a:prstGeom>
          <a:noFill/>
        </p:spPr>
        <p:txBody>
          <a:bodyPr wrap="square" rtlCol="0">
            <a:spAutoFit/>
          </a:bodyPr>
          <a:lstStyle/>
          <a:p>
            <a:r>
              <a:rPr lang="en-GB" sz="1200" b="1" dirty="0"/>
              <a:t>Solenoid</a:t>
            </a:r>
          </a:p>
        </p:txBody>
      </p:sp>
      <p:pic>
        <p:nvPicPr>
          <p:cNvPr id="36" name="Picture 35"/>
          <p:cNvPicPr>
            <a:picLocks noChangeAspect="1"/>
          </p:cNvPicPr>
          <p:nvPr/>
        </p:nvPicPr>
        <p:blipFill>
          <a:blip r:embed="rId4"/>
          <a:stretch>
            <a:fillRect/>
          </a:stretch>
        </p:blipFill>
        <p:spPr>
          <a:xfrm>
            <a:off x="4570821" y="3358720"/>
            <a:ext cx="1261869" cy="578027"/>
          </a:xfrm>
          <a:prstGeom prst="rect">
            <a:avLst/>
          </a:prstGeom>
        </p:spPr>
      </p:pic>
      <p:grpSp>
        <p:nvGrpSpPr>
          <p:cNvPr id="46" name="Group 45"/>
          <p:cNvGrpSpPr/>
          <p:nvPr/>
        </p:nvGrpSpPr>
        <p:grpSpPr>
          <a:xfrm>
            <a:off x="2158436" y="3150652"/>
            <a:ext cx="369332" cy="298020"/>
            <a:chOff x="3154812" y="2336846"/>
            <a:chExt cx="497947" cy="394015"/>
          </a:xfrm>
        </p:grpSpPr>
        <p:sp>
          <p:nvSpPr>
            <p:cNvPr id="40" name="Rectangle 39"/>
            <p:cNvSpPr/>
            <p:nvPr/>
          </p:nvSpPr>
          <p:spPr>
            <a:xfrm>
              <a:off x="3271706" y="2466363"/>
              <a:ext cx="209725" cy="15939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TextBox 44"/>
            <p:cNvSpPr txBox="1"/>
            <p:nvPr/>
          </p:nvSpPr>
          <p:spPr>
            <a:xfrm rot="5400000">
              <a:off x="3206778" y="2284880"/>
              <a:ext cx="394015" cy="497947"/>
            </a:xfrm>
            <a:prstGeom prst="rect">
              <a:avLst/>
            </a:prstGeom>
            <a:noFill/>
          </p:spPr>
          <p:txBody>
            <a:bodyPr wrap="square" rtlCol="0">
              <a:spAutoFit/>
            </a:bodyPr>
            <a:lstStyle/>
            <a:p>
              <a:r>
                <a:rPr lang="en-GB" b="1" dirty="0"/>
                <a:t>X</a:t>
              </a:r>
            </a:p>
          </p:txBody>
        </p:sp>
      </p:grpSp>
      <p:grpSp>
        <p:nvGrpSpPr>
          <p:cNvPr id="48" name="Group 47"/>
          <p:cNvGrpSpPr/>
          <p:nvPr/>
        </p:nvGrpSpPr>
        <p:grpSpPr>
          <a:xfrm>
            <a:off x="2423573" y="3152414"/>
            <a:ext cx="369332" cy="296262"/>
            <a:chOff x="3160423" y="2339171"/>
            <a:chExt cx="497947" cy="391690"/>
          </a:xfrm>
        </p:grpSpPr>
        <p:sp>
          <p:nvSpPr>
            <p:cNvPr id="49" name="Rectangle 48"/>
            <p:cNvSpPr/>
            <p:nvPr/>
          </p:nvSpPr>
          <p:spPr>
            <a:xfrm>
              <a:off x="3271706" y="2466363"/>
              <a:ext cx="209725" cy="15939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TextBox 49"/>
            <p:cNvSpPr txBox="1"/>
            <p:nvPr/>
          </p:nvSpPr>
          <p:spPr>
            <a:xfrm rot="5400000">
              <a:off x="3213552" y="2286042"/>
              <a:ext cx="391690" cy="497947"/>
            </a:xfrm>
            <a:prstGeom prst="rect">
              <a:avLst/>
            </a:prstGeom>
            <a:noFill/>
          </p:spPr>
          <p:txBody>
            <a:bodyPr wrap="square" rtlCol="0">
              <a:spAutoFit/>
            </a:bodyPr>
            <a:lstStyle/>
            <a:p>
              <a:r>
                <a:rPr lang="en-GB" b="1" dirty="0"/>
                <a:t>X</a:t>
              </a:r>
            </a:p>
          </p:txBody>
        </p:sp>
      </p:grpSp>
      <p:grpSp>
        <p:nvGrpSpPr>
          <p:cNvPr id="51" name="Group 50"/>
          <p:cNvGrpSpPr/>
          <p:nvPr/>
        </p:nvGrpSpPr>
        <p:grpSpPr>
          <a:xfrm>
            <a:off x="3254546" y="3158091"/>
            <a:ext cx="273937" cy="270076"/>
            <a:chOff x="3266277" y="2346682"/>
            <a:chExt cx="369332" cy="357070"/>
          </a:xfrm>
        </p:grpSpPr>
        <p:sp>
          <p:nvSpPr>
            <p:cNvPr id="52" name="Rectangle 51"/>
            <p:cNvSpPr/>
            <p:nvPr/>
          </p:nvSpPr>
          <p:spPr>
            <a:xfrm>
              <a:off x="3271706" y="2466363"/>
              <a:ext cx="209725" cy="15939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TextBox 52"/>
            <p:cNvSpPr txBox="1"/>
            <p:nvPr/>
          </p:nvSpPr>
          <p:spPr>
            <a:xfrm rot="5400000">
              <a:off x="3272408" y="2340551"/>
              <a:ext cx="357070" cy="369332"/>
            </a:xfrm>
            <a:prstGeom prst="rect">
              <a:avLst/>
            </a:prstGeom>
            <a:noFill/>
          </p:spPr>
          <p:txBody>
            <a:bodyPr wrap="square" rtlCol="0">
              <a:spAutoFit/>
            </a:bodyPr>
            <a:lstStyle/>
            <a:p>
              <a:r>
                <a:rPr lang="en-GB" b="1" dirty="0"/>
                <a:t>X</a:t>
              </a:r>
            </a:p>
          </p:txBody>
        </p:sp>
      </p:grpSp>
      <p:grpSp>
        <p:nvGrpSpPr>
          <p:cNvPr id="54" name="Group 53"/>
          <p:cNvGrpSpPr/>
          <p:nvPr/>
        </p:nvGrpSpPr>
        <p:grpSpPr>
          <a:xfrm>
            <a:off x="3529423" y="3164624"/>
            <a:ext cx="273937" cy="270076"/>
            <a:chOff x="3266846" y="2355725"/>
            <a:chExt cx="369332" cy="357070"/>
          </a:xfrm>
        </p:grpSpPr>
        <p:sp>
          <p:nvSpPr>
            <p:cNvPr id="55" name="Rectangle 54"/>
            <p:cNvSpPr/>
            <p:nvPr/>
          </p:nvSpPr>
          <p:spPr>
            <a:xfrm>
              <a:off x="3271706" y="2466363"/>
              <a:ext cx="209725" cy="15939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TextBox 55"/>
            <p:cNvSpPr txBox="1"/>
            <p:nvPr/>
          </p:nvSpPr>
          <p:spPr>
            <a:xfrm rot="5400000">
              <a:off x="3272977" y="2349594"/>
              <a:ext cx="357070" cy="369332"/>
            </a:xfrm>
            <a:prstGeom prst="rect">
              <a:avLst/>
            </a:prstGeom>
            <a:noFill/>
          </p:spPr>
          <p:txBody>
            <a:bodyPr wrap="square" rtlCol="0">
              <a:spAutoFit/>
            </a:bodyPr>
            <a:lstStyle/>
            <a:p>
              <a:r>
                <a:rPr lang="en-GB" b="1" dirty="0"/>
                <a:t>X</a:t>
              </a:r>
            </a:p>
          </p:txBody>
        </p:sp>
      </p:grpSp>
      <p:grpSp>
        <p:nvGrpSpPr>
          <p:cNvPr id="57" name="Group 56"/>
          <p:cNvGrpSpPr/>
          <p:nvPr/>
        </p:nvGrpSpPr>
        <p:grpSpPr>
          <a:xfrm>
            <a:off x="3787265" y="3160687"/>
            <a:ext cx="273937" cy="270076"/>
            <a:chOff x="3267879" y="2355770"/>
            <a:chExt cx="369332" cy="357070"/>
          </a:xfrm>
        </p:grpSpPr>
        <p:sp>
          <p:nvSpPr>
            <p:cNvPr id="58" name="Rectangle 57"/>
            <p:cNvSpPr/>
            <p:nvPr/>
          </p:nvSpPr>
          <p:spPr>
            <a:xfrm>
              <a:off x="3271706" y="2466363"/>
              <a:ext cx="209725" cy="15939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TextBox 58"/>
            <p:cNvSpPr txBox="1"/>
            <p:nvPr/>
          </p:nvSpPr>
          <p:spPr>
            <a:xfrm rot="5400000">
              <a:off x="3274010" y="2349639"/>
              <a:ext cx="357070" cy="369332"/>
            </a:xfrm>
            <a:prstGeom prst="rect">
              <a:avLst/>
            </a:prstGeom>
            <a:noFill/>
          </p:spPr>
          <p:txBody>
            <a:bodyPr wrap="square" rtlCol="0">
              <a:spAutoFit/>
            </a:bodyPr>
            <a:lstStyle/>
            <a:p>
              <a:r>
                <a:rPr lang="en-GB" b="1" dirty="0"/>
                <a:t>X</a:t>
              </a:r>
            </a:p>
          </p:txBody>
        </p:sp>
      </p:grpSp>
      <p:grpSp>
        <p:nvGrpSpPr>
          <p:cNvPr id="60" name="Group 59"/>
          <p:cNvGrpSpPr/>
          <p:nvPr/>
        </p:nvGrpSpPr>
        <p:grpSpPr>
          <a:xfrm>
            <a:off x="3954546" y="3158091"/>
            <a:ext cx="369332" cy="275060"/>
            <a:chOff x="3134115" y="2346679"/>
            <a:chExt cx="497947" cy="363659"/>
          </a:xfrm>
        </p:grpSpPr>
        <p:sp>
          <p:nvSpPr>
            <p:cNvPr id="61" name="Rectangle 60"/>
            <p:cNvSpPr/>
            <p:nvPr/>
          </p:nvSpPr>
          <p:spPr>
            <a:xfrm>
              <a:off x="3271706" y="2466363"/>
              <a:ext cx="209725" cy="15939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TextBox 61"/>
            <p:cNvSpPr txBox="1"/>
            <p:nvPr/>
          </p:nvSpPr>
          <p:spPr>
            <a:xfrm rot="5400000">
              <a:off x="3201259" y="2279535"/>
              <a:ext cx="363659" cy="497947"/>
            </a:xfrm>
            <a:prstGeom prst="rect">
              <a:avLst/>
            </a:prstGeom>
            <a:noFill/>
          </p:spPr>
          <p:txBody>
            <a:bodyPr wrap="square" rtlCol="0">
              <a:spAutoFit/>
            </a:bodyPr>
            <a:lstStyle/>
            <a:p>
              <a:r>
                <a:rPr lang="en-GB" b="1" dirty="0"/>
                <a:t>X</a:t>
              </a:r>
            </a:p>
          </p:txBody>
        </p:sp>
      </p:grpSp>
      <p:grpSp>
        <p:nvGrpSpPr>
          <p:cNvPr id="63" name="Group 62"/>
          <p:cNvGrpSpPr/>
          <p:nvPr/>
        </p:nvGrpSpPr>
        <p:grpSpPr>
          <a:xfrm>
            <a:off x="4213317" y="3164624"/>
            <a:ext cx="369332" cy="284047"/>
            <a:chOff x="3131149" y="2355318"/>
            <a:chExt cx="497948" cy="375541"/>
          </a:xfrm>
        </p:grpSpPr>
        <p:sp>
          <p:nvSpPr>
            <p:cNvPr id="64" name="Rectangle 63"/>
            <p:cNvSpPr/>
            <p:nvPr/>
          </p:nvSpPr>
          <p:spPr>
            <a:xfrm>
              <a:off x="3271706" y="2466363"/>
              <a:ext cx="209725" cy="15939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TextBox 64"/>
            <p:cNvSpPr txBox="1"/>
            <p:nvPr/>
          </p:nvSpPr>
          <p:spPr>
            <a:xfrm rot="5400000">
              <a:off x="3192352" y="2294115"/>
              <a:ext cx="375541" cy="497948"/>
            </a:xfrm>
            <a:prstGeom prst="rect">
              <a:avLst/>
            </a:prstGeom>
            <a:noFill/>
          </p:spPr>
          <p:txBody>
            <a:bodyPr wrap="square" rtlCol="0">
              <a:spAutoFit/>
            </a:bodyPr>
            <a:lstStyle/>
            <a:p>
              <a:r>
                <a:rPr lang="en-GB" b="1" dirty="0"/>
                <a:t>X</a:t>
              </a:r>
            </a:p>
          </p:txBody>
        </p:sp>
      </p:grpSp>
      <p:grpSp>
        <p:nvGrpSpPr>
          <p:cNvPr id="66" name="Group 65"/>
          <p:cNvGrpSpPr/>
          <p:nvPr/>
        </p:nvGrpSpPr>
        <p:grpSpPr>
          <a:xfrm>
            <a:off x="2137380" y="3766553"/>
            <a:ext cx="369332" cy="297904"/>
            <a:chOff x="3143897" y="2337002"/>
            <a:chExt cx="497947" cy="393862"/>
          </a:xfrm>
        </p:grpSpPr>
        <p:sp>
          <p:nvSpPr>
            <p:cNvPr id="67" name="Rectangle 66"/>
            <p:cNvSpPr/>
            <p:nvPr/>
          </p:nvSpPr>
          <p:spPr>
            <a:xfrm>
              <a:off x="3271706" y="2466363"/>
              <a:ext cx="209725" cy="15939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TextBox 67"/>
            <p:cNvSpPr txBox="1"/>
            <p:nvPr/>
          </p:nvSpPr>
          <p:spPr>
            <a:xfrm rot="5400000">
              <a:off x="3195940" y="2284959"/>
              <a:ext cx="393862" cy="497947"/>
            </a:xfrm>
            <a:prstGeom prst="rect">
              <a:avLst/>
            </a:prstGeom>
            <a:noFill/>
          </p:spPr>
          <p:txBody>
            <a:bodyPr wrap="square" rtlCol="0">
              <a:spAutoFit/>
            </a:bodyPr>
            <a:lstStyle/>
            <a:p>
              <a:r>
                <a:rPr lang="en-GB" b="1" dirty="0"/>
                <a:t>X</a:t>
              </a:r>
            </a:p>
          </p:txBody>
        </p:sp>
      </p:grpSp>
      <p:grpSp>
        <p:nvGrpSpPr>
          <p:cNvPr id="69" name="Group 68"/>
          <p:cNvGrpSpPr/>
          <p:nvPr/>
        </p:nvGrpSpPr>
        <p:grpSpPr>
          <a:xfrm>
            <a:off x="2404708" y="3766552"/>
            <a:ext cx="369332" cy="297905"/>
            <a:chOff x="3152462" y="2337000"/>
            <a:chExt cx="497947" cy="393863"/>
          </a:xfrm>
        </p:grpSpPr>
        <p:sp>
          <p:nvSpPr>
            <p:cNvPr id="70" name="Rectangle 69"/>
            <p:cNvSpPr/>
            <p:nvPr/>
          </p:nvSpPr>
          <p:spPr>
            <a:xfrm>
              <a:off x="3271706" y="2466363"/>
              <a:ext cx="209725" cy="15939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TextBox 70"/>
            <p:cNvSpPr txBox="1"/>
            <p:nvPr/>
          </p:nvSpPr>
          <p:spPr>
            <a:xfrm rot="5400000">
              <a:off x="3204504" y="2284958"/>
              <a:ext cx="393863" cy="497947"/>
            </a:xfrm>
            <a:prstGeom prst="rect">
              <a:avLst/>
            </a:prstGeom>
            <a:noFill/>
          </p:spPr>
          <p:txBody>
            <a:bodyPr wrap="square" rtlCol="0">
              <a:spAutoFit/>
            </a:bodyPr>
            <a:lstStyle/>
            <a:p>
              <a:r>
                <a:rPr lang="en-GB" b="1" dirty="0"/>
                <a:t>X</a:t>
              </a:r>
            </a:p>
          </p:txBody>
        </p:sp>
      </p:grpSp>
      <p:grpSp>
        <p:nvGrpSpPr>
          <p:cNvPr id="72" name="Group 71"/>
          <p:cNvGrpSpPr/>
          <p:nvPr/>
        </p:nvGrpSpPr>
        <p:grpSpPr>
          <a:xfrm>
            <a:off x="3245608" y="3775608"/>
            <a:ext cx="274699" cy="270076"/>
            <a:chOff x="3271706" y="2348973"/>
            <a:chExt cx="370360" cy="357070"/>
          </a:xfrm>
        </p:grpSpPr>
        <p:sp>
          <p:nvSpPr>
            <p:cNvPr id="73" name="Rectangle 72"/>
            <p:cNvSpPr/>
            <p:nvPr/>
          </p:nvSpPr>
          <p:spPr>
            <a:xfrm>
              <a:off x="3271706" y="2466363"/>
              <a:ext cx="209725" cy="15939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4" name="TextBox 73"/>
            <p:cNvSpPr txBox="1"/>
            <p:nvPr/>
          </p:nvSpPr>
          <p:spPr>
            <a:xfrm rot="5400000">
              <a:off x="3278865" y="2342842"/>
              <a:ext cx="357070" cy="369332"/>
            </a:xfrm>
            <a:prstGeom prst="rect">
              <a:avLst/>
            </a:prstGeom>
            <a:noFill/>
          </p:spPr>
          <p:txBody>
            <a:bodyPr wrap="square" rtlCol="0">
              <a:spAutoFit/>
            </a:bodyPr>
            <a:lstStyle/>
            <a:p>
              <a:r>
                <a:rPr lang="en-GB" b="1" dirty="0"/>
                <a:t>X</a:t>
              </a:r>
            </a:p>
          </p:txBody>
        </p:sp>
      </p:grpSp>
      <p:grpSp>
        <p:nvGrpSpPr>
          <p:cNvPr id="75" name="Group 74"/>
          <p:cNvGrpSpPr/>
          <p:nvPr/>
        </p:nvGrpSpPr>
        <p:grpSpPr>
          <a:xfrm>
            <a:off x="3517415" y="3780175"/>
            <a:ext cx="273937" cy="270076"/>
            <a:chOff x="3266106" y="2355011"/>
            <a:chExt cx="369332" cy="357070"/>
          </a:xfrm>
        </p:grpSpPr>
        <p:sp>
          <p:nvSpPr>
            <p:cNvPr id="76" name="Rectangle 75"/>
            <p:cNvSpPr/>
            <p:nvPr/>
          </p:nvSpPr>
          <p:spPr>
            <a:xfrm>
              <a:off x="3271706" y="2466363"/>
              <a:ext cx="209725" cy="15939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TextBox 76"/>
            <p:cNvSpPr txBox="1"/>
            <p:nvPr/>
          </p:nvSpPr>
          <p:spPr>
            <a:xfrm rot="5400000">
              <a:off x="3272237" y="2348880"/>
              <a:ext cx="357070" cy="369332"/>
            </a:xfrm>
            <a:prstGeom prst="rect">
              <a:avLst/>
            </a:prstGeom>
            <a:noFill/>
          </p:spPr>
          <p:txBody>
            <a:bodyPr wrap="square" rtlCol="0">
              <a:spAutoFit/>
            </a:bodyPr>
            <a:lstStyle/>
            <a:p>
              <a:r>
                <a:rPr lang="en-GB" b="1" dirty="0"/>
                <a:t>X</a:t>
              </a:r>
            </a:p>
          </p:txBody>
        </p:sp>
      </p:grpSp>
      <p:grpSp>
        <p:nvGrpSpPr>
          <p:cNvPr id="78" name="Group 77"/>
          <p:cNvGrpSpPr/>
          <p:nvPr/>
        </p:nvGrpSpPr>
        <p:grpSpPr>
          <a:xfrm>
            <a:off x="3780031" y="3775608"/>
            <a:ext cx="273937" cy="270076"/>
            <a:chOff x="3268318" y="2348973"/>
            <a:chExt cx="369332" cy="357070"/>
          </a:xfrm>
        </p:grpSpPr>
        <p:sp>
          <p:nvSpPr>
            <p:cNvPr id="79" name="Rectangle 78"/>
            <p:cNvSpPr/>
            <p:nvPr/>
          </p:nvSpPr>
          <p:spPr>
            <a:xfrm>
              <a:off x="3271706" y="2466363"/>
              <a:ext cx="209725" cy="15939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TextBox 79"/>
            <p:cNvSpPr txBox="1"/>
            <p:nvPr/>
          </p:nvSpPr>
          <p:spPr>
            <a:xfrm rot="5400000">
              <a:off x="3274449" y="2342842"/>
              <a:ext cx="357070" cy="369332"/>
            </a:xfrm>
            <a:prstGeom prst="rect">
              <a:avLst/>
            </a:prstGeom>
            <a:noFill/>
          </p:spPr>
          <p:txBody>
            <a:bodyPr wrap="square" rtlCol="0">
              <a:spAutoFit/>
            </a:bodyPr>
            <a:lstStyle/>
            <a:p>
              <a:r>
                <a:rPr lang="en-GB" b="1" dirty="0"/>
                <a:t>X</a:t>
              </a:r>
            </a:p>
          </p:txBody>
        </p:sp>
      </p:grpSp>
      <p:grpSp>
        <p:nvGrpSpPr>
          <p:cNvPr id="81" name="Group 80"/>
          <p:cNvGrpSpPr/>
          <p:nvPr/>
        </p:nvGrpSpPr>
        <p:grpSpPr>
          <a:xfrm>
            <a:off x="4030676" y="3780175"/>
            <a:ext cx="273937" cy="270076"/>
            <a:chOff x="3254231" y="2355011"/>
            <a:chExt cx="369332" cy="357070"/>
          </a:xfrm>
        </p:grpSpPr>
        <p:sp>
          <p:nvSpPr>
            <p:cNvPr id="82" name="Rectangle 81"/>
            <p:cNvSpPr/>
            <p:nvPr/>
          </p:nvSpPr>
          <p:spPr>
            <a:xfrm>
              <a:off x="3271706" y="2466363"/>
              <a:ext cx="209725" cy="15939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TextBox 82"/>
            <p:cNvSpPr txBox="1"/>
            <p:nvPr/>
          </p:nvSpPr>
          <p:spPr>
            <a:xfrm rot="5400000">
              <a:off x="3260362" y="2348880"/>
              <a:ext cx="357070" cy="369332"/>
            </a:xfrm>
            <a:prstGeom prst="rect">
              <a:avLst/>
            </a:prstGeom>
            <a:noFill/>
          </p:spPr>
          <p:txBody>
            <a:bodyPr wrap="square" rtlCol="0">
              <a:spAutoFit/>
            </a:bodyPr>
            <a:lstStyle/>
            <a:p>
              <a:r>
                <a:rPr lang="en-GB" b="1" dirty="0"/>
                <a:t>X</a:t>
              </a:r>
            </a:p>
          </p:txBody>
        </p:sp>
      </p:grpSp>
      <p:grpSp>
        <p:nvGrpSpPr>
          <p:cNvPr id="84" name="Group 83"/>
          <p:cNvGrpSpPr/>
          <p:nvPr/>
        </p:nvGrpSpPr>
        <p:grpSpPr>
          <a:xfrm>
            <a:off x="4296187" y="3780175"/>
            <a:ext cx="273937" cy="270076"/>
            <a:chOff x="3260346" y="2355011"/>
            <a:chExt cx="369332" cy="357070"/>
          </a:xfrm>
        </p:grpSpPr>
        <p:sp>
          <p:nvSpPr>
            <p:cNvPr id="85" name="Rectangle 84"/>
            <p:cNvSpPr/>
            <p:nvPr/>
          </p:nvSpPr>
          <p:spPr>
            <a:xfrm>
              <a:off x="3271706" y="2466363"/>
              <a:ext cx="209725" cy="15939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TextBox 85"/>
            <p:cNvSpPr txBox="1"/>
            <p:nvPr/>
          </p:nvSpPr>
          <p:spPr>
            <a:xfrm rot="5400000">
              <a:off x="3266477" y="2348880"/>
              <a:ext cx="357070" cy="369332"/>
            </a:xfrm>
            <a:prstGeom prst="rect">
              <a:avLst/>
            </a:prstGeom>
            <a:noFill/>
          </p:spPr>
          <p:txBody>
            <a:bodyPr wrap="square" rtlCol="0">
              <a:spAutoFit/>
            </a:bodyPr>
            <a:lstStyle/>
            <a:p>
              <a:r>
                <a:rPr lang="en-GB" b="1" dirty="0"/>
                <a:t>X</a:t>
              </a:r>
            </a:p>
          </p:txBody>
        </p:sp>
      </p:grpSp>
      <p:sp>
        <p:nvSpPr>
          <p:cNvPr id="87" name="Isosceles Triangle 86"/>
          <p:cNvSpPr/>
          <p:nvPr/>
        </p:nvSpPr>
        <p:spPr>
          <a:xfrm rot="10800000">
            <a:off x="940032" y="1360022"/>
            <a:ext cx="740440" cy="596445"/>
          </a:xfrm>
          <a:prstGeom prst="triangl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8" name="Isosceles Triangle 87"/>
          <p:cNvSpPr/>
          <p:nvPr/>
        </p:nvSpPr>
        <p:spPr>
          <a:xfrm rot="10800000">
            <a:off x="4166141" y="1406485"/>
            <a:ext cx="740440" cy="596445"/>
          </a:xfrm>
          <a:prstGeom prst="triangl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9" name="Isosceles Triangle 88"/>
          <p:cNvSpPr/>
          <p:nvPr/>
        </p:nvSpPr>
        <p:spPr>
          <a:xfrm rot="10800000">
            <a:off x="2178322" y="1381269"/>
            <a:ext cx="740440" cy="596445"/>
          </a:xfrm>
          <a:prstGeom prst="triangl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1" name="Straight Connector 90"/>
          <p:cNvCxnSpPr>
            <a:cxnSpLocks/>
          </p:cNvCxnSpPr>
          <p:nvPr/>
        </p:nvCxnSpPr>
        <p:spPr>
          <a:xfrm>
            <a:off x="1305418" y="1946961"/>
            <a:ext cx="0" cy="916816"/>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a:cxnSpLocks/>
            <a:stCxn id="89" idx="0"/>
          </p:cNvCxnSpPr>
          <p:nvPr/>
        </p:nvCxnSpPr>
        <p:spPr>
          <a:xfrm flipH="1">
            <a:off x="2540261" y="1977714"/>
            <a:ext cx="8280" cy="89409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a:cxnSpLocks/>
          </p:cNvCxnSpPr>
          <p:nvPr/>
        </p:nvCxnSpPr>
        <p:spPr>
          <a:xfrm flipH="1">
            <a:off x="4536361" y="1988216"/>
            <a:ext cx="2031" cy="725665"/>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101" name="Oval 100"/>
          <p:cNvSpPr/>
          <p:nvPr/>
        </p:nvSpPr>
        <p:spPr>
          <a:xfrm>
            <a:off x="4544011" y="1977714"/>
            <a:ext cx="214056" cy="237936"/>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2" name="TextBox 101"/>
          <p:cNvSpPr txBox="1"/>
          <p:nvPr/>
        </p:nvSpPr>
        <p:spPr>
          <a:xfrm>
            <a:off x="477906" y="957551"/>
            <a:ext cx="1588239" cy="307777"/>
          </a:xfrm>
          <a:prstGeom prst="rect">
            <a:avLst/>
          </a:prstGeom>
          <a:noFill/>
        </p:spPr>
        <p:txBody>
          <a:bodyPr wrap="square" rtlCol="0">
            <a:spAutoFit/>
          </a:bodyPr>
          <a:lstStyle/>
          <a:p>
            <a:r>
              <a:rPr lang="en-GB" sz="1400" b="1" dirty="0"/>
              <a:t>7-10 MW, S-band</a:t>
            </a:r>
          </a:p>
        </p:txBody>
      </p:sp>
      <p:sp>
        <p:nvSpPr>
          <p:cNvPr id="103" name="TextBox 102"/>
          <p:cNvSpPr txBox="1"/>
          <p:nvPr/>
        </p:nvSpPr>
        <p:spPr>
          <a:xfrm>
            <a:off x="2066145" y="949537"/>
            <a:ext cx="1588239" cy="307777"/>
          </a:xfrm>
          <a:prstGeom prst="rect">
            <a:avLst/>
          </a:prstGeom>
          <a:noFill/>
        </p:spPr>
        <p:txBody>
          <a:bodyPr wrap="square" rtlCol="0">
            <a:spAutoFit/>
          </a:bodyPr>
          <a:lstStyle/>
          <a:p>
            <a:r>
              <a:rPr lang="en-GB" sz="1400" b="1" dirty="0"/>
              <a:t>5-10 MW, x-band</a:t>
            </a:r>
          </a:p>
        </p:txBody>
      </p:sp>
      <p:sp>
        <p:nvSpPr>
          <p:cNvPr id="104" name="TextBox 103"/>
          <p:cNvSpPr txBox="1"/>
          <p:nvPr/>
        </p:nvSpPr>
        <p:spPr>
          <a:xfrm>
            <a:off x="6202348" y="2472872"/>
            <a:ext cx="2949258" cy="738664"/>
          </a:xfrm>
          <a:prstGeom prst="rect">
            <a:avLst/>
          </a:prstGeom>
          <a:noFill/>
        </p:spPr>
        <p:txBody>
          <a:bodyPr wrap="square" rtlCol="0">
            <a:spAutoFit/>
          </a:bodyPr>
          <a:lstStyle/>
          <a:p>
            <a:r>
              <a:rPr lang="en-GB" sz="1400" b="1" dirty="0"/>
              <a:t>Possibly long waveguides 30 m</a:t>
            </a:r>
          </a:p>
          <a:p>
            <a:r>
              <a:rPr lang="en-GB" sz="1400" b="1" dirty="0"/>
              <a:t>Round or double height WG needed</a:t>
            </a:r>
          </a:p>
          <a:p>
            <a:endParaRPr lang="en-GB" sz="1400" b="1" dirty="0"/>
          </a:p>
        </p:txBody>
      </p:sp>
      <p:sp>
        <p:nvSpPr>
          <p:cNvPr id="105" name="TextBox 104"/>
          <p:cNvSpPr txBox="1"/>
          <p:nvPr/>
        </p:nvSpPr>
        <p:spPr>
          <a:xfrm>
            <a:off x="4838121" y="1842447"/>
            <a:ext cx="1735990" cy="232792"/>
          </a:xfrm>
          <a:prstGeom prst="rect">
            <a:avLst/>
          </a:prstGeom>
          <a:noFill/>
        </p:spPr>
        <p:txBody>
          <a:bodyPr wrap="square" rtlCol="0">
            <a:spAutoFit/>
          </a:bodyPr>
          <a:lstStyle/>
          <a:p>
            <a:r>
              <a:rPr lang="en-GB" sz="1400" b="1" dirty="0"/>
              <a:t>PC, 160 -200 MW</a:t>
            </a:r>
          </a:p>
        </p:txBody>
      </p:sp>
      <p:sp>
        <p:nvSpPr>
          <p:cNvPr id="106" name="TextBox 105"/>
          <p:cNvSpPr txBox="1"/>
          <p:nvPr/>
        </p:nvSpPr>
        <p:spPr>
          <a:xfrm>
            <a:off x="4022698" y="970926"/>
            <a:ext cx="1735990" cy="307777"/>
          </a:xfrm>
          <a:prstGeom prst="rect">
            <a:avLst/>
          </a:prstGeom>
          <a:noFill/>
        </p:spPr>
        <p:txBody>
          <a:bodyPr wrap="square" rtlCol="0">
            <a:spAutoFit/>
          </a:bodyPr>
          <a:lstStyle/>
          <a:p>
            <a:r>
              <a:rPr lang="en-GB" sz="1400" b="1" dirty="0"/>
              <a:t>25 / 50 MW, x-band</a:t>
            </a:r>
          </a:p>
        </p:txBody>
      </p:sp>
      <p:sp>
        <p:nvSpPr>
          <p:cNvPr id="3" name="TextBox 2"/>
          <p:cNvSpPr txBox="1"/>
          <p:nvPr/>
        </p:nvSpPr>
        <p:spPr>
          <a:xfrm>
            <a:off x="4735683" y="3915213"/>
            <a:ext cx="2555129" cy="338554"/>
          </a:xfrm>
          <a:prstGeom prst="rect">
            <a:avLst/>
          </a:prstGeom>
          <a:noFill/>
        </p:spPr>
        <p:txBody>
          <a:bodyPr wrap="square" rtlCol="0">
            <a:spAutoFit/>
          </a:bodyPr>
          <a:lstStyle/>
          <a:p>
            <a:r>
              <a:rPr lang="en-GB" sz="1600" b="1" dirty="0">
                <a:solidFill>
                  <a:srgbClr val="FF0000"/>
                </a:solidFill>
              </a:rPr>
              <a:t> 3 structures at 55 MV/m</a:t>
            </a:r>
          </a:p>
        </p:txBody>
      </p:sp>
      <p:sp>
        <p:nvSpPr>
          <p:cNvPr id="90" name="Oval 89"/>
          <p:cNvSpPr/>
          <p:nvPr/>
        </p:nvSpPr>
        <p:spPr>
          <a:xfrm>
            <a:off x="1328450" y="1913697"/>
            <a:ext cx="214056" cy="237936"/>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2" name="TextBox 91"/>
          <p:cNvSpPr txBox="1"/>
          <p:nvPr/>
        </p:nvSpPr>
        <p:spPr>
          <a:xfrm>
            <a:off x="4736" y="1839932"/>
            <a:ext cx="1735990" cy="232792"/>
          </a:xfrm>
          <a:prstGeom prst="rect">
            <a:avLst/>
          </a:prstGeom>
          <a:noFill/>
        </p:spPr>
        <p:txBody>
          <a:bodyPr wrap="square" rtlCol="0">
            <a:spAutoFit/>
          </a:bodyPr>
          <a:lstStyle/>
          <a:p>
            <a:r>
              <a:rPr lang="en-GB" sz="1400" b="1" dirty="0"/>
              <a:t>PC, 15 -20 MW</a:t>
            </a:r>
          </a:p>
        </p:txBody>
      </p:sp>
      <p:pic>
        <p:nvPicPr>
          <p:cNvPr id="5" name="Picture 4">
            <a:extLst>
              <a:ext uri="{FF2B5EF4-FFF2-40B4-BE49-F238E27FC236}">
                <a16:creationId xmlns:a16="http://schemas.microsoft.com/office/drawing/2014/main" id="{861C2FA6-F230-A996-C66F-D179D4E31243}"/>
              </a:ext>
            </a:extLst>
          </p:cNvPr>
          <p:cNvPicPr>
            <a:picLocks noChangeAspect="1"/>
          </p:cNvPicPr>
          <p:nvPr/>
        </p:nvPicPr>
        <p:blipFill>
          <a:blip r:embed="rId4"/>
          <a:stretch>
            <a:fillRect/>
          </a:stretch>
        </p:blipFill>
        <p:spPr>
          <a:xfrm>
            <a:off x="5929901" y="3358720"/>
            <a:ext cx="1261869" cy="578027"/>
          </a:xfrm>
          <a:prstGeom prst="rect">
            <a:avLst/>
          </a:prstGeom>
        </p:spPr>
      </p:pic>
      <p:sp>
        <p:nvSpPr>
          <p:cNvPr id="12" name="TextBox 11">
            <a:extLst>
              <a:ext uri="{FF2B5EF4-FFF2-40B4-BE49-F238E27FC236}">
                <a16:creationId xmlns:a16="http://schemas.microsoft.com/office/drawing/2014/main" id="{926579B1-A25B-E357-B40F-9E208AE4D274}"/>
              </a:ext>
            </a:extLst>
          </p:cNvPr>
          <p:cNvSpPr txBox="1"/>
          <p:nvPr/>
        </p:nvSpPr>
        <p:spPr>
          <a:xfrm>
            <a:off x="894953" y="2874987"/>
            <a:ext cx="977120" cy="209513"/>
          </a:xfrm>
          <a:prstGeom prst="rect">
            <a:avLst/>
          </a:prstGeom>
          <a:solidFill>
            <a:schemeClr val="bg1"/>
          </a:solidFill>
        </p:spPr>
        <p:txBody>
          <a:bodyPr wrap="square" rtlCol="0">
            <a:spAutoFit/>
          </a:bodyPr>
          <a:lstStyle/>
          <a:p>
            <a:r>
              <a:rPr lang="en-GB" sz="1200" b="1" dirty="0"/>
              <a:t>Solenoid</a:t>
            </a:r>
          </a:p>
        </p:txBody>
      </p:sp>
      <p:cxnSp>
        <p:nvCxnSpPr>
          <p:cNvPr id="15" name="Straight Connector 14">
            <a:extLst>
              <a:ext uri="{FF2B5EF4-FFF2-40B4-BE49-F238E27FC236}">
                <a16:creationId xmlns:a16="http://schemas.microsoft.com/office/drawing/2014/main" id="{A21A3BF6-D5C3-70C9-7DD2-BA03EE106D09}"/>
              </a:ext>
            </a:extLst>
          </p:cNvPr>
          <p:cNvCxnSpPr>
            <a:cxnSpLocks/>
          </p:cNvCxnSpPr>
          <p:nvPr/>
        </p:nvCxnSpPr>
        <p:spPr>
          <a:xfrm>
            <a:off x="3336350" y="2695341"/>
            <a:ext cx="0" cy="43857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7A6D9A2-1F86-2564-F64B-950EAEC40B48}"/>
              </a:ext>
            </a:extLst>
          </p:cNvPr>
          <p:cNvCxnSpPr>
            <a:cxnSpLocks/>
          </p:cNvCxnSpPr>
          <p:nvPr/>
        </p:nvCxnSpPr>
        <p:spPr>
          <a:xfrm flipH="1">
            <a:off x="3311330" y="2694997"/>
            <a:ext cx="2732607" cy="34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AC4020B6-613E-747E-8056-C3111BFACBEC}"/>
              </a:ext>
            </a:extLst>
          </p:cNvPr>
          <p:cNvCxnSpPr/>
          <p:nvPr/>
        </p:nvCxnSpPr>
        <p:spPr>
          <a:xfrm flipH="1">
            <a:off x="6041905" y="2681125"/>
            <a:ext cx="1" cy="62629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8E6FFF69-38F8-673B-6C2C-1978F83FD6D1}"/>
              </a:ext>
            </a:extLst>
          </p:cNvPr>
          <p:cNvCxnSpPr/>
          <p:nvPr/>
        </p:nvCxnSpPr>
        <p:spPr>
          <a:xfrm flipH="1">
            <a:off x="4718628" y="2697451"/>
            <a:ext cx="1" cy="62629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Oval 26">
            <a:extLst>
              <a:ext uri="{FF2B5EF4-FFF2-40B4-BE49-F238E27FC236}">
                <a16:creationId xmlns:a16="http://schemas.microsoft.com/office/drawing/2014/main" id="{264E5776-F0E1-0972-4BAD-F7B60AEDA780}"/>
              </a:ext>
            </a:extLst>
          </p:cNvPr>
          <p:cNvSpPr/>
          <p:nvPr/>
        </p:nvSpPr>
        <p:spPr>
          <a:xfrm>
            <a:off x="3695275" y="2571057"/>
            <a:ext cx="255784" cy="262238"/>
          </a:xfrm>
          <a:prstGeom prst="ellipse">
            <a:avLst/>
          </a:prstGeom>
          <a:solidFill>
            <a:schemeClr val="bg1"/>
          </a:solid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9" name="Straight Arrow Connector 28">
            <a:extLst>
              <a:ext uri="{FF2B5EF4-FFF2-40B4-BE49-F238E27FC236}">
                <a16:creationId xmlns:a16="http://schemas.microsoft.com/office/drawing/2014/main" id="{F4A1B7DB-BCE9-EBFC-BD89-8584328DC3DC}"/>
              </a:ext>
            </a:extLst>
          </p:cNvPr>
          <p:cNvCxnSpPr/>
          <p:nvPr/>
        </p:nvCxnSpPr>
        <p:spPr>
          <a:xfrm flipH="1" flipV="1">
            <a:off x="3677123" y="2430411"/>
            <a:ext cx="273937" cy="48421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8A28BA2A-8159-C600-86B5-A4D9ECF0CD1B}"/>
              </a:ext>
            </a:extLst>
          </p:cNvPr>
          <p:cNvSpPr txBox="1"/>
          <p:nvPr/>
        </p:nvSpPr>
        <p:spPr>
          <a:xfrm>
            <a:off x="3345227" y="2034344"/>
            <a:ext cx="804354" cy="369332"/>
          </a:xfrm>
          <a:prstGeom prst="rect">
            <a:avLst/>
          </a:prstGeom>
          <a:noFill/>
        </p:spPr>
        <p:txBody>
          <a:bodyPr wrap="square" rtlCol="0">
            <a:spAutoFit/>
          </a:bodyPr>
          <a:lstStyle/>
          <a:p>
            <a:r>
              <a:rPr lang="en-GB" b="1" dirty="0"/>
              <a:t>A, </a:t>
            </a:r>
            <a:r>
              <a:rPr lang="en-GB" b="1" dirty="0">
                <a:latin typeface="Symbol" panose="05050102010706020507" pitchFamily="18" charset="2"/>
              </a:rPr>
              <a:t>j</a:t>
            </a:r>
            <a:endParaRPr lang="en-GB" b="1" dirty="0"/>
          </a:p>
        </p:txBody>
      </p:sp>
      <p:pic>
        <p:nvPicPr>
          <p:cNvPr id="13" name="Picture 12">
            <a:extLst>
              <a:ext uri="{FF2B5EF4-FFF2-40B4-BE49-F238E27FC236}">
                <a16:creationId xmlns:a16="http://schemas.microsoft.com/office/drawing/2014/main" id="{EB5AC080-242D-F945-A7F2-2BC57AA30B50}"/>
              </a:ext>
            </a:extLst>
          </p:cNvPr>
          <p:cNvPicPr>
            <a:picLocks noChangeAspect="1"/>
          </p:cNvPicPr>
          <p:nvPr/>
        </p:nvPicPr>
        <p:blipFill>
          <a:blip r:embed="rId5"/>
          <a:stretch>
            <a:fillRect/>
          </a:stretch>
        </p:blipFill>
        <p:spPr>
          <a:xfrm rot="5400000">
            <a:off x="8377052" y="2501750"/>
            <a:ext cx="4170789" cy="2598973"/>
          </a:xfrm>
          <a:prstGeom prst="rect">
            <a:avLst/>
          </a:prstGeom>
        </p:spPr>
      </p:pic>
      <p:sp>
        <p:nvSpPr>
          <p:cNvPr id="14" name="TextBox 13">
            <a:extLst>
              <a:ext uri="{FF2B5EF4-FFF2-40B4-BE49-F238E27FC236}">
                <a16:creationId xmlns:a16="http://schemas.microsoft.com/office/drawing/2014/main" id="{21C1C6EA-2D33-0038-C01C-4CF66CABF1A8}"/>
              </a:ext>
            </a:extLst>
          </p:cNvPr>
          <p:cNvSpPr txBox="1"/>
          <p:nvPr/>
        </p:nvSpPr>
        <p:spPr>
          <a:xfrm>
            <a:off x="9050865" y="1299958"/>
            <a:ext cx="2676698" cy="338554"/>
          </a:xfrm>
          <a:prstGeom prst="rect">
            <a:avLst/>
          </a:prstGeom>
          <a:noFill/>
        </p:spPr>
        <p:txBody>
          <a:bodyPr wrap="square" rtlCol="0">
            <a:spAutoFit/>
          </a:bodyPr>
          <a:lstStyle/>
          <a:p>
            <a:r>
              <a:rPr lang="en-GB" sz="1600" b="1" dirty="0"/>
              <a:t>Klystron layout on the tunnel</a:t>
            </a:r>
          </a:p>
        </p:txBody>
      </p:sp>
      <p:sp>
        <p:nvSpPr>
          <p:cNvPr id="10" name="Title 1">
            <a:extLst>
              <a:ext uri="{FF2B5EF4-FFF2-40B4-BE49-F238E27FC236}">
                <a16:creationId xmlns:a16="http://schemas.microsoft.com/office/drawing/2014/main" id="{DE7CBD2A-D50F-F540-74F6-AA9769A0C118}"/>
              </a:ext>
            </a:extLst>
          </p:cNvPr>
          <p:cNvSpPr txBox="1">
            <a:spLocks/>
          </p:cNvSpPr>
          <p:nvPr/>
        </p:nvSpPr>
        <p:spPr>
          <a:xfrm>
            <a:off x="849243" y="122171"/>
            <a:ext cx="9855928" cy="593445"/>
          </a:xfrm>
          <a:prstGeom prst="rect">
            <a:avLst/>
          </a:prstGeom>
        </p:spPr>
        <p:txBody>
          <a:bodyPr>
            <a:normAutofit fontScale="90000" lnSpcReduction="10000"/>
          </a:bodyPr>
          <a:lstStyle>
            <a:lvl1pPr algn="l" defTabSz="914400" rtl="0" eaLnBrk="1" latinLnBrk="0" hangingPunct="1">
              <a:lnSpc>
                <a:spcPct val="90000"/>
              </a:lnSpc>
              <a:spcBef>
                <a:spcPct val="0"/>
              </a:spcBef>
              <a:buNone/>
              <a:defRPr sz="4400" b="1" i="0" kern="1200">
                <a:solidFill>
                  <a:srgbClr val="0432FF"/>
                </a:solidFill>
                <a:latin typeface="+mn-lt"/>
                <a:ea typeface="+mj-ea"/>
                <a:cs typeface="+mj-cs"/>
              </a:defRPr>
            </a:lvl1pPr>
          </a:lstStyle>
          <a:p>
            <a:r>
              <a:rPr lang="en-US" dirty="0"/>
              <a:t>150 MeV injector – RF layout</a:t>
            </a:r>
          </a:p>
        </p:txBody>
      </p:sp>
      <p:sp>
        <p:nvSpPr>
          <p:cNvPr id="19" name="Date Placeholder 18">
            <a:extLst>
              <a:ext uri="{FF2B5EF4-FFF2-40B4-BE49-F238E27FC236}">
                <a16:creationId xmlns:a16="http://schemas.microsoft.com/office/drawing/2014/main" id="{09048D20-8E1B-67F5-50CF-214AC518055B}"/>
              </a:ext>
            </a:extLst>
          </p:cNvPr>
          <p:cNvSpPr>
            <a:spLocks noGrp="1"/>
          </p:cNvSpPr>
          <p:nvPr>
            <p:ph type="dt" sz="half" idx="10"/>
          </p:nvPr>
        </p:nvSpPr>
        <p:spPr/>
        <p:txBody>
          <a:bodyPr/>
          <a:lstStyle/>
          <a:p>
            <a:r>
              <a:rPr lang="en-US"/>
              <a:t>5/02/2024</a:t>
            </a:r>
          </a:p>
        </p:txBody>
      </p:sp>
      <p:sp>
        <p:nvSpPr>
          <p:cNvPr id="24" name="Footer Placeholder 23">
            <a:extLst>
              <a:ext uri="{FF2B5EF4-FFF2-40B4-BE49-F238E27FC236}">
                <a16:creationId xmlns:a16="http://schemas.microsoft.com/office/drawing/2014/main" id="{7AA71B75-9B67-99AB-31B9-1FC8DD0D24FF}"/>
              </a:ext>
            </a:extLst>
          </p:cNvPr>
          <p:cNvSpPr>
            <a:spLocks noGrp="1"/>
          </p:cNvSpPr>
          <p:nvPr>
            <p:ph type="ftr" sz="quarter" idx="11"/>
          </p:nvPr>
        </p:nvSpPr>
        <p:spPr/>
        <p:txBody>
          <a:bodyPr/>
          <a:lstStyle/>
          <a:p>
            <a:r>
              <a:rPr lang="en-US"/>
              <a:t>AWAKE Review</a:t>
            </a:r>
          </a:p>
        </p:txBody>
      </p:sp>
      <p:sp>
        <p:nvSpPr>
          <p:cNvPr id="28" name="Slide Number Placeholder 27">
            <a:extLst>
              <a:ext uri="{FF2B5EF4-FFF2-40B4-BE49-F238E27FC236}">
                <a16:creationId xmlns:a16="http://schemas.microsoft.com/office/drawing/2014/main" id="{1736E310-F8D5-ACA0-C969-3B76B0174068}"/>
              </a:ext>
            </a:extLst>
          </p:cNvPr>
          <p:cNvSpPr>
            <a:spLocks noGrp="1"/>
          </p:cNvSpPr>
          <p:nvPr>
            <p:ph type="sldNum" sz="quarter" idx="12"/>
          </p:nvPr>
        </p:nvSpPr>
        <p:spPr/>
        <p:txBody>
          <a:bodyPr/>
          <a:lstStyle/>
          <a:p>
            <a:fld id="{3D351EE0-6949-4F2E-8F68-46F7424C488D}" type="slidenum">
              <a:rPr lang="en-US" smtClean="0"/>
              <a:pPr/>
              <a:t>6</a:t>
            </a:fld>
            <a:endParaRPr lang="en-US"/>
          </a:p>
        </p:txBody>
      </p:sp>
    </p:spTree>
    <p:extLst>
      <p:ext uri="{BB962C8B-B14F-4D97-AF65-F5344CB8AC3E}">
        <p14:creationId xmlns:p14="http://schemas.microsoft.com/office/powerpoint/2010/main" val="4045963996"/>
      </p:ext>
    </p:extLst>
  </p:cSld>
  <p:clrMapOvr>
    <a:masterClrMapping/>
  </p:clrMapOvr>
  <mc:AlternateContent xmlns:mc="http://schemas.openxmlformats.org/markup-compatibility/2006" xmlns:p14="http://schemas.microsoft.com/office/powerpoint/2010/main">
    <mc:Choice Requires="p14">
      <p:transition p14:dur="200">
        <p:dissolve/>
      </p:transition>
    </mc:Choice>
    <mc:Fallback xmlns="">
      <p:transition xmlns:p14="http://schemas.microsoft.com/office/powerpoint/2010/main">
        <p:dissolv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2370D51-62C1-B9BD-B4D9-038643480FE8}"/>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982771" y="2655223"/>
            <a:ext cx="7648835" cy="4354409"/>
          </a:xfrm>
          <a:prstGeom prst="rect">
            <a:avLst/>
          </a:prstGeom>
        </p:spPr>
      </p:pic>
      <p:sp>
        <p:nvSpPr>
          <p:cNvPr id="10" name="Title 1">
            <a:extLst>
              <a:ext uri="{FF2B5EF4-FFF2-40B4-BE49-F238E27FC236}">
                <a16:creationId xmlns:a16="http://schemas.microsoft.com/office/drawing/2014/main" id="{DE7CBD2A-D50F-F540-74F6-AA9769A0C118}"/>
              </a:ext>
            </a:extLst>
          </p:cNvPr>
          <p:cNvSpPr txBox="1">
            <a:spLocks/>
          </p:cNvSpPr>
          <p:nvPr/>
        </p:nvSpPr>
        <p:spPr>
          <a:xfrm>
            <a:off x="849243" y="122171"/>
            <a:ext cx="9855928" cy="593445"/>
          </a:xfrm>
          <a:prstGeom prst="rect">
            <a:avLst/>
          </a:prstGeom>
        </p:spPr>
        <p:txBody>
          <a:bodyPr>
            <a:normAutofit fontScale="90000" lnSpcReduction="10000"/>
          </a:bodyPr>
          <a:lstStyle>
            <a:lvl1pPr algn="l" defTabSz="914400" rtl="0" eaLnBrk="1" latinLnBrk="0" hangingPunct="1">
              <a:lnSpc>
                <a:spcPct val="90000"/>
              </a:lnSpc>
              <a:spcBef>
                <a:spcPct val="0"/>
              </a:spcBef>
              <a:buNone/>
              <a:defRPr sz="4400" b="1" i="0" kern="1200">
                <a:solidFill>
                  <a:srgbClr val="0432FF"/>
                </a:solidFill>
                <a:latin typeface="+mn-lt"/>
                <a:ea typeface="+mj-ea"/>
                <a:cs typeface="+mj-cs"/>
              </a:defRPr>
            </a:lvl1pPr>
          </a:lstStyle>
          <a:p>
            <a:r>
              <a:rPr lang="en-US" dirty="0"/>
              <a:t>150 MeV injector – Prototype</a:t>
            </a:r>
          </a:p>
        </p:txBody>
      </p:sp>
      <p:sp>
        <p:nvSpPr>
          <p:cNvPr id="16" name="TextBox 15">
            <a:extLst>
              <a:ext uri="{FF2B5EF4-FFF2-40B4-BE49-F238E27FC236}">
                <a16:creationId xmlns:a16="http://schemas.microsoft.com/office/drawing/2014/main" id="{131F2827-8846-EB81-E7AA-F9F5152CCF31}"/>
              </a:ext>
            </a:extLst>
          </p:cNvPr>
          <p:cNvSpPr txBox="1"/>
          <p:nvPr/>
        </p:nvSpPr>
        <p:spPr>
          <a:xfrm>
            <a:off x="508201" y="889843"/>
            <a:ext cx="9701028" cy="2462213"/>
          </a:xfrm>
          <a:prstGeom prst="rect">
            <a:avLst/>
          </a:prstGeom>
          <a:noFill/>
          <a:effectLst>
            <a:softEdge rad="0"/>
          </a:effectLst>
        </p:spPr>
        <p:txBody>
          <a:bodyPr wrap="square">
            <a:spAutoFit/>
          </a:bodyPr>
          <a:lstStyle/>
          <a:p>
            <a:pPr marL="285750" indent="-228600">
              <a:spcAft>
                <a:spcPts val="600"/>
              </a:spcAft>
              <a:buFont typeface="Arial" panose="020B0604020202020204" pitchFamily="34" charset="0"/>
              <a:buChar char="•"/>
            </a:pPr>
            <a:r>
              <a:rPr lang="en-GB" b="1" dirty="0">
                <a:solidFill>
                  <a:srgbClr val="0432FF"/>
                </a:solidFill>
              </a:rPr>
              <a:t>ARTI (AWAKE Run2 Test Injector) </a:t>
            </a:r>
          </a:p>
          <a:p>
            <a:pPr marL="285750" indent="-228600">
              <a:spcAft>
                <a:spcPts val="600"/>
              </a:spcAft>
              <a:buFont typeface="Arial" panose="020B0604020202020204" pitchFamily="34" charset="0"/>
              <a:buChar char="•"/>
            </a:pPr>
            <a:r>
              <a:rPr lang="en-GB" dirty="0"/>
              <a:t>Reduced scale prototype, 60 MeV, INFN gun, CLIC-structure as buncher and PSI-linearizing structure for acceleration.</a:t>
            </a:r>
          </a:p>
          <a:p>
            <a:pPr marL="285750" indent="-285750">
              <a:buFont typeface="Arial" panose="020B0604020202020204" pitchFamily="34" charset="0"/>
              <a:buChar char="•"/>
            </a:pPr>
            <a:r>
              <a:rPr lang="en-GB" dirty="0"/>
              <a:t>Goal: demonstrate the velocity bunching and emittance preservation with x-band</a:t>
            </a:r>
            <a:br>
              <a:rPr lang="en-GB" dirty="0"/>
            </a:br>
            <a:r>
              <a:rPr lang="en-GB" dirty="0"/>
              <a:t>Prototyping of key accelerator hardware and diagnostics</a:t>
            </a:r>
          </a:p>
          <a:p>
            <a:pPr marL="285750" indent="-285750">
              <a:buFont typeface="Arial" panose="020B0604020202020204" pitchFamily="34" charset="0"/>
              <a:buChar char="•"/>
            </a:pPr>
            <a:r>
              <a:rPr lang="en-GB" dirty="0"/>
              <a:t>Gaining experience before installation in the AWAKE tunnel</a:t>
            </a:r>
          </a:p>
          <a:p>
            <a:pPr marL="285750" indent="-285750">
              <a:buFont typeface="Arial" panose="020B0604020202020204" pitchFamily="34" charset="0"/>
              <a:buChar char="•"/>
            </a:pPr>
            <a:endParaRPr lang="en-GB" sz="1800" b="1" dirty="0">
              <a:solidFill>
                <a:srgbClr val="0432FF"/>
              </a:solidFill>
              <a:effectLst>
                <a:outerShdw blurRad="38100" dist="38100" dir="2700000" algn="tl">
                  <a:srgbClr val="000000">
                    <a:alpha val="43137"/>
                  </a:srgbClr>
                </a:outerShdw>
              </a:effectLst>
            </a:endParaRPr>
          </a:p>
          <a:p>
            <a:pPr marL="285750" indent="-285750">
              <a:buFont typeface="Arial" panose="020B0604020202020204" pitchFamily="34" charset="0"/>
              <a:buChar char="•"/>
            </a:pPr>
            <a:endParaRPr lang="en-GB" sz="1800" b="1" dirty="0">
              <a:solidFill>
                <a:srgbClr val="0432FF"/>
              </a:solidFill>
              <a:effectLst>
                <a:outerShdw blurRad="38100" dist="38100" dir="2700000" algn="tl">
                  <a:srgbClr val="000000">
                    <a:alpha val="43137"/>
                  </a:srgbClr>
                </a:outerShdw>
              </a:effectLst>
            </a:endParaRPr>
          </a:p>
        </p:txBody>
      </p:sp>
      <p:sp>
        <p:nvSpPr>
          <p:cNvPr id="31" name="Date Placeholder 30">
            <a:extLst>
              <a:ext uri="{FF2B5EF4-FFF2-40B4-BE49-F238E27FC236}">
                <a16:creationId xmlns:a16="http://schemas.microsoft.com/office/drawing/2014/main" id="{07EC25D9-96C7-3285-B902-311C8F4C6BB8}"/>
              </a:ext>
            </a:extLst>
          </p:cNvPr>
          <p:cNvSpPr>
            <a:spLocks noGrp="1"/>
          </p:cNvSpPr>
          <p:nvPr>
            <p:ph type="dt" sz="half" idx="10"/>
          </p:nvPr>
        </p:nvSpPr>
        <p:spPr/>
        <p:txBody>
          <a:bodyPr/>
          <a:lstStyle/>
          <a:p>
            <a:r>
              <a:rPr lang="en-US"/>
              <a:t>5/02/2024</a:t>
            </a:r>
          </a:p>
        </p:txBody>
      </p:sp>
      <p:sp>
        <p:nvSpPr>
          <p:cNvPr id="33" name="Footer Placeholder 32">
            <a:extLst>
              <a:ext uri="{FF2B5EF4-FFF2-40B4-BE49-F238E27FC236}">
                <a16:creationId xmlns:a16="http://schemas.microsoft.com/office/drawing/2014/main" id="{A47EB0C7-901B-113E-41C1-C6C875AC0625}"/>
              </a:ext>
            </a:extLst>
          </p:cNvPr>
          <p:cNvSpPr>
            <a:spLocks noGrp="1"/>
          </p:cNvSpPr>
          <p:nvPr>
            <p:ph type="ftr" sz="quarter" idx="11"/>
          </p:nvPr>
        </p:nvSpPr>
        <p:spPr/>
        <p:txBody>
          <a:bodyPr/>
          <a:lstStyle/>
          <a:p>
            <a:r>
              <a:rPr lang="en-US"/>
              <a:t>AWAKE Review</a:t>
            </a:r>
          </a:p>
        </p:txBody>
      </p:sp>
      <p:sp>
        <p:nvSpPr>
          <p:cNvPr id="34" name="Slide Number Placeholder 33">
            <a:extLst>
              <a:ext uri="{FF2B5EF4-FFF2-40B4-BE49-F238E27FC236}">
                <a16:creationId xmlns:a16="http://schemas.microsoft.com/office/drawing/2014/main" id="{5643C0C2-DBB8-5DB0-84B8-E2988EDCF669}"/>
              </a:ext>
            </a:extLst>
          </p:cNvPr>
          <p:cNvSpPr>
            <a:spLocks noGrp="1"/>
          </p:cNvSpPr>
          <p:nvPr>
            <p:ph type="sldNum" sz="quarter" idx="12"/>
          </p:nvPr>
        </p:nvSpPr>
        <p:spPr/>
        <p:txBody>
          <a:bodyPr/>
          <a:lstStyle/>
          <a:p>
            <a:fld id="{3D351EE0-6949-4F2E-8F68-46F7424C488D}" type="slidenum">
              <a:rPr lang="en-US" smtClean="0"/>
              <a:pPr/>
              <a:t>7</a:t>
            </a:fld>
            <a:endParaRPr lang="en-US"/>
          </a:p>
        </p:txBody>
      </p:sp>
    </p:spTree>
    <p:extLst>
      <p:ext uri="{BB962C8B-B14F-4D97-AF65-F5344CB8AC3E}">
        <p14:creationId xmlns:p14="http://schemas.microsoft.com/office/powerpoint/2010/main" val="1417010947"/>
      </p:ext>
    </p:extLst>
  </p:cSld>
  <p:clrMapOvr>
    <a:masterClrMapping/>
  </p:clrMapOvr>
  <mc:AlternateContent xmlns:mc="http://schemas.openxmlformats.org/markup-compatibility/2006" xmlns:p14="http://schemas.microsoft.com/office/powerpoint/2010/main">
    <mc:Choice Requires="p14">
      <p:transition p14:dur="200">
        <p:dissolve/>
      </p:transition>
    </mc:Choice>
    <mc:Fallback xmlns="">
      <p:transition xmlns:p14="http://schemas.microsoft.com/office/powerpoint/2010/main">
        <p:dissolv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DE7CBD2A-D50F-F540-74F6-AA9769A0C118}"/>
              </a:ext>
            </a:extLst>
          </p:cNvPr>
          <p:cNvSpPr txBox="1">
            <a:spLocks/>
          </p:cNvSpPr>
          <p:nvPr/>
        </p:nvSpPr>
        <p:spPr>
          <a:xfrm>
            <a:off x="849243" y="122171"/>
            <a:ext cx="9855928" cy="593445"/>
          </a:xfrm>
          <a:prstGeom prst="rect">
            <a:avLst/>
          </a:prstGeom>
        </p:spPr>
        <p:txBody>
          <a:bodyPr>
            <a:normAutofit fontScale="90000" lnSpcReduction="10000"/>
          </a:bodyPr>
          <a:lstStyle>
            <a:lvl1pPr algn="l" defTabSz="914400" rtl="0" eaLnBrk="1" latinLnBrk="0" hangingPunct="1">
              <a:lnSpc>
                <a:spcPct val="90000"/>
              </a:lnSpc>
              <a:spcBef>
                <a:spcPct val="0"/>
              </a:spcBef>
              <a:buNone/>
              <a:defRPr sz="4400" b="1" i="0" kern="1200">
                <a:solidFill>
                  <a:srgbClr val="0432FF"/>
                </a:solidFill>
                <a:latin typeface="+mn-lt"/>
                <a:ea typeface="+mj-ea"/>
                <a:cs typeface="+mj-cs"/>
              </a:defRPr>
            </a:lvl1pPr>
          </a:lstStyle>
          <a:p>
            <a:r>
              <a:rPr lang="en-US" dirty="0"/>
              <a:t>150 MeV injector – Prototype</a:t>
            </a:r>
          </a:p>
        </p:txBody>
      </p:sp>
      <p:sp>
        <p:nvSpPr>
          <p:cNvPr id="16" name="TextBox 15">
            <a:extLst>
              <a:ext uri="{FF2B5EF4-FFF2-40B4-BE49-F238E27FC236}">
                <a16:creationId xmlns:a16="http://schemas.microsoft.com/office/drawing/2014/main" id="{131F2827-8846-EB81-E7AA-F9F5152CCF31}"/>
              </a:ext>
            </a:extLst>
          </p:cNvPr>
          <p:cNvSpPr txBox="1"/>
          <p:nvPr/>
        </p:nvSpPr>
        <p:spPr>
          <a:xfrm>
            <a:off x="508201" y="889843"/>
            <a:ext cx="6383096" cy="2893100"/>
          </a:xfrm>
          <a:prstGeom prst="rect">
            <a:avLst/>
          </a:prstGeom>
          <a:noFill/>
          <a:effectLst>
            <a:softEdge rad="0"/>
          </a:effectLst>
        </p:spPr>
        <p:txBody>
          <a:bodyPr wrap="square">
            <a:spAutoFit/>
          </a:bodyPr>
          <a:lstStyle/>
          <a:p>
            <a:pPr marL="285750" indent="-228600">
              <a:spcAft>
                <a:spcPts val="600"/>
              </a:spcAft>
              <a:buFont typeface="Arial" panose="020B0604020202020204" pitchFamily="34" charset="0"/>
              <a:buChar char="•"/>
            </a:pPr>
            <a:r>
              <a:rPr lang="en-GB" b="1" dirty="0">
                <a:solidFill>
                  <a:srgbClr val="0432FF"/>
                </a:solidFill>
              </a:rPr>
              <a:t>ARTI (AWAKE Run2 Test Injector) </a:t>
            </a:r>
            <a:r>
              <a:rPr lang="en-GB" dirty="0"/>
              <a:t>under commissioning at CERN</a:t>
            </a:r>
            <a:endParaRPr lang="en-US" dirty="0"/>
          </a:p>
          <a:p>
            <a:pPr marL="285750" indent="-228600">
              <a:spcAft>
                <a:spcPts val="600"/>
              </a:spcAft>
              <a:buFont typeface="Arial" panose="020B0604020202020204" pitchFamily="34" charset="0"/>
              <a:buChar char="•"/>
            </a:pPr>
            <a:r>
              <a:rPr lang="en-US" dirty="0"/>
              <a:t>RF-gun (INFN contribution) and diagnostics operational and  under commissioning</a:t>
            </a:r>
          </a:p>
          <a:p>
            <a:pPr marL="285750" indent="-228600">
              <a:spcAft>
                <a:spcPts val="600"/>
              </a:spcAft>
              <a:buFont typeface="Arial" panose="020B0604020202020204" pitchFamily="34" charset="0"/>
              <a:buChar char="•"/>
            </a:pPr>
            <a:r>
              <a:rPr lang="en-US" dirty="0"/>
              <a:t>Magnets for second phase installed</a:t>
            </a:r>
          </a:p>
          <a:p>
            <a:pPr marL="285750" indent="-228600">
              <a:spcAft>
                <a:spcPts val="600"/>
              </a:spcAft>
              <a:buFont typeface="Arial" panose="020B0604020202020204" pitchFamily="34" charset="0"/>
              <a:buChar char="•"/>
            </a:pPr>
            <a:r>
              <a:rPr lang="en-US" dirty="0"/>
              <a:t>First ‘CLEAR user’ experiment planned in spring: </a:t>
            </a:r>
            <a:br>
              <a:rPr lang="en-US" dirty="0"/>
            </a:br>
            <a:r>
              <a:rPr lang="en-US" dirty="0"/>
              <a:t>(Compton Back-Scattering) </a:t>
            </a:r>
          </a:p>
          <a:p>
            <a:pPr marL="285750" indent="-285750">
              <a:buFont typeface="Arial" panose="020B0604020202020204" pitchFamily="34" charset="0"/>
              <a:buChar char="•"/>
            </a:pPr>
            <a:endParaRPr lang="en-GB" sz="1800" b="1" dirty="0">
              <a:solidFill>
                <a:srgbClr val="0432FF"/>
              </a:solidFill>
              <a:effectLst>
                <a:outerShdw blurRad="38100" dist="38100" dir="2700000" algn="tl">
                  <a:srgbClr val="000000">
                    <a:alpha val="43137"/>
                  </a:srgbClr>
                </a:outerShdw>
              </a:effectLst>
            </a:endParaRPr>
          </a:p>
          <a:p>
            <a:pPr marL="285750" indent="-285750">
              <a:buFont typeface="Arial" panose="020B0604020202020204" pitchFamily="34" charset="0"/>
              <a:buChar char="•"/>
            </a:pPr>
            <a:endParaRPr lang="en-GB" sz="1800" b="1" dirty="0">
              <a:solidFill>
                <a:srgbClr val="0432FF"/>
              </a:solidFill>
              <a:effectLst>
                <a:outerShdw blurRad="38100" dist="38100" dir="2700000" algn="tl">
                  <a:srgbClr val="000000">
                    <a:alpha val="43137"/>
                  </a:srgbClr>
                </a:outerShdw>
              </a:effectLst>
            </a:endParaRPr>
          </a:p>
        </p:txBody>
      </p:sp>
      <p:pic>
        <p:nvPicPr>
          <p:cNvPr id="18" name="Picture 17" descr="A large factory with lots of machinery&#10;&#10;Description automatically generated with medium confidence">
            <a:extLst>
              <a:ext uri="{FF2B5EF4-FFF2-40B4-BE49-F238E27FC236}">
                <a16:creationId xmlns:a16="http://schemas.microsoft.com/office/drawing/2014/main" id="{9B64ACC7-9042-B044-DFAC-39D447FD3F3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2649" r="12124"/>
          <a:stretch/>
        </p:blipFill>
        <p:spPr>
          <a:xfrm>
            <a:off x="6317976" y="722046"/>
            <a:ext cx="5579992" cy="5563131"/>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pic>
        <p:nvPicPr>
          <p:cNvPr id="3" name="Picture 2">
            <a:extLst>
              <a:ext uri="{FF2B5EF4-FFF2-40B4-BE49-F238E27FC236}">
                <a16:creationId xmlns:a16="http://schemas.microsoft.com/office/drawing/2014/main" id="{32E8CDF4-1121-C895-CA8F-E9D3D8349999}"/>
              </a:ext>
            </a:extLst>
          </p:cNvPr>
          <p:cNvPicPr>
            <a:picLocks noChangeAspect="1"/>
          </p:cNvPicPr>
          <p:nvPr/>
        </p:nvPicPr>
        <p:blipFill>
          <a:blip r:embed="rId3"/>
          <a:stretch>
            <a:fillRect/>
          </a:stretch>
        </p:blipFill>
        <p:spPr>
          <a:xfrm>
            <a:off x="849243" y="3619893"/>
            <a:ext cx="4368601" cy="2506099"/>
          </a:xfrm>
          <a:prstGeom prst="rect">
            <a:avLst/>
          </a:prstGeom>
        </p:spPr>
      </p:pic>
      <p:sp>
        <p:nvSpPr>
          <p:cNvPr id="8" name="Date Placeholder 7">
            <a:extLst>
              <a:ext uri="{FF2B5EF4-FFF2-40B4-BE49-F238E27FC236}">
                <a16:creationId xmlns:a16="http://schemas.microsoft.com/office/drawing/2014/main" id="{BBF3B6D2-1B48-9067-E8D3-F9349CA14049}"/>
              </a:ext>
            </a:extLst>
          </p:cNvPr>
          <p:cNvSpPr>
            <a:spLocks noGrp="1"/>
          </p:cNvSpPr>
          <p:nvPr>
            <p:ph type="dt" sz="half" idx="10"/>
          </p:nvPr>
        </p:nvSpPr>
        <p:spPr/>
        <p:txBody>
          <a:bodyPr/>
          <a:lstStyle/>
          <a:p>
            <a:r>
              <a:rPr lang="en-US"/>
              <a:t>5/02/2024</a:t>
            </a:r>
          </a:p>
        </p:txBody>
      </p:sp>
      <p:sp>
        <p:nvSpPr>
          <p:cNvPr id="9" name="Footer Placeholder 8">
            <a:extLst>
              <a:ext uri="{FF2B5EF4-FFF2-40B4-BE49-F238E27FC236}">
                <a16:creationId xmlns:a16="http://schemas.microsoft.com/office/drawing/2014/main" id="{F18681D1-7BAC-DB44-5F0B-F52DCB569759}"/>
              </a:ext>
            </a:extLst>
          </p:cNvPr>
          <p:cNvSpPr>
            <a:spLocks noGrp="1"/>
          </p:cNvSpPr>
          <p:nvPr>
            <p:ph type="ftr" sz="quarter" idx="11"/>
          </p:nvPr>
        </p:nvSpPr>
        <p:spPr/>
        <p:txBody>
          <a:bodyPr/>
          <a:lstStyle/>
          <a:p>
            <a:r>
              <a:rPr lang="en-US"/>
              <a:t>AWAKE Review</a:t>
            </a:r>
          </a:p>
        </p:txBody>
      </p:sp>
      <p:sp>
        <p:nvSpPr>
          <p:cNvPr id="11" name="Slide Number Placeholder 10">
            <a:extLst>
              <a:ext uri="{FF2B5EF4-FFF2-40B4-BE49-F238E27FC236}">
                <a16:creationId xmlns:a16="http://schemas.microsoft.com/office/drawing/2014/main" id="{94485D87-4DC6-E85C-9596-A3CC4AA8F0F0}"/>
              </a:ext>
            </a:extLst>
          </p:cNvPr>
          <p:cNvSpPr>
            <a:spLocks noGrp="1"/>
          </p:cNvSpPr>
          <p:nvPr>
            <p:ph type="sldNum" sz="quarter" idx="12"/>
          </p:nvPr>
        </p:nvSpPr>
        <p:spPr/>
        <p:txBody>
          <a:bodyPr/>
          <a:lstStyle/>
          <a:p>
            <a:fld id="{3D351EE0-6949-4F2E-8F68-46F7424C488D}" type="slidenum">
              <a:rPr lang="en-US" smtClean="0"/>
              <a:pPr/>
              <a:t>8</a:t>
            </a:fld>
            <a:endParaRPr lang="en-US"/>
          </a:p>
        </p:txBody>
      </p:sp>
    </p:spTree>
    <p:extLst>
      <p:ext uri="{BB962C8B-B14F-4D97-AF65-F5344CB8AC3E}">
        <p14:creationId xmlns:p14="http://schemas.microsoft.com/office/powerpoint/2010/main" val="3258422144"/>
      </p:ext>
    </p:extLst>
  </p:cSld>
  <p:clrMapOvr>
    <a:masterClrMapping/>
  </p:clrMapOvr>
  <mc:AlternateContent xmlns:mc="http://schemas.openxmlformats.org/markup-compatibility/2006" xmlns:p14="http://schemas.microsoft.com/office/powerpoint/2010/main">
    <mc:Choice Requires="p14">
      <p:transition p14:dur="200">
        <p:dissolve/>
      </p:transition>
    </mc:Choice>
    <mc:Fallback xmlns="">
      <p:transition xmlns:p14="http://schemas.microsoft.com/office/powerpoint/2010/main">
        <p:dissolv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69057" y="81729"/>
            <a:ext cx="9541565" cy="707886"/>
          </a:xfrm>
          <a:prstGeom prst="rect">
            <a:avLst/>
          </a:prstGeom>
          <a:noFill/>
        </p:spPr>
        <p:txBody>
          <a:bodyPr wrap="square" rtlCol="0">
            <a:spAutoFit/>
          </a:bodyPr>
          <a:lstStyle/>
          <a:p>
            <a:pPr algn="ctr"/>
            <a:r>
              <a:rPr lang="en-GB" sz="4000" b="1" dirty="0">
                <a:solidFill>
                  <a:srgbClr val="0432FF"/>
                </a:solidFill>
              </a:rPr>
              <a:t>Conclusions /challenges</a:t>
            </a:r>
          </a:p>
        </p:txBody>
      </p:sp>
      <p:sp>
        <p:nvSpPr>
          <p:cNvPr id="2" name="TextBox 1"/>
          <p:cNvSpPr txBox="1"/>
          <p:nvPr/>
        </p:nvSpPr>
        <p:spPr>
          <a:xfrm>
            <a:off x="473180" y="920177"/>
            <a:ext cx="11245640" cy="3416320"/>
          </a:xfrm>
          <a:prstGeom prst="rect">
            <a:avLst/>
          </a:prstGeom>
          <a:noFill/>
        </p:spPr>
        <p:txBody>
          <a:bodyPr wrap="square" rtlCol="0">
            <a:spAutoFit/>
          </a:bodyPr>
          <a:lstStyle/>
          <a:p>
            <a:pPr marL="285750" indent="-285750">
              <a:buFont typeface="Arial" panose="020B0604020202020204" pitchFamily="34" charset="0"/>
              <a:buChar char="•"/>
            </a:pPr>
            <a:r>
              <a:rPr lang="en-GB" dirty="0"/>
              <a:t>Robust baseline design exists, ‘conventional’ design with very good stability and flexibility in the final parameters,</a:t>
            </a:r>
            <a:br>
              <a:rPr lang="en-GB" dirty="0"/>
            </a:br>
            <a:r>
              <a:rPr lang="en-GB" dirty="0"/>
              <a:t>further optimisation for performance, cost and integration are ongoing</a:t>
            </a:r>
            <a:br>
              <a:rPr lang="en-GB" dirty="0"/>
            </a:br>
            <a:r>
              <a:rPr lang="en-GB" dirty="0"/>
              <a:t>Strong support from collaborations: INFN, Uppsala, STFC (UK) and of course CLIC / CLEAR</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Prototype injector tests: </a:t>
            </a:r>
            <a:br>
              <a:rPr lang="en-GB" dirty="0"/>
            </a:br>
            <a:r>
              <a:rPr lang="en-GB" dirty="0"/>
              <a:t>Very good start of the beam commissioning with the rf-gun. </a:t>
            </a:r>
            <a:br>
              <a:rPr lang="en-GB" dirty="0"/>
            </a:br>
            <a:r>
              <a:rPr lang="en-GB" dirty="0"/>
              <a:t>Next step: x-band bunching and acceleration, demonstration of emittance and stability</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Compact x-band accelerator can be a model for other external injection experiments for plasma accelerators and compact x-band applications: medical (DEFT), x-ray sources (CBS), neutron sources. Synergy with  future electron/positron colliders at CERN </a:t>
            </a:r>
            <a:br>
              <a:rPr lang="en-GB" b="1" dirty="0"/>
            </a:br>
            <a:endParaRPr lang="en-GB" b="1" dirty="0"/>
          </a:p>
        </p:txBody>
      </p:sp>
    </p:spTree>
    <p:extLst>
      <p:ext uri="{BB962C8B-B14F-4D97-AF65-F5344CB8AC3E}">
        <p14:creationId xmlns:p14="http://schemas.microsoft.com/office/powerpoint/2010/main" val="1192988012"/>
      </p:ext>
    </p:extLst>
  </p:cSld>
  <p:clrMapOvr>
    <a:masterClrMapping/>
  </p:clrMapOvr>
  <mc:AlternateContent xmlns:mc="http://schemas.openxmlformats.org/markup-compatibility/2006" xmlns:p14="http://schemas.microsoft.com/office/powerpoint/2010/main">
    <mc:Choice Requires="p14">
      <p:transition p14:dur="200">
        <p:dissolve/>
      </p:transition>
    </mc:Choice>
    <mc:Fallback xmlns="">
      <p:transition xmlns:p14="http://schemas.microsoft.com/office/powerpoint/2010/main">
        <p:dissolv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105841</TotalTime>
  <Words>4560</Words>
  <Application>Microsoft Office PowerPoint</Application>
  <PresentationFormat>Widescreen</PresentationFormat>
  <Paragraphs>858</Paragraphs>
  <Slides>54</Slides>
  <Notes>37</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54</vt:i4>
      </vt:variant>
    </vt:vector>
  </HeadingPairs>
  <TitlesOfParts>
    <vt:vector size="64" baseType="lpstr">
      <vt:lpstr>Arial</vt:lpstr>
      <vt:lpstr>Calibri</vt:lpstr>
      <vt:lpstr>Calibri </vt:lpstr>
      <vt:lpstr>Calibri Light</vt:lpstr>
      <vt:lpstr>Cambria Math</vt:lpstr>
      <vt:lpstr>Courier New</vt:lpstr>
      <vt:lpstr>Symbol</vt:lpstr>
      <vt:lpstr>Times New Roman</vt:lpstr>
      <vt:lpstr>Wingdings</vt:lpstr>
      <vt:lpstr>Office Theme</vt:lpstr>
      <vt:lpstr>External electron injection: from electron source to plasma</vt:lpstr>
      <vt:lpstr>External electron injection: electron sources</vt:lpstr>
      <vt:lpstr>AWAKE Run 2</vt:lpstr>
      <vt:lpstr>Parameters for both injectors</vt:lpstr>
      <vt:lpstr>150 MeV injector – beam dynamics design</vt:lpstr>
      <vt:lpstr>PowerPoint Presentation</vt:lpstr>
      <vt:lpstr>PowerPoint Presentation</vt:lpstr>
      <vt:lpstr>PowerPoint Presentation</vt:lpstr>
      <vt:lpstr>PowerPoint Presentation</vt:lpstr>
      <vt:lpstr>External electron injection: beam transfer lines</vt:lpstr>
      <vt:lpstr>Run2c beamlines layout</vt:lpstr>
      <vt:lpstr>18 MeV seeding line layout</vt:lpstr>
      <vt:lpstr>18 MeV seeding line optics design</vt:lpstr>
      <vt:lpstr>150 MeV line for external injection</vt:lpstr>
      <vt:lpstr>150 MeV line for external injection</vt:lpstr>
      <vt:lpstr>150 MeV line – Scattering foils</vt:lpstr>
      <vt:lpstr>150 MeV line – Error studies</vt:lpstr>
      <vt:lpstr>Proton injection</vt:lpstr>
      <vt:lpstr>Proton injection</vt:lpstr>
      <vt:lpstr>Proton beam jitter</vt:lpstr>
      <vt:lpstr>Proton beam jitter</vt:lpstr>
      <vt:lpstr>Proton beam jitter</vt:lpstr>
      <vt:lpstr>Summary and conclusions</vt:lpstr>
      <vt:lpstr>Backup slides</vt:lpstr>
      <vt:lpstr>PowerPoint Presentation</vt:lpstr>
      <vt:lpstr>u-TCA LLRF development  with Uppsala</vt:lpstr>
      <vt:lpstr>PowerPoint Presentation</vt:lpstr>
      <vt:lpstr>Reference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18 MeV seeding line – error studies</vt:lpstr>
      <vt:lpstr>18 MeV seeding line – error studies</vt:lpstr>
      <vt:lpstr>150 MeV line</vt:lpstr>
      <vt:lpstr>150 MeV line</vt:lpstr>
      <vt:lpstr>Tolerance studies</vt:lpstr>
      <vt:lpstr>Alignment procedure</vt:lpstr>
      <vt:lpstr>150 MeV line</vt:lpstr>
      <vt:lpstr>Proton line</vt:lpstr>
      <vt:lpstr>Proton beam jitter</vt:lpstr>
      <vt:lpstr>Proton beam jitter</vt:lpstr>
      <vt:lpstr>Proton beam jitter</vt:lpstr>
      <vt:lpstr>Proton beam jitter</vt:lpstr>
      <vt:lpstr>Proton beam jitter</vt:lpstr>
      <vt:lpstr>Model Independent Analysis</vt:lpstr>
      <vt:lpstr>Model Independent Analysis</vt:lpstr>
      <vt:lpstr>Model Independent Analysis</vt:lpstr>
      <vt:lpstr>Model Independent Analysis</vt:lpstr>
      <vt:lpstr>Propagation in Run2c layout</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AWAKE: Advanced Proton Driven Plasma Wakefield Acceleration Experiment at CERN</dc:title>
  <dc:creator>Marlene Turner</dc:creator>
  <cp:lastModifiedBy>Vittorio Bencini</cp:lastModifiedBy>
  <cp:revision>822</cp:revision>
  <cp:lastPrinted>2023-04-11T15:21:30Z</cp:lastPrinted>
  <dcterms:created xsi:type="dcterms:W3CDTF">2016-07-07T11:05:41Z</dcterms:created>
  <dcterms:modified xsi:type="dcterms:W3CDTF">2024-02-02T08:16:22Z</dcterms:modified>
</cp:coreProperties>
</file>