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4256" r:id="rId2"/>
    <p:sldId id="4334" r:id="rId3"/>
    <p:sldId id="4336" r:id="rId4"/>
    <p:sldId id="4335" r:id="rId5"/>
    <p:sldId id="4357" r:id="rId6"/>
    <p:sldId id="4337" r:id="rId7"/>
    <p:sldId id="4351" r:id="rId8"/>
    <p:sldId id="4353" r:id="rId9"/>
    <p:sldId id="4355" r:id="rId10"/>
    <p:sldId id="4340" r:id="rId11"/>
    <p:sldId id="4341" r:id="rId12"/>
    <p:sldId id="4348" r:id="rId13"/>
    <p:sldId id="4342" r:id="rId14"/>
    <p:sldId id="4346" r:id="rId15"/>
    <p:sldId id="4347" r:id="rId16"/>
    <p:sldId id="4359" r:id="rId17"/>
    <p:sldId id="4360" r:id="rId18"/>
    <p:sldId id="4352" r:id="rId19"/>
    <p:sldId id="4356" r:id="rId20"/>
    <p:sldId id="4358" r:id="rId21"/>
    <p:sldId id="4354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9C6580B-9982-D935-5A45-F9F158274491}" name="Edda Gschwendtner" initials="EG" userId="S::edda.gschwendtner@cern.ch::88000002-c823-4f04-abc8-712c5a06b34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00B050"/>
    <a:srgbClr val="CDD8FE"/>
    <a:srgbClr val="1155CC"/>
    <a:srgbClr val="FF85FF"/>
    <a:srgbClr val="ED0202"/>
    <a:srgbClr val="F2F2F2"/>
    <a:srgbClr val="E2F0D9"/>
    <a:srgbClr val="00FA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7" autoAdjust="0"/>
    <p:restoredTop sz="96126" autoAdjust="0"/>
  </p:normalViewPr>
  <p:slideViewPr>
    <p:cSldViewPr snapToGrid="0">
      <p:cViewPr varScale="1">
        <p:scale>
          <a:sx n="122" d="100"/>
          <a:sy n="122" d="100"/>
        </p:scale>
        <p:origin x="120" y="2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0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9" d="100"/>
        <a:sy n="89" d="100"/>
      </p:scale>
      <p:origin x="0" y="44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88132-8B2C-184A-BAAE-DF0D7E0B9123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58976-FBEE-D045-A4E0-E1C2C1A5C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678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100CC-7E80-0A4E-A694-EC391BAE0D0E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2FEBE-04E2-2949-ACFA-1F7B99823A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9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42849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30165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68024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75231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98632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56470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63731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95318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62198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5760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9917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41033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0862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39690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0611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5519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54372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3676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30859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2595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AWAKE External Review, Feb. 5,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7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i="0">
                <a:solidFill>
                  <a:srgbClr val="0432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rgbClr val="0432FF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5443" y="6488083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CH"/>
              <a:t>AWAKE External Review, Feb. 5, 2024</a:t>
            </a: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E15C01E-8BED-214D-379D-68728625D9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9778" y="6499708"/>
            <a:ext cx="33540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Edda Gschwendtner, CERN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3A00E56-1576-844A-56A7-F7D74A7F07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9022" y="649970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733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1361" y="1253331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1250156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AWAKE External Review, Feb. 5, 2024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241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AWAKE External Review, Feb. 5, 2024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62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9243" y="122171"/>
            <a:ext cx="9855928" cy="5934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91006" y="64036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de-CH"/>
              <a:t>AWAKE External Review, Feb. 5,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78" y="6410500"/>
            <a:ext cx="33540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Edda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3902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A11A4FB-7772-640D-F107-49F0E438A210}"/>
              </a:ext>
            </a:extLst>
          </p:cNvPr>
          <p:cNvCxnSpPr>
            <a:cxnSpLocks/>
          </p:cNvCxnSpPr>
          <p:nvPr userDrawn="1"/>
        </p:nvCxnSpPr>
        <p:spPr>
          <a:xfrm>
            <a:off x="326003" y="696187"/>
            <a:ext cx="11577100" cy="0"/>
          </a:xfrm>
          <a:prstGeom prst="line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BC23F96-DFDE-1391-DE92-DE221C44F765}"/>
              </a:ext>
            </a:extLst>
          </p:cNvPr>
          <p:cNvCxnSpPr>
            <a:cxnSpLocks/>
          </p:cNvCxnSpPr>
          <p:nvPr userDrawn="1"/>
        </p:nvCxnSpPr>
        <p:spPr>
          <a:xfrm>
            <a:off x="307450" y="6291923"/>
            <a:ext cx="11577100" cy="0"/>
          </a:xfrm>
          <a:prstGeom prst="line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oogle Shape;10;p1">
            <a:extLst>
              <a:ext uri="{FF2B5EF4-FFF2-40B4-BE49-F238E27FC236}">
                <a16:creationId xmlns:a16="http://schemas.microsoft.com/office/drawing/2014/main" id="{91C02EBA-4EB5-CC6F-6326-E6D7772E203F}"/>
              </a:ext>
            </a:extLst>
          </p:cNvPr>
          <p:cNvPicPr preferRelativeResize="0"/>
          <p:nvPr userDrawn="1"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4743" y="95981"/>
            <a:ext cx="977479" cy="5384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2906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0432FF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432F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9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tiff"/><Relationship Id="rId5" Type="http://schemas.openxmlformats.org/officeDocument/2006/relationships/image" Target="../media/image21.png"/><Relationship Id="rId10" Type="http://schemas.openxmlformats.org/officeDocument/2006/relationships/image" Target="../media/image7.png"/><Relationship Id="rId4" Type="http://schemas.openxmlformats.org/officeDocument/2006/relationships/image" Target="../media/image20.jpe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tiff"/><Relationship Id="rId5" Type="http://schemas.openxmlformats.org/officeDocument/2006/relationships/image" Target="../media/image13.jpe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11" Type="http://schemas.openxmlformats.org/officeDocument/2006/relationships/image" Target="../media/image10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5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tiff"/><Relationship Id="rId11" Type="http://schemas.openxmlformats.org/officeDocument/2006/relationships/image" Target="../media/image3.pn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png"/><Relationship Id="rId9" Type="http://schemas.openxmlformats.org/officeDocument/2006/relationships/image" Target="../media/image12.jpeg"/><Relationship Id="rId1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doi.org/10.1088/1367-2630/acf395" TargetMode="Externa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0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D57BD6E-E9FB-6EE8-7FD1-EE58F0CCE4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6982" y="1122363"/>
            <a:ext cx="9578036" cy="1972529"/>
          </a:xfrm>
        </p:spPr>
        <p:txBody>
          <a:bodyPr/>
          <a:lstStyle/>
          <a:p>
            <a:r>
              <a:rPr lang="fr-FR" dirty="0"/>
              <a:t>Scalable Plasma Sources R&amp;D</a:t>
            </a:r>
            <a:endParaRPr lang="en-CH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9E641AD-4B3D-4368-AB84-C8734DB570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/>
              <a:t>Alban Sublet for the AWAKE collaboration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716800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432FF"/>
                </a:solidFill>
              </a:rPr>
              <a:t>Program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0F0C35DC-8A61-8C99-B482-81B626BC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70704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AWAKE External Review, Feb. 5,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925DEBFA-ECA0-05ED-7B8E-A26EE8C60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Alban Sublet, CERN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CCF4401-ED81-8602-E0A5-8046B81B2C47}"/>
              </a:ext>
            </a:extLst>
          </p:cNvPr>
          <p:cNvSpPr txBox="1">
            <a:spLocks/>
          </p:cNvSpPr>
          <p:nvPr/>
        </p:nvSpPr>
        <p:spPr>
          <a:xfrm>
            <a:off x="602223" y="839305"/>
            <a:ext cx="11442285" cy="519664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Focus on </a:t>
            </a:r>
          </a:p>
          <a:p>
            <a:pPr lvl="1"/>
            <a:r>
              <a:rPr lang="en-GB" sz="1600" b="1" dirty="0"/>
              <a:t>uniformity </a:t>
            </a:r>
            <a:r>
              <a:rPr lang="en-GB" sz="1600" dirty="0">
                <a:sym typeface="Wingdings" panose="05000000000000000000" pitchFamily="2" charset="2"/>
              </a:rPr>
              <a:t></a:t>
            </a:r>
            <a:r>
              <a:rPr lang="en-GB" sz="1600" dirty="0"/>
              <a:t> plasma diagnostics</a:t>
            </a:r>
          </a:p>
          <a:p>
            <a:pPr lvl="1"/>
            <a:r>
              <a:rPr lang="en-GB" sz="1600" b="1" dirty="0"/>
              <a:t>scalability</a:t>
            </a:r>
            <a:r>
              <a:rPr lang="en-GB" sz="1600" dirty="0"/>
              <a:t> </a:t>
            </a:r>
            <a:r>
              <a:rPr lang="en-GB" sz="1600" b="1" dirty="0"/>
              <a:t>and reproducibility</a:t>
            </a:r>
            <a:r>
              <a:rPr lang="en-GB" sz="1600" dirty="0"/>
              <a:t> </a:t>
            </a:r>
            <a:r>
              <a:rPr lang="en-GB" sz="1600" dirty="0">
                <a:sym typeface="Wingdings" panose="05000000000000000000" pitchFamily="2" charset="2"/>
              </a:rPr>
              <a:t> plasma </a:t>
            </a:r>
            <a:r>
              <a:rPr lang="en-GB" sz="1600" dirty="0"/>
              <a:t>lengths between 1 and 10 m in the lab</a:t>
            </a:r>
          </a:p>
          <a:p>
            <a:r>
              <a:rPr lang="en-GB" sz="1800" dirty="0"/>
              <a:t>Physics program defined with the different institutes with focus on plasma diagnostics, plasma physics and simulations</a:t>
            </a:r>
          </a:p>
          <a:p>
            <a:r>
              <a:rPr lang="en-GB" sz="1800" dirty="0"/>
              <a:t>Redundancy of sources for HW design/optimisation and diagnostics qualification at institutes before transfer to CERN</a:t>
            </a:r>
          </a:p>
          <a:p>
            <a:r>
              <a:rPr lang="en-GB" sz="1800" dirty="0"/>
              <a:t>Share diagnostics between plasma sources</a:t>
            </a:r>
          </a:p>
          <a:p>
            <a:r>
              <a:rPr lang="en-US" sz="1800" dirty="0"/>
              <a:t>Tolerance studies through dedicated simulations and benchmarking with lab experiment data</a:t>
            </a:r>
          </a:p>
          <a:p>
            <a:r>
              <a:rPr lang="en-GB" sz="1800" dirty="0"/>
              <a:t>Technical aspects endorsed by CERN (vacuum, control, design, integration, beam interfaces, etc.)</a:t>
            </a:r>
          </a:p>
          <a:p>
            <a:r>
              <a:rPr lang="en-US" sz="1800" dirty="0"/>
              <a:t>Sharing and networking within PWFA community through international conferences/workshops</a:t>
            </a:r>
            <a:endParaRPr lang="en-GB" sz="1800" dirty="0"/>
          </a:p>
        </p:txBody>
      </p:sp>
      <p:pic>
        <p:nvPicPr>
          <p:cNvPr id="3" name="Google Shape;136;p5" descr="A picture containing indoor, engineering, steel, industry&#10;&#10;Description automatically generated">
            <a:extLst>
              <a:ext uri="{FF2B5EF4-FFF2-40B4-BE49-F238E27FC236}">
                <a16:creationId xmlns:a16="http://schemas.microsoft.com/office/drawing/2014/main" id="{1D63755E-6437-4D6D-545B-A8FA880D05B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80145" y="4395528"/>
            <a:ext cx="3152243" cy="234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picture containing indoor, floor, cluttered&#10;&#10;Description automatically generated">
            <a:extLst>
              <a:ext uri="{FF2B5EF4-FFF2-40B4-BE49-F238E27FC236}">
                <a16:creationId xmlns:a16="http://schemas.microsoft.com/office/drawing/2014/main" id="{FC130B13-B948-A669-DDA6-E681B5A907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9599" y="4395528"/>
            <a:ext cx="3120400" cy="2340301"/>
          </a:xfrm>
          <a:prstGeom prst="rect">
            <a:avLst/>
          </a:prstGeom>
        </p:spPr>
      </p:pic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4A5017B6-F0CB-FEB3-7D83-7E654C1C65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9831" y="4395526"/>
            <a:ext cx="2648083" cy="2340301"/>
          </a:xfrm>
          <a:prstGeom prst="rect">
            <a:avLst/>
          </a:prstGeom>
        </p:spPr>
      </p:pic>
      <p:pic>
        <p:nvPicPr>
          <p:cNvPr id="10" name="Grafik 4" descr="A close-up of a logo&#10;&#10;Description automatically generated">
            <a:extLst>
              <a:ext uri="{FF2B5EF4-FFF2-40B4-BE49-F238E27FC236}">
                <a16:creationId xmlns:a16="http://schemas.microsoft.com/office/drawing/2014/main" id="{18AF5142-9E04-6B28-304D-47499098BD0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915" y="6035949"/>
            <a:ext cx="1163943" cy="595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url?sa=i&amp;source=images&amp;cd=&amp;docid=Kj_MUSwVxnENCM&amp;tbnid=ZLIjl0xBF08dKM-&amp;ved=0CAgQjRwwAA&amp;url=http%3A%2F%2Fcqe.ist.utl.pt%2Fevents%2Fmmse%2Fsponsors.png" descr="url?sa=i&amp;source=images&amp;cd=&amp;docid=Kj_MUSwVxnENCM&amp;tbnid=ZLIjl0xBF08dKM-&amp;ved=0CAgQjRwwAA&amp;url=http%3A%2F%2Fcqe.ist.utl.pt%2Fevents%2Fmmse%2Fsponsors.png">
            <a:extLst>
              <a:ext uri="{FF2B5EF4-FFF2-40B4-BE49-F238E27FC236}">
                <a16:creationId xmlns:a16="http://schemas.microsoft.com/office/drawing/2014/main" id="{050DF96B-C1EA-DD57-805E-93899A855E7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35088" y="6187501"/>
            <a:ext cx="1087571" cy="478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101">
            <a:extLst>
              <a:ext uri="{FF2B5EF4-FFF2-40B4-BE49-F238E27FC236}">
                <a16:creationId xmlns:a16="http://schemas.microsoft.com/office/drawing/2014/main" id="{7CCDB2AE-203F-0460-25F2-1984A2234B3D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38160" y="6285538"/>
            <a:ext cx="1111867" cy="327603"/>
          </a:xfrm>
          <a:prstGeom prst="rect">
            <a:avLst/>
          </a:prstGeom>
          <a:noFill/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392E63E-9BBF-EC52-325A-CC08589C5F4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301" y="4395526"/>
            <a:ext cx="3120400" cy="23406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03D9036-9B31-14C5-5EF8-56CA5BDAE3A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868" y="6188336"/>
            <a:ext cx="896024" cy="46662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4842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432FF"/>
                </a:solidFill>
              </a:rPr>
              <a:t>Uniformity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0F0C35DC-8A61-8C99-B482-81B626BC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70704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AWAKE External Review, Feb. 5,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925DEBFA-ECA0-05ED-7B8E-A26EE8C60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Alban Sublet, CERN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E2825A-71B6-B628-DEF4-6569351411D4}"/>
              </a:ext>
            </a:extLst>
          </p:cNvPr>
          <p:cNvGrpSpPr/>
          <p:nvPr/>
        </p:nvGrpSpPr>
        <p:grpSpPr>
          <a:xfrm>
            <a:off x="560626" y="1989897"/>
            <a:ext cx="11070748" cy="3254954"/>
            <a:chOff x="226213" y="3638964"/>
            <a:chExt cx="10570812" cy="310796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9FE3D76-F77C-A7A6-8937-806F31AC47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98636" y="4432591"/>
              <a:ext cx="2743200" cy="1633906"/>
            </a:xfrm>
            <a:prstGeom prst="rect">
              <a:avLst/>
            </a:prstGeom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B06CA2F-B9AD-82FE-0A68-200E5C5016FC}"/>
                </a:ext>
              </a:extLst>
            </p:cNvPr>
            <p:cNvGrpSpPr/>
            <p:nvPr/>
          </p:nvGrpSpPr>
          <p:grpSpPr>
            <a:xfrm>
              <a:off x="226213" y="3638964"/>
              <a:ext cx="10299952" cy="3063982"/>
              <a:chOff x="50954" y="4318867"/>
              <a:chExt cx="8519741" cy="2534414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06DF7E0E-D961-FBD7-9932-17DD85A4995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038"/>
              <a:stretch/>
            </p:blipFill>
            <p:spPr>
              <a:xfrm>
                <a:off x="50954" y="4929932"/>
                <a:ext cx="5393350" cy="1864246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94CE0B81-BF09-BA72-91F8-AADAE2F6695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091" t="30682" r="14062" b="29772"/>
              <a:stretch/>
            </p:blipFill>
            <p:spPr>
              <a:xfrm>
                <a:off x="7480867" y="4318867"/>
                <a:ext cx="1089828" cy="337420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A6745A7-B800-60C1-7FE4-D1558C5C6677}"/>
                  </a:ext>
                </a:extLst>
              </p:cNvPr>
              <p:cNvSpPr txBox="1"/>
              <p:nvPr/>
            </p:nvSpPr>
            <p:spPr>
              <a:xfrm>
                <a:off x="50954" y="6634504"/>
                <a:ext cx="1956787" cy="218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i="1" dirty="0">
                    <a:solidFill>
                      <a:schemeClr val="accent6"/>
                    </a:solidFill>
                  </a:rPr>
                  <a:t>Courtesy C. Stollberg, EPFL-SPC</a:t>
                </a: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9E89F16-B992-AD36-3E37-F739D2FFE618}"/>
                </a:ext>
              </a:extLst>
            </p:cNvPr>
            <p:cNvSpPr txBox="1"/>
            <p:nvPr/>
          </p:nvSpPr>
          <p:spPr>
            <a:xfrm>
              <a:off x="7006216" y="6188562"/>
              <a:ext cx="3790809" cy="5583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Operating regime: 1x10</a:t>
              </a:r>
              <a:r>
                <a:rPr lang="en-GB" sz="1600" baseline="300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18</a:t>
              </a:r>
              <a:r>
                <a:rPr lang="en-GB" sz="16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 - 1x10</a:t>
              </a:r>
              <a:r>
                <a:rPr lang="en-GB" sz="1600" baseline="300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21</a:t>
              </a:r>
              <a:r>
                <a:rPr lang="en-GB" sz="16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 m</a:t>
              </a:r>
              <a:r>
                <a:rPr lang="en-GB" sz="1600" baseline="300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-3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>
                  <a:latin typeface="Calibri" panose="020F0502020204030204" pitchFamily="34" charset="0"/>
                  <a:ea typeface="Times New Roman" panose="02020603050405020304" pitchFamily="18" charset="0"/>
                </a:rPr>
                <a:t>U</a:t>
              </a:r>
              <a:r>
                <a:rPr lang="en-GB" sz="16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ncertainties: 0.1 eV and &lt; 10% in density</a:t>
              </a:r>
              <a:endParaRPr lang="en-GB" sz="1600" dirty="0"/>
            </a:p>
          </p:txBody>
        </p:sp>
      </p:grp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06F03EA-3998-72D0-14EE-086EFA4DE9CC}"/>
              </a:ext>
            </a:extLst>
          </p:cNvPr>
          <p:cNvSpPr txBox="1">
            <a:spLocks/>
          </p:cNvSpPr>
          <p:nvPr/>
        </p:nvSpPr>
        <p:spPr>
          <a:xfrm>
            <a:off x="602225" y="901825"/>
            <a:ext cx="11102095" cy="519664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GB" sz="1800" dirty="0">
                <a:sym typeface="Wingdings" panose="05000000000000000000" pitchFamily="2" charset="2"/>
              </a:rPr>
              <a:t> S</a:t>
            </a:r>
            <a:r>
              <a:rPr lang="en-GB" sz="1800" dirty="0"/>
              <a:t>hort plasma setup for both sources to fit in the laser lab (1 to 3 m plasma length),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GB" sz="1800" dirty="0"/>
              <a:t> Several plasma diagnostics being </a:t>
            </a:r>
            <a:r>
              <a:rPr lang="en-GB" sz="1800" dirty="0" err="1"/>
              <a:t>developped</a:t>
            </a:r>
            <a:r>
              <a:rPr lang="en-GB" sz="1800" dirty="0"/>
              <a:t> or in use: interferometry (longitudinal/transverse – IST, IC, IPP), LIF (Univ. Maddison), Thomson Scattering (EPFL-SPC)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800" u="sng" dirty="0"/>
              <a:t>Example</a:t>
            </a:r>
            <a:r>
              <a:rPr lang="en-GB" sz="1800" dirty="0"/>
              <a:t>: Thomson scattering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à"/>
            </a:pPr>
            <a:endParaRPr lang="en-GB" sz="2000" dirty="0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à"/>
            </a:pPr>
            <a:endParaRPr lang="en-GB" sz="2000" dirty="0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à"/>
            </a:pPr>
            <a:endParaRPr lang="en-GB" sz="2000" dirty="0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à"/>
            </a:pPr>
            <a:endParaRPr lang="en-GB" sz="2000" dirty="0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à"/>
            </a:pPr>
            <a:endParaRPr lang="en-GB" sz="2000" dirty="0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à"/>
            </a:pPr>
            <a:endParaRPr lang="en-GB" sz="2000" dirty="0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à"/>
            </a:pPr>
            <a:endParaRPr lang="en-GB" sz="2000" dirty="0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GB" sz="1800" dirty="0">
                <a:sym typeface="Wingdings" panose="05000000000000000000" pitchFamily="2" charset="2"/>
              </a:rPr>
              <a:t> </a:t>
            </a:r>
            <a:r>
              <a:rPr lang="en-GB" sz="1800" i="1" dirty="0">
                <a:sym typeface="Wingdings" panose="05000000000000000000" pitchFamily="2" charset="2"/>
              </a:rPr>
              <a:t>Longitudinal density profile for both sources by </a:t>
            </a:r>
            <a:r>
              <a:rPr lang="en-GB" sz="1800" i="1" dirty="0"/>
              <a:t>end 2024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à"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045792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432FF"/>
                </a:solidFill>
              </a:rPr>
              <a:t>Uniformity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0F0C35DC-8A61-8C99-B482-81B626BC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70704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AWAKE External Review, Feb. 5,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925DEBFA-ECA0-05ED-7B8E-A26EE8C60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Alban Sublet, CERN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06F03EA-3998-72D0-14EE-086EFA4DE9CC}"/>
              </a:ext>
            </a:extLst>
          </p:cNvPr>
          <p:cNvSpPr txBox="1">
            <a:spLocks/>
          </p:cNvSpPr>
          <p:nvPr/>
        </p:nvSpPr>
        <p:spPr>
          <a:xfrm>
            <a:off x="602226" y="839305"/>
            <a:ext cx="5723409" cy="519664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60000"/>
              </a:lnSpc>
              <a:buFont typeface="Wingdings" panose="05000000000000000000" pitchFamily="2" charset="2"/>
              <a:buChar char="à"/>
            </a:pPr>
            <a:r>
              <a:rPr lang="en-GB" sz="1800" dirty="0">
                <a:sym typeface="Wingdings" panose="05000000000000000000" pitchFamily="2" charset="2"/>
              </a:rPr>
              <a:t> </a:t>
            </a:r>
            <a:r>
              <a:rPr lang="en-GB" sz="1800" u="sng" dirty="0">
                <a:sym typeface="Wingdings" panose="05000000000000000000" pitchFamily="2" charset="2"/>
              </a:rPr>
              <a:t>Preliminary</a:t>
            </a:r>
            <a:r>
              <a:rPr lang="en-GB" sz="1800" dirty="0">
                <a:sym typeface="Wingdings" panose="05000000000000000000" pitchFamily="2" charset="2"/>
              </a:rPr>
              <a:t> HPS density profile with Thomson scattering: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à"/>
            </a:pPr>
            <a:endParaRPr lang="en-GB" sz="1800" dirty="0"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à"/>
            </a:pPr>
            <a:endParaRPr lang="en-GB" sz="1800" dirty="0"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à"/>
            </a:pPr>
            <a:endParaRPr lang="en-GB" sz="1800" dirty="0"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à"/>
            </a:pPr>
            <a:endParaRPr lang="en-GB" sz="1800" dirty="0"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à"/>
            </a:pPr>
            <a:endParaRPr lang="en-GB" sz="1800" dirty="0"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à"/>
            </a:pPr>
            <a:r>
              <a:rPr lang="en-GB" sz="1800" dirty="0">
                <a:sym typeface="Wingdings" panose="05000000000000000000" pitchFamily="2" charset="2"/>
              </a:rPr>
              <a:t> Diagnostic qualification on HPS prototype setup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à"/>
            </a:pPr>
            <a:r>
              <a:rPr lang="en-GB" sz="1800" dirty="0">
                <a:sym typeface="Wingdings" panose="05000000000000000000" pitchFamily="2" charset="2"/>
              </a:rPr>
              <a:t> Will be applied to DPS in summer 2024 to assess longitudinal uniformity of single and double plasmas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à"/>
            </a:pPr>
            <a:r>
              <a:rPr lang="en-GB" sz="1800" dirty="0">
                <a:sym typeface="Wingdings" panose="05000000000000000000" pitchFamily="2" charset="2"/>
              </a:rPr>
              <a:t> 2025 on: apply diagnostics on upgraded setups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à"/>
            </a:pPr>
            <a:endParaRPr lang="en-GB" sz="1800" dirty="0"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à"/>
            </a:pPr>
            <a:endParaRPr lang="en-GB" sz="1800" dirty="0"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à"/>
            </a:pPr>
            <a:endParaRPr lang="en-GB" sz="1800" dirty="0"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à"/>
            </a:pPr>
            <a:endParaRPr lang="en-GB" sz="1800" dirty="0"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à"/>
            </a:pPr>
            <a:endParaRPr lang="en-GB" sz="1800" dirty="0"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à"/>
            </a:pPr>
            <a:endParaRPr lang="en-GB" sz="1800" dirty="0"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à"/>
            </a:pPr>
            <a:endParaRPr lang="en-GB" sz="1800" dirty="0"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à"/>
            </a:pPr>
            <a:endParaRPr lang="en-GB" sz="1800" dirty="0"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à"/>
            </a:pPr>
            <a:endParaRPr lang="en-GB" sz="1800" dirty="0">
              <a:sym typeface="Wingdings" panose="05000000000000000000" pitchFamily="2" charset="2"/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à"/>
            </a:pPr>
            <a:endParaRPr lang="en-GB" sz="1800" dirty="0">
              <a:sym typeface="Wingdings" panose="05000000000000000000" pitchFamily="2" charset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BD79605-FB86-7415-A3AE-41CB8F24DE03}"/>
              </a:ext>
            </a:extLst>
          </p:cNvPr>
          <p:cNvGrpSpPr/>
          <p:nvPr/>
        </p:nvGrpSpPr>
        <p:grpSpPr>
          <a:xfrm>
            <a:off x="4164235" y="1258390"/>
            <a:ext cx="7261683" cy="4346814"/>
            <a:chOff x="3132391" y="1258390"/>
            <a:chExt cx="8293528" cy="4964472"/>
          </a:xfrm>
        </p:grpSpPr>
        <p:pic>
          <p:nvPicPr>
            <p:cNvPr id="10" name="Picture 9" descr="A close-up of a machine&#10;&#10;Description automatically generated">
              <a:extLst>
                <a:ext uri="{FF2B5EF4-FFF2-40B4-BE49-F238E27FC236}">
                  <a16:creationId xmlns:a16="http://schemas.microsoft.com/office/drawing/2014/main" id="{B2AE80DA-6AE0-3E2A-6920-B2CB110E37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562" b="26531"/>
            <a:stretch/>
          </p:blipFill>
          <p:spPr>
            <a:xfrm>
              <a:off x="3132391" y="1258390"/>
              <a:ext cx="8293528" cy="2606426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C953209-A086-1A67-439F-91B2161214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46129" y="3945621"/>
              <a:ext cx="6247952" cy="2277241"/>
            </a:xfrm>
            <a:prstGeom prst="rect">
              <a:avLst/>
            </a:prstGeom>
          </p:spPr>
        </p:pic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24BC78A-D349-B814-6AA7-703E4E0A5F75}"/>
                </a:ext>
              </a:extLst>
            </p:cNvPr>
            <p:cNvCxnSpPr>
              <a:cxnSpLocks/>
            </p:cNvCxnSpPr>
            <p:nvPr/>
          </p:nvCxnSpPr>
          <p:spPr>
            <a:xfrm>
              <a:off x="5290607" y="2593103"/>
              <a:ext cx="199086" cy="1676555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04E35D8-5D69-D5E3-EC80-4A1FEAF9CE2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89396" y="2593103"/>
              <a:ext cx="199086" cy="1657415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842711F4-7018-BEEC-8EE5-49C02B40605C}"/>
              </a:ext>
            </a:extLst>
          </p:cNvPr>
          <p:cNvSpPr txBox="1"/>
          <p:nvPr/>
        </p:nvSpPr>
        <p:spPr>
          <a:xfrm>
            <a:off x="9939359" y="5451894"/>
            <a:ext cx="21100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6"/>
                </a:solidFill>
              </a:rPr>
              <a:t>Courtesy C. Stollberg, EPFL-SPC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CE0E2B-CAF2-F0D5-B781-8767663AB498}"/>
              </a:ext>
            </a:extLst>
          </p:cNvPr>
          <p:cNvSpPr txBox="1"/>
          <p:nvPr/>
        </p:nvSpPr>
        <p:spPr>
          <a:xfrm>
            <a:off x="6971323" y="3571796"/>
            <a:ext cx="36189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 antennas at 10kW RF each, 85 </a:t>
            </a:r>
            <a:r>
              <a:rPr lang="en-GB" sz="1400" dirty="0" err="1"/>
              <a:t>mT</a:t>
            </a:r>
            <a:r>
              <a:rPr lang="en-GB" sz="1400" dirty="0"/>
              <a:t>, </a:t>
            </a:r>
            <a:r>
              <a:rPr lang="en-GB" sz="1400" dirty="0" err="1"/>
              <a:t>Ar</a:t>
            </a:r>
            <a:r>
              <a:rPr lang="en-GB" sz="1400" dirty="0"/>
              <a:t> 8 Pa</a:t>
            </a:r>
          </a:p>
        </p:txBody>
      </p:sp>
    </p:spTree>
    <p:extLst>
      <p:ext uri="{BB962C8B-B14F-4D97-AF65-F5344CB8AC3E}">
        <p14:creationId xmlns:p14="http://schemas.microsoft.com/office/powerpoint/2010/main" val="3862971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432FF"/>
                </a:solidFill>
              </a:rPr>
              <a:t>Scalability and reproducibility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0F0C35DC-8A61-8C99-B482-81B626BC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70704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AWAKE External Review, Feb. 5,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925DEBFA-ECA0-05ED-7B8E-A26EE8C60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Alban Sublet, CERN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B0B5563-9FB8-F4BC-5AF7-A308CC92F181}"/>
              </a:ext>
            </a:extLst>
          </p:cNvPr>
          <p:cNvSpPr txBox="1">
            <a:spLocks/>
          </p:cNvSpPr>
          <p:nvPr/>
        </p:nvSpPr>
        <p:spPr>
          <a:xfrm>
            <a:off x="602225" y="839305"/>
            <a:ext cx="7041612" cy="51966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GB" sz="1800" b="1" dirty="0"/>
              <a:t>DPS</a:t>
            </a:r>
            <a:r>
              <a:rPr lang="en-GB" sz="1800" dirty="0"/>
              <a:t>: </a:t>
            </a:r>
            <a:r>
              <a:rPr lang="en-GB" sz="1800" b="1" dirty="0"/>
              <a:t>scalability driven by arrangement of the sources </a:t>
            </a:r>
            <a:r>
              <a:rPr lang="en-GB" sz="1800" dirty="0"/>
              <a:t>and tunability</a:t>
            </a:r>
          </a:p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endParaRPr lang="en-GB" sz="1600" dirty="0"/>
          </a:p>
          <a:p>
            <a:pPr marL="457200" lvl="1" indent="0">
              <a:lnSpc>
                <a:spcPct val="110000"/>
              </a:lnSpc>
              <a:buNone/>
            </a:pPr>
            <a:r>
              <a:rPr lang="en-GB" sz="1600" b="1" dirty="0"/>
              <a:t>Double</a:t>
            </a:r>
            <a:r>
              <a:rPr lang="en-GB" sz="1600" dirty="0"/>
              <a:t> plasma (5 m + 5 m) with common cathode: Anode/Cathode/Anode scheme and 1 or 2 pulse generators</a:t>
            </a:r>
          </a:p>
          <a:p>
            <a:pPr marL="457200" lvl="1" indent="0">
              <a:lnSpc>
                <a:spcPct val="110000"/>
              </a:lnSpc>
              <a:buNone/>
            </a:pPr>
            <a:r>
              <a:rPr lang="en-GB" sz="1600" dirty="0">
                <a:sym typeface="Wingdings" panose="05000000000000000000" pitchFamily="2" charset="2"/>
              </a:rPr>
              <a:t> </a:t>
            </a:r>
            <a:r>
              <a:rPr lang="en-GB" sz="1600" dirty="0"/>
              <a:t>summer 2024</a:t>
            </a:r>
          </a:p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endParaRPr lang="en-GB" sz="1600" dirty="0"/>
          </a:p>
          <a:p>
            <a:pPr marL="457200" lvl="1" indent="0">
              <a:lnSpc>
                <a:spcPct val="110000"/>
              </a:lnSpc>
              <a:buNone/>
            </a:pPr>
            <a:r>
              <a:rPr lang="en-GB" sz="1600" b="1" dirty="0"/>
              <a:t>Quadruple</a:t>
            </a:r>
            <a:r>
              <a:rPr lang="en-GB" sz="1600" dirty="0"/>
              <a:t> plasma (1.5 m + 1.5 m + 1.5 m + 1.5 m): A/C/A/C/A scheme with 2 pulse generators to test common anode and common cathodes scheme</a:t>
            </a:r>
          </a:p>
          <a:p>
            <a:pPr marL="457200" lvl="1" indent="0">
              <a:lnSpc>
                <a:spcPct val="110000"/>
              </a:lnSpc>
              <a:buNone/>
            </a:pPr>
            <a:r>
              <a:rPr lang="en-GB" sz="1600" dirty="0">
                <a:sym typeface="Wingdings" panose="05000000000000000000" pitchFamily="2" charset="2"/>
              </a:rPr>
              <a:t> winter</a:t>
            </a:r>
            <a:r>
              <a:rPr lang="en-GB" sz="1600" dirty="0"/>
              <a:t> 2024</a:t>
            </a:r>
          </a:p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n-GB" sz="1800" b="1" dirty="0"/>
              <a:t>HPS</a:t>
            </a:r>
            <a:r>
              <a:rPr lang="en-GB" sz="1800" dirty="0"/>
              <a:t>: </a:t>
            </a:r>
            <a:r>
              <a:rPr lang="en-GB" sz="1800" b="1" dirty="0"/>
              <a:t>scalability by stacking </a:t>
            </a:r>
            <a:r>
              <a:rPr lang="en-GB" sz="1800" dirty="0"/>
              <a:t>antenna/coils/generators </a:t>
            </a:r>
          </a:p>
          <a:p>
            <a:pPr marL="457200" lvl="1" indent="0">
              <a:lnSpc>
                <a:spcPct val="110000"/>
              </a:lnSpc>
              <a:buNone/>
            </a:pPr>
            <a:r>
              <a:rPr lang="en-GB" sz="1600" dirty="0"/>
              <a:t>New design of a </a:t>
            </a:r>
            <a:r>
              <a:rPr lang="en-GB" sz="1600" b="1" dirty="0">
                <a:sym typeface="Wingdings" panose="05000000000000000000" pitchFamily="2" charset="2"/>
              </a:rPr>
              <a:t>2.5 m unit module </a:t>
            </a:r>
            <a:r>
              <a:rPr lang="en-GB" sz="1600" dirty="0">
                <a:sym typeface="Wingdings" panose="05000000000000000000" pitchFamily="2" charset="2"/>
              </a:rPr>
              <a:t>with 10 antennas/RF generators based on institutes/CERN inputs and uniformity results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à"/>
            </a:pPr>
            <a:r>
              <a:rPr lang="en-GB" sz="1600" dirty="0"/>
              <a:t>2025</a:t>
            </a:r>
          </a:p>
          <a:p>
            <a:pPr marL="457200" lvl="1" indent="0">
              <a:lnSpc>
                <a:spcPct val="110000"/>
              </a:lnSpc>
              <a:buNone/>
            </a:pPr>
            <a:endParaRPr lang="en-GB" sz="16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95AE07A-1041-9DA0-DFF5-DD150CEDCD93}"/>
              </a:ext>
            </a:extLst>
          </p:cNvPr>
          <p:cNvGrpSpPr/>
          <p:nvPr/>
        </p:nvGrpSpPr>
        <p:grpSpPr>
          <a:xfrm>
            <a:off x="7969223" y="664271"/>
            <a:ext cx="4037547" cy="1461082"/>
            <a:chOff x="2536414" y="3429000"/>
            <a:chExt cx="4037547" cy="1461082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905F35C3-FFBD-0A0A-05CA-BAEC7F2F6AEE}"/>
                </a:ext>
              </a:extLst>
            </p:cNvPr>
            <p:cNvCxnSpPr/>
            <p:nvPr/>
          </p:nvCxnSpPr>
          <p:spPr>
            <a:xfrm>
              <a:off x="2710444" y="3739248"/>
              <a:ext cx="361883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C8F59C4-8DB9-32C8-83E2-7A1B784B9915}"/>
                </a:ext>
              </a:extLst>
            </p:cNvPr>
            <p:cNvSpPr txBox="1"/>
            <p:nvPr/>
          </p:nvSpPr>
          <p:spPr>
            <a:xfrm>
              <a:off x="3871508" y="3429000"/>
              <a:ext cx="655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10 m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51C7670-CA44-4F64-9195-94952E9E1BCB}"/>
                </a:ext>
              </a:extLst>
            </p:cNvPr>
            <p:cNvSpPr/>
            <p:nvPr/>
          </p:nvSpPr>
          <p:spPr>
            <a:xfrm flipH="1">
              <a:off x="5798171" y="4101097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  <a:p>
              <a:pPr algn="ctr"/>
              <a:endParaRPr lang="en-GB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BA81386-5763-B312-0E39-44A12ACECFFE}"/>
                </a:ext>
              </a:extLst>
            </p:cNvPr>
            <p:cNvSpPr/>
            <p:nvPr/>
          </p:nvSpPr>
          <p:spPr>
            <a:xfrm flipH="1">
              <a:off x="5255722" y="4101096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506E86A-C6D7-EC13-E566-3E6962FABE99}"/>
                </a:ext>
              </a:extLst>
            </p:cNvPr>
            <p:cNvSpPr/>
            <p:nvPr/>
          </p:nvSpPr>
          <p:spPr>
            <a:xfrm flipH="1">
              <a:off x="4332606" y="4101096"/>
              <a:ext cx="18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  <a:p>
              <a:pPr algn="ctr"/>
              <a:endParaRPr lang="en-GB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770C526-8243-7626-CCF2-8209A6FD6280}"/>
                </a:ext>
              </a:extLst>
            </p:cNvPr>
            <p:cNvSpPr/>
            <p:nvPr/>
          </p:nvSpPr>
          <p:spPr>
            <a:xfrm flipH="1">
              <a:off x="3795495" y="4101095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1E7A28A-3AFB-8993-0209-679615BE673D}"/>
                </a:ext>
              </a:extLst>
            </p:cNvPr>
            <p:cNvSpPr/>
            <p:nvPr/>
          </p:nvSpPr>
          <p:spPr>
            <a:xfrm flipH="1">
              <a:off x="3255495" y="4101092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2F1678A-DEC5-A701-88E2-25AE7821867C}"/>
                </a:ext>
              </a:extLst>
            </p:cNvPr>
            <p:cNvSpPr/>
            <p:nvPr/>
          </p:nvSpPr>
          <p:spPr>
            <a:xfrm flipH="1">
              <a:off x="2692944" y="4101095"/>
              <a:ext cx="18000" cy="10885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738439E-B461-CB92-7EC6-F0F2E8C09077}"/>
                </a:ext>
              </a:extLst>
            </p:cNvPr>
            <p:cNvSpPr/>
            <p:nvPr/>
          </p:nvSpPr>
          <p:spPr>
            <a:xfrm flipH="1">
              <a:off x="6338171" y="4101095"/>
              <a:ext cx="18000" cy="10885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5884FFF-BBA5-7702-7D50-B15E274CA1F1}"/>
                </a:ext>
              </a:extLst>
            </p:cNvPr>
            <p:cNvSpPr/>
            <p:nvPr/>
          </p:nvSpPr>
          <p:spPr>
            <a:xfrm flipH="1">
              <a:off x="4513968" y="4101095"/>
              <a:ext cx="18000" cy="10885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rapezoid 23">
              <a:extLst>
                <a:ext uri="{FF2B5EF4-FFF2-40B4-BE49-F238E27FC236}">
                  <a16:creationId xmlns:a16="http://schemas.microsoft.com/office/drawing/2014/main" id="{380B5B88-ABE6-2EBA-7F29-8E65217D3D22}"/>
                </a:ext>
              </a:extLst>
            </p:cNvPr>
            <p:cNvSpPr/>
            <p:nvPr/>
          </p:nvSpPr>
          <p:spPr>
            <a:xfrm rot="16200000">
              <a:off x="3333698" y="3286515"/>
              <a:ext cx="444904" cy="1740695"/>
            </a:xfrm>
            <a:prstGeom prst="trapezoid">
              <a:avLst>
                <a:gd name="adj" fmla="val 369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86E16EA-276B-F45A-B74B-3C679341E511}"/>
                </a:ext>
              </a:extLst>
            </p:cNvPr>
            <p:cNvSpPr/>
            <p:nvPr/>
          </p:nvSpPr>
          <p:spPr>
            <a:xfrm flipH="1">
              <a:off x="2613801" y="4101095"/>
              <a:ext cx="72000" cy="108857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48A441C-7A65-EEE1-1B81-4A05EF7ED7D6}"/>
                </a:ext>
              </a:extLst>
            </p:cNvPr>
            <p:cNvSpPr/>
            <p:nvPr/>
          </p:nvSpPr>
          <p:spPr>
            <a:xfrm flipH="1">
              <a:off x="6365171" y="4101095"/>
              <a:ext cx="72000" cy="108857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799DB4D-3612-8C0D-F132-E61FEEE97096}"/>
                </a:ext>
              </a:extLst>
            </p:cNvPr>
            <p:cNvSpPr/>
            <p:nvPr/>
          </p:nvSpPr>
          <p:spPr>
            <a:xfrm flipH="1">
              <a:off x="4714498" y="4101092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3222EE5-E721-D311-B383-544B5364BC9A}"/>
                </a:ext>
              </a:extLst>
            </p:cNvPr>
            <p:cNvSpPr/>
            <p:nvPr/>
          </p:nvSpPr>
          <p:spPr>
            <a:xfrm flipH="1">
              <a:off x="2714515" y="4101092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0BCE6F6-06DF-8757-D5C9-5DC8BDBDFE38}"/>
                </a:ext>
              </a:extLst>
            </p:cNvPr>
            <p:cNvSpPr/>
            <p:nvPr/>
          </p:nvSpPr>
          <p:spPr>
            <a:xfrm flipH="1">
              <a:off x="4538996" y="4101091"/>
              <a:ext cx="18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  <a:p>
              <a:pPr algn="ctr"/>
              <a:endParaRPr lang="en-GB" dirty="0"/>
            </a:p>
          </p:txBody>
        </p:sp>
        <p:sp>
          <p:nvSpPr>
            <p:cNvPr id="30" name="Trapezoid 29">
              <a:extLst>
                <a:ext uri="{FF2B5EF4-FFF2-40B4-BE49-F238E27FC236}">
                  <a16:creationId xmlns:a16="http://schemas.microsoft.com/office/drawing/2014/main" id="{1E785248-AD5B-02EE-C222-27F2B3645108}"/>
                </a:ext>
              </a:extLst>
            </p:cNvPr>
            <p:cNvSpPr/>
            <p:nvPr/>
          </p:nvSpPr>
          <p:spPr>
            <a:xfrm rot="5400000" flipH="1">
              <a:off x="5272051" y="3288880"/>
              <a:ext cx="447589" cy="1738649"/>
            </a:xfrm>
            <a:prstGeom prst="trapezoid">
              <a:avLst>
                <a:gd name="adj" fmla="val 369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58FEBEE-A7F1-9CBB-1A92-B3F102B36947}"/>
                </a:ext>
              </a:extLst>
            </p:cNvPr>
            <p:cNvSpPr txBox="1"/>
            <p:nvPr/>
          </p:nvSpPr>
          <p:spPr>
            <a:xfrm>
              <a:off x="5413691" y="4520750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5 m</a:t>
              </a: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BCE8DDD6-6617-19E7-6735-EA929AA2A979}"/>
                </a:ext>
              </a:extLst>
            </p:cNvPr>
            <p:cNvGrpSpPr/>
            <p:nvPr/>
          </p:nvGrpSpPr>
          <p:grpSpPr>
            <a:xfrm flipH="1">
              <a:off x="2791944" y="4829610"/>
              <a:ext cx="3654227" cy="0"/>
              <a:chOff x="1351396" y="2728763"/>
              <a:chExt cx="3654227" cy="0"/>
            </a:xfrm>
          </p:grpSpPr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BABD58E5-44EB-E646-9008-70489001E629}"/>
                  </a:ext>
                </a:extLst>
              </p:cNvPr>
              <p:cNvCxnSpPr/>
              <p:nvPr/>
            </p:nvCxnSpPr>
            <p:spPr>
              <a:xfrm flipH="1">
                <a:off x="1351396" y="2728763"/>
                <a:ext cx="190717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C340D270-E0BE-0FD8-4CE0-434CFD72C917}"/>
                  </a:ext>
                </a:extLst>
              </p:cNvPr>
              <p:cNvCxnSpPr/>
              <p:nvPr/>
            </p:nvCxnSpPr>
            <p:spPr>
              <a:xfrm flipH="1">
                <a:off x="3258571" y="2728763"/>
                <a:ext cx="1747052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E47F9EA-6AAD-D7C9-13F6-B7C9688C4072}"/>
                </a:ext>
              </a:extLst>
            </p:cNvPr>
            <p:cNvSpPr txBox="1"/>
            <p:nvPr/>
          </p:nvSpPr>
          <p:spPr>
            <a:xfrm>
              <a:off x="3484543" y="4520750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5 m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2F56AA6-9EF4-DB06-86A0-00A49BB02B87}"/>
                </a:ext>
              </a:extLst>
            </p:cNvPr>
            <p:cNvSpPr txBox="1"/>
            <p:nvPr/>
          </p:nvSpPr>
          <p:spPr>
            <a:xfrm>
              <a:off x="4370142" y="4232004"/>
              <a:ext cx="195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C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63929A0-19AA-6479-F84F-C413735816F2}"/>
                </a:ext>
              </a:extLst>
            </p:cNvPr>
            <p:cNvSpPr txBox="1"/>
            <p:nvPr/>
          </p:nvSpPr>
          <p:spPr>
            <a:xfrm>
              <a:off x="2536414" y="4232004"/>
              <a:ext cx="456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/>
                  </a:solidFill>
                </a:rPr>
                <a:t>A1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4E6B197-D00B-A17C-E18B-C7A73E93A17E}"/>
                </a:ext>
              </a:extLst>
            </p:cNvPr>
            <p:cNvSpPr txBox="1"/>
            <p:nvPr/>
          </p:nvSpPr>
          <p:spPr>
            <a:xfrm>
              <a:off x="6117391" y="4226876"/>
              <a:ext cx="456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/>
                  </a:solidFill>
                </a:rPr>
                <a:t>A2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86B26DF-A042-4A5B-B5FC-5781FE8C929D}"/>
              </a:ext>
            </a:extLst>
          </p:cNvPr>
          <p:cNvGrpSpPr/>
          <p:nvPr/>
        </p:nvGrpSpPr>
        <p:grpSpPr>
          <a:xfrm>
            <a:off x="8698740" y="2441578"/>
            <a:ext cx="2598053" cy="1433167"/>
            <a:chOff x="7606395" y="4753351"/>
            <a:chExt cx="2598053" cy="1433167"/>
          </a:xfrm>
        </p:grpSpPr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B6F69827-9D08-A8DA-523B-7A858D3AA551}"/>
                </a:ext>
              </a:extLst>
            </p:cNvPr>
            <p:cNvCxnSpPr>
              <a:cxnSpLocks/>
            </p:cNvCxnSpPr>
            <p:nvPr/>
          </p:nvCxnSpPr>
          <p:spPr>
            <a:xfrm>
              <a:off x="7766136" y="5063599"/>
              <a:ext cx="222642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EEBC371-30B4-1924-3B56-605EF9AA1A7D}"/>
                </a:ext>
              </a:extLst>
            </p:cNvPr>
            <p:cNvSpPr txBox="1"/>
            <p:nvPr/>
          </p:nvSpPr>
          <p:spPr>
            <a:xfrm>
              <a:off x="8559605" y="4753351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6 m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5AD075C-068E-920B-FEB7-8A71743D0135}"/>
                </a:ext>
              </a:extLst>
            </p:cNvPr>
            <p:cNvSpPr/>
            <p:nvPr/>
          </p:nvSpPr>
          <p:spPr>
            <a:xfrm flipH="1">
              <a:off x="8875000" y="5425446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485E8B6-F290-F91C-5F7C-D8ACE6EBFDE8}"/>
                </a:ext>
              </a:extLst>
            </p:cNvPr>
            <p:cNvSpPr/>
            <p:nvPr/>
          </p:nvSpPr>
          <p:spPr>
            <a:xfrm flipH="1">
              <a:off x="8325476" y="5425443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090F90F0-901F-9B62-CECC-481E3CBF0DA8}"/>
                </a:ext>
              </a:extLst>
            </p:cNvPr>
            <p:cNvSpPr/>
            <p:nvPr/>
          </p:nvSpPr>
          <p:spPr>
            <a:xfrm flipH="1">
              <a:off x="7762925" y="5425446"/>
              <a:ext cx="18000" cy="10885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EAB81302-1464-42C1-6AA6-77A3818294D2}"/>
                </a:ext>
              </a:extLst>
            </p:cNvPr>
            <p:cNvSpPr/>
            <p:nvPr/>
          </p:nvSpPr>
          <p:spPr>
            <a:xfrm flipH="1">
              <a:off x="7726644" y="5425446"/>
              <a:ext cx="36000" cy="108857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C1CDEA3-3D87-6354-3330-08ADDC8FF71F}"/>
                </a:ext>
              </a:extLst>
            </p:cNvPr>
            <p:cNvSpPr/>
            <p:nvPr/>
          </p:nvSpPr>
          <p:spPr>
            <a:xfrm flipH="1">
              <a:off x="7767829" y="5425443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B91E9085-2909-28FF-2E3E-5D005D4545B9}"/>
                </a:ext>
              </a:extLst>
            </p:cNvPr>
            <p:cNvCxnSpPr>
              <a:cxnSpLocks/>
            </p:cNvCxnSpPr>
            <p:nvPr/>
          </p:nvCxnSpPr>
          <p:spPr>
            <a:xfrm>
              <a:off x="7760325" y="6186518"/>
              <a:ext cx="56417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0E2112A-4600-4B9B-7B41-65079AD1643B}"/>
                </a:ext>
              </a:extLst>
            </p:cNvPr>
            <p:cNvSpPr txBox="1"/>
            <p:nvPr/>
          </p:nvSpPr>
          <p:spPr>
            <a:xfrm>
              <a:off x="7677292" y="5817186"/>
              <a:ext cx="7136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1.5 m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D9E03A0B-ABDF-9990-3E27-4CF8E6C93E21}"/>
                </a:ext>
              </a:extLst>
            </p:cNvPr>
            <p:cNvSpPr txBox="1"/>
            <p:nvPr/>
          </p:nvSpPr>
          <p:spPr>
            <a:xfrm>
              <a:off x="9204082" y="5556355"/>
              <a:ext cx="4390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C2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F802FB9-0E3E-88C8-D2E0-F6D0696F8748}"/>
                </a:ext>
              </a:extLst>
            </p:cNvPr>
            <p:cNvSpPr txBox="1"/>
            <p:nvPr/>
          </p:nvSpPr>
          <p:spPr>
            <a:xfrm>
              <a:off x="7606395" y="5556355"/>
              <a:ext cx="456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/>
                  </a:solidFill>
                </a:rPr>
                <a:t>A1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8B79AE0-AF06-1332-B2BE-00F6DF6F5782}"/>
                </a:ext>
              </a:extLst>
            </p:cNvPr>
            <p:cNvSpPr txBox="1"/>
            <p:nvPr/>
          </p:nvSpPr>
          <p:spPr>
            <a:xfrm>
              <a:off x="9747878" y="5551227"/>
              <a:ext cx="456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/>
                  </a:solidFill>
                </a:rPr>
                <a:t>A3</a:t>
              </a:r>
            </a:p>
          </p:txBody>
        </p:sp>
        <p:sp>
          <p:nvSpPr>
            <p:cNvPr id="54" name="Trapezoid 53">
              <a:extLst>
                <a:ext uri="{FF2B5EF4-FFF2-40B4-BE49-F238E27FC236}">
                  <a16:creationId xmlns:a16="http://schemas.microsoft.com/office/drawing/2014/main" id="{EAAA3E6E-9AD1-7818-514F-DEA1099A7023}"/>
                </a:ext>
              </a:extLst>
            </p:cNvPr>
            <p:cNvSpPr/>
            <p:nvPr/>
          </p:nvSpPr>
          <p:spPr>
            <a:xfrm rot="5400000" flipH="1">
              <a:off x="8496171" y="5258414"/>
              <a:ext cx="288000" cy="443712"/>
            </a:xfrm>
            <a:prstGeom prst="trapezoid">
              <a:avLst>
                <a:gd name="adj" fmla="val 31206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2926B58A-15D1-7F54-52C1-3EF416295A98}"/>
                </a:ext>
              </a:extLst>
            </p:cNvPr>
            <p:cNvSpPr/>
            <p:nvPr/>
          </p:nvSpPr>
          <p:spPr>
            <a:xfrm flipH="1">
              <a:off x="8308801" y="5424805"/>
              <a:ext cx="18000" cy="10885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37AFD1A-4354-AE66-A2E1-527628A6DB53}"/>
                </a:ext>
              </a:extLst>
            </p:cNvPr>
            <p:cNvSpPr txBox="1"/>
            <p:nvPr/>
          </p:nvSpPr>
          <p:spPr>
            <a:xfrm>
              <a:off x="8109544" y="5558095"/>
              <a:ext cx="4652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C1</a:t>
              </a:r>
            </a:p>
          </p:txBody>
        </p:sp>
        <p:sp>
          <p:nvSpPr>
            <p:cNvPr id="57" name="Trapezoid 56">
              <a:extLst>
                <a:ext uri="{FF2B5EF4-FFF2-40B4-BE49-F238E27FC236}">
                  <a16:creationId xmlns:a16="http://schemas.microsoft.com/office/drawing/2014/main" id="{504C76AD-5A1F-64A3-2527-FCCEC70E7BC1}"/>
                </a:ext>
              </a:extLst>
            </p:cNvPr>
            <p:cNvSpPr/>
            <p:nvPr/>
          </p:nvSpPr>
          <p:spPr>
            <a:xfrm rot="16200000">
              <a:off x="7845212" y="5258415"/>
              <a:ext cx="288000" cy="443712"/>
            </a:xfrm>
            <a:prstGeom prst="trapezoid">
              <a:avLst>
                <a:gd name="adj" fmla="val 29553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Trapezoid 57">
              <a:extLst>
                <a:ext uri="{FF2B5EF4-FFF2-40B4-BE49-F238E27FC236}">
                  <a16:creationId xmlns:a16="http://schemas.microsoft.com/office/drawing/2014/main" id="{5E425DED-3990-2E5E-A539-5E89665106C0}"/>
                </a:ext>
              </a:extLst>
            </p:cNvPr>
            <p:cNvSpPr/>
            <p:nvPr/>
          </p:nvSpPr>
          <p:spPr>
            <a:xfrm rot="16200000">
              <a:off x="8953836" y="5258414"/>
              <a:ext cx="288000" cy="443712"/>
            </a:xfrm>
            <a:prstGeom prst="trapezoid">
              <a:avLst>
                <a:gd name="adj" fmla="val 30380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7C8756A-DFF4-0B62-C660-74B8BB57DE78}"/>
                </a:ext>
              </a:extLst>
            </p:cNvPr>
            <p:cNvSpPr/>
            <p:nvPr/>
          </p:nvSpPr>
          <p:spPr>
            <a:xfrm flipH="1">
              <a:off x="8851686" y="5425443"/>
              <a:ext cx="36000" cy="108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384C43D1-491B-B012-E9C9-5D0C1861D7B3}"/>
                </a:ext>
              </a:extLst>
            </p:cNvPr>
            <p:cNvSpPr/>
            <p:nvPr/>
          </p:nvSpPr>
          <p:spPr>
            <a:xfrm flipH="1">
              <a:off x="9432734" y="5425443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Trapezoid 60">
              <a:extLst>
                <a:ext uri="{FF2B5EF4-FFF2-40B4-BE49-F238E27FC236}">
                  <a16:creationId xmlns:a16="http://schemas.microsoft.com/office/drawing/2014/main" id="{75591ACA-007B-1391-9FA4-4C5148B02A15}"/>
                </a:ext>
              </a:extLst>
            </p:cNvPr>
            <p:cNvSpPr/>
            <p:nvPr/>
          </p:nvSpPr>
          <p:spPr>
            <a:xfrm rot="5400000" flipH="1">
              <a:off x="9603429" y="5258414"/>
              <a:ext cx="288000" cy="443712"/>
            </a:xfrm>
            <a:prstGeom prst="trapezoid">
              <a:avLst>
                <a:gd name="adj" fmla="val 32033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E9DFFBB-551A-42B9-1276-D33907D47928}"/>
                </a:ext>
              </a:extLst>
            </p:cNvPr>
            <p:cNvSpPr/>
            <p:nvPr/>
          </p:nvSpPr>
          <p:spPr>
            <a:xfrm flipH="1">
              <a:off x="9970849" y="5425443"/>
              <a:ext cx="36000" cy="108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C891D9D0-3D52-8EE9-7937-3FA6BCB39B91}"/>
                </a:ext>
              </a:extLst>
            </p:cNvPr>
            <p:cNvSpPr/>
            <p:nvPr/>
          </p:nvSpPr>
          <p:spPr>
            <a:xfrm flipH="1">
              <a:off x="9414742" y="5425446"/>
              <a:ext cx="18000" cy="10885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3E98DCA1-60E3-8EE7-7EA1-ED8F0991733C}"/>
                </a:ext>
              </a:extLst>
            </p:cNvPr>
            <p:cNvSpPr txBox="1"/>
            <p:nvPr/>
          </p:nvSpPr>
          <p:spPr>
            <a:xfrm>
              <a:off x="8673110" y="5556355"/>
              <a:ext cx="456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/>
                  </a:solidFill>
                </a:rPr>
                <a:t>A2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E48B529-1109-B27D-05F3-0A6D9492B8D6}"/>
              </a:ext>
            </a:extLst>
          </p:cNvPr>
          <p:cNvGrpSpPr/>
          <p:nvPr/>
        </p:nvGrpSpPr>
        <p:grpSpPr>
          <a:xfrm>
            <a:off x="8430686" y="4304561"/>
            <a:ext cx="2998634" cy="1980256"/>
            <a:chOff x="9068784" y="4959380"/>
            <a:chExt cx="2682202" cy="1771288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231B8065-A4A0-6F2D-AE7D-BBCC128112D5}"/>
                </a:ext>
              </a:extLst>
            </p:cNvPr>
            <p:cNvGrpSpPr/>
            <p:nvPr/>
          </p:nvGrpSpPr>
          <p:grpSpPr>
            <a:xfrm>
              <a:off x="9339026" y="4959380"/>
              <a:ext cx="2411960" cy="1771288"/>
              <a:chOff x="8133471" y="3115622"/>
              <a:chExt cx="4299715" cy="3157616"/>
            </a:xfrm>
          </p:grpSpPr>
          <p:pic>
            <p:nvPicPr>
              <p:cNvPr id="73" name="Picture 72">
                <a:extLst>
                  <a:ext uri="{FF2B5EF4-FFF2-40B4-BE49-F238E27FC236}">
                    <a16:creationId xmlns:a16="http://schemas.microsoft.com/office/drawing/2014/main" id="{4C685B21-941F-DC25-DD85-8279E7D91E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4144" t="13417" b="8336"/>
              <a:stretch/>
            </p:blipFill>
            <p:spPr>
              <a:xfrm>
                <a:off x="8133471" y="3115622"/>
                <a:ext cx="4058529" cy="3157616"/>
              </a:xfrm>
              <a:prstGeom prst="rect">
                <a:avLst/>
              </a:prstGeom>
            </p:spPr>
          </p:pic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F11BEDC9-ED79-DC35-AD45-511380FEBEAA}"/>
                  </a:ext>
                </a:extLst>
              </p:cNvPr>
              <p:cNvSpPr txBox="1"/>
              <p:nvPr/>
            </p:nvSpPr>
            <p:spPr>
              <a:xfrm>
                <a:off x="9809709" y="5965146"/>
                <a:ext cx="2623477" cy="171768"/>
              </a:xfrm>
              <a:prstGeom prst="rect">
                <a:avLst/>
              </a:prstGeom>
              <a:noFill/>
            </p:spPr>
            <p:txBody>
              <a:bodyPr wrap="square" lIns="36000" tIns="0" rIns="36000" bIns="0" rtlCol="0">
                <a:spAutoFit/>
              </a:bodyPr>
              <a:lstStyle/>
              <a:p>
                <a:r>
                  <a:rPr lang="en-GB" sz="7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adapted from O. Grulke IPP-Greifswald</a:t>
                </a:r>
              </a:p>
            </p:txBody>
          </p: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7CF4A211-7CB8-C5E9-671D-652001C912D3}"/>
                </a:ext>
              </a:extLst>
            </p:cNvPr>
            <p:cNvSpPr txBox="1"/>
            <p:nvPr/>
          </p:nvSpPr>
          <p:spPr>
            <a:xfrm rot="21028952">
              <a:off x="9677346" y="5028692"/>
              <a:ext cx="999931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rIns="36000" bIns="0" rtlCol="0">
              <a:spAutoFit/>
            </a:bodyPr>
            <a:lstStyle/>
            <a:p>
              <a:r>
                <a:rPr lang="en-GB" sz="1400" dirty="0"/>
                <a:t>      2.5 m</a:t>
              </a:r>
            </a:p>
          </p:txBody>
        </p: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A9640D0C-98F1-0876-CAAD-1FE24E8176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39022" y="5057126"/>
              <a:ext cx="2110028" cy="333246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9A3BCF3D-BCD0-46DF-1020-CA24D2ACCD48}"/>
                </a:ext>
              </a:extLst>
            </p:cNvPr>
            <p:cNvSpPr txBox="1"/>
            <p:nvPr/>
          </p:nvSpPr>
          <p:spPr>
            <a:xfrm rot="21317532">
              <a:off x="9068784" y="6114668"/>
              <a:ext cx="857544" cy="16517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200" dirty="0"/>
                <a:t> RF-antennas       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31CA7A26-30E7-74BA-497A-0570F3503E40}"/>
                </a:ext>
              </a:extLst>
            </p:cNvPr>
            <p:cNvSpPr txBox="1"/>
            <p:nvPr/>
          </p:nvSpPr>
          <p:spPr>
            <a:xfrm rot="21208313">
              <a:off x="9292492" y="6280722"/>
              <a:ext cx="1043689" cy="33035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200" dirty="0"/>
                <a:t>water-cooled   </a:t>
              </a:r>
            </a:p>
            <a:p>
              <a:r>
                <a:rPr lang="en-GB" sz="1200" dirty="0"/>
                <a:t>field coils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57608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6C1D196-9B73-2E1B-5E6B-89BA2ABDD5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894433"/>
            <a:ext cx="9265920" cy="52130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432FF"/>
                </a:solidFill>
                <a:sym typeface="Wingdings" panose="05000000000000000000" pitchFamily="2" charset="2"/>
              </a:rPr>
              <a:t>AWAKE </a:t>
            </a:r>
            <a:r>
              <a:rPr lang="en-US" dirty="0">
                <a:sym typeface="Wingdings" panose="05000000000000000000" pitchFamily="2" charset="2"/>
              </a:rPr>
              <a:t>M</a:t>
            </a:r>
            <a:r>
              <a:rPr lang="en-US" dirty="0">
                <a:solidFill>
                  <a:srgbClr val="0432FF"/>
                </a:solidFill>
                <a:sym typeface="Wingdings" panose="05000000000000000000" pitchFamily="2" charset="2"/>
              </a:rPr>
              <a:t>ay 2023 </a:t>
            </a:r>
            <a:r>
              <a:rPr lang="en-US" dirty="0">
                <a:sym typeface="Wingdings" panose="05000000000000000000" pitchFamily="2" charset="2"/>
              </a:rPr>
              <a:t>DPS r</a:t>
            </a:r>
            <a:r>
              <a:rPr lang="en-US" dirty="0">
                <a:solidFill>
                  <a:srgbClr val="0432FF"/>
                </a:solidFill>
                <a:sym typeface="Wingdings" panose="05000000000000000000" pitchFamily="2" charset="2"/>
              </a:rPr>
              <a:t>un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0F0C35DC-8A61-8C99-B482-81B626BC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70704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AWAKE External Review, Feb. 5,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925DEBFA-ECA0-05ED-7B8E-A26EE8C60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Alban Sublet, CERN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07A204-484F-E694-F482-41AD514350DF}"/>
              </a:ext>
            </a:extLst>
          </p:cNvPr>
          <p:cNvSpPr/>
          <p:nvPr/>
        </p:nvSpPr>
        <p:spPr>
          <a:xfrm rot="21013790">
            <a:off x="8360032" y="5782845"/>
            <a:ext cx="3126658" cy="50882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ym typeface="Wingdings" panose="05000000000000000000" pitchFamily="2" charset="2"/>
              </a:rPr>
              <a:t> See Marlene’s presentation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5508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432FF"/>
                </a:solidFill>
              </a:rPr>
              <a:t>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0F0C35DC-8A61-8C99-B482-81B626BC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70704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AWAKE External Review, Feb. 5,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925DEBFA-ECA0-05ED-7B8E-A26EE8C60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Alban Sublet, CERN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EF05B7D-337D-2566-BB7C-68CFE1B7D16B}"/>
              </a:ext>
            </a:extLst>
          </p:cNvPr>
          <p:cNvSpPr txBox="1">
            <a:spLocks/>
          </p:cNvSpPr>
          <p:nvPr/>
        </p:nvSpPr>
        <p:spPr>
          <a:xfrm>
            <a:off x="602224" y="839305"/>
            <a:ext cx="9456175" cy="51966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endParaRPr lang="en-GB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FEAF2-4E48-EE98-F91F-1AD27A13393C}"/>
              </a:ext>
            </a:extLst>
          </p:cNvPr>
          <p:cNvSpPr txBox="1">
            <a:spLocks/>
          </p:cNvSpPr>
          <p:nvPr/>
        </p:nvSpPr>
        <p:spPr>
          <a:xfrm>
            <a:off x="602224" y="969108"/>
            <a:ext cx="11308421" cy="506684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2000" dirty="0"/>
              <a:t>CERN as host of the Plasma Sources R&amp;D program with </a:t>
            </a:r>
            <a:r>
              <a:rPr lang="en-GB" sz="2000" b="1" dirty="0"/>
              <a:t>2 dedicated laboratories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Benefit of </a:t>
            </a:r>
            <a:r>
              <a:rPr lang="en-GB" sz="2000" b="1" dirty="0"/>
              <a:t>CERN expertise </a:t>
            </a:r>
            <a:r>
              <a:rPr lang="en-GB" sz="2000" dirty="0"/>
              <a:t>in accelerator technology</a:t>
            </a:r>
          </a:p>
          <a:p>
            <a:pPr>
              <a:lnSpc>
                <a:spcPct val="150000"/>
              </a:lnSpc>
            </a:pPr>
            <a:r>
              <a:rPr lang="en-GB" sz="2000" b="1" dirty="0"/>
              <a:t>5 collaboration institutes </a:t>
            </a:r>
            <a:r>
              <a:rPr lang="en-GB" sz="2000" dirty="0"/>
              <a:t>contributing to the development of the sources and diagnostics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1</a:t>
            </a:r>
            <a:r>
              <a:rPr lang="en-GB" sz="2000" baseline="30000" dirty="0"/>
              <a:t>st</a:t>
            </a:r>
            <a:r>
              <a:rPr lang="en-GB" sz="2000" dirty="0"/>
              <a:t> milestone achieved with the </a:t>
            </a:r>
            <a:r>
              <a:rPr lang="en-GB" sz="2000" b="1" dirty="0"/>
              <a:t>DPS May 2023 Run </a:t>
            </a:r>
            <a:r>
              <a:rPr lang="en-GB" sz="2000" dirty="0"/>
              <a:t>in AWAKE:</a:t>
            </a:r>
          </a:p>
          <a:p>
            <a:pPr lvl="1">
              <a:lnSpc>
                <a:spcPct val="150000"/>
              </a:lnSpc>
            </a:pPr>
            <a:r>
              <a:rPr lang="en-GB" sz="1800" dirty="0"/>
              <a:t>DPS: </a:t>
            </a:r>
            <a:r>
              <a:rPr lang="en-GB" sz="1800" b="1" dirty="0"/>
              <a:t>proven</a:t>
            </a:r>
            <a:r>
              <a:rPr lang="en-GB" sz="1800" dirty="0"/>
              <a:t> tunnel operation as self-modulator plasma source, with high flexibility and reliability</a:t>
            </a:r>
          </a:p>
          <a:p>
            <a:pPr lvl="1">
              <a:lnSpc>
                <a:spcPct val="150000"/>
              </a:lnSpc>
            </a:pPr>
            <a:r>
              <a:rPr lang="en-GB" sz="1800" dirty="0"/>
              <a:t>Enabled </a:t>
            </a:r>
            <a:r>
              <a:rPr lang="en-GB" sz="1800" b="1" dirty="0"/>
              <a:t>several physics studies </a:t>
            </a:r>
            <a:r>
              <a:rPr lang="en-GB" sz="1800" dirty="0"/>
              <a:t>in a single AWAKE Run of 3 weeks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R&amp;D focuses on </a:t>
            </a:r>
            <a:r>
              <a:rPr lang="en-GB" sz="2000" b="1" dirty="0"/>
              <a:t>uniformity, scalability and reproducibility </a:t>
            </a:r>
            <a:r>
              <a:rPr lang="en-GB" sz="2000" dirty="0"/>
              <a:t>towards Run 2d 10+ m accelerator source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Plasma sources R&amp;D program of technological relevance for the </a:t>
            </a:r>
            <a:r>
              <a:rPr lang="en-GB" sz="2000" b="1" dirty="0"/>
              <a:t>plasma-based accelerator community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“Single stage accelerator with very long plasma” part of </a:t>
            </a:r>
            <a:r>
              <a:rPr lang="en-GB" sz="2000" b="1" dirty="0"/>
              <a:t>European Strategy for Particle Physics roadmap</a:t>
            </a:r>
          </a:p>
          <a:p>
            <a:pPr lvl="1">
              <a:lnSpc>
                <a:spcPct val="150000"/>
              </a:lnSpc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269125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432FF"/>
                </a:solidFill>
              </a:rPr>
              <a:t>HPS organization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0F0C35DC-8A61-8C99-B482-81B626BC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70704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AWAKE External Review, Feb. 5,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925DEBFA-ECA0-05ED-7B8E-A26EE8C60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Alban Sublet, CERN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EF05B7D-337D-2566-BB7C-68CFE1B7D16B}"/>
              </a:ext>
            </a:extLst>
          </p:cNvPr>
          <p:cNvSpPr txBox="1">
            <a:spLocks/>
          </p:cNvSpPr>
          <p:nvPr/>
        </p:nvSpPr>
        <p:spPr>
          <a:xfrm>
            <a:off x="602224" y="839305"/>
            <a:ext cx="9456175" cy="51966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endParaRPr lang="en-GB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82E683-D81D-152E-4277-0F5C3ABEDF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742" y="3766529"/>
            <a:ext cx="1379660" cy="718495"/>
          </a:xfrm>
          <a:prstGeom prst="rect">
            <a:avLst/>
          </a:prstGeom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026F567-25C4-50CD-304E-E4B552ACAE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855" y="1050371"/>
            <a:ext cx="855435" cy="8554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76E9E9-6805-9833-BB66-D5D82094AA0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1" y="962725"/>
            <a:ext cx="3892785" cy="25964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5CE732B-ABAD-5C0B-F1B2-AE31B40BEE7B}"/>
              </a:ext>
            </a:extLst>
          </p:cNvPr>
          <p:cNvSpPr txBox="1"/>
          <p:nvPr/>
        </p:nvSpPr>
        <p:spPr>
          <a:xfrm>
            <a:off x="6596599" y="743082"/>
            <a:ext cx="545390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CERN AWAKE project, Coordination Package 8: Plasma Sources R&amp;D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Coordination of HPS and DPS experiments at CERN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Periodic follow-up meetings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Report in project team meeting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Source design, development, operation within AWAKE requirements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Plasma diagnostics and campaigns organization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Adaptation to AWAKE tunnel infrastructures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0249AA-D21B-7846-903A-AE669B652309}"/>
              </a:ext>
            </a:extLst>
          </p:cNvPr>
          <p:cNvSpPr txBox="1"/>
          <p:nvPr/>
        </p:nvSpPr>
        <p:spPr>
          <a:xfrm>
            <a:off x="6596599" y="2459344"/>
            <a:ext cx="545390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400" dirty="0"/>
              <a:t>In charge of institute Work Package for the HPS R&amp;D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Launched the helicon plasma cell study ~ 2009 (PPA09 conference)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1m HPS setup designed/build/operated at IPP and moved to CERN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Reference plasma diagnostic (CO2 interferometer)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Development of MW cut-off frequency “monitoring” diagnostic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D0D0BE-0AC2-60D2-9E7A-08649C3C5959}"/>
              </a:ext>
            </a:extLst>
          </p:cNvPr>
          <p:cNvSpPr txBox="1"/>
          <p:nvPr/>
        </p:nvSpPr>
        <p:spPr>
          <a:xfrm>
            <a:off x="6596599" y="3744719"/>
            <a:ext cx="54539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400" dirty="0"/>
              <a:t>Development Thomson Scattering for axial density profile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Helicon wave physics and simulation, RF and plasma simulations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RAID test setup at EPFL-SPC + alternative resonant antenna design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F1E6EA-A9EC-0439-DD44-D1DD31D4E3BE}"/>
              </a:ext>
            </a:extLst>
          </p:cNvPr>
          <p:cNvSpPr txBox="1"/>
          <p:nvPr/>
        </p:nvSpPr>
        <p:spPr>
          <a:xfrm>
            <a:off x="6596599" y="4599208"/>
            <a:ext cx="54539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400" dirty="0">
                <a:sym typeface="Wingdings" panose="05000000000000000000" pitchFamily="2" charset="2"/>
              </a:rPr>
              <a:t>Diagnostics: Laser Induced Fluorescence and emission spectroscopy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ym typeface="Wingdings" panose="05000000000000000000" pitchFamily="2" charset="2"/>
              </a:rPr>
              <a:t>RF coupling and impact on density formation and profile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ym typeface="Wingdings" panose="05000000000000000000" pitchFamily="2" charset="2"/>
              </a:rPr>
              <a:t>Particle balance to identify sources and sinks causing anisotropies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ym typeface="Wingdings" panose="05000000000000000000" pitchFamily="2" charset="2"/>
              </a:rPr>
              <a:t>MAP (Madison AWAKE prototype) as sister experiment to HPS for extrapolation to longer cell, qualify diagnostics and test bed for optimization concepts towards AWAKE goals</a:t>
            </a:r>
          </a:p>
        </p:txBody>
      </p:sp>
      <p:pic>
        <p:nvPicPr>
          <p:cNvPr id="13" name="Grafik 4" descr="A close-up of a logo&#10;&#10;Description automatically generated">
            <a:extLst>
              <a:ext uri="{FF2B5EF4-FFF2-40B4-BE49-F238E27FC236}">
                <a16:creationId xmlns:a16="http://schemas.microsoft.com/office/drawing/2014/main" id="{8D53A18A-E23A-1650-D911-BFD9BA6FF78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159" y="4741374"/>
            <a:ext cx="2028825" cy="103822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EB9D037-2EDB-A6EB-4158-BA09774485D6}"/>
              </a:ext>
            </a:extLst>
          </p:cNvPr>
          <p:cNvSpPr txBox="1"/>
          <p:nvPr/>
        </p:nvSpPr>
        <p:spPr>
          <a:xfrm>
            <a:off x="301347" y="3877251"/>
            <a:ext cx="3961199" cy="7927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lang="en-GB" sz="160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Several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campaigns per </a:t>
            </a:r>
            <a:r>
              <a:rPr lang="en-GB" sz="1600" dirty="0">
                <a:solidFill>
                  <a:prstClr val="black"/>
                </a:solidFill>
                <a:sym typeface="Wingdings" panose="05000000000000000000" pitchFamily="2" charset="2"/>
              </a:rPr>
              <a:t>year with visiting institutes,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technical and experimental</a:t>
            </a:r>
          </a:p>
        </p:txBody>
      </p:sp>
      <p:pic>
        <p:nvPicPr>
          <p:cNvPr id="15" name="Picture 14" descr="A black background with green text&#10;&#10;Description automatically generated">
            <a:extLst>
              <a:ext uri="{FF2B5EF4-FFF2-40B4-BE49-F238E27FC236}">
                <a16:creationId xmlns:a16="http://schemas.microsoft.com/office/drawing/2014/main" id="{756359BD-3C88-C1CF-83D0-C3039345136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423" y="2700028"/>
            <a:ext cx="2173053" cy="60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2778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</a:t>
            </a:r>
            <a:r>
              <a:rPr lang="en-US" dirty="0">
                <a:solidFill>
                  <a:srgbClr val="0432FF"/>
                </a:solidFill>
              </a:rPr>
              <a:t>PS organization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0F0C35DC-8A61-8C99-B482-81B626BC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70704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AWAKE External Review, Feb. 5,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925DEBFA-ECA0-05ED-7B8E-A26EE8C60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Alban Sublet, CERN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EC9ECDA-045E-918E-3619-67F569F4D014}"/>
              </a:ext>
            </a:extLst>
          </p:cNvPr>
          <p:cNvSpPr txBox="1"/>
          <p:nvPr/>
        </p:nvSpPr>
        <p:spPr>
          <a:xfrm>
            <a:off x="6596598" y="805604"/>
            <a:ext cx="545390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CERN AWAKE project, Coordination Package 8: Plasma Sources R&amp;D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Coordination of HPS and DPS experiments at CERN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Periodic follow-up meetings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Report in project team meeting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Source design, development, operation within AWAKE requirements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Plasma diagnostics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Adaptation to AWAKE tunnel infrastructures (control, vacuum, etc.)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108FF56-44E7-FE31-775D-74164C536B4E}"/>
              </a:ext>
            </a:extLst>
          </p:cNvPr>
          <p:cNvSpPr txBox="1"/>
          <p:nvPr/>
        </p:nvSpPr>
        <p:spPr>
          <a:xfrm>
            <a:off x="6596598" y="2637037"/>
            <a:ext cx="545390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400" dirty="0"/>
              <a:t>In charge of institute Work Package for the DPS R&amp;D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Launched the discharge plasma cell study ~ 2011 with Z. Najmudin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Pulsed DC power supplies (ignition and heater module) design, test (5 m test plasma cell at IST) and fabrication + spec. for industrialisation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Longitudinal interferometry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Tube design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ACA023-4A2C-D909-FB44-AA69CD079FA2}"/>
              </a:ext>
            </a:extLst>
          </p:cNvPr>
          <p:cNvSpPr txBox="1"/>
          <p:nvPr/>
        </p:nvSpPr>
        <p:spPr>
          <a:xfrm>
            <a:off x="6596598" y="4468469"/>
            <a:ext cx="54539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400" dirty="0"/>
              <a:t>1 m DPS test setup at ICL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Longitudinal interferometry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Transverse interferometry</a:t>
            </a:r>
          </a:p>
          <a:p>
            <a:pPr marL="285750" indent="-285750">
              <a:buFontTx/>
              <a:buChar char="-"/>
            </a:pPr>
            <a:r>
              <a:rPr lang="en-GB" sz="1400" dirty="0" err="1"/>
              <a:t>Deflectometry</a:t>
            </a:r>
            <a:endParaRPr lang="en-GB" sz="1400" dirty="0"/>
          </a:p>
          <a:p>
            <a:pPr marL="285750" indent="-285750">
              <a:buFontTx/>
              <a:buChar char="-"/>
            </a:pPr>
            <a:r>
              <a:rPr lang="en-GB" sz="1400" dirty="0"/>
              <a:t>Spectroscopy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Discharge current control/shaping system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Plasma modelling</a:t>
            </a:r>
          </a:p>
          <a:p>
            <a:pPr marL="285750" indent="-285750">
              <a:buFontTx/>
              <a:buChar char="-"/>
            </a:pPr>
            <a:endParaRPr lang="en-GB" sz="1400" dirty="0"/>
          </a:p>
        </p:txBody>
      </p:sp>
      <p:pic>
        <p:nvPicPr>
          <p:cNvPr id="19" name="Picture 18" descr="A long shot of a machine&#10;&#10;Description automatically generated">
            <a:extLst>
              <a:ext uri="{FF2B5EF4-FFF2-40B4-BE49-F238E27FC236}">
                <a16:creationId xmlns:a16="http://schemas.microsoft.com/office/drawing/2014/main" id="{C7C2FBA6-9300-888E-866F-040E160FD2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23" y="989532"/>
            <a:ext cx="3884463" cy="2913347"/>
          </a:xfrm>
          <a:prstGeom prst="rect">
            <a:avLst/>
          </a:prstGeom>
        </p:spPr>
      </p:pic>
      <p:pic>
        <p:nvPicPr>
          <p:cNvPr id="20" name="url?sa=i&amp;source=images&amp;cd=&amp;docid=Kj_MUSwVxnENCM&amp;tbnid=ZLIjl0xBF08dKM-&amp;ved=0CAgQjRwwAA&amp;url=http%3A%2F%2Fcqe.ist.utl.pt%2Fevents%2Fmmse%2Fsponsors.png" descr="url?sa=i&amp;source=images&amp;cd=&amp;docid=Kj_MUSwVxnENCM&amp;tbnid=ZLIjl0xBF08dKM-&amp;ved=0CAgQjRwwAA&amp;url=http%3A%2F%2Fcqe.ist.utl.pt%2Fevents%2Fmmse%2Fsponsors.png">
            <a:extLst>
              <a:ext uri="{FF2B5EF4-FFF2-40B4-BE49-F238E27FC236}">
                <a16:creationId xmlns:a16="http://schemas.microsoft.com/office/drawing/2014/main" id="{C98750A4-39C8-CB71-6366-6FDEF7F215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3478" y="2679253"/>
            <a:ext cx="1640297" cy="7215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Picture 101">
            <a:extLst>
              <a:ext uri="{FF2B5EF4-FFF2-40B4-BE49-F238E27FC236}">
                <a16:creationId xmlns:a16="http://schemas.microsoft.com/office/drawing/2014/main" id="{80F9A5AC-AA45-5B4D-1243-900CB6CC9829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50530" y="4540464"/>
            <a:ext cx="1676941" cy="449180"/>
          </a:xfrm>
          <a:prstGeom prst="rect">
            <a:avLst/>
          </a:prstGeom>
          <a:noFill/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6157CDD-47A0-47F5-4EF1-3B7736777B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855" y="1050371"/>
            <a:ext cx="855435" cy="85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3660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Challenges and potentials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3C11A8-F33D-8238-4A2C-4513945F9121}"/>
              </a:ext>
            </a:extLst>
          </p:cNvPr>
          <p:cNvSpPr txBox="1"/>
          <p:nvPr/>
        </p:nvSpPr>
        <p:spPr>
          <a:xfrm>
            <a:off x="636608" y="359972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0F0C35DC-8A61-8C99-B482-81B626BC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70704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AWAKE External Review, Feb. 5,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925DEBFA-ECA0-05ED-7B8E-A26EE8C60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Alban Sublet, CERN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CCF4401-ED81-8602-E0A5-8046B81B2C47}"/>
              </a:ext>
            </a:extLst>
          </p:cNvPr>
          <p:cNvSpPr txBox="1">
            <a:spLocks/>
          </p:cNvSpPr>
          <p:nvPr/>
        </p:nvSpPr>
        <p:spPr>
          <a:xfrm>
            <a:off x="602224" y="839304"/>
            <a:ext cx="11479998" cy="553139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lnSpc>
                <a:spcPct val="150000"/>
              </a:lnSpc>
              <a:spcBef>
                <a:spcPct val="20000"/>
              </a:spcBef>
              <a:buNone/>
              <a:defRPr/>
            </a:pPr>
            <a:r>
              <a:rPr lang="en-GB" sz="2000" dirty="0">
                <a:solidFill>
                  <a:prstClr val="black"/>
                </a:solidFill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2000" dirty="0">
                <a:solidFill>
                  <a:prstClr val="black"/>
                </a:solidFill>
                <a:cs typeface="Helvetica" panose="020B0604020202020204" pitchFamily="34" charset="0"/>
              </a:rPr>
              <a:t>Higgs factory based on proton-driven PWFA (J. Farmer </a:t>
            </a:r>
            <a:r>
              <a:rPr lang="en-GB" sz="2000" i="1" dirty="0">
                <a:solidFill>
                  <a:prstClr val="black"/>
                </a:solidFill>
                <a:cs typeface="Helvetica" panose="020B0604020202020204" pitchFamily="34" charset="0"/>
              </a:rPr>
              <a:t>et al.</a:t>
            </a:r>
            <a:r>
              <a:rPr lang="en-GB" sz="2000" dirty="0">
                <a:solidFill>
                  <a:prstClr val="black"/>
                </a:solidFill>
                <a:cs typeface="Helvetica" panose="020B0604020202020204" pitchFamily="34" charset="0"/>
              </a:rPr>
              <a:t>, in preparation)</a:t>
            </a:r>
            <a:endParaRPr lang="en-GB" sz="16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1FD5F98-9E42-FA4B-DF42-31484B8136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093" y="1325629"/>
            <a:ext cx="3622430" cy="543364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8DA6C8B-5AC2-29CB-AF51-8EB483DCB6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0206" y="1543331"/>
            <a:ext cx="5976164" cy="44821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CC45C43-40CE-67D7-41D3-66BA82FA93BC}"/>
              </a:ext>
            </a:extLst>
          </p:cNvPr>
          <p:cNvSpPr txBox="1"/>
          <p:nvPr/>
        </p:nvSpPr>
        <p:spPr>
          <a:xfrm>
            <a:off x="416373" y="5947508"/>
            <a:ext cx="125612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i="1" dirty="0">
                <a:solidFill>
                  <a:schemeClr val="accent6"/>
                </a:solidFill>
              </a:rPr>
              <a:t>Courtesy J. Farmer</a:t>
            </a:r>
          </a:p>
        </p:txBody>
      </p:sp>
    </p:spTree>
    <p:extLst>
      <p:ext uri="{BB962C8B-B14F-4D97-AF65-F5344CB8AC3E}">
        <p14:creationId xmlns:p14="http://schemas.microsoft.com/office/powerpoint/2010/main" val="29024094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432FF"/>
                </a:solidFill>
              </a:rPr>
              <a:t>Plasma sources technologies: HPS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0F0C35DC-8A61-8C99-B482-81B626BC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70704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AWAKE External Review, Feb. 5,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925DEBFA-ECA0-05ED-7B8E-A26EE8C60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Alban Sublet, CERN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1BA6FC-B65D-17F8-F141-CFDA441E0B78}"/>
              </a:ext>
            </a:extLst>
          </p:cNvPr>
          <p:cNvSpPr txBox="1"/>
          <p:nvPr/>
        </p:nvSpPr>
        <p:spPr>
          <a:xfrm>
            <a:off x="456095" y="814740"/>
            <a:ext cx="49833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cs typeface="Helvetica" panose="020B0604020202020204" pitchFamily="34" charset="0"/>
              </a:rPr>
              <a:t>Helicon Plasma Source (</a:t>
            </a:r>
            <a:r>
              <a:rPr lang="en-GB" b="1" dirty="0">
                <a:solidFill>
                  <a:prstClr val="black"/>
                </a:solidFill>
                <a:cs typeface="Helvetica" panose="020B0604020202020204" pitchFamily="34" charset="0"/>
              </a:rPr>
              <a:t>HPS</a:t>
            </a:r>
            <a:r>
              <a:rPr lang="en-GB" dirty="0">
                <a:solidFill>
                  <a:prstClr val="black"/>
                </a:solidFill>
                <a:cs typeface="Helvetica" panose="020B0604020202020204" pitchFamily="34" charset="0"/>
              </a:rPr>
              <a:t>)</a:t>
            </a:r>
          </a:p>
          <a:p>
            <a:r>
              <a:rPr lang="en-GB" dirty="0">
                <a:solidFill>
                  <a:prstClr val="black"/>
                </a:solidFill>
                <a:cs typeface="Helvetica" panose="020B0604020202020204" pitchFamily="34" charset="0"/>
                <a:sym typeface="Wingdings" panose="05000000000000000000" pitchFamily="2" charset="2"/>
              </a:rPr>
              <a:t> RF wave heated plasma, pulsed 10 Hz rep. rate</a:t>
            </a:r>
          </a:p>
        </p:txBody>
      </p:sp>
      <p:pic>
        <p:nvPicPr>
          <p:cNvPr id="73" name="Picture 72" descr="Diagram&#10;&#10;Description automatically generated">
            <a:extLst>
              <a:ext uri="{FF2B5EF4-FFF2-40B4-BE49-F238E27FC236}">
                <a16:creationId xmlns:a16="http://schemas.microsoft.com/office/drawing/2014/main" id="{891850AC-5284-C149-6211-0C92ED60F5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095" y="1637515"/>
            <a:ext cx="4446337" cy="4311871"/>
          </a:xfrm>
          <a:prstGeom prst="rect">
            <a:avLst/>
          </a:prstGeom>
        </p:spPr>
      </p:pic>
      <p:pic>
        <p:nvPicPr>
          <p:cNvPr id="74" name="Grafik 8" descr="fig2_pulse_shape_3ms.png">
            <a:extLst>
              <a:ext uri="{FF2B5EF4-FFF2-40B4-BE49-F238E27FC236}">
                <a16:creationId xmlns:a16="http://schemas.microsoft.com/office/drawing/2014/main" id="{35990855-DA56-11D5-9856-821C8B48C3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5636" y="1008646"/>
            <a:ext cx="4607239" cy="218691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5" name="Picture 74" descr="Chart, histogram&#10;&#10;Description automatically generated">
            <a:extLst>
              <a:ext uri="{FF2B5EF4-FFF2-40B4-BE49-F238E27FC236}">
                <a16:creationId xmlns:a16="http://schemas.microsoft.com/office/drawing/2014/main" id="{AE098BF1-9FD3-9C85-69C3-6B408F1D81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7600" y="3917784"/>
            <a:ext cx="3535652" cy="2276476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78317640-4011-9ACE-E0F4-0AA62EBCDFA3}"/>
              </a:ext>
            </a:extLst>
          </p:cNvPr>
          <p:cNvSpPr txBox="1"/>
          <p:nvPr/>
        </p:nvSpPr>
        <p:spPr>
          <a:xfrm>
            <a:off x="6092886" y="330449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27 kW power (3 antennas) at 13.56 MHz with 120 </a:t>
            </a:r>
            <a:r>
              <a:rPr lang="en-GB" dirty="0" err="1"/>
              <a:t>mT</a:t>
            </a:r>
            <a:endParaRPr lang="en-GB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672DC44-2B34-D0F5-7470-FF7698C09491}"/>
              </a:ext>
            </a:extLst>
          </p:cNvPr>
          <p:cNvSpPr txBox="1"/>
          <p:nvPr/>
        </p:nvSpPr>
        <p:spPr>
          <a:xfrm>
            <a:off x="3081808" y="5914435"/>
            <a:ext cx="4268305" cy="314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B. Buttenschön </a:t>
            </a:r>
            <a:r>
              <a:rPr lang="en-GB" sz="1050" i="1" dirty="0">
                <a:latin typeface="Helvetica" panose="020B0604020202020204" pitchFamily="34" charset="0"/>
                <a:cs typeface="Helvetica" panose="020B0604020202020204" pitchFamily="34" charset="0"/>
              </a:rPr>
              <a:t>et al</a:t>
            </a: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 2018 </a:t>
            </a:r>
            <a:r>
              <a:rPr lang="en-GB" sz="1050" i="1" dirty="0">
                <a:latin typeface="Helvetica" panose="020B0604020202020204" pitchFamily="34" charset="0"/>
                <a:cs typeface="Helvetica" panose="020B0604020202020204" pitchFamily="34" charset="0"/>
              </a:rPr>
              <a:t>Plasma Phys. Control. Fusion</a:t>
            </a: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050" b="1" dirty="0">
                <a:latin typeface="Helvetica" panose="020B0604020202020204" pitchFamily="34" charset="0"/>
                <a:cs typeface="Helvetica" panose="020B0604020202020204" pitchFamily="34" charset="0"/>
              </a:rPr>
              <a:t>60</a:t>
            </a: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 075005</a:t>
            </a:r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1E7D5532-72CE-EA06-CB50-4AA3BED65D4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462" y="4475624"/>
            <a:ext cx="1644009" cy="92475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4078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432FF"/>
                </a:solidFill>
              </a:rPr>
              <a:t>Outline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3C11A8-F33D-8238-4A2C-4513945F9121}"/>
              </a:ext>
            </a:extLst>
          </p:cNvPr>
          <p:cNvSpPr txBox="1"/>
          <p:nvPr/>
        </p:nvSpPr>
        <p:spPr>
          <a:xfrm>
            <a:off x="636608" y="359972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0F0C35DC-8A61-8C99-B482-81B626BC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70704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AWAKE External Review, Feb. 5,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925DEBFA-ECA0-05ED-7B8E-A26EE8C60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Alban Sublet, CERN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86C1467-E4B0-2C85-6E76-158C511AE3FF}"/>
              </a:ext>
            </a:extLst>
          </p:cNvPr>
          <p:cNvSpPr txBox="1">
            <a:spLocks/>
          </p:cNvSpPr>
          <p:nvPr/>
        </p:nvSpPr>
        <p:spPr>
          <a:xfrm>
            <a:off x="299581" y="1187149"/>
            <a:ext cx="10515600" cy="486348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2400" dirty="0"/>
              <a:t>Motivation for scalable plasma sources</a:t>
            </a:r>
          </a:p>
          <a:p>
            <a:pPr>
              <a:lnSpc>
                <a:spcPct val="150000"/>
              </a:lnSpc>
            </a:pPr>
            <a:r>
              <a:rPr lang="en-GB" sz="2400" dirty="0"/>
              <a:t>AWAKE plasma sources technologies</a:t>
            </a:r>
          </a:p>
          <a:p>
            <a:pPr>
              <a:lnSpc>
                <a:spcPct val="150000"/>
              </a:lnSpc>
            </a:pPr>
            <a:r>
              <a:rPr lang="en-GB" sz="2400" dirty="0"/>
              <a:t>Challenges and potentials</a:t>
            </a:r>
          </a:p>
          <a:p>
            <a:pPr>
              <a:lnSpc>
                <a:spcPct val="150000"/>
              </a:lnSpc>
            </a:pPr>
            <a:r>
              <a:rPr lang="en-GB" sz="2400" dirty="0"/>
              <a:t>Program and lab capabilities</a:t>
            </a:r>
          </a:p>
          <a:p>
            <a:pPr>
              <a:lnSpc>
                <a:spcPct val="150000"/>
              </a:lnSpc>
            </a:pPr>
            <a:r>
              <a:rPr lang="en-GB" sz="2400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9427583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432FF"/>
                </a:solidFill>
              </a:rPr>
              <a:t>Plasma sources technologies: DPS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0F0C35DC-8A61-8C99-B482-81B626BC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70704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AWAKE External Review, Feb. 5,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925DEBFA-ECA0-05ED-7B8E-A26EE8C60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Alban Sublet, CERN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3AD717-0479-C2B3-4AD7-5D545D948904}"/>
              </a:ext>
            </a:extLst>
          </p:cNvPr>
          <p:cNvSpPr txBox="1"/>
          <p:nvPr/>
        </p:nvSpPr>
        <p:spPr>
          <a:xfrm>
            <a:off x="274823" y="814740"/>
            <a:ext cx="50493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cs typeface="Helvetica" panose="020B0604020202020204" pitchFamily="34" charset="0"/>
                <a:sym typeface="Wingdings" panose="05000000000000000000" pitchFamily="2" charset="2"/>
              </a:rPr>
              <a:t>Discharge Plasma Source (</a:t>
            </a:r>
            <a:r>
              <a:rPr lang="en-GB" b="1" dirty="0">
                <a:solidFill>
                  <a:prstClr val="black"/>
                </a:solidFill>
                <a:cs typeface="Helvetica" panose="020B0604020202020204" pitchFamily="34" charset="0"/>
                <a:sym typeface="Wingdings" panose="05000000000000000000" pitchFamily="2" charset="2"/>
              </a:rPr>
              <a:t>DPS</a:t>
            </a:r>
            <a:r>
              <a:rPr lang="en-GB" dirty="0">
                <a:solidFill>
                  <a:prstClr val="black"/>
                </a:solidFill>
                <a:cs typeface="Helvetica" panose="020B0604020202020204" pitchFamily="34" charset="0"/>
                <a:sym typeface="Wingdings" panose="05000000000000000000" pitchFamily="2" charset="2"/>
              </a:rPr>
              <a:t>)</a:t>
            </a:r>
          </a:p>
          <a:p>
            <a:r>
              <a:rPr lang="en-GB" b="1" dirty="0">
                <a:solidFill>
                  <a:prstClr val="black"/>
                </a:solidFill>
                <a:cs typeface="Helvetica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dirty="0">
                <a:solidFill>
                  <a:prstClr val="black"/>
                </a:solidFill>
                <a:cs typeface="Helvetica" panose="020B0604020202020204" pitchFamily="34" charset="0"/>
                <a:sym typeface="Wingdings" panose="05000000000000000000" pitchFamily="2" charset="2"/>
              </a:rPr>
              <a:t> pulsed-DC discharge, 1 Hz rep. rate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73274DA1-4643-BB6A-4F84-BC1E35A287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45" t="8656" r="4571" b="2367"/>
          <a:stretch/>
        </p:blipFill>
        <p:spPr>
          <a:xfrm>
            <a:off x="8091648" y="814740"/>
            <a:ext cx="4061541" cy="2377379"/>
          </a:xfrm>
          <a:prstGeom prst="rect">
            <a:avLst/>
          </a:prstGeom>
        </p:spPr>
      </p:pic>
      <p:grpSp>
        <p:nvGrpSpPr>
          <p:cNvPr id="197" name="Group 196">
            <a:extLst>
              <a:ext uri="{FF2B5EF4-FFF2-40B4-BE49-F238E27FC236}">
                <a16:creationId xmlns:a16="http://schemas.microsoft.com/office/drawing/2014/main" id="{05986B84-59F3-0A27-A485-4BB8721797B8}"/>
              </a:ext>
            </a:extLst>
          </p:cNvPr>
          <p:cNvGrpSpPr/>
          <p:nvPr/>
        </p:nvGrpSpPr>
        <p:grpSpPr>
          <a:xfrm>
            <a:off x="38811" y="1708739"/>
            <a:ext cx="7264292" cy="3916510"/>
            <a:chOff x="211123" y="958117"/>
            <a:chExt cx="11516368" cy="620899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CE98193-C91F-5CF7-980C-57DC44ADDE5E}"/>
                </a:ext>
              </a:extLst>
            </p:cNvPr>
            <p:cNvGrpSpPr/>
            <p:nvPr/>
          </p:nvGrpSpPr>
          <p:grpSpPr>
            <a:xfrm>
              <a:off x="211123" y="2936122"/>
              <a:ext cx="3129381" cy="4230992"/>
              <a:chOff x="272501" y="2975812"/>
              <a:chExt cx="3129381" cy="4230992"/>
            </a:xfrm>
          </p:grpSpPr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8E78DBFD-7754-278F-3E9E-BE54E866B8E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61917" y="3065820"/>
                <a:ext cx="14741" cy="128550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C8BE60B9-C1C8-8715-CC1B-7F1B53C644F0}"/>
                  </a:ext>
                </a:extLst>
              </p:cNvPr>
              <p:cNvGrpSpPr/>
              <p:nvPr/>
            </p:nvGrpSpPr>
            <p:grpSpPr>
              <a:xfrm rot="16200000" flipH="1">
                <a:off x="2035056" y="3017091"/>
                <a:ext cx="235770" cy="430159"/>
                <a:chOff x="2690813" y="4301970"/>
                <a:chExt cx="181506" cy="331156"/>
              </a:xfrm>
            </p:grpSpPr>
            <p:cxnSp>
              <p:nvCxnSpPr>
                <p:cNvPr id="76" name="Straight Connector 75">
                  <a:extLst>
                    <a:ext uri="{FF2B5EF4-FFF2-40B4-BE49-F238E27FC236}">
                      <a16:creationId xmlns:a16="http://schemas.microsoft.com/office/drawing/2014/main" id="{8F82833C-FA0F-7F01-943B-8B6CD26B1A28}"/>
                    </a:ext>
                  </a:extLst>
                </p:cNvPr>
                <p:cNvCxnSpPr/>
                <p:nvPr/>
              </p:nvCxnSpPr>
              <p:spPr>
                <a:xfrm flipV="1">
                  <a:off x="2782319" y="4301970"/>
                  <a:ext cx="0" cy="12158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>
                  <a:extLst>
                    <a:ext uri="{FF2B5EF4-FFF2-40B4-BE49-F238E27FC236}">
                      <a16:creationId xmlns:a16="http://schemas.microsoft.com/office/drawing/2014/main" id="{D8303178-0BA0-56FE-708A-3098AD7825A8}"/>
                    </a:ext>
                  </a:extLst>
                </p:cNvPr>
                <p:cNvCxnSpPr/>
                <p:nvPr/>
              </p:nvCxnSpPr>
              <p:spPr>
                <a:xfrm flipV="1">
                  <a:off x="2782319" y="4494993"/>
                  <a:ext cx="0" cy="138133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07281CFF-F11A-42DC-72C3-C0A37596BC98}"/>
                    </a:ext>
                  </a:extLst>
                </p:cNvPr>
                <p:cNvCxnSpPr/>
                <p:nvPr/>
              </p:nvCxnSpPr>
              <p:spPr>
                <a:xfrm rot="5400000" flipV="1">
                  <a:off x="2782319" y="4333556"/>
                  <a:ext cx="0" cy="180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1C50293B-FE75-D341-42A9-C0611887F7E2}"/>
                    </a:ext>
                  </a:extLst>
                </p:cNvPr>
                <p:cNvCxnSpPr/>
                <p:nvPr/>
              </p:nvCxnSpPr>
              <p:spPr>
                <a:xfrm rot="5400000" flipV="1">
                  <a:off x="2782319" y="4404993"/>
                  <a:ext cx="0" cy="180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0" name="Freeform 167">
                  <a:extLst>
                    <a:ext uri="{FF2B5EF4-FFF2-40B4-BE49-F238E27FC236}">
                      <a16:creationId xmlns:a16="http://schemas.microsoft.com/office/drawing/2014/main" id="{BF0847F0-3E71-2A81-488C-73449E56B11D}"/>
                    </a:ext>
                  </a:extLst>
                </p:cNvPr>
                <p:cNvSpPr/>
                <p:nvPr/>
              </p:nvSpPr>
              <p:spPr>
                <a:xfrm>
                  <a:off x="2690813" y="4443406"/>
                  <a:ext cx="180975" cy="31168"/>
                </a:xfrm>
                <a:custGeom>
                  <a:avLst/>
                  <a:gdLst>
                    <a:gd name="connsiteX0" fmla="*/ 0 w 180975"/>
                    <a:gd name="connsiteY0" fmla="*/ 28582 h 31168"/>
                    <a:gd name="connsiteX1" fmla="*/ 73818 w 180975"/>
                    <a:gd name="connsiteY1" fmla="*/ 7 h 31168"/>
                    <a:gd name="connsiteX2" fmla="*/ 135731 w 180975"/>
                    <a:gd name="connsiteY2" fmla="*/ 30963 h 31168"/>
                    <a:gd name="connsiteX3" fmla="*/ 180975 w 180975"/>
                    <a:gd name="connsiteY3" fmla="*/ 14294 h 31168"/>
                    <a:gd name="connsiteX4" fmla="*/ 180975 w 180975"/>
                    <a:gd name="connsiteY4" fmla="*/ 14294 h 31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975" h="31168">
                      <a:moveTo>
                        <a:pt x="0" y="28582"/>
                      </a:moveTo>
                      <a:cubicBezTo>
                        <a:pt x="25598" y="14096"/>
                        <a:pt x="51196" y="-390"/>
                        <a:pt x="73818" y="7"/>
                      </a:cubicBezTo>
                      <a:cubicBezTo>
                        <a:pt x="96440" y="404"/>
                        <a:pt x="117872" y="28582"/>
                        <a:pt x="135731" y="30963"/>
                      </a:cubicBezTo>
                      <a:cubicBezTo>
                        <a:pt x="153591" y="33344"/>
                        <a:pt x="180975" y="14294"/>
                        <a:pt x="180975" y="14294"/>
                      </a:cubicBezTo>
                      <a:lnTo>
                        <a:pt x="180975" y="14294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</p:grp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EF55E3D-FF33-EE6F-7D02-9F68CCDC90AF}"/>
                  </a:ext>
                </a:extLst>
              </p:cNvPr>
              <p:cNvSpPr txBox="1"/>
              <p:nvPr/>
            </p:nvSpPr>
            <p:spPr>
              <a:xfrm>
                <a:off x="1877665" y="6508726"/>
                <a:ext cx="1524217" cy="6980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/>
                  <a:t>Pumping group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6FC52C6-FEEE-4996-9E35-4FC3DA4B7756}"/>
                  </a:ext>
                </a:extLst>
              </p:cNvPr>
              <p:cNvSpPr txBox="1"/>
              <p:nvPr/>
            </p:nvSpPr>
            <p:spPr>
              <a:xfrm>
                <a:off x="910094" y="2975812"/>
                <a:ext cx="1259418" cy="6343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/>
                  <a:t>Pressure relief valve</a:t>
                </a:r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374F4E71-667B-A6CD-72B9-DC98DD91CA3E}"/>
                  </a:ext>
                </a:extLst>
              </p:cNvPr>
              <p:cNvCxnSpPr/>
              <p:nvPr/>
            </p:nvCxnSpPr>
            <p:spPr>
              <a:xfrm>
                <a:off x="2632923" y="3554748"/>
                <a:ext cx="0" cy="22782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C58E49D0-CF6E-654F-5222-0E5FE6DB4937}"/>
                  </a:ext>
                </a:extLst>
              </p:cNvPr>
              <p:cNvGrpSpPr/>
              <p:nvPr/>
            </p:nvGrpSpPr>
            <p:grpSpPr>
              <a:xfrm>
                <a:off x="2011153" y="4269407"/>
                <a:ext cx="736113" cy="2244546"/>
                <a:chOff x="4078866" y="3854127"/>
                <a:chExt cx="736113" cy="2244546"/>
              </a:xfrm>
            </p:grpSpPr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F794C892-1364-9E4E-5A46-81ADA283C35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rot="10800000">
                  <a:off x="4078866" y="4605294"/>
                  <a:ext cx="736113" cy="1493379"/>
                </a:xfrm>
                <a:prstGeom prst="rect">
                  <a:avLst/>
                </a:prstGeom>
              </p:spPr>
            </p:pic>
            <p:pic>
              <p:nvPicPr>
                <p:cNvPr id="74" name="Picture 73">
                  <a:extLst>
                    <a:ext uri="{FF2B5EF4-FFF2-40B4-BE49-F238E27FC236}">
                      <a16:creationId xmlns:a16="http://schemas.microsoft.com/office/drawing/2014/main" id="{AD8FA421-C68B-A234-0502-2E71B5FBA2C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 flipH="1">
                  <a:off x="4389875" y="4390664"/>
                  <a:ext cx="169575" cy="212456"/>
                </a:xfrm>
                <a:prstGeom prst="rect">
                  <a:avLst/>
                </a:prstGeom>
              </p:spPr>
            </p:pic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C86F86EF-93CA-A87B-9A01-E1B59D35BE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447529" y="3854127"/>
                  <a:ext cx="0" cy="53763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2CA3C630-8F22-1233-6B26-64C97BE794E9}"/>
                  </a:ext>
                </a:extLst>
              </p:cNvPr>
              <p:cNvGrpSpPr/>
              <p:nvPr/>
            </p:nvGrpSpPr>
            <p:grpSpPr>
              <a:xfrm>
                <a:off x="2409764" y="3724856"/>
                <a:ext cx="548629" cy="348031"/>
                <a:chOff x="3939583" y="3832292"/>
                <a:chExt cx="548629" cy="348031"/>
              </a:xfrm>
            </p:grpSpPr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C76AAB03-40EA-FAFD-A265-D9F0FFBA1D3D}"/>
                    </a:ext>
                  </a:extLst>
                </p:cNvPr>
                <p:cNvSpPr/>
                <p:nvPr/>
              </p:nvSpPr>
              <p:spPr>
                <a:xfrm>
                  <a:off x="4048902" y="3886289"/>
                  <a:ext cx="227679" cy="22767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084D8052-FDCB-0E05-548A-303BC6CAD8DB}"/>
                    </a:ext>
                  </a:extLst>
                </p:cNvPr>
                <p:cNvSpPr txBox="1"/>
                <p:nvPr/>
              </p:nvSpPr>
              <p:spPr>
                <a:xfrm>
                  <a:off x="3939583" y="3832292"/>
                  <a:ext cx="548629" cy="3480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CH" sz="900" dirty="0"/>
                    <a:t>FR</a:t>
                  </a:r>
                  <a:endParaRPr lang="en-GB" sz="900" dirty="0"/>
                </a:p>
              </p:txBody>
            </p: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E09D95BE-778F-4124-3808-1CBBF18F7AD5}"/>
                  </a:ext>
                </a:extLst>
              </p:cNvPr>
              <p:cNvGrpSpPr/>
              <p:nvPr/>
            </p:nvGrpSpPr>
            <p:grpSpPr>
              <a:xfrm>
                <a:off x="2763901" y="3543324"/>
                <a:ext cx="251937" cy="256719"/>
                <a:chOff x="3698352" y="3993975"/>
                <a:chExt cx="251937" cy="256719"/>
              </a:xfrm>
            </p:grpSpPr>
            <p:pic>
              <p:nvPicPr>
                <p:cNvPr id="47" name="Picture 46">
                  <a:extLst>
                    <a:ext uri="{FF2B5EF4-FFF2-40B4-BE49-F238E27FC236}">
                      <a16:creationId xmlns:a16="http://schemas.microsoft.com/office/drawing/2014/main" id="{82E73B89-D1B3-E6D1-0E01-EEA6665C3AD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r="34107"/>
                <a:stretch/>
              </p:blipFill>
              <p:spPr>
                <a:xfrm>
                  <a:off x="3698352" y="3993975"/>
                  <a:ext cx="251937" cy="256719"/>
                </a:xfrm>
                <a:prstGeom prst="rect">
                  <a:avLst/>
                </a:prstGeom>
              </p:spPr>
            </p:pic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C6694C24-8CBC-5A7F-E790-A07F2EE61FB3}"/>
                    </a:ext>
                  </a:extLst>
                </p:cNvPr>
                <p:cNvSpPr txBox="1"/>
                <p:nvPr/>
              </p:nvSpPr>
              <p:spPr>
                <a:xfrm>
                  <a:off x="3774824" y="4034649"/>
                  <a:ext cx="105774" cy="18561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fr-CH" sz="800" dirty="0"/>
                    <a:t>C</a:t>
                  </a:r>
                  <a:endParaRPr lang="en-GB" sz="800" dirty="0"/>
                </a:p>
              </p:txBody>
            </p:sp>
          </p:grpSp>
          <p:sp>
            <p:nvSpPr>
              <p:cNvPr id="15" name="Freeform 54">
                <a:extLst>
                  <a:ext uri="{FF2B5EF4-FFF2-40B4-BE49-F238E27FC236}">
                    <a16:creationId xmlns:a16="http://schemas.microsoft.com/office/drawing/2014/main" id="{3936693E-E25D-D087-4733-69140C6874F4}"/>
                  </a:ext>
                </a:extLst>
              </p:cNvPr>
              <p:cNvSpPr/>
              <p:nvPr/>
            </p:nvSpPr>
            <p:spPr>
              <a:xfrm flipH="1">
                <a:off x="363404" y="4192538"/>
                <a:ext cx="2019711" cy="876509"/>
              </a:xfrm>
              <a:custGeom>
                <a:avLst/>
                <a:gdLst>
                  <a:gd name="connsiteX0" fmla="*/ 0 w 431800"/>
                  <a:gd name="connsiteY0" fmla="*/ 0 h 330200"/>
                  <a:gd name="connsiteX1" fmla="*/ 431800 w 431800"/>
                  <a:gd name="connsiteY1" fmla="*/ 0 h 330200"/>
                  <a:gd name="connsiteX2" fmla="*/ 431800 w 431800"/>
                  <a:gd name="connsiteY2" fmla="*/ 330200 h 33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1800" h="330200">
                    <a:moveTo>
                      <a:pt x="0" y="0"/>
                    </a:moveTo>
                    <a:lnTo>
                      <a:pt x="431800" y="0"/>
                    </a:lnTo>
                    <a:lnTo>
                      <a:pt x="431800" y="33020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CB695CFA-B1BC-DFD6-FFDB-4103D90872D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5102" t="-3" r="4511" b="3"/>
              <a:stretch/>
            </p:blipFill>
            <p:spPr>
              <a:xfrm>
                <a:off x="2029125" y="4110891"/>
                <a:ext cx="269700" cy="158516"/>
              </a:xfrm>
              <a:prstGeom prst="rect">
                <a:avLst/>
              </a:prstGeom>
            </p:spPr>
          </p:pic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EF29FC9F-CB93-F5C0-A52D-DFE209124C42}"/>
                  </a:ext>
                </a:extLst>
              </p:cNvPr>
              <p:cNvGrpSpPr/>
              <p:nvPr/>
            </p:nvGrpSpPr>
            <p:grpSpPr>
              <a:xfrm>
                <a:off x="2516526" y="3327195"/>
                <a:ext cx="227679" cy="227679"/>
                <a:chOff x="7646760" y="3434631"/>
                <a:chExt cx="227679" cy="227679"/>
              </a:xfrm>
            </p:grpSpPr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3B0C1A66-CD26-A4D3-8200-212482C6260C}"/>
                    </a:ext>
                  </a:extLst>
                </p:cNvPr>
                <p:cNvSpPr/>
                <p:nvPr/>
              </p:nvSpPr>
              <p:spPr>
                <a:xfrm>
                  <a:off x="7646760" y="3434631"/>
                  <a:ext cx="227679" cy="227679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19664B27-94F8-BEBC-E9DF-7C1803FCC034}"/>
                    </a:ext>
                  </a:extLst>
                </p:cNvPr>
                <p:cNvSpPr txBox="1"/>
                <p:nvPr/>
              </p:nvSpPr>
              <p:spPr>
                <a:xfrm>
                  <a:off x="7721301" y="3466204"/>
                  <a:ext cx="54278" cy="16283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fr-CH" sz="800" dirty="0"/>
                    <a:t>P</a:t>
                  </a:r>
                  <a:endParaRPr lang="en-GB" sz="800" dirty="0"/>
                </a:p>
              </p:txBody>
            </p:sp>
          </p:grp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57580079-ECFA-D57B-47F0-6B8DD7AE152A}"/>
                  </a:ext>
                </a:extLst>
              </p:cNvPr>
              <p:cNvCxnSpPr/>
              <p:nvPr/>
            </p:nvCxnSpPr>
            <p:spPr>
              <a:xfrm>
                <a:off x="2380500" y="3674795"/>
                <a:ext cx="40271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D9D12EE1-B3AC-1526-3432-1E89F65CB706}"/>
                  </a:ext>
                </a:extLst>
              </p:cNvPr>
              <p:cNvGrpSpPr/>
              <p:nvPr/>
            </p:nvGrpSpPr>
            <p:grpSpPr>
              <a:xfrm>
                <a:off x="272501" y="4387483"/>
                <a:ext cx="1756624" cy="2553838"/>
                <a:chOff x="206375" y="4208109"/>
                <a:chExt cx="1756624" cy="2553838"/>
              </a:xfrm>
            </p:grpSpPr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EA816B68-0BBD-B23A-CA16-7C6CDCF60126}"/>
                    </a:ext>
                  </a:extLst>
                </p:cNvPr>
                <p:cNvGrpSpPr/>
                <p:nvPr/>
              </p:nvGrpSpPr>
              <p:grpSpPr>
                <a:xfrm>
                  <a:off x="206375" y="4874037"/>
                  <a:ext cx="1756624" cy="1887910"/>
                  <a:chOff x="5326085" y="4783183"/>
                  <a:chExt cx="1756624" cy="1887910"/>
                </a:xfrm>
              </p:grpSpPr>
              <p:grpSp>
                <p:nvGrpSpPr>
                  <p:cNvPr id="33" name="Group 32">
                    <a:extLst>
                      <a:ext uri="{FF2B5EF4-FFF2-40B4-BE49-F238E27FC236}">
                        <a16:creationId xmlns:a16="http://schemas.microsoft.com/office/drawing/2014/main" id="{287FD31E-7FD7-3FF2-356B-28F916B47173}"/>
                      </a:ext>
                    </a:extLst>
                  </p:cNvPr>
                  <p:cNvGrpSpPr/>
                  <p:nvPr/>
                </p:nvGrpSpPr>
                <p:grpSpPr>
                  <a:xfrm>
                    <a:off x="5326085" y="4783183"/>
                    <a:ext cx="1649558" cy="1139092"/>
                    <a:chOff x="5706124" y="4783183"/>
                    <a:chExt cx="1649558" cy="1139092"/>
                  </a:xfrm>
                </p:grpSpPr>
                <p:grpSp>
                  <p:nvGrpSpPr>
                    <p:cNvPr id="37" name="Group 36">
                      <a:extLst>
                        <a:ext uri="{FF2B5EF4-FFF2-40B4-BE49-F238E27FC236}">
                          <a16:creationId xmlns:a16="http://schemas.microsoft.com/office/drawing/2014/main" id="{0F36BAB4-14A7-4B01-4BFA-CC71AC078C4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768833" y="4783183"/>
                      <a:ext cx="1586849" cy="1123397"/>
                      <a:chOff x="6199422" y="4823237"/>
                      <a:chExt cx="1555566" cy="1101250"/>
                    </a:xfrm>
                  </p:grpSpPr>
                  <p:pic>
                    <p:nvPicPr>
                      <p:cNvPr id="39" name="Picture 38">
                        <a:extLst>
                          <a:ext uri="{FF2B5EF4-FFF2-40B4-BE49-F238E27FC236}">
                            <a16:creationId xmlns:a16="http://schemas.microsoft.com/office/drawing/2014/main" id="{33F13288-967D-67E0-26CB-B14205C723E3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8"/>
                      <a:srcRect l="15615" t="14455" r="25533" b="24696"/>
                      <a:stretch/>
                    </p:blipFill>
                    <p:spPr>
                      <a:xfrm>
                        <a:off x="6199422" y="4823237"/>
                        <a:ext cx="1555566" cy="1101250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42" name="TextBox 41">
                        <a:extLst>
                          <a:ext uri="{FF2B5EF4-FFF2-40B4-BE49-F238E27FC236}">
                            <a16:creationId xmlns:a16="http://schemas.microsoft.com/office/drawing/2014/main" id="{F3E9805E-F998-359A-F66F-91F8F55E2B99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511935" y="4907805"/>
                        <a:ext cx="219589" cy="22744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 algn="ctr"/>
                        <a:r>
                          <a:rPr lang="en-GB" sz="1000" dirty="0" err="1"/>
                          <a:t>Ar</a:t>
                        </a:r>
                        <a:endParaRPr lang="en-GB" sz="1000" dirty="0"/>
                      </a:p>
                    </p:txBody>
                  </p:sp>
                  <p:sp>
                    <p:nvSpPr>
                      <p:cNvPr id="43" name="TextBox 42">
                        <a:extLst>
                          <a:ext uri="{FF2B5EF4-FFF2-40B4-BE49-F238E27FC236}">
                            <a16:creationId xmlns:a16="http://schemas.microsoft.com/office/drawing/2014/main" id="{B9426D1B-B311-EF93-374F-34E9EA5B132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482984" y="5588812"/>
                        <a:ext cx="228763" cy="22744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 algn="ctr"/>
                        <a:r>
                          <a:rPr lang="en-GB" sz="1000" dirty="0"/>
                          <a:t>He</a:t>
                        </a:r>
                      </a:p>
                    </p:txBody>
                  </p:sp>
                </p:grpSp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FC057556-DB1C-036A-B68D-B349B8D7C1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06124" y="5674166"/>
                      <a:ext cx="397817" cy="24810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100"/>
                    </a:p>
                  </p:txBody>
                </p:sp>
              </p:grpSp>
              <p:pic>
                <p:nvPicPr>
                  <p:cNvPr id="34" name="Picture 33">
                    <a:extLst>
                      <a:ext uri="{FF2B5EF4-FFF2-40B4-BE49-F238E27FC236}">
                        <a16:creationId xmlns:a16="http://schemas.microsoft.com/office/drawing/2014/main" id="{4D73DD3E-E789-D3F8-EF8D-FF2E1C1B5E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6406361" y="4846975"/>
                    <a:ext cx="233364" cy="207170"/>
                  </a:xfrm>
                  <a:prstGeom prst="rect">
                    <a:avLst/>
                  </a:prstGeom>
                </p:spPr>
              </p:pic>
              <p:pic>
                <p:nvPicPr>
                  <p:cNvPr id="35" name="Picture 34">
                    <a:extLst>
                      <a:ext uri="{FF2B5EF4-FFF2-40B4-BE49-F238E27FC236}">
                        <a16:creationId xmlns:a16="http://schemas.microsoft.com/office/drawing/2014/main" id="{30060B8D-4D71-3556-424D-3E2084CC3AC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6406361" y="5529857"/>
                    <a:ext cx="233364" cy="207170"/>
                  </a:xfrm>
                  <a:prstGeom prst="rect">
                    <a:avLst/>
                  </a:prstGeom>
                </p:spPr>
              </p:pic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12534F37-7FF7-6E2D-B7CB-D179A18585AB}"/>
                      </a:ext>
                    </a:extLst>
                  </p:cNvPr>
                  <p:cNvSpPr txBox="1"/>
                  <p:nvPr/>
                </p:nvSpPr>
                <p:spPr>
                  <a:xfrm>
                    <a:off x="5350848" y="5973015"/>
                    <a:ext cx="1731861" cy="69807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000" dirty="0"/>
                      <a:t>Gas Injection System</a:t>
                    </a:r>
                  </a:p>
                </p:txBody>
              </p:sp>
            </p:grp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A685F6B4-28DF-6CE1-0295-02ED58E4861B}"/>
                    </a:ext>
                  </a:extLst>
                </p:cNvPr>
                <p:cNvSpPr/>
                <p:nvPr/>
              </p:nvSpPr>
              <p:spPr>
                <a:xfrm>
                  <a:off x="218378" y="4208109"/>
                  <a:ext cx="1732757" cy="1818693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  <p:pic>
              <p:nvPicPr>
                <p:cNvPr id="29" name="Picture 28">
                  <a:extLst>
                    <a:ext uri="{FF2B5EF4-FFF2-40B4-BE49-F238E27FC236}">
                      <a16:creationId xmlns:a16="http://schemas.microsoft.com/office/drawing/2014/main" id="{AC49B25D-33B0-3AAD-C48E-1570215910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/>
                <a:srcRect l="15615" t="14455" r="25533" b="60347"/>
                <a:stretch/>
              </p:blipFill>
              <p:spPr>
                <a:xfrm>
                  <a:off x="265826" y="4238827"/>
                  <a:ext cx="1586849" cy="465216"/>
                </a:xfrm>
                <a:prstGeom prst="rect">
                  <a:avLst/>
                </a:prstGeom>
              </p:spPr>
            </p:pic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9238BEA8-0118-87A7-071D-FBA69A6F97E3}"/>
                    </a:ext>
                  </a:extLst>
                </p:cNvPr>
                <p:cNvSpPr txBox="1"/>
                <p:nvPr/>
              </p:nvSpPr>
              <p:spPr>
                <a:xfrm>
                  <a:off x="1614352" y="4321135"/>
                  <a:ext cx="215524" cy="2320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000" dirty="0"/>
                    <a:t>Xe</a:t>
                  </a: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5CC3B961-909B-3C97-2533-9344F0B90A39}"/>
                    </a:ext>
                  </a:extLst>
                </p:cNvPr>
                <p:cNvSpPr/>
                <p:nvPr/>
              </p:nvSpPr>
              <p:spPr>
                <a:xfrm>
                  <a:off x="1503203" y="5287172"/>
                  <a:ext cx="397817" cy="24810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  <p:pic>
              <p:nvPicPr>
                <p:cNvPr id="32" name="Picture 31">
                  <a:extLst>
                    <a:ext uri="{FF2B5EF4-FFF2-40B4-BE49-F238E27FC236}">
                      <a16:creationId xmlns:a16="http://schemas.microsoft.com/office/drawing/2014/main" id="{F666B3AE-ABA4-7CE6-17BB-17E12060D00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279535" y="4305948"/>
                  <a:ext cx="233364" cy="207170"/>
                </a:xfrm>
                <a:prstGeom prst="rect">
                  <a:avLst/>
                </a:prstGeom>
              </p:spPr>
            </p:pic>
          </p:grpSp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BCBF1596-2824-3841-A1A5-40C0B1324C7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5102" t="-3" r="4511" b="3"/>
              <a:stretch/>
            </p:blipFill>
            <p:spPr>
              <a:xfrm rot="5400000" flipH="1">
                <a:off x="2451309" y="4695215"/>
                <a:ext cx="269700" cy="158516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F7E3E320-7F37-84CE-FA84-8E4439F471D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35671" t="20050" r="48310" b="69609"/>
              <a:stretch/>
            </p:blipFill>
            <p:spPr>
              <a:xfrm rot="5400000">
                <a:off x="2228726" y="3850362"/>
                <a:ext cx="299078" cy="132202"/>
              </a:xfrm>
              <a:prstGeom prst="rect">
                <a:avLst/>
              </a:prstGeom>
            </p:spPr>
          </p:pic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5A6C6D63-8C0D-F259-D035-35868FCEA6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76606" y="4488347"/>
                <a:ext cx="0" cy="15127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1CA965ED-C20B-07B6-5CFE-442BCB7E63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83115" y="4488189"/>
                <a:ext cx="198253" cy="15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E2AC9590-C341-A436-7AAB-179378EAECCD}"/>
                  </a:ext>
                </a:extLst>
              </p:cNvPr>
              <p:cNvGrpSpPr/>
              <p:nvPr/>
            </p:nvGrpSpPr>
            <p:grpSpPr>
              <a:xfrm flipV="1">
                <a:off x="2379936" y="4901421"/>
                <a:ext cx="198253" cy="151434"/>
                <a:chOff x="2535515" y="4783034"/>
                <a:chExt cx="198253" cy="151434"/>
              </a:xfrm>
            </p:grpSpPr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E71189BC-78F2-9CAC-EC1E-7A6AF58350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729006" y="4783192"/>
                  <a:ext cx="0" cy="1512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1C69143E-A8B5-8F3B-E7FA-3108CA7923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535515" y="4783034"/>
                  <a:ext cx="198253" cy="15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3733152-4ECC-0854-EFED-8A981C3D4903}"/>
                </a:ext>
              </a:extLst>
            </p:cNvPr>
            <p:cNvGrpSpPr/>
            <p:nvPr/>
          </p:nvGrpSpPr>
          <p:grpSpPr>
            <a:xfrm>
              <a:off x="1849400" y="958117"/>
              <a:ext cx="9878091" cy="4071143"/>
              <a:chOff x="2083446" y="1007310"/>
              <a:chExt cx="9878091" cy="4071143"/>
            </a:xfrm>
          </p:grpSpPr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6B24B14B-0FFA-ACA7-2046-D15F3DF62C69}"/>
                  </a:ext>
                </a:extLst>
              </p:cNvPr>
              <p:cNvSpPr txBox="1"/>
              <p:nvPr/>
            </p:nvSpPr>
            <p:spPr>
              <a:xfrm>
                <a:off x="2083446" y="1636001"/>
                <a:ext cx="1035370" cy="4832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solidFill>
                      <a:srgbClr val="92D050"/>
                    </a:solidFill>
                  </a:rPr>
                  <a:t>Anode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5DDAB1C4-F9E3-7C3E-D13F-10639D079F5B}"/>
                  </a:ext>
                </a:extLst>
              </p:cNvPr>
              <p:cNvSpPr txBox="1"/>
              <p:nvPr/>
            </p:nvSpPr>
            <p:spPr>
              <a:xfrm>
                <a:off x="10724464" y="1613866"/>
                <a:ext cx="1237073" cy="4832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Cathode</a:t>
                </a:r>
              </a:p>
            </p:txBody>
          </p: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5894B120-CD00-6058-AE32-2F02FCA29DD4}"/>
                  </a:ext>
                </a:extLst>
              </p:cNvPr>
              <p:cNvCxnSpPr/>
              <p:nvPr/>
            </p:nvCxnSpPr>
            <p:spPr>
              <a:xfrm>
                <a:off x="11197007" y="1974267"/>
                <a:ext cx="7680" cy="631987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Line">
                <a:extLst>
                  <a:ext uri="{FF2B5EF4-FFF2-40B4-BE49-F238E27FC236}">
                    <a16:creationId xmlns:a16="http://schemas.microsoft.com/office/drawing/2014/main" id="{76C541F3-EBD5-BCD3-7B89-8AC1036ADF70}"/>
                  </a:ext>
                </a:extLst>
              </p:cNvPr>
              <p:cNvSpPr/>
              <p:nvPr/>
            </p:nvSpPr>
            <p:spPr>
              <a:xfrm flipV="1">
                <a:off x="10780200" y="3073201"/>
                <a:ext cx="414777" cy="1968241"/>
              </a:xfrm>
              <a:prstGeom prst="line">
                <a:avLst/>
              </a:prstGeom>
              <a:ln w="50800">
                <a:solidFill>
                  <a:srgbClr val="C00000"/>
                </a:solidFill>
                <a:miter lim="400000"/>
              </a:ln>
            </p:spPr>
            <p:txBody>
              <a:bodyPr lIns="50800" tIns="50800" rIns="50800" bIns="50800" anchor="ctr"/>
              <a:lstStyle/>
              <a:p>
                <a:pPr marL="0" marR="0" lvl="0" indent="0" algn="ctr" defTabSz="8255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 Neue"/>
                  <a:sym typeface="Helvetica Neue"/>
                </a:endParaRPr>
              </a:p>
            </p:txBody>
          </p:sp>
          <p:sp>
            <p:nvSpPr>
              <p:cNvPr id="86" name="Line">
                <a:extLst>
                  <a:ext uri="{FF2B5EF4-FFF2-40B4-BE49-F238E27FC236}">
                    <a16:creationId xmlns:a16="http://schemas.microsoft.com/office/drawing/2014/main" id="{9937A010-9482-D159-482C-ED1AA42E54A5}"/>
                  </a:ext>
                </a:extLst>
              </p:cNvPr>
              <p:cNvSpPr/>
              <p:nvPr/>
            </p:nvSpPr>
            <p:spPr>
              <a:xfrm flipV="1">
                <a:off x="10318914" y="3322258"/>
                <a:ext cx="0" cy="1744060"/>
              </a:xfrm>
              <a:prstGeom prst="line">
                <a:avLst/>
              </a:prstGeom>
              <a:ln w="50800">
                <a:solidFill>
                  <a:srgbClr val="61D836">
                    <a:hueOff val="914337"/>
                    <a:satOff val="31515"/>
                    <a:lumOff val="-30790"/>
                  </a:srgbClr>
                </a:solidFill>
                <a:miter lim="400000"/>
              </a:ln>
            </p:spPr>
            <p:txBody>
              <a:bodyPr lIns="50800" tIns="50800" rIns="50800" bIns="50800" anchor="ctr"/>
              <a:lstStyle/>
              <a:p>
                <a:pPr marL="0" marR="0" lvl="0" indent="0" algn="ctr" defTabSz="8255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 Neue"/>
                  <a:sym typeface="Helvetica Neue"/>
                </a:endParaRPr>
              </a:p>
            </p:txBody>
          </p: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51BF6E12-1CB0-73BA-7B81-35E11E9EAA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16417" y="2058509"/>
                <a:ext cx="3755" cy="526800"/>
              </a:xfrm>
              <a:prstGeom prst="straightConnector1">
                <a:avLst/>
              </a:prstGeom>
              <a:ln w="38100">
                <a:solidFill>
                  <a:srgbClr val="92D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Rectangle">
                <a:extLst>
                  <a:ext uri="{FF2B5EF4-FFF2-40B4-BE49-F238E27FC236}">
                    <a16:creationId xmlns:a16="http://schemas.microsoft.com/office/drawing/2014/main" id="{FAF482C4-DE0C-E746-2341-6426CAE9A416}"/>
                  </a:ext>
                </a:extLst>
              </p:cNvPr>
              <p:cNvSpPr/>
              <p:nvPr/>
            </p:nvSpPr>
            <p:spPr>
              <a:xfrm>
                <a:off x="10330618" y="2788698"/>
                <a:ext cx="900000" cy="30768"/>
              </a:xfrm>
              <a:prstGeom prst="rect">
                <a:avLst/>
              </a:prstGeom>
              <a:solidFill>
                <a:srgbClr val="51A7F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89" name="Rectangle">
                <a:extLst>
                  <a:ext uri="{FF2B5EF4-FFF2-40B4-BE49-F238E27FC236}">
                    <a16:creationId xmlns:a16="http://schemas.microsoft.com/office/drawing/2014/main" id="{7271935B-C8D7-104F-D9F4-FE346B249932}"/>
                  </a:ext>
                </a:extLst>
              </p:cNvPr>
              <p:cNvSpPr/>
              <p:nvPr/>
            </p:nvSpPr>
            <p:spPr>
              <a:xfrm>
                <a:off x="10330618" y="2974137"/>
                <a:ext cx="900000" cy="30768"/>
              </a:xfrm>
              <a:prstGeom prst="rect">
                <a:avLst/>
              </a:prstGeom>
              <a:solidFill>
                <a:srgbClr val="51A7F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584200" hangingPunct="0">
                  <a:defRPr sz="2400"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ern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56903516-C2B4-B0CF-13AC-2F9B95E791ED}"/>
                  </a:ext>
                </a:extLst>
              </p:cNvPr>
              <p:cNvCxnSpPr/>
              <p:nvPr/>
            </p:nvCxnSpPr>
            <p:spPr>
              <a:xfrm>
                <a:off x="2454076" y="1451601"/>
                <a:ext cx="8718659" cy="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7ADF9D27-8883-8014-665E-3EE6D1B3CCCD}"/>
                  </a:ext>
                </a:extLst>
              </p:cNvPr>
              <p:cNvSpPr txBox="1"/>
              <p:nvPr/>
            </p:nvSpPr>
            <p:spPr>
              <a:xfrm>
                <a:off x="6452778" y="1007310"/>
                <a:ext cx="959857" cy="536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solidFill>
                      <a:srgbClr val="FF0000"/>
                    </a:solidFill>
                  </a:rPr>
                  <a:t>10 m</a:t>
                </a:r>
              </a:p>
            </p:txBody>
          </p: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B4F5C5ED-80AB-2224-050B-E65657734B1A}"/>
                  </a:ext>
                </a:extLst>
              </p:cNvPr>
              <p:cNvGrpSpPr/>
              <p:nvPr/>
            </p:nvGrpSpPr>
            <p:grpSpPr>
              <a:xfrm>
                <a:off x="8911803" y="3332853"/>
                <a:ext cx="1386555" cy="1160797"/>
                <a:chOff x="5140522" y="3538815"/>
                <a:chExt cx="1386555" cy="1160797"/>
              </a:xfrm>
            </p:grpSpPr>
            <p:sp>
              <p:nvSpPr>
                <p:cNvPr id="155" name="Connection Line">
                  <a:extLst>
                    <a:ext uri="{FF2B5EF4-FFF2-40B4-BE49-F238E27FC236}">
                      <a16:creationId xmlns:a16="http://schemas.microsoft.com/office/drawing/2014/main" id="{E764D791-06CC-6A3B-5A01-81E231F7C284}"/>
                    </a:ext>
                  </a:extLst>
                </p:cNvPr>
                <p:cNvSpPr/>
                <p:nvPr/>
              </p:nvSpPr>
              <p:spPr>
                <a:xfrm>
                  <a:off x="5781903" y="3538815"/>
                  <a:ext cx="745174" cy="8902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34" h="21180" extrusionOk="0">
                      <a:moveTo>
                        <a:pt x="15" y="21180"/>
                      </a:moveTo>
                      <a:cubicBezTo>
                        <a:pt x="-366" y="6633"/>
                        <a:pt x="6707" y="-420"/>
                        <a:pt x="21234" y="20"/>
                      </a:cubicBezTo>
                    </a:path>
                  </a:pathLst>
                </a:custGeom>
                <a:ln w="50800">
                  <a:solidFill>
                    <a:srgbClr val="306F1E"/>
                  </a:solidFill>
                  <a:miter lim="400000"/>
                </a:ln>
              </p:spPr>
              <p:txBody>
                <a:bodyPr/>
                <a:lstStyle/>
                <a:p>
                  <a:pPr algn="ctr" defTabSz="825500" hangingPunct="0"/>
                  <a:endParaRPr sz="1400" b="1" kern="0">
                    <a:solidFill>
                      <a:srgbClr val="000000"/>
                    </a:solidFill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156" name="Line">
                  <a:extLst>
                    <a:ext uri="{FF2B5EF4-FFF2-40B4-BE49-F238E27FC236}">
                      <a16:creationId xmlns:a16="http://schemas.microsoft.com/office/drawing/2014/main" id="{862DE3D8-F2FA-F514-01D7-F3E3927F92C4}"/>
                    </a:ext>
                  </a:extLst>
                </p:cNvPr>
                <p:cNvSpPr/>
                <p:nvPr/>
              </p:nvSpPr>
              <p:spPr>
                <a:xfrm flipH="1">
                  <a:off x="5611362" y="4431984"/>
                  <a:ext cx="338758" cy="1"/>
                </a:xfrm>
                <a:prstGeom prst="line">
                  <a:avLst/>
                </a:prstGeom>
                <a:ln w="38100">
                  <a:solidFill>
                    <a:srgbClr val="61D836">
                      <a:hueOff val="914337"/>
                      <a:satOff val="31515"/>
                      <a:lumOff val="-30790"/>
                    </a:srgbClr>
                  </a:solidFill>
                  <a:miter lim="400000"/>
                </a:ln>
              </p:spPr>
              <p:txBody>
                <a:bodyPr lIns="50800" tIns="50800" rIns="50800" bIns="50800" anchor="ctr"/>
                <a:lstStyle/>
                <a:p>
                  <a:pPr marL="0" marR="0" lvl="0" indent="0" algn="ctr" defTabSz="8255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157" name="Line">
                  <a:extLst>
                    <a:ext uri="{FF2B5EF4-FFF2-40B4-BE49-F238E27FC236}">
                      <a16:creationId xmlns:a16="http://schemas.microsoft.com/office/drawing/2014/main" id="{862B2E68-4CBC-D3A6-1C12-B3A5F556BCD8}"/>
                    </a:ext>
                  </a:extLst>
                </p:cNvPr>
                <p:cNvSpPr/>
                <p:nvPr/>
              </p:nvSpPr>
              <p:spPr>
                <a:xfrm flipH="1">
                  <a:off x="5648554" y="4476527"/>
                  <a:ext cx="264375" cy="1"/>
                </a:xfrm>
                <a:prstGeom prst="line">
                  <a:avLst/>
                </a:prstGeom>
                <a:ln w="38100">
                  <a:solidFill>
                    <a:srgbClr val="61D836">
                      <a:hueOff val="914337"/>
                      <a:satOff val="31515"/>
                      <a:lumOff val="-30790"/>
                    </a:srgbClr>
                  </a:solidFill>
                  <a:miter lim="400000"/>
                </a:ln>
              </p:spPr>
              <p:txBody>
                <a:bodyPr lIns="50800" tIns="50800" rIns="50800" bIns="50800" anchor="ctr"/>
                <a:lstStyle/>
                <a:p>
                  <a:pPr marL="0" marR="0" lvl="0" indent="0" algn="ctr" defTabSz="8255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158" name="Line">
                  <a:extLst>
                    <a:ext uri="{FF2B5EF4-FFF2-40B4-BE49-F238E27FC236}">
                      <a16:creationId xmlns:a16="http://schemas.microsoft.com/office/drawing/2014/main" id="{0247D6C6-5895-E83C-29CD-7DED1FA738FF}"/>
                    </a:ext>
                  </a:extLst>
                </p:cNvPr>
                <p:cNvSpPr/>
                <p:nvPr/>
              </p:nvSpPr>
              <p:spPr>
                <a:xfrm flipH="1">
                  <a:off x="5693944" y="4526437"/>
                  <a:ext cx="173595" cy="1"/>
                </a:xfrm>
                <a:prstGeom prst="line">
                  <a:avLst/>
                </a:prstGeom>
                <a:ln w="38100">
                  <a:solidFill>
                    <a:srgbClr val="61D836">
                      <a:hueOff val="914337"/>
                      <a:satOff val="31515"/>
                      <a:lumOff val="-30790"/>
                    </a:srgbClr>
                  </a:solidFill>
                  <a:miter lim="400000"/>
                </a:ln>
              </p:spPr>
              <p:txBody>
                <a:bodyPr lIns="50800" tIns="50800" rIns="50800" bIns="50800" anchor="ctr"/>
                <a:lstStyle/>
                <a:p>
                  <a:pPr marL="0" marR="0" lvl="0" indent="0" algn="ctr" defTabSz="8255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159" name="Line">
                  <a:extLst>
                    <a:ext uri="{FF2B5EF4-FFF2-40B4-BE49-F238E27FC236}">
                      <a16:creationId xmlns:a16="http://schemas.microsoft.com/office/drawing/2014/main" id="{0BD5E3AE-5B22-CF89-69A4-AD0E8F0636A6}"/>
                    </a:ext>
                  </a:extLst>
                </p:cNvPr>
                <p:cNvSpPr/>
                <p:nvPr/>
              </p:nvSpPr>
              <p:spPr>
                <a:xfrm flipH="1">
                  <a:off x="5734386" y="4579710"/>
                  <a:ext cx="92712" cy="1"/>
                </a:xfrm>
                <a:prstGeom prst="line">
                  <a:avLst/>
                </a:prstGeom>
                <a:ln w="38100">
                  <a:solidFill>
                    <a:srgbClr val="61D836">
                      <a:hueOff val="914337"/>
                      <a:satOff val="31515"/>
                      <a:lumOff val="-30790"/>
                    </a:srgbClr>
                  </a:solidFill>
                  <a:miter lim="400000"/>
                </a:ln>
              </p:spPr>
              <p:txBody>
                <a:bodyPr lIns="50800" tIns="50800" rIns="50800" bIns="50800" anchor="ctr"/>
                <a:lstStyle/>
                <a:p>
                  <a:pPr marL="0" marR="0" lvl="0" indent="0" algn="ctr" defTabSz="8255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160" name="TextBox 159">
                  <a:extLst>
                    <a:ext uri="{FF2B5EF4-FFF2-40B4-BE49-F238E27FC236}">
                      <a16:creationId xmlns:a16="http://schemas.microsoft.com/office/drawing/2014/main" id="{C9500634-0DA8-1FAA-9FB8-8480382EAB24}"/>
                    </a:ext>
                  </a:extLst>
                </p:cNvPr>
                <p:cNvSpPr txBox="1"/>
                <p:nvPr/>
              </p:nvSpPr>
              <p:spPr>
                <a:xfrm>
                  <a:off x="5140522" y="3947837"/>
                  <a:ext cx="761807" cy="751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10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GND</a:t>
                  </a:r>
                </a:p>
              </p:txBody>
            </p:sp>
          </p:grp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C58F0BFD-4A24-5A5F-1FE6-EC5A1DED2F0E}"/>
                  </a:ext>
                </a:extLst>
              </p:cNvPr>
              <p:cNvSpPr txBox="1"/>
              <p:nvPr/>
            </p:nvSpPr>
            <p:spPr>
              <a:xfrm rot="16937836">
                <a:off x="10340832" y="3651319"/>
                <a:ext cx="2102493" cy="751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>
                    <a:solidFill>
                      <a:srgbClr val="C00000"/>
                    </a:solidFill>
                  </a:rPr>
                  <a:t>50 kV cathode cable</a:t>
                </a:r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AB2278BB-AF66-0E46-1292-E27D4EC33F9A}"/>
                  </a:ext>
                </a:extLst>
              </p:cNvPr>
              <p:cNvSpPr txBox="1"/>
              <p:nvPr/>
            </p:nvSpPr>
            <p:spPr>
              <a:xfrm rot="21417533">
                <a:off x="3633230" y="2152692"/>
                <a:ext cx="3622137" cy="4564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>
                    <a:solidFill>
                      <a:srgbClr val="B2624A"/>
                    </a:solidFill>
                  </a:rPr>
                  <a:t>anode return cage</a:t>
                </a:r>
              </a:p>
            </p:txBody>
          </p:sp>
          <p:grpSp>
            <p:nvGrpSpPr>
              <p:cNvPr id="95" name="Group">
                <a:extLst>
                  <a:ext uri="{FF2B5EF4-FFF2-40B4-BE49-F238E27FC236}">
                    <a16:creationId xmlns:a16="http://schemas.microsoft.com/office/drawing/2014/main" id="{4C2A36E4-2361-4BEB-618C-1BD3FBEF7293}"/>
                  </a:ext>
                </a:extLst>
              </p:cNvPr>
              <p:cNvGrpSpPr/>
              <p:nvPr/>
            </p:nvGrpSpPr>
            <p:grpSpPr>
              <a:xfrm>
                <a:off x="11172733" y="2689117"/>
                <a:ext cx="48545" cy="415364"/>
                <a:chOff x="822413" y="-1"/>
                <a:chExt cx="155174" cy="837933"/>
              </a:xfrm>
            </p:grpSpPr>
            <p:grpSp>
              <p:nvGrpSpPr>
                <p:cNvPr id="127" name="Group">
                  <a:extLst>
                    <a:ext uri="{FF2B5EF4-FFF2-40B4-BE49-F238E27FC236}">
                      <a16:creationId xmlns:a16="http://schemas.microsoft.com/office/drawing/2014/main" id="{0E7DE493-D519-DCFB-7CFC-94B018E92852}"/>
                    </a:ext>
                  </a:extLst>
                </p:cNvPr>
                <p:cNvGrpSpPr/>
                <p:nvPr/>
              </p:nvGrpSpPr>
              <p:grpSpPr>
                <a:xfrm>
                  <a:off x="822413" y="-1"/>
                  <a:ext cx="155174" cy="341382"/>
                  <a:chOff x="822413" y="0"/>
                  <a:chExt cx="155174" cy="341380"/>
                </a:xfrm>
              </p:grpSpPr>
              <p:sp>
                <p:nvSpPr>
                  <p:cNvPr id="142" name="Rectangle">
                    <a:extLst>
                      <a:ext uri="{FF2B5EF4-FFF2-40B4-BE49-F238E27FC236}">
                        <a16:creationId xmlns:a16="http://schemas.microsoft.com/office/drawing/2014/main" id="{89D4692C-26DE-F8CC-60B2-6DAB5127B3AC}"/>
                      </a:ext>
                    </a:extLst>
                  </p:cNvPr>
                  <p:cNvSpPr/>
                  <p:nvPr/>
                </p:nvSpPr>
                <p:spPr>
                  <a:xfrm>
                    <a:off x="868965" y="124137"/>
                    <a:ext cx="62070" cy="186208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43" name="Circle">
                    <a:extLst>
                      <a:ext uri="{FF2B5EF4-FFF2-40B4-BE49-F238E27FC236}">
                        <a16:creationId xmlns:a16="http://schemas.microsoft.com/office/drawing/2014/main" id="{C79FA7D2-9455-CA9A-51AA-5A8CFBBEA0E7}"/>
                      </a:ext>
                    </a:extLst>
                  </p:cNvPr>
                  <p:cNvSpPr/>
                  <p:nvPr/>
                </p:nvSpPr>
                <p:spPr>
                  <a:xfrm>
                    <a:off x="868965" y="279310"/>
                    <a:ext cx="62070" cy="62070"/>
                  </a:xfrm>
                  <a:prstGeom prst="ellipse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44" name="Rectangle">
                    <a:extLst>
                      <a:ext uri="{FF2B5EF4-FFF2-40B4-BE49-F238E27FC236}">
                        <a16:creationId xmlns:a16="http://schemas.microsoft.com/office/drawing/2014/main" id="{196FE424-09FE-7795-4321-DD12CF94D6F2}"/>
                      </a:ext>
                    </a:extLst>
                  </p:cNvPr>
                  <p:cNvSpPr/>
                  <p:nvPr/>
                </p:nvSpPr>
                <p:spPr>
                  <a:xfrm>
                    <a:off x="931034" y="124137"/>
                    <a:ext cx="31036" cy="62070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45" name="Rectangle">
                    <a:extLst>
                      <a:ext uri="{FF2B5EF4-FFF2-40B4-BE49-F238E27FC236}">
                        <a16:creationId xmlns:a16="http://schemas.microsoft.com/office/drawing/2014/main" id="{8FD0BF88-21A7-8936-6611-4C33AE9B4177}"/>
                      </a:ext>
                    </a:extLst>
                  </p:cNvPr>
                  <p:cNvSpPr/>
                  <p:nvPr/>
                </p:nvSpPr>
                <p:spPr>
                  <a:xfrm>
                    <a:off x="837931" y="124137"/>
                    <a:ext cx="31035" cy="62070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46" name="Square">
                    <a:extLst>
                      <a:ext uri="{FF2B5EF4-FFF2-40B4-BE49-F238E27FC236}">
                        <a16:creationId xmlns:a16="http://schemas.microsoft.com/office/drawing/2014/main" id="{84B7B7C3-4AFF-EFD1-2DAD-03FF338876B1}"/>
                      </a:ext>
                    </a:extLst>
                  </p:cNvPr>
                  <p:cNvSpPr/>
                  <p:nvPr/>
                </p:nvSpPr>
                <p:spPr>
                  <a:xfrm>
                    <a:off x="837931" y="0"/>
                    <a:ext cx="124139" cy="124138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47" name="Triangle">
                    <a:extLst>
                      <a:ext uri="{FF2B5EF4-FFF2-40B4-BE49-F238E27FC236}">
                        <a16:creationId xmlns:a16="http://schemas.microsoft.com/office/drawing/2014/main" id="{DF6A0513-5265-6CEE-B7EB-60018EF1CC78}"/>
                      </a:ext>
                    </a:extLst>
                  </p:cNvPr>
                  <p:cNvSpPr/>
                  <p:nvPr/>
                </p:nvSpPr>
                <p:spPr>
                  <a:xfrm>
                    <a:off x="837931" y="155172"/>
                    <a:ext cx="31035" cy="310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0"/>
                        </a:moveTo>
                        <a:lnTo>
                          <a:pt x="0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grpSp>
                <p:nvGrpSpPr>
                  <p:cNvPr id="148" name="Group">
                    <a:extLst>
                      <a:ext uri="{FF2B5EF4-FFF2-40B4-BE49-F238E27FC236}">
                        <a16:creationId xmlns:a16="http://schemas.microsoft.com/office/drawing/2014/main" id="{8339D5D4-3791-19B3-6124-C7A4CD022847}"/>
                      </a:ext>
                    </a:extLst>
                  </p:cNvPr>
                  <p:cNvGrpSpPr/>
                  <p:nvPr/>
                </p:nvGrpSpPr>
                <p:grpSpPr>
                  <a:xfrm>
                    <a:off x="931034" y="155172"/>
                    <a:ext cx="46553" cy="46553"/>
                    <a:chOff x="0" y="0"/>
                    <a:chExt cx="46551" cy="46551"/>
                  </a:xfrm>
                </p:grpSpPr>
                <p:sp>
                  <p:nvSpPr>
                    <p:cNvPr id="152" name="Rectangle">
                      <a:extLst>
                        <a:ext uri="{FF2B5EF4-FFF2-40B4-BE49-F238E27FC236}">
                          <a16:creationId xmlns:a16="http://schemas.microsoft.com/office/drawing/2014/main" id="{39796A4A-78A3-4736-CABA-58F11680D5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31034"/>
                      <a:ext cx="31035" cy="15518"/>
                    </a:xfrm>
                    <a:prstGeom prst="rect">
                      <a:avLst/>
                    </a:prstGeom>
                    <a:solidFill>
                      <a:srgbClr val="DCBD23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153" name="Triangle">
                      <a:extLst>
                        <a:ext uri="{FF2B5EF4-FFF2-40B4-BE49-F238E27FC236}">
                          <a16:creationId xmlns:a16="http://schemas.microsoft.com/office/drawing/2014/main" id="{7FB52B68-B022-B255-1FBC-E3B6EFB6EA2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0" y="0"/>
                      <a:ext cx="31035" cy="3103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0"/>
                          </a:moveTo>
                          <a:lnTo>
                            <a:pt x="0" y="21600"/>
                          </a:ln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DCBD23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154" name="Triangle">
                      <a:extLst>
                        <a:ext uri="{FF2B5EF4-FFF2-40B4-BE49-F238E27FC236}">
                          <a16:creationId xmlns:a16="http://schemas.microsoft.com/office/drawing/2014/main" id="{15688F5B-6502-06E9-1DA6-A91B9239EF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034" y="-1"/>
                      <a:ext cx="15518" cy="4655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0"/>
                          </a:moveTo>
                          <a:lnTo>
                            <a:pt x="0" y="21600"/>
                          </a:ln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DCBD23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</p:grpSp>
              <p:grpSp>
                <p:nvGrpSpPr>
                  <p:cNvPr id="149" name="Group">
                    <a:extLst>
                      <a:ext uri="{FF2B5EF4-FFF2-40B4-BE49-F238E27FC236}">
                        <a16:creationId xmlns:a16="http://schemas.microsoft.com/office/drawing/2014/main" id="{833F8E3B-429C-FB9B-45D4-1DF82B2CB74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822413" y="155171"/>
                    <a:ext cx="46553" cy="46555"/>
                    <a:chOff x="0" y="-1"/>
                    <a:chExt cx="46552" cy="46553"/>
                  </a:xfrm>
                </p:grpSpPr>
                <p:sp>
                  <p:nvSpPr>
                    <p:cNvPr id="150" name="Rectangle">
                      <a:extLst>
                        <a:ext uri="{FF2B5EF4-FFF2-40B4-BE49-F238E27FC236}">
                          <a16:creationId xmlns:a16="http://schemas.microsoft.com/office/drawing/2014/main" id="{8DE5B1EB-8BC2-F4C5-EBC7-8CFAE8158D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31034"/>
                      <a:ext cx="31035" cy="15518"/>
                    </a:xfrm>
                    <a:prstGeom prst="rect">
                      <a:avLst/>
                    </a:prstGeom>
                    <a:solidFill>
                      <a:srgbClr val="DCBD23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151" name="Triangle">
                      <a:extLst>
                        <a:ext uri="{FF2B5EF4-FFF2-40B4-BE49-F238E27FC236}">
                          <a16:creationId xmlns:a16="http://schemas.microsoft.com/office/drawing/2014/main" id="{8108D91F-CFBE-9C65-EBCC-005CBD481D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034" y="-1"/>
                      <a:ext cx="15518" cy="4655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0"/>
                          </a:moveTo>
                          <a:lnTo>
                            <a:pt x="0" y="21600"/>
                          </a:ln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DCBD23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</p:grpSp>
            </p:grpSp>
            <p:grpSp>
              <p:nvGrpSpPr>
                <p:cNvPr id="128" name="Group">
                  <a:extLst>
                    <a:ext uri="{FF2B5EF4-FFF2-40B4-BE49-F238E27FC236}">
                      <a16:creationId xmlns:a16="http://schemas.microsoft.com/office/drawing/2014/main" id="{3C2CA352-C4E8-33D5-21F7-C3BA08A68C6C}"/>
                    </a:ext>
                  </a:extLst>
                </p:cNvPr>
                <p:cNvGrpSpPr/>
                <p:nvPr/>
              </p:nvGrpSpPr>
              <p:grpSpPr>
                <a:xfrm rot="10800000" flipH="1">
                  <a:off x="822413" y="496550"/>
                  <a:ext cx="155174" cy="341382"/>
                  <a:chOff x="822413" y="0"/>
                  <a:chExt cx="155174" cy="341380"/>
                </a:xfrm>
              </p:grpSpPr>
              <p:sp>
                <p:nvSpPr>
                  <p:cNvPr id="129" name="Rectangle">
                    <a:extLst>
                      <a:ext uri="{FF2B5EF4-FFF2-40B4-BE49-F238E27FC236}">
                        <a16:creationId xmlns:a16="http://schemas.microsoft.com/office/drawing/2014/main" id="{916110F5-7F50-B0A5-C9CB-57D12305C674}"/>
                      </a:ext>
                    </a:extLst>
                  </p:cNvPr>
                  <p:cNvSpPr/>
                  <p:nvPr/>
                </p:nvSpPr>
                <p:spPr>
                  <a:xfrm>
                    <a:off x="868965" y="124137"/>
                    <a:ext cx="62070" cy="186208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30" name="Circle">
                    <a:extLst>
                      <a:ext uri="{FF2B5EF4-FFF2-40B4-BE49-F238E27FC236}">
                        <a16:creationId xmlns:a16="http://schemas.microsoft.com/office/drawing/2014/main" id="{953B9CAE-7C0F-3319-B070-96941F392C2A}"/>
                      </a:ext>
                    </a:extLst>
                  </p:cNvPr>
                  <p:cNvSpPr/>
                  <p:nvPr/>
                </p:nvSpPr>
                <p:spPr>
                  <a:xfrm>
                    <a:off x="868965" y="279310"/>
                    <a:ext cx="62070" cy="62070"/>
                  </a:xfrm>
                  <a:prstGeom prst="ellipse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31" name="Rectangle">
                    <a:extLst>
                      <a:ext uri="{FF2B5EF4-FFF2-40B4-BE49-F238E27FC236}">
                        <a16:creationId xmlns:a16="http://schemas.microsoft.com/office/drawing/2014/main" id="{9AA387CA-AEAC-24D6-08E7-298D34591F77}"/>
                      </a:ext>
                    </a:extLst>
                  </p:cNvPr>
                  <p:cNvSpPr/>
                  <p:nvPr/>
                </p:nvSpPr>
                <p:spPr>
                  <a:xfrm>
                    <a:off x="931034" y="124137"/>
                    <a:ext cx="31036" cy="62070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32" name="Rectangle">
                    <a:extLst>
                      <a:ext uri="{FF2B5EF4-FFF2-40B4-BE49-F238E27FC236}">
                        <a16:creationId xmlns:a16="http://schemas.microsoft.com/office/drawing/2014/main" id="{F171D002-158C-B4FC-2D82-A3662D60B943}"/>
                      </a:ext>
                    </a:extLst>
                  </p:cNvPr>
                  <p:cNvSpPr/>
                  <p:nvPr/>
                </p:nvSpPr>
                <p:spPr>
                  <a:xfrm>
                    <a:off x="837931" y="124137"/>
                    <a:ext cx="31035" cy="62070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33" name="Square">
                    <a:extLst>
                      <a:ext uri="{FF2B5EF4-FFF2-40B4-BE49-F238E27FC236}">
                        <a16:creationId xmlns:a16="http://schemas.microsoft.com/office/drawing/2014/main" id="{1DCBECC9-72E2-24D2-2125-5B162E8FA56E}"/>
                      </a:ext>
                    </a:extLst>
                  </p:cNvPr>
                  <p:cNvSpPr/>
                  <p:nvPr/>
                </p:nvSpPr>
                <p:spPr>
                  <a:xfrm>
                    <a:off x="837931" y="0"/>
                    <a:ext cx="124139" cy="124138"/>
                  </a:xfrm>
                  <a:prstGeom prst="rect">
                    <a:avLst/>
                  </a:prstGeom>
                  <a:solidFill>
                    <a:srgbClr val="53585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34" name="Triangle">
                    <a:extLst>
                      <a:ext uri="{FF2B5EF4-FFF2-40B4-BE49-F238E27FC236}">
                        <a16:creationId xmlns:a16="http://schemas.microsoft.com/office/drawing/2014/main" id="{AE8CDE36-6C4D-39D5-947C-F016F05FC20E}"/>
                      </a:ext>
                    </a:extLst>
                  </p:cNvPr>
                  <p:cNvSpPr/>
                  <p:nvPr/>
                </p:nvSpPr>
                <p:spPr>
                  <a:xfrm>
                    <a:off x="837931" y="155172"/>
                    <a:ext cx="31035" cy="310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0"/>
                        </a:moveTo>
                        <a:lnTo>
                          <a:pt x="0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grpSp>
                <p:nvGrpSpPr>
                  <p:cNvPr id="135" name="Group">
                    <a:extLst>
                      <a:ext uri="{FF2B5EF4-FFF2-40B4-BE49-F238E27FC236}">
                        <a16:creationId xmlns:a16="http://schemas.microsoft.com/office/drawing/2014/main" id="{A96F8F0A-1D42-6F6F-7D99-D94B5C1EFF6E}"/>
                      </a:ext>
                    </a:extLst>
                  </p:cNvPr>
                  <p:cNvGrpSpPr/>
                  <p:nvPr/>
                </p:nvGrpSpPr>
                <p:grpSpPr>
                  <a:xfrm>
                    <a:off x="931034" y="155172"/>
                    <a:ext cx="46553" cy="46553"/>
                    <a:chOff x="0" y="0"/>
                    <a:chExt cx="46551" cy="46551"/>
                  </a:xfrm>
                </p:grpSpPr>
                <p:sp>
                  <p:nvSpPr>
                    <p:cNvPr id="139" name="Rectangle">
                      <a:extLst>
                        <a:ext uri="{FF2B5EF4-FFF2-40B4-BE49-F238E27FC236}">
                          <a16:creationId xmlns:a16="http://schemas.microsoft.com/office/drawing/2014/main" id="{609F061D-3CC6-C094-292B-9BD3BFC15E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31034"/>
                      <a:ext cx="31035" cy="15518"/>
                    </a:xfrm>
                    <a:prstGeom prst="rect">
                      <a:avLst/>
                    </a:prstGeom>
                    <a:solidFill>
                      <a:srgbClr val="DCBD23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140" name="Triangle">
                      <a:extLst>
                        <a:ext uri="{FF2B5EF4-FFF2-40B4-BE49-F238E27FC236}">
                          <a16:creationId xmlns:a16="http://schemas.microsoft.com/office/drawing/2014/main" id="{2856F3D2-48A6-B865-D6B1-59421175EA97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0" y="0"/>
                      <a:ext cx="31035" cy="3103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0"/>
                          </a:moveTo>
                          <a:lnTo>
                            <a:pt x="0" y="21600"/>
                          </a:ln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DCBD23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141" name="Triangle">
                      <a:extLst>
                        <a:ext uri="{FF2B5EF4-FFF2-40B4-BE49-F238E27FC236}">
                          <a16:creationId xmlns:a16="http://schemas.microsoft.com/office/drawing/2014/main" id="{D6DDD397-2A23-0D1A-22E0-AC1CBD23CD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034" y="-1"/>
                      <a:ext cx="15518" cy="4655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0"/>
                          </a:moveTo>
                          <a:lnTo>
                            <a:pt x="0" y="21600"/>
                          </a:ln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DCBD23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</p:grpSp>
              <p:grpSp>
                <p:nvGrpSpPr>
                  <p:cNvPr id="136" name="Group">
                    <a:extLst>
                      <a:ext uri="{FF2B5EF4-FFF2-40B4-BE49-F238E27FC236}">
                        <a16:creationId xmlns:a16="http://schemas.microsoft.com/office/drawing/2014/main" id="{AE884246-600A-37E0-E8D7-DDBE9AA5814E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822413" y="155171"/>
                    <a:ext cx="46553" cy="46555"/>
                    <a:chOff x="0" y="-1"/>
                    <a:chExt cx="46552" cy="46553"/>
                  </a:xfrm>
                </p:grpSpPr>
                <p:sp>
                  <p:nvSpPr>
                    <p:cNvPr id="137" name="Triangle">
                      <a:extLst>
                        <a:ext uri="{FF2B5EF4-FFF2-40B4-BE49-F238E27FC236}">
                          <a16:creationId xmlns:a16="http://schemas.microsoft.com/office/drawing/2014/main" id="{DF1FDFB7-3B0D-949A-FB72-62D1FEB7B91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0" y="0"/>
                      <a:ext cx="31035" cy="3103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0"/>
                          </a:moveTo>
                          <a:lnTo>
                            <a:pt x="0" y="21600"/>
                          </a:ln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DCBD23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138" name="Triangle">
                      <a:extLst>
                        <a:ext uri="{FF2B5EF4-FFF2-40B4-BE49-F238E27FC236}">
                          <a16:creationId xmlns:a16="http://schemas.microsoft.com/office/drawing/2014/main" id="{1E5A63BB-64DE-91B1-DFC5-A433909B10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034" y="-1"/>
                      <a:ext cx="15518" cy="4655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0"/>
                          </a:moveTo>
                          <a:lnTo>
                            <a:pt x="0" y="21600"/>
                          </a:ln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DCBD23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</p:grpSp>
            </p:grp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BFD91DC6-5175-E6F3-6D1F-DE47E7F0D64E}"/>
                  </a:ext>
                </a:extLst>
              </p:cNvPr>
              <p:cNvGrpSpPr/>
              <p:nvPr/>
            </p:nvGrpSpPr>
            <p:grpSpPr>
              <a:xfrm>
                <a:off x="2474132" y="2450159"/>
                <a:ext cx="8832522" cy="892259"/>
                <a:chOff x="2474132" y="2450159"/>
                <a:chExt cx="8832522" cy="892259"/>
              </a:xfrm>
            </p:grpSpPr>
            <p:sp>
              <p:nvSpPr>
                <p:cNvPr id="97" name="Square">
                  <a:extLst>
                    <a:ext uri="{FF2B5EF4-FFF2-40B4-BE49-F238E27FC236}">
                      <a16:creationId xmlns:a16="http://schemas.microsoft.com/office/drawing/2014/main" id="{39546A58-E0BC-F4B7-4154-F0982DD08A6B}"/>
                    </a:ext>
                  </a:extLst>
                </p:cNvPr>
                <p:cNvSpPr/>
                <p:nvPr/>
              </p:nvSpPr>
              <p:spPr>
                <a:xfrm flipH="1">
                  <a:off x="2474132" y="2959894"/>
                  <a:ext cx="114059" cy="181698"/>
                </a:xfrm>
                <a:prstGeom prst="rect">
                  <a:avLst/>
                </a:prstGeom>
                <a:solidFill>
                  <a:srgbClr val="5358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 hangingPunct="0">
                    <a:defRPr sz="2400" b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kern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  <p:grpSp>
              <p:nvGrpSpPr>
                <p:cNvPr id="98" name="Group">
                  <a:extLst>
                    <a:ext uri="{FF2B5EF4-FFF2-40B4-BE49-F238E27FC236}">
                      <a16:creationId xmlns:a16="http://schemas.microsoft.com/office/drawing/2014/main" id="{4885E182-2CBB-FA24-A767-8DEBC3A0222C}"/>
                    </a:ext>
                  </a:extLst>
                </p:cNvPr>
                <p:cNvGrpSpPr/>
                <p:nvPr/>
              </p:nvGrpSpPr>
              <p:grpSpPr>
                <a:xfrm>
                  <a:off x="2475459" y="2450159"/>
                  <a:ext cx="8831195" cy="892259"/>
                  <a:chOff x="1308561" y="-2"/>
                  <a:chExt cx="12296865" cy="1799995"/>
                </a:xfrm>
              </p:grpSpPr>
              <p:sp>
                <p:nvSpPr>
                  <p:cNvPr id="99" name="Triangle">
                    <a:extLst>
                      <a:ext uri="{FF2B5EF4-FFF2-40B4-BE49-F238E27FC236}">
                        <a16:creationId xmlns:a16="http://schemas.microsoft.com/office/drawing/2014/main" id="{19C2137D-4825-2767-CD3D-2E3F97A59A52}"/>
                      </a:ext>
                    </a:extLst>
                  </p:cNvPr>
                  <p:cNvSpPr/>
                  <p:nvPr/>
                </p:nvSpPr>
                <p:spPr>
                  <a:xfrm flipH="1">
                    <a:off x="13574391" y="636281"/>
                    <a:ext cx="31035" cy="310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0"/>
                        </a:moveTo>
                        <a:lnTo>
                          <a:pt x="0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00" name="Rectangle">
                    <a:extLst>
                      <a:ext uri="{FF2B5EF4-FFF2-40B4-BE49-F238E27FC236}">
                        <a16:creationId xmlns:a16="http://schemas.microsoft.com/office/drawing/2014/main" id="{EEC953B6-1F57-A2E4-C000-8866800E754A}"/>
                      </a:ext>
                    </a:extLst>
                  </p:cNvPr>
                  <p:cNvSpPr/>
                  <p:nvPr/>
                </p:nvSpPr>
                <p:spPr>
                  <a:xfrm flipH="1">
                    <a:off x="2282743" y="683471"/>
                    <a:ext cx="10360615" cy="61019"/>
                  </a:xfrm>
                  <a:prstGeom prst="rect">
                    <a:avLst/>
                  </a:prstGeom>
                  <a:solidFill>
                    <a:srgbClr val="51A7F9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01" name="Rectangle">
                    <a:extLst>
                      <a:ext uri="{FF2B5EF4-FFF2-40B4-BE49-F238E27FC236}">
                        <a16:creationId xmlns:a16="http://schemas.microsoft.com/office/drawing/2014/main" id="{82734675-DC55-9B48-BED5-DBFC0AB0C092}"/>
                      </a:ext>
                    </a:extLst>
                  </p:cNvPr>
                  <p:cNvSpPr/>
                  <p:nvPr/>
                </p:nvSpPr>
                <p:spPr>
                  <a:xfrm flipH="1">
                    <a:off x="2254248" y="1054832"/>
                    <a:ext cx="10389110" cy="66488"/>
                  </a:xfrm>
                  <a:prstGeom prst="rect">
                    <a:avLst/>
                  </a:prstGeom>
                  <a:solidFill>
                    <a:srgbClr val="51A7F9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grpSp>
                <p:nvGrpSpPr>
                  <p:cNvPr id="102" name="Group">
                    <a:extLst>
                      <a:ext uri="{FF2B5EF4-FFF2-40B4-BE49-F238E27FC236}">
                        <a16:creationId xmlns:a16="http://schemas.microsoft.com/office/drawing/2014/main" id="{D05D0208-ECB3-6496-FE6B-D79516B528F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2133770" y="1551716"/>
                    <a:ext cx="124138" cy="248277"/>
                    <a:chOff x="0" y="0"/>
                    <a:chExt cx="124137" cy="248275"/>
                  </a:xfrm>
                </p:grpSpPr>
                <p:sp>
                  <p:nvSpPr>
                    <p:cNvPr id="124" name="Square">
                      <a:extLst>
                        <a:ext uri="{FF2B5EF4-FFF2-40B4-BE49-F238E27FC236}">
                          <a16:creationId xmlns:a16="http://schemas.microsoft.com/office/drawing/2014/main" id="{B8EA6359-24BD-35A9-C100-A65BF27E375D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0" y="62068"/>
                      <a:ext cx="124138" cy="124139"/>
                    </a:xfrm>
                    <a:prstGeom prst="rect">
                      <a:avLst/>
                    </a:prstGeom>
                    <a:solidFill>
                      <a:srgbClr val="B0624D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125" name="Circle">
                      <a:extLst>
                        <a:ext uri="{FF2B5EF4-FFF2-40B4-BE49-F238E27FC236}">
                          <a16:creationId xmlns:a16="http://schemas.microsoft.com/office/drawing/2014/main" id="{9B970AEF-6D1D-3754-7A07-AFBFA6F87509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0" y="0"/>
                      <a:ext cx="124138" cy="124138"/>
                    </a:xfrm>
                    <a:prstGeom prst="ellipse">
                      <a:avLst/>
                    </a:prstGeom>
                    <a:solidFill>
                      <a:srgbClr val="AF625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126" name="Circle">
                      <a:extLst>
                        <a:ext uri="{FF2B5EF4-FFF2-40B4-BE49-F238E27FC236}">
                          <a16:creationId xmlns:a16="http://schemas.microsoft.com/office/drawing/2014/main" id="{0F5DBEBE-8B79-E3A9-0581-C8D807C39A19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0" y="124137"/>
                      <a:ext cx="124138" cy="124139"/>
                    </a:xfrm>
                    <a:prstGeom prst="ellipse">
                      <a:avLst/>
                    </a:prstGeom>
                    <a:solidFill>
                      <a:srgbClr val="AF625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</p:grpSp>
              <p:sp>
                <p:nvSpPr>
                  <p:cNvPr id="103" name="Rectangle">
                    <a:extLst>
                      <a:ext uri="{FF2B5EF4-FFF2-40B4-BE49-F238E27FC236}">
                        <a16:creationId xmlns:a16="http://schemas.microsoft.com/office/drawing/2014/main" id="{2972447A-D8CB-1CC7-8363-448D006E38FF}"/>
                      </a:ext>
                    </a:extLst>
                  </p:cNvPr>
                  <p:cNvSpPr/>
                  <p:nvPr/>
                </p:nvSpPr>
                <p:spPr>
                  <a:xfrm rot="10710000">
                    <a:off x="1451429" y="224395"/>
                    <a:ext cx="10773014" cy="59782"/>
                  </a:xfrm>
                  <a:prstGeom prst="rect">
                    <a:avLst/>
                  </a:prstGeom>
                  <a:solidFill>
                    <a:srgbClr val="B2624A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grpSp>
                <p:nvGrpSpPr>
                  <p:cNvPr id="104" name="Group">
                    <a:extLst>
                      <a:ext uri="{FF2B5EF4-FFF2-40B4-BE49-F238E27FC236}">
                        <a16:creationId xmlns:a16="http://schemas.microsoft.com/office/drawing/2014/main" id="{E2B2C8AB-7069-C87A-F9DC-B586BF3705A6}"/>
                      </a:ext>
                    </a:extLst>
                  </p:cNvPr>
                  <p:cNvGrpSpPr/>
                  <p:nvPr/>
                </p:nvGrpSpPr>
                <p:grpSpPr>
                  <a:xfrm rot="10800000">
                    <a:off x="12133767" y="-2"/>
                    <a:ext cx="124138" cy="248277"/>
                    <a:chOff x="0" y="0"/>
                    <a:chExt cx="124137" cy="248275"/>
                  </a:xfrm>
                </p:grpSpPr>
                <p:sp>
                  <p:nvSpPr>
                    <p:cNvPr id="121" name="Square">
                      <a:extLst>
                        <a:ext uri="{FF2B5EF4-FFF2-40B4-BE49-F238E27FC236}">
                          <a16:creationId xmlns:a16="http://schemas.microsoft.com/office/drawing/2014/main" id="{C85506A4-8168-C472-51D2-221A13AE3044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0" y="62068"/>
                      <a:ext cx="124138" cy="124139"/>
                    </a:xfrm>
                    <a:prstGeom prst="rect">
                      <a:avLst/>
                    </a:prstGeom>
                    <a:solidFill>
                      <a:srgbClr val="B0624D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122" name="Circle">
                      <a:extLst>
                        <a:ext uri="{FF2B5EF4-FFF2-40B4-BE49-F238E27FC236}">
                          <a16:creationId xmlns:a16="http://schemas.microsoft.com/office/drawing/2014/main" id="{C2E08F55-6CE9-74EB-8628-6381050DF856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0" y="0"/>
                      <a:ext cx="124138" cy="124138"/>
                    </a:xfrm>
                    <a:prstGeom prst="ellipse">
                      <a:avLst/>
                    </a:prstGeom>
                    <a:solidFill>
                      <a:srgbClr val="AF625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123" name="Circle">
                      <a:extLst>
                        <a:ext uri="{FF2B5EF4-FFF2-40B4-BE49-F238E27FC236}">
                          <a16:creationId xmlns:a16="http://schemas.microsoft.com/office/drawing/2014/main" id="{A70741EB-10F7-91DA-A741-5054D8F4FFF1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0" y="124137"/>
                      <a:ext cx="124138" cy="124139"/>
                    </a:xfrm>
                    <a:prstGeom prst="ellipse">
                      <a:avLst/>
                    </a:prstGeom>
                    <a:solidFill>
                      <a:srgbClr val="AF625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</p:grpSp>
              <p:sp>
                <p:nvSpPr>
                  <p:cNvPr id="105" name="Group">
                    <a:extLst>
                      <a:ext uri="{FF2B5EF4-FFF2-40B4-BE49-F238E27FC236}">
                        <a16:creationId xmlns:a16="http://schemas.microsoft.com/office/drawing/2014/main" id="{B86565D0-B1BF-585D-168B-B45CCC4CFE82}"/>
                      </a:ext>
                    </a:extLst>
                  </p:cNvPr>
                  <p:cNvSpPr/>
                  <p:nvPr/>
                </p:nvSpPr>
                <p:spPr>
                  <a:xfrm>
                    <a:off x="13499040" y="679079"/>
                    <a:ext cx="55197" cy="443895"/>
                  </a:xfrm>
                  <a:prstGeom prst="rect">
                    <a:avLst/>
                  </a:prstGeom>
                  <a:solidFill>
                    <a:srgbClr val="00882B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  <p:sp>
                <p:nvSpPr>
                  <p:cNvPr id="106" name="Line">
                    <a:extLst>
                      <a:ext uri="{FF2B5EF4-FFF2-40B4-BE49-F238E27FC236}">
                        <a16:creationId xmlns:a16="http://schemas.microsoft.com/office/drawing/2014/main" id="{EEC5EACD-D96E-7FA5-4EA0-F86C5EEE3F8C}"/>
                      </a:ext>
                    </a:extLst>
                  </p:cNvPr>
                  <p:cNvSpPr/>
                  <p:nvPr/>
                </p:nvSpPr>
                <p:spPr>
                  <a:xfrm flipV="1">
                    <a:off x="12197741" y="155094"/>
                    <a:ext cx="1" cy="1491867"/>
                  </a:xfrm>
                  <a:prstGeom prst="line">
                    <a:avLst/>
                  </a:prstGeom>
                  <a:noFill/>
                  <a:ln w="50800" cap="flat">
                    <a:solidFill>
                      <a:srgbClr val="A66555">
                        <a:alpha val="58973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825500" hangingPunct="0"/>
                    <a:endParaRPr sz="1400" b="1" kern="0">
                      <a:solidFill>
                        <a:srgbClr val="000000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grpSp>
                <p:nvGrpSpPr>
                  <p:cNvPr id="107" name="Group">
                    <a:extLst>
                      <a:ext uri="{FF2B5EF4-FFF2-40B4-BE49-F238E27FC236}">
                        <a16:creationId xmlns:a16="http://schemas.microsoft.com/office/drawing/2014/main" id="{5423289C-4A5F-57A6-78B5-DC7226729682}"/>
                      </a:ext>
                    </a:extLst>
                  </p:cNvPr>
                  <p:cNvGrpSpPr/>
                  <p:nvPr/>
                </p:nvGrpSpPr>
                <p:grpSpPr>
                  <a:xfrm>
                    <a:off x="1308561" y="325860"/>
                    <a:ext cx="978781" cy="1148430"/>
                    <a:chOff x="1308561" y="0"/>
                    <a:chExt cx="978781" cy="1148433"/>
                  </a:xfrm>
                </p:grpSpPr>
                <p:sp>
                  <p:nvSpPr>
                    <p:cNvPr id="109" name="Square">
                      <a:extLst>
                        <a:ext uri="{FF2B5EF4-FFF2-40B4-BE49-F238E27FC236}">
                          <a16:creationId xmlns:a16="http://schemas.microsoft.com/office/drawing/2014/main" id="{34446BAF-B57F-4FDE-75F0-4594CFD1326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308561" y="120835"/>
                      <a:ext cx="157291" cy="314676"/>
                    </a:xfrm>
                    <a:prstGeom prst="rect">
                      <a:avLst/>
                    </a:prstGeom>
                    <a:solidFill>
                      <a:srgbClr val="53585F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110" name="Rectangle">
                      <a:extLst>
                        <a:ext uri="{FF2B5EF4-FFF2-40B4-BE49-F238E27FC236}">
                          <a16:creationId xmlns:a16="http://schemas.microsoft.com/office/drawing/2014/main" id="{63872221-10A3-D264-A32D-30A25FB74B4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418374" y="356896"/>
                      <a:ext cx="868967" cy="62070"/>
                    </a:xfrm>
                    <a:prstGeom prst="rect">
                      <a:avLst/>
                    </a:prstGeom>
                    <a:solidFill>
                      <a:srgbClr val="51A7F9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111" name="Triangle">
                      <a:extLst>
                        <a:ext uri="{FF2B5EF4-FFF2-40B4-BE49-F238E27FC236}">
                          <a16:creationId xmlns:a16="http://schemas.microsoft.com/office/drawing/2014/main" id="{B6BF4A95-AA76-6D1B-D36C-1A1D0DCCAB0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418374" y="124224"/>
                      <a:ext cx="31036" cy="3103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0"/>
                          </a:moveTo>
                          <a:lnTo>
                            <a:pt x="0" y="21600"/>
                          </a:ln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B0624D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112" name="Rectangle">
                      <a:extLst>
                        <a:ext uri="{FF2B5EF4-FFF2-40B4-BE49-F238E27FC236}">
                          <a16:creationId xmlns:a16="http://schemas.microsoft.com/office/drawing/2014/main" id="{7265CE5A-6591-ABF7-89CA-B5C18B636530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449409" y="0"/>
                      <a:ext cx="62070" cy="186207"/>
                    </a:xfrm>
                    <a:prstGeom prst="rect">
                      <a:avLst/>
                    </a:prstGeom>
                    <a:solidFill>
                      <a:srgbClr val="B0624D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113" name="Circle">
                      <a:extLst>
                        <a:ext uri="{FF2B5EF4-FFF2-40B4-BE49-F238E27FC236}">
                          <a16:creationId xmlns:a16="http://schemas.microsoft.com/office/drawing/2014/main" id="{F858A6CC-1E14-9E2E-0816-4CEC6353946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449409" y="155172"/>
                      <a:ext cx="62070" cy="62070"/>
                    </a:xfrm>
                    <a:prstGeom prst="ellipse">
                      <a:avLst/>
                    </a:prstGeom>
                    <a:solidFill>
                      <a:srgbClr val="AF625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114" name="Rectangle">
                      <a:extLst>
                        <a:ext uri="{FF2B5EF4-FFF2-40B4-BE49-F238E27FC236}">
                          <a16:creationId xmlns:a16="http://schemas.microsoft.com/office/drawing/2014/main" id="{32C0925C-61D9-55B4-AEB0-0A45D94E3779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449409" y="155172"/>
                      <a:ext cx="31340" cy="62227"/>
                    </a:xfrm>
                    <a:prstGeom prst="rect">
                      <a:avLst/>
                    </a:prstGeom>
                    <a:solidFill>
                      <a:srgbClr val="AF625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115" name="Rectangle">
                      <a:extLst>
                        <a:ext uri="{FF2B5EF4-FFF2-40B4-BE49-F238E27FC236}">
                          <a16:creationId xmlns:a16="http://schemas.microsoft.com/office/drawing/2014/main" id="{DE734051-039A-A591-8DEE-1707171C5F4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418375" y="729310"/>
                      <a:ext cx="868967" cy="62070"/>
                    </a:xfrm>
                    <a:prstGeom prst="rect">
                      <a:avLst/>
                    </a:prstGeom>
                    <a:solidFill>
                      <a:srgbClr val="51A7F9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116" name="Triangle">
                      <a:extLst>
                        <a:ext uri="{FF2B5EF4-FFF2-40B4-BE49-F238E27FC236}">
                          <a16:creationId xmlns:a16="http://schemas.microsoft.com/office/drawing/2014/main" id="{2A0DC2C5-9620-E07D-DC68-0593C7914C2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418375" y="993174"/>
                      <a:ext cx="31036" cy="3103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0"/>
                          </a:moveTo>
                          <a:lnTo>
                            <a:pt x="0" y="21600"/>
                          </a:ln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B0624D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117" name="Rectangle">
                      <a:extLst>
                        <a:ext uri="{FF2B5EF4-FFF2-40B4-BE49-F238E27FC236}">
                          <a16:creationId xmlns:a16="http://schemas.microsoft.com/office/drawing/2014/main" id="{FA54FD50-8BB6-9FC9-137B-5BAF0F26C9F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449410" y="962225"/>
                      <a:ext cx="62070" cy="186208"/>
                    </a:xfrm>
                    <a:prstGeom prst="rect">
                      <a:avLst/>
                    </a:prstGeom>
                    <a:solidFill>
                      <a:srgbClr val="B0624D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118" name="Circle">
                      <a:extLst>
                        <a:ext uri="{FF2B5EF4-FFF2-40B4-BE49-F238E27FC236}">
                          <a16:creationId xmlns:a16="http://schemas.microsoft.com/office/drawing/2014/main" id="{4841849A-7970-8228-8AD9-A104EEAD64C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449410" y="931191"/>
                      <a:ext cx="62070" cy="62070"/>
                    </a:xfrm>
                    <a:prstGeom prst="ellipse">
                      <a:avLst/>
                    </a:prstGeom>
                    <a:solidFill>
                      <a:srgbClr val="AF625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119" name="Rectangle">
                      <a:extLst>
                        <a:ext uri="{FF2B5EF4-FFF2-40B4-BE49-F238E27FC236}">
                          <a16:creationId xmlns:a16="http://schemas.microsoft.com/office/drawing/2014/main" id="{F61F1872-FA36-9E23-EC12-CF483722FC5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449410" y="931034"/>
                      <a:ext cx="31340" cy="62227"/>
                    </a:xfrm>
                    <a:prstGeom prst="rect">
                      <a:avLst/>
                    </a:prstGeom>
                    <a:solidFill>
                      <a:srgbClr val="AF625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  <p:sp>
                  <p:nvSpPr>
                    <p:cNvPr id="120" name="Group">
                      <a:extLst>
                        <a:ext uri="{FF2B5EF4-FFF2-40B4-BE49-F238E27FC236}">
                          <a16:creationId xmlns:a16="http://schemas.microsoft.com/office/drawing/2014/main" id="{43211577-A19B-884B-1891-78FB425A39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399" y="347482"/>
                      <a:ext cx="55195" cy="443896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 cap="flat">
                      <a:solidFill>
                        <a:schemeClr val="bg1">
                          <a:lumMod val="50000"/>
                        </a:schemeClr>
                      </a:solidFill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584200" hangingPunct="0">
                        <a:defRPr sz="2400" b="0">
                          <a:solidFill>
                            <a:srgbClr val="FFFFFF"/>
                          </a:solidFill>
                          <a:latin typeface="Helvetica Light"/>
                          <a:ea typeface="Helvetica Light"/>
                          <a:cs typeface="Helvetica Light"/>
                          <a:sym typeface="Helvetica Light"/>
                        </a:defRPr>
                      </a:pPr>
                      <a:endParaRPr kern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endParaRPr>
                    </a:p>
                  </p:txBody>
                </p:sp>
              </p:grpSp>
              <p:sp>
                <p:nvSpPr>
                  <p:cNvPr id="108" name="Rectangle">
                    <a:extLst>
                      <a:ext uri="{FF2B5EF4-FFF2-40B4-BE49-F238E27FC236}">
                        <a16:creationId xmlns:a16="http://schemas.microsoft.com/office/drawing/2014/main" id="{58AC24E4-BE75-3F43-B48A-02B8507BDE25}"/>
                      </a:ext>
                    </a:extLst>
                  </p:cNvPr>
                  <p:cNvSpPr/>
                  <p:nvPr/>
                </p:nvSpPr>
                <p:spPr>
                  <a:xfrm rot="90000" flipH="1">
                    <a:off x="1481794" y="1511008"/>
                    <a:ext cx="10773016" cy="59782"/>
                  </a:xfrm>
                  <a:prstGeom prst="rect">
                    <a:avLst/>
                  </a:prstGeom>
                  <a:solidFill>
                    <a:srgbClr val="B2624A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584200" hangingPunct="0">
                      <a:defRPr sz="2400" b="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kern="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endParaRPr>
                  </a:p>
                </p:txBody>
              </p:sp>
            </p:grpSp>
          </p:grpSp>
        </p:grp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6413141A-E3D9-48B6-E955-380E4DB73577}"/>
                </a:ext>
              </a:extLst>
            </p:cNvPr>
            <p:cNvSpPr txBox="1"/>
            <p:nvPr/>
          </p:nvSpPr>
          <p:spPr>
            <a:xfrm>
              <a:off x="3647142" y="3126788"/>
              <a:ext cx="3723437" cy="75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51A7F9"/>
                  </a:solidFill>
                </a:rPr>
                <a:t>glass tubes </a:t>
              </a:r>
              <a:r>
                <a:rPr lang="en-GB" sz="1100" i="1" dirty="0">
                  <a:solidFill>
                    <a:srgbClr val="51A7F9"/>
                  </a:solidFill>
                </a:rPr>
                <a:t>D</a:t>
              </a:r>
              <a:r>
                <a:rPr lang="en-GB" sz="1100" i="1" baseline="-25000" dirty="0">
                  <a:solidFill>
                    <a:srgbClr val="51A7F9"/>
                  </a:solidFill>
                </a:rPr>
                <a:t>i</a:t>
              </a:r>
              <a:r>
                <a:rPr lang="en-GB" sz="1100" dirty="0">
                  <a:solidFill>
                    <a:srgbClr val="51A7F9"/>
                  </a:solidFill>
                </a:rPr>
                <a:t> = 26 mm (KF25 flanges) </a:t>
              </a:r>
            </a:p>
          </p:txBody>
        </p: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F6F73B83-1F7A-DC3C-6178-2C9E5CC52747}"/>
                </a:ext>
              </a:extLst>
            </p:cNvPr>
            <p:cNvGrpSpPr/>
            <p:nvPr/>
          </p:nvGrpSpPr>
          <p:grpSpPr>
            <a:xfrm>
              <a:off x="9994327" y="4825164"/>
              <a:ext cx="1670534" cy="1954835"/>
              <a:chOff x="6466727" y="4690905"/>
              <a:chExt cx="1623173" cy="1811108"/>
            </a:xfrm>
          </p:grpSpPr>
          <p:sp>
            <p:nvSpPr>
              <p:cNvPr id="163" name="Rectangle 162">
                <a:extLst>
                  <a:ext uri="{FF2B5EF4-FFF2-40B4-BE49-F238E27FC236}">
                    <a16:creationId xmlns:a16="http://schemas.microsoft.com/office/drawing/2014/main" id="{98907254-F303-4ADB-2B8C-97235D198712}"/>
                  </a:ext>
                </a:extLst>
              </p:cNvPr>
              <p:cNvSpPr/>
              <p:nvPr/>
            </p:nvSpPr>
            <p:spPr>
              <a:xfrm>
                <a:off x="6466727" y="4690905"/>
                <a:ext cx="1623173" cy="181110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4"/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445DB9CD-9DAC-CCDA-60F4-4AC6B526B8EF}"/>
                  </a:ext>
                </a:extLst>
              </p:cNvPr>
              <p:cNvGrpSpPr/>
              <p:nvPr/>
            </p:nvGrpSpPr>
            <p:grpSpPr>
              <a:xfrm>
                <a:off x="6563491" y="4694004"/>
                <a:ext cx="1487488" cy="1798871"/>
                <a:chOff x="6853372" y="4886692"/>
                <a:chExt cx="1487488" cy="1798871"/>
              </a:xfrm>
            </p:grpSpPr>
            <p:pic>
              <p:nvPicPr>
                <p:cNvPr id="165" name="Picture 164">
                  <a:extLst>
                    <a:ext uri="{FF2B5EF4-FFF2-40B4-BE49-F238E27FC236}">
                      <a16:creationId xmlns:a16="http://schemas.microsoft.com/office/drawing/2014/main" id="{8CEF751F-89F9-D6CC-D0D1-E7B9DC33398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0"/>
                <a:srcRect l="73991" t="25269" r="10245" b="26719"/>
                <a:stretch/>
              </p:blipFill>
              <p:spPr>
                <a:xfrm>
                  <a:off x="7199419" y="4901257"/>
                  <a:ext cx="1141441" cy="1784306"/>
                </a:xfrm>
                <a:prstGeom prst="rect">
                  <a:avLst/>
                </a:prstGeom>
                <a:noFill/>
              </p:spPr>
            </p:pic>
            <p:sp>
              <p:nvSpPr>
                <p:cNvPr id="166" name="Freeform: Shape 165">
                  <a:extLst>
                    <a:ext uri="{FF2B5EF4-FFF2-40B4-BE49-F238E27FC236}">
                      <a16:creationId xmlns:a16="http://schemas.microsoft.com/office/drawing/2014/main" id="{568E5A6A-C22C-F47D-3FB5-5B6F09EFE53C}"/>
                    </a:ext>
                  </a:extLst>
                </p:cNvPr>
                <p:cNvSpPr/>
                <p:nvPr/>
              </p:nvSpPr>
              <p:spPr>
                <a:xfrm>
                  <a:off x="6853372" y="4886692"/>
                  <a:ext cx="347663" cy="1683544"/>
                </a:xfrm>
                <a:custGeom>
                  <a:avLst/>
                  <a:gdLst>
                    <a:gd name="connsiteX0" fmla="*/ 347663 w 347663"/>
                    <a:gd name="connsiteY0" fmla="*/ 1683544 h 1683544"/>
                    <a:gd name="connsiteX1" fmla="*/ 0 w 347663"/>
                    <a:gd name="connsiteY1" fmla="*/ 1683544 h 1683544"/>
                    <a:gd name="connsiteX2" fmla="*/ 0 w 347663"/>
                    <a:gd name="connsiteY2" fmla="*/ 0 h 1683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7663" h="1683544">
                      <a:moveTo>
                        <a:pt x="347663" y="1683544"/>
                      </a:moveTo>
                      <a:lnTo>
                        <a:pt x="0" y="168354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9050">
                  <a:solidFill>
                    <a:srgbClr val="6A6A6A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</p:grp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FA77CB94-0067-FCA7-DC12-BFFDDD68B87D}"/>
                </a:ext>
              </a:extLst>
            </p:cNvPr>
            <p:cNvGrpSpPr/>
            <p:nvPr/>
          </p:nvGrpSpPr>
          <p:grpSpPr>
            <a:xfrm>
              <a:off x="2333766" y="2710506"/>
              <a:ext cx="8647784" cy="277863"/>
              <a:chOff x="2333766" y="2710506"/>
              <a:chExt cx="8647784" cy="277863"/>
            </a:xfrm>
          </p:grpSpPr>
          <p:grpSp>
            <p:nvGrpSpPr>
              <p:cNvPr id="168" name="Group 167">
                <a:extLst>
                  <a:ext uri="{FF2B5EF4-FFF2-40B4-BE49-F238E27FC236}">
                    <a16:creationId xmlns:a16="http://schemas.microsoft.com/office/drawing/2014/main" id="{7A452FC7-C684-309D-5207-7511D3028835}"/>
                  </a:ext>
                </a:extLst>
              </p:cNvPr>
              <p:cNvGrpSpPr/>
              <p:nvPr/>
            </p:nvGrpSpPr>
            <p:grpSpPr>
              <a:xfrm>
                <a:off x="10981550" y="2710506"/>
                <a:ext cx="0" cy="267342"/>
                <a:chOff x="10981550" y="2710506"/>
                <a:chExt cx="0" cy="267342"/>
              </a:xfrm>
            </p:grpSpPr>
            <p:cxnSp>
              <p:nvCxnSpPr>
                <p:cNvPr id="190" name="Straight Connector 189">
                  <a:extLst>
                    <a:ext uri="{FF2B5EF4-FFF2-40B4-BE49-F238E27FC236}">
                      <a16:creationId xmlns:a16="http://schemas.microsoft.com/office/drawing/2014/main" id="{98D4665F-B7A4-FBE9-7E4B-6F861951F9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81550" y="2923848"/>
                  <a:ext cx="0" cy="54000"/>
                </a:xfrm>
                <a:prstGeom prst="line">
                  <a:avLst/>
                </a:prstGeom>
                <a:ln w="28575">
                  <a:solidFill>
                    <a:srgbClr val="51A7F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>
                  <a:extLst>
                    <a:ext uri="{FF2B5EF4-FFF2-40B4-BE49-F238E27FC236}">
                      <a16:creationId xmlns:a16="http://schemas.microsoft.com/office/drawing/2014/main" id="{B9641529-3FB5-5344-103F-831D197392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81550" y="2710506"/>
                  <a:ext cx="0" cy="54000"/>
                </a:xfrm>
                <a:prstGeom prst="line">
                  <a:avLst/>
                </a:prstGeom>
                <a:ln w="28575">
                  <a:solidFill>
                    <a:srgbClr val="51A7F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9" name="Group 168">
                <a:extLst>
                  <a:ext uri="{FF2B5EF4-FFF2-40B4-BE49-F238E27FC236}">
                    <a16:creationId xmlns:a16="http://schemas.microsoft.com/office/drawing/2014/main" id="{0BC64B44-A55C-09C5-51BA-98BE1F86D50E}"/>
                  </a:ext>
                </a:extLst>
              </p:cNvPr>
              <p:cNvGrpSpPr/>
              <p:nvPr/>
            </p:nvGrpSpPr>
            <p:grpSpPr>
              <a:xfrm>
                <a:off x="2333766" y="2712766"/>
                <a:ext cx="0" cy="267342"/>
                <a:chOff x="10981550" y="2710506"/>
                <a:chExt cx="0" cy="267342"/>
              </a:xfrm>
            </p:grpSpPr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B502A0DB-3A54-D60C-D1D3-9F8190EEFA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81550" y="2923848"/>
                  <a:ext cx="0" cy="54000"/>
                </a:xfrm>
                <a:prstGeom prst="line">
                  <a:avLst/>
                </a:prstGeom>
                <a:ln w="28575">
                  <a:solidFill>
                    <a:srgbClr val="51A7F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Connector 188">
                  <a:extLst>
                    <a:ext uri="{FF2B5EF4-FFF2-40B4-BE49-F238E27FC236}">
                      <a16:creationId xmlns:a16="http://schemas.microsoft.com/office/drawing/2014/main" id="{2FE6468A-431C-4057-21E1-8A32366566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81550" y="2710506"/>
                  <a:ext cx="0" cy="54000"/>
                </a:xfrm>
                <a:prstGeom prst="line">
                  <a:avLst/>
                </a:prstGeom>
                <a:ln w="28575">
                  <a:solidFill>
                    <a:srgbClr val="51A7F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0" name="Group 169">
                <a:extLst>
                  <a:ext uri="{FF2B5EF4-FFF2-40B4-BE49-F238E27FC236}">
                    <a16:creationId xmlns:a16="http://schemas.microsoft.com/office/drawing/2014/main" id="{180243B3-12EF-0E88-A43C-FA7C3AF766BC}"/>
                  </a:ext>
                </a:extLst>
              </p:cNvPr>
              <p:cNvGrpSpPr/>
              <p:nvPr/>
            </p:nvGrpSpPr>
            <p:grpSpPr>
              <a:xfrm>
                <a:off x="3673322" y="2719424"/>
                <a:ext cx="0" cy="267342"/>
                <a:chOff x="10981550" y="2710506"/>
                <a:chExt cx="0" cy="267342"/>
              </a:xfrm>
            </p:grpSpPr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D1B155F7-6378-15FE-1B8D-2CCA3E12167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81550" y="2923848"/>
                  <a:ext cx="0" cy="54000"/>
                </a:xfrm>
                <a:prstGeom prst="line">
                  <a:avLst/>
                </a:prstGeom>
                <a:ln w="28575">
                  <a:solidFill>
                    <a:srgbClr val="51A7F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0B09C037-5BE2-80DC-116C-0F79452DD7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81550" y="2710506"/>
                  <a:ext cx="0" cy="54000"/>
                </a:xfrm>
                <a:prstGeom prst="line">
                  <a:avLst/>
                </a:prstGeom>
                <a:ln w="28575">
                  <a:solidFill>
                    <a:srgbClr val="51A7F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05EAA8DC-1231-7E73-2F85-AD6172F101B7}"/>
                  </a:ext>
                </a:extLst>
              </p:cNvPr>
              <p:cNvGrpSpPr/>
              <p:nvPr/>
            </p:nvGrpSpPr>
            <p:grpSpPr>
              <a:xfrm>
                <a:off x="5012878" y="2710506"/>
                <a:ext cx="0" cy="267342"/>
                <a:chOff x="10981550" y="2710506"/>
                <a:chExt cx="0" cy="267342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BC9D3E5E-3934-0DA9-551E-BAB63F05AB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81550" y="2923848"/>
                  <a:ext cx="0" cy="54000"/>
                </a:xfrm>
                <a:prstGeom prst="line">
                  <a:avLst/>
                </a:prstGeom>
                <a:ln w="28575">
                  <a:solidFill>
                    <a:srgbClr val="51A7F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77C6D6DE-878E-5F25-AAFD-77A0D39609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81550" y="2710506"/>
                  <a:ext cx="0" cy="54000"/>
                </a:xfrm>
                <a:prstGeom prst="line">
                  <a:avLst/>
                </a:prstGeom>
                <a:ln w="28575">
                  <a:solidFill>
                    <a:srgbClr val="51A7F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2" name="Group 171">
                <a:extLst>
                  <a:ext uri="{FF2B5EF4-FFF2-40B4-BE49-F238E27FC236}">
                    <a16:creationId xmlns:a16="http://schemas.microsoft.com/office/drawing/2014/main" id="{E5A1A857-9824-4F45-312B-1510B5A610AD}"/>
                  </a:ext>
                </a:extLst>
              </p:cNvPr>
              <p:cNvGrpSpPr/>
              <p:nvPr/>
            </p:nvGrpSpPr>
            <p:grpSpPr>
              <a:xfrm>
                <a:off x="6352434" y="2714369"/>
                <a:ext cx="0" cy="267342"/>
                <a:chOff x="10981550" y="2710506"/>
                <a:chExt cx="0" cy="267342"/>
              </a:xfrm>
            </p:grpSpPr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6A942CE8-6B4F-F5B4-0F5F-1B2BD5EB74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81550" y="2923848"/>
                  <a:ext cx="0" cy="54000"/>
                </a:xfrm>
                <a:prstGeom prst="line">
                  <a:avLst/>
                </a:prstGeom>
                <a:ln w="28575">
                  <a:solidFill>
                    <a:srgbClr val="51A7F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51F32D81-04BE-93D1-B459-94FFA84096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81550" y="2710506"/>
                  <a:ext cx="0" cy="54000"/>
                </a:xfrm>
                <a:prstGeom prst="line">
                  <a:avLst/>
                </a:prstGeom>
                <a:ln w="28575">
                  <a:solidFill>
                    <a:srgbClr val="51A7F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3" name="Group 172">
                <a:extLst>
                  <a:ext uri="{FF2B5EF4-FFF2-40B4-BE49-F238E27FC236}">
                    <a16:creationId xmlns:a16="http://schemas.microsoft.com/office/drawing/2014/main" id="{2C734971-B6D8-775B-835C-45A23FE0EC00}"/>
                  </a:ext>
                </a:extLst>
              </p:cNvPr>
              <p:cNvGrpSpPr/>
              <p:nvPr/>
            </p:nvGrpSpPr>
            <p:grpSpPr>
              <a:xfrm>
                <a:off x="7691990" y="2721027"/>
                <a:ext cx="0" cy="267342"/>
                <a:chOff x="10981550" y="2710506"/>
                <a:chExt cx="0" cy="267342"/>
              </a:xfrm>
            </p:grpSpPr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AF0D2C92-B96A-0634-24D9-7B20F32AEA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81550" y="2923848"/>
                  <a:ext cx="0" cy="54000"/>
                </a:xfrm>
                <a:prstGeom prst="line">
                  <a:avLst/>
                </a:prstGeom>
                <a:ln w="28575">
                  <a:solidFill>
                    <a:srgbClr val="51A7F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990A7D91-C243-5C58-C6A5-A54EA67403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81550" y="2710506"/>
                  <a:ext cx="0" cy="54000"/>
                </a:xfrm>
                <a:prstGeom prst="line">
                  <a:avLst/>
                </a:prstGeom>
                <a:ln w="28575">
                  <a:solidFill>
                    <a:srgbClr val="51A7F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4" name="Group 173">
                <a:extLst>
                  <a:ext uri="{FF2B5EF4-FFF2-40B4-BE49-F238E27FC236}">
                    <a16:creationId xmlns:a16="http://schemas.microsoft.com/office/drawing/2014/main" id="{CD830570-DF5C-C48F-9CCB-96D037E38EEF}"/>
                  </a:ext>
                </a:extLst>
              </p:cNvPr>
              <p:cNvGrpSpPr/>
              <p:nvPr/>
            </p:nvGrpSpPr>
            <p:grpSpPr>
              <a:xfrm>
                <a:off x="9031547" y="2712109"/>
                <a:ext cx="0" cy="267342"/>
                <a:chOff x="10981550" y="2710506"/>
                <a:chExt cx="0" cy="267342"/>
              </a:xfrm>
            </p:grpSpPr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C7C1A0E7-1CEB-F5AB-06A7-D86ECE2F3F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81550" y="2923848"/>
                  <a:ext cx="0" cy="54000"/>
                </a:xfrm>
                <a:prstGeom prst="line">
                  <a:avLst/>
                </a:prstGeom>
                <a:ln w="28575">
                  <a:solidFill>
                    <a:srgbClr val="51A7F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C619D86F-6575-E5AC-5543-630F32B5ED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81550" y="2710506"/>
                  <a:ext cx="0" cy="54000"/>
                </a:xfrm>
                <a:prstGeom prst="line">
                  <a:avLst/>
                </a:prstGeom>
                <a:ln w="28575">
                  <a:solidFill>
                    <a:srgbClr val="51A7F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5" name="Group 174">
                <a:extLst>
                  <a:ext uri="{FF2B5EF4-FFF2-40B4-BE49-F238E27FC236}">
                    <a16:creationId xmlns:a16="http://schemas.microsoft.com/office/drawing/2014/main" id="{E50DDF51-BDF6-413C-5F60-8E37CDA871D3}"/>
                  </a:ext>
                </a:extLst>
              </p:cNvPr>
              <p:cNvGrpSpPr/>
              <p:nvPr/>
            </p:nvGrpSpPr>
            <p:grpSpPr>
              <a:xfrm>
                <a:off x="10034106" y="2710506"/>
                <a:ext cx="0" cy="267342"/>
                <a:chOff x="10981550" y="2710506"/>
                <a:chExt cx="0" cy="267342"/>
              </a:xfrm>
            </p:grpSpPr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F255E8BC-F14A-2E30-E5D6-0B5867A691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81550" y="2923848"/>
                  <a:ext cx="0" cy="54000"/>
                </a:xfrm>
                <a:prstGeom prst="line">
                  <a:avLst/>
                </a:prstGeom>
                <a:ln w="28575">
                  <a:solidFill>
                    <a:srgbClr val="51A7F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6682D89E-78B3-CFE1-8A84-70E71EFBDD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81550" y="2710506"/>
                  <a:ext cx="0" cy="54000"/>
                </a:xfrm>
                <a:prstGeom prst="line">
                  <a:avLst/>
                </a:prstGeom>
                <a:ln w="28575">
                  <a:solidFill>
                    <a:srgbClr val="51A7F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46AF6EBB-E656-1C28-78BC-A46DC7AEFF3C}"/>
                </a:ext>
              </a:extLst>
            </p:cNvPr>
            <p:cNvSpPr txBox="1"/>
            <p:nvPr/>
          </p:nvSpPr>
          <p:spPr>
            <a:xfrm>
              <a:off x="2948282" y="4706191"/>
              <a:ext cx="2567376" cy="13424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/>
                <a:t>Base pressure ~ 10</a:t>
              </a:r>
              <a:r>
                <a:rPr lang="fr-CH" sz="1100" baseline="30000" dirty="0"/>
                <a:t>-4</a:t>
              </a:r>
              <a:r>
                <a:rPr lang="fr-CH" sz="1100" dirty="0"/>
                <a:t> Pa</a:t>
              </a:r>
            </a:p>
            <a:p>
              <a:r>
                <a:rPr lang="fr-CH" sz="1100" dirty="0"/>
                <a:t>Operating range 1 - 50 Pa</a:t>
              </a:r>
              <a:endParaRPr lang="en-GB" sz="1100" dirty="0"/>
            </a:p>
          </p:txBody>
        </p: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BC63C32C-DAEA-65BD-0C57-5560EA8AB417}"/>
                </a:ext>
              </a:extLst>
            </p:cNvPr>
            <p:cNvGrpSpPr/>
            <p:nvPr/>
          </p:nvGrpSpPr>
          <p:grpSpPr>
            <a:xfrm>
              <a:off x="6909025" y="4628086"/>
              <a:ext cx="3012542" cy="2248412"/>
              <a:chOff x="6283736" y="4656584"/>
              <a:chExt cx="3012542" cy="2248412"/>
            </a:xfrm>
          </p:grpSpPr>
          <p:pic>
            <p:nvPicPr>
              <p:cNvPr id="194" name="url?sa=i&amp;source=images&amp;cd=&amp;docid=Kj_MUSwVxnENCM&amp;tbnid=ZLIjl0xBF08dKM-&amp;ved=0CAgQjRwwAA&amp;url=http%3A%2F%2Fcqe.ist.utl.pt%2Fevents%2Fmmse%2Fsponsors.png" descr="url?sa=i&amp;source=images&amp;cd=&amp;docid=Kj_MUSwVxnENCM&amp;tbnid=ZLIjl0xBF08dKM-&amp;ved=0CAgQjRwwAA&amp;url=http%3A%2F%2Fcqe.ist.utl.pt%2Fevents%2Fmmse%2Fsponsors.png">
                <a:extLst>
                  <a:ext uri="{FF2B5EF4-FFF2-40B4-BE49-F238E27FC236}">
                    <a16:creationId xmlns:a16="http://schemas.microsoft.com/office/drawing/2014/main" id="{78155D40-9016-F8BC-F355-10107F9410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81897" y="5996064"/>
                <a:ext cx="2066398" cy="908932"/>
              </a:xfrm>
              <a:prstGeom prst="rect">
                <a:avLst/>
              </a:prstGeom>
              <a:ln w="12700">
                <a:miter lim="400000"/>
              </a:ln>
            </p:spPr>
          </p:pic>
          <p:sp>
            <p:nvSpPr>
              <p:cNvPr id="195" name="TextBox 194">
                <a:extLst>
                  <a:ext uri="{FF2B5EF4-FFF2-40B4-BE49-F238E27FC236}">
                    <a16:creationId xmlns:a16="http://schemas.microsoft.com/office/drawing/2014/main" id="{9F3EE8B0-0708-C14B-B5ED-3D4754C66806}"/>
                  </a:ext>
                </a:extLst>
              </p:cNvPr>
              <p:cNvSpPr txBox="1"/>
              <p:nvPr/>
            </p:nvSpPr>
            <p:spPr>
              <a:xfrm>
                <a:off x="6283736" y="4656584"/>
                <a:ext cx="3012542" cy="13174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Pulsed DC switches </a:t>
                </a:r>
              </a:p>
              <a:p>
                <a:pPr algn="ctr"/>
                <a:r>
                  <a:rPr lang="en-GB" sz="1200" dirty="0"/>
                  <a:t>Up to 40 kV ignition voltage</a:t>
                </a:r>
              </a:p>
              <a:p>
                <a:pPr algn="ctr"/>
                <a:r>
                  <a:rPr lang="en-GB" sz="1200" dirty="0"/>
                  <a:t>600 A heater peak current</a:t>
                </a:r>
              </a:p>
              <a:p>
                <a:pPr algn="ctr"/>
                <a:r>
                  <a:rPr lang="en-GB" sz="1200" dirty="0"/>
                  <a:t>30 </a:t>
                </a:r>
                <a:r>
                  <a:rPr lang="en-GB" sz="1200" dirty="0" err="1">
                    <a:latin typeface="Symbol" panose="05050102010706020507" pitchFamily="18" charset="2"/>
                  </a:rPr>
                  <a:t>m</a:t>
                </a:r>
                <a:r>
                  <a:rPr lang="en-GB" sz="1200" dirty="0" err="1"/>
                  <a:t>s</a:t>
                </a:r>
                <a:r>
                  <a:rPr lang="en-GB" sz="1200" dirty="0"/>
                  <a:t> pulse, 1 Hz rep. rate</a:t>
                </a:r>
              </a:p>
            </p:txBody>
          </p:sp>
        </p:grp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7BA39745-AB20-1D25-D28D-B452B76310B4}"/>
                </a:ext>
              </a:extLst>
            </p:cNvPr>
            <p:cNvSpPr txBox="1"/>
            <p:nvPr/>
          </p:nvSpPr>
          <p:spPr>
            <a:xfrm>
              <a:off x="2895862" y="3515057"/>
              <a:ext cx="774785" cy="429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500" dirty="0"/>
                <a:t>0.1 - 100</a:t>
              </a:r>
              <a:r>
                <a:rPr lang="en-GB" sz="500" baseline="30000" dirty="0"/>
                <a:t> </a:t>
              </a:r>
              <a:r>
                <a:rPr lang="en-GB" sz="500" dirty="0"/>
                <a:t>Pa</a:t>
              </a:r>
            </a:p>
          </p:txBody>
        </p:sp>
      </p:grpSp>
      <p:sp>
        <p:nvSpPr>
          <p:cNvPr id="198" name="Rectangle 197">
            <a:extLst>
              <a:ext uri="{FF2B5EF4-FFF2-40B4-BE49-F238E27FC236}">
                <a16:creationId xmlns:a16="http://schemas.microsoft.com/office/drawing/2014/main" id="{D3B4609D-F350-2C10-EA3C-0F2A0E9FF582}"/>
              </a:ext>
            </a:extLst>
          </p:cNvPr>
          <p:cNvSpPr/>
          <p:nvPr/>
        </p:nvSpPr>
        <p:spPr>
          <a:xfrm>
            <a:off x="8200572" y="830128"/>
            <a:ext cx="50091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CAD drawing of 10 m DPS in AWAKE tunnel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4" name="Picture 203">
            <a:extLst>
              <a:ext uri="{FF2B5EF4-FFF2-40B4-BE49-F238E27FC236}">
                <a16:creationId xmlns:a16="http://schemas.microsoft.com/office/drawing/2014/main" id="{0CAE4378-91DE-9C98-7927-AD28E893C38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63957" y="3442710"/>
            <a:ext cx="4556981" cy="2693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4827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432FF"/>
                </a:solidFill>
              </a:rPr>
              <a:t>Scalability and reproducibility (&gt; 2026)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0F0C35DC-8A61-8C99-B482-81B626BC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70704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AWAKE External Review, Feb. 5,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925DEBFA-ECA0-05ED-7B8E-A26EE8C60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Alban Sublet, CERN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B0B5563-9FB8-F4BC-5AF7-A308CC92F181}"/>
              </a:ext>
            </a:extLst>
          </p:cNvPr>
          <p:cNvSpPr txBox="1">
            <a:spLocks/>
          </p:cNvSpPr>
          <p:nvPr/>
        </p:nvSpPr>
        <p:spPr>
          <a:xfrm>
            <a:off x="602225" y="839305"/>
            <a:ext cx="6957536" cy="519664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n-GB" sz="1800" b="1" dirty="0"/>
              <a:t>DPS</a:t>
            </a:r>
            <a:r>
              <a:rPr lang="en-GB" sz="1800" dirty="0"/>
              <a:t>: scalability driven by tunability and arrangement of the source</a:t>
            </a:r>
          </a:p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endParaRPr lang="en-GB" sz="1600" dirty="0"/>
          </a:p>
          <a:p>
            <a:pPr marL="457200" lvl="1" indent="0">
              <a:lnSpc>
                <a:spcPct val="110000"/>
              </a:lnSpc>
              <a:buNone/>
            </a:pPr>
            <a:r>
              <a:rPr lang="en-GB" sz="1600" b="1" dirty="0"/>
              <a:t>Double</a:t>
            </a:r>
            <a:r>
              <a:rPr lang="en-GB" sz="1600" dirty="0"/>
              <a:t> plasma (10 m + 10 m) with common cathode</a:t>
            </a:r>
          </a:p>
          <a:p>
            <a:pPr marL="457200" lvl="1" indent="0">
              <a:lnSpc>
                <a:spcPct val="110000"/>
              </a:lnSpc>
              <a:buNone/>
            </a:pPr>
            <a:endParaRPr lang="en-GB" sz="1600" dirty="0"/>
          </a:p>
          <a:p>
            <a:pPr marL="457200" lvl="1" indent="0">
              <a:lnSpc>
                <a:spcPct val="110000"/>
              </a:lnSpc>
              <a:buNone/>
            </a:pPr>
            <a:r>
              <a:rPr lang="en-GB" sz="1600" b="1" dirty="0"/>
              <a:t>Quadruple</a:t>
            </a:r>
            <a:r>
              <a:rPr lang="en-GB" sz="1600" dirty="0"/>
              <a:t> plasma (5 m + 5 m + 5 m + 5 m): A/C/A/C/A scheme</a:t>
            </a:r>
          </a:p>
          <a:p>
            <a:pPr marL="457200" lvl="1" indent="0">
              <a:lnSpc>
                <a:spcPct val="110000"/>
              </a:lnSpc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New generation of high precision pulse generator (outsourced)</a:t>
            </a:r>
          </a:p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n-GB" sz="1800" b="1" dirty="0"/>
              <a:t>HPS</a:t>
            </a:r>
            <a:r>
              <a:rPr lang="en-GB" sz="1800" dirty="0"/>
              <a:t>: scalability by adding antenna/coils/generators </a:t>
            </a:r>
          </a:p>
          <a:p>
            <a:pPr marL="457200" lvl="1" indent="0">
              <a:lnSpc>
                <a:spcPct val="110000"/>
              </a:lnSpc>
              <a:buNone/>
            </a:pPr>
            <a:r>
              <a:rPr lang="en-GB" sz="1600" b="1" dirty="0"/>
              <a:t>10 </a:t>
            </a:r>
            <a:r>
              <a:rPr lang="en-GB" sz="1600" b="1" dirty="0">
                <a:sym typeface="Wingdings" panose="05000000000000000000" pitchFamily="2" charset="2"/>
              </a:rPr>
              <a:t>m source (4x unit module) </a:t>
            </a:r>
            <a:r>
              <a:rPr lang="en-GB" sz="1600" dirty="0">
                <a:sym typeface="Wingdings" panose="05000000000000000000" pitchFamily="2" charset="2"/>
              </a:rPr>
              <a:t>with 40 antennas/RF generators</a:t>
            </a:r>
          </a:p>
          <a:p>
            <a:pPr marL="457200" lvl="1" indent="0">
              <a:lnSpc>
                <a:spcPct val="110000"/>
              </a:lnSpc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 marL="457200" lvl="1" indent="0">
              <a:lnSpc>
                <a:spcPct val="110000"/>
              </a:lnSpc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GB" sz="1600" dirty="0">
                <a:sym typeface="Wingdings" panose="05000000000000000000" pitchFamily="2" charset="2"/>
              </a:rPr>
              <a:t>+ Address technical aspects for tunnel integration/operation: control and regulation of tube temperature/pressure/gas/interfaces...</a:t>
            </a:r>
            <a:endParaRPr lang="en-GB" sz="1600" dirty="0"/>
          </a:p>
          <a:p>
            <a:pPr marL="0" indent="0">
              <a:lnSpc>
                <a:spcPct val="110000"/>
              </a:lnSpc>
              <a:buNone/>
            </a:pPr>
            <a:endParaRPr lang="en-GB" sz="2000" dirty="0">
              <a:sym typeface="Wingdings" panose="05000000000000000000" pitchFamily="2" charset="2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95AE07A-1041-9DA0-DFF5-DD150CEDCD93}"/>
              </a:ext>
            </a:extLst>
          </p:cNvPr>
          <p:cNvGrpSpPr/>
          <p:nvPr/>
        </p:nvGrpSpPr>
        <p:grpSpPr>
          <a:xfrm>
            <a:off x="7969223" y="664271"/>
            <a:ext cx="4037547" cy="1461082"/>
            <a:chOff x="2536414" y="3429000"/>
            <a:chExt cx="4037547" cy="1461082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905F35C3-FFBD-0A0A-05CA-BAEC7F2F6AEE}"/>
                </a:ext>
              </a:extLst>
            </p:cNvPr>
            <p:cNvCxnSpPr/>
            <p:nvPr/>
          </p:nvCxnSpPr>
          <p:spPr>
            <a:xfrm>
              <a:off x="2710444" y="3739248"/>
              <a:ext cx="361883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C8F59C4-8DB9-32C8-83E2-7A1B784B9915}"/>
                </a:ext>
              </a:extLst>
            </p:cNvPr>
            <p:cNvSpPr txBox="1"/>
            <p:nvPr/>
          </p:nvSpPr>
          <p:spPr>
            <a:xfrm>
              <a:off x="3871508" y="3429000"/>
              <a:ext cx="655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20 m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51C7670-CA44-4F64-9195-94952E9E1BCB}"/>
                </a:ext>
              </a:extLst>
            </p:cNvPr>
            <p:cNvSpPr/>
            <p:nvPr/>
          </p:nvSpPr>
          <p:spPr>
            <a:xfrm flipH="1">
              <a:off x="5798171" y="4101097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  <a:p>
              <a:pPr algn="ctr"/>
              <a:endParaRPr lang="en-GB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BA81386-5763-B312-0E39-44A12ACECFFE}"/>
                </a:ext>
              </a:extLst>
            </p:cNvPr>
            <p:cNvSpPr/>
            <p:nvPr/>
          </p:nvSpPr>
          <p:spPr>
            <a:xfrm flipH="1">
              <a:off x="5255722" y="4101096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506E86A-C6D7-EC13-E566-3E6962FABE99}"/>
                </a:ext>
              </a:extLst>
            </p:cNvPr>
            <p:cNvSpPr/>
            <p:nvPr/>
          </p:nvSpPr>
          <p:spPr>
            <a:xfrm flipH="1">
              <a:off x="4332606" y="4101096"/>
              <a:ext cx="18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  <a:p>
              <a:pPr algn="ctr"/>
              <a:endParaRPr lang="en-GB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770C526-8243-7626-CCF2-8209A6FD6280}"/>
                </a:ext>
              </a:extLst>
            </p:cNvPr>
            <p:cNvSpPr/>
            <p:nvPr/>
          </p:nvSpPr>
          <p:spPr>
            <a:xfrm flipH="1">
              <a:off x="3795495" y="4101095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1E7A28A-3AFB-8993-0209-679615BE673D}"/>
                </a:ext>
              </a:extLst>
            </p:cNvPr>
            <p:cNvSpPr/>
            <p:nvPr/>
          </p:nvSpPr>
          <p:spPr>
            <a:xfrm flipH="1">
              <a:off x="3255495" y="4101092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2F1678A-DEC5-A701-88E2-25AE7821867C}"/>
                </a:ext>
              </a:extLst>
            </p:cNvPr>
            <p:cNvSpPr/>
            <p:nvPr/>
          </p:nvSpPr>
          <p:spPr>
            <a:xfrm flipH="1">
              <a:off x="2692944" y="4101095"/>
              <a:ext cx="18000" cy="10885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738439E-B461-CB92-7EC6-F0F2E8C09077}"/>
                </a:ext>
              </a:extLst>
            </p:cNvPr>
            <p:cNvSpPr/>
            <p:nvPr/>
          </p:nvSpPr>
          <p:spPr>
            <a:xfrm flipH="1">
              <a:off x="6338171" y="4101095"/>
              <a:ext cx="18000" cy="10885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5884FFF-BBA5-7702-7D50-B15E274CA1F1}"/>
                </a:ext>
              </a:extLst>
            </p:cNvPr>
            <p:cNvSpPr/>
            <p:nvPr/>
          </p:nvSpPr>
          <p:spPr>
            <a:xfrm flipH="1">
              <a:off x="4513968" y="4101095"/>
              <a:ext cx="18000" cy="10885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rapezoid 23">
              <a:extLst>
                <a:ext uri="{FF2B5EF4-FFF2-40B4-BE49-F238E27FC236}">
                  <a16:creationId xmlns:a16="http://schemas.microsoft.com/office/drawing/2014/main" id="{380B5B88-ABE6-2EBA-7F29-8E65217D3D22}"/>
                </a:ext>
              </a:extLst>
            </p:cNvPr>
            <p:cNvSpPr/>
            <p:nvPr/>
          </p:nvSpPr>
          <p:spPr>
            <a:xfrm rot="16200000">
              <a:off x="3333698" y="3286515"/>
              <a:ext cx="444904" cy="1740695"/>
            </a:xfrm>
            <a:prstGeom prst="trapezoid">
              <a:avLst>
                <a:gd name="adj" fmla="val 369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86E16EA-276B-F45A-B74B-3C679341E511}"/>
                </a:ext>
              </a:extLst>
            </p:cNvPr>
            <p:cNvSpPr/>
            <p:nvPr/>
          </p:nvSpPr>
          <p:spPr>
            <a:xfrm flipH="1">
              <a:off x="2613801" y="4101095"/>
              <a:ext cx="72000" cy="108857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48A441C-7A65-EEE1-1B81-4A05EF7ED7D6}"/>
                </a:ext>
              </a:extLst>
            </p:cNvPr>
            <p:cNvSpPr/>
            <p:nvPr/>
          </p:nvSpPr>
          <p:spPr>
            <a:xfrm flipH="1">
              <a:off x="6365171" y="4101095"/>
              <a:ext cx="72000" cy="108857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799DB4D-3612-8C0D-F132-E61FEEE97096}"/>
                </a:ext>
              </a:extLst>
            </p:cNvPr>
            <p:cNvSpPr/>
            <p:nvPr/>
          </p:nvSpPr>
          <p:spPr>
            <a:xfrm flipH="1">
              <a:off x="4714498" y="4101092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3222EE5-E721-D311-B383-544B5364BC9A}"/>
                </a:ext>
              </a:extLst>
            </p:cNvPr>
            <p:cNvSpPr/>
            <p:nvPr/>
          </p:nvSpPr>
          <p:spPr>
            <a:xfrm flipH="1">
              <a:off x="2714515" y="4101092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0BCE6F6-06DF-8757-D5C9-5DC8BDBDFE38}"/>
                </a:ext>
              </a:extLst>
            </p:cNvPr>
            <p:cNvSpPr/>
            <p:nvPr/>
          </p:nvSpPr>
          <p:spPr>
            <a:xfrm flipH="1">
              <a:off x="4538996" y="4101091"/>
              <a:ext cx="18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  <a:p>
              <a:pPr algn="ctr"/>
              <a:endParaRPr lang="en-GB" dirty="0"/>
            </a:p>
          </p:txBody>
        </p:sp>
        <p:sp>
          <p:nvSpPr>
            <p:cNvPr id="30" name="Trapezoid 29">
              <a:extLst>
                <a:ext uri="{FF2B5EF4-FFF2-40B4-BE49-F238E27FC236}">
                  <a16:creationId xmlns:a16="http://schemas.microsoft.com/office/drawing/2014/main" id="{1E785248-AD5B-02EE-C222-27F2B3645108}"/>
                </a:ext>
              </a:extLst>
            </p:cNvPr>
            <p:cNvSpPr/>
            <p:nvPr/>
          </p:nvSpPr>
          <p:spPr>
            <a:xfrm rot="5400000" flipH="1">
              <a:off x="5272051" y="3288880"/>
              <a:ext cx="447589" cy="1738649"/>
            </a:xfrm>
            <a:prstGeom prst="trapezoid">
              <a:avLst>
                <a:gd name="adj" fmla="val 369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58FEBEE-A7F1-9CBB-1A92-B3F102B36947}"/>
                </a:ext>
              </a:extLst>
            </p:cNvPr>
            <p:cNvSpPr txBox="1"/>
            <p:nvPr/>
          </p:nvSpPr>
          <p:spPr>
            <a:xfrm>
              <a:off x="5413691" y="4520750"/>
              <a:ext cx="655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10 m</a:t>
              </a: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BCE8DDD6-6617-19E7-6735-EA929AA2A979}"/>
                </a:ext>
              </a:extLst>
            </p:cNvPr>
            <p:cNvGrpSpPr/>
            <p:nvPr/>
          </p:nvGrpSpPr>
          <p:grpSpPr>
            <a:xfrm flipH="1">
              <a:off x="2791944" y="4829610"/>
              <a:ext cx="3654227" cy="0"/>
              <a:chOff x="1351396" y="2728763"/>
              <a:chExt cx="3654227" cy="0"/>
            </a:xfrm>
          </p:grpSpPr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BABD58E5-44EB-E646-9008-70489001E629}"/>
                  </a:ext>
                </a:extLst>
              </p:cNvPr>
              <p:cNvCxnSpPr/>
              <p:nvPr/>
            </p:nvCxnSpPr>
            <p:spPr>
              <a:xfrm flipH="1">
                <a:off x="1351396" y="2728763"/>
                <a:ext cx="190717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C340D270-E0BE-0FD8-4CE0-434CFD72C917}"/>
                  </a:ext>
                </a:extLst>
              </p:cNvPr>
              <p:cNvCxnSpPr/>
              <p:nvPr/>
            </p:nvCxnSpPr>
            <p:spPr>
              <a:xfrm flipH="1">
                <a:off x="3258571" y="2728763"/>
                <a:ext cx="1747052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E47F9EA-6AAD-D7C9-13F6-B7C9688C4072}"/>
                </a:ext>
              </a:extLst>
            </p:cNvPr>
            <p:cNvSpPr txBox="1"/>
            <p:nvPr/>
          </p:nvSpPr>
          <p:spPr>
            <a:xfrm>
              <a:off x="3484543" y="4520750"/>
              <a:ext cx="655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10 m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2F56AA6-9EF4-DB06-86A0-00A49BB02B87}"/>
                </a:ext>
              </a:extLst>
            </p:cNvPr>
            <p:cNvSpPr txBox="1"/>
            <p:nvPr/>
          </p:nvSpPr>
          <p:spPr>
            <a:xfrm>
              <a:off x="4370142" y="4232004"/>
              <a:ext cx="195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C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63929A0-19AA-6479-F84F-C413735816F2}"/>
                </a:ext>
              </a:extLst>
            </p:cNvPr>
            <p:cNvSpPr txBox="1"/>
            <p:nvPr/>
          </p:nvSpPr>
          <p:spPr>
            <a:xfrm>
              <a:off x="2536414" y="4232004"/>
              <a:ext cx="456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/>
                  </a:solidFill>
                </a:rPr>
                <a:t>A1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4E6B197-D00B-A17C-E18B-C7A73E93A17E}"/>
                </a:ext>
              </a:extLst>
            </p:cNvPr>
            <p:cNvSpPr txBox="1"/>
            <p:nvPr/>
          </p:nvSpPr>
          <p:spPr>
            <a:xfrm>
              <a:off x="6117391" y="4226876"/>
              <a:ext cx="456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/>
                  </a:solidFill>
                </a:rPr>
                <a:t>A2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231B8065-A4A0-6F2D-AE7D-BBCC128112D5}"/>
              </a:ext>
            </a:extLst>
          </p:cNvPr>
          <p:cNvGrpSpPr/>
          <p:nvPr/>
        </p:nvGrpSpPr>
        <p:grpSpPr>
          <a:xfrm>
            <a:off x="7870093" y="4304561"/>
            <a:ext cx="3559228" cy="1980256"/>
            <a:chOff x="6757826" y="3115622"/>
            <a:chExt cx="5675360" cy="3157616"/>
          </a:xfrm>
        </p:grpSpPr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4C685B21-941F-DC25-DD85-8279E7D91E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569" t="13417" r="2" b="8336"/>
            <a:stretch/>
          </p:blipFill>
          <p:spPr>
            <a:xfrm>
              <a:off x="6757826" y="3115622"/>
              <a:ext cx="5434174" cy="3157616"/>
            </a:xfrm>
            <a:prstGeom prst="rect">
              <a:avLst/>
            </a:prstGeom>
          </p:spPr>
        </p:pic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11BEDC9-ED79-DC35-AD45-511380FEBEAA}"/>
                </a:ext>
              </a:extLst>
            </p:cNvPr>
            <p:cNvSpPr txBox="1"/>
            <p:nvPr/>
          </p:nvSpPr>
          <p:spPr>
            <a:xfrm>
              <a:off x="9809709" y="5965146"/>
              <a:ext cx="2623477" cy="171768"/>
            </a:xfrm>
            <a:prstGeom prst="rect">
              <a:avLst/>
            </a:prstGeom>
            <a:noFill/>
          </p:spPr>
          <p:txBody>
            <a:bodyPr wrap="square" lIns="36000" tIns="0" rIns="36000" bIns="0" rtlCol="0">
              <a:spAutoFit/>
            </a:bodyPr>
            <a:lstStyle/>
            <a:p>
              <a:r>
                <a:rPr lang="en-GB" sz="700" dirty="0">
                  <a:latin typeface="Helvetica" panose="020B0604020202020204" pitchFamily="34" charset="0"/>
                  <a:cs typeface="Helvetica" panose="020B0604020202020204" pitchFamily="34" charset="0"/>
                </a:rPr>
                <a:t>adapted from O. Grulke IPP-Greifswald</a:t>
              </a:r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7CF4A211-7CB8-C5E9-671D-652001C912D3}"/>
              </a:ext>
            </a:extLst>
          </p:cNvPr>
          <p:cNvSpPr txBox="1"/>
          <p:nvPr/>
        </p:nvSpPr>
        <p:spPr>
          <a:xfrm rot="21028952">
            <a:off x="8920160" y="4425795"/>
            <a:ext cx="1117898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en-GB" sz="1400" dirty="0"/>
              <a:t>      10 m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A3BCF3D-BCD0-46DF-1020-CA24D2ACCD48}"/>
              </a:ext>
            </a:extLst>
          </p:cNvPr>
          <p:cNvSpPr txBox="1"/>
          <p:nvPr/>
        </p:nvSpPr>
        <p:spPr>
          <a:xfrm rot="21317532">
            <a:off x="8430686" y="5555907"/>
            <a:ext cx="958713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/>
              <a:t> RF-antennas       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1CA7A26-30E7-74BA-497A-0570F3503E40}"/>
              </a:ext>
            </a:extLst>
          </p:cNvPr>
          <p:cNvSpPr txBox="1"/>
          <p:nvPr/>
        </p:nvSpPr>
        <p:spPr>
          <a:xfrm rot="21208313">
            <a:off x="8579586" y="5787560"/>
            <a:ext cx="1268347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/>
              <a:t>water-cooled   </a:t>
            </a:r>
          </a:p>
          <a:p>
            <a:r>
              <a:rPr lang="en-GB" sz="1200" dirty="0"/>
              <a:t>field coils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6CBC699-0E02-FAE8-7110-41ECD0C318AE}"/>
              </a:ext>
            </a:extLst>
          </p:cNvPr>
          <p:cNvSpPr/>
          <p:nvPr/>
        </p:nvSpPr>
        <p:spPr>
          <a:xfrm>
            <a:off x="8305905" y="5390724"/>
            <a:ext cx="440425" cy="214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CC14C9-B289-CB38-35CE-620E4181B6A1}"/>
              </a:ext>
            </a:extLst>
          </p:cNvPr>
          <p:cNvGrpSpPr/>
          <p:nvPr/>
        </p:nvGrpSpPr>
        <p:grpSpPr>
          <a:xfrm>
            <a:off x="8046610" y="2531945"/>
            <a:ext cx="3823369" cy="1342800"/>
            <a:chOff x="8046610" y="2531945"/>
            <a:chExt cx="3823369" cy="1342800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31539D6A-5B6A-3565-77D8-C71CC951E116}"/>
                </a:ext>
              </a:extLst>
            </p:cNvPr>
            <p:cNvCxnSpPr>
              <a:cxnSpLocks/>
            </p:cNvCxnSpPr>
            <p:nvPr/>
          </p:nvCxnSpPr>
          <p:spPr>
            <a:xfrm>
              <a:off x="8114874" y="3820040"/>
              <a:ext cx="93583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0D29CBE-17E1-F9B5-6981-B18970307EE4}"/>
                </a:ext>
              </a:extLst>
            </p:cNvPr>
            <p:cNvSpPr txBox="1"/>
            <p:nvPr/>
          </p:nvSpPr>
          <p:spPr>
            <a:xfrm>
              <a:off x="8305905" y="3505413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5 m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51D5929-63B7-1F10-EC03-9323E8D8600C}"/>
                </a:ext>
              </a:extLst>
            </p:cNvPr>
            <p:cNvSpPr txBox="1"/>
            <p:nvPr/>
          </p:nvSpPr>
          <p:spPr>
            <a:xfrm>
              <a:off x="10296427" y="3244582"/>
              <a:ext cx="4390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C2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BA4EA84C-A643-984B-F4FB-CDB1A0DD30C8}"/>
                </a:ext>
              </a:extLst>
            </p:cNvPr>
            <p:cNvSpPr txBox="1"/>
            <p:nvPr/>
          </p:nvSpPr>
          <p:spPr>
            <a:xfrm>
              <a:off x="8698740" y="3244582"/>
              <a:ext cx="456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/>
                  </a:solidFill>
                </a:rPr>
                <a:t>A1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445D9881-8627-259B-7BCF-2EC0A6D78640}"/>
                </a:ext>
              </a:extLst>
            </p:cNvPr>
            <p:cNvSpPr txBox="1"/>
            <p:nvPr/>
          </p:nvSpPr>
          <p:spPr>
            <a:xfrm>
              <a:off x="10840223" y="3239454"/>
              <a:ext cx="456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/>
                  </a:solidFill>
                </a:rPr>
                <a:t>A3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86657FDF-FC69-03E4-416A-4CE9D20EB094}"/>
                </a:ext>
              </a:extLst>
            </p:cNvPr>
            <p:cNvSpPr txBox="1"/>
            <p:nvPr/>
          </p:nvSpPr>
          <p:spPr>
            <a:xfrm>
              <a:off x="9201889" y="3246322"/>
              <a:ext cx="4652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C1</a:t>
              </a:r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6D4ADEB9-AC60-699C-1E5E-72E393F3603B}"/>
                </a:ext>
              </a:extLst>
            </p:cNvPr>
            <p:cNvGrpSpPr/>
            <p:nvPr/>
          </p:nvGrpSpPr>
          <p:grpSpPr>
            <a:xfrm>
              <a:off x="8046610" y="3024497"/>
              <a:ext cx="3823369" cy="288001"/>
              <a:chOff x="8818989" y="3024497"/>
              <a:chExt cx="2280205" cy="288001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A501BFC-985E-F3D4-2515-6E06967CEEE2}"/>
                  </a:ext>
                </a:extLst>
              </p:cNvPr>
              <p:cNvSpPr/>
              <p:nvPr/>
            </p:nvSpPr>
            <p:spPr>
              <a:xfrm flipH="1">
                <a:off x="9967345" y="3113673"/>
                <a:ext cx="540000" cy="10885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1F2A0AA-1546-6547-361C-D1FD867379F3}"/>
                  </a:ext>
                </a:extLst>
              </p:cNvPr>
              <p:cNvSpPr/>
              <p:nvPr/>
            </p:nvSpPr>
            <p:spPr>
              <a:xfrm flipH="1">
                <a:off x="9417821" y="3113670"/>
                <a:ext cx="540000" cy="10885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73C1E1A-EDDB-12D9-71E3-ECF9B6CFE7D6}"/>
                  </a:ext>
                </a:extLst>
              </p:cNvPr>
              <p:cNvSpPr/>
              <p:nvPr/>
            </p:nvSpPr>
            <p:spPr>
              <a:xfrm flipH="1">
                <a:off x="8855270" y="3113673"/>
                <a:ext cx="18000" cy="10885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9056975E-20F0-4665-0CAF-0AD32080295C}"/>
                  </a:ext>
                </a:extLst>
              </p:cNvPr>
              <p:cNvSpPr/>
              <p:nvPr/>
            </p:nvSpPr>
            <p:spPr>
              <a:xfrm flipH="1">
                <a:off x="8818989" y="3113673"/>
                <a:ext cx="36000" cy="108857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F8B42B12-ECA0-B18D-1E8D-E5F85B885023}"/>
                  </a:ext>
                </a:extLst>
              </p:cNvPr>
              <p:cNvSpPr/>
              <p:nvPr/>
            </p:nvSpPr>
            <p:spPr>
              <a:xfrm flipH="1">
                <a:off x="8860174" y="3113670"/>
                <a:ext cx="540000" cy="10885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1" name="Trapezoid 70">
                <a:extLst>
                  <a:ext uri="{FF2B5EF4-FFF2-40B4-BE49-F238E27FC236}">
                    <a16:creationId xmlns:a16="http://schemas.microsoft.com/office/drawing/2014/main" id="{1031B09A-754D-4EA7-1D8A-7E15FFD93653}"/>
                  </a:ext>
                </a:extLst>
              </p:cNvPr>
              <p:cNvSpPr/>
              <p:nvPr/>
            </p:nvSpPr>
            <p:spPr>
              <a:xfrm rot="5400000" flipH="1">
                <a:off x="9588516" y="2946641"/>
                <a:ext cx="288000" cy="443712"/>
              </a:xfrm>
              <a:prstGeom prst="trapezoid">
                <a:avLst>
                  <a:gd name="adj" fmla="val 31206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FF5FF6E4-4A5A-1B7E-6F0A-1B25C95C223B}"/>
                  </a:ext>
                </a:extLst>
              </p:cNvPr>
              <p:cNvSpPr/>
              <p:nvPr/>
            </p:nvSpPr>
            <p:spPr>
              <a:xfrm flipH="1">
                <a:off x="9401146" y="3113032"/>
                <a:ext cx="18000" cy="108857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9" name="Trapezoid 78">
                <a:extLst>
                  <a:ext uri="{FF2B5EF4-FFF2-40B4-BE49-F238E27FC236}">
                    <a16:creationId xmlns:a16="http://schemas.microsoft.com/office/drawing/2014/main" id="{E63EF939-DAF0-E00D-F4DB-D77896FFBC14}"/>
                  </a:ext>
                </a:extLst>
              </p:cNvPr>
              <p:cNvSpPr/>
              <p:nvPr/>
            </p:nvSpPr>
            <p:spPr>
              <a:xfrm rot="16200000">
                <a:off x="8937557" y="2946642"/>
                <a:ext cx="288000" cy="443712"/>
              </a:xfrm>
              <a:prstGeom prst="trapezoid">
                <a:avLst>
                  <a:gd name="adj" fmla="val 29553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" name="Trapezoid 81">
                <a:extLst>
                  <a:ext uri="{FF2B5EF4-FFF2-40B4-BE49-F238E27FC236}">
                    <a16:creationId xmlns:a16="http://schemas.microsoft.com/office/drawing/2014/main" id="{84604B89-383F-0FB8-BB15-A53ABABF63F9}"/>
                  </a:ext>
                </a:extLst>
              </p:cNvPr>
              <p:cNvSpPr/>
              <p:nvPr/>
            </p:nvSpPr>
            <p:spPr>
              <a:xfrm rot="16200000">
                <a:off x="10046181" y="2946641"/>
                <a:ext cx="288000" cy="443712"/>
              </a:xfrm>
              <a:prstGeom prst="trapezoid">
                <a:avLst>
                  <a:gd name="adj" fmla="val 30380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E8DBFA54-C77C-5E82-F284-884C50B290E8}"/>
                  </a:ext>
                </a:extLst>
              </p:cNvPr>
              <p:cNvSpPr/>
              <p:nvPr/>
            </p:nvSpPr>
            <p:spPr>
              <a:xfrm flipH="1">
                <a:off x="9944031" y="3113670"/>
                <a:ext cx="36000" cy="10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41AE2C6F-E9BF-5361-0829-FA6EE733AB46}"/>
                  </a:ext>
                </a:extLst>
              </p:cNvPr>
              <p:cNvSpPr/>
              <p:nvPr/>
            </p:nvSpPr>
            <p:spPr>
              <a:xfrm flipH="1">
                <a:off x="10525079" y="3113670"/>
                <a:ext cx="540000" cy="10885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6" name="Trapezoid 85">
                <a:extLst>
                  <a:ext uri="{FF2B5EF4-FFF2-40B4-BE49-F238E27FC236}">
                    <a16:creationId xmlns:a16="http://schemas.microsoft.com/office/drawing/2014/main" id="{84F88683-3D58-98CB-EF25-1DA6154E8C5A}"/>
                  </a:ext>
                </a:extLst>
              </p:cNvPr>
              <p:cNvSpPr/>
              <p:nvPr/>
            </p:nvSpPr>
            <p:spPr>
              <a:xfrm rot="5400000" flipH="1">
                <a:off x="10695774" y="2946641"/>
                <a:ext cx="288000" cy="443712"/>
              </a:xfrm>
              <a:prstGeom prst="trapezoid">
                <a:avLst>
                  <a:gd name="adj" fmla="val 32033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430FCB4F-CB95-8A48-A1E9-54EA028609C7}"/>
                  </a:ext>
                </a:extLst>
              </p:cNvPr>
              <p:cNvSpPr/>
              <p:nvPr/>
            </p:nvSpPr>
            <p:spPr>
              <a:xfrm flipH="1">
                <a:off x="11063194" y="3113670"/>
                <a:ext cx="36000" cy="10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DCB90387-AA99-8124-6777-C62E83E32A98}"/>
                  </a:ext>
                </a:extLst>
              </p:cNvPr>
              <p:cNvSpPr/>
              <p:nvPr/>
            </p:nvSpPr>
            <p:spPr>
              <a:xfrm flipH="1">
                <a:off x="10507087" y="3113673"/>
                <a:ext cx="18000" cy="108857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CD1DF6CD-0840-5F92-D5F9-2FE9DA30CCAD}"/>
                </a:ext>
              </a:extLst>
            </p:cNvPr>
            <p:cNvSpPr txBox="1"/>
            <p:nvPr/>
          </p:nvSpPr>
          <p:spPr>
            <a:xfrm>
              <a:off x="9765455" y="3244582"/>
              <a:ext cx="456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/>
                  </a:solidFill>
                </a:rPr>
                <a:t>A2</a:t>
              </a:r>
            </a:p>
          </p:txBody>
        </p: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20D58000-E6D2-251B-984E-013BBA4B77B1}"/>
                </a:ext>
              </a:extLst>
            </p:cNvPr>
            <p:cNvCxnSpPr/>
            <p:nvPr/>
          </p:nvCxnSpPr>
          <p:spPr>
            <a:xfrm>
              <a:off x="8170143" y="2842193"/>
              <a:ext cx="361883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E59B2821-4B85-308C-8421-81A87D53404D}"/>
                </a:ext>
              </a:extLst>
            </p:cNvPr>
            <p:cNvSpPr txBox="1"/>
            <p:nvPr/>
          </p:nvSpPr>
          <p:spPr>
            <a:xfrm>
              <a:off x="9331207" y="2531945"/>
              <a:ext cx="655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20 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0531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432FF"/>
                </a:solidFill>
              </a:rPr>
              <a:t>Motivation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3C11A8-F33D-8238-4A2C-4513945F9121}"/>
              </a:ext>
            </a:extLst>
          </p:cNvPr>
          <p:cNvSpPr txBox="1"/>
          <p:nvPr/>
        </p:nvSpPr>
        <p:spPr>
          <a:xfrm>
            <a:off x="636608" y="359972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0F0C35DC-8A61-8C99-B482-81B626BC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70704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AWAKE External Review, Feb. 5,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925DEBFA-ECA0-05ED-7B8E-A26EE8C60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Alban Sublet,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878016-4CEB-7883-D576-809796E0BC07}"/>
              </a:ext>
            </a:extLst>
          </p:cNvPr>
          <p:cNvSpPr txBox="1">
            <a:spLocks/>
          </p:cNvSpPr>
          <p:nvPr/>
        </p:nvSpPr>
        <p:spPr>
          <a:xfrm>
            <a:off x="602225" y="925272"/>
            <a:ext cx="10515600" cy="51966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Scalable plasma sources at CERN: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2000" dirty="0">
                <a:sym typeface="Wingdings" panose="05000000000000000000" pitchFamily="2" charset="2"/>
              </a:rPr>
              <a:t> Accelerator technology expertise</a:t>
            </a:r>
            <a:r>
              <a:rPr lang="en-GB" sz="2000" dirty="0"/>
              <a:t> (many CERN groups: TE/VSC, BE/ABP, BE/BI, EN/MME...)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2000" dirty="0"/>
              <a:t> Available high energy proton beam, facilities and resources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2000" dirty="0"/>
              <a:t> Beyond table-top-institute projects capabilities</a:t>
            </a:r>
          </a:p>
          <a:p>
            <a:endParaRPr lang="en-GB" sz="2000" dirty="0"/>
          </a:p>
          <a:p>
            <a:r>
              <a:rPr lang="en-GB" sz="2000" dirty="0"/>
              <a:t>Next steps for AWAKE: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2000" dirty="0"/>
              <a:t> scalability </a:t>
            </a:r>
            <a:r>
              <a:rPr lang="en-GB" sz="2000" dirty="0">
                <a:sym typeface="Wingdings" panose="05000000000000000000" pitchFamily="2" charset="2"/>
              </a:rPr>
              <a:t> 10+ m for Run 2d</a:t>
            </a:r>
            <a:endParaRPr lang="en-GB" sz="2000" dirty="0"/>
          </a:p>
          <a:p>
            <a:pPr>
              <a:buFont typeface="Wingdings" panose="05000000000000000000" pitchFamily="2" charset="2"/>
              <a:buChar char="à"/>
            </a:pPr>
            <a:r>
              <a:rPr lang="en-GB" sz="2000" dirty="0"/>
              <a:t> towards HEP experiment applications</a:t>
            </a:r>
          </a:p>
          <a:p>
            <a:pPr lvl="2"/>
            <a:endParaRPr lang="en-GB" dirty="0"/>
          </a:p>
          <a:p>
            <a:pPr lvl="1"/>
            <a:endParaRPr lang="en-GB" sz="20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437565C-1D27-153F-FDAA-7F01708FE275}"/>
              </a:ext>
            </a:extLst>
          </p:cNvPr>
          <p:cNvGrpSpPr/>
          <p:nvPr/>
        </p:nvGrpSpPr>
        <p:grpSpPr>
          <a:xfrm>
            <a:off x="7975644" y="4668649"/>
            <a:ext cx="3372290" cy="1484252"/>
            <a:chOff x="9501636" y="4648801"/>
            <a:chExt cx="2675108" cy="117740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D92D145-5AE9-BD04-9B71-0906439F2DBD}"/>
                </a:ext>
              </a:extLst>
            </p:cNvPr>
            <p:cNvGrpSpPr/>
            <p:nvPr/>
          </p:nvGrpSpPr>
          <p:grpSpPr>
            <a:xfrm>
              <a:off x="9501636" y="4648801"/>
              <a:ext cx="486626" cy="1177400"/>
              <a:chOff x="8550701" y="1045671"/>
              <a:chExt cx="434967" cy="952063"/>
            </a:xfrm>
            <a:solidFill>
              <a:schemeClr val="bg1"/>
            </a:solidFill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60D1FF64-4759-5012-9F31-D6985683DB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92333" y="1045671"/>
                <a:ext cx="0" cy="84610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D735BFE-3B52-6BF5-A44B-8C485D587B08}"/>
                  </a:ext>
                </a:extLst>
              </p:cNvPr>
              <p:cNvSpPr txBox="1"/>
              <p:nvPr/>
            </p:nvSpPr>
            <p:spPr>
              <a:xfrm>
                <a:off x="8550701" y="1829926"/>
                <a:ext cx="434967" cy="167808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  <a:ea typeface="+mn-ea"/>
                    <a:cs typeface="+mn-cs"/>
                  </a:rPr>
                  <a:t>today</a:t>
                </a:r>
              </a:p>
            </p:txBody>
          </p:sp>
        </p:grpSp>
        <p:sp>
          <p:nvSpPr>
            <p:cNvPr id="15" name="Rounded Rectangle 25">
              <a:extLst>
                <a:ext uri="{FF2B5EF4-FFF2-40B4-BE49-F238E27FC236}">
                  <a16:creationId xmlns:a16="http://schemas.microsoft.com/office/drawing/2014/main" id="{7B7A1C95-2DDD-F071-0BCC-F106EE6863D7}"/>
                </a:ext>
              </a:extLst>
            </p:cNvPr>
            <p:cNvSpPr/>
            <p:nvPr/>
          </p:nvSpPr>
          <p:spPr>
            <a:xfrm>
              <a:off x="11642062" y="4737624"/>
              <a:ext cx="534682" cy="721781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1C55EA13-2313-897B-F54F-32FE2BE8B5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440" y="4860853"/>
            <a:ext cx="7898412" cy="97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628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432FF"/>
                </a:solidFill>
              </a:rPr>
              <a:t>Plasma sources technologies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0F0C35DC-8A61-8C99-B482-81B626BC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70704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AWAKE External Review, Feb. 5,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925DEBFA-ECA0-05ED-7B8E-A26EE8C60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Alban Sublet, CERN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7DB0C6-6053-20E3-5911-E24BA545F19B}"/>
              </a:ext>
            </a:extLst>
          </p:cNvPr>
          <p:cNvSpPr txBox="1"/>
          <p:nvPr/>
        </p:nvSpPr>
        <p:spPr>
          <a:xfrm>
            <a:off x="331201" y="894657"/>
            <a:ext cx="11149600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cs typeface="Helvetica" panose="020B0604020202020204" pitchFamily="34" charset="0"/>
              </a:rPr>
              <a:t>AWAKE Run2 plasma source: 10 m </a:t>
            </a:r>
            <a:r>
              <a:rPr lang="en-GB" b="1" dirty="0">
                <a:solidFill>
                  <a:prstClr val="black"/>
                </a:solidFill>
                <a:cs typeface="Helvetica" panose="020B0604020202020204" pitchFamily="34" charset="0"/>
              </a:rPr>
              <a:t>Rb vapour </a:t>
            </a:r>
            <a:r>
              <a:rPr lang="en-GB" dirty="0">
                <a:solidFill>
                  <a:prstClr val="black"/>
                </a:solidFill>
                <a:cs typeface="Helvetica" panose="020B0604020202020204" pitchFamily="34" charset="0"/>
              </a:rPr>
              <a:t>ionized by TW laser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lang="en-GB" dirty="0">
                <a:solidFill>
                  <a:prstClr val="black"/>
                </a:solidFill>
                <a:cs typeface="Helvetica" panose="020B0604020202020204" pitchFamily="34" charset="0"/>
              </a:rPr>
              <a:t>Limitation: laser pulse energy depletion for length &gt; 10 m</a:t>
            </a:r>
          </a:p>
          <a:p>
            <a:pPr marR="0" lvl="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dirty="0">
              <a:solidFill>
                <a:schemeClr val="accent6"/>
              </a:solidFill>
              <a:cs typeface="Helvetica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4993A1-E2D3-24FA-FDEB-C55BF34B64F2}"/>
              </a:ext>
            </a:extLst>
          </p:cNvPr>
          <p:cNvSpPr/>
          <p:nvPr/>
        </p:nvSpPr>
        <p:spPr>
          <a:xfrm>
            <a:off x="8039867" y="2316496"/>
            <a:ext cx="25983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10 m Rb cell in AWAKE tunnel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1" name="Picture 30" descr="Logo&#10;&#10;Description automatically generated">
            <a:extLst>
              <a:ext uri="{FF2B5EF4-FFF2-40B4-BE49-F238E27FC236}">
                <a16:creationId xmlns:a16="http://schemas.microsoft.com/office/drawing/2014/main" id="{F41463BF-40D4-C7D6-8359-FE1BA562A2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6357" y="1814611"/>
            <a:ext cx="1577858" cy="815227"/>
          </a:xfrm>
          <a:prstGeom prst="rect">
            <a:avLst/>
          </a:prstGeom>
        </p:spPr>
      </p:pic>
      <p:pic>
        <p:nvPicPr>
          <p:cNvPr id="32" name="Picture 4" descr="wdl logo 210912.bmp">
            <a:extLst>
              <a:ext uri="{FF2B5EF4-FFF2-40B4-BE49-F238E27FC236}">
                <a16:creationId xmlns:a16="http://schemas.microsoft.com/office/drawing/2014/main" id="{2FA0DFBA-7209-6231-12E4-ECD07B6621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97184" y="1331526"/>
            <a:ext cx="422313" cy="421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0BED8E8-1BE2-49D4-9C08-7BB673C2D3E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2735" y="901477"/>
            <a:ext cx="1161048" cy="311054"/>
          </a:xfrm>
          <a:prstGeom prst="rect">
            <a:avLst/>
          </a:prstGeom>
        </p:spPr>
      </p:pic>
      <p:pic>
        <p:nvPicPr>
          <p:cNvPr id="2" name="Picture 1" descr="A machine in a factory&#10;&#10;Description automatically generated">
            <a:extLst>
              <a:ext uri="{FF2B5EF4-FFF2-40B4-BE49-F238E27FC236}">
                <a16:creationId xmlns:a16="http://schemas.microsoft.com/office/drawing/2014/main" id="{093F5C33-DA45-288A-8C2D-9F4CC0347E3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8708" y="764422"/>
            <a:ext cx="3002542" cy="2001695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65AB59C-B89E-D170-7680-1FB9A9CCAD2B}"/>
              </a:ext>
            </a:extLst>
          </p:cNvPr>
          <p:cNvCxnSpPr>
            <a:cxnSpLocks/>
          </p:cNvCxnSpPr>
          <p:nvPr/>
        </p:nvCxnSpPr>
        <p:spPr>
          <a:xfrm>
            <a:off x="6935154" y="1185310"/>
            <a:ext cx="55589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E3A8080-1F85-C774-7475-752E4C2D2815}"/>
              </a:ext>
            </a:extLst>
          </p:cNvPr>
          <p:cNvSpPr/>
          <p:nvPr/>
        </p:nvSpPr>
        <p:spPr>
          <a:xfrm>
            <a:off x="7703808" y="2457169"/>
            <a:ext cx="25983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10 m Rb cell in AWAKE tunnel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6812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machine in a factory&#10;&#10;Description automatically generated">
            <a:extLst>
              <a:ext uri="{FF2B5EF4-FFF2-40B4-BE49-F238E27FC236}">
                <a16:creationId xmlns:a16="http://schemas.microsoft.com/office/drawing/2014/main" id="{552359C5-811F-8A86-F83F-72ABEA6B25E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8708" y="764422"/>
            <a:ext cx="3002542" cy="2001695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432FF"/>
                </a:solidFill>
              </a:rPr>
              <a:t>Plasma sources technologies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0F0C35DC-8A61-8C99-B482-81B626BC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70704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AWAKE External Review, Feb. 5,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925DEBFA-ECA0-05ED-7B8E-A26EE8C60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Alban Sublet, CERN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7DB0C6-6053-20E3-5911-E24BA545F19B}"/>
              </a:ext>
            </a:extLst>
          </p:cNvPr>
          <p:cNvSpPr txBox="1"/>
          <p:nvPr/>
        </p:nvSpPr>
        <p:spPr>
          <a:xfrm>
            <a:off x="331201" y="894657"/>
            <a:ext cx="11149600" cy="2126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cs typeface="Helvetica" panose="020B0604020202020204" pitchFamily="34" charset="0"/>
              </a:rPr>
              <a:t>AWAKE Run2 plasma source: 10 m </a:t>
            </a:r>
            <a:r>
              <a:rPr lang="en-GB" b="1" dirty="0">
                <a:solidFill>
                  <a:prstClr val="black"/>
                </a:solidFill>
                <a:cs typeface="Helvetica" panose="020B0604020202020204" pitchFamily="34" charset="0"/>
              </a:rPr>
              <a:t>Rb vapour </a:t>
            </a:r>
            <a:r>
              <a:rPr lang="en-GB" dirty="0">
                <a:solidFill>
                  <a:prstClr val="black"/>
                </a:solidFill>
                <a:cs typeface="Helvetica" panose="020B0604020202020204" pitchFamily="34" charset="0"/>
              </a:rPr>
              <a:t>ionized by TW laser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lang="en-GB" dirty="0">
                <a:solidFill>
                  <a:prstClr val="black"/>
                </a:solidFill>
                <a:cs typeface="Helvetica" panose="020B0604020202020204" pitchFamily="34" charset="0"/>
              </a:rPr>
              <a:t>Limitation: laser pulse energy depletion for length &gt; 10 m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endParaRPr lang="en-GB" dirty="0">
              <a:solidFill>
                <a:prstClr val="black"/>
              </a:solidFill>
              <a:cs typeface="Helvetica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prstClr val="black"/>
                </a:solidFill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dirty="0">
                <a:solidFill>
                  <a:prstClr val="black"/>
                </a:solidFill>
                <a:cs typeface="Helvetica" panose="020B0604020202020204" pitchFamily="34" charset="0"/>
              </a:rPr>
              <a:t>Beyond 10 m, t</a:t>
            </a:r>
            <a:r>
              <a:rPr lang="en-GB" dirty="0">
                <a:solidFill>
                  <a:prstClr val="black"/>
                </a:solidFill>
                <a:cs typeface="Helvetica" panose="020B0604020202020204" pitchFamily="34" charset="0"/>
                <a:sym typeface="Wingdings" panose="05000000000000000000" pitchFamily="2" charset="2"/>
              </a:rPr>
              <a:t>wo </a:t>
            </a:r>
            <a:r>
              <a:rPr lang="en-GB" b="1" dirty="0">
                <a:solidFill>
                  <a:prstClr val="black"/>
                </a:solidFill>
                <a:cs typeface="Helvetica" panose="020B0604020202020204" pitchFamily="34" charset="0"/>
                <a:sym typeface="Wingdings" panose="05000000000000000000" pitchFamily="2" charset="2"/>
              </a:rPr>
              <a:t>scalable</a:t>
            </a:r>
            <a:r>
              <a:rPr lang="en-GB" dirty="0">
                <a:solidFill>
                  <a:prstClr val="black"/>
                </a:solidFill>
                <a:cs typeface="Helvetica" panose="020B0604020202020204" pitchFamily="34" charset="0"/>
                <a:sym typeface="Wingdings" panose="05000000000000000000" pitchFamily="2" charset="2"/>
              </a:rPr>
              <a:t> technologies identified and under study:</a:t>
            </a:r>
            <a:endParaRPr lang="en-GB" dirty="0">
              <a:solidFill>
                <a:prstClr val="black"/>
              </a:solidFill>
              <a:cs typeface="Helvetica" panose="020B0604020202020204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dirty="0">
              <a:solidFill>
                <a:schemeClr val="accent6"/>
              </a:solidFill>
              <a:cs typeface="Helvetica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4993A1-E2D3-24FA-FDEB-C55BF34B64F2}"/>
              </a:ext>
            </a:extLst>
          </p:cNvPr>
          <p:cNvSpPr/>
          <p:nvPr/>
        </p:nvSpPr>
        <p:spPr>
          <a:xfrm>
            <a:off x="7703808" y="2457169"/>
            <a:ext cx="25983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10 m Rb cell in AWAKE tunnel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0E23657-878C-E04A-93A7-92A39593594E}"/>
              </a:ext>
            </a:extLst>
          </p:cNvPr>
          <p:cNvCxnSpPr>
            <a:cxnSpLocks/>
          </p:cNvCxnSpPr>
          <p:nvPr/>
        </p:nvCxnSpPr>
        <p:spPr>
          <a:xfrm>
            <a:off x="6935154" y="1185310"/>
            <a:ext cx="55589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E6FAFC3-F850-F6B6-2108-F41A2E760FE5}"/>
              </a:ext>
            </a:extLst>
          </p:cNvPr>
          <p:cNvSpPr txBox="1"/>
          <p:nvPr/>
        </p:nvSpPr>
        <p:spPr>
          <a:xfrm>
            <a:off x="6816300" y="3073386"/>
            <a:ext cx="50493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cs typeface="Helvetica" panose="020B0604020202020204" pitchFamily="34" charset="0"/>
                <a:sym typeface="Wingdings" panose="05000000000000000000" pitchFamily="2" charset="2"/>
              </a:rPr>
              <a:t>Discharge Plasma Source (</a:t>
            </a:r>
            <a:r>
              <a:rPr lang="en-GB" b="1" dirty="0">
                <a:solidFill>
                  <a:prstClr val="black"/>
                </a:solidFill>
                <a:cs typeface="Helvetica" panose="020B0604020202020204" pitchFamily="34" charset="0"/>
                <a:sym typeface="Wingdings" panose="05000000000000000000" pitchFamily="2" charset="2"/>
              </a:rPr>
              <a:t>DPS</a:t>
            </a:r>
            <a:r>
              <a:rPr lang="en-GB" dirty="0">
                <a:solidFill>
                  <a:prstClr val="black"/>
                </a:solidFill>
                <a:cs typeface="Helvetica" panose="020B0604020202020204" pitchFamily="34" charset="0"/>
                <a:sym typeface="Wingdings" panose="05000000000000000000" pitchFamily="2" charset="2"/>
              </a:rPr>
              <a:t>)</a:t>
            </a:r>
          </a:p>
          <a:p>
            <a:r>
              <a:rPr lang="en-GB" b="1" dirty="0">
                <a:solidFill>
                  <a:prstClr val="black"/>
                </a:solidFill>
                <a:cs typeface="Helvetica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dirty="0">
                <a:solidFill>
                  <a:prstClr val="black"/>
                </a:solidFill>
                <a:cs typeface="Helvetica" panose="020B0604020202020204" pitchFamily="34" charset="0"/>
                <a:sym typeface="Wingdings" panose="05000000000000000000" pitchFamily="2" charset="2"/>
              </a:rPr>
              <a:t> pulsed-DC discharge, 1 Hz rep. rate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E0A619-9AA0-5916-3633-8AEFA4B8CE33}"/>
              </a:ext>
            </a:extLst>
          </p:cNvPr>
          <p:cNvSpPr txBox="1"/>
          <p:nvPr/>
        </p:nvSpPr>
        <p:spPr>
          <a:xfrm>
            <a:off x="456095" y="3073386"/>
            <a:ext cx="49833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cs typeface="Helvetica" panose="020B0604020202020204" pitchFamily="34" charset="0"/>
              </a:rPr>
              <a:t>Helicon Plasma Source (</a:t>
            </a:r>
            <a:r>
              <a:rPr lang="en-GB" b="1" dirty="0">
                <a:solidFill>
                  <a:prstClr val="black"/>
                </a:solidFill>
                <a:cs typeface="Helvetica" panose="020B0604020202020204" pitchFamily="34" charset="0"/>
              </a:rPr>
              <a:t>HPS</a:t>
            </a:r>
            <a:r>
              <a:rPr lang="en-GB" dirty="0">
                <a:solidFill>
                  <a:prstClr val="black"/>
                </a:solidFill>
                <a:cs typeface="Helvetica" panose="020B0604020202020204" pitchFamily="34" charset="0"/>
              </a:rPr>
              <a:t>)</a:t>
            </a:r>
          </a:p>
          <a:p>
            <a:r>
              <a:rPr lang="en-GB" dirty="0">
                <a:solidFill>
                  <a:prstClr val="black"/>
                </a:solidFill>
                <a:cs typeface="Helvetica" panose="020B0604020202020204" pitchFamily="34" charset="0"/>
                <a:sym typeface="Wingdings" panose="05000000000000000000" pitchFamily="2" charset="2"/>
              </a:rPr>
              <a:t> RF wave heated plasma, pulsed 10 Hz rep. rate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C9560B0-B466-29AD-F8DC-8EDF57A7B0C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851" y="5013753"/>
            <a:ext cx="896024" cy="466629"/>
          </a:xfrm>
          <a:prstGeom prst="rect">
            <a:avLst/>
          </a:prstGeom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B69C35D-4F9A-7DDB-A6AA-49DFC7A5C69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081" y="3988218"/>
            <a:ext cx="555565" cy="555565"/>
          </a:xfrm>
          <a:prstGeom prst="rect">
            <a:avLst/>
          </a:prstGeom>
        </p:spPr>
      </p:pic>
      <p:pic>
        <p:nvPicPr>
          <p:cNvPr id="15" name="Grafik 4" descr="A close-up of a logo&#10;&#10;Description automatically generated">
            <a:extLst>
              <a:ext uri="{FF2B5EF4-FFF2-40B4-BE49-F238E27FC236}">
                <a16:creationId xmlns:a16="http://schemas.microsoft.com/office/drawing/2014/main" id="{70E72E60-26E2-0783-EFF6-4B5FFBCC766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350" y="5482052"/>
            <a:ext cx="1335026" cy="683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url?sa=i&amp;source=images&amp;cd=&amp;docid=Kj_MUSwVxnENCM&amp;tbnid=ZLIjl0xBF08dKM-&amp;ved=0CAgQjRwwAA&amp;url=http%3A%2F%2Fcqe.ist.utl.pt%2Fevents%2Fmmse%2Fsponsors.png" descr="url?sa=i&amp;source=images&amp;cd=&amp;docid=Kj_MUSwVxnENCM&amp;tbnid=ZLIjl0xBF08dKM-&amp;ved=0CAgQjRwwAA&amp;url=http%3A%2F%2Fcqe.ist.utl.pt%2Fevents%2Fmmse%2Fsponsors.png">
            <a:extLst>
              <a:ext uri="{FF2B5EF4-FFF2-40B4-BE49-F238E27FC236}">
                <a16:creationId xmlns:a16="http://schemas.microsoft.com/office/drawing/2014/main" id="{BE84B462-58D9-734B-ED37-BF618A9523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15884" y="4775606"/>
            <a:ext cx="1087571" cy="478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1C6ED27-8118-4598-D90C-E4D26D9037D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6079" y="3988218"/>
            <a:ext cx="567181" cy="567181"/>
          </a:xfrm>
          <a:prstGeom prst="rect">
            <a:avLst/>
          </a:prstGeom>
        </p:spPr>
      </p:pic>
      <p:pic>
        <p:nvPicPr>
          <p:cNvPr id="18" name="Picture 101">
            <a:extLst>
              <a:ext uri="{FF2B5EF4-FFF2-40B4-BE49-F238E27FC236}">
                <a16:creationId xmlns:a16="http://schemas.microsoft.com/office/drawing/2014/main" id="{5D943C66-3376-B0BC-4DE4-980F3D53F14E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103736" y="5474196"/>
            <a:ext cx="1111867" cy="327603"/>
          </a:xfrm>
          <a:prstGeom prst="rect">
            <a:avLst/>
          </a:prstGeom>
          <a:noFill/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928CF64B-B25C-5F20-DD43-90A91486AE2D}"/>
              </a:ext>
            </a:extLst>
          </p:cNvPr>
          <p:cNvGrpSpPr/>
          <p:nvPr/>
        </p:nvGrpSpPr>
        <p:grpSpPr>
          <a:xfrm>
            <a:off x="6764260" y="3819318"/>
            <a:ext cx="3212463" cy="2370315"/>
            <a:chOff x="8029606" y="4453356"/>
            <a:chExt cx="3212463" cy="2370315"/>
          </a:xfrm>
        </p:grpSpPr>
        <p:pic>
          <p:nvPicPr>
            <p:cNvPr id="22" name="Picture 21" descr="A long shot of a machine&#10;&#10;Description automatically generated">
              <a:extLst>
                <a:ext uri="{FF2B5EF4-FFF2-40B4-BE49-F238E27FC236}">
                  <a16:creationId xmlns:a16="http://schemas.microsoft.com/office/drawing/2014/main" id="{E98768C9-6B04-5772-9729-689982A3D33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1646" y="4453356"/>
              <a:ext cx="3160423" cy="2370315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144BFBD-211D-EF48-D8F0-27E23F8B9633}"/>
                </a:ext>
              </a:extLst>
            </p:cNvPr>
            <p:cNvSpPr/>
            <p:nvPr/>
          </p:nvSpPr>
          <p:spPr>
            <a:xfrm>
              <a:off x="8029606" y="6509324"/>
              <a:ext cx="248580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rPr>
                <a:t>10 m DPS in AWAKE tunnel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F03234B-6D9F-D220-D54B-9CE249683048}"/>
              </a:ext>
            </a:extLst>
          </p:cNvPr>
          <p:cNvGrpSpPr/>
          <p:nvPr/>
        </p:nvGrpSpPr>
        <p:grpSpPr>
          <a:xfrm>
            <a:off x="456095" y="3819318"/>
            <a:ext cx="3553695" cy="2370315"/>
            <a:chOff x="1412677" y="4453356"/>
            <a:chExt cx="3553695" cy="2370315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E8AC7CA-341D-7FFB-49D9-B69997194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2677" y="4453356"/>
              <a:ext cx="3553695" cy="2370315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0C67CC5-7431-65DC-D247-22DF44A17023}"/>
                </a:ext>
              </a:extLst>
            </p:cNvPr>
            <p:cNvSpPr/>
            <p:nvPr/>
          </p:nvSpPr>
          <p:spPr>
            <a:xfrm>
              <a:off x="1412677" y="6509324"/>
              <a:ext cx="198002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rPr>
                <a:t>1 m HPS in CERN lab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31" name="Picture 30" descr="Logo&#10;&#10;Description automatically generated">
            <a:extLst>
              <a:ext uri="{FF2B5EF4-FFF2-40B4-BE49-F238E27FC236}">
                <a16:creationId xmlns:a16="http://schemas.microsoft.com/office/drawing/2014/main" id="{F41463BF-40D4-C7D6-8359-FE1BA562A25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6357" y="1814611"/>
            <a:ext cx="1577858" cy="815227"/>
          </a:xfrm>
          <a:prstGeom prst="rect">
            <a:avLst/>
          </a:prstGeom>
        </p:spPr>
      </p:pic>
      <p:pic>
        <p:nvPicPr>
          <p:cNvPr id="32" name="Picture 4" descr="wdl logo 210912.bmp">
            <a:extLst>
              <a:ext uri="{FF2B5EF4-FFF2-40B4-BE49-F238E27FC236}">
                <a16:creationId xmlns:a16="http://schemas.microsoft.com/office/drawing/2014/main" id="{2FA0DFBA-7209-6231-12E4-ECD07B6621C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97184" y="1331526"/>
            <a:ext cx="422313" cy="421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0BED8E8-1BE2-49D4-9C08-7BB673C2D3E9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2735" y="901477"/>
            <a:ext cx="1161048" cy="311054"/>
          </a:xfrm>
          <a:prstGeom prst="rect">
            <a:avLst/>
          </a:prstGeom>
        </p:spPr>
      </p:pic>
      <p:pic>
        <p:nvPicPr>
          <p:cNvPr id="20" name="Picture 19" descr="A black background with green text&#10;&#10;Description automatically generated">
            <a:extLst>
              <a:ext uri="{FF2B5EF4-FFF2-40B4-BE49-F238E27FC236}">
                <a16:creationId xmlns:a16="http://schemas.microsoft.com/office/drawing/2014/main" id="{A714298C-B876-90D0-FC19-37BCEEEB41F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571" y="4545453"/>
            <a:ext cx="1684585" cy="46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968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Challenges and potentials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3C11A8-F33D-8238-4A2C-4513945F9121}"/>
              </a:ext>
            </a:extLst>
          </p:cNvPr>
          <p:cNvSpPr txBox="1"/>
          <p:nvPr/>
        </p:nvSpPr>
        <p:spPr>
          <a:xfrm>
            <a:off x="636608" y="359972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0F0C35DC-8A61-8C99-B482-81B626BC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70704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AWAKE External Review, Feb. 5,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925DEBFA-ECA0-05ED-7B8E-A26EE8C60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Alban Sublet, CERN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CCF4401-ED81-8602-E0A5-8046B81B2C47}"/>
              </a:ext>
            </a:extLst>
          </p:cNvPr>
          <p:cNvSpPr txBox="1">
            <a:spLocks/>
          </p:cNvSpPr>
          <p:nvPr/>
        </p:nvSpPr>
        <p:spPr>
          <a:xfrm>
            <a:off x="602224" y="839304"/>
            <a:ext cx="11479998" cy="553139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2000" dirty="0">
                <a:solidFill>
                  <a:prstClr val="black"/>
                </a:solidFill>
                <a:cs typeface="Helvetica" panose="020B0604020202020204" pitchFamily="34" charset="0"/>
              </a:rPr>
              <a:t>For AWAKE: </a:t>
            </a:r>
          </a:p>
          <a:p>
            <a:pPr marL="800100" lvl="1" indent="-342900" defTabSz="457200">
              <a:lnSpc>
                <a:spcPct val="150000"/>
              </a:lnSpc>
              <a:spcBef>
                <a:spcPct val="20000"/>
              </a:spcBef>
              <a:buFont typeface="+mj-lt"/>
              <a:buAutoNum type="alphaLcPeriod"/>
              <a:defRPr/>
            </a:pP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Reach nominal plasma electron </a:t>
            </a:r>
            <a:r>
              <a:rPr lang="en-US" sz="1600" b="1" dirty="0">
                <a:solidFill>
                  <a:prstClr val="black"/>
                </a:solidFill>
                <a:cs typeface="Helvetica" panose="020B0604020202020204" pitchFamily="34" charset="0"/>
              </a:rPr>
              <a:t>density</a:t>
            </a: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: 7x10</a:t>
            </a:r>
            <a:r>
              <a:rPr lang="en-US" sz="1600" baseline="30000" dirty="0">
                <a:solidFill>
                  <a:prstClr val="black"/>
                </a:solidFill>
                <a:cs typeface="Helvetica" panose="020B0604020202020204" pitchFamily="34" charset="0"/>
              </a:rPr>
              <a:t>14</a:t>
            </a: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 cm</a:t>
            </a:r>
            <a:r>
              <a:rPr lang="en-US" sz="1600" baseline="30000" dirty="0">
                <a:solidFill>
                  <a:prstClr val="black"/>
                </a:solidFill>
                <a:cs typeface="Helvetica" panose="020B0604020202020204" pitchFamily="34" charset="0"/>
              </a:rPr>
              <a:t>-3</a:t>
            </a: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 </a:t>
            </a:r>
            <a:r>
              <a:rPr lang="en-US" sz="1600" i="1" dirty="0">
                <a:solidFill>
                  <a:schemeClr val="accent6"/>
                </a:solidFill>
                <a:cs typeface="Helvetica" panose="020B0604020202020204" pitchFamily="34" charset="0"/>
                <a:sym typeface="Wingdings" panose="05000000000000000000" pitchFamily="2" charset="2"/>
              </a:rPr>
              <a:t> achieved by both sources</a:t>
            </a:r>
            <a:endParaRPr lang="en-US" sz="1600" i="1" dirty="0">
              <a:solidFill>
                <a:schemeClr val="accent6"/>
              </a:solidFill>
              <a:cs typeface="Helvetica" panose="020B0604020202020204" pitchFamily="34" charset="0"/>
            </a:endParaRPr>
          </a:p>
          <a:p>
            <a:pPr marL="800100" lvl="1" indent="-342900" defTabSz="457200">
              <a:lnSpc>
                <a:spcPct val="150000"/>
              </a:lnSpc>
              <a:spcBef>
                <a:spcPct val="20000"/>
              </a:spcBef>
              <a:buFont typeface="+mj-lt"/>
              <a:buAutoNum type="alphaLcPeriod"/>
              <a:defRPr/>
            </a:pP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Reach longitudinal </a:t>
            </a:r>
            <a:r>
              <a:rPr lang="en-US" sz="1600" b="1" dirty="0">
                <a:solidFill>
                  <a:prstClr val="black"/>
                </a:solidFill>
                <a:cs typeface="Helvetica" panose="020B0604020202020204" pitchFamily="34" charset="0"/>
              </a:rPr>
              <a:t>uniformity</a:t>
            </a: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: 0.25% over 10 m</a:t>
            </a:r>
          </a:p>
          <a:p>
            <a:pPr marL="800100" lvl="1" indent="-342900" defTabSz="457200">
              <a:lnSpc>
                <a:spcPct val="150000"/>
              </a:lnSpc>
              <a:spcBef>
                <a:spcPct val="20000"/>
              </a:spcBef>
              <a:buFont typeface="+mj-lt"/>
              <a:buAutoNum type="alphaLcPeriod"/>
              <a:defRPr/>
            </a:pP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Demonstrate </a:t>
            </a:r>
            <a:r>
              <a:rPr lang="en-US" sz="1600" b="1" dirty="0">
                <a:solidFill>
                  <a:prstClr val="black"/>
                </a:solidFill>
                <a:cs typeface="Helvetica" panose="020B0604020202020204" pitchFamily="34" charset="0"/>
              </a:rPr>
              <a:t>scalability</a:t>
            </a: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, </a:t>
            </a:r>
            <a:r>
              <a:rPr lang="en-US" sz="1600" b="1" dirty="0">
                <a:solidFill>
                  <a:prstClr val="black"/>
                </a:solidFill>
                <a:cs typeface="Helvetica" panose="020B0604020202020204" pitchFamily="34" charset="0"/>
              </a:rPr>
              <a:t>reproducibility</a:t>
            </a: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 and </a:t>
            </a:r>
            <a:r>
              <a:rPr lang="en-US" sz="1600" b="1" dirty="0">
                <a:solidFill>
                  <a:prstClr val="black"/>
                </a:solidFill>
                <a:cs typeface="Helvetica" panose="020B0604020202020204" pitchFamily="34" charset="0"/>
              </a:rPr>
              <a:t>compatibility</a:t>
            </a: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 with existing source and beams</a:t>
            </a:r>
            <a:endParaRPr lang="en-US" sz="1600" dirty="0">
              <a:solidFill>
                <a:schemeClr val="accent6"/>
              </a:solidFill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+mj-lt"/>
              <a:buAutoNum type="arabicPeriod"/>
              <a:defRPr/>
            </a:pPr>
            <a:endParaRPr lang="en-US" sz="1600" dirty="0"/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CBAF32E7-7FE5-9771-0FF8-1B7B282876DD}"/>
              </a:ext>
            </a:extLst>
          </p:cNvPr>
          <p:cNvSpPr/>
          <p:nvPr/>
        </p:nvSpPr>
        <p:spPr>
          <a:xfrm>
            <a:off x="9060656" y="1922584"/>
            <a:ext cx="145866" cy="633046"/>
          </a:xfrm>
          <a:prstGeom prst="rightBrace">
            <a:avLst>
              <a:gd name="adj1" fmla="val 27376"/>
              <a:gd name="adj2" fmla="val 50000"/>
            </a:avLst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78E300-16EC-A3C0-5BD8-5EDA042FB167}"/>
              </a:ext>
            </a:extLst>
          </p:cNvPr>
          <p:cNvSpPr txBox="1"/>
          <p:nvPr/>
        </p:nvSpPr>
        <p:spPr>
          <a:xfrm>
            <a:off x="9339022" y="1916235"/>
            <a:ext cx="250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2"/>
                </a:solidFill>
              </a:rPr>
              <a:t>Plasma diagnostics and sources optimization</a:t>
            </a:r>
          </a:p>
        </p:txBody>
      </p:sp>
    </p:spTree>
    <p:extLst>
      <p:ext uri="{BB962C8B-B14F-4D97-AF65-F5344CB8AC3E}">
        <p14:creationId xmlns:p14="http://schemas.microsoft.com/office/powerpoint/2010/main" val="627058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page6image8955440">
            <a:extLst>
              <a:ext uri="{FF2B5EF4-FFF2-40B4-BE49-F238E27FC236}">
                <a16:creationId xmlns:a16="http://schemas.microsoft.com/office/drawing/2014/main" id="{14C7B0D4-F574-0C0B-480F-13F8EC1F96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418" y="3510698"/>
            <a:ext cx="5674421" cy="1105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Challenges and potentials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3C11A8-F33D-8238-4A2C-4513945F9121}"/>
              </a:ext>
            </a:extLst>
          </p:cNvPr>
          <p:cNvSpPr txBox="1"/>
          <p:nvPr/>
        </p:nvSpPr>
        <p:spPr>
          <a:xfrm>
            <a:off x="636608" y="359972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0F0C35DC-8A61-8C99-B482-81B626BC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70704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AWAKE External Review, Feb. 5,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925DEBFA-ECA0-05ED-7B8E-A26EE8C60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Alban Sublet, CERN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CCF4401-ED81-8602-E0A5-8046B81B2C47}"/>
              </a:ext>
            </a:extLst>
          </p:cNvPr>
          <p:cNvSpPr txBox="1">
            <a:spLocks/>
          </p:cNvSpPr>
          <p:nvPr/>
        </p:nvSpPr>
        <p:spPr>
          <a:xfrm>
            <a:off x="602224" y="839304"/>
            <a:ext cx="11479998" cy="553139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2000" dirty="0">
                <a:solidFill>
                  <a:prstClr val="black"/>
                </a:solidFill>
                <a:cs typeface="Helvetica" panose="020B0604020202020204" pitchFamily="34" charset="0"/>
              </a:rPr>
              <a:t>AWAKE challenges: </a:t>
            </a:r>
          </a:p>
          <a:p>
            <a:pPr marL="800100" lvl="1" indent="-342900" defTabSz="457200">
              <a:lnSpc>
                <a:spcPct val="150000"/>
              </a:lnSpc>
              <a:spcBef>
                <a:spcPct val="20000"/>
              </a:spcBef>
              <a:buFont typeface="+mj-lt"/>
              <a:buAutoNum type="alphaLcPeriod"/>
              <a:defRPr/>
            </a:pP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Reach nominal plasma electron </a:t>
            </a:r>
            <a:r>
              <a:rPr lang="en-US" sz="1600" b="1" dirty="0">
                <a:solidFill>
                  <a:prstClr val="black"/>
                </a:solidFill>
                <a:cs typeface="Helvetica" panose="020B0604020202020204" pitchFamily="34" charset="0"/>
              </a:rPr>
              <a:t>density</a:t>
            </a: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: 7x10</a:t>
            </a:r>
            <a:r>
              <a:rPr lang="en-US" sz="1600" baseline="30000" dirty="0">
                <a:solidFill>
                  <a:prstClr val="black"/>
                </a:solidFill>
                <a:cs typeface="Helvetica" panose="020B0604020202020204" pitchFamily="34" charset="0"/>
              </a:rPr>
              <a:t>14</a:t>
            </a: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 cm</a:t>
            </a:r>
            <a:r>
              <a:rPr lang="en-US" sz="1600" baseline="30000" dirty="0">
                <a:solidFill>
                  <a:prstClr val="black"/>
                </a:solidFill>
                <a:cs typeface="Helvetica" panose="020B0604020202020204" pitchFamily="34" charset="0"/>
              </a:rPr>
              <a:t>-3</a:t>
            </a: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 </a:t>
            </a:r>
            <a:r>
              <a:rPr lang="en-US" sz="1600" i="1" dirty="0">
                <a:solidFill>
                  <a:schemeClr val="accent6"/>
                </a:solidFill>
                <a:cs typeface="Helvetica" panose="020B0604020202020204" pitchFamily="34" charset="0"/>
                <a:sym typeface="Wingdings" panose="05000000000000000000" pitchFamily="2" charset="2"/>
              </a:rPr>
              <a:t> achieved by both sources</a:t>
            </a:r>
            <a:endParaRPr lang="en-US" sz="1600" i="1" dirty="0">
              <a:solidFill>
                <a:schemeClr val="accent6"/>
              </a:solidFill>
              <a:cs typeface="Helvetica" panose="020B0604020202020204" pitchFamily="34" charset="0"/>
            </a:endParaRPr>
          </a:p>
          <a:p>
            <a:pPr marL="800100" lvl="1" indent="-342900" defTabSz="457200">
              <a:lnSpc>
                <a:spcPct val="150000"/>
              </a:lnSpc>
              <a:spcBef>
                <a:spcPct val="20000"/>
              </a:spcBef>
              <a:buFont typeface="+mj-lt"/>
              <a:buAutoNum type="alphaLcPeriod"/>
              <a:defRPr/>
            </a:pP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Reach longitudinal </a:t>
            </a:r>
            <a:r>
              <a:rPr lang="en-US" sz="1600" b="1" dirty="0">
                <a:solidFill>
                  <a:prstClr val="black"/>
                </a:solidFill>
                <a:cs typeface="Helvetica" panose="020B0604020202020204" pitchFamily="34" charset="0"/>
              </a:rPr>
              <a:t>uniformity</a:t>
            </a: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: 0.25% over 10 m</a:t>
            </a:r>
          </a:p>
          <a:p>
            <a:pPr marL="800100" lvl="1" indent="-342900" defTabSz="457200">
              <a:lnSpc>
                <a:spcPct val="150000"/>
              </a:lnSpc>
              <a:spcBef>
                <a:spcPct val="20000"/>
              </a:spcBef>
              <a:buFont typeface="+mj-lt"/>
              <a:buAutoNum type="alphaLcPeriod"/>
              <a:defRPr/>
            </a:pP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Demonstrate </a:t>
            </a:r>
            <a:r>
              <a:rPr lang="en-US" sz="1600" b="1" dirty="0">
                <a:solidFill>
                  <a:prstClr val="black"/>
                </a:solidFill>
                <a:cs typeface="Helvetica" panose="020B0604020202020204" pitchFamily="34" charset="0"/>
              </a:rPr>
              <a:t>scalability</a:t>
            </a: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, </a:t>
            </a:r>
            <a:r>
              <a:rPr lang="en-US" sz="1600" b="1" dirty="0">
                <a:solidFill>
                  <a:prstClr val="black"/>
                </a:solidFill>
                <a:cs typeface="Helvetica" panose="020B0604020202020204" pitchFamily="34" charset="0"/>
              </a:rPr>
              <a:t>reproducibility</a:t>
            </a: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 and </a:t>
            </a:r>
            <a:r>
              <a:rPr lang="en-US" sz="1600" b="1" dirty="0">
                <a:solidFill>
                  <a:prstClr val="black"/>
                </a:solidFill>
                <a:cs typeface="Helvetica" panose="020B0604020202020204" pitchFamily="34" charset="0"/>
              </a:rPr>
              <a:t>compatibility</a:t>
            </a: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 with existing source and beams</a:t>
            </a:r>
            <a:endParaRPr lang="en-US" sz="1600" dirty="0">
              <a:solidFill>
                <a:schemeClr val="accent6"/>
              </a:solidFill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2000" dirty="0">
                <a:solidFill>
                  <a:prstClr val="black"/>
                </a:solidFill>
                <a:cs typeface="Helvetica" panose="020B0604020202020204" pitchFamily="34" charset="0"/>
              </a:rPr>
              <a:t>Potentials for AWAKE and beyond: </a:t>
            </a:r>
            <a:endParaRPr lang="en-US" sz="1600" dirty="0">
              <a:solidFill>
                <a:schemeClr val="accent2"/>
              </a:solidFill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457200" lvl="1" indent="0" defTabSz="457200">
              <a:lnSpc>
                <a:spcPct val="150000"/>
              </a:lnSpc>
              <a:spcBef>
                <a:spcPct val="20000"/>
              </a:spcBef>
              <a:buNone/>
              <a:defRPr/>
            </a:pPr>
            <a:r>
              <a:rPr kumimoji="0" lang="en-CH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Physics Beyond Colliders Project (PBC),</a:t>
            </a:r>
            <a:r>
              <a:rPr kumimoji="0" lang="fr-CH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						</a:t>
            </a: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cs typeface="Helvetica" panose="020B0604020202020204" pitchFamily="34" charset="0"/>
              </a:rPr>
              <a:t>HALHF</a:t>
            </a: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 </a:t>
            </a: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1600" dirty="0">
                <a:solidFill>
                  <a:prstClr val="black"/>
                </a:solidFill>
                <a:cs typeface="Helvetica" panose="020B0604020202020204" pitchFamily="34" charset="0"/>
              </a:rPr>
              <a:t> addressing staging issues</a:t>
            </a:r>
          </a:p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+mj-lt"/>
              <a:buAutoNum type="arabicPeriod"/>
              <a:defRPr/>
            </a:pPr>
            <a:endParaRPr lang="en-US" sz="2000" dirty="0">
              <a:solidFill>
                <a:prstClr val="black"/>
              </a:solidFill>
              <a:cs typeface="Helvetica" panose="020B0604020202020204" pitchFamily="34" charset="0"/>
            </a:endParaRPr>
          </a:p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+mj-lt"/>
              <a:buAutoNum type="arabicPeriod"/>
              <a:defRPr/>
            </a:pPr>
            <a:endParaRPr lang="en-US" sz="2000" dirty="0">
              <a:solidFill>
                <a:prstClr val="black"/>
              </a:solidFill>
              <a:cs typeface="Helvetica" panose="020B0604020202020204" pitchFamily="34" charset="0"/>
            </a:endParaRPr>
          </a:p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+mj-lt"/>
              <a:buAutoNum type="arabicPeriod"/>
              <a:defRPr/>
            </a:pPr>
            <a:endParaRPr lang="en-US" sz="2000" dirty="0">
              <a:solidFill>
                <a:prstClr val="black"/>
              </a:solidFill>
              <a:cs typeface="Helvetica" panose="020B0604020202020204" pitchFamily="34" charset="0"/>
            </a:endParaRPr>
          </a:p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+mj-lt"/>
              <a:buAutoNum type="arabicPeriod"/>
              <a:defRPr/>
            </a:pPr>
            <a:endParaRPr lang="en-US" sz="2000" dirty="0">
              <a:solidFill>
                <a:prstClr val="black"/>
              </a:solidFill>
              <a:cs typeface="Helvetica" panose="020B0604020202020204" pitchFamily="34" charset="0"/>
            </a:endParaRPr>
          </a:p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2000" dirty="0">
                <a:solidFill>
                  <a:prstClr val="black"/>
                </a:solidFill>
                <a:cs typeface="Helvetica" panose="020B0604020202020204" pitchFamily="34" charset="0"/>
              </a:rPr>
              <a:t>Plasma sources </a:t>
            </a:r>
            <a:r>
              <a:rPr lang="en-US" sz="2000" dirty="0">
                <a:solidFill>
                  <a:prstClr val="black"/>
                </a:solidFill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2000" dirty="0">
                <a:solidFill>
                  <a:prstClr val="black"/>
                </a:solidFill>
                <a:cs typeface="Helvetica" panose="020B0604020202020204" pitchFamily="34" charset="0"/>
              </a:rPr>
              <a:t>contribution to the field in general: laser, plasma-wall interaction, plasma processing…</a:t>
            </a:r>
            <a:endParaRPr lang="en-US" sz="16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E24878B-5462-EED8-F291-C2B5CC884ECD}"/>
              </a:ext>
            </a:extLst>
          </p:cNvPr>
          <p:cNvGrpSpPr/>
          <p:nvPr/>
        </p:nvGrpSpPr>
        <p:grpSpPr>
          <a:xfrm>
            <a:off x="5799016" y="3509964"/>
            <a:ext cx="6267576" cy="2230232"/>
            <a:chOff x="3348484" y="2773475"/>
            <a:chExt cx="8472805" cy="301493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E170BFC-F9B9-BD6B-3AF6-3BA847F0AF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48484" y="2773475"/>
              <a:ext cx="8277330" cy="2020181"/>
            </a:xfrm>
            <a:prstGeom prst="rect">
              <a:avLst/>
            </a:prstGeom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F4ECA31-FC0F-A7A2-315B-2DEA29747602}"/>
                </a:ext>
              </a:extLst>
            </p:cNvPr>
            <p:cNvSpPr/>
            <p:nvPr/>
          </p:nvSpPr>
          <p:spPr>
            <a:xfrm>
              <a:off x="8937472" y="3708679"/>
              <a:ext cx="1952047" cy="1246699"/>
            </a:xfrm>
            <a:prstGeom prst="ellipse">
              <a:avLst/>
            </a:prstGeom>
            <a:noFill/>
            <a:ln w="28575"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F16C523-9077-2367-18F6-CFDE88A187A4}"/>
                </a:ext>
              </a:extLst>
            </p:cNvPr>
            <p:cNvSpPr txBox="1"/>
            <p:nvPr/>
          </p:nvSpPr>
          <p:spPr>
            <a:xfrm>
              <a:off x="7680323" y="4914667"/>
              <a:ext cx="4140966" cy="873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1" dirty="0">
                  <a:solidFill>
                    <a:schemeClr val="accent6"/>
                  </a:solidFill>
                </a:rPr>
                <a:t>AWAKE scalable plasma source could be an alternative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2595BA45-4E21-C583-CD2C-AFAFE6311E93}"/>
              </a:ext>
            </a:extLst>
          </p:cNvPr>
          <p:cNvSpPr txBox="1"/>
          <p:nvPr/>
        </p:nvSpPr>
        <p:spPr>
          <a:xfrm>
            <a:off x="309005" y="4630397"/>
            <a:ext cx="4945352" cy="7130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H" sz="1600" b="1" dirty="0">
                <a:solidFill>
                  <a:prstClr val="black"/>
                </a:solidFill>
                <a:latin typeface="Colibri"/>
                <a:sym typeface="Wingdings" panose="05000000000000000000" pitchFamily="2" charset="2"/>
              </a:rPr>
              <a:t></a:t>
            </a:r>
            <a:r>
              <a:rPr kumimoji="0" lang="en-CH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libri"/>
                <a:sym typeface="Wingdings" pitchFamily="2" charset="2"/>
              </a:rPr>
              <a:t> </a:t>
            </a:r>
            <a:r>
              <a:rPr kumimoji="0" lang="en-CH" sz="16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olibri"/>
              </a:rPr>
              <a:t>Beam Dump Experiment: </a:t>
            </a:r>
            <a:r>
              <a:rPr lang="fr-CH" sz="1600" dirty="0">
                <a:solidFill>
                  <a:prstClr val="black"/>
                </a:solidFill>
                <a:latin typeface="Colibri"/>
              </a:rPr>
              <a:t>s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libri"/>
              </a:rPr>
              <a:t>earch for </a:t>
            </a:r>
            <a:r>
              <a:rPr kumimoji="0" lang="en-CH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libri"/>
              </a:rPr>
              <a:t>dark photons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libri"/>
                <a:sym typeface="Wingdings" pitchFamily="2" charset="2"/>
              </a:rPr>
              <a:t> Decay of dark photon into visible particles (e.g. e+/e-)</a:t>
            </a:r>
            <a:endParaRPr lang="en-CH" sz="1600" dirty="0">
              <a:latin typeface="Co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4DA813-7F27-AA0B-2E1E-C25767885F97}"/>
              </a:ext>
            </a:extLst>
          </p:cNvPr>
          <p:cNvSpPr txBox="1"/>
          <p:nvPr/>
        </p:nvSpPr>
        <p:spPr>
          <a:xfrm>
            <a:off x="5861757" y="4986905"/>
            <a:ext cx="294639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5"/>
              </a:rPr>
              <a:t>https://doi.org/10.1088/1367-2630/acf395</a:t>
            </a:r>
            <a:endParaRPr lang="en-GB" sz="1200" dirty="0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107A3671-6892-8F21-E265-504FAF0658A1}"/>
              </a:ext>
            </a:extLst>
          </p:cNvPr>
          <p:cNvSpPr/>
          <p:nvPr/>
        </p:nvSpPr>
        <p:spPr>
          <a:xfrm>
            <a:off x="9060656" y="1922584"/>
            <a:ext cx="145866" cy="633046"/>
          </a:xfrm>
          <a:prstGeom prst="rightBrace">
            <a:avLst>
              <a:gd name="adj1" fmla="val 27376"/>
              <a:gd name="adj2" fmla="val 50000"/>
            </a:avLst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F0F0C1-0BAD-ABC2-499E-D1DC11217626}"/>
              </a:ext>
            </a:extLst>
          </p:cNvPr>
          <p:cNvSpPr txBox="1"/>
          <p:nvPr/>
        </p:nvSpPr>
        <p:spPr>
          <a:xfrm>
            <a:off x="9339022" y="1916235"/>
            <a:ext cx="250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2"/>
                </a:solidFill>
              </a:rPr>
              <a:t>Plasma diagnostics and sources optimization</a:t>
            </a:r>
          </a:p>
        </p:txBody>
      </p:sp>
    </p:spTree>
    <p:extLst>
      <p:ext uri="{BB962C8B-B14F-4D97-AF65-F5344CB8AC3E}">
        <p14:creationId xmlns:p14="http://schemas.microsoft.com/office/powerpoint/2010/main" val="1985319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394FCCF-A270-70E3-C3B2-BA871775E8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181" y="1968194"/>
            <a:ext cx="4129556" cy="3097167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432FF"/>
                </a:solidFill>
              </a:rPr>
              <a:t>Program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0F0C35DC-8A61-8C99-B482-81B626BC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70704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AWAKE External Review, Feb. 5,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925DEBFA-ECA0-05ED-7B8E-A26EE8C60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Alban Sublet, CERN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CCF4401-ED81-8602-E0A5-8046B81B2C47}"/>
              </a:ext>
            </a:extLst>
          </p:cNvPr>
          <p:cNvSpPr txBox="1">
            <a:spLocks/>
          </p:cNvSpPr>
          <p:nvPr/>
        </p:nvSpPr>
        <p:spPr>
          <a:xfrm>
            <a:off x="602224" y="808044"/>
            <a:ext cx="11416650" cy="54471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AWAKE dedicated plasma sources R&amp;D program launched in 2018</a:t>
            </a:r>
          </a:p>
          <a:p>
            <a:r>
              <a:rPr lang="en-US" sz="1800" dirty="0"/>
              <a:t>5 collaboration institutes + CERN as host, 6 PhD works</a:t>
            </a:r>
          </a:p>
          <a:p>
            <a:r>
              <a:rPr lang="en-US" sz="1800" b="1" dirty="0"/>
              <a:t>Two dedicated laboratories at CERN</a:t>
            </a:r>
            <a:r>
              <a:rPr lang="en-US" sz="1800" dirty="0"/>
              <a:t>, capable to house up to 20 m long source and diagnostics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00" dirty="0"/>
          </a:p>
          <a:p>
            <a:pPr marL="0" indent="0">
              <a:buNone/>
            </a:pPr>
            <a:endParaRPr lang="en-US" sz="100" dirty="0"/>
          </a:p>
          <a:p>
            <a:pPr marL="0" indent="0">
              <a:buNone/>
            </a:pPr>
            <a:endParaRPr lang="en-US" sz="100" dirty="0"/>
          </a:p>
          <a:p>
            <a:pPr marL="0" indent="0">
              <a:buNone/>
            </a:pPr>
            <a:endParaRPr lang="en-US" sz="100" dirty="0"/>
          </a:p>
          <a:p>
            <a:pPr marL="0" indent="0">
              <a:buNone/>
            </a:pPr>
            <a:endParaRPr lang="en-US" sz="1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lvl="1"/>
            <a:endParaRPr lang="en-CH" sz="1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ABFA143-A6CA-3DBA-AC9E-DDAD22B898BE}"/>
              </a:ext>
            </a:extLst>
          </p:cNvPr>
          <p:cNvGrpSpPr/>
          <p:nvPr/>
        </p:nvGrpSpPr>
        <p:grpSpPr>
          <a:xfrm>
            <a:off x="992013" y="1976134"/>
            <a:ext cx="4290489" cy="3127256"/>
            <a:chOff x="1508878" y="3435275"/>
            <a:chExt cx="3774046" cy="275083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21F5A0B-4CC3-D788-0A25-9980765B29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4095" y="3435275"/>
              <a:ext cx="3632484" cy="2724363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9782915-1069-0C56-391C-6F0224F19058}"/>
                </a:ext>
              </a:extLst>
            </p:cNvPr>
            <p:cNvSpPr/>
            <p:nvPr/>
          </p:nvSpPr>
          <p:spPr>
            <a:xfrm>
              <a:off x="1508878" y="5909106"/>
              <a:ext cx="377404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rPr>
                <a:t>1 m HPS in </a:t>
              </a:r>
              <a:r>
                <a:rPr lang="en-GB" sz="1200" dirty="0">
                  <a:solidFill>
                    <a:prstClr val="white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169 lab, </a:t>
              </a:r>
              <a:r>
                <a:rPr lang="en-GB" sz="1200" dirty="0" err="1">
                  <a:solidFill>
                    <a:prstClr val="white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Ar</a:t>
              </a:r>
              <a:r>
                <a:rPr lang="en-GB" sz="1200" dirty="0">
                  <a:solidFill>
                    <a:prstClr val="white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 8 Pa, 3x10 kW RF/400 A DC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833C31E-DB80-CB51-76DB-AEC334643836}"/>
              </a:ext>
            </a:extLst>
          </p:cNvPr>
          <p:cNvSpPr txBox="1"/>
          <p:nvPr/>
        </p:nvSpPr>
        <p:spPr>
          <a:xfrm>
            <a:off x="1141517" y="1883706"/>
            <a:ext cx="4034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HPS lab (launched in 2019)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91A54A-1DB4-D9A7-F116-9AC6140FE674}"/>
              </a:ext>
            </a:extLst>
          </p:cNvPr>
          <p:cNvSpPr txBox="1"/>
          <p:nvPr/>
        </p:nvSpPr>
        <p:spPr>
          <a:xfrm>
            <a:off x="6874625" y="1883706"/>
            <a:ext cx="4340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DPS lab (launched in 2021)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CB2F299-08F6-3850-5AD1-CD1412E0251A}"/>
              </a:ext>
            </a:extLst>
          </p:cNvPr>
          <p:cNvSpPr/>
          <p:nvPr/>
        </p:nvSpPr>
        <p:spPr>
          <a:xfrm>
            <a:off x="6666417" y="4758397"/>
            <a:ext cx="36682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10 m DPS in </a:t>
            </a:r>
            <a:r>
              <a:rPr lang="en-GB" sz="12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101 lab, </a:t>
            </a:r>
            <a:r>
              <a:rPr lang="en-GB" sz="1200" dirty="0" err="1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Ar</a:t>
            </a:r>
            <a:r>
              <a:rPr lang="en-GB" sz="12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23 Pa, 500 A current pulse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FDE911-739E-88A9-9B5B-EC4CD4E2030B}"/>
              </a:ext>
            </a:extLst>
          </p:cNvPr>
          <p:cNvSpPr txBox="1"/>
          <p:nvPr/>
        </p:nvSpPr>
        <p:spPr>
          <a:xfrm>
            <a:off x="2056067" y="5403625"/>
            <a:ext cx="3836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HPS setup designed and built by IPP-Greifswald, moved to CERN in 2019</a:t>
            </a:r>
          </a:p>
        </p:txBody>
      </p:sp>
      <p:pic>
        <p:nvPicPr>
          <p:cNvPr id="15" name="url?sa=i&amp;source=images&amp;cd=&amp;docid=Kj_MUSwVxnENCM&amp;tbnid=ZLIjl0xBF08dKM-&amp;ved=0CAgQjRwwAA&amp;url=http%3A%2F%2Fcqe.ist.utl.pt%2Fevents%2Fmmse%2Fsponsors.png" descr="url?sa=i&amp;source=images&amp;cd=&amp;docid=Kj_MUSwVxnENCM&amp;tbnid=ZLIjl0xBF08dKM-&amp;ved=0CAgQjRwwAA&amp;url=http%3A%2F%2Fcqe.ist.utl.pt%2Fevents%2Fmmse%2Fsponsors.png">
            <a:extLst>
              <a:ext uri="{FF2B5EF4-FFF2-40B4-BE49-F238E27FC236}">
                <a16:creationId xmlns:a16="http://schemas.microsoft.com/office/drawing/2014/main" id="{449B89A9-9888-526F-AFE8-FAB4AE709D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5330" y="5440122"/>
            <a:ext cx="1142485" cy="502537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8E0D9A4-510C-3730-1241-65AF5E559F70}"/>
              </a:ext>
            </a:extLst>
          </p:cNvPr>
          <p:cNvSpPr txBox="1"/>
          <p:nvPr/>
        </p:nvSpPr>
        <p:spPr>
          <a:xfrm>
            <a:off x="7699104" y="5403624"/>
            <a:ext cx="3328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DPS pulsed generators designed and built by IST-Lisbon</a:t>
            </a:r>
          </a:p>
        </p:txBody>
      </p:sp>
      <p:pic>
        <p:nvPicPr>
          <p:cNvPr id="5" name="Picture 4" descr="A black background with green text&#10;&#10;Description automatically generated">
            <a:extLst>
              <a:ext uri="{FF2B5EF4-FFF2-40B4-BE49-F238E27FC236}">
                <a16:creationId xmlns:a16="http://schemas.microsoft.com/office/drawing/2014/main" id="{B0863DEE-D210-2A34-F334-7FF08BA9FAB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4" y="5375516"/>
            <a:ext cx="2047448" cy="56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769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394FCCF-A270-70E3-C3B2-BA871775E8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181" y="1968194"/>
            <a:ext cx="4129556" cy="3097167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432FF"/>
                </a:solidFill>
              </a:rPr>
              <a:t>Program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0F0C35DC-8A61-8C99-B482-81B626BC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70704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AWAKE External Review, Feb. 5,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925DEBFA-ECA0-05ED-7B8E-A26EE8C60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Alban Sublet, CERN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CCF4401-ED81-8602-E0A5-8046B81B2C47}"/>
              </a:ext>
            </a:extLst>
          </p:cNvPr>
          <p:cNvSpPr txBox="1">
            <a:spLocks/>
          </p:cNvSpPr>
          <p:nvPr/>
        </p:nvSpPr>
        <p:spPr>
          <a:xfrm>
            <a:off x="602224" y="808044"/>
            <a:ext cx="11416650" cy="54471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AWAKE dedicated plasma sources R&amp;D program launched in 2018</a:t>
            </a:r>
          </a:p>
          <a:p>
            <a:r>
              <a:rPr lang="en-US" sz="1800" dirty="0"/>
              <a:t>5 collaboration institutes + CERN as host, 6 PhD works</a:t>
            </a:r>
          </a:p>
          <a:p>
            <a:r>
              <a:rPr lang="en-US" sz="1800" b="1" dirty="0"/>
              <a:t>Two dedicated laboratories at CERN</a:t>
            </a:r>
            <a:r>
              <a:rPr lang="en-US" sz="1800" dirty="0"/>
              <a:t>, capable to house up to 20 m long source and diagnostics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00" dirty="0"/>
          </a:p>
          <a:p>
            <a:pPr marL="0" indent="0">
              <a:buNone/>
            </a:pPr>
            <a:endParaRPr lang="en-US" sz="100" dirty="0"/>
          </a:p>
          <a:p>
            <a:pPr marL="0" indent="0">
              <a:buNone/>
            </a:pPr>
            <a:endParaRPr lang="en-US" sz="100" dirty="0"/>
          </a:p>
          <a:p>
            <a:pPr marL="0" indent="0">
              <a:buNone/>
            </a:pPr>
            <a:endParaRPr lang="en-US" sz="100" dirty="0"/>
          </a:p>
          <a:p>
            <a:pPr marL="0" indent="0">
              <a:buNone/>
            </a:pPr>
            <a:endParaRPr lang="en-US" sz="1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>
              <a:buFont typeface="Wingdings" panose="05000000000000000000" pitchFamily="2" charset="2"/>
              <a:buChar char="à"/>
            </a:pPr>
            <a:r>
              <a:rPr lang="en-US" sz="1800" dirty="0">
                <a:solidFill>
                  <a:schemeClr val="accent6"/>
                </a:solidFill>
              </a:rPr>
              <a:t> </a:t>
            </a:r>
            <a:r>
              <a:rPr lang="en-US" sz="1800" i="1" dirty="0">
                <a:solidFill>
                  <a:schemeClr val="accent6"/>
                </a:solidFill>
              </a:rPr>
              <a:t>1</a:t>
            </a:r>
            <a:r>
              <a:rPr lang="en-US" sz="1800" i="1" baseline="30000" dirty="0">
                <a:solidFill>
                  <a:schemeClr val="accent6"/>
                </a:solidFill>
              </a:rPr>
              <a:t>st</a:t>
            </a:r>
            <a:r>
              <a:rPr lang="en-US" sz="1800" i="1" dirty="0">
                <a:solidFill>
                  <a:schemeClr val="accent6"/>
                </a:solidFill>
              </a:rPr>
              <a:t> milestone achieved = 10 m DPS test with protons in the AWAKE tunnel “DPS May 2023 Run”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1800" i="1" dirty="0"/>
              <a:t> End 2024 = </a:t>
            </a:r>
            <a:r>
              <a:rPr lang="en-GB" sz="1800" i="1" dirty="0"/>
              <a:t>Internal review whether scalable technology can already be used </a:t>
            </a:r>
            <a:r>
              <a:rPr lang="en-US" sz="1800" i="1" dirty="0"/>
              <a:t>for Run 2c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1800" i="1" dirty="0"/>
              <a:t> Scalable Plasma Sources review (around 2027): decision for Run 2d scalable source, procurement and design</a:t>
            </a:r>
          </a:p>
          <a:p>
            <a:pPr lvl="1"/>
            <a:endParaRPr lang="en-CH" sz="1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ABFA143-A6CA-3DBA-AC9E-DDAD22B898BE}"/>
              </a:ext>
            </a:extLst>
          </p:cNvPr>
          <p:cNvGrpSpPr/>
          <p:nvPr/>
        </p:nvGrpSpPr>
        <p:grpSpPr>
          <a:xfrm>
            <a:off x="992013" y="1976134"/>
            <a:ext cx="4290489" cy="3127256"/>
            <a:chOff x="1508878" y="3435275"/>
            <a:chExt cx="3774046" cy="275083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21F5A0B-4CC3-D788-0A25-9980765B29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4095" y="3435275"/>
              <a:ext cx="3632484" cy="2724363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9782915-1069-0C56-391C-6F0224F19058}"/>
                </a:ext>
              </a:extLst>
            </p:cNvPr>
            <p:cNvSpPr/>
            <p:nvPr/>
          </p:nvSpPr>
          <p:spPr>
            <a:xfrm>
              <a:off x="1508878" y="5909106"/>
              <a:ext cx="377404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rPr>
                <a:t>1 m HPS in </a:t>
              </a:r>
              <a:r>
                <a:rPr lang="en-GB" sz="1200" dirty="0">
                  <a:solidFill>
                    <a:prstClr val="white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169 lab, </a:t>
              </a:r>
              <a:r>
                <a:rPr lang="en-GB" sz="1200" dirty="0" err="1">
                  <a:solidFill>
                    <a:prstClr val="white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Ar</a:t>
              </a:r>
              <a:r>
                <a:rPr lang="en-GB" sz="1200" dirty="0">
                  <a:solidFill>
                    <a:prstClr val="white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 8 Pa, 3x10 kW RF/400 A DC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833C31E-DB80-CB51-76DB-AEC334643836}"/>
              </a:ext>
            </a:extLst>
          </p:cNvPr>
          <p:cNvSpPr txBox="1"/>
          <p:nvPr/>
        </p:nvSpPr>
        <p:spPr>
          <a:xfrm>
            <a:off x="1141517" y="1883706"/>
            <a:ext cx="4034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HPS lab (launched in 2019)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91A54A-1DB4-D9A7-F116-9AC6140FE674}"/>
              </a:ext>
            </a:extLst>
          </p:cNvPr>
          <p:cNvSpPr txBox="1"/>
          <p:nvPr/>
        </p:nvSpPr>
        <p:spPr>
          <a:xfrm>
            <a:off x="6874625" y="1883706"/>
            <a:ext cx="4340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DPS lab (launched in 2021)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CB2F299-08F6-3850-5AD1-CD1412E0251A}"/>
              </a:ext>
            </a:extLst>
          </p:cNvPr>
          <p:cNvSpPr/>
          <p:nvPr/>
        </p:nvSpPr>
        <p:spPr>
          <a:xfrm>
            <a:off x="6666417" y="4758397"/>
            <a:ext cx="36682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10 m DPS in </a:t>
            </a:r>
            <a:r>
              <a:rPr lang="en-GB" sz="12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101 lab, </a:t>
            </a:r>
            <a:r>
              <a:rPr lang="en-GB" sz="1200" dirty="0" err="1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Ar</a:t>
            </a:r>
            <a:r>
              <a:rPr lang="en-GB" sz="12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23 Pa, 500 A current pulse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289594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103019</TotalTime>
  <Words>2145</Words>
  <Application>Microsoft Office PowerPoint</Application>
  <PresentationFormat>Widescreen</PresentationFormat>
  <Paragraphs>376</Paragraphs>
  <Slides>21</Slides>
  <Notes>20</Notes>
  <HiddenSlides>4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Calibri</vt:lpstr>
      <vt:lpstr>Calibri Light</vt:lpstr>
      <vt:lpstr>Colibri</vt:lpstr>
      <vt:lpstr>Helvetica</vt:lpstr>
      <vt:lpstr>Helvetica Light</vt:lpstr>
      <vt:lpstr>Helvetica Neue</vt:lpstr>
      <vt:lpstr>Symbol</vt:lpstr>
      <vt:lpstr>Wingdings</vt:lpstr>
      <vt:lpstr>1_Office Theme</vt:lpstr>
      <vt:lpstr>Scalable Plasma Sources R&amp;D</vt:lpstr>
      <vt:lpstr>Outline</vt:lpstr>
      <vt:lpstr>Motivation</vt:lpstr>
      <vt:lpstr>Plasma sources technologies</vt:lpstr>
      <vt:lpstr>Plasma sources technologies</vt:lpstr>
      <vt:lpstr>Challenges and potentials</vt:lpstr>
      <vt:lpstr>Challenges and potentials</vt:lpstr>
      <vt:lpstr>Program</vt:lpstr>
      <vt:lpstr>Program</vt:lpstr>
      <vt:lpstr>Program</vt:lpstr>
      <vt:lpstr>Uniformity</vt:lpstr>
      <vt:lpstr>Uniformity</vt:lpstr>
      <vt:lpstr>Scalability and reproducibility</vt:lpstr>
      <vt:lpstr>AWAKE May 2023 DPS run</vt:lpstr>
      <vt:lpstr>Summary</vt:lpstr>
      <vt:lpstr>HPS organization</vt:lpstr>
      <vt:lpstr>DPS organization</vt:lpstr>
      <vt:lpstr>Challenges and potentials</vt:lpstr>
      <vt:lpstr>Plasma sources technologies: HPS</vt:lpstr>
      <vt:lpstr>Plasma sources technologies: DPS</vt:lpstr>
      <vt:lpstr>Scalability and reproducibility (&gt; 2026)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Alban Sublet</dc:creator>
  <cp:lastModifiedBy>Alban Sublet</cp:lastModifiedBy>
  <cp:revision>1289</cp:revision>
  <cp:lastPrinted>2023-09-15T17:26:05Z</cp:lastPrinted>
  <dcterms:created xsi:type="dcterms:W3CDTF">2016-07-07T11:05:41Z</dcterms:created>
  <dcterms:modified xsi:type="dcterms:W3CDTF">2024-02-02T09:06:23Z</dcterms:modified>
</cp:coreProperties>
</file>