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4"/>
  </p:notesMasterIdLst>
  <p:sldIdLst>
    <p:sldId id="968" r:id="rId5"/>
    <p:sldId id="976" r:id="rId6"/>
    <p:sldId id="977" r:id="rId7"/>
    <p:sldId id="971" r:id="rId8"/>
    <p:sldId id="978" r:id="rId9"/>
    <p:sldId id="972" r:id="rId10"/>
    <p:sldId id="969" r:id="rId11"/>
    <p:sldId id="970" r:id="rId12"/>
    <p:sldId id="945" r:id="rId1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8345"/>
    <a:srgbClr val="17B46C"/>
    <a:srgbClr val="FF9300"/>
    <a:srgbClr val="E2610E"/>
    <a:srgbClr val="19B46B"/>
    <a:srgbClr val="016DD0"/>
    <a:srgbClr val="1557B8"/>
    <a:srgbClr val="7FBC15"/>
    <a:srgbClr val="FFFFFF"/>
    <a:srgbClr val="006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640"/>
  </p:normalViewPr>
  <p:slideViewPr>
    <p:cSldViewPr snapToGrid="0">
      <p:cViewPr>
        <p:scale>
          <a:sx n="106" d="100"/>
          <a:sy n="106" d="100"/>
        </p:scale>
        <p:origin x="600" y="3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A76A2B72-61D3-4DD5-8514-A6095F7E9C14}" type="datetime1">
              <a:rPr lang="en-US" smtClean="0"/>
              <a:pPr/>
              <a:t>2/9/24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74542023-2AFA-43C8-AEC4-A3156F77A3DB}" type="datetime1">
              <a:rPr lang="en-US" smtClean="0"/>
              <a:pPr/>
              <a:t>2/9/24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2707D55-AE5C-4A54-B913-632126E8553C}" type="datetime1">
              <a:rPr lang="en-US" smtClean="0"/>
              <a:pPr/>
              <a:t>2/9/24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79BA2-5E65-D872-7CDC-D37D97C570AA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2/9/24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1D134-DF53-628C-F4D1-829D8545F04F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9FFC1-2A8B-4A54-B80A-74226F7668EB}" type="datetime1">
              <a:rPr lang="en-US" smtClean="0"/>
              <a:t>2/9/24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778C94-E3A8-B73B-61AA-086E1BF061B5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2/9/24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6137-ABBB-BF54-B8EB-9CF62FB91DEE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E98F79E-FBDA-48F7-81CB-C46BD64DE615}" type="datetime1">
              <a:rPr lang="en-US" smtClean="0"/>
              <a:pPr/>
              <a:t>2/9/24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857270" y="6306533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9DB7082-3064-0EC5-3332-E91350143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 Field Magnets </a:t>
            </a:r>
            <a:r>
              <a:rPr lang="en-US" dirty="0" err="1"/>
              <a:t>Programme</a:t>
            </a:r>
            <a:br>
              <a:rPr lang="en-US" dirty="0"/>
            </a:br>
            <a:r>
              <a:rPr lang="en-US" dirty="0"/>
              <a:t>Working Groups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F708E4B-67ED-086E-714A-882A156AA0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E. </a:t>
            </a:r>
            <a:r>
              <a:rPr lang="en-US" dirty="0" err="1"/>
              <a:t>Todesco</a:t>
            </a:r>
            <a:r>
              <a:rPr lang="en-US" dirty="0"/>
              <a:t>, </a:t>
            </a:r>
            <a:r>
              <a:rPr lang="en-US" u="sng" dirty="0"/>
              <a:t>B. Auchmann</a:t>
            </a:r>
          </a:p>
          <a:p>
            <a:r>
              <a:rPr lang="en-US" dirty="0"/>
              <a:t>February 16, 2024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5D0B5-D9AA-DD65-2DD7-D05CFEBE54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16/02/2024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F8A1E-92FA-629A-2DA4-A5AE5813B9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Author: B. Auchmann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96A89-746D-8B61-38AF-08E3020BD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852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7E606-5BB9-1241-3413-395C1C331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Cross-cutting and in-depth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E1540-3CCF-4797-EFA4-F8FE59C9D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WGs serve for in-depth expert discussions and collaboration.</a:t>
            </a:r>
          </a:p>
          <a:p>
            <a:r>
              <a:rPr lang="en-US" sz="2400" dirty="0"/>
              <a:t>WGs have defined scope and may exist for a limited time.</a:t>
            </a:r>
          </a:p>
          <a:p>
            <a:r>
              <a:rPr lang="en-US" sz="2400" dirty="0"/>
              <a:t>They shall not duplicate the status-update function of the HFM forum.</a:t>
            </a:r>
          </a:p>
          <a:p>
            <a:r>
              <a:rPr lang="en-US" sz="2400" dirty="0"/>
              <a:t>The need for WGs arises when </a:t>
            </a:r>
          </a:p>
          <a:p>
            <a:pPr lvl="1"/>
            <a:r>
              <a:rPr lang="en-US" sz="2000" dirty="0"/>
              <a:t>multiple actors are active in the same area of expertise.</a:t>
            </a:r>
          </a:p>
          <a:p>
            <a:pPr lvl="1"/>
            <a:r>
              <a:rPr lang="en-US" sz="2000" dirty="0"/>
              <a:t>the topic requires a joint effort by actors from different fields, RD lines, or even programs/projects.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7E373-D206-F9CD-F698-7C428BE1029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52F062-6096-8DF8-175F-1AD4FD889A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82E68-711F-DA0A-733E-649BE8113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36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DCD77-8892-E00C-6FE3-500F9E10D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Light-weight and informal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D8E1B-DE1F-04F3-A4D8-AF893F9E48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WGs are generally bottom-up initiatives</a:t>
            </a:r>
          </a:p>
          <a:p>
            <a:pPr lvl="1"/>
            <a:r>
              <a:rPr lang="en-US" sz="2000" dirty="0"/>
              <a:t>The last RDL4 meeting saw a demand for expert working groups.</a:t>
            </a:r>
          </a:p>
          <a:p>
            <a:r>
              <a:rPr lang="en-US" sz="2400" dirty="0"/>
              <a:t>Existing examples: </a:t>
            </a:r>
          </a:p>
          <a:p>
            <a:pPr lvl="1"/>
            <a:r>
              <a:rPr lang="en-US" sz="2000" dirty="0"/>
              <a:t>Resin WG (exists around the nucleus of ETHZ-PSI-CERN collaboration, every 1-2 months)</a:t>
            </a:r>
          </a:p>
          <a:p>
            <a:pPr lvl="1"/>
            <a:r>
              <a:rPr lang="en-US" sz="2000" dirty="0"/>
              <a:t>Common-coils WG (BNL, CIEMAT, IHEP, PSI, every 2 months) </a:t>
            </a:r>
          </a:p>
          <a:p>
            <a:pPr lvl="1"/>
            <a:r>
              <a:rPr lang="en-US" sz="2000" dirty="0"/>
              <a:t>BOX program WG (PSI, </a:t>
            </a:r>
            <a:r>
              <a:rPr lang="en-US" sz="2000" dirty="0" err="1"/>
              <a:t>uTwente</a:t>
            </a:r>
            <a:r>
              <a:rPr lang="en-US" sz="2000" dirty="0"/>
              <a:t>, every 1-2 weeks)</a:t>
            </a:r>
          </a:p>
          <a:p>
            <a:pPr lvl="1"/>
            <a:r>
              <a:rPr lang="en-US" sz="2000" dirty="0"/>
              <a:t>To some extent, magnet projects are cross-cutting WGs</a:t>
            </a:r>
          </a:p>
          <a:p>
            <a:r>
              <a:rPr lang="en-US" sz="2400" dirty="0"/>
              <a:t>Researchers who intend to form/modify/close a WG should inform concerned RDL coordinators and </a:t>
            </a:r>
            <a:r>
              <a:rPr lang="en-US" sz="2400" dirty="0" err="1"/>
              <a:t>PLs.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8258E-843D-FEEF-F032-DB44AB4F604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EA30F-38F2-B66E-A9C7-D14870D48A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1505EB-F18D-4B69-4151-5836D4D370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854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E5140-EBE8-0827-E858-2634DD36FB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8225EF7-38F6-29B5-5288-9234C28804A9}"/>
              </a:ext>
            </a:extLst>
          </p:cNvPr>
          <p:cNvSpPr/>
          <p:nvPr/>
        </p:nvSpPr>
        <p:spPr>
          <a:xfrm>
            <a:off x="2076221" y="1946527"/>
            <a:ext cx="1443900" cy="3997073"/>
          </a:xfrm>
          <a:prstGeom prst="roundRect">
            <a:avLst/>
          </a:prstGeom>
          <a:solidFill>
            <a:srgbClr val="016DD0">
              <a:alpha val="50196"/>
            </a:srgbClr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9520281-7B0B-713B-6E9D-17E7DE85920A}"/>
              </a:ext>
            </a:extLst>
          </p:cNvPr>
          <p:cNvSpPr/>
          <p:nvPr/>
        </p:nvSpPr>
        <p:spPr>
          <a:xfrm>
            <a:off x="5851776" y="1946527"/>
            <a:ext cx="2712657" cy="3997073"/>
          </a:xfrm>
          <a:prstGeom prst="roundRect">
            <a:avLst/>
          </a:prstGeom>
          <a:solidFill>
            <a:srgbClr val="FF9300">
              <a:alpha val="50196"/>
            </a:srgbClr>
          </a:solidFill>
          <a:ln>
            <a:solidFill>
              <a:srgbClr val="E2610E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CCED4F9-52A2-B475-05D2-A8DC97368ACC}"/>
              </a:ext>
            </a:extLst>
          </p:cNvPr>
          <p:cNvSpPr/>
          <p:nvPr/>
        </p:nvSpPr>
        <p:spPr>
          <a:xfrm>
            <a:off x="3572877" y="1946527"/>
            <a:ext cx="2207936" cy="3997073"/>
          </a:xfrm>
          <a:prstGeom prst="roundRect">
            <a:avLst/>
          </a:prstGeom>
          <a:solidFill>
            <a:srgbClr val="19B46B">
              <a:alpha val="50196"/>
            </a:srgbClr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DF8C817-1A95-2AA7-2F09-8D07A1A19BEB}"/>
              </a:ext>
            </a:extLst>
          </p:cNvPr>
          <p:cNvSpPr/>
          <p:nvPr/>
        </p:nvSpPr>
        <p:spPr>
          <a:xfrm>
            <a:off x="579566" y="1946527"/>
            <a:ext cx="1443900" cy="3997073"/>
          </a:xfrm>
          <a:prstGeom prst="roundRect">
            <a:avLst/>
          </a:prstGeom>
          <a:solidFill>
            <a:srgbClr val="016DD0">
              <a:alpha val="50196"/>
            </a:srgbClr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2F954B-D306-79BD-F8CE-D86FCB557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HFM Collaboration Mechanisms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D30D0-F503-FC55-65BF-B81A802E98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5FB8D0C-0A17-B7CF-950B-1CFE46FD27F2}"/>
              </a:ext>
            </a:extLst>
          </p:cNvPr>
          <p:cNvSpPr/>
          <p:nvPr/>
        </p:nvSpPr>
        <p:spPr>
          <a:xfrm>
            <a:off x="724756" y="2040248"/>
            <a:ext cx="1136060" cy="644894"/>
          </a:xfrm>
          <a:prstGeom prst="ellipse">
            <a:avLst/>
          </a:prstGeom>
          <a:solidFill>
            <a:srgbClr val="006DD0"/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LTS demo team 1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521A997-DBD6-80F5-600A-5DC3B2511195}"/>
              </a:ext>
            </a:extLst>
          </p:cNvPr>
          <p:cNvSpPr/>
          <p:nvPr/>
        </p:nvSpPr>
        <p:spPr>
          <a:xfrm>
            <a:off x="724756" y="2829779"/>
            <a:ext cx="1136060" cy="644894"/>
          </a:xfrm>
          <a:prstGeom prst="ellipse">
            <a:avLst/>
          </a:prstGeom>
          <a:solidFill>
            <a:srgbClr val="006DD0"/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LTS demo team 2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91D3D95-48A3-C5F6-CA64-50444CF229E6}"/>
              </a:ext>
            </a:extLst>
          </p:cNvPr>
          <p:cNvSpPr/>
          <p:nvPr/>
        </p:nvSpPr>
        <p:spPr>
          <a:xfrm>
            <a:off x="724756" y="3619310"/>
            <a:ext cx="1136060" cy="644894"/>
          </a:xfrm>
          <a:prstGeom prst="ellipse">
            <a:avLst/>
          </a:prstGeom>
          <a:solidFill>
            <a:srgbClr val="006DD0"/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LTS demo team 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099C3B1-AA02-09CF-A913-C54CF14DFEEB}"/>
              </a:ext>
            </a:extLst>
          </p:cNvPr>
          <p:cNvSpPr/>
          <p:nvPr/>
        </p:nvSpPr>
        <p:spPr>
          <a:xfrm>
            <a:off x="724756" y="4408841"/>
            <a:ext cx="1136060" cy="644894"/>
          </a:xfrm>
          <a:prstGeom prst="ellipse">
            <a:avLst/>
          </a:prstGeom>
          <a:solidFill>
            <a:srgbClr val="006DD0"/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LTS demo team …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F08BA56-365D-6CCB-4356-6C7FC3D6CB8C}"/>
              </a:ext>
            </a:extLst>
          </p:cNvPr>
          <p:cNvSpPr/>
          <p:nvPr/>
        </p:nvSpPr>
        <p:spPr>
          <a:xfrm>
            <a:off x="724756" y="5198372"/>
            <a:ext cx="1136060" cy="644894"/>
          </a:xfrm>
          <a:prstGeom prst="ellipse">
            <a:avLst/>
          </a:prstGeom>
          <a:solidFill>
            <a:srgbClr val="006DD0"/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LTS demo team </a:t>
            </a:r>
            <a:r>
              <a:rPr lang="en-US" sz="1000" dirty="0" err="1"/>
              <a:t>i</a:t>
            </a:r>
            <a:endParaRPr lang="en-US" sz="10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9FFF4F6-A99D-D3C8-2D1E-49C8ECD66E75}"/>
              </a:ext>
            </a:extLst>
          </p:cNvPr>
          <p:cNvSpPr/>
          <p:nvPr/>
        </p:nvSpPr>
        <p:spPr>
          <a:xfrm>
            <a:off x="7348432" y="2042677"/>
            <a:ext cx="1136060" cy="644894"/>
          </a:xfrm>
          <a:prstGeom prst="ellipse">
            <a:avLst/>
          </a:prstGeom>
          <a:solidFill>
            <a:srgbClr val="FF9300"/>
          </a:solidFill>
          <a:ln>
            <a:solidFill>
              <a:srgbClr val="E2610E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HTS demo team 1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E472859-F72C-C6B2-51D6-9AF2EC4BEC02}"/>
              </a:ext>
            </a:extLst>
          </p:cNvPr>
          <p:cNvSpPr/>
          <p:nvPr/>
        </p:nvSpPr>
        <p:spPr>
          <a:xfrm>
            <a:off x="7348432" y="2829779"/>
            <a:ext cx="1136060" cy="644894"/>
          </a:xfrm>
          <a:prstGeom prst="ellipse">
            <a:avLst/>
          </a:prstGeom>
          <a:solidFill>
            <a:srgbClr val="FF9300"/>
          </a:solidFill>
          <a:ln>
            <a:solidFill>
              <a:srgbClr val="E2610E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HTS demo team 2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7AC9785-9D9C-A30F-FE88-05711599E53C}"/>
              </a:ext>
            </a:extLst>
          </p:cNvPr>
          <p:cNvSpPr/>
          <p:nvPr/>
        </p:nvSpPr>
        <p:spPr>
          <a:xfrm>
            <a:off x="7348432" y="3619310"/>
            <a:ext cx="1136060" cy="644894"/>
          </a:xfrm>
          <a:prstGeom prst="ellipse">
            <a:avLst/>
          </a:prstGeom>
          <a:solidFill>
            <a:srgbClr val="FF9300"/>
          </a:solidFill>
          <a:ln>
            <a:solidFill>
              <a:srgbClr val="E2610E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HTS demo team 3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8FAEE75-0019-DF30-A0FD-65EAA791DC2D}"/>
              </a:ext>
            </a:extLst>
          </p:cNvPr>
          <p:cNvSpPr/>
          <p:nvPr/>
        </p:nvSpPr>
        <p:spPr>
          <a:xfrm>
            <a:off x="7348432" y="4408841"/>
            <a:ext cx="1136060" cy="644894"/>
          </a:xfrm>
          <a:prstGeom prst="ellipse">
            <a:avLst/>
          </a:prstGeom>
          <a:solidFill>
            <a:srgbClr val="FF9300"/>
          </a:solidFill>
          <a:ln>
            <a:solidFill>
              <a:srgbClr val="E2610E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HTS demo team …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939611F-6B9E-87E9-7686-4B28E568B5A2}"/>
              </a:ext>
            </a:extLst>
          </p:cNvPr>
          <p:cNvSpPr/>
          <p:nvPr/>
        </p:nvSpPr>
        <p:spPr>
          <a:xfrm>
            <a:off x="7348432" y="5198372"/>
            <a:ext cx="1136060" cy="644894"/>
          </a:xfrm>
          <a:prstGeom prst="ellipse">
            <a:avLst/>
          </a:prstGeom>
          <a:solidFill>
            <a:srgbClr val="FF9300"/>
          </a:solidFill>
          <a:ln>
            <a:solidFill>
              <a:srgbClr val="E2610E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HTS demo team j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35C5179-610C-C036-2430-DBD66418952F}"/>
              </a:ext>
            </a:extLst>
          </p:cNvPr>
          <p:cNvSpPr/>
          <p:nvPr/>
        </p:nvSpPr>
        <p:spPr>
          <a:xfrm>
            <a:off x="3622834" y="2420917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LTS coil composite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D25C901-8C11-ABB1-0309-C868F66DE227}"/>
              </a:ext>
            </a:extLst>
          </p:cNvPr>
          <p:cNvSpPr/>
          <p:nvPr/>
        </p:nvSpPr>
        <p:spPr>
          <a:xfrm>
            <a:off x="4602944" y="2025606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/>
              <a:t>Cryogenis</a:t>
            </a:r>
            <a:r>
              <a:rPr lang="en-US" sz="900" dirty="0"/>
              <a:t> &amp; thermal properties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DED5BB7-E3DA-8BD7-6630-ADC54185D497}"/>
              </a:ext>
            </a:extLst>
          </p:cNvPr>
          <p:cNvSpPr/>
          <p:nvPr/>
        </p:nvSpPr>
        <p:spPr>
          <a:xfrm>
            <a:off x="4583359" y="4401702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HTS modeling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E934D5F-DA3A-F408-4313-2736555899BE}"/>
              </a:ext>
            </a:extLst>
          </p:cNvPr>
          <p:cNvSpPr/>
          <p:nvPr/>
        </p:nvSpPr>
        <p:spPr>
          <a:xfrm>
            <a:off x="3626999" y="4788103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LTS modeling workflow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1A871F3-1922-52AC-2EB3-69CC552DD0B8}"/>
              </a:ext>
            </a:extLst>
          </p:cNvPr>
          <p:cNvSpPr/>
          <p:nvPr/>
        </p:nvSpPr>
        <p:spPr>
          <a:xfrm>
            <a:off x="3619833" y="3999041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Insulation materials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5C99191-3F0C-5295-AE8B-9FC9B5C95168}"/>
              </a:ext>
            </a:extLst>
          </p:cNvPr>
          <p:cNvSpPr/>
          <p:nvPr/>
        </p:nvSpPr>
        <p:spPr>
          <a:xfrm>
            <a:off x="4583359" y="3609670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Protection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4524BEF-6961-7923-D2DD-184E79779D86}"/>
              </a:ext>
            </a:extLst>
          </p:cNvPr>
          <p:cNvSpPr/>
          <p:nvPr/>
        </p:nvSpPr>
        <p:spPr>
          <a:xfrm>
            <a:off x="3619833" y="3209979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Testing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07A98C0-CB2B-16A7-51EE-38C5E3ACF65B}"/>
              </a:ext>
            </a:extLst>
          </p:cNvPr>
          <p:cNvSpPr/>
          <p:nvPr/>
        </p:nvSpPr>
        <p:spPr>
          <a:xfrm>
            <a:off x="4583359" y="2817638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/>
              <a:t>Instrumen-tation</a:t>
            </a:r>
            <a:r>
              <a:rPr lang="en-US" sz="900" dirty="0"/>
              <a:t>, detection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09C18B48-F0DD-D787-7C14-45CF2243C3D5}"/>
              </a:ext>
            </a:extLst>
          </p:cNvPr>
          <p:cNvSpPr/>
          <p:nvPr/>
        </p:nvSpPr>
        <p:spPr>
          <a:xfrm>
            <a:off x="579567" y="1294493"/>
            <a:ext cx="7984866" cy="41360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HFM Forum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FB8A1B1-71A8-54C9-6947-68A2FED7F02B}"/>
              </a:ext>
            </a:extLst>
          </p:cNvPr>
          <p:cNvSpPr/>
          <p:nvPr/>
        </p:nvSpPr>
        <p:spPr>
          <a:xfrm>
            <a:off x="4583359" y="5193734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…</a:t>
            </a: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65420447-BF5B-F4BA-8536-9A162B328C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16/02/2024</a:t>
            </a: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EB08BDD9-0709-0AB4-AE35-B290E55B60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Author: B. Auchmann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DC1917A-EDC2-D533-0648-1B6E36D8E969}"/>
              </a:ext>
            </a:extLst>
          </p:cNvPr>
          <p:cNvSpPr/>
          <p:nvPr/>
        </p:nvSpPr>
        <p:spPr>
          <a:xfrm>
            <a:off x="5965923" y="3617854"/>
            <a:ext cx="1136060" cy="644894"/>
          </a:xfrm>
          <a:prstGeom prst="ellipse">
            <a:avLst/>
          </a:prstGeom>
          <a:solidFill>
            <a:srgbClr val="FF9300"/>
          </a:solidFill>
          <a:ln>
            <a:solidFill>
              <a:srgbClr val="E2610E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HTS Conductor and Cable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C8340A0-C9EC-2B34-CBC8-0A18EFFF9FC0}"/>
              </a:ext>
            </a:extLst>
          </p:cNvPr>
          <p:cNvSpPr/>
          <p:nvPr/>
        </p:nvSpPr>
        <p:spPr>
          <a:xfrm>
            <a:off x="2217430" y="3627066"/>
            <a:ext cx="1136060" cy="644894"/>
          </a:xfrm>
          <a:prstGeom prst="ellipse">
            <a:avLst/>
          </a:prstGeom>
          <a:solidFill>
            <a:srgbClr val="006DD0"/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Nb3Sn Conductor and Cable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97DBF2-07A0-D547-6EC5-A8FC047D27E1}"/>
              </a:ext>
            </a:extLst>
          </p:cNvPr>
          <p:cNvSpPr txBox="1"/>
          <p:nvPr/>
        </p:nvSpPr>
        <p:spPr>
          <a:xfrm>
            <a:off x="2475005" y="595249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RD1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AFFFC55-132D-BA0C-5F77-8F8F8429FD11}"/>
              </a:ext>
            </a:extLst>
          </p:cNvPr>
          <p:cNvSpPr txBox="1"/>
          <p:nvPr/>
        </p:nvSpPr>
        <p:spPr>
          <a:xfrm>
            <a:off x="6884938" y="59340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RD2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7F30815-C09B-902B-4C26-85B1B0E24705}"/>
              </a:ext>
            </a:extLst>
          </p:cNvPr>
          <p:cNvSpPr txBox="1"/>
          <p:nvPr/>
        </p:nvSpPr>
        <p:spPr>
          <a:xfrm>
            <a:off x="1020916" y="5956354"/>
            <a:ext cx="5437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RD3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0EE29C9-D4A7-96AD-369D-08C3145D179F}"/>
              </a:ext>
            </a:extLst>
          </p:cNvPr>
          <p:cNvSpPr txBox="1"/>
          <p:nvPr/>
        </p:nvSpPr>
        <p:spPr>
          <a:xfrm>
            <a:off x="4384323" y="594436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RD4</a:t>
            </a:r>
          </a:p>
        </p:txBody>
      </p:sp>
    </p:spTree>
    <p:extLst>
      <p:ext uri="{BB962C8B-B14F-4D97-AF65-F5344CB8AC3E}">
        <p14:creationId xmlns:p14="http://schemas.microsoft.com/office/powerpoint/2010/main" val="1020126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65E69-FDFB-AC0B-2774-E7B7B6850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20-T and 14-T WGs?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CEBEC4-ED9B-F673-C24C-FAF4C4FF5C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We are discussing the creation of a 20-T WG.</a:t>
            </a:r>
          </a:p>
          <a:p>
            <a:r>
              <a:rPr lang="en-US" sz="2400" dirty="0"/>
              <a:t>Scope: </a:t>
            </a:r>
          </a:p>
          <a:p>
            <a:pPr lvl="1"/>
            <a:r>
              <a:rPr lang="en-US" sz="2000" dirty="0"/>
              <a:t>in-depth discussions of main technical challenges</a:t>
            </a:r>
          </a:p>
          <a:p>
            <a:pPr lvl="1"/>
            <a:r>
              <a:rPr lang="en-US" sz="2000" dirty="0"/>
              <a:t>brainstorming of solution strategies</a:t>
            </a:r>
          </a:p>
          <a:p>
            <a:pPr lvl="1"/>
            <a:r>
              <a:rPr lang="en-US" sz="2000" dirty="0"/>
              <a:t>bridging RDL4 and RDL2 activities</a:t>
            </a:r>
          </a:p>
          <a:p>
            <a:pPr lvl="1"/>
            <a:r>
              <a:rPr lang="en-US" sz="2000" dirty="0"/>
              <a:t>discussion of multi-system problems spanning HFM and FCC such as sustainability / power consumption</a:t>
            </a:r>
          </a:p>
          <a:p>
            <a:pPr lvl="1"/>
            <a:r>
              <a:rPr lang="en-US" sz="2000" dirty="0"/>
              <a:t>merits of hybrid vs. all-HTS</a:t>
            </a:r>
          </a:p>
          <a:p>
            <a:pPr lvl="1"/>
            <a:r>
              <a:rPr lang="en-US" sz="2000" dirty="0"/>
              <a:t>etc.</a:t>
            </a:r>
          </a:p>
          <a:p>
            <a:r>
              <a:rPr lang="en-US" sz="2400" dirty="0"/>
              <a:t>Could be monthly, using HFM timeslot.</a:t>
            </a:r>
          </a:p>
          <a:p>
            <a:r>
              <a:rPr lang="en-US" sz="2400" dirty="0"/>
              <a:t>A </a:t>
            </a:r>
            <a:r>
              <a:rPr lang="en-US" sz="2400" dirty="0" err="1"/>
              <a:t>smilar</a:t>
            </a:r>
            <a:r>
              <a:rPr lang="en-US" sz="2400" dirty="0"/>
              <a:t> WG could be introduced around the 14-T goal.</a:t>
            </a:r>
          </a:p>
          <a:p>
            <a:r>
              <a:rPr lang="en-US" sz="2400" dirty="0"/>
              <a:t>What are the merits of a wide-ranging WG with respect to several smaller WGs?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4D9D0-4FFB-11E2-42FD-218958BBCA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7A4A8-DE49-F180-2DD7-C85282616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B9D88-ADCD-4E8A-8330-E6D2E19103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680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3D790E-77B2-F6D0-3A6B-BB9078258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ACD4FBA-BBC3-50C7-EB2C-B48A84625FC9}"/>
              </a:ext>
            </a:extLst>
          </p:cNvPr>
          <p:cNvSpPr/>
          <p:nvPr/>
        </p:nvSpPr>
        <p:spPr>
          <a:xfrm>
            <a:off x="2076221" y="1946527"/>
            <a:ext cx="1443900" cy="3997073"/>
          </a:xfrm>
          <a:prstGeom prst="roundRect">
            <a:avLst/>
          </a:prstGeom>
          <a:solidFill>
            <a:srgbClr val="016DD0">
              <a:alpha val="50196"/>
            </a:srgbClr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C21A864-8866-625E-FD97-51B841D45463}"/>
              </a:ext>
            </a:extLst>
          </p:cNvPr>
          <p:cNvSpPr/>
          <p:nvPr/>
        </p:nvSpPr>
        <p:spPr>
          <a:xfrm>
            <a:off x="5851776" y="1946527"/>
            <a:ext cx="2712657" cy="3997073"/>
          </a:xfrm>
          <a:prstGeom prst="roundRect">
            <a:avLst/>
          </a:prstGeom>
          <a:solidFill>
            <a:srgbClr val="FF9300">
              <a:alpha val="50196"/>
            </a:srgbClr>
          </a:solidFill>
          <a:ln>
            <a:solidFill>
              <a:srgbClr val="E2610E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0A4C858-E905-279A-9B28-E09F76BE1854}"/>
              </a:ext>
            </a:extLst>
          </p:cNvPr>
          <p:cNvSpPr/>
          <p:nvPr/>
        </p:nvSpPr>
        <p:spPr>
          <a:xfrm>
            <a:off x="3572877" y="1946527"/>
            <a:ext cx="2207936" cy="3997073"/>
          </a:xfrm>
          <a:prstGeom prst="roundRect">
            <a:avLst/>
          </a:prstGeom>
          <a:solidFill>
            <a:srgbClr val="19B46B">
              <a:alpha val="50196"/>
            </a:srgbClr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C06803E-59C2-4CD2-CEF9-9C50580802BE}"/>
              </a:ext>
            </a:extLst>
          </p:cNvPr>
          <p:cNvSpPr/>
          <p:nvPr/>
        </p:nvSpPr>
        <p:spPr>
          <a:xfrm>
            <a:off x="579566" y="1946527"/>
            <a:ext cx="1443900" cy="3997073"/>
          </a:xfrm>
          <a:prstGeom prst="roundRect">
            <a:avLst/>
          </a:prstGeom>
          <a:solidFill>
            <a:srgbClr val="016DD0">
              <a:alpha val="50196"/>
            </a:srgbClr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93F60-498F-73FC-296E-C2FB606F1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HFM Collaboration Mechanisms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C7707E-DD02-462F-03F1-4C967153CF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33B7F531-B014-1546-8320-57F42FA5A708}"/>
              </a:ext>
            </a:extLst>
          </p:cNvPr>
          <p:cNvSpPr/>
          <p:nvPr/>
        </p:nvSpPr>
        <p:spPr>
          <a:xfrm>
            <a:off x="579567" y="1294493"/>
            <a:ext cx="7984866" cy="41360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HFM Forum</a:t>
            </a: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0949A080-BFDE-819E-7F4C-ED5D92B87F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16/02/2024</a:t>
            </a: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4F1F54A8-6017-73C7-1461-3482ABA50A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Author: B. Auchmann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68AC100-EC03-B794-6262-FDA62AA49D20}"/>
              </a:ext>
            </a:extLst>
          </p:cNvPr>
          <p:cNvSpPr/>
          <p:nvPr/>
        </p:nvSpPr>
        <p:spPr>
          <a:xfrm>
            <a:off x="2217430" y="3627066"/>
            <a:ext cx="1136060" cy="644894"/>
          </a:xfrm>
          <a:prstGeom prst="ellipse">
            <a:avLst/>
          </a:prstGeom>
          <a:solidFill>
            <a:srgbClr val="006DD0"/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Nb3Sn Conductor and Cable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45F6AE5-02B4-09C9-9813-E572BA4B96C4}"/>
              </a:ext>
            </a:extLst>
          </p:cNvPr>
          <p:cNvSpPr/>
          <p:nvPr/>
        </p:nvSpPr>
        <p:spPr>
          <a:xfrm>
            <a:off x="1613006" y="3235292"/>
            <a:ext cx="2712657" cy="1252489"/>
          </a:xfrm>
          <a:prstGeom prst="ellipse">
            <a:avLst/>
          </a:prstGeom>
          <a:solidFill>
            <a:srgbClr val="006DD0"/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14-T WG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2C088B5-5FF9-8FB9-FBB2-55773A799EA1}"/>
              </a:ext>
            </a:extLst>
          </p:cNvPr>
          <p:cNvSpPr/>
          <p:nvPr/>
        </p:nvSpPr>
        <p:spPr>
          <a:xfrm>
            <a:off x="4831916" y="3235292"/>
            <a:ext cx="2712657" cy="1252489"/>
          </a:xfrm>
          <a:prstGeom prst="ellipse">
            <a:avLst/>
          </a:prstGeom>
          <a:solidFill>
            <a:srgbClr val="FF9300"/>
          </a:solidFill>
          <a:ln>
            <a:solidFill>
              <a:srgbClr val="E2610E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20-T WG</a:t>
            </a:r>
          </a:p>
        </p:txBody>
      </p:sp>
    </p:spTree>
    <p:extLst>
      <p:ext uri="{BB962C8B-B14F-4D97-AF65-F5344CB8AC3E}">
        <p14:creationId xmlns:p14="http://schemas.microsoft.com/office/powerpoint/2010/main" val="1800193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F6043-5914-5ADC-E027-11087974B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Outlook: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2B37C-5934-5F6E-5E49-850E71466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/>
              <a:t>Collaboration Tools</a:t>
            </a:r>
          </a:p>
          <a:p>
            <a:r>
              <a:rPr lang="en-US" sz="2200" dirty="0"/>
              <a:t>website for external communication</a:t>
            </a:r>
          </a:p>
          <a:p>
            <a:r>
              <a:rPr lang="en-US" sz="2200" dirty="0"/>
              <a:t>intranet (</a:t>
            </a:r>
            <a:r>
              <a:rPr lang="en-US" sz="2200" dirty="0" err="1"/>
              <a:t>sharepoint</a:t>
            </a:r>
            <a:r>
              <a:rPr lang="en-US" sz="2200" dirty="0"/>
              <a:t>) for internal info and resources </a:t>
            </a:r>
          </a:p>
          <a:p>
            <a:r>
              <a:rPr lang="en-US" sz="2200" dirty="0"/>
              <a:t>indico for HFM forum meetings, annual meeting, some WGs</a:t>
            </a:r>
          </a:p>
          <a:p>
            <a:r>
              <a:rPr lang="en-US" sz="2200" dirty="0" err="1"/>
              <a:t>cernbox</a:t>
            </a:r>
            <a:r>
              <a:rPr lang="en-US" sz="2200" dirty="0"/>
              <a:t> for WG data sharing</a:t>
            </a:r>
          </a:p>
          <a:p>
            <a:r>
              <a:rPr lang="en-US" sz="2200" dirty="0"/>
              <a:t>messenger (CERN’s </a:t>
            </a:r>
            <a:r>
              <a:rPr lang="en-US" sz="2200" dirty="0" err="1"/>
              <a:t>Mattermost</a:t>
            </a:r>
            <a:r>
              <a:rPr lang="en-US" sz="2200" dirty="0"/>
              <a:t>) for WG discussions beyond meeting </a:t>
            </a:r>
          </a:p>
          <a:p>
            <a:endParaRPr lang="en-US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6517C6-FDF6-44A4-A8D5-419D97D38C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7373AF-4B23-3600-40C7-6CE8878807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6E60EE-0747-EF08-B18B-0D0E9E7A22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50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749CF-A2B3-25CE-2B7A-E63B82D40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Outlook: Annual Mtg, Workshops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2E649-DC4E-5311-5705-C11FD52E7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2024 annual meeting will be held at CERN.</a:t>
            </a:r>
          </a:p>
          <a:p>
            <a:r>
              <a:rPr lang="en-US" sz="2800" dirty="0"/>
              <a:t>In-person thematic workshops can be organized when the WG mechanism is not efficient enough.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6D1D5-95DF-B23C-93D3-AF652EB2B24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33163-5C8F-0530-BE62-C2A3F99F7B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E7BD9-B0A6-766B-D979-1CC33AFBB1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745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4f52a24a8f412ad2ac9ad4d422ad757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4c4331a550448243f239d832ebeb7c59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52811E-733C-48F0-8254-2F3B57F89C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purl.org/dc/elements/1.1/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a6163950-ed7b-45ff-a88b-85d0d03db3bc"/>
    <ds:schemaRef ds:uri="e24f2763-0e71-4812-94ad-3b15b8174d77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8595</TotalTime>
  <Words>479</Words>
  <Application>Microsoft Macintosh PowerPoint</Application>
  <PresentationFormat>On-screen Show (4:3)</PresentationFormat>
  <Paragraphs>98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Rockwell Light</vt:lpstr>
      <vt:lpstr>HFM(4-3)</vt:lpstr>
      <vt:lpstr>High Field Magnets Programme Working Groups</vt:lpstr>
      <vt:lpstr>Cross-cutting and in-depth</vt:lpstr>
      <vt:lpstr>Light-weight and informal</vt:lpstr>
      <vt:lpstr>HFM Collaboration Mechanisms</vt:lpstr>
      <vt:lpstr>20-T and 14-T WGs?</vt:lpstr>
      <vt:lpstr>HFM Collaboration Mechanisms</vt:lpstr>
      <vt:lpstr>Outlook: Tools</vt:lpstr>
      <vt:lpstr>Outlook: Annual Mtg, Workshops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Bernhard Auchmann</cp:lastModifiedBy>
  <cp:revision>52</cp:revision>
  <cp:lastPrinted>2022-04-29T08:24:36Z</cp:lastPrinted>
  <dcterms:created xsi:type="dcterms:W3CDTF">2012-11-30T11:04:26Z</dcterms:created>
  <dcterms:modified xsi:type="dcterms:W3CDTF">2024-02-15T08:26:02Z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