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60" r:id="rId6"/>
    <p:sldId id="261" r:id="rId7"/>
    <p:sldId id="265" r:id="rId8"/>
    <p:sldId id="259" r:id="rId9"/>
    <p:sldId id="267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860"/>
  </p:normalViewPr>
  <p:slideViewPr>
    <p:cSldViewPr snapToGrid="0">
      <p:cViewPr varScale="1">
        <p:scale>
          <a:sx n="151" d="100"/>
          <a:sy n="151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90B60-192B-894E-8EF9-6243CF59E38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13020-9B7D-084C-9802-D834706B1B0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728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Link mode in yellow and beam loop in blue (or red)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313020-9B7D-084C-9802-D834706B1B03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1471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313020-9B7D-084C-9802-D834706B1B03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4505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61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9336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5409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87855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9970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883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52184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1584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0956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4492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1689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3073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8711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94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61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482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6964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9000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771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716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1506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C172624-72A6-9D47-A12D-DD1550A5BE73}" type="datetimeFigureOut">
              <a:rPr lang="en-CH" smtClean="0"/>
              <a:t>15.02.2024</a:t>
            </a:fld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8F83D22-26BD-FA48-829C-7D46CC16856A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8056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KWLH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45237-156C-A181-72C0-FCFE9D284C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BISv2 CIBDS</a:t>
            </a:r>
            <a:br>
              <a:rPr lang="en-CH" dirty="0"/>
            </a:br>
            <a:r>
              <a:rPr lang="en-CH" dirty="0"/>
              <a:t>Reliability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ED42BC-524E-1E36-6D23-E0AA5CE755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Top-level functions, functional diagram, FMECA</a:t>
            </a:r>
          </a:p>
        </p:txBody>
      </p:sp>
    </p:spTree>
    <p:extLst>
      <p:ext uri="{BB962C8B-B14F-4D97-AF65-F5344CB8AC3E}">
        <p14:creationId xmlns:p14="http://schemas.microsoft.com/office/powerpoint/2010/main" val="235194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03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90D486-CDF3-9370-9830-02DF22EFB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Top-level functions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Functional Block Diagram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Failure rate prediction &amp; FMECA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Firmware verification methods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B854FC-25CD-3533-8732-506370C36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</p:spTree>
    <p:extLst>
      <p:ext uri="{BB962C8B-B14F-4D97-AF65-F5344CB8AC3E}">
        <p14:creationId xmlns:p14="http://schemas.microsoft.com/office/powerpoint/2010/main" val="192472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A919BA-F31E-6D56-02B3-A9F56AB30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Main – critical: </a:t>
            </a:r>
            <a:r>
              <a:rPr lang="en-CH" b="0" dirty="0"/>
              <a:t>sending </a:t>
            </a:r>
            <a:r>
              <a:rPr lang="en-CH" b="0" u="sng" dirty="0"/>
              <a:t>asynchronous</a:t>
            </a:r>
            <a:r>
              <a:rPr lang="en-CH" b="0" dirty="0"/>
              <a:t> dump request to the TDU (Trigger Delay Unit)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Link Mode: </a:t>
            </a:r>
            <a:r>
              <a:rPr lang="en-CH" b="0" dirty="0"/>
              <a:t>dumping the second beam depending on the status of an SMP flag.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Secondary</a:t>
            </a:r>
            <a:r>
              <a:rPr lang="en-CH" b="0" dirty="0"/>
              <a:t>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0" dirty="0"/>
              <a:t>sending synchronous dump request to ???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A</a:t>
            </a:r>
            <a:r>
              <a:rPr lang="en-CH" b="0" dirty="0"/>
              <a:t>rming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Diagnostics.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01A828-88FF-6485-BF3A-4BF931237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Top level functions</a:t>
            </a:r>
            <a:br>
              <a:rPr lang="en-CH" dirty="0"/>
            </a:br>
            <a:r>
              <a:rPr lang="en-CH" b="0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584238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C9E897E-1D2D-21F4-2C88-4F21F8536F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691996"/>
              </p:ext>
            </p:extLst>
          </p:nvPr>
        </p:nvGraphicFramePr>
        <p:xfrm>
          <a:off x="407987" y="855980"/>
          <a:ext cx="11376025" cy="541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574">
                  <a:extLst>
                    <a:ext uri="{9D8B030D-6E8A-4147-A177-3AD203B41FA5}">
                      <a16:colId xmlns:a16="http://schemas.microsoft.com/office/drawing/2014/main" val="1929766492"/>
                    </a:ext>
                  </a:extLst>
                </a:gridCol>
                <a:gridCol w="2802194">
                  <a:extLst>
                    <a:ext uri="{9D8B030D-6E8A-4147-A177-3AD203B41FA5}">
                      <a16:colId xmlns:a16="http://schemas.microsoft.com/office/drawing/2014/main" val="3947668249"/>
                    </a:ext>
                  </a:extLst>
                </a:gridCol>
                <a:gridCol w="2566219">
                  <a:extLst>
                    <a:ext uri="{9D8B030D-6E8A-4147-A177-3AD203B41FA5}">
                      <a16:colId xmlns:a16="http://schemas.microsoft.com/office/drawing/2014/main" val="2572539372"/>
                    </a:ext>
                  </a:extLst>
                </a:gridCol>
                <a:gridCol w="2458065">
                  <a:extLst>
                    <a:ext uri="{9D8B030D-6E8A-4147-A177-3AD203B41FA5}">
                      <a16:colId xmlns:a16="http://schemas.microsoft.com/office/drawing/2014/main" val="3090072668"/>
                    </a:ext>
                  </a:extLst>
                </a:gridCol>
                <a:gridCol w="1469973">
                  <a:extLst>
                    <a:ext uri="{9D8B030D-6E8A-4147-A177-3AD203B41FA5}">
                      <a16:colId xmlns:a16="http://schemas.microsoft.com/office/drawing/2014/main" val="19399913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Situation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Effect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Criticality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924899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CH" sz="1200" dirty="0"/>
                        <a:t>Normal operation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CH" sz="1200" dirty="0"/>
                        <a:t>Keep the BIS loop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Opening the beam permit loop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Downtime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7461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Spurious trigger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Asynchronous dump, downtime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4152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Assuming the LBDS is in the LOCAL mode while it is in REMOTE (failure of path A and 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0197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The beam is being dumped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Regonize change or lack of signal and send an asynchronous dump request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Not sending an asynchronous dump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Downtime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4002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If TSU not dumping the beam and it CIBDS both A and B paths fail then missed beam dump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70044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The other beam dumped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Depending on the link mode flag status, removing beam permit and sending a delayed asynchronous dump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Not removing the beam permit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Beam remains in the machine and does not have beam-beam kick effect (both A and B paths failing)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65153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Not sending a delayed asynchronous beam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07382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Arming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CH" sz="1200" dirty="0"/>
                        <a:t>Check status and confirm readiness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Unable to arm when conditions allow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Downtime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17472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Arming when conditions not allow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Risk of being unable to dump asynchronously when needed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228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Diagnostics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Collect diagnostics data and send to Post-Mortem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Lack of diagnostic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Downtime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493197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2C033E8-305F-6BD8-4AF8-CEDC4088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Top-level functions FMECA</a:t>
            </a:r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387375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200EC32-255A-7568-7047-9D2A67C7F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8315" y="1592263"/>
            <a:ext cx="8554863" cy="45236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7CA79B5-6F6F-F4FC-9A69-95BD769C0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CIBDS in the BIS loop</a:t>
            </a:r>
            <a:br>
              <a:rPr lang="en-CH" dirty="0"/>
            </a:br>
            <a:r>
              <a:rPr lang="en-CH" sz="3200" b="0" dirty="0"/>
              <a:t>Schema from the BISv2 developments for LS3 presentation</a:t>
            </a:r>
            <a:endParaRPr lang="en-CH" b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39A143-417E-6665-A8E6-67716FBD9CEB}"/>
              </a:ext>
            </a:extLst>
          </p:cNvPr>
          <p:cNvSpPr txBox="1"/>
          <p:nvPr/>
        </p:nvSpPr>
        <p:spPr>
          <a:xfrm>
            <a:off x="8796180" y="6053386"/>
            <a:ext cx="33150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hlinkClick r:id="rId3"/>
              </a:rPr>
              <a:t>https://indi.to/KWLHR</a:t>
            </a:r>
            <a:r>
              <a:rPr lang="en-GB" sz="1400" dirty="0"/>
              <a:t>, I. </a:t>
            </a:r>
            <a:r>
              <a:rPr lang="en-GB" sz="1400" dirty="0" err="1"/>
              <a:t>Romera</a:t>
            </a:r>
            <a:r>
              <a:rPr lang="en-GB" sz="1400" dirty="0"/>
              <a:t> Ramirez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97235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6666E6-3159-25E5-F9B9-A95AA6BB7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5057390" cy="1539291"/>
          </a:xfrm>
        </p:spPr>
        <p:txBody>
          <a:bodyPr/>
          <a:lstStyle/>
          <a:p>
            <a:r>
              <a:rPr lang="en-CH" sz="3200" dirty="0"/>
              <a:t>Functional Block Diagram</a:t>
            </a:r>
            <a:br>
              <a:rPr lang="en-CH" sz="3200" dirty="0"/>
            </a:br>
            <a:r>
              <a:rPr lang="en-CH" sz="3200" b="0" dirty="0"/>
              <a:t>Elements of the design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F002E9-762C-0A26-15D1-749BE9C0C0C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1"/>
          <a:stretch/>
        </p:blipFill>
        <p:spPr bwMode="auto">
          <a:xfrm>
            <a:off x="4919376" y="851479"/>
            <a:ext cx="7112243" cy="515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0EB507-1A28-42A0-A50A-D87709D62556}"/>
              </a:ext>
            </a:extLst>
          </p:cNvPr>
          <p:cNvSpPr txBox="1"/>
          <p:nvPr/>
        </p:nvSpPr>
        <p:spPr>
          <a:xfrm>
            <a:off x="407989" y="2875001"/>
            <a:ext cx="45113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2"/>
                </a:solidFill>
              </a:rPr>
              <a:t>T</a:t>
            </a:r>
            <a:r>
              <a:rPr lang="en-GB" dirty="0">
                <a:solidFill>
                  <a:schemeClr val="tx2"/>
                </a:solidFill>
              </a:rPr>
              <a:t>h</a:t>
            </a:r>
            <a:r>
              <a:rPr lang="en-CH" dirty="0">
                <a:solidFill>
                  <a:schemeClr val="tx2"/>
                </a:solidFill>
              </a:rPr>
              <a:t>e blue and yellow boxes indicate pages wh</a:t>
            </a:r>
            <a:r>
              <a:rPr lang="en-GB" dirty="0" err="1">
                <a:solidFill>
                  <a:schemeClr val="tx2"/>
                </a:solidFill>
              </a:rPr>
              <a:t>ic</a:t>
            </a:r>
            <a:r>
              <a:rPr lang="en-CH" dirty="0">
                <a:solidFill>
                  <a:schemeClr val="tx2"/>
                </a:solidFill>
              </a:rPr>
              <a:t>h are listed as ”unmodified”.</a:t>
            </a:r>
          </a:p>
          <a:p>
            <a:pPr algn="l"/>
            <a:endParaRPr lang="en-CH" dirty="0">
              <a:solidFill>
                <a:schemeClr val="tx2"/>
              </a:solidFill>
            </a:endParaRPr>
          </a:p>
          <a:p>
            <a:pPr algn="l"/>
            <a:r>
              <a:rPr lang="en-CH" dirty="0">
                <a:solidFill>
                  <a:schemeClr val="tx2"/>
                </a:solidFill>
              </a:rPr>
              <a:t>Missing input and output flows.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6D95AA-F163-26BA-1DBD-3A99238BA021}"/>
              </a:ext>
            </a:extLst>
          </p:cNvPr>
          <p:cNvCxnSpPr/>
          <p:nvPr/>
        </p:nvCxnSpPr>
        <p:spPr>
          <a:xfrm>
            <a:off x="4541264" y="3505840"/>
            <a:ext cx="814507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EB30F49-0AD4-221F-FE1D-2652CC1653EF}"/>
              </a:ext>
            </a:extLst>
          </p:cNvPr>
          <p:cNvCxnSpPr/>
          <p:nvPr/>
        </p:nvCxnSpPr>
        <p:spPr>
          <a:xfrm>
            <a:off x="4541264" y="3696660"/>
            <a:ext cx="814507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F96FC66-3A95-A7EA-36BE-4DAAAF6CF8AC}"/>
              </a:ext>
            </a:extLst>
          </p:cNvPr>
          <p:cNvCxnSpPr>
            <a:cxnSpLocks/>
          </p:cNvCxnSpPr>
          <p:nvPr/>
        </p:nvCxnSpPr>
        <p:spPr>
          <a:xfrm>
            <a:off x="6307311" y="3437324"/>
            <a:ext cx="331694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E3158D-9A20-6203-65D2-1E735EAC5F70}"/>
              </a:ext>
            </a:extLst>
          </p:cNvPr>
          <p:cNvCxnSpPr>
            <a:cxnSpLocks/>
          </p:cNvCxnSpPr>
          <p:nvPr/>
        </p:nvCxnSpPr>
        <p:spPr>
          <a:xfrm>
            <a:off x="6307311" y="3742764"/>
            <a:ext cx="331694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524735A-5A2B-E32E-5B8A-8D9806FCCC1A}"/>
              </a:ext>
            </a:extLst>
          </p:cNvPr>
          <p:cNvCxnSpPr>
            <a:cxnSpLocks/>
          </p:cNvCxnSpPr>
          <p:nvPr/>
        </p:nvCxnSpPr>
        <p:spPr>
          <a:xfrm>
            <a:off x="7873573" y="3516085"/>
            <a:ext cx="2100303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41FAF1-C792-D148-58E0-380341B91EB2}"/>
              </a:ext>
            </a:extLst>
          </p:cNvPr>
          <p:cNvCxnSpPr>
            <a:cxnSpLocks/>
          </p:cNvCxnSpPr>
          <p:nvPr/>
        </p:nvCxnSpPr>
        <p:spPr>
          <a:xfrm>
            <a:off x="7873573" y="3843297"/>
            <a:ext cx="2100303" cy="1397214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ight Arrow 17">
            <a:extLst>
              <a:ext uri="{FF2B5EF4-FFF2-40B4-BE49-F238E27FC236}">
                <a16:creationId xmlns:a16="http://schemas.microsoft.com/office/drawing/2014/main" id="{EA8B2DDC-475E-5888-0EA9-51CDAC9E6EA4}"/>
              </a:ext>
            </a:extLst>
          </p:cNvPr>
          <p:cNvSpPr/>
          <p:nvPr/>
        </p:nvSpPr>
        <p:spPr>
          <a:xfrm rot="8917544">
            <a:off x="9736239" y="4133664"/>
            <a:ext cx="276623" cy="216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9180B5B9-9B36-D385-E469-5A31366646AF}"/>
              </a:ext>
            </a:extLst>
          </p:cNvPr>
          <p:cNvSpPr/>
          <p:nvPr/>
        </p:nvSpPr>
        <p:spPr>
          <a:xfrm rot="1299773">
            <a:off x="9742145" y="3759993"/>
            <a:ext cx="276623" cy="216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FBBD8A02-EE35-0546-A184-A761FD453746}"/>
              </a:ext>
            </a:extLst>
          </p:cNvPr>
          <p:cNvSpPr/>
          <p:nvPr/>
        </p:nvSpPr>
        <p:spPr>
          <a:xfrm rot="8917544">
            <a:off x="9758203" y="5639011"/>
            <a:ext cx="276623" cy="216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90241A8B-C6CA-2ACB-C2BF-2EE2B09A5868}"/>
              </a:ext>
            </a:extLst>
          </p:cNvPr>
          <p:cNvSpPr/>
          <p:nvPr/>
        </p:nvSpPr>
        <p:spPr>
          <a:xfrm rot="1299773">
            <a:off x="9764109" y="5265340"/>
            <a:ext cx="276623" cy="216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115AFD-E147-A0B1-6A3A-7427856D9D0E}"/>
              </a:ext>
            </a:extLst>
          </p:cNvPr>
          <p:cNvSpPr txBox="1"/>
          <p:nvPr/>
        </p:nvSpPr>
        <p:spPr>
          <a:xfrm rot="16200000">
            <a:off x="4395889" y="3506801"/>
            <a:ext cx="872034" cy="154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CH" sz="1000" dirty="0"/>
              <a:t>Link M</a:t>
            </a:r>
            <a:r>
              <a:rPr lang="en-GB" sz="1000" dirty="0"/>
              <a:t>ode Flag</a:t>
            </a:r>
            <a:endParaRPr lang="en-CH" sz="1000" dirty="0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CAC8C376-3ED8-5B68-9553-01E416ACDBD8}"/>
              </a:ext>
            </a:extLst>
          </p:cNvPr>
          <p:cNvSpPr/>
          <p:nvPr/>
        </p:nvSpPr>
        <p:spPr>
          <a:xfrm>
            <a:off x="11834334" y="3841482"/>
            <a:ext cx="276623" cy="283029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1E6AF631-2530-2048-317F-A3BC575A956C}"/>
              </a:ext>
            </a:extLst>
          </p:cNvPr>
          <p:cNvSpPr/>
          <p:nvPr/>
        </p:nvSpPr>
        <p:spPr>
          <a:xfrm>
            <a:off x="11834333" y="5384050"/>
            <a:ext cx="276623" cy="283029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7713320F-F800-BCF7-C26A-8B3CB207C362}"/>
              </a:ext>
            </a:extLst>
          </p:cNvPr>
          <p:cNvSpPr/>
          <p:nvPr/>
        </p:nvSpPr>
        <p:spPr>
          <a:xfrm rot="5400000">
            <a:off x="10096108" y="4159571"/>
            <a:ext cx="276623" cy="216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DD53456C-1D8B-98D6-2D55-2298214C2183}"/>
              </a:ext>
            </a:extLst>
          </p:cNvPr>
          <p:cNvSpPr/>
          <p:nvPr/>
        </p:nvSpPr>
        <p:spPr>
          <a:xfrm rot="5400000">
            <a:off x="10096108" y="5687970"/>
            <a:ext cx="276623" cy="216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50ED9D58-B00D-0D69-FE64-C06C20126DFC}"/>
              </a:ext>
            </a:extLst>
          </p:cNvPr>
          <p:cNvSpPr/>
          <p:nvPr/>
        </p:nvSpPr>
        <p:spPr>
          <a:xfrm rot="1263303">
            <a:off x="9781454" y="3597987"/>
            <a:ext cx="276623" cy="216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1FF4273A-7DD6-F060-AED6-0AC9E16F9882}"/>
              </a:ext>
            </a:extLst>
          </p:cNvPr>
          <p:cNvSpPr/>
          <p:nvPr/>
        </p:nvSpPr>
        <p:spPr>
          <a:xfrm rot="1263303">
            <a:off x="9781454" y="5126386"/>
            <a:ext cx="276623" cy="216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1791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89D56B-9D68-D67A-4774-5298FCD6A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569363" cy="4608512"/>
          </a:xfrm>
        </p:spPr>
        <p:txBody>
          <a:bodyPr/>
          <a:lstStyle/>
          <a:p>
            <a:r>
              <a:rPr lang="en-CH" dirty="0"/>
              <a:t>What is FMECA?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Each component is assigned failure rate prediction from 217 Plus standard, applicable failure modes and their share of the failure mode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Each failure mode is to be assigned one of the end-effects listed to the right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BFC5F2-822C-6DAD-2CF6-BAAF7C53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Component-</a:t>
            </a:r>
            <a:r>
              <a:rPr lang="pl-PL" dirty="0" err="1"/>
              <a:t>level</a:t>
            </a:r>
            <a:r>
              <a:rPr lang="pl-PL" dirty="0"/>
              <a:t> </a:t>
            </a:r>
            <a:r>
              <a:rPr lang="en-CH" dirty="0"/>
              <a:t>FMECA</a:t>
            </a:r>
            <a:br>
              <a:rPr lang="en-CH" dirty="0"/>
            </a:br>
            <a:r>
              <a:rPr lang="en-CH" b="0" dirty="0"/>
              <a:t>Concept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1502CF-4E7B-9880-B3C6-DA47CE74060C}"/>
              </a:ext>
            </a:extLst>
          </p:cNvPr>
          <p:cNvSpPr txBox="1"/>
          <p:nvPr/>
        </p:nvSpPr>
        <p:spPr>
          <a:xfrm>
            <a:off x="8063349" y="1670944"/>
            <a:ext cx="37206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End-effects: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Blind failure (whole board)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Blind failure (per path)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False dump (asynchronous)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False dump (synchronous)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Maintenance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trike="sngStrike" dirty="0"/>
              <a:t>No effects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EF9A345-56E2-32C4-2AC5-0BA4AB353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34496"/>
              </p:ext>
            </p:extLst>
          </p:nvPr>
        </p:nvGraphicFramePr>
        <p:xfrm>
          <a:off x="407988" y="3808095"/>
          <a:ext cx="1137602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003">
                  <a:extLst>
                    <a:ext uri="{9D8B030D-6E8A-4147-A177-3AD203B41FA5}">
                      <a16:colId xmlns:a16="http://schemas.microsoft.com/office/drawing/2014/main" val="3719338872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350007899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1293183307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3880480077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61535102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413632696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1999352595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188371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Designator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Part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F</a:t>
                      </a:r>
                      <a:r>
                        <a:rPr lang="en-GB" sz="1400" dirty="0"/>
                        <a:t>a</a:t>
                      </a:r>
                      <a:r>
                        <a:rPr lang="en-CH" sz="1400" dirty="0"/>
                        <a:t>ilure mode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Failure 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End Effect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003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10% 50V X7R…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CC0603…</a:t>
                      </a:r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Capacitor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050" dirty="0"/>
                        <a:t>CRITICAL_CONFIG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Open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0.02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No Effect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6331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10% 50V X7R…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CC0603…</a:t>
                      </a:r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Capacitor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050" dirty="0"/>
                        <a:t>CRITICAL_CONFIG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Short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Beam dump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4529575"/>
                  </a:ext>
                </a:extLst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…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086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IC4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IttyBitty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MIC15…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Integrated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50" dirty="0"/>
                        <a:t>CRITICAL_CONFIG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Short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0.98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Beam dump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9731027"/>
                  </a:ext>
                </a:extLst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95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453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1C29D8-ACEA-F43F-3A0E-150A032F3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1. Is the transistors’ applied voltage always equal to 3V?</a:t>
            </a:r>
          </a:p>
          <a:p>
            <a:r>
              <a:rPr lang="en-GB" b="0" dirty="0"/>
              <a:t>2.  “Quad Channel Optocoupler, Phototransistor Output”: assigned category ”IC, Plastic Encapsulated”; type: linear?</a:t>
            </a:r>
          </a:p>
          <a:p>
            <a:r>
              <a:rPr lang="en-GB" b="0" dirty="0"/>
              <a:t>3. The derating of the capacitors is much lower than in other boards. Still, maximum up to values above 50%. </a:t>
            </a:r>
          </a:p>
          <a:p>
            <a:r>
              <a:rPr lang="en-GB" b="0" dirty="0"/>
              <a:t>4. “High speed switching diodes” assigned type “Current regulator”.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AEE1A7-4390-A13F-04D6-EA0D3AB4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Questions</a:t>
            </a:r>
            <a:br>
              <a:rPr lang="en-CH" dirty="0"/>
            </a:br>
            <a:r>
              <a:rPr lang="en-CH" b="0" dirty="0"/>
              <a:t>F</a:t>
            </a:r>
            <a:r>
              <a:rPr lang="en-GB" b="0" dirty="0"/>
              <a:t>o</a:t>
            </a:r>
            <a:r>
              <a:rPr lang="en-CH" b="0" dirty="0"/>
              <a:t>r failure rate prediction</a:t>
            </a:r>
          </a:p>
        </p:txBody>
      </p:sp>
    </p:spTree>
    <p:extLst>
      <p:ext uri="{BB962C8B-B14F-4D97-AF65-F5344CB8AC3E}">
        <p14:creationId xmlns:p14="http://schemas.microsoft.com/office/powerpoint/2010/main" val="419008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3A9D9-6362-E110-3C54-760A04167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Firmware reliability assurance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EFC57-9BD1-CE2F-6333-6D613B4989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62199659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1310</TotalTime>
  <Words>559</Words>
  <Application>Microsoft Macintosh PowerPoint</Application>
  <PresentationFormat>Widescreen</PresentationFormat>
  <Paragraphs>108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 Corporate</vt:lpstr>
      <vt:lpstr>BISv2 CIBDS Reliability Study</vt:lpstr>
      <vt:lpstr>List of contents</vt:lpstr>
      <vt:lpstr>Top level functions Overview</vt:lpstr>
      <vt:lpstr>Top-level functions FMECA</vt:lpstr>
      <vt:lpstr>CIBDS in the BIS loop Schema from the BISv2 developments for LS3 presentation</vt:lpstr>
      <vt:lpstr>Functional Block Diagram Elements of the design</vt:lpstr>
      <vt:lpstr>Component-level FMECA Concept</vt:lpstr>
      <vt:lpstr>Questions For failure rate prediction</vt:lpstr>
      <vt:lpstr>Firmware reliability assurance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BISv2 CIBDS Reliability Study</dc:title>
  <dc:creator>Milosz Robert Blaszkiewicz</dc:creator>
  <cp:lastModifiedBy>Milosz Blaszkiewicz</cp:lastModifiedBy>
  <cp:revision>15</cp:revision>
  <dcterms:created xsi:type="dcterms:W3CDTF">2024-02-05T09:43:12Z</dcterms:created>
  <dcterms:modified xsi:type="dcterms:W3CDTF">2024-02-15T16:40:50Z</dcterms:modified>
</cp:coreProperties>
</file>