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61" r:id="rId5"/>
    <p:sldId id="262" r:id="rId6"/>
    <p:sldId id="259" r:id="rId7"/>
    <p:sldId id="272" r:id="rId8"/>
    <p:sldId id="266" r:id="rId9"/>
    <p:sldId id="265" r:id="rId10"/>
    <p:sldId id="263" r:id="rId11"/>
    <p:sldId id="268" r:id="rId12"/>
    <p:sldId id="277" r:id="rId13"/>
    <p:sldId id="278" r:id="rId14"/>
    <p:sldId id="279" r:id="rId15"/>
    <p:sldId id="280" r:id="rId16"/>
    <p:sldId id="269" r:id="rId17"/>
    <p:sldId id="276" r:id="rId18"/>
    <p:sldId id="271" r:id="rId19"/>
    <p:sldId id="273" r:id="rId20"/>
    <p:sldId id="274" r:id="rId21"/>
    <p:sldId id="270" r:id="rId22"/>
    <p:sldId id="260" r:id="rId23"/>
    <p:sldId id="267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13"/>
  </p:normalViewPr>
  <p:slideViewPr>
    <p:cSldViewPr snapToGrid="0">
      <p:cViewPr varScale="1">
        <p:scale>
          <a:sx n="130" d="100"/>
          <a:sy n="130" d="100"/>
        </p:scale>
        <p:origin x="7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5B7EC7-4595-2C47-8D1E-AE60E3B08CA8}" type="datetimeFigureOut">
              <a:rPr lang="en-CH" smtClean="0"/>
              <a:t>28.05.2024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D52C9-744B-BE40-BDEB-795E3134CBD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25609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5D52C9-744B-BE40-BDEB-795E3134CBDC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84259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5D52C9-744B-BE40-BDEB-795E3134CBDC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31405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5D52C9-744B-BE40-BDEB-795E3134CBDC}" type="slidenum">
              <a:rPr lang="en-CH" smtClean="0"/>
              <a:t>18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05046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5996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19385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2134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‹#›</a:t>
            </a:fld>
            <a:endParaRPr lang="en-CH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11410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‹#›</a:t>
            </a:fld>
            <a:endParaRPr lang="en-CH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710590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721016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‹#›</a:t>
            </a:fld>
            <a:endParaRPr lang="en-CH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9988675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07406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688874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295195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59888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565727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790589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796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2264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676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6915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‹#›</a:t>
            </a:fld>
            <a:endParaRPr lang="en-CH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07086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23932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82696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87437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28 May 2024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DD9BA07-5918-9742-BA98-81621F11943E}" type="slidenum">
              <a:rPr lang="en-CH" smtClean="0"/>
              <a:t>‹#›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BISv2 CIBFX Reliability Study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46532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semi.com/PowerSolutions/reliability.do?device=MC100EPT20DT" TargetMode="External"/><Relationship Id="rId2" Type="http://schemas.openxmlformats.org/officeDocument/2006/relationships/hyperlink" Target="https://www.analog.com/en/about-adi/quality-reliability/reliability-data/wafer-fabrication-data.html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nxp.com/part/PCA9552PW#/" TargetMode="External"/><Relationship Id="rId5" Type="http://schemas.openxmlformats.org/officeDocument/2006/relationships/hyperlink" Target="https://www.microchip.com/reliabilityreport/Default.aspx" TargetMode="External"/><Relationship Id="rId4" Type="http://schemas.openxmlformats.org/officeDocument/2006/relationships/hyperlink" Target="https://docs.amd.com/r/en-US/ug116/The-Reliability-Program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B1C59-F062-C911-6AAD-7FB693AFB1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CIBFX Reliability Study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8428A2-ABC8-538F-570F-0E9603A565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Summary of the FMECA – results and 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E3A03E-B7F8-B162-4098-D5AB9A679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7FB4C-7D00-64E5-752B-EAE92DF00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C2D15F-AD1A-A5EC-E1E9-83196B221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55925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1FACD6-8C50-D0B2-71AD-192A63A39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End-effects failure rate (FITs) per page</a:t>
            </a:r>
            <a:br>
              <a:rPr lang="en-CH" dirty="0"/>
            </a:br>
            <a:r>
              <a:rPr lang="en-CH" b="0" dirty="0"/>
              <a:t>CIBFX Motherboard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A66FBEA-8039-C0AD-322F-46C12E07A62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t="13255" b="77"/>
          <a:stretch/>
        </p:blipFill>
        <p:spPr bwMode="auto">
          <a:xfrm>
            <a:off x="1696265" y="1164771"/>
            <a:ext cx="9345521" cy="469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9834AB-EE29-7F0C-FD8C-D8495308C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C64CB-3F83-FCE3-5E69-A1F947096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9969C4-7756-7702-6CCB-0276ED4F0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69763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CD3AD89-5800-AF26-50C1-F1189EB53B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H" dirty="0"/>
                  <a:t>Any of the following faults lead to a blind failure of a single path: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CH" dirty="0"/>
                  <a:t>3 RS-422/RS-485 Receivers with Fault Detection in Critical Permit page: stuck high, failure rate: 0.17 FIT.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CH" dirty="0"/>
                  <a:t>IGLOO2 FPGA: stuck high, failure rate: 8 FIT (assigning the entire failure rate of the FPGA).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H" dirty="0"/>
                  <a:t>This produces a combined failure rate of 8.7 FIT.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CH" dirty="0"/>
                  <a:t>Assuming that there are no inspections, this translates into the probability of </a:t>
                </a:r>
                <a14:m>
                  <m:oMath xmlns:m="http://schemas.openxmlformats.org/officeDocument/2006/math">
                    <m:r>
                      <a:rPr lang="en-CH" i="1" dirty="0" smtClean="0">
                        <a:latin typeface="Cambria Math" panose="02040503050406030204" pitchFamily="18" charset="0"/>
                      </a:rPr>
                      <m:t>5.2 </m:t>
                    </m:r>
                    <m:r>
                      <a:rPr lang="en-CH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CH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CH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pl-PL" b="0" i="1" dirty="0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CH" dirty="0"/>
                  <a:t> of experiencing a failure in a year (6000 hours, accouting for 250 operational days).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CH" dirty="0"/>
                  <a:t>Probability that both paths fail at the same time during one year is then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 panose="02040503050406030204" pitchFamily="18" charset="0"/>
                      </a:rPr>
                      <m:t>2.7</m:t>
                    </m:r>
                    <m:r>
                      <a:rPr lang="pl-PL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pl-P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pl-P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−9</m:t>
                        </m:r>
                      </m:sup>
                    </m:sSup>
                  </m:oMath>
                </a14:m>
                <a:r>
                  <a:rPr lang="en-CH" dirty="0"/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H" dirty="0"/>
                  <a:t>Comparison with CIBF/CIBU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CH" dirty="0"/>
                  <a:t>FPGAs there are causing false dump (open, short, output stuck high/low)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CD3AD89-5800-AF26-50C1-F1189EB53B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39" t="-2198" r="-67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751A9D8F-1D44-4245-C9E9-1E2241AB3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Blind failures</a:t>
            </a:r>
            <a:br>
              <a:rPr lang="en-CH" dirty="0"/>
            </a:br>
            <a:r>
              <a:rPr lang="en-CH" b="0" dirty="0"/>
              <a:t>Only CIBFX Motherboard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7E6349-CF43-FD34-FA53-025B408A6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81333C-5BD8-140D-DC6C-F74E8944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348DE9-78BF-009A-AD01-8BA2888B9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65739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9FC09CF-EF38-6E60-0952-36EFB176D5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5985" y="707570"/>
            <a:ext cx="10954754" cy="615042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84851D2-8A90-9C14-5ED7-BB15D9893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CIBF Reliability Study</a:t>
            </a:r>
            <a:br>
              <a:rPr lang="en-CH" dirty="0"/>
            </a:b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DA8570-F6BC-FF3D-B2EB-49A594A72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CD9489-94D6-A61D-B223-B42576928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97DD7-A7CE-2E8F-077E-DA20E559B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56905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8C09650-9D8E-A850-E399-AED5412E41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F2841E-7744-7131-9508-EA2B094E1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EE813-C658-9F90-8071-ECAAD3472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8B97EF-41A7-430E-3C41-E4D41B95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C79C1-9438-126D-D8F3-A669E57B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13</a:t>
            </a:fld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D531D3-99AF-87EE-5D66-C05F18E358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94" b="9520"/>
          <a:stretch/>
        </p:blipFill>
        <p:spPr>
          <a:xfrm>
            <a:off x="-22301" y="136526"/>
            <a:ext cx="12192000" cy="606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884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34A535-BEA0-3E5A-0301-6E36630D01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9892A40-269E-A36B-118D-21EFCD70D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03AD63-B3CC-F1D7-EC1F-39E3C46C1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16CD0-6AD6-A332-C71F-98A37FACA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B2DA50-C1AA-F229-750C-0C5AD54F6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14</a:t>
            </a:fld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CFAA1A-D150-A59D-604B-E304B2044D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698"/>
          <a:stretch/>
        </p:blipFill>
        <p:spPr>
          <a:xfrm>
            <a:off x="0" y="0"/>
            <a:ext cx="12192000" cy="620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0093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97F55C0-C270-DE1B-5253-5D5B72DAE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CIBFX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EB161B-24F7-4B1F-0C98-F0DBF8A50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6EF22-97F3-F541-A20E-65609171B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8C446-58DC-ECB7-A2FF-D8123E151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15</a:t>
            </a:fld>
            <a:endParaRPr lang="en-CH"/>
          </a:p>
        </p:txBody>
      </p:sp>
      <p:pic>
        <p:nvPicPr>
          <p:cNvPr id="13314" name="Picture 2" descr="preview url image">
            <a:extLst>
              <a:ext uri="{FF2B5EF4-FFF2-40B4-BE49-F238E27FC236}">
                <a16:creationId xmlns:a16="http://schemas.microsoft.com/office/drawing/2014/main" id="{D4080A7D-A00C-D444-F2D7-61C593789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733" y="86458"/>
            <a:ext cx="9835556" cy="6186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2631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B27E79-7CD9-A30E-58EF-501B5D742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False dumps</a:t>
            </a:r>
            <a:br>
              <a:rPr lang="en-CH" dirty="0"/>
            </a:br>
            <a:r>
              <a:rPr lang="en-CH" b="0" dirty="0"/>
              <a:t>In CIBFX Motherboard, 137 FIT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6BF3B1A5-4043-CCC7-B62B-7DBF92B3F4F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t="13121" b="50"/>
          <a:stretch/>
        </p:blipFill>
        <p:spPr bwMode="auto">
          <a:xfrm>
            <a:off x="960122" y="1616315"/>
            <a:ext cx="10271755" cy="4021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FA1FD3-C474-5056-5336-F414C26B2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2C7E9D-F194-F1D9-1292-27C60908B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B7F74A-EA8A-0490-8EE6-0D0C46BCE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16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32265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79733E6-2822-6F9B-5845-9AB71008BC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3080388"/>
              </p:ext>
            </p:extLst>
          </p:nvPr>
        </p:nvGraphicFramePr>
        <p:xfrm>
          <a:off x="2117622" y="1439335"/>
          <a:ext cx="7956756" cy="4292238"/>
        </p:xfrm>
        <a:graphic>
          <a:graphicData uri="http://schemas.openxmlformats.org/drawingml/2006/table">
            <a:tbl>
              <a:tblPr/>
              <a:tblGrid>
                <a:gridCol w="1326126">
                  <a:extLst>
                    <a:ext uri="{9D8B030D-6E8A-4147-A177-3AD203B41FA5}">
                      <a16:colId xmlns:a16="http://schemas.microsoft.com/office/drawing/2014/main" val="4044709051"/>
                    </a:ext>
                  </a:extLst>
                </a:gridCol>
                <a:gridCol w="1326126">
                  <a:extLst>
                    <a:ext uri="{9D8B030D-6E8A-4147-A177-3AD203B41FA5}">
                      <a16:colId xmlns:a16="http://schemas.microsoft.com/office/drawing/2014/main" val="2110272633"/>
                    </a:ext>
                  </a:extLst>
                </a:gridCol>
                <a:gridCol w="1326126">
                  <a:extLst>
                    <a:ext uri="{9D8B030D-6E8A-4147-A177-3AD203B41FA5}">
                      <a16:colId xmlns:a16="http://schemas.microsoft.com/office/drawing/2014/main" val="3589465843"/>
                    </a:ext>
                  </a:extLst>
                </a:gridCol>
                <a:gridCol w="1326126">
                  <a:extLst>
                    <a:ext uri="{9D8B030D-6E8A-4147-A177-3AD203B41FA5}">
                      <a16:colId xmlns:a16="http://schemas.microsoft.com/office/drawing/2014/main" val="2828922036"/>
                    </a:ext>
                  </a:extLst>
                </a:gridCol>
                <a:gridCol w="1326126">
                  <a:extLst>
                    <a:ext uri="{9D8B030D-6E8A-4147-A177-3AD203B41FA5}">
                      <a16:colId xmlns:a16="http://schemas.microsoft.com/office/drawing/2014/main" val="1007481222"/>
                    </a:ext>
                  </a:extLst>
                </a:gridCol>
                <a:gridCol w="1326126">
                  <a:extLst>
                    <a:ext uri="{9D8B030D-6E8A-4147-A177-3AD203B41FA5}">
                      <a16:colId xmlns:a16="http://schemas.microsoft.com/office/drawing/2014/main" val="1584504515"/>
                    </a:ext>
                  </a:extLst>
                </a:gridCol>
              </a:tblGrid>
              <a:tr h="31627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dirty="0">
                          <a:solidFill>
                            <a:schemeClr val="bg1"/>
                          </a:solidFill>
                          <a:effectLst/>
                        </a:rPr>
                        <a:t>Id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dirty="0" err="1">
                          <a:solidFill>
                            <a:schemeClr val="bg1"/>
                          </a:solidFill>
                          <a:effectLst/>
                        </a:rPr>
                        <a:t>PartNumber</a:t>
                      </a:r>
                      <a:endParaRPr lang="en-GB" sz="9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>
                          <a:solidFill>
                            <a:schemeClr val="bg1"/>
                          </a:solidFill>
                          <a:effectLst/>
                        </a:rPr>
                        <a:t>AlternatePN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>
                          <a:solidFill>
                            <a:schemeClr val="bg1"/>
                          </a:solidFill>
                          <a:effectLst/>
                        </a:rPr>
                        <a:t>CategoryDescription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>
                          <a:solidFill>
                            <a:schemeClr val="bg1"/>
                          </a:solidFill>
                          <a:effectLst/>
                        </a:rPr>
                        <a:t>Page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dirty="0">
                          <a:solidFill>
                            <a:schemeClr val="bg1"/>
                          </a:solidFill>
                          <a:effectLst/>
                        </a:rPr>
                        <a:t>Failure Mode Rate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3827983"/>
                  </a:ext>
                </a:extLst>
              </a:tr>
              <a:tr h="316270">
                <a:tc>
                  <a:txBody>
                    <a:bodyPr/>
                    <a:lstStyle/>
                    <a:p>
                      <a:pPr algn="ctr" fontAlgn="t"/>
                      <a:r>
                        <a:rPr lang="en-CH" sz="900" b="1">
                          <a:effectLst/>
                        </a:rPr>
                        <a:t>15.60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M2GL010-TQG144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IC6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External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dirty="0">
                          <a:effectLst/>
                        </a:rPr>
                        <a:t>Test &amp; monitor_1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dirty="0">
                          <a:effectLst/>
                        </a:rPr>
                        <a:t>6.400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980585"/>
                  </a:ext>
                </a:extLst>
              </a:tr>
              <a:tr h="316270">
                <a:tc>
                  <a:txBody>
                    <a:bodyPr/>
                    <a:lstStyle/>
                    <a:p>
                      <a:pPr algn="ctr" fontAlgn="t"/>
                      <a:r>
                        <a:rPr lang="en-CH" sz="900" b="1">
                          <a:effectLst/>
                        </a:rPr>
                        <a:t>0.14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LFSPXO018045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OSC3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External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Critical Permit B_5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>
                          <a:effectLst/>
                        </a:rPr>
                        <a:t>6.208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9334950"/>
                  </a:ext>
                </a:extLst>
              </a:tr>
              <a:tr h="316270">
                <a:tc>
                  <a:txBody>
                    <a:bodyPr/>
                    <a:lstStyle/>
                    <a:p>
                      <a:pPr algn="ctr" fontAlgn="t"/>
                      <a:r>
                        <a:rPr lang="en-CH" sz="900" b="1">
                          <a:effectLst/>
                        </a:rPr>
                        <a:t>15.10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LFSPXO018045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OSC1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External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Test &amp; monitor_1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>
                          <a:effectLst/>
                        </a:rPr>
                        <a:t>6.208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1631810"/>
                  </a:ext>
                </a:extLst>
              </a:tr>
              <a:tr h="316270">
                <a:tc>
                  <a:txBody>
                    <a:bodyPr/>
                    <a:lstStyle/>
                    <a:p>
                      <a:pPr algn="ctr" fontAlgn="t"/>
                      <a:r>
                        <a:rPr lang="en-CH" sz="900" b="1">
                          <a:effectLst/>
                        </a:rPr>
                        <a:t>1.14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LFSPXO018045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OSC2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External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dirty="0">
                          <a:effectLst/>
                        </a:rPr>
                        <a:t>Critical Permit A_3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>
                          <a:effectLst/>
                        </a:rPr>
                        <a:t>6.208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6323926"/>
                  </a:ext>
                </a:extLst>
              </a:tr>
              <a:tr h="316270">
                <a:tc>
                  <a:txBody>
                    <a:bodyPr/>
                    <a:lstStyle/>
                    <a:p>
                      <a:pPr algn="ctr" fontAlgn="t"/>
                      <a:r>
                        <a:rPr lang="en-CH" sz="900" b="1">
                          <a:effectLst/>
                        </a:rPr>
                        <a:t>1.13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dirty="0">
                          <a:effectLst/>
                        </a:rPr>
                        <a:t>M2GL010-TQG144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IC14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External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dirty="0">
                          <a:effectLst/>
                        </a:rPr>
                        <a:t>Critical Permit A_3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dirty="0">
                          <a:effectLst/>
                        </a:rPr>
                        <a:t>4.800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6839458"/>
                  </a:ext>
                </a:extLst>
              </a:tr>
              <a:tr h="316270">
                <a:tc>
                  <a:txBody>
                    <a:bodyPr/>
                    <a:lstStyle/>
                    <a:p>
                      <a:pPr algn="ctr" fontAlgn="t"/>
                      <a:r>
                        <a:rPr lang="en-CH" sz="900" b="1">
                          <a:effectLst/>
                        </a:rPr>
                        <a:t>0.13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M2GL010-TQG144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IC20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External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Critical Permit B_5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dirty="0">
                          <a:effectLst/>
                        </a:rPr>
                        <a:t>4.800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2966719"/>
                  </a:ext>
                </a:extLst>
              </a:tr>
              <a:tr h="587359">
                <a:tc>
                  <a:txBody>
                    <a:bodyPr/>
                    <a:lstStyle/>
                    <a:p>
                      <a:pPr algn="ctr" fontAlgn="t"/>
                      <a:r>
                        <a:rPr lang="en-CH" sz="900" b="1">
                          <a:effectLst/>
                        </a:rPr>
                        <a:t>8.30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MC100EPT20DT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IC4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External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Optical Test &amp; Monitor output_8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>
                          <a:effectLst/>
                        </a:rPr>
                        <a:t>3.864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590344"/>
                  </a:ext>
                </a:extLst>
              </a:tr>
              <a:tr h="451815">
                <a:tc>
                  <a:txBody>
                    <a:bodyPr/>
                    <a:lstStyle/>
                    <a:p>
                      <a:pPr algn="ctr" fontAlgn="t"/>
                      <a:r>
                        <a:rPr lang="en-CH" sz="900" b="1">
                          <a:effectLst/>
                        </a:rPr>
                        <a:t>13.40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MC100EPT21DT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IC19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External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Optical Permit B output_7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>
                          <a:effectLst/>
                        </a:rPr>
                        <a:t>3.864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1889627"/>
                  </a:ext>
                </a:extLst>
              </a:tr>
              <a:tr h="587359">
                <a:tc>
                  <a:txBody>
                    <a:bodyPr/>
                    <a:lstStyle/>
                    <a:p>
                      <a:pPr algn="ctr" fontAlgn="t"/>
                      <a:r>
                        <a:rPr lang="en-CH" sz="900" b="1">
                          <a:effectLst/>
                        </a:rPr>
                        <a:t>8.40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MC100EPT21DT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IC5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External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Optical Test &amp; Monitor output_8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dirty="0">
                          <a:effectLst/>
                        </a:rPr>
                        <a:t>3.864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3620312"/>
                  </a:ext>
                </a:extLst>
              </a:tr>
              <a:tr h="451815">
                <a:tc>
                  <a:txBody>
                    <a:bodyPr/>
                    <a:lstStyle/>
                    <a:p>
                      <a:pPr algn="ctr" fontAlgn="t"/>
                      <a:r>
                        <a:rPr lang="en-CH" sz="900" b="1">
                          <a:effectLst/>
                        </a:rPr>
                        <a:t>12.30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MC100EPT20DT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IC11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External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>
                          <a:effectLst/>
                        </a:rPr>
                        <a:t>Optical Permit A output_6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dirty="0">
                          <a:effectLst/>
                        </a:rPr>
                        <a:t>3.864</a:t>
                      </a:r>
                    </a:p>
                  </a:txBody>
                  <a:tcPr marL="45181" marR="45181" marT="22591" marB="225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499285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463DEAE0-C750-0A62-152A-033D35F37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False dumps</a:t>
            </a:r>
            <a:br>
              <a:rPr lang="en-CH" dirty="0"/>
            </a:br>
            <a:r>
              <a:rPr lang="en-CH" b="0" dirty="0"/>
              <a:t>In CIBFX Motherboard, 137 FIT</a:t>
            </a:r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B06B37-83D6-C5A4-00D8-65EACEB3D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E2EF31-C9C7-C747-A2CF-94EFC7BE5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A86112-F4D1-CBA6-3FE6-9F8812FF3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456555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79D972-6E63-32E9-2C1F-CA770FDCE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End-effects failure rate (FITs) per page</a:t>
            </a:r>
            <a:br>
              <a:rPr lang="en-CH" dirty="0"/>
            </a:br>
            <a:r>
              <a:rPr lang="en-CH" b="0" dirty="0"/>
              <a:t>CIBFX Connectors</a:t>
            </a:r>
          </a:p>
        </p:txBody>
      </p:sp>
      <p:sp>
        <p:nvSpPr>
          <p:cNvPr id="6161" name="Content Placeholder 2">
            <a:extLst>
              <a:ext uri="{FF2B5EF4-FFF2-40B4-BE49-F238E27FC236}">
                <a16:creationId xmlns:a16="http://schemas.microsoft.com/office/drawing/2014/main" id="{54935FD7-6FB6-A7BD-F269-2C5DA78FE9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96880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4 categories:</a:t>
            </a:r>
          </a:p>
          <a:p>
            <a:pPr marL="781050" lvl="1" indent="-457200">
              <a:buAutoNum type="arabicPeriod"/>
            </a:pPr>
            <a:r>
              <a:rPr lang="en-US" sz="1400" dirty="0"/>
              <a:t>Power (x1)</a:t>
            </a:r>
          </a:p>
          <a:p>
            <a:pPr marL="1105200" lvl="2" indent="-457200"/>
            <a:r>
              <a:rPr lang="en-US" sz="1400" dirty="0"/>
              <a:t>39 components</a:t>
            </a:r>
          </a:p>
          <a:p>
            <a:pPr marL="1105200" lvl="2" indent="-457200"/>
            <a:r>
              <a:rPr lang="en-US" sz="1400" dirty="0"/>
              <a:t>False dump: </a:t>
            </a:r>
            <a:r>
              <a:rPr lang="en-US" sz="1400" b="1" dirty="0"/>
              <a:t>1.32 FIT</a:t>
            </a:r>
          </a:p>
          <a:p>
            <a:pPr marL="1105200" lvl="2" indent="-457200"/>
            <a:r>
              <a:rPr lang="en-US" sz="1400" dirty="0"/>
              <a:t>Maintenance: </a:t>
            </a:r>
            <a:r>
              <a:rPr lang="en-US" sz="1400" b="1" dirty="0"/>
              <a:t>67.6 FIT</a:t>
            </a:r>
          </a:p>
          <a:p>
            <a:pPr marL="781050" lvl="1" indent="-457200">
              <a:buAutoNum type="arabicPeriod"/>
            </a:pPr>
            <a:r>
              <a:rPr lang="en-US" sz="1400" dirty="0"/>
              <a:t>Connector (x1) </a:t>
            </a:r>
          </a:p>
          <a:p>
            <a:pPr marL="1105200" lvl="2" indent="-457200"/>
            <a:r>
              <a:rPr lang="en-US" sz="1400" dirty="0"/>
              <a:t>12 components</a:t>
            </a:r>
          </a:p>
          <a:p>
            <a:pPr marL="1105200" lvl="2" indent="-457200"/>
            <a:r>
              <a:rPr lang="en-US" sz="1400" dirty="0"/>
              <a:t>False dump: </a:t>
            </a:r>
            <a:r>
              <a:rPr lang="en-US" sz="1400" b="1" dirty="0"/>
              <a:t>20.7 FIT</a:t>
            </a:r>
          </a:p>
          <a:p>
            <a:pPr marL="1105200" lvl="2" indent="-457200"/>
            <a:r>
              <a:rPr lang="en-US" sz="1400" dirty="0"/>
              <a:t>Maintenance: </a:t>
            </a:r>
            <a:r>
              <a:rPr lang="en-US" sz="1400" b="1" dirty="0"/>
              <a:t>1.7 FIT</a:t>
            </a:r>
          </a:p>
          <a:p>
            <a:pPr marL="781050" lvl="1" indent="-457200">
              <a:buAutoNum type="arabicPeriod"/>
            </a:pPr>
            <a:r>
              <a:rPr lang="en-US" sz="1400" dirty="0"/>
              <a:t>IN (x20) </a:t>
            </a:r>
          </a:p>
          <a:p>
            <a:pPr marL="1105200" lvl="2" indent="-457200"/>
            <a:r>
              <a:rPr lang="en-US" sz="1400" dirty="0"/>
              <a:t>11 components x 20 = 220</a:t>
            </a:r>
          </a:p>
          <a:p>
            <a:pPr marL="1105200" lvl="2" indent="-457200"/>
            <a:r>
              <a:rPr lang="en-US" sz="1400" dirty="0"/>
              <a:t>False dump: 27.8 x 20 = </a:t>
            </a:r>
            <a:r>
              <a:rPr lang="en-US" sz="1400" b="1" dirty="0"/>
              <a:t>556 FIT</a:t>
            </a:r>
          </a:p>
          <a:p>
            <a:pPr marL="1105200" lvl="2" indent="-457200"/>
            <a:r>
              <a:rPr lang="en-US" sz="1400" dirty="0"/>
              <a:t>Maintenance: 84 x 20 = </a:t>
            </a:r>
            <a:r>
              <a:rPr lang="en-US" sz="1400" b="1" dirty="0"/>
              <a:t>1680 FIT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FEC3A7-0B2C-E820-DDF0-5A15061EFCC4}"/>
              </a:ext>
            </a:extLst>
          </p:cNvPr>
          <p:cNvSpPr txBox="1"/>
          <p:nvPr/>
        </p:nvSpPr>
        <p:spPr>
          <a:xfrm>
            <a:off x="4376791" y="1872905"/>
            <a:ext cx="3968804" cy="12234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81050" lvl="1" indent="-457200">
              <a:buFont typeface="+mj-lt"/>
              <a:buAutoNum type="arabicPeriod" startAt="4"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UI (x10) 16 components</a:t>
            </a:r>
          </a:p>
          <a:p>
            <a:pPr marL="1094250" lvl="2" indent="-457200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16 components x 10 = 160</a:t>
            </a:r>
          </a:p>
          <a:p>
            <a:pPr marL="1094250" lvl="2" indent="-457200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False dump: 21.6 x 10 = </a:t>
            </a:r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216 FIT</a:t>
            </a:r>
          </a:p>
          <a:p>
            <a:pPr marL="1094250" lvl="2" indent="-457200"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Maintenance: 23.3 x 10 = </a:t>
            </a:r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233 FIT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DEF1CFF-2B4F-4B15-90E1-32048544598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D013B7E-CC07-4A90-847E-517C5C9DBE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3A023E5-E2F8-ADD4-5E9A-CA9A8E2D5A9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18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352178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B27E79-7CD9-A30E-58EF-501B5D742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False dumps</a:t>
            </a:r>
            <a:br>
              <a:rPr lang="en-CH" dirty="0"/>
            </a:br>
            <a:r>
              <a:rPr lang="en-CH" b="0" dirty="0"/>
              <a:t>In CIBFX Connectors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FDDE73C-BED3-3594-8A0E-38907342BA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262693"/>
              </p:ext>
            </p:extLst>
          </p:nvPr>
        </p:nvGraphicFramePr>
        <p:xfrm>
          <a:off x="1679910" y="1439335"/>
          <a:ext cx="8832180" cy="4561732"/>
        </p:xfrm>
        <a:graphic>
          <a:graphicData uri="http://schemas.openxmlformats.org/drawingml/2006/table">
            <a:tbl>
              <a:tblPr firstCol="1">
                <a:tableStyleId>{2D5ABB26-0587-4C30-8999-92F81FD0307C}</a:tableStyleId>
              </a:tblPr>
              <a:tblGrid>
                <a:gridCol w="1472030">
                  <a:extLst>
                    <a:ext uri="{9D8B030D-6E8A-4147-A177-3AD203B41FA5}">
                      <a16:colId xmlns:a16="http://schemas.microsoft.com/office/drawing/2014/main" val="961511549"/>
                    </a:ext>
                  </a:extLst>
                </a:gridCol>
                <a:gridCol w="1472030">
                  <a:extLst>
                    <a:ext uri="{9D8B030D-6E8A-4147-A177-3AD203B41FA5}">
                      <a16:colId xmlns:a16="http://schemas.microsoft.com/office/drawing/2014/main" val="265548322"/>
                    </a:ext>
                  </a:extLst>
                </a:gridCol>
                <a:gridCol w="1472030">
                  <a:extLst>
                    <a:ext uri="{9D8B030D-6E8A-4147-A177-3AD203B41FA5}">
                      <a16:colId xmlns:a16="http://schemas.microsoft.com/office/drawing/2014/main" val="3800765984"/>
                    </a:ext>
                  </a:extLst>
                </a:gridCol>
                <a:gridCol w="1472030">
                  <a:extLst>
                    <a:ext uri="{9D8B030D-6E8A-4147-A177-3AD203B41FA5}">
                      <a16:colId xmlns:a16="http://schemas.microsoft.com/office/drawing/2014/main" val="2945845465"/>
                    </a:ext>
                  </a:extLst>
                </a:gridCol>
                <a:gridCol w="1472030">
                  <a:extLst>
                    <a:ext uri="{9D8B030D-6E8A-4147-A177-3AD203B41FA5}">
                      <a16:colId xmlns:a16="http://schemas.microsoft.com/office/drawing/2014/main" val="685326103"/>
                    </a:ext>
                  </a:extLst>
                </a:gridCol>
                <a:gridCol w="1472030">
                  <a:extLst>
                    <a:ext uri="{9D8B030D-6E8A-4147-A177-3AD203B41FA5}">
                      <a16:colId xmlns:a16="http://schemas.microsoft.com/office/drawing/2014/main" val="118427495"/>
                    </a:ext>
                  </a:extLst>
                </a:gridCol>
              </a:tblGrid>
              <a:tr h="45830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Id</a:t>
                      </a:r>
                    </a:p>
                  </a:txBody>
                  <a:tcPr marL="59083" marR="59083" marT="29542" marB="29542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Part Number</a:t>
                      </a:r>
                    </a:p>
                  </a:txBody>
                  <a:tcPr marL="59083" marR="59083" marT="29542" marB="29542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Alternate PN</a:t>
                      </a:r>
                    </a:p>
                  </a:txBody>
                  <a:tcPr marL="59083" marR="59083" marT="29542" marB="29542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Category Description</a:t>
                      </a:r>
                    </a:p>
                  </a:txBody>
                  <a:tcPr marL="59083" marR="59083" marT="29542" marB="29542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Page</a:t>
                      </a:r>
                    </a:p>
                  </a:txBody>
                  <a:tcPr marL="59083" marR="59083" marT="29542" marB="29542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Failure Mode Rate</a:t>
                      </a:r>
                    </a:p>
                  </a:txBody>
                  <a:tcPr marL="59083" marR="59083" marT="29542" marB="29542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086651"/>
                  </a:ext>
                </a:extLst>
              </a:tr>
              <a:tr h="446155">
                <a:tc>
                  <a:txBody>
                    <a:bodyPr/>
                    <a:lstStyle/>
                    <a:p>
                      <a:pPr algn="ctr" fontAlgn="t"/>
                      <a:r>
                        <a:rPr lang="en-CH" sz="1200" b="1" dirty="0">
                          <a:effectLst/>
                        </a:rPr>
                        <a:t>25.9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dirty="0">
                          <a:effectLst/>
                        </a:rPr>
                        <a:t>G6K-2F-Y-DC3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dirty="0">
                          <a:effectLst/>
                        </a:rPr>
                        <a:t>RL19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dirty="0">
                          <a:effectLst/>
                        </a:rPr>
                        <a:t>Relay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dirty="0">
                          <a:effectLst/>
                        </a:rPr>
                        <a:t>IN1_10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>
                          <a:effectLst/>
                        </a:rPr>
                        <a:t>20.807088</a:t>
                      </a:r>
                    </a:p>
                  </a:txBody>
                  <a:tcPr marL="59083" marR="59083" marT="29542" marB="29542" anchor="ctr"/>
                </a:tc>
                <a:extLst>
                  <a:ext uri="{0D108BD9-81ED-4DB2-BD59-A6C34878D82A}">
                    <a16:rowId xmlns:a16="http://schemas.microsoft.com/office/drawing/2014/main" val="1154703796"/>
                  </a:ext>
                </a:extLst>
              </a:tr>
              <a:tr h="637365">
                <a:tc>
                  <a:txBody>
                    <a:bodyPr/>
                    <a:lstStyle/>
                    <a:p>
                      <a:pPr algn="ctr" fontAlgn="t"/>
                      <a:r>
                        <a:rPr lang="en-CH" sz="1200" b="1">
                          <a:effectLst/>
                        </a:rPr>
                        <a:t>9.5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dirty="0">
                          <a:effectLst/>
                        </a:rPr>
                        <a:t>SFH6186-5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dirty="0">
                          <a:effectLst/>
                        </a:rPr>
                        <a:t>IC3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dirty="0">
                          <a:effectLst/>
                        </a:rPr>
                        <a:t>Optoelectronic Device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dirty="0">
                          <a:effectLst/>
                        </a:rPr>
                        <a:t>UI1_0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dirty="0">
                          <a:effectLst/>
                        </a:rPr>
                        <a:t>4.639290</a:t>
                      </a:r>
                    </a:p>
                  </a:txBody>
                  <a:tcPr marL="59083" marR="59083" marT="29542" marB="29542" anchor="ctr"/>
                </a:tc>
                <a:extLst>
                  <a:ext uri="{0D108BD9-81ED-4DB2-BD59-A6C34878D82A}">
                    <a16:rowId xmlns:a16="http://schemas.microsoft.com/office/drawing/2014/main" val="3915946370"/>
                  </a:ext>
                </a:extLst>
              </a:tr>
              <a:tr h="637365">
                <a:tc>
                  <a:txBody>
                    <a:bodyPr/>
                    <a:lstStyle/>
                    <a:p>
                      <a:pPr algn="ctr" fontAlgn="t"/>
                      <a:r>
                        <a:rPr lang="en-CH" sz="1200" b="1">
                          <a:effectLst/>
                        </a:rPr>
                        <a:t>9.7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dirty="0">
                          <a:effectLst/>
                        </a:rPr>
                        <a:t>SFH6186-5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IC5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dirty="0">
                          <a:effectLst/>
                        </a:rPr>
                        <a:t>Optoelectronic Device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UI1_0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dirty="0">
                          <a:effectLst/>
                        </a:rPr>
                        <a:t>4.639290</a:t>
                      </a:r>
                    </a:p>
                  </a:txBody>
                  <a:tcPr marL="59083" marR="59083" marT="29542" marB="29542" anchor="ctr"/>
                </a:tc>
                <a:extLst>
                  <a:ext uri="{0D108BD9-81ED-4DB2-BD59-A6C34878D82A}">
                    <a16:rowId xmlns:a16="http://schemas.microsoft.com/office/drawing/2014/main" val="2307112833"/>
                  </a:ext>
                </a:extLst>
              </a:tr>
              <a:tr h="261020">
                <a:tc>
                  <a:txBody>
                    <a:bodyPr/>
                    <a:lstStyle/>
                    <a:p>
                      <a:pPr algn="ctr" fontAlgn="t"/>
                      <a:r>
                        <a:rPr lang="en-CH" sz="1200" b="1">
                          <a:effectLst/>
                        </a:rPr>
                        <a:t>9.3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SMBJ3V3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D11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dirty="0">
                          <a:effectLst/>
                        </a:rPr>
                        <a:t>Diode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UI1_0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dirty="0">
                          <a:effectLst/>
                        </a:rPr>
                        <a:t>4.571906</a:t>
                      </a:r>
                    </a:p>
                  </a:txBody>
                  <a:tcPr marL="59083" marR="59083" marT="29542" marB="29542" anchor="ctr"/>
                </a:tc>
                <a:extLst>
                  <a:ext uri="{0D108BD9-81ED-4DB2-BD59-A6C34878D82A}">
                    <a16:rowId xmlns:a16="http://schemas.microsoft.com/office/drawing/2014/main" val="2321133809"/>
                  </a:ext>
                </a:extLst>
              </a:tr>
              <a:tr h="261020">
                <a:tc>
                  <a:txBody>
                    <a:bodyPr/>
                    <a:lstStyle/>
                    <a:p>
                      <a:pPr algn="ctr" fontAlgn="t"/>
                      <a:r>
                        <a:rPr lang="en-CH" sz="1200" b="1">
                          <a:effectLst/>
                        </a:rPr>
                        <a:t>9.4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SMBJ3V3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D18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Diode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UI1_0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dirty="0">
                          <a:effectLst/>
                        </a:rPr>
                        <a:t>4.571906</a:t>
                      </a:r>
                    </a:p>
                  </a:txBody>
                  <a:tcPr marL="59083" marR="59083" marT="29542" marB="29542" anchor="ctr"/>
                </a:tc>
                <a:extLst>
                  <a:ext uri="{0D108BD9-81ED-4DB2-BD59-A6C34878D82A}">
                    <a16:rowId xmlns:a16="http://schemas.microsoft.com/office/drawing/2014/main" val="3399162451"/>
                  </a:ext>
                </a:extLst>
              </a:tr>
              <a:tr h="261020">
                <a:tc>
                  <a:txBody>
                    <a:bodyPr/>
                    <a:lstStyle/>
                    <a:p>
                      <a:pPr algn="ctr" fontAlgn="t"/>
                      <a:r>
                        <a:rPr lang="en-CH" sz="1200" b="1">
                          <a:effectLst/>
                        </a:rPr>
                        <a:t>25.2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SMBJ20CA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D17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Diode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IN1_10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dirty="0">
                          <a:effectLst/>
                        </a:rPr>
                        <a:t>3.440471</a:t>
                      </a:r>
                    </a:p>
                  </a:txBody>
                  <a:tcPr marL="59083" marR="59083" marT="29542" marB="29542" anchor="ctr"/>
                </a:tc>
                <a:extLst>
                  <a:ext uri="{0D108BD9-81ED-4DB2-BD59-A6C34878D82A}">
                    <a16:rowId xmlns:a16="http://schemas.microsoft.com/office/drawing/2014/main" val="3077458744"/>
                  </a:ext>
                </a:extLst>
              </a:tr>
              <a:tr h="261020">
                <a:tc>
                  <a:txBody>
                    <a:bodyPr/>
                    <a:lstStyle/>
                    <a:p>
                      <a:pPr algn="ctr" fontAlgn="t"/>
                      <a:r>
                        <a:rPr lang="en-CH" sz="1200" b="1">
                          <a:effectLst/>
                        </a:rPr>
                        <a:t>25.1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SMBJ20CA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D16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Diode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IN1_10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dirty="0">
                          <a:effectLst/>
                        </a:rPr>
                        <a:t>3.440471</a:t>
                      </a:r>
                    </a:p>
                  </a:txBody>
                  <a:tcPr marL="59083" marR="59083" marT="29542" marB="29542" anchor="ctr"/>
                </a:tc>
                <a:extLst>
                  <a:ext uri="{0D108BD9-81ED-4DB2-BD59-A6C34878D82A}">
                    <a16:rowId xmlns:a16="http://schemas.microsoft.com/office/drawing/2014/main" val="3749001739"/>
                  </a:ext>
                </a:extLst>
              </a:tr>
              <a:tr h="446155">
                <a:tc>
                  <a:txBody>
                    <a:bodyPr/>
                    <a:lstStyle/>
                    <a:p>
                      <a:pPr algn="ctr" fontAlgn="t"/>
                      <a:r>
                        <a:rPr lang="en-CH" sz="1200" b="1">
                          <a:effectLst/>
                        </a:rPr>
                        <a:t>23.1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H" sz="1200" b="1">
                          <a:effectLst/>
                        </a:rPr>
                        <a:t>354071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J20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Connector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Connector_30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dirty="0">
                          <a:effectLst/>
                        </a:rPr>
                        <a:t>2.006967</a:t>
                      </a:r>
                    </a:p>
                  </a:txBody>
                  <a:tcPr marL="59083" marR="59083" marT="29542" marB="29542" anchor="ctr"/>
                </a:tc>
                <a:extLst>
                  <a:ext uri="{0D108BD9-81ED-4DB2-BD59-A6C34878D82A}">
                    <a16:rowId xmlns:a16="http://schemas.microsoft.com/office/drawing/2014/main" val="1053901990"/>
                  </a:ext>
                </a:extLst>
              </a:tr>
              <a:tr h="446155">
                <a:tc>
                  <a:txBody>
                    <a:bodyPr/>
                    <a:lstStyle/>
                    <a:p>
                      <a:pPr algn="ctr" fontAlgn="t"/>
                      <a:r>
                        <a:rPr lang="en-CH" sz="1200" b="1">
                          <a:effectLst/>
                        </a:rPr>
                        <a:t>23.9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H" sz="1200" b="1">
                          <a:effectLst/>
                        </a:rPr>
                        <a:t>354071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J19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Connector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Connector_30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dirty="0">
                          <a:effectLst/>
                        </a:rPr>
                        <a:t>2.006967</a:t>
                      </a:r>
                    </a:p>
                  </a:txBody>
                  <a:tcPr marL="59083" marR="59083" marT="29542" marB="29542" anchor="ctr"/>
                </a:tc>
                <a:extLst>
                  <a:ext uri="{0D108BD9-81ED-4DB2-BD59-A6C34878D82A}">
                    <a16:rowId xmlns:a16="http://schemas.microsoft.com/office/drawing/2014/main" val="3759266472"/>
                  </a:ext>
                </a:extLst>
              </a:tr>
              <a:tr h="446155">
                <a:tc>
                  <a:txBody>
                    <a:bodyPr/>
                    <a:lstStyle/>
                    <a:p>
                      <a:pPr algn="ctr" fontAlgn="t"/>
                      <a:r>
                        <a:rPr lang="en-CH" sz="1200" b="1">
                          <a:effectLst/>
                        </a:rPr>
                        <a:t>23.8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H" sz="1200" b="1">
                          <a:effectLst/>
                        </a:rPr>
                        <a:t>354071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J18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Connector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>
                          <a:effectLst/>
                        </a:rPr>
                        <a:t>Connector_30</a:t>
                      </a:r>
                    </a:p>
                  </a:txBody>
                  <a:tcPr marL="59083" marR="59083" marT="29542" marB="2954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dirty="0">
                          <a:effectLst/>
                        </a:rPr>
                        <a:t>2.006967</a:t>
                      </a:r>
                    </a:p>
                  </a:txBody>
                  <a:tcPr marL="59083" marR="59083" marT="29542" marB="29542" anchor="ctr"/>
                </a:tc>
                <a:extLst>
                  <a:ext uri="{0D108BD9-81ED-4DB2-BD59-A6C34878D82A}">
                    <a16:rowId xmlns:a16="http://schemas.microsoft.com/office/drawing/2014/main" val="680349905"/>
                  </a:ext>
                </a:extLst>
              </a:tr>
            </a:tbl>
          </a:graphicData>
        </a:graphic>
      </p:graphicFrame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B89D300-BE9C-CBF2-00FA-27D5D5B8D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55434EE-AAFE-D944-0F48-2618898F0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B0E61E8-C3D6-7B6D-2158-14062334A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17409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AFFFA71-7331-5679-368B-A49C219A3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CH" dirty="0"/>
              <a:t>Failure rate prediction</a:t>
            </a:r>
          </a:p>
          <a:p>
            <a:pPr marL="781200" lvl="1" indent="-457200">
              <a:buAutoNum type="arabicPeriod"/>
            </a:pPr>
            <a:r>
              <a:rPr lang="en-CH" dirty="0"/>
              <a:t>CIBFX Motherboard</a:t>
            </a:r>
          </a:p>
          <a:p>
            <a:pPr marL="1105200" lvl="2" indent="-457200">
              <a:buAutoNum type="arabicPeriod"/>
            </a:pPr>
            <a:r>
              <a:rPr lang="en-CH" dirty="0"/>
              <a:t>Capacitors</a:t>
            </a:r>
          </a:p>
          <a:p>
            <a:pPr marL="1105200" lvl="2" indent="-457200">
              <a:buAutoNum type="arabicPeriod"/>
            </a:pPr>
            <a:r>
              <a:rPr lang="en-CH" dirty="0"/>
              <a:t>Resistors</a:t>
            </a:r>
          </a:p>
          <a:p>
            <a:pPr marL="1105200" lvl="2" indent="-457200">
              <a:buAutoNum type="arabicPeriod"/>
            </a:pPr>
            <a:r>
              <a:rPr lang="en-CH" dirty="0"/>
              <a:t>Externals</a:t>
            </a:r>
          </a:p>
          <a:p>
            <a:pPr marL="781200" lvl="1" indent="-457200">
              <a:buAutoNum type="arabicPeriod"/>
            </a:pPr>
            <a:r>
              <a:rPr lang="en-CH" dirty="0"/>
              <a:t>CIBFX Connectors</a:t>
            </a:r>
          </a:p>
          <a:p>
            <a:pPr marL="457200" indent="-457200">
              <a:buAutoNum type="arabicPeriod"/>
            </a:pPr>
            <a:r>
              <a:rPr lang="en-CH" dirty="0"/>
              <a:t>End-effects analysis</a:t>
            </a:r>
          </a:p>
          <a:p>
            <a:pPr marL="781200" lvl="1" indent="-457200">
              <a:buAutoNum type="arabicPeriod"/>
            </a:pPr>
            <a:r>
              <a:rPr lang="en-CH" dirty="0"/>
              <a:t>End-effects breakdown</a:t>
            </a:r>
          </a:p>
          <a:p>
            <a:pPr marL="781200" lvl="1" indent="-457200">
              <a:buAutoNum type="arabicPeriod"/>
            </a:pPr>
            <a:r>
              <a:rPr lang="en-CH" dirty="0"/>
              <a:t>End-effects rate per page – CIBFX Motherboard</a:t>
            </a:r>
          </a:p>
          <a:p>
            <a:pPr marL="781200" lvl="1" indent="-457200">
              <a:buAutoNum type="arabicPeriod"/>
            </a:pPr>
            <a:r>
              <a:rPr lang="en-CH" dirty="0"/>
              <a:t>End-effects rate per page – CIBFX Connectors</a:t>
            </a:r>
          </a:p>
          <a:p>
            <a:pPr marL="781200" lvl="1" indent="-457200">
              <a:buAutoNum type="arabicPeriod"/>
            </a:pPr>
            <a:r>
              <a:rPr lang="en-CH" dirty="0"/>
              <a:t>Blind failures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CB3A036-694D-BA17-5EED-616DCF8F0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List of contents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8089CAFB-62A4-419F-A46C-64601EAEA289}"/>
              </a:ext>
            </a:extLst>
          </p:cNvPr>
          <p:cNvSpPr txBox="1">
            <a:spLocks/>
          </p:cNvSpPr>
          <p:nvPr/>
        </p:nvSpPr>
        <p:spPr>
          <a:xfrm>
            <a:off x="6096000" y="1592263"/>
            <a:ext cx="5688011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81200" lvl="1" indent="-457200">
              <a:buFont typeface="+mj-lt"/>
              <a:buAutoNum type="arabicPeriod" startAt="5"/>
            </a:pPr>
            <a:r>
              <a:rPr lang="en-CH" dirty="0"/>
              <a:t>False dumps – CIBFX Motherboard</a:t>
            </a:r>
          </a:p>
          <a:p>
            <a:pPr marL="781200" lvl="1" indent="-457200">
              <a:buAutoNum type="arabicPeriod" startAt="5"/>
            </a:pPr>
            <a:r>
              <a:rPr lang="en-CH" dirty="0"/>
              <a:t>False dumps – CIBFX Connectors</a:t>
            </a:r>
          </a:p>
          <a:p>
            <a:pPr marL="781200" lvl="1" indent="-457200">
              <a:buAutoNum type="arabicPeriod" startAt="5"/>
            </a:pPr>
            <a:r>
              <a:rPr lang="en-CH" dirty="0"/>
              <a:t>Maintenance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CH" dirty="0"/>
              <a:t>Remaining questions</a:t>
            </a:r>
          </a:p>
          <a:p>
            <a:pPr marL="457200" indent="-457200">
              <a:buAutoNum type="arabicPeriod" startAt="3"/>
            </a:pPr>
            <a:r>
              <a:rPr lang="en-CH" dirty="0"/>
              <a:t>Conclusions &amp; next steps</a:t>
            </a:r>
          </a:p>
          <a:p>
            <a:pPr marL="457200" indent="-457200">
              <a:buAutoNum type="arabicPeriod" startAt="3"/>
            </a:pPr>
            <a:r>
              <a:rPr lang="en-CH" dirty="0"/>
              <a:t>References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ED39F2-EED5-95BB-9B87-2175B887A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15CC7B-BC6B-2DDF-70F3-4F0EDE953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6FCC2D-0F5C-AE03-571F-581DE2362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339511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ADE30D-2677-D6DF-1D08-D76961B24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Maintenance in 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476D6-40AA-4C09-DE74-98C95F66F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6D03BD-5AB2-3032-A522-B015F8987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E7B85E-78A5-6EBB-95C4-23457A553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20</a:t>
            </a:fld>
            <a:endParaRPr lang="en-CH"/>
          </a:p>
        </p:txBody>
      </p:sp>
      <p:graphicFrame>
        <p:nvGraphicFramePr>
          <p:cNvPr id="15" name="Content Placeholder 14">
            <a:extLst>
              <a:ext uri="{FF2B5EF4-FFF2-40B4-BE49-F238E27FC236}">
                <a16:creationId xmlns:a16="http://schemas.microsoft.com/office/drawing/2014/main" id="{76BB3096-1744-83A1-BF6C-4B75B70970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6958798"/>
              </p:ext>
            </p:extLst>
          </p:nvPr>
        </p:nvGraphicFramePr>
        <p:xfrm>
          <a:off x="407988" y="1073926"/>
          <a:ext cx="11385600" cy="47101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23200">
                  <a:extLst>
                    <a:ext uri="{9D8B030D-6E8A-4147-A177-3AD203B41FA5}">
                      <a16:colId xmlns:a16="http://schemas.microsoft.com/office/drawing/2014/main" val="1337136260"/>
                    </a:ext>
                  </a:extLst>
                </a:gridCol>
                <a:gridCol w="1423200">
                  <a:extLst>
                    <a:ext uri="{9D8B030D-6E8A-4147-A177-3AD203B41FA5}">
                      <a16:colId xmlns:a16="http://schemas.microsoft.com/office/drawing/2014/main" val="1743311733"/>
                    </a:ext>
                  </a:extLst>
                </a:gridCol>
                <a:gridCol w="1423200">
                  <a:extLst>
                    <a:ext uri="{9D8B030D-6E8A-4147-A177-3AD203B41FA5}">
                      <a16:colId xmlns:a16="http://schemas.microsoft.com/office/drawing/2014/main" val="2035382161"/>
                    </a:ext>
                  </a:extLst>
                </a:gridCol>
                <a:gridCol w="1423200">
                  <a:extLst>
                    <a:ext uri="{9D8B030D-6E8A-4147-A177-3AD203B41FA5}">
                      <a16:colId xmlns:a16="http://schemas.microsoft.com/office/drawing/2014/main" val="2988065402"/>
                    </a:ext>
                  </a:extLst>
                </a:gridCol>
                <a:gridCol w="1423200">
                  <a:extLst>
                    <a:ext uri="{9D8B030D-6E8A-4147-A177-3AD203B41FA5}">
                      <a16:colId xmlns:a16="http://schemas.microsoft.com/office/drawing/2014/main" val="2686650548"/>
                    </a:ext>
                  </a:extLst>
                </a:gridCol>
                <a:gridCol w="1423200">
                  <a:extLst>
                    <a:ext uri="{9D8B030D-6E8A-4147-A177-3AD203B41FA5}">
                      <a16:colId xmlns:a16="http://schemas.microsoft.com/office/drawing/2014/main" val="2220675586"/>
                    </a:ext>
                  </a:extLst>
                </a:gridCol>
                <a:gridCol w="1423200">
                  <a:extLst>
                    <a:ext uri="{9D8B030D-6E8A-4147-A177-3AD203B41FA5}">
                      <a16:colId xmlns:a16="http://schemas.microsoft.com/office/drawing/2014/main" val="3421167971"/>
                    </a:ext>
                  </a:extLst>
                </a:gridCol>
                <a:gridCol w="1423200">
                  <a:extLst>
                    <a:ext uri="{9D8B030D-6E8A-4147-A177-3AD203B41FA5}">
                      <a16:colId xmlns:a16="http://schemas.microsoft.com/office/drawing/2014/main" val="106644330"/>
                    </a:ext>
                  </a:extLst>
                </a:gridCol>
              </a:tblGrid>
              <a:tr h="3149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AlternatePN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Category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PartNumber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CategoryDescription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solidFill>
                            <a:schemeClr val="bg1"/>
                          </a:solidFill>
                          <a:effectLst/>
                        </a:rPr>
                        <a:t>failure_mode</a:t>
                      </a:r>
                      <a:endParaRPr lang="en-GB" sz="1200" b="1" i="0" u="none" strike="noStrike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Alpha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FailureModeRate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EndEffect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9824529"/>
                  </a:ext>
                </a:extLst>
              </a:tr>
              <a:tr h="3149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RL19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217-RE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G6K-2F-Y-DC3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Relay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Fails to Trip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55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44.0149937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Maintenance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extLst>
                  <a:ext uri="{0D108BD9-81ED-4DB2-BD59-A6C34878D82A}">
                    <a16:rowId xmlns:a16="http://schemas.microsoft.com/office/drawing/2014/main" val="522639391"/>
                  </a:ext>
                </a:extLst>
              </a:tr>
              <a:tr h="3149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RL19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217-RE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G6K-2F-Y-DC3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Relay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Short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19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15.2051796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Maintenance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extLst>
                  <a:ext uri="{0D108BD9-81ED-4DB2-BD59-A6C34878D82A}">
                    <a16:rowId xmlns:a16="http://schemas.microsoft.com/office/drawing/2014/main" val="3131194408"/>
                  </a:ext>
                </a:extLst>
              </a:tr>
              <a:tr h="1705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T46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217-TR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BC847B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Transistor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Short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60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8.35926473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Maintenance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extLst>
                  <a:ext uri="{0D108BD9-81ED-4DB2-BD59-A6C34878D82A}">
                    <a16:rowId xmlns:a16="http://schemas.microsoft.com/office/drawing/2014/main" val="723169531"/>
                  </a:ext>
                </a:extLst>
              </a:tr>
              <a:tr h="1705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T47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217-TR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BC847B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Transistor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Short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60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8.35926473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Maintenance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extLst>
                  <a:ext uri="{0D108BD9-81ED-4DB2-BD59-A6C34878D82A}">
                    <a16:rowId xmlns:a16="http://schemas.microsoft.com/office/drawing/2014/main" val="2973205485"/>
                  </a:ext>
                </a:extLst>
              </a:tr>
              <a:tr h="1705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T46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217-TR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BC847B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Transistor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Open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20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2.78642158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Maintenance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extLst>
                  <a:ext uri="{0D108BD9-81ED-4DB2-BD59-A6C34878D82A}">
                    <a16:rowId xmlns:a16="http://schemas.microsoft.com/office/drawing/2014/main" val="83705247"/>
                  </a:ext>
                </a:extLst>
              </a:tr>
              <a:tr h="1705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T47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217-TR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BC847B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Transistor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Open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20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2.78642158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Maintenance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extLst>
                  <a:ext uri="{0D108BD9-81ED-4DB2-BD59-A6C34878D82A}">
                    <a16:rowId xmlns:a16="http://schemas.microsoft.com/office/drawing/2014/main" val="1090548671"/>
                  </a:ext>
                </a:extLst>
              </a:tr>
              <a:tr h="1705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D15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217-DI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ES1D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Diode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Short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80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1.79340759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Maintenance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extLst>
                  <a:ext uri="{0D108BD9-81ED-4DB2-BD59-A6C34878D82A}">
                    <a16:rowId xmlns:a16="http://schemas.microsoft.com/office/drawing/2014/main" val="2224280140"/>
                  </a:ext>
                </a:extLst>
              </a:tr>
              <a:tr h="46847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R119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217-RS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R0805_2K_1%_0.125W_100PPM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Resistor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Open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30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0.21582689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Maintenance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extLst>
                  <a:ext uri="{0D108BD9-81ED-4DB2-BD59-A6C34878D82A}">
                    <a16:rowId xmlns:a16="http://schemas.microsoft.com/office/drawing/2014/main" val="1324296583"/>
                  </a:ext>
                </a:extLst>
              </a:tr>
              <a:tr h="46847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R117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217-RS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R0805_1K_1%_0.125W_100PPM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Resistor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Open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30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0.21582689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Maintenance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extLst>
                  <a:ext uri="{0D108BD9-81ED-4DB2-BD59-A6C34878D82A}">
                    <a16:rowId xmlns:a16="http://schemas.microsoft.com/office/drawing/2014/main" val="3567867215"/>
                  </a:ext>
                </a:extLst>
              </a:tr>
              <a:tr h="46847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R119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217-RS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R0805_2K_1%_0.125W_100PPM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Resistor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Short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10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0.0719423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Maintenance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extLst>
                  <a:ext uri="{0D108BD9-81ED-4DB2-BD59-A6C34878D82A}">
                    <a16:rowId xmlns:a16="http://schemas.microsoft.com/office/drawing/2014/main" val="3382465221"/>
                  </a:ext>
                </a:extLst>
              </a:tr>
              <a:tr h="46847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R116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217-RS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R0805_10K_1%_0.125W_100PPM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Resistor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Short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10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0.0719423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Maintenance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extLst>
                  <a:ext uri="{0D108BD9-81ED-4DB2-BD59-A6C34878D82A}">
                    <a16:rowId xmlns:a16="http://schemas.microsoft.com/office/drawing/2014/main" val="2898150027"/>
                  </a:ext>
                </a:extLst>
              </a:tr>
              <a:tr h="46847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R118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217-RS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R0805_10K_1%_0.125W_100PPM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Resistor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Short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10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 dirty="0">
                          <a:effectLst/>
                        </a:rPr>
                        <a:t>0.0719423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Maintenance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extLst>
                  <a:ext uri="{0D108BD9-81ED-4DB2-BD59-A6C34878D82A}">
                    <a16:rowId xmlns:a16="http://schemas.microsoft.com/office/drawing/2014/main" val="1741744230"/>
                  </a:ext>
                </a:extLst>
              </a:tr>
              <a:tr h="46847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R117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217-RS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R0805_1K_1%_0.125W_100PPM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Resistor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Short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10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u="none" strike="noStrike">
                          <a:effectLst/>
                        </a:rPr>
                        <a:t>0.0719423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Maintenance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994" marR="7994" marT="7994" marB="0" anchor="ctr"/>
                </a:tc>
                <a:extLst>
                  <a:ext uri="{0D108BD9-81ED-4DB2-BD59-A6C34878D82A}">
                    <a16:rowId xmlns:a16="http://schemas.microsoft.com/office/drawing/2014/main" val="1324822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2109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B64C9C-12E8-C19D-B627-82E4CEF271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CH" dirty="0"/>
              <a:t>Failure modes of optocouplers</a:t>
            </a:r>
          </a:p>
          <a:p>
            <a:pPr marL="781200" lvl="1" indent="-457200">
              <a:buAutoNum type="arabicPeriod"/>
            </a:pPr>
            <a:r>
              <a:rPr lang="en-CH" dirty="0"/>
              <a:t>In the FMECA, it was stated that “short” failure mode is not applicable.</a:t>
            </a:r>
          </a:p>
          <a:p>
            <a:pPr marL="781200" lvl="1" indent="-457200">
              <a:buAutoNum type="arabicPeriod"/>
            </a:pPr>
            <a:r>
              <a:rPr lang="en-CH" dirty="0"/>
              <a:t>The goal of an optocoupler is to separate circuits from each other.</a:t>
            </a:r>
          </a:p>
          <a:p>
            <a:pPr marL="781200" lvl="1" indent="-457200">
              <a:buAutoNum type="arabicPeriod"/>
            </a:pPr>
            <a:r>
              <a:rPr lang="en-CH" b="0" dirty="0"/>
              <a:t>Isn’t it possible that the circuit becomes shorted between isolated parts nevertheless, as a fault and failure to deliver expected functionality?</a:t>
            </a:r>
          </a:p>
          <a:p>
            <a:pPr marL="457200" indent="-457200">
              <a:buAutoNum type="arabicPeriod"/>
            </a:pPr>
            <a:r>
              <a:rPr lang="en-GB" dirty="0"/>
              <a:t>I</a:t>
            </a:r>
            <a:r>
              <a:rPr lang="en-CH" dirty="0"/>
              <a:t>s there a testing procedure for the user connections possible similarly as is done for current loops in CIBU/CIBF?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F17ADD-E1BD-2283-7BF9-7D6335CF3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Remaining 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874829-EAC6-D802-F83E-2CABF0AEE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99BC92-B630-A70B-3EDF-BFFE72DAF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648B8-A207-D7DE-0AEF-9117AC276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21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108991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D89CA8-66E4-E1F9-CBE5-41C6758DE9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b="0" dirty="0"/>
              <a:t>[1] </a:t>
            </a:r>
            <a:r>
              <a:rPr lang="en-GB" sz="1800" b="0" dirty="0">
                <a:hlinkClick r:id="rId2"/>
              </a:rPr>
              <a:t>https://www.analog.com/en/about-adi/quality-reliability/reliability-data/wafer-fabrication-data.html#</a:t>
            </a:r>
            <a:endParaRPr lang="en-GB" sz="1800" b="0" dirty="0"/>
          </a:p>
          <a:p>
            <a:r>
              <a:rPr lang="en-GB" sz="1800" b="0" dirty="0"/>
              <a:t>[2] </a:t>
            </a:r>
            <a:r>
              <a:rPr lang="en-GB" sz="1800" b="0" dirty="0">
                <a:hlinkClick r:id="rId3"/>
              </a:rPr>
              <a:t>https://www.onsemi.com/PowerSolutions/reliability.do?device=MC100EPT20DT</a:t>
            </a:r>
            <a:endParaRPr lang="en-GB" sz="1800" b="0" dirty="0"/>
          </a:p>
          <a:p>
            <a:r>
              <a:rPr lang="en-CH" sz="1800" b="0" dirty="0"/>
              <a:t>[3] </a:t>
            </a:r>
            <a:r>
              <a:rPr lang="en-GB" sz="1800" b="0" dirty="0">
                <a:hlinkClick r:id="rId4"/>
              </a:rPr>
              <a:t>https://docs.amd.com/r/en-US/ug116/The-Reliability-Program</a:t>
            </a:r>
            <a:endParaRPr lang="en-GB" sz="1800" b="0" dirty="0"/>
          </a:p>
          <a:p>
            <a:r>
              <a:rPr lang="en-CH" sz="1800" b="0" dirty="0"/>
              <a:t>[4] </a:t>
            </a:r>
            <a:r>
              <a:rPr lang="en-GB" sz="1800" b="0" dirty="0">
                <a:hlinkClick r:id="rId5"/>
              </a:rPr>
              <a:t>https://www.microchip.com/reliabilityreport/Default.aspx</a:t>
            </a:r>
            <a:endParaRPr lang="en-GB" sz="1800" b="0" dirty="0"/>
          </a:p>
          <a:p>
            <a:r>
              <a:rPr lang="en-GB" sz="1800" b="0" dirty="0"/>
              <a:t>[5] </a:t>
            </a:r>
            <a:r>
              <a:rPr lang="en-GB" sz="1800" b="0" dirty="0">
                <a:hlinkClick r:id="rId6"/>
              </a:rPr>
              <a:t>https://www.nxp.com/part/PCA9552PW#/</a:t>
            </a:r>
            <a:endParaRPr lang="en-GB" sz="1800" b="0" dirty="0"/>
          </a:p>
          <a:p>
            <a:r>
              <a:rPr lang="en-GB" sz="1800" b="0" dirty="0"/>
              <a:t>[6] Communication with the manufacturer</a:t>
            </a:r>
          </a:p>
          <a:p>
            <a:endParaRPr lang="en-CH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CFF19A-062A-E6A9-7E55-B9380B83C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References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ADE7A-273E-1F8C-52C0-25D665393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36FDB-3376-A325-39EC-6AC70B00A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717D79-8DE4-AA1E-49F6-F8D960C50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22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369705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708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717FB68-D956-13DE-217E-3C9C9FAAE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Failure rate prediction</a:t>
            </a:r>
            <a:br>
              <a:rPr lang="en-CH" dirty="0"/>
            </a:br>
            <a:r>
              <a:rPr lang="en-CH" b="0" dirty="0"/>
              <a:t>For CIBFX Motherboard</a:t>
            </a:r>
            <a:br>
              <a:rPr lang="en-CH" dirty="0"/>
            </a:b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C33F361-0F91-10C3-ED8F-F8F6BF9F8B3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Total of 374 components.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Capacitors &amp; resistors taking top spots.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Third group is made of LEDs.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Then externals: a mix of components not assigned to other categories (see next slides).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Then there are connectors, integrated circuits (plastic encapsulated) and diodes.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The 16 design pages of the project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Most of components (44 in each) are in 3 Igloo Power pages.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Those are followed by LED pages (30-40 each).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Then Critical Permit and Test &amp; Monitor.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Remaining have roughly 10 components each.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743FC523-2B15-D943-DA0D-3AB38A7546A0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0" t="10301" r="405"/>
          <a:stretch/>
        </p:blipFill>
        <p:spPr bwMode="auto">
          <a:xfrm>
            <a:off x="7281490" y="149976"/>
            <a:ext cx="4204444" cy="327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375F9ABF-910D-0A75-20F9-C1A6DC739D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55"/>
          <a:stretch/>
        </p:blipFill>
        <p:spPr bwMode="auto">
          <a:xfrm>
            <a:off x="6167437" y="3422978"/>
            <a:ext cx="5616576" cy="278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C916B649-1168-C6C3-631A-4F7A18AAECD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AA214512-08CE-066C-8C05-F81B00981D5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2D821F4-CE0E-E76C-BEC3-A4EEBAEB2FF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37553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180762-17A4-3B21-C1BA-95A1E5BCDE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10 Tantalum, 152 ceramic capacitors:</a:t>
            </a:r>
            <a:endParaRPr lang="en-CH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V</a:t>
            </a:r>
            <a:r>
              <a:rPr lang="en-CH" dirty="0"/>
              <a:t>oltages for 153 identified automatically:</a:t>
            </a:r>
          </a:p>
          <a:p>
            <a:pPr marL="990900" lvl="2" indent="-342900"/>
            <a:r>
              <a:rPr lang="en-CH" dirty="0"/>
              <a:t>Minimal rating: 10V.</a:t>
            </a:r>
          </a:p>
          <a:p>
            <a:pPr marL="990900" lvl="2" indent="-342900"/>
            <a:r>
              <a:rPr lang="en-CH" dirty="0"/>
              <a:t>Maximum stress fraction: 0.3.</a:t>
            </a:r>
          </a:p>
          <a:p>
            <a:pPr marL="990900" lvl="2" indent="-342900"/>
            <a:r>
              <a:rPr lang="en-CH" dirty="0"/>
              <a:t>More than 75% below 0.1.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dirty="0"/>
              <a:t>9 operating voltages missing (can be added for completeness).</a:t>
            </a:r>
          </a:p>
          <a:p>
            <a:pPr marL="342750" indent="-342900">
              <a:buFont typeface="Arial" panose="020B0604020202020204" pitchFamily="34" charset="0"/>
              <a:buChar char="•"/>
            </a:pPr>
            <a:r>
              <a:rPr lang="en-CH" dirty="0"/>
              <a:t>Total of 127 FIT: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dirty="0"/>
              <a:t>An individual capacitor adds 0.78 FIT each.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dirty="0"/>
              <a:t>Maximum failure rate: 4 FIT for 3 ceramic capacitors with 0.33 stress factor.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dirty="0"/>
              <a:t>Minimum failure rate: 0.34 FIT.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dirty="0"/>
              <a:t>Tantalum: 1.2 FIT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6DC2E8-61D4-E327-71B9-97056C3B9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Failure rates (CIBFX Motherboard)</a:t>
            </a:r>
            <a:br>
              <a:rPr lang="en-CH" dirty="0"/>
            </a:br>
            <a:r>
              <a:rPr lang="en-CH" b="0" dirty="0"/>
              <a:t>Of capacitors</a:t>
            </a:r>
            <a:br>
              <a:rPr lang="en-CH" dirty="0"/>
            </a:br>
            <a:endParaRPr lang="en-CH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A1E093-6FB3-3264-C818-70761063F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C6E68A7-3C5B-DDB2-9703-36931BE0A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71C119-6351-C1D7-2525-0833CA049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12412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DF3CFE-B6A0-7BFF-F5B6-B8E00279A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131 resistors adding 94 FIT.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Each contributes roughly the same 0.72 FIT (with small deviation).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All assigned matching power rating (0.125W or 0.25W)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All assigned </a:t>
            </a:r>
            <a:r>
              <a:rPr lang="en-CH" b="0" dirty="0"/>
              <a:t>“Fixed, Metal Film” </a:t>
            </a:r>
            <a:r>
              <a:rPr lang="en-CH" dirty="0"/>
              <a:t>217Plus sub-category.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4E2D6A-8D4E-9991-B6ED-51AF97964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Failure rates (CIBFX Motherboard)</a:t>
            </a:r>
            <a:br>
              <a:rPr lang="en-CH" dirty="0"/>
            </a:br>
            <a:r>
              <a:rPr lang="en-CH" b="0" dirty="0"/>
              <a:t>For resistors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FCFE7-895D-0DAB-EA36-3100731E3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2035D1-8B82-A870-F5A9-B52F1EAB1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7C513-B338-305A-C297-014312278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38086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55D8B145-97AE-8699-4A13-C409BFD4D5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7634662"/>
              </p:ext>
            </p:extLst>
          </p:nvPr>
        </p:nvGraphicFramePr>
        <p:xfrm>
          <a:off x="407988" y="1592263"/>
          <a:ext cx="11376024" cy="436880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579510">
                  <a:extLst>
                    <a:ext uri="{9D8B030D-6E8A-4147-A177-3AD203B41FA5}">
                      <a16:colId xmlns:a16="http://schemas.microsoft.com/office/drawing/2014/main" val="1019688222"/>
                    </a:ext>
                  </a:extLst>
                </a:gridCol>
                <a:gridCol w="3136165">
                  <a:extLst>
                    <a:ext uri="{9D8B030D-6E8A-4147-A177-3AD203B41FA5}">
                      <a16:colId xmlns:a16="http://schemas.microsoft.com/office/drawing/2014/main" val="1713154577"/>
                    </a:ext>
                  </a:extLst>
                </a:gridCol>
                <a:gridCol w="1119482">
                  <a:extLst>
                    <a:ext uri="{9D8B030D-6E8A-4147-A177-3AD203B41FA5}">
                      <a16:colId xmlns:a16="http://schemas.microsoft.com/office/drawing/2014/main" val="3819559511"/>
                    </a:ext>
                  </a:extLst>
                </a:gridCol>
                <a:gridCol w="1004042">
                  <a:extLst>
                    <a:ext uri="{9D8B030D-6E8A-4147-A177-3AD203B41FA5}">
                      <a16:colId xmlns:a16="http://schemas.microsoft.com/office/drawing/2014/main" val="2457203649"/>
                    </a:ext>
                  </a:extLst>
                </a:gridCol>
                <a:gridCol w="1594532">
                  <a:extLst>
                    <a:ext uri="{9D8B030D-6E8A-4147-A177-3AD203B41FA5}">
                      <a16:colId xmlns:a16="http://schemas.microsoft.com/office/drawing/2014/main" val="6230748"/>
                    </a:ext>
                  </a:extLst>
                </a:gridCol>
                <a:gridCol w="2942293">
                  <a:extLst>
                    <a:ext uri="{9D8B030D-6E8A-4147-A177-3AD203B41FA5}">
                      <a16:colId xmlns:a16="http://schemas.microsoft.com/office/drawing/2014/main" val="36542062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Part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Qunatity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Failure rate [FIT]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Designator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Reference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813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ADP1740ACPZ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Low-Dropout Linear Regulator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0.51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IC1, IC2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Analog Wafer Fabrication Data [1]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5524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MC100EPT20DT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LVTTL/LVCMOS to Differential LVPECL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4.83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IC4, IC11, IC18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Onsemi Reliability Data [2]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8354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MC100EPT21DT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Differential LVPECL/etc to LVTTL/LVCMOS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4.83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IC5, IC12, IC19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dirty="0"/>
                        <a:t>Onsemi Reliability Data [2]</a:t>
                      </a:r>
                    </a:p>
                    <a:p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8099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M2GL010-TQG144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IGLOO2 FPGA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IC6, IC14,  IC20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Device Reliability Report UG116 [3]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817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24AA025E48-I/SN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Serial EEPROMs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IC8,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Microchip Reliability Data [4]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414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PCA9552PW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I2C-BUS LED Driver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IC10, IC16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NXP Semiconductors Reliability Data [5]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663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LFSPXO018045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Surface Mount Clock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7.76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OSC1, OSC2, OSC3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CFPS-73 document [6]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790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83.28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581470"/>
                  </a:ext>
                </a:extLst>
              </a:tr>
            </a:tbl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2A265D40-068C-0B68-8D7C-555E6AE5B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Failure rates (CIBFX Motherboard)</a:t>
            </a:r>
            <a:br>
              <a:rPr lang="en-CH" dirty="0"/>
            </a:br>
            <a:r>
              <a:rPr lang="en-CH" b="0" dirty="0"/>
              <a:t>For external components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1A0835-AD9F-CB55-AF07-5A4D5065CE31}"/>
              </a:ext>
            </a:extLst>
          </p:cNvPr>
          <p:cNvSpPr txBox="1"/>
          <p:nvPr/>
        </p:nvSpPr>
        <p:spPr>
          <a:xfrm>
            <a:off x="1939926" y="6113991"/>
            <a:ext cx="831214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/>
              <a:t>Table 1. Failure rates of components in the CIBFX Motherboard; </a:t>
            </a:r>
            <a:r>
              <a:rPr lang="en-CH" sz="1200" dirty="0"/>
              <a:t>90% confidence level interval, 55 deg C, 0.7 eV activation</a:t>
            </a:r>
          </a:p>
          <a:p>
            <a:pPr algn="l"/>
            <a:endParaRPr lang="en-CH" sz="1200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870F896-73C8-0EFD-35E4-785C0070B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B92C52F7-CE1E-0462-BAF0-EBBF5CC29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6D8D6A4-35C6-5C89-ABEF-C9F7E9658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18141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A8D9E3-F66A-7314-400F-110AAEFD2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Failure rate prediction</a:t>
            </a:r>
            <a:br>
              <a:rPr lang="en-CH" dirty="0"/>
            </a:br>
            <a:r>
              <a:rPr lang="en-CH" b="0" dirty="0"/>
              <a:t>F</a:t>
            </a:r>
            <a:r>
              <a:rPr lang="en-GB" b="0" dirty="0"/>
              <a:t>o</a:t>
            </a:r>
            <a:r>
              <a:rPr lang="en-CH" b="0" dirty="0"/>
              <a:t>r CIBFX Connectors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2922A1-3225-CDD5-066A-B2AD2F9403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88013" cy="2399633"/>
          </a:xfrm>
        </p:spPr>
        <p:txBody>
          <a:bodyPr>
            <a:normAutofit fontScale="92500" lnSpcReduction="20000"/>
          </a:bodyPr>
          <a:lstStyle/>
          <a:p>
            <a:r>
              <a:rPr lang="en-CH" sz="1800" dirty="0"/>
              <a:t>Structure of </a:t>
            </a:r>
            <a:r>
              <a:rPr lang="en-GB" sz="1800" dirty="0" err="1"/>
              <a:t>th</a:t>
            </a:r>
            <a:r>
              <a:rPr lang="en-CH" sz="1800" dirty="0"/>
              <a:t>e project: </a:t>
            </a:r>
          </a:p>
          <a:p>
            <a:pPr marL="457200" indent="-457200">
              <a:buAutoNum type="arabicPeriod"/>
            </a:pPr>
            <a:r>
              <a:rPr lang="en-CH" sz="1800" dirty="0"/>
              <a:t>Power - single</a:t>
            </a:r>
            <a:br>
              <a:rPr lang="en-CH" sz="1800" dirty="0"/>
            </a:br>
            <a:r>
              <a:rPr lang="en-CH" sz="1800" b="0" dirty="0"/>
              <a:t>39 components, adding 50 FITs.</a:t>
            </a:r>
          </a:p>
          <a:p>
            <a:pPr marL="457200" indent="-457200">
              <a:buAutoNum type="arabicPeriod"/>
            </a:pPr>
            <a:r>
              <a:rPr lang="en-CH" sz="1800" dirty="0"/>
              <a:t>Connector – single</a:t>
            </a:r>
            <a:br>
              <a:rPr lang="en-CH" sz="1800" dirty="0"/>
            </a:br>
            <a:r>
              <a:rPr lang="en-CH" sz="1800" b="0" dirty="0"/>
              <a:t>12 components, adding 24 FITs (2 x 12 connectors)</a:t>
            </a:r>
          </a:p>
          <a:p>
            <a:pPr marL="457200" indent="-457200">
              <a:buAutoNum type="arabicPeriod"/>
            </a:pPr>
            <a:r>
              <a:rPr lang="en-CH" sz="1800" dirty="0"/>
              <a:t>IN – x20 </a:t>
            </a:r>
            <a:br>
              <a:rPr lang="en-CH" sz="1800" dirty="0"/>
            </a:br>
            <a:r>
              <a:rPr lang="en-CH" sz="1800" b="0" dirty="0"/>
              <a:t>11 components, adding 122 FITs (80 relay, 14 x 2 transistors).</a:t>
            </a:r>
          </a:p>
        </p:txBody>
      </p:sp>
      <p:pic>
        <p:nvPicPr>
          <p:cNvPr id="7176" name="Picture 8">
            <a:extLst>
              <a:ext uri="{FF2B5EF4-FFF2-40B4-BE49-F238E27FC236}">
                <a16:creationId xmlns:a16="http://schemas.microsoft.com/office/drawing/2014/main" id="{7319BF97-45AA-E12C-078E-6B764D8FF5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08"/>
          <a:stretch/>
        </p:blipFill>
        <p:spPr bwMode="auto">
          <a:xfrm>
            <a:off x="3251993" y="3772236"/>
            <a:ext cx="5611813" cy="252102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15CEF1-155F-93A2-A47C-C1AD0F156B29}"/>
              </a:ext>
            </a:extLst>
          </p:cNvPr>
          <p:cNvSpPr txBox="1"/>
          <p:nvPr/>
        </p:nvSpPr>
        <p:spPr>
          <a:xfrm>
            <a:off x="6096000" y="1978686"/>
            <a:ext cx="5688013" cy="16209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 startAt="4"/>
            </a:pPr>
            <a:r>
              <a:rPr lang="en-CH" b="1" dirty="0">
                <a:solidFill>
                  <a:schemeClr val="tx2">
                    <a:lumMod val="50000"/>
                  </a:schemeClr>
                </a:solidFill>
              </a:rPr>
              <a:t>UI – x10</a:t>
            </a:r>
            <a:br>
              <a:rPr lang="en-CH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en-CH" dirty="0">
                <a:solidFill>
                  <a:schemeClr val="tx2">
                    <a:lumMod val="50000"/>
                  </a:schemeClr>
                </a:solidFill>
              </a:rPr>
              <a:t>16 components, adding 58 FITs (14 transistor, 6 x 3 optocouplers, 4-5 x 4 TVS)</a:t>
            </a:r>
          </a:p>
          <a:p>
            <a:pPr marL="457200" indent="-4572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+mj-lt"/>
              <a:buAutoNum type="arabicPeriod" startAt="4"/>
            </a:pPr>
            <a:r>
              <a:rPr lang="en-CH" b="1" dirty="0">
                <a:solidFill>
                  <a:schemeClr val="tx2">
                    <a:lumMod val="50000"/>
                  </a:schemeClr>
                </a:solidFill>
              </a:rPr>
              <a:t>Total</a:t>
            </a:r>
            <a:br>
              <a:rPr lang="en-CH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en-CH" dirty="0">
                <a:solidFill>
                  <a:schemeClr val="tx2">
                    <a:lumMod val="50000"/>
                  </a:schemeClr>
                </a:solidFill>
              </a:rPr>
              <a:t>463 components, 3104 FITs. 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50773723-D7BD-183E-DAA9-68EF35ADA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4F81E24-C822-C0F6-B66C-7BAF114DE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5F91042-FD92-806A-9D7D-49D9DDCFA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45642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2D292-23DB-7025-8A84-47E78D41C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End-effect analysis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9DD64B-0259-5007-8564-E0F3CA77E2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Results of the full FMECA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81548-B449-052D-E891-0BF2C1279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0FA27-059B-EF2B-BC68-C702D0927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25292F-B78E-221A-4DF3-C04ED8579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49129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>
            <a:extLst>
              <a:ext uri="{FF2B5EF4-FFF2-40B4-BE49-F238E27FC236}">
                <a16:creationId xmlns:a16="http://schemas.microsoft.com/office/drawing/2014/main" id="{6EB5B0E0-59E9-6221-05C6-C85F69EC07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t="480" b="-34"/>
          <a:stretch/>
        </p:blipFill>
        <p:spPr bwMode="auto">
          <a:xfrm>
            <a:off x="2416175" y="1439335"/>
            <a:ext cx="7359650" cy="487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DA88A13-F9D2-38B0-1ADD-2024C53B0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End-effects breakdown</a:t>
            </a:r>
            <a:br>
              <a:rPr lang="en-CH" dirty="0"/>
            </a:br>
            <a:r>
              <a:rPr lang="en-CH" b="0" dirty="0"/>
              <a:t>For CIBFX Motherboard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1F3E36-4048-07BC-4C7B-62B67531D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 May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04AE5E-DE20-C23F-3CE9-96EB2EA0B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BISv2 CIBFX Reliability Study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B7D894-007C-A272-D1C1-7B2F5B9E7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BA07-5918-9742-BA98-81621F11943E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27859771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" id="{BAC635E4-D1FF-2D48-9134-C4877DD03C59}" vid="{17F698DC-F1E3-8A4D-A6E1-8B283122C5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</Template>
  <TotalTime>1614</TotalTime>
  <Words>1581</Words>
  <Application>Microsoft Macintosh PowerPoint</Application>
  <PresentationFormat>Widescreen</PresentationFormat>
  <Paragraphs>471</Paragraphs>
  <Slides>23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Aptos</vt:lpstr>
      <vt:lpstr>Aptos Narrow</vt:lpstr>
      <vt:lpstr>Arial</vt:lpstr>
      <vt:lpstr>Cambria Math</vt:lpstr>
      <vt:lpstr>CERN Corporate</vt:lpstr>
      <vt:lpstr>CIBFX Reliability Study</vt:lpstr>
      <vt:lpstr>List of contents</vt:lpstr>
      <vt:lpstr>Failure rate prediction For CIBFX Motherboard </vt:lpstr>
      <vt:lpstr>Failure rates (CIBFX Motherboard) Of capacitors </vt:lpstr>
      <vt:lpstr>Failure rates (CIBFX Motherboard) For resistors</vt:lpstr>
      <vt:lpstr>Failure rates (CIBFX Motherboard) For external components</vt:lpstr>
      <vt:lpstr>Failure rate prediction For CIBFX Connectors</vt:lpstr>
      <vt:lpstr>End-effect analysis</vt:lpstr>
      <vt:lpstr>End-effects breakdown For CIBFX Motherboard</vt:lpstr>
      <vt:lpstr>End-effects failure rate (FITs) per page CIBFX Motherboard</vt:lpstr>
      <vt:lpstr>Blind failures Only CIBFX Motherboard</vt:lpstr>
      <vt:lpstr>CIBF Reliability Study </vt:lpstr>
      <vt:lpstr>PowerPoint Presentation</vt:lpstr>
      <vt:lpstr>PowerPoint Presentation</vt:lpstr>
      <vt:lpstr>CIBFX</vt:lpstr>
      <vt:lpstr>False dumps In CIBFX Motherboard, 137 FIT</vt:lpstr>
      <vt:lpstr>False dumps In CIBFX Motherboard, 137 FIT</vt:lpstr>
      <vt:lpstr>End-effects failure rate (FITs) per page CIBFX Connectors</vt:lpstr>
      <vt:lpstr>False dumps In CIBFX Connectors</vt:lpstr>
      <vt:lpstr>Maintenance in IN</vt:lpstr>
      <vt:lpstr>Remaining questions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Milosz Robert Blaszkiewicz</dc:creator>
  <cp:lastModifiedBy>Milosz Robert Blaszkiewicz</cp:lastModifiedBy>
  <cp:revision>8</cp:revision>
  <dcterms:created xsi:type="dcterms:W3CDTF">2024-05-27T09:01:36Z</dcterms:created>
  <dcterms:modified xsi:type="dcterms:W3CDTF">2024-05-28T19:13:01Z</dcterms:modified>
</cp:coreProperties>
</file>