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67" r:id="rId5"/>
    <p:sldId id="259" r:id="rId6"/>
    <p:sldId id="260" r:id="rId7"/>
    <p:sldId id="269" r:id="rId8"/>
    <p:sldId id="261" r:id="rId9"/>
    <p:sldId id="262" r:id="rId10"/>
    <p:sldId id="266" r:id="rId11"/>
    <p:sldId id="268" r:id="rId12"/>
    <p:sldId id="263" r:id="rId13"/>
    <p:sldId id="264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F57B681-1A12-A1F3-D825-E8988091B03A}" name="Lukas Felsberger" initials="LF" userId="S::lukas.felsberger@cern.ch::7df031f6-8243-43c6-b179-fb3ed1054ede" providerId="AD"/>
  <p188:author id="{EE580592-BF91-EAC2-7F7D-6A0921975957}" name="Milosz Robert Blaszkiewicz" initials="MRB" userId="S::milosz.blaszkiewicz@cern.ch::2304f5c0-93f5-4fcc-a5a3-7d96a68c820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367"/>
    <p:restoredTop sz="94795"/>
  </p:normalViewPr>
  <p:slideViewPr>
    <p:cSldViewPr snapToGrid="0">
      <p:cViewPr varScale="1">
        <p:scale>
          <a:sx n="116" d="100"/>
          <a:sy n="116" d="100"/>
        </p:scale>
        <p:origin x="208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2483374343832023"/>
          <c:y val="8.6072123999824515E-2"/>
          <c:w val="0.40241584645669293"/>
          <c:h val="0.82785575200035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FITS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756-0647-911B-5B58AED4D84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756-0647-911B-5B58AED4D84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3756-0647-911B-5B58AED4D84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756-0647-911B-5B58AED4D84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3756-0647-911B-5B58AED4D846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3756-0647-911B-5B58AED4D846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756-0647-911B-5B58AED4D846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A669-4C41-919D-C758F51A71C4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A669-4C41-919D-C758F51A71C4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CH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3756-0647-911B-5B58AED4D84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CH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3756-0647-911B-5B58AED4D846}"/>
                </c:ext>
              </c:extLst>
            </c:dLbl>
            <c:dLbl>
              <c:idx val="2"/>
              <c:layout>
                <c:manualLayout>
                  <c:x val="-7.1003362860892413E-2"/>
                  <c:y val="0.1393796634078353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5297916666666668"/>
                      <c:h val="0.1049608029076379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3756-0647-911B-5B58AED4D846}"/>
                </c:ext>
              </c:extLst>
            </c:dLbl>
            <c:dLbl>
              <c:idx val="3"/>
              <c:layout>
                <c:manualLayout>
                  <c:x val="-0.19110564304461949"/>
                  <c:y val="5.757804827839890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0" i="0" u="none" strike="noStrike" kern="1200" baseline="0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CH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756-0647-911B-5B58AED4D846}"/>
                </c:ext>
              </c:extLst>
            </c:dLbl>
            <c:dLbl>
              <c:idx val="4"/>
              <c:layout>
                <c:manualLayout>
                  <c:x val="-8.281717519685039E-2"/>
                  <c:y val="-4.6558485166524367E-2"/>
                </c:manualLayout>
              </c:layout>
              <c:tx>
                <c:rich>
                  <a:bodyPr/>
                  <a:lstStyle/>
                  <a:p>
                    <a:fld id="{F947E2C8-A432-CC4F-90D8-1010A2483AF0}" type="CATEGORYNAME">
                      <a:rPr lang="en-US" dirty="0"/>
                      <a:pPr/>
                      <a:t>[CATEGORY NAME]</a:t>
                    </a:fld>
                    <a:r>
                      <a:rPr lang="en-US" baseline="0" dirty="0"/>
                      <a:t>, </a:t>
                    </a:r>
                    <a:fld id="{A74B931A-74B1-3B4D-86C3-83C0202AD565}" type="VALUE">
                      <a:rPr lang="en-US" baseline="0" smtClean="0"/>
                      <a:pPr/>
                      <a:t>[VALUE]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7871874999999999"/>
                      <c:h val="0.1049608029076379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3756-0647-911B-5B58AED4D846}"/>
                </c:ext>
              </c:extLst>
            </c:dLbl>
            <c:dLbl>
              <c:idx val="5"/>
              <c:layout>
                <c:manualLayout>
                  <c:x val="-0.12940157480314959"/>
                  <c:y val="-0.1951730037830340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929683398950136"/>
                      <c:h val="0.1049608029076379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8-3756-0647-911B-5B58AED4D846}"/>
                </c:ext>
              </c:extLst>
            </c:dLbl>
            <c:dLbl>
              <c:idx val="6"/>
              <c:layout>
                <c:manualLayout>
                  <c:x val="-0.11640871062992132"/>
                  <c:y val="-0.373463247874785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397399934383197"/>
                      <c:h val="0.1113895985124340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3756-0647-911B-5B58AED4D846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CH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A669-4C41-919D-C758F51A71C4}"/>
                </c:ext>
              </c:extLst>
            </c:dLbl>
            <c:dLbl>
              <c:idx val="8"/>
              <c:layout>
                <c:manualLayout>
                  <c:x val="7.6122416338582674E-2"/>
                  <c:y val="-7.4486286923391033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669-4C41-919D-C758F51A71C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Sheet1!$A$2:$A$10</c:f>
              <c:strCache>
                <c:ptCount val="9"/>
                <c:pt idx="0">
                  <c:v>No Effect</c:v>
                </c:pt>
                <c:pt idx="1">
                  <c:v>Maintenance</c:v>
                </c:pt>
                <c:pt idx="2">
                  <c:v>False dump ASYNC LOCAL</c:v>
                </c:pt>
                <c:pt idx="3">
                  <c:v>Blind SYNC</c:v>
                </c:pt>
                <c:pt idx="4">
                  <c:v>Blind GENERATE (Link Mode)</c:v>
                </c:pt>
                <c:pt idx="5">
                  <c:v>Blind SENT (Link Mode)</c:v>
                </c:pt>
                <c:pt idx="6">
                  <c:v>False dump ASYNC</c:v>
                </c:pt>
                <c:pt idx="7">
                  <c:v>False dump SYNC</c:v>
                </c:pt>
                <c:pt idx="8">
                  <c:v>Blind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981</c:v>
                </c:pt>
                <c:pt idx="1">
                  <c:v>980</c:v>
                </c:pt>
                <c:pt idx="2">
                  <c:v>22.5</c:v>
                </c:pt>
                <c:pt idx="3">
                  <c:v>39.5</c:v>
                </c:pt>
                <c:pt idx="4">
                  <c:v>13.6</c:v>
                </c:pt>
                <c:pt idx="5">
                  <c:v>22.5</c:v>
                </c:pt>
                <c:pt idx="6">
                  <c:v>45.4</c:v>
                </c:pt>
                <c:pt idx="7">
                  <c:v>668</c:v>
                </c:pt>
                <c:pt idx="8">
                  <c:v>15.5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56-0647-911B-5B58AED4D8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93301-6428-CC4F-80F7-34FCB0EBA998}" type="datetimeFigureOut">
              <a:rPr lang="en-CH" smtClean="0"/>
              <a:t>11.09.2024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35D9DB-E33E-694E-9856-6A4141325B4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42238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5D9DB-E33E-694E-9856-6A4141325B49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89051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FIDES: 2.4 – 3.5 FITS (depends on description options – quality-wise meets the highest categories)</a:t>
            </a:r>
          </a:p>
          <a:p>
            <a:r>
              <a:rPr lang="en-CH" dirty="0"/>
              <a:t>OSC1 7.76 FITS – IQD document (private communications)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5D9DB-E33E-694E-9856-6A4141325B49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21223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0070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51692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82399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‹#›</a:t>
            </a:fld>
            <a:endParaRPr lang="en-CH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75788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‹#›</a:t>
            </a:fld>
            <a:endParaRPr lang="en-CH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8230408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362157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‹#›</a:t>
            </a:fld>
            <a:endParaRPr lang="en-CH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666681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84513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444486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275179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16417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083139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263956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269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5153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95034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64356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‹#›</a:t>
            </a:fld>
            <a:endParaRPr lang="en-CH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82992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369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57966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02874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11 Sept 2024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F0A7A84C-5FD5-4244-95F8-B5D52D81F9CB}" type="slidenum">
              <a:rPr lang="en-CH" smtClean="0"/>
              <a:t>‹#›</a:t>
            </a:fld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BISv2 Reliability Study Progress Meetings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3059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amd.com/v/u/en-US/ug483_7Series_PCB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onlinedocs.microchip.com/pr/GUID-2952C8AA-A592-489E-8058-3FD06065EDDB-en-US-2/index.html?GUID-F5331690-5A67-4B65-8B6F-4EBF72A08AD6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79FED-4AC9-11D1-556A-B701503F85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CIBDS FMECA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E6350B-70E2-24D3-9EE9-D5DCDC9033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BISv2 Reliability Study Progress Meetings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55173-6D83-58E9-102D-1C2BC3B76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61F601-0679-DB6E-C14D-A5CB7D6BC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570845-9E15-0FCD-500D-50683E72E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81392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619FCA0-91F4-347E-141E-0C800C100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False dump – synchronous</a:t>
            </a:r>
            <a:br>
              <a:rPr lang="en-CH" dirty="0"/>
            </a:br>
            <a:r>
              <a:rPr lang="en-CH" b="0" dirty="0"/>
              <a:t>Total: 668 FITS</a:t>
            </a:r>
          </a:p>
        </p:txBody>
      </p:sp>
      <p:pic>
        <p:nvPicPr>
          <p:cNvPr id="9" name="Content Placeholder 8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ABE77023-8CCA-B2D5-0C96-F0D54C8F469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tretch/>
        </p:blipFill>
        <p:spPr>
          <a:xfrm>
            <a:off x="1588770" y="1439335"/>
            <a:ext cx="9228787" cy="4152955"/>
          </a:xfr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3F8768A-EE39-27FF-69F9-D06C1A20A192}"/>
              </a:ext>
            </a:extLst>
          </p:cNvPr>
          <p:cNvSpPr txBox="1"/>
          <p:nvPr/>
        </p:nvSpPr>
        <p:spPr>
          <a:xfrm>
            <a:off x="607042" y="5723580"/>
            <a:ext cx="1097791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Top contributors: OSC5 (Monitor FPGA), T15 Dual N-Channel Transistor (Power Management),  IC28 FPGA (Monitor FPGA), OSC1 (ARTIX_7_FPGA_IO), IC42 IC43 IC44 (Power Management), ICTX1 and ICRX1Translators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7108F21-ACB7-366B-B66F-77FC2C9D6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1E89522-F356-0DD1-DC01-958D1792C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B7A0416-1DCF-C5DA-90AC-A97E4F722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10897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C40A3-D455-404A-8186-B24A60414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Behaviour</a:t>
            </a:r>
            <a:r>
              <a:rPr lang="en-US" dirty="0"/>
              <a:t> under short of decoupling capacitors?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D00F16-6BF7-6D24-7E7D-82D8CF4E9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8A9BBC-A8D7-3845-7829-B43A9121F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7A689E-D01D-294A-F0C1-AE1B2E75C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11</a:t>
            </a:fld>
            <a:endParaRPr lang="en-CH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382EDB41-9A56-6C25-6796-68FCAA6D153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6163" b="16163"/>
          <a:stretch/>
        </p:blipFill>
        <p:spPr>
          <a:xfrm>
            <a:off x="5271001" y="3112647"/>
            <a:ext cx="6920999" cy="2896466"/>
          </a:xfr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352183ED-DB50-3747-EF23-D9078D8FF45A}"/>
              </a:ext>
            </a:extLst>
          </p:cNvPr>
          <p:cNvSpPr txBox="1">
            <a:spLocks/>
          </p:cNvSpPr>
          <p:nvPr/>
        </p:nvSpPr>
        <p:spPr>
          <a:xfrm>
            <a:off x="407988" y="2740002"/>
            <a:ext cx="5237738" cy="30881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Saw in </a:t>
            </a:r>
            <a:r>
              <a:rPr lang="en-US" sz="1800" dirty="0" err="1"/>
              <a:t>uQDS</a:t>
            </a:r>
            <a:r>
              <a:rPr lang="en-US" sz="1800" dirty="0"/>
              <a:t> project, that decoupling capacitor shorts (even partial &amp; intermittent) can cause uncontrolled outputs on FPGA level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Is it clear how CIBDS FPGA will behave under such circumstances (cannot really find answer in documentation - </a:t>
            </a:r>
            <a:r>
              <a:rPr lang="en-US" sz="1400" dirty="0">
                <a:hlinkClick r:id="rId3"/>
              </a:rPr>
              <a:t>https://docs.amd.com/v/u/en-US/ug483_7Series_PCB</a:t>
            </a:r>
            <a:r>
              <a:rPr lang="en-US" sz="1400" dirty="0"/>
              <a:t> ) ?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For </a:t>
            </a:r>
            <a:r>
              <a:rPr lang="en-US" sz="1400" dirty="0" err="1"/>
              <a:t>uQDS</a:t>
            </a:r>
            <a:r>
              <a:rPr lang="en-US" sz="1400" dirty="0"/>
              <a:t> it is an IGLOO FPGA, where brown-out detection is required - </a:t>
            </a:r>
            <a:r>
              <a:rPr lang="en-US" sz="1400" dirty="0">
                <a:hlinkClick r:id="rId4"/>
              </a:rPr>
              <a:t>https://onlinedocs.microchip.com/pr/GUID-2952C8AA-A592-489E-8058-3FD06065EDDB-en-US-2/index.html?GUID-F5331690-5A67-4B65-8B6F-4EBF72A08AD6</a:t>
            </a:r>
            <a:r>
              <a:rPr lang="en-US" sz="1400" dirty="0"/>
              <a:t> </a:t>
            </a:r>
            <a:endParaRPr lang="en-CH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55EA7F-D2CA-1E25-B0B5-34F36AD29A1E}"/>
              </a:ext>
            </a:extLst>
          </p:cNvPr>
          <p:cNvSpPr txBox="1"/>
          <p:nvPr/>
        </p:nvSpPr>
        <p:spPr>
          <a:xfrm>
            <a:off x="893617" y="1004456"/>
            <a:ext cx="1100050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“In many failure modes (shorts between VCC and GND for example), we would only have a false dump sync, without the asynchronous dump request. This would happen in both A and B paths simultaneously, because they are shared on the same board. The BIS post mortem analysis checks that each synchronous dump is followed by an asynchronous dump request (arriving with a longer latency). So I think it could potentially happen once, but we wouldn’t be able to refill the machine (or even access the CIBDS) afterwards.”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337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aph with red dots and numbers&#10;&#10;Description automatically generated">
            <a:extLst>
              <a:ext uri="{FF2B5EF4-FFF2-40B4-BE49-F238E27FC236}">
                <a16:creationId xmlns:a16="http://schemas.microsoft.com/office/drawing/2014/main" id="{63FF222A-D8F4-DEC5-E040-CE78F2BB75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0612" y="1592263"/>
            <a:ext cx="9910777" cy="4608512"/>
          </a:xfrm>
          <a:noFill/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DD5161B-24B1-C7FA-BED4-BE717F2A0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Maintenance</a:t>
            </a:r>
            <a:br>
              <a:rPr lang="en-CH" dirty="0"/>
            </a:br>
            <a:r>
              <a:rPr lang="en-CH" b="0" dirty="0"/>
              <a:t>Total: 980 FITS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E86CEF2-AF96-9727-3E60-4C30464BB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5620A1D-FFD7-9E62-0294-80C25A708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1DC3F6C-7F7A-3D98-CCA5-C4251F76A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72370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B2D355-86F1-792A-19D0-088CFA0777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Takeaways for the global model</a:t>
            </a:r>
          </a:p>
          <a:p>
            <a:pPr lvl="1"/>
            <a:r>
              <a:rPr lang="en-CH" dirty="0"/>
              <a:t>Blind failures: 15.5 FITS</a:t>
            </a:r>
          </a:p>
          <a:p>
            <a:pPr lvl="2"/>
            <a:r>
              <a:rPr lang="en-CH" dirty="0"/>
              <a:t>Attributed to a single failure mode of an oscillator</a:t>
            </a:r>
          </a:p>
          <a:p>
            <a:pPr lvl="1"/>
            <a:r>
              <a:rPr lang="en-CH" dirty="0"/>
              <a:t>False beam dumps:</a:t>
            </a:r>
          </a:p>
          <a:p>
            <a:pPr lvl="2"/>
            <a:r>
              <a:rPr lang="en-CH" dirty="0"/>
              <a:t>Asynchronous: 45.4 FITS</a:t>
            </a:r>
          </a:p>
          <a:p>
            <a:pPr lvl="2"/>
            <a:r>
              <a:rPr lang="en-CH" dirty="0"/>
              <a:t>Synchronous: 668 FITS</a:t>
            </a:r>
          </a:p>
          <a:p>
            <a:pPr lvl="1"/>
            <a:r>
              <a:rPr lang="en-CH" dirty="0"/>
              <a:t>Link mode malfunction: 36.1 FITS</a:t>
            </a:r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27A7B8-3BF0-8E61-481D-D6257EC93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607B3-51AE-3885-5A5D-DF92F6EB7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9F298A-0BA2-2CCA-E414-45A6A41AF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BISv2 Reliability Study Progress Meetings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D14F92-9E9F-A468-57AD-B5187AC7B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13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66583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2905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8C5CA6BA-BC29-9C41-177F-BF2DD685E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Project statistics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1334C8D-383A-E6C2-AB2C-34FC266DC5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Total of 794 components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Capacitors and resistors in total make up almost 80%</a:t>
            </a:r>
          </a:p>
          <a:p>
            <a:pPr marL="990900" lvl="2" indent="-342900"/>
            <a:r>
              <a:rPr lang="en-US" dirty="0"/>
              <a:t>Average failure rate of 1.8 FITS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23 transistors</a:t>
            </a:r>
          </a:p>
          <a:p>
            <a:pPr marL="990900" lvl="2" indent="-342900"/>
            <a:r>
              <a:rPr lang="en-US" dirty="0"/>
              <a:t>Failure rate doubled if dual</a:t>
            </a:r>
          </a:p>
          <a:p>
            <a:pPr marL="666750" lvl="1" indent="-342900"/>
            <a:r>
              <a:rPr lang="en-US" dirty="0"/>
              <a:t>Critical component: FPGA</a:t>
            </a:r>
          </a:p>
          <a:p>
            <a:pPr marL="990900" lvl="2" indent="-342900"/>
            <a:r>
              <a:rPr lang="en-US" dirty="0"/>
              <a:t>Failure rate of 11 FITS assumed universally to each critical failure mode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4C35645-F877-9DA5-20BF-A723A7AF6BB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/>
        </p:blipFill>
        <p:spPr>
          <a:xfrm>
            <a:off x="6172200" y="1592264"/>
            <a:ext cx="5611813" cy="4054533"/>
          </a:xfrm>
          <a:noFill/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21F0153-34E1-82FF-638B-0323A6265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EE14D6D-2D32-C690-5304-4FE6939DB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38AFB93-DF24-1434-8D37-DF89ADABF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42849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1C305E0-94EA-B9D5-A2E8-9319939045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2157100" y="1592263"/>
            <a:ext cx="7877801" cy="4608512"/>
          </a:xfrm>
          <a:noFill/>
        </p:spPr>
      </p:pic>
      <p:sp>
        <p:nvSpPr>
          <p:cNvPr id="11" name="Title 2">
            <a:extLst>
              <a:ext uri="{FF2B5EF4-FFF2-40B4-BE49-F238E27FC236}">
                <a16:creationId xmlns:a16="http://schemas.microsoft.com/office/drawing/2014/main" id="{B4B613F5-A087-9240-C04E-9F0935DD2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Failure rates across various design pages</a:t>
            </a:r>
            <a:br>
              <a:rPr lang="en-US" dirty="0"/>
            </a:br>
            <a:r>
              <a:rPr lang="en-US" b="0" dirty="0"/>
              <a:t>Total: 2,788 FITS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C207AB37-F840-388E-6D40-09AC7DF0A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AE285020-1E7B-9835-5329-E3E349B3A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4AFC810-CF4C-DC0A-18C0-A95410234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00357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485F6BF-6B63-3608-C67D-672EC3E26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Breakdown of end-effect options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FF4378F-3CD8-5703-3F01-9BB78B9F09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71307" y="1439335"/>
            <a:ext cx="5616575" cy="4608512"/>
          </a:xfrm>
        </p:spPr>
        <p:txBody>
          <a:bodyPr/>
          <a:lstStyle/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Blind failure</a:t>
            </a:r>
          </a:p>
          <a:p>
            <a:pPr marL="666750" lvl="1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u="sng" dirty="0"/>
              <a:t>Blind</a:t>
            </a:r>
          </a:p>
          <a:p>
            <a:pPr marL="666750" lvl="1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Blind synchronous (only synchronous request sent)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  <a:p>
            <a:pPr marL="666750" lvl="1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Blind asynchronous – never used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Link mode</a:t>
            </a:r>
          </a:p>
          <a:p>
            <a:pPr marL="666750" lvl="1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u="sng" dirty="0"/>
              <a:t>Blind sent external</a:t>
            </a:r>
          </a:p>
          <a:p>
            <a:pPr marL="666750" lvl="1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u="sng" dirty="0"/>
              <a:t>Blind generate external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False dumps</a:t>
            </a:r>
          </a:p>
          <a:p>
            <a:pPr marL="666750" lvl="1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Asynchronous false dump in local</a:t>
            </a:r>
          </a:p>
          <a:p>
            <a:pPr marL="666750" lvl="1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u="sng" dirty="0"/>
              <a:t>Asynchronous false dump</a:t>
            </a:r>
          </a:p>
          <a:p>
            <a:pPr marL="666750" lvl="1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False dump synchronous</a:t>
            </a:r>
          </a:p>
          <a:p>
            <a:pPr marL="666750" lvl="1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False dump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Maintenance</a:t>
            </a: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6F7BAB2A-A230-FA8B-EC0A-A6F6BEF6A43C}"/>
              </a:ext>
            </a:extLst>
          </p:cNvPr>
          <p:cNvSpPr/>
          <p:nvPr/>
        </p:nvSpPr>
        <p:spPr>
          <a:xfrm>
            <a:off x="4638312" y="4758989"/>
            <a:ext cx="148590" cy="59436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B53938-40EC-85B6-B61E-76A11E116362}"/>
              </a:ext>
            </a:extLst>
          </p:cNvPr>
          <p:cNvSpPr txBox="1"/>
          <p:nvPr/>
        </p:nvSpPr>
        <p:spPr>
          <a:xfrm>
            <a:off x="4934539" y="4917669"/>
            <a:ext cx="7822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merged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EECEAD3E-3145-7260-248B-0A4478D29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7532E901-7A00-BF31-A031-621B0A18A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CAA44C6-7D94-FF49-413B-B5AC16ECD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4</a:t>
            </a:fld>
            <a:endParaRPr lang="en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E8DB4A-CBF0-D740-7261-58E9A4CF602E}"/>
              </a:ext>
            </a:extLst>
          </p:cNvPr>
          <p:cNvSpPr txBox="1"/>
          <p:nvPr/>
        </p:nvSpPr>
        <p:spPr>
          <a:xfrm>
            <a:off x="6222874" y="1767443"/>
            <a:ext cx="193001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Wingdings" pitchFamily="2" charset="2"/>
              <a:buChar char="è"/>
            </a:pPr>
            <a:r>
              <a:rPr lang="en-GB" dirty="0"/>
              <a:t>1 in 1,000 years</a:t>
            </a:r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87E5C7-F28D-6324-9451-FF63650E1978}"/>
              </a:ext>
            </a:extLst>
          </p:cNvPr>
          <p:cNvSpPr txBox="1"/>
          <p:nvPr/>
        </p:nvSpPr>
        <p:spPr>
          <a:xfrm>
            <a:off x="6222874" y="3070356"/>
            <a:ext cx="136575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Wingdings" pitchFamily="2" charset="2"/>
              <a:buChar char="è"/>
            </a:pPr>
            <a:r>
              <a:rPr lang="en-GB" dirty="0"/>
              <a:t>1 in a year</a:t>
            </a:r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79E770-514C-1890-C25B-219BF511B8F5}"/>
              </a:ext>
            </a:extLst>
          </p:cNvPr>
          <p:cNvSpPr txBox="1"/>
          <p:nvPr/>
        </p:nvSpPr>
        <p:spPr>
          <a:xfrm>
            <a:off x="6222874" y="4413097"/>
            <a:ext cx="160941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Wingdings" pitchFamily="2" charset="2"/>
              <a:buChar char="è"/>
            </a:pPr>
            <a:r>
              <a:rPr lang="en-GB" dirty="0"/>
              <a:t>1 in 10 years</a:t>
            </a:r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E10792-3EA9-462A-75DF-021E2638A502}"/>
              </a:ext>
            </a:extLst>
          </p:cNvPr>
          <p:cNvSpPr txBox="1"/>
          <p:nvPr/>
        </p:nvSpPr>
        <p:spPr>
          <a:xfrm>
            <a:off x="6229661" y="4918350"/>
            <a:ext cx="136575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Wingdings" pitchFamily="2" charset="2"/>
              <a:buChar char="è"/>
            </a:pPr>
            <a:r>
              <a:rPr lang="en-GB" dirty="0"/>
              <a:t>1 in a year</a:t>
            </a:r>
            <a:endParaRPr lang="en-CH" dirty="0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CAE07672-6E01-C35C-BE90-61BF833C8AF8}"/>
              </a:ext>
            </a:extLst>
          </p:cNvPr>
          <p:cNvSpPr/>
          <p:nvPr/>
        </p:nvSpPr>
        <p:spPr>
          <a:xfrm>
            <a:off x="5418329" y="2796293"/>
            <a:ext cx="149713" cy="89396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692864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25A81E4-44D8-EB36-851B-4A510D04BA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3521856"/>
              </p:ext>
            </p:extLst>
          </p:nvPr>
        </p:nvGraphicFramePr>
        <p:xfrm>
          <a:off x="1" y="465770"/>
          <a:ext cx="12192000" cy="5926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82E0AD6-1627-2AB0-2420-4ADBAF884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D9DF8C9-FFEA-5D13-92AD-EDA34E202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2B68315-34FF-97CF-8395-364F90FF4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64085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C74F88-BB24-B61E-41E6-09DE21A65D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Contributing components:</a:t>
            </a:r>
          </a:p>
          <a:p>
            <a:pPr marL="457200" indent="-457200">
              <a:buFont typeface="+mj-lt"/>
              <a:buAutoNum type="arabicPeriod"/>
            </a:pPr>
            <a:r>
              <a:rPr lang="en-CH" b="0" dirty="0"/>
              <a:t>OSC1, Oscillator; Parameter change </a:t>
            </a:r>
            <a:br>
              <a:rPr lang="en-CH" dirty="0"/>
            </a:br>
            <a:r>
              <a:rPr lang="en-CH" dirty="0"/>
              <a:t>7.8 FITS (α 100%) x2</a:t>
            </a:r>
          </a:p>
          <a:p>
            <a:pPr marL="0" indent="0">
              <a:buNone/>
            </a:pPr>
            <a:r>
              <a:rPr lang="en-CH" dirty="0"/>
              <a:t>Previously in this category:</a:t>
            </a:r>
          </a:p>
          <a:p>
            <a:pPr marL="457200" indent="-457200">
              <a:buFont typeface="+mj-lt"/>
              <a:buAutoNum type="arabicPeriod"/>
            </a:pPr>
            <a:r>
              <a:rPr lang="en-CH" b="0" dirty="0"/>
              <a:t>IC32, Artix-7 FPGA; Short </a:t>
            </a:r>
            <a:br>
              <a:rPr lang="en-CH" dirty="0"/>
            </a:br>
            <a:r>
              <a:rPr lang="en-CH" dirty="0"/>
              <a:t>11 FITS (α 100%)</a:t>
            </a:r>
          </a:p>
          <a:p>
            <a:pPr marL="742950" lvl="1" indent="-457200"/>
            <a:r>
              <a:rPr lang="en-CH" b="0" u="sng" dirty="0"/>
              <a:t>ONLY with additional factors (see comment) </a:t>
            </a:r>
            <a:r>
              <a:rPr lang="en-CH" b="0" dirty="0"/>
              <a:t>– 1st order failure: blind sync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6042B6-557E-D835-6FDE-A6644CDA8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Blind failures</a:t>
            </a:r>
            <a:br>
              <a:rPr lang="en-CH" dirty="0"/>
            </a:br>
            <a:r>
              <a:rPr lang="en-CH" b="0" dirty="0"/>
              <a:t>Total: 15.5 FITS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05EBB0-574B-1620-7C93-B67383ECC861}"/>
              </a:ext>
            </a:extLst>
          </p:cNvPr>
          <p:cNvSpPr txBox="1"/>
          <p:nvPr/>
        </p:nvSpPr>
        <p:spPr>
          <a:xfrm>
            <a:off x="6840213" y="3346877"/>
            <a:ext cx="447895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if short between SFP RX/TX pins (pins next to each other) -&gt; blind sync + short between pulse to TDU and GND -&gt; blind async</a:t>
            </a:r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FF3486-1EB4-5528-4E65-A598C40C7EBF}"/>
              </a:ext>
            </a:extLst>
          </p:cNvPr>
          <p:cNvSpPr txBox="1"/>
          <p:nvPr/>
        </p:nvSpPr>
        <p:spPr>
          <a:xfrm>
            <a:off x="6881247" y="1182407"/>
            <a:ext cx="426733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FPGA wouldn't meet timing requirements, could potentially lead to a blind failure</a:t>
            </a:r>
            <a:endParaRPr lang="en-CH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98ABAB-12B6-9ECE-BB1F-705C533E6B2C}"/>
              </a:ext>
            </a:extLst>
          </p:cNvPr>
          <p:cNvSpPr/>
          <p:nvPr/>
        </p:nvSpPr>
        <p:spPr>
          <a:xfrm>
            <a:off x="6451321" y="997741"/>
            <a:ext cx="4299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“</a:t>
            </a:r>
            <a:endParaRPr lang="en-GB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6EDBDF-105D-D0A5-4CB2-CB47212FE442}"/>
              </a:ext>
            </a:extLst>
          </p:cNvPr>
          <p:cNvSpPr/>
          <p:nvPr/>
        </p:nvSpPr>
        <p:spPr>
          <a:xfrm>
            <a:off x="6410287" y="3122069"/>
            <a:ext cx="4299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“</a:t>
            </a:r>
            <a:endParaRPr lang="en-GB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1B8CFD2-7314-FFE8-FB29-8A83AECE999C}"/>
              </a:ext>
            </a:extLst>
          </p:cNvPr>
          <p:cNvCxnSpPr>
            <a:cxnSpLocks/>
          </p:cNvCxnSpPr>
          <p:nvPr/>
        </p:nvCxnSpPr>
        <p:spPr>
          <a:xfrm flipV="1">
            <a:off x="4246536" y="1592263"/>
            <a:ext cx="2204785" cy="5796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4E2591A-1CBE-F33E-2C97-F863A8BF07C9}"/>
              </a:ext>
            </a:extLst>
          </p:cNvPr>
          <p:cNvCxnSpPr>
            <a:cxnSpLocks/>
          </p:cNvCxnSpPr>
          <p:nvPr/>
        </p:nvCxnSpPr>
        <p:spPr>
          <a:xfrm>
            <a:off x="4422814" y="3852031"/>
            <a:ext cx="18752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8A3755C4-4459-14E0-140E-43F2C96FA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84C88ADD-487A-77A1-EB2E-2D20A9A71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85CF1A38-1537-BA6D-7EC9-368C35D99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77431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D0A89B-0C29-AEB8-9762-F9A8164310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Contributing components: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IC19, MOSFET Drivers; open, short</a:t>
            </a:r>
            <a:br>
              <a:rPr lang="en-US" b="0" dirty="0"/>
            </a:br>
            <a:r>
              <a:rPr lang="en-US" dirty="0"/>
              <a:t>2 x 1.4 = 2.8 FITS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IC17, Optocoupler; diode/transistor stuck close/short, short from diode</a:t>
            </a:r>
            <a:br>
              <a:rPr lang="en-US" b="0" dirty="0"/>
            </a:br>
            <a:r>
              <a:rPr lang="en-US" dirty="0"/>
              <a:t>2.3 FITS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IC29, Buffer; Open, short, stuck low</a:t>
            </a:r>
            <a:br>
              <a:rPr lang="en-US" b="0" dirty="0"/>
            </a:br>
            <a:r>
              <a:rPr lang="en-US" dirty="0"/>
              <a:t>0.7 FITS</a:t>
            </a:r>
          </a:p>
          <a:p>
            <a:pPr marL="457200" indent="-457200">
              <a:buFont typeface="+mj-lt"/>
              <a:buAutoNum type="arabicPeriod"/>
            </a:pPr>
            <a:r>
              <a:rPr lang="en-CH" b="0" dirty="0"/>
              <a:t>IC32, Artix-7 FPGA; Short </a:t>
            </a:r>
            <a:br>
              <a:rPr lang="en-CH" dirty="0"/>
            </a:br>
            <a:r>
              <a:rPr lang="en-CH" dirty="0"/>
              <a:t>11 FITS (α 100%)</a:t>
            </a:r>
          </a:p>
          <a:p>
            <a:pPr marL="0" indent="0">
              <a:buNone/>
            </a:pPr>
            <a:r>
              <a:rPr lang="en-US" b="0" dirty="0"/>
              <a:t>And: two resistors, a capacitor and an AND gate (all below 1 FITS).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7F789B-65BE-FEA2-422F-178906798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Blind Sync – missing asynchronous request</a:t>
            </a:r>
            <a:br>
              <a:rPr lang="en-US" dirty="0"/>
            </a:br>
            <a:r>
              <a:rPr lang="en-US" b="0" dirty="0"/>
              <a:t>Total: 39.5 FITS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00ABD-10BF-FDF0-6EC8-1AFD28D1B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CCDC5-63B8-BF64-5880-0CE58029A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6A2593-79B6-0D09-C681-701806ACC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7</a:t>
            </a:fld>
            <a:endParaRPr lang="en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D37435-F191-A65F-25F4-B34D421E2065}"/>
              </a:ext>
            </a:extLst>
          </p:cNvPr>
          <p:cNvSpPr txBox="1"/>
          <p:nvPr/>
        </p:nvSpPr>
        <p:spPr>
          <a:xfrm>
            <a:off x="7916777" y="4685071"/>
            <a:ext cx="426733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if considered in local mode, probably not true because feedback to TSU is checked I suppose</a:t>
            </a:r>
            <a:endParaRPr lang="en-CH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BF7E845-178A-FC79-B8F2-1CB7FD252FDF}"/>
              </a:ext>
            </a:extLst>
          </p:cNvPr>
          <p:cNvSpPr/>
          <p:nvPr/>
        </p:nvSpPr>
        <p:spPr>
          <a:xfrm>
            <a:off x="7486851" y="4460263"/>
            <a:ext cx="4299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“</a:t>
            </a:r>
            <a:endParaRPr lang="en-GB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2BB17FD-EEA2-6B22-E9B3-2757FCEB5BD1}"/>
              </a:ext>
            </a:extLst>
          </p:cNvPr>
          <p:cNvCxnSpPr>
            <a:cxnSpLocks/>
          </p:cNvCxnSpPr>
          <p:nvPr/>
        </p:nvCxnSpPr>
        <p:spPr>
          <a:xfrm>
            <a:off x="5393803" y="3551391"/>
            <a:ext cx="1804493" cy="13150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810108E-43FB-5B8F-D01B-58DF6E8FBD2A}"/>
              </a:ext>
            </a:extLst>
          </p:cNvPr>
          <p:cNvCxnSpPr>
            <a:cxnSpLocks/>
          </p:cNvCxnSpPr>
          <p:nvPr/>
        </p:nvCxnSpPr>
        <p:spPr>
          <a:xfrm>
            <a:off x="5393803" y="4283968"/>
            <a:ext cx="1804493" cy="802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5680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94886D-77F8-9144-E5B8-A6057CA2CD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H" dirty="0"/>
              <a:t>Contributing components:</a:t>
            </a:r>
          </a:p>
          <a:p>
            <a:pPr marL="457200" indent="-457200">
              <a:buFont typeface="+mj-lt"/>
              <a:buAutoNum type="arabicPeriod"/>
            </a:pPr>
            <a:r>
              <a:rPr lang="en-CH" b="0" dirty="0"/>
              <a:t>IC32 Artix-7 FPGA; Stuck low: </a:t>
            </a:r>
            <a:r>
              <a:rPr lang="en-CH" dirty="0"/>
              <a:t>11 FITS (α 100%)</a:t>
            </a:r>
          </a:p>
          <a:p>
            <a:pPr marL="457200" indent="-457200">
              <a:buFont typeface="+mj-lt"/>
              <a:buAutoNum type="arabicPeriod"/>
            </a:pPr>
            <a:r>
              <a:rPr lang="en-CH" b="0" dirty="0"/>
              <a:t>IC38 Spartan-7 FPGA; Stuck low: </a:t>
            </a:r>
            <a:r>
              <a:rPr lang="en-CH" dirty="0"/>
              <a:t>11 FITS (α 100%)</a:t>
            </a:r>
            <a:endParaRPr lang="en-CH" b="0" dirty="0"/>
          </a:p>
          <a:p>
            <a:pPr marL="457200" indent="-457200">
              <a:buFont typeface="+mj-lt"/>
              <a:buAutoNum type="arabicPeriod"/>
            </a:pPr>
            <a:r>
              <a:rPr lang="en-CH" b="0" dirty="0"/>
              <a:t>IC56 Single Buffer Gate; Short, open, stuck low: </a:t>
            </a:r>
            <a:r>
              <a:rPr lang="en-CH" dirty="0"/>
              <a:t>0.7 FITS (α 50%)</a:t>
            </a:r>
            <a:endParaRPr lang="en-CH" b="0" dirty="0"/>
          </a:p>
          <a:p>
            <a:pPr marL="457200" indent="-457200">
              <a:buFont typeface="+mj-lt"/>
              <a:buAutoNum type="arabicPeriod"/>
            </a:pPr>
            <a:r>
              <a:rPr lang="en-CH" b="0" dirty="0"/>
              <a:t>IC20 </a:t>
            </a:r>
            <a:r>
              <a:rPr lang="en-GB" b="0" i="0" u="none" strike="noStrike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RS-485 Transceiver;</a:t>
            </a:r>
            <a:r>
              <a:rPr lang="en-CH" b="0" dirty="0"/>
              <a:t> Open, stuck low: </a:t>
            </a:r>
            <a:r>
              <a:rPr lang="en-CH" dirty="0"/>
              <a:t>0.4 FITS (α 27%)</a:t>
            </a:r>
            <a:endParaRPr lang="en-CH" b="0" dirty="0"/>
          </a:p>
          <a:p>
            <a:pPr marL="457200" indent="-457200">
              <a:buFont typeface="+mj-lt"/>
              <a:buAutoNum type="arabicPeriod"/>
            </a:pPr>
            <a:r>
              <a:rPr lang="en-CH" b="0" dirty="0"/>
              <a:t>IC21</a:t>
            </a:r>
            <a:r>
              <a:rPr lang="en-GB" b="0" i="0" u="none" strike="noStrike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RS-485 Transceiver;</a:t>
            </a:r>
            <a:r>
              <a:rPr lang="en-CH" b="0" dirty="0"/>
              <a:t> Open: </a:t>
            </a:r>
            <a:r>
              <a:rPr lang="en-CH" dirty="0"/>
              <a:t>0.24 FITS (α 17%)</a:t>
            </a:r>
            <a:endParaRPr lang="en-CH" b="0" dirty="0"/>
          </a:p>
          <a:p>
            <a:pPr marL="457200" indent="-457200">
              <a:buFont typeface="+mj-lt"/>
              <a:buAutoNum type="arabicPeriod"/>
            </a:pPr>
            <a:r>
              <a:rPr lang="en-CH" b="0" dirty="0"/>
              <a:t>R142 Resistor; Open: </a:t>
            </a:r>
            <a:r>
              <a:rPr lang="en-CH" dirty="0"/>
              <a:t>0.22 FITS (α 30%)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78C2AA-07BF-EE83-9C3B-34F21A30E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Blind Link mode</a:t>
            </a:r>
            <a:br>
              <a:rPr lang="en-CH" dirty="0"/>
            </a:br>
            <a:r>
              <a:rPr lang="en-CH" b="0" dirty="0"/>
              <a:t>Total: 36.1 FITS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B7539C-6BDF-6794-D999-997773FB3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900E35-BEB3-A37D-7D87-2B97A6778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12B29-27B6-92CA-B8DA-4BA0E18E9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38554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C344C9-5AA6-FCD2-3E12-678C86C0B4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H" dirty="0"/>
              <a:t>Contributors:</a:t>
            </a:r>
          </a:p>
          <a:p>
            <a:pPr marL="457200" indent="-457200">
              <a:buFont typeface="+mj-lt"/>
              <a:buAutoNum type="arabicPeriod"/>
            </a:pPr>
            <a:r>
              <a:rPr lang="en-CH" b="0" dirty="0"/>
              <a:t>IC32 Artix-7 FPGA; open, stuck high: </a:t>
            </a:r>
            <a:r>
              <a:rPr lang="en-CH" dirty="0"/>
              <a:t>22 FITS (α 100%)</a:t>
            </a:r>
          </a:p>
          <a:p>
            <a:pPr marL="457200" indent="-457200">
              <a:buFont typeface="+mj-lt"/>
              <a:buAutoNum type="arabicPeriod"/>
            </a:pPr>
            <a:r>
              <a:rPr lang="en-CH" b="0" dirty="0"/>
              <a:t>ZD1 TVS Diode; short: </a:t>
            </a:r>
            <a:r>
              <a:rPr lang="en-CH" dirty="0"/>
              <a:t>3.4 FITS (α 80%)</a:t>
            </a:r>
          </a:p>
          <a:p>
            <a:pPr marL="457200" indent="-457200">
              <a:buFont typeface="+mj-lt"/>
              <a:buAutoNum type="arabicPeriod"/>
            </a:pPr>
            <a:r>
              <a:rPr lang="en-CH" b="0" dirty="0"/>
              <a:t>IC17 Optocoupler; diode or transistor stuck open: </a:t>
            </a:r>
            <a:r>
              <a:rPr lang="en-CH" dirty="0"/>
              <a:t>2.9 FITS (α 50%)</a:t>
            </a:r>
          </a:p>
          <a:p>
            <a:pPr marL="457200" indent="-457200">
              <a:buFont typeface="+mj-lt"/>
              <a:buAutoNum type="arabicPeriod"/>
            </a:pPr>
            <a:r>
              <a:rPr lang="en-CH" b="0" dirty="0"/>
              <a:t>LM1 Elbow socket; open, poor contact, short: </a:t>
            </a:r>
            <a:r>
              <a:rPr lang="en-CH" dirty="0"/>
              <a:t>2 FITS (α 100%)</a:t>
            </a:r>
          </a:p>
          <a:p>
            <a:pPr marL="457200" indent="-457200">
              <a:buFont typeface="+mj-lt"/>
              <a:buAutoNum type="arabicPeriod"/>
            </a:pPr>
            <a:r>
              <a:rPr lang="en-CH" b="0" dirty="0"/>
              <a:t>D9 High-speed switching diodes; short: </a:t>
            </a:r>
            <a:r>
              <a:rPr lang="en-CH" dirty="0"/>
              <a:t>1.8 FITS (α 80%)</a:t>
            </a:r>
          </a:p>
          <a:p>
            <a:pPr marL="0" indent="0">
              <a:buNone/>
            </a:pPr>
            <a:r>
              <a:rPr lang="en-CH" b="0" dirty="0"/>
              <a:t>Remaining: gates, diodes, buffer, resistors, capacitor and ferrite bead contribute less than 1 FITS each.</a:t>
            </a:r>
          </a:p>
          <a:p>
            <a:pPr marL="0" indent="0" algn="ctr">
              <a:buNone/>
            </a:pPr>
            <a:r>
              <a:rPr lang="en-CH" dirty="0"/>
              <a:t>All (aside from the FPGA) are in CP Front Panel IO page.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97754D-2A26-BFF3-EE9D-B23EAF2CC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False dump – asynchronous</a:t>
            </a:r>
            <a:br>
              <a:rPr lang="en-CH" dirty="0"/>
            </a:br>
            <a:r>
              <a:rPr lang="en-CH" b="0" dirty="0"/>
              <a:t>Total: 45.4 FITS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2B07F8-89D8-1E42-D903-0E27E2586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Sept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F6AFCD-8805-05A0-FBA4-3993F3405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Reliability Study Progress Meetings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35DB23-2978-F690-DD05-844280C6F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7A84C-5FD5-4244-95F8-B5D52D81F9CB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50159553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" id="{BAC635E4-D1FF-2D48-9134-C4877DD03C59}" vid="{17F698DC-F1E3-8A4D-A6E1-8B283122C5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</Template>
  <TotalTime>931</TotalTime>
  <Words>988</Words>
  <Application>Microsoft Macintosh PowerPoint</Application>
  <PresentationFormat>Widescreen</PresentationFormat>
  <Paragraphs>126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Aptos</vt:lpstr>
      <vt:lpstr>Arial</vt:lpstr>
      <vt:lpstr>Wingdings</vt:lpstr>
      <vt:lpstr>CERN Corporate</vt:lpstr>
      <vt:lpstr>CIBDS FMECA</vt:lpstr>
      <vt:lpstr>Project statistics</vt:lpstr>
      <vt:lpstr>Failure rates across various design pages Total: 2,788 FITS</vt:lpstr>
      <vt:lpstr>Breakdown of end-effect options</vt:lpstr>
      <vt:lpstr>PowerPoint Presentation</vt:lpstr>
      <vt:lpstr>Blind failures Total: 15.5 FITS</vt:lpstr>
      <vt:lpstr>Blind Sync – missing asynchronous request Total: 39.5 FITS</vt:lpstr>
      <vt:lpstr>Blind Link mode Total: 36.1 FITS</vt:lpstr>
      <vt:lpstr>False dump – asynchronous Total: 45.4 FITS</vt:lpstr>
      <vt:lpstr>False dump – synchronous Total: 668 FITS</vt:lpstr>
      <vt:lpstr>Behaviour under short of decoupling capacitors?</vt:lpstr>
      <vt:lpstr>Maintenance Total: 980 FITS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Milosz Robert Blaszkiewicz</dc:creator>
  <cp:lastModifiedBy>Milosz Robert Blaszkiewicz</cp:lastModifiedBy>
  <cp:revision>21</cp:revision>
  <dcterms:created xsi:type="dcterms:W3CDTF">2024-09-06T09:19:54Z</dcterms:created>
  <dcterms:modified xsi:type="dcterms:W3CDTF">2024-09-11T15:46:00Z</dcterms:modified>
</cp:coreProperties>
</file>