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4" r:id="rId3"/>
    <p:sldId id="260" r:id="rId4"/>
    <p:sldId id="257" r:id="rId5"/>
    <p:sldId id="259" r:id="rId6"/>
    <p:sldId id="262" r:id="rId7"/>
    <p:sldId id="263" r:id="rId8"/>
    <p:sldId id="25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/>
    <p:restoredTop sz="94641"/>
  </p:normalViewPr>
  <p:slideViewPr>
    <p:cSldViewPr snapToGrid="0">
      <p:cViewPr varScale="1">
        <p:scale>
          <a:sx n="131" d="100"/>
          <a:sy n="131" d="100"/>
        </p:scale>
        <p:origin x="8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093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1359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03992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27421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62802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59637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85190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92465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08481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98809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11223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66037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09925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559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99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509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059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81507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902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0846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5021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4E09702-16BB-8244-9087-4EABEBDE7DB7}" type="datetimeFigureOut">
              <a:rPr lang="en-CH" smtClean="0"/>
              <a:t>02.10.2024</a:t>
            </a:fld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7942D9C-B484-1C48-A21C-DBEE492CCB09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8532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2C635-A3D4-1C37-CA80-7451371519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CIBAB Study</a:t>
            </a:r>
            <a:br>
              <a:rPr lang="en-CH" dirty="0"/>
            </a:br>
            <a:r>
              <a:rPr lang="en-CH" dirty="0"/>
              <a:t>Kick-off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4868F4-7DD8-96D7-2E9D-F00E0526C0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BISv2 Reliabity Study Progress Meetings</a:t>
            </a:r>
          </a:p>
        </p:txBody>
      </p:sp>
    </p:spTree>
    <p:extLst>
      <p:ext uri="{BB962C8B-B14F-4D97-AF65-F5344CB8AC3E}">
        <p14:creationId xmlns:p14="http://schemas.microsoft.com/office/powerpoint/2010/main" val="3456095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C2CC9D-BB32-F682-3167-FE16AC386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CH" dirty="0"/>
              <a:t>Results of failure rate prediction.</a:t>
            </a:r>
          </a:p>
          <a:p>
            <a:pPr marL="457200" indent="-457200">
              <a:buAutoNum type="arabicPeriod"/>
            </a:pPr>
            <a:r>
              <a:rPr lang="en-CH" dirty="0"/>
              <a:t>Critical path – simplied diagram.</a:t>
            </a:r>
          </a:p>
          <a:p>
            <a:pPr marL="457200" indent="-457200">
              <a:buAutoNum type="arabicPeriod"/>
            </a:pPr>
            <a:r>
              <a:rPr lang="en-CH" dirty="0"/>
              <a:t>List of proposed end-effects.</a:t>
            </a:r>
          </a:p>
          <a:p>
            <a:pPr marL="457200" indent="-457200">
              <a:buAutoNum type="arabicPeriod"/>
            </a:pPr>
            <a:r>
              <a:rPr lang="en-GB" dirty="0">
                <a:latin typeface="Helvetica Neue" panose="02000503000000020004" pitchFamily="2" charset="0"/>
              </a:rPr>
              <a:t>Main</a:t>
            </a:r>
            <a:r>
              <a:rPr lang="en-GB" dirty="0">
                <a:effectLst/>
                <a:latin typeface="Helvetica Neue" panose="02000503000000020004" pitchFamily="2" charset="0"/>
              </a:rPr>
              <a:t> contributors to total failure rate.</a:t>
            </a:r>
          </a:p>
          <a:p>
            <a:pPr marL="457200" indent="-457200">
              <a:buAutoNum type="arabicPeriod"/>
            </a:pPr>
            <a:r>
              <a:rPr lang="en-GB" dirty="0">
                <a:latin typeface="Helvetica Neue" panose="02000503000000020004" pitchFamily="2" charset="0"/>
              </a:rPr>
              <a:t>Questions.</a:t>
            </a:r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EE9194-BCAA-8477-7A04-35BB7D015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List of contents</a:t>
            </a:r>
          </a:p>
        </p:txBody>
      </p:sp>
    </p:spTree>
    <p:extLst>
      <p:ext uri="{BB962C8B-B14F-4D97-AF65-F5344CB8AC3E}">
        <p14:creationId xmlns:p14="http://schemas.microsoft.com/office/powerpoint/2010/main" val="1623192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4904B3-9F56-31D2-5DF9-2557810D7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681 components across 31 pages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Isograph count is 731 due to dual transistors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Identified operating voltage </a:t>
            </a:r>
            <a:r>
              <a:rPr lang="en-CH" sz="2000"/>
              <a:t>for 263 mounted </a:t>
            </a:r>
            <a:r>
              <a:rPr lang="en-CH" sz="2000" dirty="0"/>
              <a:t>capacitors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Remaining 19 were assumed the default 3.3V.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All below 50% - with 42 capacitors close to that value.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837DB5-6747-D78A-D62F-A372C18DA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147357" cy="1065742"/>
          </a:xfrm>
        </p:spPr>
        <p:txBody>
          <a:bodyPr/>
          <a:lstStyle/>
          <a:p>
            <a:r>
              <a:rPr lang="en-CH" dirty="0"/>
              <a:t>Failure rate prediction results</a:t>
            </a:r>
            <a:br>
              <a:rPr lang="en-CH" dirty="0"/>
            </a:br>
            <a:r>
              <a:rPr lang="en-CH" b="0" dirty="0"/>
              <a:t>General statistics</a:t>
            </a:r>
          </a:p>
        </p:txBody>
      </p:sp>
      <p:pic>
        <p:nvPicPr>
          <p:cNvPr id="7" name="Picture 6" descr="A pie chart with numbers and symbols&#10;&#10;Description automatically generated">
            <a:extLst>
              <a:ext uri="{FF2B5EF4-FFF2-40B4-BE49-F238E27FC236}">
                <a16:creationId xmlns:a16="http://schemas.microsoft.com/office/drawing/2014/main" id="{DDB5F754-228E-7FBC-99CB-17717EF90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345" y="99002"/>
            <a:ext cx="4406900" cy="3403600"/>
          </a:xfrm>
          <a:prstGeom prst="rect">
            <a:avLst/>
          </a:prstGeom>
        </p:spPr>
      </p:pic>
      <p:pic>
        <p:nvPicPr>
          <p:cNvPr id="9" name="Picture 8" descr="A graph of blue and black text&#10;&#10;Description automatically generated with medium confidence">
            <a:extLst>
              <a:ext uri="{FF2B5EF4-FFF2-40B4-BE49-F238E27FC236}">
                <a16:creationId xmlns:a16="http://schemas.microsoft.com/office/drawing/2014/main" id="{616B9A50-FB21-B2D7-769B-664E83C1C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8815" y="3586422"/>
            <a:ext cx="4483430" cy="2698173"/>
          </a:xfrm>
          <a:prstGeom prst="rect">
            <a:avLst/>
          </a:prstGeom>
        </p:spPr>
      </p:pic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4770463E-86E1-B3A2-730F-798C74FB2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918" y="3603739"/>
            <a:ext cx="6048969" cy="266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4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diagram of a machine&#10;&#10;Description automatically generated">
            <a:extLst>
              <a:ext uri="{FF2B5EF4-FFF2-40B4-BE49-F238E27FC236}">
                <a16:creationId xmlns:a16="http://schemas.microsoft.com/office/drawing/2014/main" id="{83FB5E1A-DD2C-E850-E429-C05329F6B6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5946" y="1592263"/>
            <a:ext cx="7980110" cy="4608512"/>
          </a:xfrm>
          <a:noFill/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C174896A-69B9-18C1-C2E1-A5109D830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Critical Path</a:t>
            </a:r>
            <a:br>
              <a:rPr lang="en-US" dirty="0"/>
            </a:br>
            <a:r>
              <a:rPr lang="en-US" b="0" dirty="0"/>
              <a:t>Simplified diagram</a:t>
            </a:r>
          </a:p>
        </p:txBody>
      </p:sp>
    </p:spTree>
    <p:extLst>
      <p:ext uri="{BB962C8B-B14F-4D97-AF65-F5344CB8AC3E}">
        <p14:creationId xmlns:p14="http://schemas.microsoft.com/office/powerpoint/2010/main" val="2465252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09A70C-9655-E17F-0992-CCAACB134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dirty="0"/>
              <a:t>B</a:t>
            </a:r>
            <a:r>
              <a:rPr lang="en-GB" dirty="0"/>
              <a:t>l</a:t>
            </a:r>
            <a:r>
              <a:rPr lang="en-CH" dirty="0"/>
              <a:t>ind failure</a:t>
            </a:r>
            <a:br>
              <a:rPr lang="en-CH" dirty="0"/>
            </a:br>
            <a:r>
              <a:rPr lang="en-CH" b="0" dirty="0"/>
              <a:t>When occuring, the CIBAB will not be able to dump the beam when required (i.e., when detecting ruptured BIS loop).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False dump</a:t>
            </a:r>
            <a:br>
              <a:rPr lang="en-CH" dirty="0"/>
            </a:br>
            <a:r>
              <a:rPr lang="en-CH" b="0" dirty="0"/>
              <a:t>The failure would result in an unnecessary beam dump, stopping the LHC fill and likely causing follow-up interventions.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Maintenance</a:t>
            </a:r>
            <a:br>
              <a:rPr lang="en-CH" dirty="0"/>
            </a:br>
            <a:r>
              <a:rPr lang="en-CH" b="0" dirty="0"/>
              <a:t>Maintenance actions such as repairs or replacements will take place after finishing a running LHC fill.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No effect</a:t>
            </a:r>
            <a:br>
              <a:rPr lang="en-CH" dirty="0"/>
            </a:br>
            <a:r>
              <a:rPr lang="en-CH" b="0" dirty="0"/>
              <a:t>Given failure mode occurring will not result in any direct or indirect consequences.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971F45-6469-89BA-0BFB-C80852C3B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End-effects</a:t>
            </a:r>
            <a:br>
              <a:rPr lang="en-CH" dirty="0"/>
            </a:br>
            <a:r>
              <a:rPr lang="en-CH" b="0" dirty="0"/>
              <a:t>BISv2 list</a:t>
            </a:r>
          </a:p>
        </p:txBody>
      </p:sp>
    </p:spTree>
    <p:extLst>
      <p:ext uri="{BB962C8B-B14F-4D97-AF65-F5344CB8AC3E}">
        <p14:creationId xmlns:p14="http://schemas.microsoft.com/office/powerpoint/2010/main" val="2290096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D9B33F-398F-2B49-A339-BD6F2ECFB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1600" dirty="0">
                <a:effectLst/>
                <a:latin typeface="Helvetica Neue" panose="02000503000000020004" pitchFamily="2" charset="0"/>
              </a:rPr>
              <a:t>Transistor, Dual N-Channel 2.5V: </a:t>
            </a:r>
            <a:r>
              <a:rPr lang="en-GB" sz="1600" b="0" dirty="0">
                <a:effectLst/>
                <a:latin typeface="Helvetica Neue" panose="02000503000000020004" pitchFamily="2" charset="0"/>
              </a:rPr>
              <a:t>2 x 21.88 FITS (source: 217Plus)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Helvetica Neue" panose="02000503000000020004" pitchFamily="2" charset="0"/>
              </a:rPr>
              <a:t>Assigned “Field Effect, Multiple” category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600" dirty="0">
                <a:effectLst/>
                <a:latin typeface="Helvetica Neue" panose="02000503000000020004" pitchFamily="2" charset="0"/>
              </a:rPr>
              <a:t>23 transistors, Dual NPN General Purpose: </a:t>
            </a:r>
            <a:r>
              <a:rPr lang="en-GB" sz="1600" b="0" dirty="0">
                <a:effectLst/>
                <a:latin typeface="Helvetica Neue" panose="02000503000000020004" pitchFamily="2" charset="0"/>
              </a:rPr>
              <a:t>2 x 13.93 FITS (source: 217Plus)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Helvetica Neue" panose="02000503000000020004" pitchFamily="2" charset="0"/>
              </a:rPr>
              <a:t>Assigned “Bipolar, Low Frequency” category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600" dirty="0">
                <a:effectLst/>
                <a:latin typeface="Helvetica Neue" panose="02000503000000020004" pitchFamily="2" charset="0"/>
              </a:rPr>
              <a:t>14 SMD Multilayer Ceramic Capacitors: </a:t>
            </a:r>
            <a:r>
              <a:rPr lang="en-GB" sz="1600" b="0" dirty="0">
                <a:effectLst/>
                <a:latin typeface="Helvetica Neue" panose="02000503000000020004" pitchFamily="2" charset="0"/>
              </a:rPr>
              <a:t>12.31 FITS (source: 217Plus)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Helvetica Neue" panose="02000503000000020004" pitchFamily="2" charset="0"/>
              </a:rPr>
              <a:t>Operating voltage 3V, rated: 6.3V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Helvetica Neue" panose="02000503000000020004" pitchFamily="2" charset="0"/>
              </a:rPr>
              <a:t>Capacitance: 47 µF</a:t>
            </a:r>
            <a:endParaRPr lang="en-GB" sz="1200" dirty="0">
              <a:effectLst/>
              <a:latin typeface="Helvetica Neue" panose="02000503000000020004" pitchFamily="2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600" dirty="0">
                <a:effectLst/>
                <a:latin typeface="Helvetica Neue" panose="02000503000000020004" pitchFamily="2" charset="0"/>
              </a:rPr>
              <a:t>FPGA </a:t>
            </a:r>
            <a:r>
              <a:rPr lang="en-GB" sz="1600" dirty="0" err="1">
                <a:effectLst/>
                <a:latin typeface="Helvetica Neue" panose="02000503000000020004" pitchFamily="2" charset="0"/>
              </a:rPr>
              <a:t>Artix</a:t>
            </a:r>
            <a:r>
              <a:rPr lang="en-GB" sz="1600" dirty="0">
                <a:effectLst/>
                <a:latin typeface="Helvetica Neue" panose="02000503000000020004" pitchFamily="2" charset="0"/>
              </a:rPr>
              <a:t> 7 and FPGA Spartan 7: </a:t>
            </a:r>
            <a:r>
              <a:rPr lang="en-GB" sz="1600" b="0" dirty="0">
                <a:effectLst/>
                <a:latin typeface="Helvetica Neue" panose="02000503000000020004" pitchFamily="2" charset="0"/>
              </a:rPr>
              <a:t>11 FITS (source: manufacturer HTOL test)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600" dirty="0">
                <a:effectLst/>
                <a:latin typeface="Helvetica Neue" panose="02000503000000020004" pitchFamily="2" charset="0"/>
              </a:rPr>
              <a:t>SMD Multilayer Ceramic Capacitors: </a:t>
            </a:r>
            <a:r>
              <a:rPr lang="en-GB" sz="1600" b="0" dirty="0">
                <a:effectLst/>
                <a:latin typeface="Helvetica Neue" panose="02000503000000020004" pitchFamily="2" charset="0"/>
              </a:rPr>
              <a:t>10.07 FITS (source: 217Plus)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Helvetica Neue" panose="02000503000000020004" pitchFamily="2" charset="0"/>
              </a:rPr>
              <a:t>Operating voltage 3V, rated: 6.3V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Helvetica Neue" panose="02000503000000020004" pitchFamily="2" charset="0"/>
              </a:rPr>
              <a:t>Capacitance: 4.7 µF</a:t>
            </a:r>
          </a:p>
          <a:p>
            <a:pPr marL="590400" indent="-457200">
              <a:buFont typeface="+mj-lt"/>
              <a:buAutoNum type="arabicPeriod"/>
            </a:pPr>
            <a:r>
              <a:rPr lang="en-GB" sz="1600" dirty="0">
                <a:effectLst/>
                <a:latin typeface="Helvetica Neue" panose="02000503000000020004" pitchFamily="2" charset="0"/>
              </a:rPr>
              <a:t>3 CFPS-73 oscillators (OSC1 - OSC3): </a:t>
            </a:r>
            <a:r>
              <a:rPr lang="en-GB" sz="1600" b="0" dirty="0">
                <a:effectLst/>
                <a:latin typeface="Helvetica Neue" panose="02000503000000020004" pitchFamily="2" charset="0"/>
              </a:rPr>
              <a:t>7.76 FITS (source: CFPS-73 mails)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A98560-B076-4CCF-5309-FDDBA99E0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Helvetica Neue" panose="02000503000000020004" pitchFamily="2" charset="0"/>
              </a:rPr>
              <a:t>Main</a:t>
            </a:r>
            <a:r>
              <a:rPr lang="en-GB" dirty="0">
                <a:effectLst/>
                <a:latin typeface="Helvetica Neue" panose="02000503000000020004" pitchFamily="2" charset="0"/>
              </a:rPr>
              <a:t> contributors to total failure rate</a:t>
            </a:r>
            <a:br>
              <a:rPr lang="en-GB" dirty="0">
                <a:effectLst/>
                <a:latin typeface="Helvetica Neue" panose="02000503000000020004" pitchFamily="2" charset="0"/>
              </a:rPr>
            </a:br>
            <a:r>
              <a:rPr lang="en-GB" b="0" dirty="0">
                <a:effectLst/>
                <a:latin typeface="Helvetica Neue" panose="02000503000000020004" pitchFamily="2" charset="0"/>
              </a:rPr>
              <a:t>Part I</a:t>
            </a:r>
            <a:endParaRPr lang="en-CH" b="0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8F7CAD83-1282-ABBF-0F15-10A863D76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0019" y="2285799"/>
            <a:ext cx="2758787" cy="161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735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2441E8-3E7B-8E67-349B-ADDE7B51C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7"/>
            </a:pPr>
            <a:r>
              <a:rPr lang="en-GB" sz="1800" dirty="0">
                <a:effectLst/>
                <a:latin typeface="Helvetica Neue" panose="02000503000000020004" pitchFamily="2" charset="0"/>
              </a:rPr>
              <a:t>4 TVS diodes: </a:t>
            </a:r>
            <a:r>
              <a:rPr lang="en-GB" sz="1800" b="0" dirty="0">
                <a:effectLst/>
                <a:latin typeface="Helvetica Neue" panose="02000503000000020004" pitchFamily="2" charset="0"/>
              </a:rPr>
              <a:t>5.7 FITS (source: 217Plus).</a:t>
            </a:r>
          </a:p>
          <a:p>
            <a:pPr marL="800100" lvl="1" indent="-342900"/>
            <a:r>
              <a:rPr lang="en-GB" sz="1400" dirty="0">
                <a:effectLst/>
                <a:latin typeface="Helvetica Neue" panose="02000503000000020004" pitchFamily="2" charset="0"/>
              </a:rPr>
              <a:t>Operating voltage set to rated voltage (3.3V).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>
                <a:effectLst/>
                <a:latin typeface="Helvetica Neue" panose="02000503000000020004" pitchFamily="2" charset="0"/>
              </a:rPr>
              <a:t>ADCs (MAX1239EEE): </a:t>
            </a:r>
            <a:r>
              <a:rPr lang="en-GB" sz="1800" b="0" dirty="0">
                <a:effectLst/>
                <a:latin typeface="Helvetica Neue" panose="02000503000000020004" pitchFamily="2" charset="0"/>
              </a:rPr>
              <a:t>5.71 (source: manufacturer data).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>
                <a:effectLst/>
                <a:latin typeface="Helvetica Neue" panose="02000503000000020004" pitchFamily="2" charset="0"/>
              </a:rPr>
              <a:t>2 Translators (Differential to LVTTL/LVCMOS and vice versa): </a:t>
            </a:r>
            <a:r>
              <a:rPr lang="en-GB" sz="1800" b="0" dirty="0">
                <a:effectLst/>
                <a:latin typeface="Helvetica Neue" panose="02000503000000020004" pitchFamily="2" charset="0"/>
              </a:rPr>
              <a:t>4.83 FITS (source: manufacturer data).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>
                <a:effectLst/>
                <a:latin typeface="Helvetica Neue" panose="02000503000000020004" pitchFamily="2" charset="0"/>
              </a:rPr>
              <a:t>2 SMD Multilayer Ceramic Capacitors: </a:t>
            </a:r>
            <a:r>
              <a:rPr lang="en-GB" sz="1800" b="0" dirty="0">
                <a:effectLst/>
                <a:latin typeface="Helvetica Neue" panose="02000503000000020004" pitchFamily="2" charset="0"/>
              </a:rPr>
              <a:t>4.32 FITS (source 217Plus).</a:t>
            </a:r>
          </a:p>
          <a:p>
            <a:pPr marL="800100" lvl="1" indent="-342900"/>
            <a:r>
              <a:rPr lang="en-GB" sz="1400" dirty="0">
                <a:effectLst/>
                <a:latin typeface="Helvetica Neue" panose="02000503000000020004" pitchFamily="2" charset="0"/>
              </a:rPr>
              <a:t>Operating voltage 3V, rated: 10V.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>
                <a:effectLst/>
                <a:latin typeface="Helvetica Neue" panose="02000503000000020004" pitchFamily="2" charset="0"/>
              </a:rPr>
              <a:t>24 TVS diodes: </a:t>
            </a:r>
            <a:r>
              <a:rPr lang="en-GB" sz="1800" b="0" dirty="0">
                <a:effectLst/>
                <a:latin typeface="Helvetica Neue" panose="02000503000000020004" pitchFamily="2" charset="0"/>
              </a:rPr>
              <a:t>4.3 FITS (source: 217Plus).</a:t>
            </a:r>
          </a:p>
          <a:p>
            <a:pPr marL="800100" lvl="1" indent="-342900"/>
            <a:r>
              <a:rPr lang="en-GB" sz="1400" dirty="0">
                <a:effectLst/>
                <a:latin typeface="Helvetica Neue" panose="02000503000000020004" pitchFamily="2" charset="0"/>
              </a:rPr>
              <a:t>Operating voltage 3.3V (default), rated: 30V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>
                <a:effectLst/>
                <a:latin typeface="Helvetica Neue" panose="02000503000000020004" pitchFamily="2" charset="0"/>
              </a:rPr>
              <a:t>2 </a:t>
            </a:r>
            <a:r>
              <a:rPr lang="en-GB" sz="1800" dirty="0" err="1">
                <a:effectLst/>
                <a:latin typeface="Helvetica Neue" panose="02000503000000020004" pitchFamily="2" charset="0"/>
              </a:rPr>
              <a:t>IttyBitty</a:t>
            </a:r>
            <a:r>
              <a:rPr lang="en-GB" sz="1800" dirty="0">
                <a:effectLst/>
                <a:latin typeface="Helvetica Neue" panose="02000503000000020004" pitchFamily="2" charset="0"/>
              </a:rPr>
              <a:t> Oscillators: </a:t>
            </a:r>
            <a:r>
              <a:rPr lang="en-GB" sz="1800" b="0" dirty="0">
                <a:effectLst/>
                <a:latin typeface="Helvetica Neue" panose="02000503000000020004" pitchFamily="2" charset="0"/>
              </a:rPr>
              <a:t>3.5 FITS (source: manufacturer data).</a:t>
            </a:r>
          </a:p>
          <a:p>
            <a:endParaRPr lang="en-CH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452DAD-B1B3-E5C5-D1A1-F18B71C42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Helvetica Neue" panose="02000503000000020004" pitchFamily="2" charset="0"/>
              </a:rPr>
              <a:t>Main</a:t>
            </a:r>
            <a:r>
              <a:rPr lang="en-GB" dirty="0">
                <a:effectLst/>
                <a:latin typeface="Helvetica Neue" panose="02000503000000020004" pitchFamily="2" charset="0"/>
              </a:rPr>
              <a:t> contributors to total failure rate</a:t>
            </a:r>
            <a:br>
              <a:rPr lang="en-GB" dirty="0">
                <a:effectLst/>
                <a:latin typeface="Helvetica Neue" panose="02000503000000020004" pitchFamily="2" charset="0"/>
              </a:rPr>
            </a:br>
            <a:r>
              <a:rPr lang="en-GB" b="0" dirty="0">
                <a:effectLst/>
                <a:latin typeface="Helvetica Neue" panose="02000503000000020004" pitchFamily="2" charset="0"/>
              </a:rPr>
              <a:t>Part II</a:t>
            </a:r>
            <a:endParaRPr lang="en-CH" b="0" dirty="0"/>
          </a:p>
        </p:txBody>
      </p:sp>
    </p:spTree>
    <p:extLst>
      <p:ext uri="{BB962C8B-B14F-4D97-AF65-F5344CB8AC3E}">
        <p14:creationId xmlns:p14="http://schemas.microsoft.com/office/powerpoint/2010/main" val="3814734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A6449B1-5F9C-0A6D-A9E9-6FB0F72A1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11376024" cy="46085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sz="1800" b="0" dirty="0"/>
              <a:t>Why are there 3 instead of 2 sets of signals on the output?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I.e., BEAM_PERMIT_1, BEAM_PERMIT_2, BEAM_PERMIT_3 </a:t>
            </a:r>
            <a:br>
              <a:rPr lang="en-CH" sz="1400" dirty="0"/>
            </a:br>
            <a:r>
              <a:rPr lang="en-CH" sz="1400" dirty="0"/>
              <a:t>(OUT_P, OUT_N, FB_P, FB_N).</a:t>
            </a:r>
          </a:p>
          <a:p>
            <a:pPr marL="457200" indent="-457200">
              <a:buFont typeface="+mj-lt"/>
              <a:buAutoNum type="arabicPeriod"/>
            </a:pPr>
            <a:r>
              <a:rPr lang="en-CH" sz="1800" b="0" dirty="0"/>
              <a:t>Is there a designator naming convention?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See the example below.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Letters at the end also used to refer to the same</a:t>
            </a:r>
            <a:br>
              <a:rPr lang="en-CH" sz="1400" dirty="0"/>
            </a:br>
            <a:r>
              <a:rPr lang="en-CH" sz="1400" dirty="0"/>
              <a:t>component in multiple places (i.e., FPGA).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b="0" dirty="0">
                <a:effectLst/>
                <a:latin typeface="Helvetica Neue" panose="02000503000000020004" pitchFamily="2" charset="0"/>
              </a:rPr>
              <a:t>Can a misconfiguration of enabling/disabling</a:t>
            </a:r>
            <a:br>
              <a:rPr lang="en-GB" sz="1800" b="0" dirty="0">
                <a:effectLst/>
                <a:latin typeface="Helvetica Neue" panose="02000503000000020004" pitchFamily="2" charset="0"/>
              </a:rPr>
            </a:br>
            <a:r>
              <a:rPr lang="en-GB" sz="1800" b="0" dirty="0">
                <a:effectLst/>
                <a:latin typeface="Helvetica Neue" panose="02000503000000020004" pitchFamily="2" charset="0"/>
              </a:rPr>
              <a:t>Front Panel or Rear Connectors modes impact </a:t>
            </a:r>
            <a:br>
              <a:rPr lang="en-GB" sz="1800" b="0" dirty="0">
                <a:effectLst/>
                <a:latin typeface="Helvetica Neue" panose="02000503000000020004" pitchFamily="2" charset="0"/>
              </a:rPr>
            </a:br>
            <a:r>
              <a:rPr lang="en-GB" sz="1800" b="0" dirty="0">
                <a:effectLst/>
                <a:latin typeface="Helvetica Neue" panose="02000503000000020004" pitchFamily="2" charset="0"/>
              </a:rPr>
              <a:t>operation?</a:t>
            </a:r>
            <a:endParaRPr lang="en-CH" sz="1800" b="0" dirty="0"/>
          </a:p>
          <a:p>
            <a:pPr marL="457200" indent="-457200">
              <a:buFont typeface="+mj-lt"/>
              <a:buAutoNum type="arabicPeriod"/>
            </a:pPr>
            <a:r>
              <a:rPr lang="en-CH" sz="1800" b="0" dirty="0"/>
              <a:t>Temperatures assumed for failure rate prediction: </a:t>
            </a:r>
          </a:p>
          <a:p>
            <a:pPr marL="781200" lvl="1" indent="-457200"/>
            <a:r>
              <a:rPr lang="en-CH" sz="1400" b="0" dirty="0"/>
              <a:t>25°C non-operating,</a:t>
            </a:r>
          </a:p>
          <a:p>
            <a:pPr marL="781200" lvl="1" indent="-457200"/>
            <a:r>
              <a:rPr lang="en-CH" sz="1400" b="0" dirty="0"/>
              <a:t>35°C operating,</a:t>
            </a:r>
          </a:p>
          <a:p>
            <a:pPr marL="781200" lvl="1" indent="-457200"/>
            <a:r>
              <a:rPr lang="en-CH" sz="1400" b="0" dirty="0"/>
              <a:t>10°C case temp rise (where applicable).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C1F31A9-1013-8804-3990-976E1EFD1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Questions</a:t>
            </a:r>
          </a:p>
        </p:txBody>
      </p:sp>
      <p:pic>
        <p:nvPicPr>
          <p:cNvPr id="8" name="Picture 7" descr="A diagram of a circuit board&#10;&#10;Description automatically generated">
            <a:extLst>
              <a:ext uri="{FF2B5EF4-FFF2-40B4-BE49-F238E27FC236}">
                <a16:creationId xmlns:a16="http://schemas.microsoft.com/office/drawing/2014/main" id="{F2B2714D-A4B4-D32B-7650-54BA28224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9113" y="228249"/>
            <a:ext cx="4991100" cy="2476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835594-88DC-E14B-8DED-0D34B2D9C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712" y="3272503"/>
            <a:ext cx="2781300" cy="2260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EB2B814-8C5B-1CEE-C752-33BDD09B6FE1}"/>
              </a:ext>
            </a:extLst>
          </p:cNvPr>
          <p:cNvSpPr txBox="1"/>
          <p:nvPr/>
        </p:nvSpPr>
        <p:spPr>
          <a:xfrm>
            <a:off x="10020259" y="5533103"/>
            <a:ext cx="17637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Actuator Board CP Config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F803E4-BA3C-386A-E2A8-1132A3AB939A}"/>
              </a:ext>
            </a:extLst>
          </p:cNvPr>
          <p:cNvSpPr txBox="1"/>
          <p:nvPr/>
        </p:nvSpPr>
        <p:spPr>
          <a:xfrm>
            <a:off x="10352159" y="2757760"/>
            <a:ext cx="146995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Actuator LEDs (VME)</a:t>
            </a:r>
          </a:p>
        </p:txBody>
      </p:sp>
    </p:spTree>
    <p:extLst>
      <p:ext uri="{BB962C8B-B14F-4D97-AF65-F5344CB8AC3E}">
        <p14:creationId xmlns:p14="http://schemas.microsoft.com/office/powerpoint/2010/main" val="1554231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449703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206</TotalTime>
  <Words>578</Words>
  <Application>Microsoft Macintosh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Helvetica Neue</vt:lpstr>
      <vt:lpstr>CERN Corporate</vt:lpstr>
      <vt:lpstr>CIBAB Study Kick-off meeting</vt:lpstr>
      <vt:lpstr>List of contents</vt:lpstr>
      <vt:lpstr>Failure rate prediction results General statistics</vt:lpstr>
      <vt:lpstr>Critical Path Simplified diagram</vt:lpstr>
      <vt:lpstr>End-effects BISv2 list</vt:lpstr>
      <vt:lpstr>Main contributors to total failure rate Part I</vt:lpstr>
      <vt:lpstr>Main contributors to total failure rate Part II</vt:lpstr>
      <vt:lpstr>Questions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Milosz Robert Blaszkiewicz</dc:creator>
  <cp:lastModifiedBy>Milosz Robert Blaszkiewicz</cp:lastModifiedBy>
  <cp:revision>6</cp:revision>
  <dcterms:created xsi:type="dcterms:W3CDTF">2024-10-02T08:56:41Z</dcterms:created>
  <dcterms:modified xsi:type="dcterms:W3CDTF">2024-10-02T15:46:14Z</dcterms:modified>
</cp:coreProperties>
</file>