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67"/>
    <p:restoredTop sz="96658"/>
  </p:normalViewPr>
  <p:slideViewPr>
    <p:cSldViewPr snapToGrid="0">
      <p:cViewPr varScale="1">
        <p:scale>
          <a:sx n="141" d="100"/>
          <a:sy n="141" d="100"/>
        </p:scale>
        <p:origin x="5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805311-FBBC-DA42-8F06-C60405C670C6}" type="datetimeFigureOut">
              <a:rPr lang="en-CH" smtClean="0"/>
              <a:t>06.11.2024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F7E4F-E99E-8940-9879-7CAC5B891F9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99211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6712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75870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0957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75741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923859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86055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237534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72972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423682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433965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17616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64759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391432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351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9380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4027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15982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762896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4919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2892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53736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05 Nov 2024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0816B45-4D44-8144-ABE8-4385BBEF2478}" type="slidenum">
              <a:rPr lang="en-CH" smtClean="0"/>
              <a:t>‹#›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91217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0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E3B53-FDDE-3487-FC0D-21E52F1892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BISv2 Global Model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2D7FFA-DADD-11A7-F935-7DA5255D3B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/>
              <a:t>BISv2 Reliability Study Progress Meetings #7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628FB-52DB-0016-34CC-D0D33F595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351376-8CA5-4D33-E62E-8BC055F4B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06475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5D534D5-4C94-5655-4C16-F8E893EA68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14538" y="62476"/>
            <a:ext cx="11162923" cy="6118251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A9C616FB-6F12-5E39-67FA-E090BDBDD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73AFDB2-6946-19EE-9D0C-105D4D7EB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2</a:t>
            </a:fld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07C0D2-C9A4-58A0-6B1A-F818E20C8FFD}"/>
              </a:ext>
            </a:extLst>
          </p:cNvPr>
          <p:cNvSpPr txBox="1"/>
          <p:nvPr/>
        </p:nvSpPr>
        <p:spPr>
          <a:xfrm>
            <a:off x="3248684" y="4789283"/>
            <a:ext cx="5694630" cy="1046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Worst-case configuration</a:t>
            </a:r>
            <a:r>
              <a:rPr lang="en-GB" dirty="0"/>
              <a:t>: all BICs contain 17 CIBUD/S, 3 </a:t>
            </a:r>
            <a:r>
              <a:rPr lang="en-GB" dirty="0" err="1"/>
              <a:t>CIBFx</a:t>
            </a:r>
            <a:r>
              <a:rPr lang="en-GB" dirty="0"/>
              <a:t>, 1x </a:t>
            </a:r>
            <a:r>
              <a:rPr lang="en-GB" dirty="0" err="1"/>
              <a:t>CIBFi</a:t>
            </a:r>
            <a:r>
              <a:rPr lang="en-GB" dirty="0"/>
              <a:t>-RX</a:t>
            </a:r>
          </a:p>
          <a:p>
            <a:pPr algn="l"/>
            <a:endParaRPr lang="en-CH" dirty="0"/>
          </a:p>
          <a:p>
            <a:pPr algn="l"/>
            <a:r>
              <a:rPr lang="en-GB" sz="1400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Where no gate in the fault tree is defined, an AND gate is assumed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97104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35466B-70B4-9922-1FC6-0A0CEA4E9E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5A288771-40EB-43C2-77BD-A571304370A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01312" y="266881"/>
            <a:ext cx="10663727" cy="58446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F8325CB-6AD7-05D3-E3CE-77AB87C0D675}"/>
              </a:ext>
            </a:extLst>
          </p:cNvPr>
          <p:cNvSpPr txBox="1"/>
          <p:nvPr/>
        </p:nvSpPr>
        <p:spPr>
          <a:xfrm>
            <a:off x="2574099" y="4275043"/>
            <a:ext cx="103884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17 FITS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F06C5C-F317-E0AE-D2E0-D7BC578E5E4C}"/>
              </a:ext>
            </a:extLst>
          </p:cNvPr>
          <p:cNvSpPr txBox="1"/>
          <p:nvPr/>
        </p:nvSpPr>
        <p:spPr>
          <a:xfrm>
            <a:off x="8653821" y="4256518"/>
            <a:ext cx="103884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17 FITS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90A7F2-5D0C-FCA6-3F18-B760D441277A}"/>
              </a:ext>
            </a:extLst>
          </p:cNvPr>
          <p:cNvSpPr txBox="1"/>
          <p:nvPr/>
        </p:nvSpPr>
        <p:spPr>
          <a:xfrm>
            <a:off x="20063" y="3544641"/>
            <a:ext cx="110296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0.5 FITS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405EC0-C21B-50AC-A462-5ACEB4BF2357}"/>
              </a:ext>
            </a:extLst>
          </p:cNvPr>
          <p:cNvSpPr txBox="1"/>
          <p:nvPr/>
        </p:nvSpPr>
        <p:spPr>
          <a:xfrm>
            <a:off x="20064" y="4187376"/>
            <a:ext cx="110296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0.5 FITS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78CB79-426E-D1B0-C993-100274E0C7E0}"/>
              </a:ext>
            </a:extLst>
          </p:cNvPr>
          <p:cNvSpPr txBox="1"/>
          <p:nvPr/>
        </p:nvSpPr>
        <p:spPr>
          <a:xfrm>
            <a:off x="20063" y="4830111"/>
            <a:ext cx="110296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6.1 FITS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5FFDDB-DFAA-1E87-31D3-4964C9E398F9}"/>
              </a:ext>
            </a:extLst>
          </p:cNvPr>
          <p:cNvSpPr txBox="1"/>
          <p:nvPr/>
        </p:nvSpPr>
        <p:spPr>
          <a:xfrm>
            <a:off x="-44058" y="5472847"/>
            <a:ext cx="123120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17.3 FITS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5FD7B8-F164-E04C-F9A2-56E4CBC840D4}"/>
              </a:ext>
            </a:extLst>
          </p:cNvPr>
          <p:cNvSpPr txBox="1"/>
          <p:nvPr/>
        </p:nvSpPr>
        <p:spPr>
          <a:xfrm>
            <a:off x="5011490" y="3902535"/>
            <a:ext cx="103884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30 FITS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36274E-B110-6DEF-5565-923CADC34AC5}"/>
              </a:ext>
            </a:extLst>
          </p:cNvPr>
          <p:cNvSpPr txBox="1"/>
          <p:nvPr/>
        </p:nvSpPr>
        <p:spPr>
          <a:xfrm>
            <a:off x="7406685" y="3909202"/>
            <a:ext cx="103884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30 FITS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92D543-135D-BF13-E11A-25189C3B5592}"/>
              </a:ext>
            </a:extLst>
          </p:cNvPr>
          <p:cNvSpPr txBox="1"/>
          <p:nvPr/>
        </p:nvSpPr>
        <p:spPr>
          <a:xfrm>
            <a:off x="3776729" y="3913975"/>
            <a:ext cx="110296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7.8 FITS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A8388C-B531-C59E-4600-11D1800F7F93}"/>
              </a:ext>
            </a:extLst>
          </p:cNvPr>
          <p:cNvSpPr txBox="1"/>
          <p:nvPr/>
        </p:nvSpPr>
        <p:spPr>
          <a:xfrm>
            <a:off x="6171924" y="3911588"/>
            <a:ext cx="110296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7.8 FITS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2BF8A5-0CFD-047E-92A3-72207882B4CF}"/>
              </a:ext>
            </a:extLst>
          </p:cNvPr>
          <p:cNvSpPr txBox="1"/>
          <p:nvPr/>
        </p:nvSpPr>
        <p:spPr>
          <a:xfrm>
            <a:off x="10008853" y="2821388"/>
            <a:ext cx="1231207" cy="34970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108000" tIns="36000" rIns="108000" bIns="36000" rtlCol="0">
            <a:spAutoFit/>
          </a:bodyPr>
          <a:lstStyle/>
          <a:p>
            <a:pPr algn="ctr"/>
            <a:r>
              <a:rPr lang="en-CH" dirty="0"/>
              <a:t>0 FITS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176C184-4DF7-54BE-9FF9-325BBA3C04D2}"/>
              </a:ext>
            </a:extLst>
          </p:cNvPr>
          <p:cNvSpPr txBox="1"/>
          <p:nvPr/>
        </p:nvSpPr>
        <p:spPr>
          <a:xfrm>
            <a:off x="11105638" y="3544641"/>
            <a:ext cx="110296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0.5 FITS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FDEFFF-35CF-C1D3-8344-239AF2541A6F}"/>
              </a:ext>
            </a:extLst>
          </p:cNvPr>
          <p:cNvSpPr txBox="1"/>
          <p:nvPr/>
        </p:nvSpPr>
        <p:spPr>
          <a:xfrm>
            <a:off x="11089033" y="4182509"/>
            <a:ext cx="110296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0.5 FITS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C688CDE-9EC1-7194-063B-D89C8BF4B0B9}"/>
              </a:ext>
            </a:extLst>
          </p:cNvPr>
          <p:cNvSpPr txBox="1"/>
          <p:nvPr/>
        </p:nvSpPr>
        <p:spPr>
          <a:xfrm>
            <a:off x="11079202" y="4820377"/>
            <a:ext cx="110296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6.1 FITS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96E222-CCA3-BF39-60AD-8938949E8BAA}"/>
              </a:ext>
            </a:extLst>
          </p:cNvPr>
          <p:cNvSpPr txBox="1"/>
          <p:nvPr/>
        </p:nvSpPr>
        <p:spPr>
          <a:xfrm>
            <a:off x="11015080" y="5458246"/>
            <a:ext cx="123120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17.3 FITS</a:t>
            </a:r>
          </a:p>
        </p:txBody>
      </p:sp>
      <p:sp>
        <p:nvSpPr>
          <p:cNvPr id="30" name="Date Placeholder 29">
            <a:extLst>
              <a:ext uri="{FF2B5EF4-FFF2-40B4-BE49-F238E27FC236}">
                <a16:creationId xmlns:a16="http://schemas.microsoft.com/office/drawing/2014/main" id="{E4979751-5D02-E86A-6BC2-632716F69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31" name="Slide Number Placeholder 30">
            <a:extLst>
              <a:ext uri="{FF2B5EF4-FFF2-40B4-BE49-F238E27FC236}">
                <a16:creationId xmlns:a16="http://schemas.microsoft.com/office/drawing/2014/main" id="{F830C848-D177-1317-EED5-8F8F290E0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3</a:t>
            </a:fld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6A4FAC-52EC-A350-9894-8B04C366266A}"/>
              </a:ext>
            </a:extLst>
          </p:cNvPr>
          <p:cNvSpPr txBox="1"/>
          <p:nvPr/>
        </p:nvSpPr>
        <p:spPr>
          <a:xfrm>
            <a:off x="10014933" y="1364589"/>
            <a:ext cx="1231207" cy="34970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108000" tIns="36000" rIns="108000" bIns="36000" rtlCol="0">
            <a:spAutoFit/>
          </a:bodyPr>
          <a:lstStyle/>
          <a:p>
            <a:pPr algn="ctr"/>
            <a:r>
              <a:rPr lang="en-CH" dirty="0"/>
              <a:t>0 FITS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C28B1F-3D54-A794-9038-BDD1630C63E3}"/>
              </a:ext>
            </a:extLst>
          </p:cNvPr>
          <p:cNvSpPr txBox="1"/>
          <p:nvPr/>
        </p:nvSpPr>
        <p:spPr>
          <a:xfrm>
            <a:off x="1342892" y="2836350"/>
            <a:ext cx="1231207" cy="34970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108000" tIns="36000" rIns="108000" bIns="36000" rtlCol="0">
            <a:spAutoFit/>
          </a:bodyPr>
          <a:lstStyle/>
          <a:p>
            <a:pPr algn="ctr"/>
            <a:r>
              <a:rPr lang="en-CH" dirty="0"/>
              <a:t>0 FITS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E05B3D-81AE-9723-0795-654624CA6EAA}"/>
              </a:ext>
            </a:extLst>
          </p:cNvPr>
          <p:cNvSpPr txBox="1"/>
          <p:nvPr/>
        </p:nvSpPr>
        <p:spPr>
          <a:xfrm>
            <a:off x="1348972" y="1379551"/>
            <a:ext cx="1231207" cy="34970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108000" tIns="36000" rIns="108000" bIns="36000" rtlCol="0">
            <a:spAutoFit/>
          </a:bodyPr>
          <a:lstStyle/>
          <a:p>
            <a:pPr algn="ctr"/>
            <a:r>
              <a:rPr lang="en-CH" dirty="0"/>
              <a:t>0 FITS</a:t>
            </a:r>
          </a:p>
        </p:txBody>
      </p:sp>
    </p:spTree>
    <p:extLst>
      <p:ext uri="{BB962C8B-B14F-4D97-AF65-F5344CB8AC3E}">
        <p14:creationId xmlns:p14="http://schemas.microsoft.com/office/powerpoint/2010/main" val="239799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9F09FC-05F1-F71C-ACF1-053FF509C3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18EE3D0C-AD45-B6E9-06D3-702BDEDB25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01312" y="283410"/>
            <a:ext cx="10663727" cy="58396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F498A83-48FE-F935-C4AD-F94554127B32}"/>
                  </a:ext>
                </a:extLst>
              </p:cNvPr>
              <p:cNvSpPr txBox="1"/>
              <p:nvPr/>
            </p:nvSpPr>
            <p:spPr>
              <a:xfrm>
                <a:off x="2433052" y="1122629"/>
                <a:ext cx="84311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CH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F498A83-48FE-F935-C4AD-F94554127B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3052" y="1122629"/>
                <a:ext cx="843115" cy="276999"/>
              </a:xfrm>
              <a:prstGeom prst="rect">
                <a:avLst/>
              </a:prstGeom>
              <a:blipFill>
                <a:blip r:embed="rId3"/>
                <a:stretch>
                  <a:fillRect l="-4478" r="-2985" b="-869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D26D750-403C-1E72-850D-43D9C0227ED5}"/>
                  </a:ext>
                </a:extLst>
              </p:cNvPr>
              <p:cNvSpPr txBox="1"/>
              <p:nvPr/>
            </p:nvSpPr>
            <p:spPr>
              <a:xfrm>
                <a:off x="4327335" y="1113575"/>
                <a:ext cx="84311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CH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D26D750-403C-1E72-850D-43D9C0227E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7335" y="1113575"/>
                <a:ext cx="843116" cy="276999"/>
              </a:xfrm>
              <a:prstGeom prst="rect">
                <a:avLst/>
              </a:prstGeom>
              <a:blipFill>
                <a:blip r:embed="rId4"/>
                <a:stretch>
                  <a:fillRect l="-4412" r="-1471" b="-869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A693970-D5D5-A8ED-35AF-0433A0C05403}"/>
                  </a:ext>
                </a:extLst>
              </p:cNvPr>
              <p:cNvSpPr txBox="1"/>
              <p:nvPr/>
            </p:nvSpPr>
            <p:spPr>
              <a:xfrm>
                <a:off x="4988026" y="2762233"/>
                <a:ext cx="101944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.2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−8</m:t>
                          </m:r>
                        </m:sup>
                      </m:sSup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A693970-D5D5-A8ED-35AF-0433A0C054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8026" y="2762233"/>
                <a:ext cx="1019446" cy="276999"/>
              </a:xfrm>
              <a:prstGeom prst="rect">
                <a:avLst/>
              </a:prstGeom>
              <a:blipFill>
                <a:blip r:embed="rId5"/>
                <a:stretch>
                  <a:fillRect l="-3704" r="-2469" b="-869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6AD85E3-19E6-34A0-101A-9A126B1AEE44}"/>
                  </a:ext>
                </a:extLst>
              </p:cNvPr>
              <p:cNvSpPr txBox="1"/>
              <p:nvPr/>
            </p:nvSpPr>
            <p:spPr>
              <a:xfrm>
                <a:off x="6269904" y="2762232"/>
                <a:ext cx="101944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.2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−8</m:t>
                          </m:r>
                        </m:sup>
                      </m:sSup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6AD85E3-19E6-34A0-101A-9A126B1AE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9904" y="2762232"/>
                <a:ext cx="1019446" cy="276999"/>
              </a:xfrm>
              <a:prstGeom prst="rect">
                <a:avLst/>
              </a:prstGeom>
              <a:blipFill>
                <a:blip r:embed="rId6"/>
                <a:stretch>
                  <a:fillRect l="-3659" r="-1220" b="-869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3DAE40B-D6E0-4811-0C16-F0EA0FE47BE4}"/>
                  </a:ext>
                </a:extLst>
              </p:cNvPr>
              <p:cNvSpPr txBox="1"/>
              <p:nvPr/>
            </p:nvSpPr>
            <p:spPr>
              <a:xfrm>
                <a:off x="5691129" y="69729"/>
                <a:ext cx="84311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CH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3DAE40B-D6E0-4811-0C16-F0EA0FE47B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1129" y="69729"/>
                <a:ext cx="843116" cy="276999"/>
              </a:xfrm>
              <a:prstGeom prst="rect">
                <a:avLst/>
              </a:prstGeom>
              <a:blipFill>
                <a:blip r:embed="rId7"/>
                <a:stretch>
                  <a:fillRect l="-5970" r="-1493" b="-869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A56C6D8-A59B-E128-C04C-FF24F2667E0E}"/>
              </a:ext>
            </a:extLst>
          </p:cNvPr>
          <p:cNvCxnSpPr/>
          <p:nvPr/>
        </p:nvCxnSpPr>
        <p:spPr>
          <a:xfrm>
            <a:off x="4837058" y="1390575"/>
            <a:ext cx="0" cy="4780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52DEC61-04C1-C4F2-517F-7466BEE2FA28}"/>
              </a:ext>
            </a:extLst>
          </p:cNvPr>
          <p:cNvCxnSpPr>
            <a:stCxn id="5" idx="2"/>
          </p:cNvCxnSpPr>
          <p:nvPr/>
        </p:nvCxnSpPr>
        <p:spPr>
          <a:xfrm>
            <a:off x="4748893" y="1390574"/>
            <a:ext cx="2540457" cy="510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C45F997-1085-5235-F70A-B2AEF9F45DB9}"/>
              </a:ext>
            </a:extLst>
          </p:cNvPr>
          <p:cNvCxnSpPr>
            <a:stCxn id="4" idx="2"/>
          </p:cNvCxnSpPr>
          <p:nvPr/>
        </p:nvCxnSpPr>
        <p:spPr>
          <a:xfrm>
            <a:off x="2854610" y="1399628"/>
            <a:ext cx="78464" cy="1564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3D45B57-15CD-6C6D-3A73-0EBCA700E10B}"/>
              </a:ext>
            </a:extLst>
          </p:cNvPr>
          <p:cNvCxnSpPr>
            <a:stCxn id="4" idx="2"/>
          </p:cNvCxnSpPr>
          <p:nvPr/>
        </p:nvCxnSpPr>
        <p:spPr>
          <a:xfrm>
            <a:off x="2854610" y="1399628"/>
            <a:ext cx="6289390" cy="1564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1D76E006-BE0A-CD36-DDAA-FB057C89E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62B9A57E-8D9C-E3A9-AFD5-DF14FD06B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4</a:t>
            </a:fld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6BDAC3-6DAF-F991-0FB7-6B271CE7A89A}"/>
              </a:ext>
            </a:extLst>
          </p:cNvPr>
          <p:cNvSpPr txBox="1"/>
          <p:nvPr/>
        </p:nvSpPr>
        <p:spPr>
          <a:xfrm>
            <a:off x="2574099" y="4275043"/>
            <a:ext cx="103884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17 FITS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B2E35A-A6C0-4CA9-D63B-05845968F495}"/>
              </a:ext>
            </a:extLst>
          </p:cNvPr>
          <p:cNvSpPr txBox="1"/>
          <p:nvPr/>
        </p:nvSpPr>
        <p:spPr>
          <a:xfrm>
            <a:off x="8653821" y="4256518"/>
            <a:ext cx="103884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17 FITS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6A8E68-BF77-F21B-5FFD-57723727DBEC}"/>
              </a:ext>
            </a:extLst>
          </p:cNvPr>
          <p:cNvSpPr txBox="1"/>
          <p:nvPr/>
        </p:nvSpPr>
        <p:spPr>
          <a:xfrm>
            <a:off x="20063" y="3544641"/>
            <a:ext cx="110296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0.5 FITS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2BD0C63-B14F-6101-0221-EEDDEB2BC993}"/>
              </a:ext>
            </a:extLst>
          </p:cNvPr>
          <p:cNvSpPr txBox="1"/>
          <p:nvPr/>
        </p:nvSpPr>
        <p:spPr>
          <a:xfrm>
            <a:off x="20064" y="4187376"/>
            <a:ext cx="110296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0.5 FITS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26BD5BA-E1D0-2A99-FF00-4FD0B53BA7F3}"/>
              </a:ext>
            </a:extLst>
          </p:cNvPr>
          <p:cNvSpPr txBox="1"/>
          <p:nvPr/>
        </p:nvSpPr>
        <p:spPr>
          <a:xfrm>
            <a:off x="20063" y="4830111"/>
            <a:ext cx="110296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6.1 FITS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9F783F-C849-44B2-79DE-3B74F5BD98E6}"/>
              </a:ext>
            </a:extLst>
          </p:cNvPr>
          <p:cNvSpPr txBox="1"/>
          <p:nvPr/>
        </p:nvSpPr>
        <p:spPr>
          <a:xfrm>
            <a:off x="-44058" y="5472847"/>
            <a:ext cx="123120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17.3 FITS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A8324E-CD84-E62F-C3B6-5391719E2347}"/>
              </a:ext>
            </a:extLst>
          </p:cNvPr>
          <p:cNvSpPr txBox="1"/>
          <p:nvPr/>
        </p:nvSpPr>
        <p:spPr>
          <a:xfrm>
            <a:off x="5011490" y="3902535"/>
            <a:ext cx="103884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30 FITS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A8FF06-C513-9377-2125-DAE90FC046CF}"/>
              </a:ext>
            </a:extLst>
          </p:cNvPr>
          <p:cNvSpPr txBox="1"/>
          <p:nvPr/>
        </p:nvSpPr>
        <p:spPr>
          <a:xfrm>
            <a:off x="7406685" y="3909202"/>
            <a:ext cx="103884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30 FITS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7560B51-9A6C-0311-C4FF-8C640DB1B757}"/>
              </a:ext>
            </a:extLst>
          </p:cNvPr>
          <p:cNvSpPr txBox="1"/>
          <p:nvPr/>
        </p:nvSpPr>
        <p:spPr>
          <a:xfrm>
            <a:off x="3776729" y="3913975"/>
            <a:ext cx="110296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7.8 FITS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44B681-1788-D03F-8E69-25CA02044560}"/>
              </a:ext>
            </a:extLst>
          </p:cNvPr>
          <p:cNvSpPr txBox="1"/>
          <p:nvPr/>
        </p:nvSpPr>
        <p:spPr>
          <a:xfrm>
            <a:off x="6171924" y="3911588"/>
            <a:ext cx="110296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7.8 FITS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4284858-54FF-CFAB-FFB6-9700014D75A2}"/>
              </a:ext>
            </a:extLst>
          </p:cNvPr>
          <p:cNvSpPr txBox="1"/>
          <p:nvPr/>
        </p:nvSpPr>
        <p:spPr>
          <a:xfrm>
            <a:off x="10008853" y="2821388"/>
            <a:ext cx="1231207" cy="34970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108000" tIns="36000" rIns="108000" bIns="36000" rtlCol="0">
            <a:spAutoFit/>
          </a:bodyPr>
          <a:lstStyle/>
          <a:p>
            <a:pPr algn="ctr"/>
            <a:r>
              <a:rPr lang="en-CH" dirty="0"/>
              <a:t>0 FITS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EB85DF0-7B99-C25D-BBD1-62FEA5838F34}"/>
              </a:ext>
            </a:extLst>
          </p:cNvPr>
          <p:cNvSpPr txBox="1"/>
          <p:nvPr/>
        </p:nvSpPr>
        <p:spPr>
          <a:xfrm>
            <a:off x="11105638" y="3544641"/>
            <a:ext cx="110296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0.5 FITS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6B1482A-F11B-BF98-5954-479A04B8A8DA}"/>
              </a:ext>
            </a:extLst>
          </p:cNvPr>
          <p:cNvSpPr txBox="1"/>
          <p:nvPr/>
        </p:nvSpPr>
        <p:spPr>
          <a:xfrm>
            <a:off x="11089033" y="4182509"/>
            <a:ext cx="110296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0.5 FITS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A8C198E-955D-8666-6EBA-2C90AC08380A}"/>
              </a:ext>
            </a:extLst>
          </p:cNvPr>
          <p:cNvSpPr txBox="1"/>
          <p:nvPr/>
        </p:nvSpPr>
        <p:spPr>
          <a:xfrm>
            <a:off x="11079202" y="4820377"/>
            <a:ext cx="110296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6.1 FITS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759F8B-7988-4E82-8B94-8DC434D22B39}"/>
              </a:ext>
            </a:extLst>
          </p:cNvPr>
          <p:cNvSpPr txBox="1"/>
          <p:nvPr/>
        </p:nvSpPr>
        <p:spPr>
          <a:xfrm>
            <a:off x="11015080" y="5458246"/>
            <a:ext cx="1231207" cy="349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36000" rIns="108000" bIns="36000" rtlCol="0">
            <a:spAutoFit/>
          </a:bodyPr>
          <a:lstStyle/>
          <a:p>
            <a:pPr algn="l"/>
            <a:r>
              <a:rPr lang="en-CH" dirty="0"/>
              <a:t>17.3 FITS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0E2EC85-9692-08BE-1DA2-0C796B2855EE}"/>
              </a:ext>
            </a:extLst>
          </p:cNvPr>
          <p:cNvSpPr txBox="1"/>
          <p:nvPr/>
        </p:nvSpPr>
        <p:spPr>
          <a:xfrm>
            <a:off x="10014933" y="1364589"/>
            <a:ext cx="1231207" cy="34970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108000" tIns="36000" rIns="108000" bIns="36000" rtlCol="0">
            <a:spAutoFit/>
          </a:bodyPr>
          <a:lstStyle/>
          <a:p>
            <a:pPr algn="ctr"/>
            <a:r>
              <a:rPr lang="en-CH" dirty="0"/>
              <a:t>0 FITS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99824A9-E2EB-0DE9-8BFD-BF320EA5DD96}"/>
              </a:ext>
            </a:extLst>
          </p:cNvPr>
          <p:cNvSpPr txBox="1"/>
          <p:nvPr/>
        </p:nvSpPr>
        <p:spPr>
          <a:xfrm>
            <a:off x="1342892" y="2836350"/>
            <a:ext cx="1231207" cy="34970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108000" tIns="36000" rIns="108000" bIns="36000" rtlCol="0">
            <a:spAutoFit/>
          </a:bodyPr>
          <a:lstStyle/>
          <a:p>
            <a:pPr algn="ctr"/>
            <a:r>
              <a:rPr lang="en-CH" dirty="0"/>
              <a:t>0 FITS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9091E99-C00B-B1FF-DC89-6D7FF934327F}"/>
              </a:ext>
            </a:extLst>
          </p:cNvPr>
          <p:cNvSpPr txBox="1"/>
          <p:nvPr/>
        </p:nvSpPr>
        <p:spPr>
          <a:xfrm>
            <a:off x="1348972" y="1379551"/>
            <a:ext cx="1231207" cy="34970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108000" tIns="36000" rIns="108000" bIns="36000" rtlCol="0">
            <a:spAutoFit/>
          </a:bodyPr>
          <a:lstStyle/>
          <a:p>
            <a:pPr algn="ctr"/>
            <a:r>
              <a:rPr lang="en-CH" dirty="0"/>
              <a:t>0 FITS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3EB230E-E9DE-4377-7274-CB94A8C0FA12}"/>
                  </a:ext>
                </a:extLst>
              </p:cNvPr>
              <p:cNvSpPr txBox="1"/>
              <p:nvPr/>
            </p:nvSpPr>
            <p:spPr>
              <a:xfrm>
                <a:off x="2433052" y="4902233"/>
                <a:ext cx="7489546" cy="138499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dirty="0"/>
                  <a:t>Values expressing </a:t>
                </a:r>
                <a:r>
                  <a:rPr lang="en-GB" b="1" dirty="0"/>
                  <a:t>probability of failure after one year </a:t>
                </a:r>
                <a:r>
                  <a:rPr lang="en-GB" dirty="0"/>
                  <a:t>(7,200 hours). </a:t>
                </a:r>
              </a:p>
              <a:p>
                <a:pPr algn="l"/>
                <a:r>
                  <a:rPr lang="en-GB" dirty="0"/>
                  <a:t>Assuming perfect yearly inspections removing all blind failures, the </a:t>
                </a:r>
                <a:r>
                  <a:rPr lang="en-GB" b="1" dirty="0"/>
                  <a:t>overall reliability after 1,000 years is </a:t>
                </a:r>
                <a14:m>
                  <m:oMath xmlns:m="http://schemas.openxmlformats.org/officeDocument/2006/math">
                    <m:r>
                      <a:rPr lang="pl-PL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pl-PL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pl-PL" b="1" i="1" smtClean="0">
                        <a:latin typeface="Cambria Math" panose="02040503050406030204" pitchFamily="18" charset="0"/>
                      </a:rPr>
                      <m:t>𝟗𝟎𝟏</m:t>
                    </m:r>
                    <m:r>
                      <a:rPr lang="pl-PL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GB" dirty="0"/>
              </a:p>
              <a:p>
                <a:pPr algn="l"/>
                <a:r>
                  <a:rPr lang="en-GB" dirty="0"/>
                  <a:t>This calculation also assumes that blind failures lead to missed dump immediately (as if demand was continuous).</a:t>
                </a:r>
                <a:endParaRPr lang="en-CH" dirty="0"/>
              </a:p>
            </p:txBody>
          </p:sp>
        </mc:Choice>
        <mc:Fallback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3EB230E-E9DE-4377-7274-CB94A8C0FA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3052" y="4902233"/>
                <a:ext cx="7489546" cy="1384995"/>
              </a:xfrm>
              <a:prstGeom prst="rect">
                <a:avLst/>
              </a:prstGeom>
              <a:blipFill>
                <a:blip r:embed="rId8"/>
                <a:stretch>
                  <a:fillRect l="-1861" t="-4545" b="-1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9864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6B673B-1202-2C72-8AAB-E60BE7C52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CIBM: </a:t>
            </a:r>
            <a:r>
              <a:rPr lang="en-CH" b="0" dirty="0"/>
              <a:t>1 per path, in total 2 beams x 17 BICs x 2 loops (68 boards).</a:t>
            </a:r>
          </a:p>
          <a:p>
            <a:r>
              <a:rPr lang="en-CH" dirty="0"/>
              <a:t>CIBUS &amp; CIBUD: </a:t>
            </a:r>
            <a:r>
              <a:rPr lang="en-CH" b="0" dirty="0"/>
              <a:t>mulitple in each BIC, up to 17. Failure rate calcluated from “CIBU Channel”. (total – 160 boards)</a:t>
            </a:r>
          </a:p>
          <a:p>
            <a:r>
              <a:rPr lang="en-CH" dirty="0"/>
              <a:t>CIBF &amp; CIBFX</a:t>
            </a:r>
            <a:r>
              <a:rPr lang="en-CH" b="0" dirty="0"/>
              <a:t>: max 3 in a BICs (total 8 boards).</a:t>
            </a:r>
          </a:p>
          <a:p>
            <a:r>
              <a:rPr lang="en-CH" dirty="0"/>
              <a:t>CIBAB: </a:t>
            </a:r>
            <a:r>
              <a:rPr lang="en-CH" b="0" dirty="0"/>
              <a:t>1 per path, in total 2 beams x 2 loops (total 4 boards).</a:t>
            </a:r>
          </a:p>
          <a:p>
            <a:r>
              <a:rPr lang="en-CH" dirty="0"/>
              <a:t>CIBDS: </a:t>
            </a:r>
            <a:r>
              <a:rPr lang="en-CH" b="0" dirty="0"/>
              <a:t>one shared across two loops, however: two independent paths inside (total – 2 boards).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CH" sz="1500" b="0" dirty="0"/>
              <a:t>7.8 FITS per path from an oscillator in ARTIX 7 IO page “</a:t>
            </a:r>
            <a:r>
              <a:rPr lang="en-GB" sz="1500" b="0" dirty="0"/>
              <a:t>FPGA wouldn't meet timing requirements, could potentially lead to a blind failure”</a:t>
            </a:r>
            <a:endParaRPr lang="en-CH" b="0" dirty="0"/>
          </a:p>
          <a:p>
            <a:r>
              <a:rPr lang="en-CH" dirty="0"/>
              <a:t>CIBG: </a:t>
            </a:r>
            <a:r>
              <a:rPr lang="en-CH" b="0" dirty="0"/>
              <a:t>one per beam; regardless: 0 FITS in blind failures (2 boards). </a:t>
            </a:r>
          </a:p>
          <a:p>
            <a:r>
              <a:rPr lang="en-CH" dirty="0"/>
              <a:t>CIBFi-Rx: </a:t>
            </a:r>
            <a:r>
              <a:rPr lang="en-CH" b="0" dirty="0"/>
              <a:t>3 x A&amp;B (total – 4 boards)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CCBFD4-5B5C-19D9-846A-1F1FF4FC7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Boards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1C2438-69FA-601D-EC00-2A1A14672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 Nov 2024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0CD303-6778-DB95-D3D4-9123240D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16B45-4D44-8144-ABE8-4385BBEF2478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91997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7690197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BAC635E4-D1FF-2D48-9134-C4877DD03C59}" vid="{17F698DC-F1E3-8A4D-A6E1-8B283122C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</Template>
  <TotalTime>431</TotalTime>
  <Words>356</Words>
  <Application>Microsoft Macintosh PowerPoint</Application>
  <PresentationFormat>Widescreen</PresentationFormat>
  <Paragraphs>68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Arial</vt:lpstr>
      <vt:lpstr>Cambria Math</vt:lpstr>
      <vt:lpstr>Open Sans</vt:lpstr>
      <vt:lpstr>CERN Corporate</vt:lpstr>
      <vt:lpstr>BISv2 Global Model</vt:lpstr>
      <vt:lpstr>PowerPoint Presentation</vt:lpstr>
      <vt:lpstr>PowerPoint Presentation</vt:lpstr>
      <vt:lpstr>PowerPoint Presentation</vt:lpstr>
      <vt:lpstr>Boards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Milosz Robert Blaszkiewicz</dc:creator>
  <cp:lastModifiedBy>Milosz Robert Blaszkiewicz</cp:lastModifiedBy>
  <cp:revision>11</cp:revision>
  <dcterms:created xsi:type="dcterms:W3CDTF">2024-11-04T15:45:38Z</dcterms:created>
  <dcterms:modified xsi:type="dcterms:W3CDTF">2024-11-06T13:02:41Z</dcterms:modified>
</cp:coreProperties>
</file>