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7" r:id="rId9"/>
    <p:sldId id="261" r:id="rId10"/>
    <p:sldId id="266" r:id="rId11"/>
    <p:sldId id="259" r:id="rId12"/>
    <p:sldId id="26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E2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03"/>
    <p:restoredTop sz="94670"/>
  </p:normalViewPr>
  <p:slideViewPr>
    <p:cSldViewPr snapToGrid="0">
      <p:cViewPr varScale="1">
        <p:scale>
          <a:sx n="130" d="100"/>
          <a:sy n="130" d="100"/>
        </p:scale>
        <p:origin x="9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svg"/><Relationship Id="rId1" Type="http://schemas.openxmlformats.org/officeDocument/2006/relationships/image" Target="../media/image4.png"/><Relationship Id="rId4" Type="http://schemas.openxmlformats.org/officeDocument/2006/relationships/image" Target="../media/image7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0F5D70-1F0E-46B5-8DE8-B41780E8DF31}" type="doc">
      <dgm:prSet loTypeId="urn:microsoft.com/office/officeart/2018/2/layout/IconVerticalSolidList" loCatId="icon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C6E7E4A-FFFD-4BB0-A415-14257016413D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28 issues closed:</a:t>
          </a:r>
          <a:endParaRPr lang="en-US" dirty="0"/>
        </a:p>
      </dgm:t>
    </dgm:pt>
    <dgm:pt modelId="{B06797F3-C5BF-4632-9CA0-DAACE642E6B3}" type="parTrans" cxnId="{EFE207F5-19D0-4482-89AA-5F79EF7041E3}">
      <dgm:prSet/>
      <dgm:spPr/>
      <dgm:t>
        <a:bodyPr/>
        <a:lstStyle/>
        <a:p>
          <a:endParaRPr lang="en-US"/>
        </a:p>
      </dgm:t>
    </dgm:pt>
    <dgm:pt modelId="{A5901A3C-714B-4BDE-A1A2-0D91EEBEA8D0}" type="sibTrans" cxnId="{EFE207F5-19D0-4482-89AA-5F79EF7041E3}">
      <dgm:prSet/>
      <dgm:spPr/>
      <dgm:t>
        <a:bodyPr/>
        <a:lstStyle/>
        <a:p>
          <a:endParaRPr lang="en-US"/>
        </a:p>
      </dgm:t>
    </dgm:pt>
    <dgm:pt modelId="{277E99C7-02EA-451F-96FD-7EB9B164BC2F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2000" dirty="0"/>
            <a:t>15 adding new features,</a:t>
          </a:r>
        </a:p>
        <a:p>
          <a:pPr>
            <a:lnSpc>
              <a:spcPct val="100000"/>
            </a:lnSpc>
          </a:pPr>
          <a:r>
            <a:rPr lang="en-CH" sz="2000" dirty="0"/>
            <a:t>9 fixing bugs,</a:t>
          </a:r>
          <a:endParaRPr lang="en-US" sz="2000" dirty="0"/>
        </a:p>
      </dgm:t>
    </dgm:pt>
    <dgm:pt modelId="{29592277-93BD-4639-B54C-3E59BFA399BF}" type="parTrans" cxnId="{BB4F4004-48AA-49BA-B660-50F512D5AB70}">
      <dgm:prSet/>
      <dgm:spPr/>
      <dgm:t>
        <a:bodyPr/>
        <a:lstStyle/>
        <a:p>
          <a:endParaRPr lang="en-US"/>
        </a:p>
      </dgm:t>
    </dgm:pt>
    <dgm:pt modelId="{CC4650AA-E684-44C6-9BBA-38D7AFBED8F8}" type="sibTrans" cxnId="{BB4F4004-48AA-49BA-B660-50F512D5AB70}">
      <dgm:prSet/>
      <dgm:spPr/>
      <dgm:t>
        <a:bodyPr/>
        <a:lstStyle/>
        <a:p>
          <a:endParaRPr lang="en-US"/>
        </a:p>
      </dgm:t>
    </dgm:pt>
    <dgm:pt modelId="{C3E84897-EF0A-4F73-87F4-AE3417EE4702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2000" dirty="0"/>
            <a:t>3 concerned with refactoring &amp; tests,</a:t>
          </a:r>
          <a:endParaRPr lang="en-US" sz="2000" dirty="0"/>
        </a:p>
      </dgm:t>
    </dgm:pt>
    <dgm:pt modelId="{DAEBF1A1-9E89-40FC-BFB9-1D82A848DB46}" type="parTrans" cxnId="{38A3B567-B77C-49AF-B5A5-8B8830D277E2}">
      <dgm:prSet/>
      <dgm:spPr/>
      <dgm:t>
        <a:bodyPr/>
        <a:lstStyle/>
        <a:p>
          <a:endParaRPr lang="en-US"/>
        </a:p>
      </dgm:t>
    </dgm:pt>
    <dgm:pt modelId="{C7BB3319-1BB9-4CB6-B328-527C0E7A672A}" type="sibTrans" cxnId="{38A3B567-B77C-49AF-B5A5-8B8830D277E2}">
      <dgm:prSet/>
      <dgm:spPr/>
      <dgm:t>
        <a:bodyPr/>
        <a:lstStyle/>
        <a:p>
          <a:endParaRPr lang="en-US"/>
        </a:p>
      </dgm:t>
    </dgm:pt>
    <dgm:pt modelId="{91E03BD9-0754-4F5E-B4FF-C6F5A0B1B75C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CH" sz="2000" dirty="0"/>
            <a:t>1 updating documentation.</a:t>
          </a:r>
          <a:endParaRPr lang="en-US" sz="2000" dirty="0"/>
        </a:p>
      </dgm:t>
    </dgm:pt>
    <dgm:pt modelId="{A7644B44-2308-4156-8850-63003ABD2992}" type="parTrans" cxnId="{12FCBDEC-1E0E-41BE-9141-903A16FB0619}">
      <dgm:prSet/>
      <dgm:spPr/>
      <dgm:t>
        <a:bodyPr/>
        <a:lstStyle/>
        <a:p>
          <a:endParaRPr lang="en-US"/>
        </a:p>
      </dgm:t>
    </dgm:pt>
    <dgm:pt modelId="{A21F8E51-E831-4BDE-AACD-F5F1B436ABB6}" type="sibTrans" cxnId="{12FCBDEC-1E0E-41BE-9141-903A16FB0619}">
      <dgm:prSet/>
      <dgm:spPr/>
      <dgm:t>
        <a:bodyPr/>
        <a:lstStyle/>
        <a:p>
          <a:endParaRPr lang="en-US"/>
        </a:p>
      </dgm:t>
    </dgm:pt>
    <dgm:pt modelId="{178C4ACD-BCCE-4A25-A9D5-302F2990E084}">
      <dgm:prSet/>
      <dgm:spPr/>
      <dgm:t>
        <a:bodyPr/>
        <a:lstStyle/>
        <a:p>
          <a:pPr>
            <a:lnSpc>
              <a:spcPct val="100000"/>
            </a:lnSpc>
          </a:pPr>
          <a:r>
            <a:rPr lang="en-CH"/>
            <a:t>Code released to CVMFS for HTCondor users.</a:t>
          </a:r>
          <a:endParaRPr lang="en-US"/>
        </a:p>
      </dgm:t>
    </dgm:pt>
    <dgm:pt modelId="{6631655D-CA5A-4D4C-9D5E-8D5C4977444D}" type="parTrans" cxnId="{4155F031-E469-4FAD-9B5E-5465E071C642}">
      <dgm:prSet/>
      <dgm:spPr/>
      <dgm:t>
        <a:bodyPr/>
        <a:lstStyle/>
        <a:p>
          <a:endParaRPr lang="en-US"/>
        </a:p>
      </dgm:t>
    </dgm:pt>
    <dgm:pt modelId="{3A66000D-9C70-429E-ABFC-D09B0F3A57F1}" type="sibTrans" cxnId="{4155F031-E469-4FAD-9B5E-5465E071C642}">
      <dgm:prSet/>
      <dgm:spPr/>
      <dgm:t>
        <a:bodyPr/>
        <a:lstStyle/>
        <a:p>
          <a:endParaRPr lang="en-US"/>
        </a:p>
      </dgm:t>
    </dgm:pt>
    <dgm:pt modelId="{B229481C-735F-4468-A3F3-77E9448BA943}" type="pres">
      <dgm:prSet presAssocID="{960F5D70-1F0E-46B5-8DE8-B41780E8DF31}" presName="root" presStyleCnt="0">
        <dgm:presLayoutVars>
          <dgm:dir/>
          <dgm:resizeHandles val="exact"/>
        </dgm:presLayoutVars>
      </dgm:prSet>
      <dgm:spPr/>
    </dgm:pt>
    <dgm:pt modelId="{E0E9B44E-B3B9-41D4-92CB-F3BF4795BE76}" type="pres">
      <dgm:prSet presAssocID="{3C6E7E4A-FFFD-4BB0-A415-14257016413D}" presName="compNode" presStyleCnt="0"/>
      <dgm:spPr/>
    </dgm:pt>
    <dgm:pt modelId="{581E21BD-F899-45D9-BBE2-F441506E4597}" type="pres">
      <dgm:prSet presAssocID="{3C6E7E4A-FFFD-4BB0-A415-14257016413D}" presName="bgRect" presStyleLbl="bgShp" presStyleIdx="0" presStyleCnt="2" custScaleY="172856"/>
      <dgm:spPr/>
    </dgm:pt>
    <dgm:pt modelId="{F45F13FD-8F17-4F62-81A7-146C10E39449}" type="pres">
      <dgm:prSet presAssocID="{3C6E7E4A-FFFD-4BB0-A415-14257016413D}" presName="iconRect" presStyleLbl="node1" presStyleIdx="0" presStyleCnt="2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</dgm:pt>
    <dgm:pt modelId="{29704B43-E129-4FBE-9D8A-6D9C41D90732}" type="pres">
      <dgm:prSet presAssocID="{3C6E7E4A-FFFD-4BB0-A415-14257016413D}" presName="spaceRect" presStyleCnt="0"/>
      <dgm:spPr/>
    </dgm:pt>
    <dgm:pt modelId="{D0795064-5869-4AF9-A632-297FC7D672F4}" type="pres">
      <dgm:prSet presAssocID="{3C6E7E4A-FFFD-4BB0-A415-14257016413D}" presName="parTx" presStyleLbl="revTx" presStyleIdx="0" presStyleCnt="3">
        <dgm:presLayoutVars>
          <dgm:chMax val="0"/>
          <dgm:chPref val="0"/>
        </dgm:presLayoutVars>
      </dgm:prSet>
      <dgm:spPr/>
    </dgm:pt>
    <dgm:pt modelId="{B06C0F9E-8D42-423D-AC47-A432F9FE9360}" type="pres">
      <dgm:prSet presAssocID="{3C6E7E4A-FFFD-4BB0-A415-14257016413D}" presName="desTx" presStyleLbl="revTx" presStyleIdx="1" presStyleCnt="3" custScaleX="111520" custLinFactNeighborX="-18836">
        <dgm:presLayoutVars/>
      </dgm:prSet>
      <dgm:spPr/>
    </dgm:pt>
    <dgm:pt modelId="{7D58C7E3-0A90-4C24-99A1-1E9F378D73BB}" type="pres">
      <dgm:prSet presAssocID="{A5901A3C-714B-4BDE-A1A2-0D91EEBEA8D0}" presName="sibTrans" presStyleCnt="0"/>
      <dgm:spPr/>
    </dgm:pt>
    <dgm:pt modelId="{C82D9F27-1ABC-417F-991C-285DBE02EE72}" type="pres">
      <dgm:prSet presAssocID="{178C4ACD-BCCE-4A25-A9D5-302F2990E084}" presName="compNode" presStyleCnt="0"/>
      <dgm:spPr/>
    </dgm:pt>
    <dgm:pt modelId="{8AECE8F9-2B78-427B-9902-B6B5E87FC47F}" type="pres">
      <dgm:prSet presAssocID="{178C4ACD-BCCE-4A25-A9D5-302F2990E084}" presName="bgRect" presStyleLbl="bgShp" presStyleIdx="1" presStyleCnt="2"/>
      <dgm:spPr/>
    </dgm:pt>
    <dgm:pt modelId="{FA9CDB46-3B29-4445-9903-562474629BEA}" type="pres">
      <dgm:prSet presAssocID="{178C4ACD-BCCE-4A25-A9D5-302F2990E084}" presName="iconRect" presStyleLbl="node1" presStyleIdx="1" presStyleCnt="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arget Audience"/>
        </a:ext>
      </dgm:extLst>
    </dgm:pt>
    <dgm:pt modelId="{DF6CDF59-40E8-4E25-A947-9BB140B10CA6}" type="pres">
      <dgm:prSet presAssocID="{178C4ACD-BCCE-4A25-A9D5-302F2990E084}" presName="spaceRect" presStyleCnt="0"/>
      <dgm:spPr/>
    </dgm:pt>
    <dgm:pt modelId="{92E0D252-18B2-432A-8FAC-6B2328A0A50B}" type="pres">
      <dgm:prSet presAssocID="{178C4ACD-BCCE-4A25-A9D5-302F2990E084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BB4F4004-48AA-49BA-B660-50F512D5AB70}" srcId="{3C6E7E4A-FFFD-4BB0-A415-14257016413D}" destId="{277E99C7-02EA-451F-96FD-7EB9B164BC2F}" srcOrd="0" destOrd="0" parTransId="{29592277-93BD-4639-B54C-3E59BFA399BF}" sibTransId="{CC4650AA-E684-44C6-9BBA-38D7AFBED8F8}"/>
    <dgm:cxn modelId="{4155F031-E469-4FAD-9B5E-5465E071C642}" srcId="{960F5D70-1F0E-46B5-8DE8-B41780E8DF31}" destId="{178C4ACD-BCCE-4A25-A9D5-302F2990E084}" srcOrd="1" destOrd="0" parTransId="{6631655D-CA5A-4D4C-9D5E-8D5C4977444D}" sibTransId="{3A66000D-9C70-429E-ABFC-D09B0F3A57F1}"/>
    <dgm:cxn modelId="{38A3B567-B77C-49AF-B5A5-8B8830D277E2}" srcId="{3C6E7E4A-FFFD-4BB0-A415-14257016413D}" destId="{C3E84897-EF0A-4F73-87F4-AE3417EE4702}" srcOrd="1" destOrd="0" parTransId="{DAEBF1A1-9E89-40FC-BFB9-1D82A848DB46}" sibTransId="{C7BB3319-1BB9-4CB6-B328-527C0E7A672A}"/>
    <dgm:cxn modelId="{41B9B46A-636D-496A-B4A1-80F9A8AB8CD7}" type="presOf" srcId="{960F5D70-1F0E-46B5-8DE8-B41780E8DF31}" destId="{B229481C-735F-4468-A3F3-77E9448BA943}" srcOrd="0" destOrd="0" presId="urn:microsoft.com/office/officeart/2018/2/layout/IconVerticalSolidList"/>
    <dgm:cxn modelId="{B530E396-AFDA-4035-8CEE-95877A6CD4E0}" type="presOf" srcId="{C3E84897-EF0A-4F73-87F4-AE3417EE4702}" destId="{B06C0F9E-8D42-423D-AC47-A432F9FE9360}" srcOrd="0" destOrd="1" presId="urn:microsoft.com/office/officeart/2018/2/layout/IconVerticalSolidList"/>
    <dgm:cxn modelId="{B69E2B9D-3F06-4110-9468-A3578B848FED}" type="presOf" srcId="{178C4ACD-BCCE-4A25-A9D5-302F2990E084}" destId="{92E0D252-18B2-432A-8FAC-6B2328A0A50B}" srcOrd="0" destOrd="0" presId="urn:microsoft.com/office/officeart/2018/2/layout/IconVerticalSolidList"/>
    <dgm:cxn modelId="{62C31DB9-B493-4A95-9FFE-8E0B3BDF1EA6}" type="presOf" srcId="{91E03BD9-0754-4F5E-B4FF-C6F5A0B1B75C}" destId="{B06C0F9E-8D42-423D-AC47-A432F9FE9360}" srcOrd="0" destOrd="2" presId="urn:microsoft.com/office/officeart/2018/2/layout/IconVerticalSolidList"/>
    <dgm:cxn modelId="{CA05C1BC-D369-4BF7-9CB0-BE3B0D8A6225}" type="presOf" srcId="{3C6E7E4A-FFFD-4BB0-A415-14257016413D}" destId="{D0795064-5869-4AF9-A632-297FC7D672F4}" srcOrd="0" destOrd="0" presId="urn:microsoft.com/office/officeart/2018/2/layout/IconVerticalSolidList"/>
    <dgm:cxn modelId="{12FCBDEC-1E0E-41BE-9141-903A16FB0619}" srcId="{3C6E7E4A-FFFD-4BB0-A415-14257016413D}" destId="{91E03BD9-0754-4F5E-B4FF-C6F5A0B1B75C}" srcOrd="2" destOrd="0" parTransId="{A7644B44-2308-4156-8850-63003ABD2992}" sibTransId="{A21F8E51-E831-4BDE-AACD-F5F1B436ABB6}"/>
    <dgm:cxn modelId="{2779B0EE-1235-4670-9DC9-E85F2BC90231}" type="presOf" srcId="{277E99C7-02EA-451F-96FD-7EB9B164BC2F}" destId="{B06C0F9E-8D42-423D-AC47-A432F9FE9360}" srcOrd="0" destOrd="0" presId="urn:microsoft.com/office/officeart/2018/2/layout/IconVerticalSolidList"/>
    <dgm:cxn modelId="{EFE207F5-19D0-4482-89AA-5F79EF7041E3}" srcId="{960F5D70-1F0E-46B5-8DE8-B41780E8DF31}" destId="{3C6E7E4A-FFFD-4BB0-A415-14257016413D}" srcOrd="0" destOrd="0" parTransId="{B06797F3-C5BF-4632-9CA0-DAACE642E6B3}" sibTransId="{A5901A3C-714B-4BDE-A1A2-0D91EEBEA8D0}"/>
    <dgm:cxn modelId="{9A59F0F5-9990-4A68-B76B-F720B67106E3}" type="presParOf" srcId="{B229481C-735F-4468-A3F3-77E9448BA943}" destId="{E0E9B44E-B3B9-41D4-92CB-F3BF4795BE76}" srcOrd="0" destOrd="0" presId="urn:microsoft.com/office/officeart/2018/2/layout/IconVerticalSolidList"/>
    <dgm:cxn modelId="{4AB00C78-CA91-4B33-BDE4-0BDFE9DB9E61}" type="presParOf" srcId="{E0E9B44E-B3B9-41D4-92CB-F3BF4795BE76}" destId="{581E21BD-F899-45D9-BBE2-F441506E4597}" srcOrd="0" destOrd="0" presId="urn:microsoft.com/office/officeart/2018/2/layout/IconVerticalSolidList"/>
    <dgm:cxn modelId="{6D2ACD62-CBA8-473F-9F01-166E389858C4}" type="presParOf" srcId="{E0E9B44E-B3B9-41D4-92CB-F3BF4795BE76}" destId="{F45F13FD-8F17-4F62-81A7-146C10E39449}" srcOrd="1" destOrd="0" presId="urn:microsoft.com/office/officeart/2018/2/layout/IconVerticalSolidList"/>
    <dgm:cxn modelId="{20844180-0A30-450F-9441-738C9123B0F1}" type="presParOf" srcId="{E0E9B44E-B3B9-41D4-92CB-F3BF4795BE76}" destId="{29704B43-E129-4FBE-9D8A-6D9C41D90732}" srcOrd="2" destOrd="0" presId="urn:microsoft.com/office/officeart/2018/2/layout/IconVerticalSolidList"/>
    <dgm:cxn modelId="{D8430647-B02F-4A11-B4C8-585C6C175BEC}" type="presParOf" srcId="{E0E9B44E-B3B9-41D4-92CB-F3BF4795BE76}" destId="{D0795064-5869-4AF9-A632-297FC7D672F4}" srcOrd="3" destOrd="0" presId="urn:microsoft.com/office/officeart/2018/2/layout/IconVerticalSolidList"/>
    <dgm:cxn modelId="{7D90995A-2695-478E-B79E-4B3FF88C257E}" type="presParOf" srcId="{E0E9B44E-B3B9-41D4-92CB-F3BF4795BE76}" destId="{B06C0F9E-8D42-423D-AC47-A432F9FE9360}" srcOrd="4" destOrd="0" presId="urn:microsoft.com/office/officeart/2018/2/layout/IconVerticalSolidList"/>
    <dgm:cxn modelId="{680CF0FA-6498-4738-9909-F9FF3E5BB59F}" type="presParOf" srcId="{B229481C-735F-4468-A3F3-77E9448BA943}" destId="{7D58C7E3-0A90-4C24-99A1-1E9F378D73BB}" srcOrd="1" destOrd="0" presId="urn:microsoft.com/office/officeart/2018/2/layout/IconVerticalSolidList"/>
    <dgm:cxn modelId="{F3FE2B33-8C6D-4C37-AE06-67E90DA54429}" type="presParOf" srcId="{B229481C-735F-4468-A3F3-77E9448BA943}" destId="{C82D9F27-1ABC-417F-991C-285DBE02EE72}" srcOrd="2" destOrd="0" presId="urn:microsoft.com/office/officeart/2018/2/layout/IconVerticalSolidList"/>
    <dgm:cxn modelId="{61EEC15A-F080-4276-9A28-034F3ADB91B0}" type="presParOf" srcId="{C82D9F27-1ABC-417F-991C-285DBE02EE72}" destId="{8AECE8F9-2B78-427B-9902-B6B5E87FC47F}" srcOrd="0" destOrd="0" presId="urn:microsoft.com/office/officeart/2018/2/layout/IconVerticalSolidList"/>
    <dgm:cxn modelId="{64BEF82A-D1BD-4063-B58B-C122D3380230}" type="presParOf" srcId="{C82D9F27-1ABC-417F-991C-285DBE02EE72}" destId="{FA9CDB46-3B29-4445-9903-562474629BEA}" srcOrd="1" destOrd="0" presId="urn:microsoft.com/office/officeart/2018/2/layout/IconVerticalSolidList"/>
    <dgm:cxn modelId="{F02AE560-39E5-441F-845E-EF4F94894A21}" type="presParOf" srcId="{C82D9F27-1ABC-417F-991C-285DBE02EE72}" destId="{DF6CDF59-40E8-4E25-A947-9BB140B10CA6}" srcOrd="2" destOrd="0" presId="urn:microsoft.com/office/officeart/2018/2/layout/IconVerticalSolidList"/>
    <dgm:cxn modelId="{760152C7-FF1B-44F4-AA0B-A924B89B45E4}" type="presParOf" srcId="{C82D9F27-1ABC-417F-991C-285DBE02EE72}" destId="{92E0D252-18B2-432A-8FAC-6B2328A0A50B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81E21BD-F899-45D9-BBE2-F441506E4597}">
      <dsp:nvSpPr>
        <dsp:cNvPr id="0" name=""/>
        <dsp:cNvSpPr/>
      </dsp:nvSpPr>
      <dsp:spPr>
        <a:xfrm>
          <a:off x="-115161" y="253277"/>
          <a:ext cx="10266218" cy="2380505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45F13FD-8F17-4F62-81A7-146C10E39449}">
      <dsp:nvSpPr>
        <dsp:cNvPr id="0" name=""/>
        <dsp:cNvSpPr/>
      </dsp:nvSpPr>
      <dsp:spPr>
        <a:xfrm>
          <a:off x="301429" y="1064811"/>
          <a:ext cx="757438" cy="75743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795064-5869-4AF9-A632-297FC7D672F4}">
      <dsp:nvSpPr>
        <dsp:cNvPr id="0" name=""/>
        <dsp:cNvSpPr/>
      </dsp:nvSpPr>
      <dsp:spPr>
        <a:xfrm>
          <a:off x="1475459" y="754949"/>
          <a:ext cx="4619798" cy="1377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750" tIns="145750" rIns="145750" bIns="14575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28 issues closed:</a:t>
          </a:r>
          <a:endParaRPr lang="en-US" sz="2500" kern="1200" dirty="0"/>
        </a:p>
      </dsp:txBody>
      <dsp:txXfrm>
        <a:off x="1475459" y="754949"/>
        <a:ext cx="4619798" cy="1377160"/>
      </dsp:txXfrm>
    </dsp:sp>
    <dsp:sp modelId="{B06C0F9E-8D42-423D-AC47-A432F9FE9360}">
      <dsp:nvSpPr>
        <dsp:cNvPr id="0" name=""/>
        <dsp:cNvSpPr/>
      </dsp:nvSpPr>
      <dsp:spPr>
        <a:xfrm>
          <a:off x="5098458" y="754949"/>
          <a:ext cx="4519557" cy="1377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750" tIns="145750" rIns="145750" bIns="145750" numCol="1" spcCol="1270" anchor="ctr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15 adding new features,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9 fixing bugs,</a:t>
          </a:r>
          <a:endParaRPr lang="en-US" sz="2000" kern="1200" dirty="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3 concerned with refactoring &amp; tests,</a:t>
          </a:r>
          <a:endParaRPr lang="en-US" sz="2000" kern="1200" dirty="0"/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000" kern="1200" dirty="0"/>
            <a:t>1 updating documentation.</a:t>
          </a:r>
          <a:endParaRPr lang="en-US" sz="2000" kern="1200" dirty="0"/>
        </a:p>
      </dsp:txBody>
      <dsp:txXfrm>
        <a:off x="5098458" y="754949"/>
        <a:ext cx="4519557" cy="1377160"/>
      </dsp:txXfrm>
    </dsp:sp>
    <dsp:sp modelId="{8AECE8F9-2B78-427B-9902-B6B5E87FC47F}">
      <dsp:nvSpPr>
        <dsp:cNvPr id="0" name=""/>
        <dsp:cNvSpPr/>
      </dsp:nvSpPr>
      <dsp:spPr>
        <a:xfrm>
          <a:off x="-115161" y="2978073"/>
          <a:ext cx="10266218" cy="1377160"/>
        </a:xfrm>
        <a:prstGeom prst="roundRect">
          <a:avLst>
            <a:gd name="adj" fmla="val 10000"/>
          </a:avLst>
        </a:prstGeom>
        <a:solidFill>
          <a:schemeClr val="accent4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9CDB46-3B29-4445-9903-562474629BEA}">
      <dsp:nvSpPr>
        <dsp:cNvPr id="0" name=""/>
        <dsp:cNvSpPr/>
      </dsp:nvSpPr>
      <dsp:spPr>
        <a:xfrm>
          <a:off x="301429" y="3287934"/>
          <a:ext cx="757438" cy="75743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E0D252-18B2-432A-8FAC-6B2328A0A50B}">
      <dsp:nvSpPr>
        <dsp:cNvPr id="0" name=""/>
        <dsp:cNvSpPr/>
      </dsp:nvSpPr>
      <dsp:spPr>
        <a:xfrm>
          <a:off x="1475459" y="2978073"/>
          <a:ext cx="8672485" cy="13771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5750" tIns="145750" rIns="145750" bIns="145750" numCol="1" spcCol="1270" anchor="ctr" anchorCtr="0">
          <a:noAutofit/>
        </a:bodyPr>
        <a:lstStyle/>
        <a:p>
          <a:pPr marL="0" lvl="0" indent="0" algn="l" defTabSz="11112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CH" sz="2500" kern="1200"/>
            <a:t>Code released to CVMFS for HTCondor users.</a:t>
          </a:r>
          <a:endParaRPr lang="en-US" sz="2500" kern="1200"/>
        </a:p>
      </dsp:txBody>
      <dsp:txXfrm>
        <a:off x="1475459" y="2978073"/>
        <a:ext cx="8672485" cy="13771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E9CA45-B231-9E44-98A1-04C60B45FAAE}" type="datetimeFigureOut">
              <a:rPr lang="en-CH" smtClean="0"/>
              <a:t>08.02.2024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3489D8-E296-2B4A-9748-1CD753DA7B4D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332199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5409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5172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269076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0294440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1423178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859810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946514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621730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994507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32981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57093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0560554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07413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7787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9004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80648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02388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83565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60743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936698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059544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C86E91C-EB20-EE44-95DD-AAA06A976A43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1239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C7676-3A2A-B920-62ED-EC4E617CFCB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AvailSim4 v2.1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909013F-213B-B520-3804-51F993DC21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January 2024 Release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1C1C0A-1293-8DFD-C8CA-CF82888C1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7CCF0-9C5C-EA30-E443-C48B95F50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842329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DAB387F-D4B6-395F-251F-75B44C656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CVMFS</a:t>
            </a:r>
            <a:br>
              <a:rPr lang="en-CH" dirty="0"/>
            </a:br>
            <a:r>
              <a:rPr lang="en-CH" b="0" dirty="0"/>
              <a:t>Automated release directly from the Gitlab CI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EA49C07C-AE77-4ED7-6DE5-1DBC882078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8" y="1592264"/>
            <a:ext cx="3879808" cy="4231826"/>
          </a:xfrm>
        </p:spPr>
        <p:txBody>
          <a:bodyPr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Service account “as4team” to keep it running independently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en-US" b="0" dirty="0"/>
              <a:t>Belongs to an e-group “lxcvmfs-availsim4” with write permissions to the AvailSim4 repository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Kerberos authentication using </a:t>
            </a:r>
            <a:r>
              <a:rPr lang="en-US" b="0" dirty="0" err="1"/>
              <a:t>keytab</a:t>
            </a:r>
            <a:r>
              <a:rPr lang="en-US" b="0" dirty="0"/>
              <a:t> file from the release manager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7FA4F38-225F-3171-4E2B-B4850BA99FC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456170" y="1439335"/>
            <a:ext cx="7327842" cy="4231826"/>
          </a:xfrm>
          <a:prstGeom prst="rect">
            <a:avLst/>
          </a:prstGeom>
          <a:noFill/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121B7F-501A-551B-058B-0713A6898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E1173C-D364-8963-00A9-5DFE21F2F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869402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2C30F1-09E2-B93E-C691-18233262B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anchor="t">
            <a:normAutofit/>
          </a:bodyPr>
          <a:lstStyle/>
          <a:p>
            <a:r>
              <a:rPr lang="en-CH" dirty="0"/>
              <a:t>Distribution</a:t>
            </a:r>
            <a:br>
              <a:rPr lang="en-CH" dirty="0"/>
            </a:br>
            <a:endParaRPr lang="en-CH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4DEA6C2-6150-29F7-DC44-F0ABA891695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0" y="1449388"/>
            <a:ext cx="7100888" cy="108426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/>
          <a:p>
            <a:r>
              <a:rPr lang="en-CH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git clone </a:t>
            </a:r>
            <a:r>
              <a:rPr lang="en-GB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https://</a:t>
            </a:r>
            <a:r>
              <a:rPr lang="en-GB" sz="1600" b="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gitlab.cern.ch</a:t>
            </a:r>
            <a:r>
              <a:rPr lang="en-GB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/availsim4/availsim4.git</a:t>
            </a:r>
            <a:endParaRPr lang="en-CH" sz="1600" b="0" dirty="0">
              <a:solidFill>
                <a:schemeClr val="tx1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73B58643-0887-8792-D378-C5B6F94B4E07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2959894"/>
            <a:ext cx="7100888" cy="108426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pip install availsim4</a:t>
            </a:r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B2925905-33C3-51BD-E1CE-32C77137D0C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0" y="4470400"/>
            <a:ext cx="7122047" cy="1084264"/>
          </a:xfrm>
          <a:prstGeom prst="homePlate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en-US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source /</a:t>
            </a:r>
            <a:r>
              <a:rPr lang="en-US" sz="1600" b="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cvmfs</a:t>
            </a:r>
            <a:r>
              <a:rPr lang="en-US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/beam-</a:t>
            </a:r>
            <a:r>
              <a:rPr lang="en-US" sz="1600" b="0" dirty="0" err="1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physics.cern.ch</a:t>
            </a:r>
            <a:r>
              <a:rPr lang="en-US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/availsim4/v2.1.0/availsim4-setup.sh</a:t>
            </a:r>
          </a:p>
          <a:p>
            <a:r>
              <a:rPr lang="en-US" sz="1600" b="0" dirty="0">
                <a:solidFill>
                  <a:schemeClr val="tx1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from machines with access to CVMFS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69570C4A-A693-8E4A-2C55-9DDF21E5A3C4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7DDCD-0439-02FD-2EEE-B1EF51B1AE7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11</a:t>
            </a:fld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F4A50B7-F496-800C-245E-CD943BF07B40}"/>
              </a:ext>
            </a:extLst>
          </p:cNvPr>
          <p:cNvSpPr txBox="1"/>
          <p:nvPr/>
        </p:nvSpPr>
        <p:spPr>
          <a:xfrm>
            <a:off x="8942070" y="1676795"/>
            <a:ext cx="1340110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000" dirty="0"/>
              <a:t>Gitlab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4CE05D-C9AC-D5A6-B6FC-180CD6937180}"/>
              </a:ext>
            </a:extLst>
          </p:cNvPr>
          <p:cNvSpPr txBox="1"/>
          <p:nvPr/>
        </p:nvSpPr>
        <p:spPr>
          <a:xfrm>
            <a:off x="9071111" y="3187301"/>
            <a:ext cx="1082027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000" dirty="0"/>
              <a:t>PyPI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81043B-BB7E-F153-3CF3-7FE153B3A85B}"/>
              </a:ext>
            </a:extLst>
          </p:cNvPr>
          <p:cNvSpPr txBox="1"/>
          <p:nvPr/>
        </p:nvSpPr>
        <p:spPr>
          <a:xfrm>
            <a:off x="8715243" y="4697807"/>
            <a:ext cx="1793761" cy="61555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4000" dirty="0"/>
              <a:t>CVMFS</a:t>
            </a:r>
          </a:p>
        </p:txBody>
      </p:sp>
    </p:spTree>
    <p:extLst>
      <p:ext uri="{BB962C8B-B14F-4D97-AF65-F5344CB8AC3E}">
        <p14:creationId xmlns:p14="http://schemas.microsoft.com/office/powerpoint/2010/main" val="40950997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3446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1BD2266-5F3A-443E-2BE0-0E523D7567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CH" b="0" dirty="0"/>
              <a:t>Summary of changes</a:t>
            </a:r>
          </a:p>
          <a:p>
            <a:pPr marL="457200" indent="-457200">
              <a:buAutoNum type="arabicPeriod"/>
            </a:pPr>
            <a:r>
              <a:rPr lang="en-CH" b="0" dirty="0"/>
              <a:t>New features I</a:t>
            </a:r>
          </a:p>
          <a:p>
            <a:pPr marL="457200" indent="-457200">
              <a:buAutoNum type="arabicPeriod"/>
            </a:pPr>
            <a:r>
              <a:rPr lang="en-CH" b="0" dirty="0"/>
              <a:t>New fetures II</a:t>
            </a:r>
          </a:p>
          <a:p>
            <a:pPr marL="457200" indent="-457200">
              <a:buAutoNum type="arabicPeriod"/>
            </a:pPr>
            <a:r>
              <a:rPr lang="en-CH" b="0" dirty="0"/>
              <a:t>Refactors</a:t>
            </a:r>
          </a:p>
          <a:p>
            <a:pPr marL="457200" indent="-457200">
              <a:buAutoNum type="arabicPeriod"/>
            </a:pPr>
            <a:r>
              <a:rPr lang="en-CH" b="0" dirty="0"/>
              <a:t>Fixed Bugs</a:t>
            </a:r>
          </a:p>
          <a:p>
            <a:pPr marL="457200" indent="-457200">
              <a:buAutoNum type="arabicPeriod"/>
            </a:pPr>
            <a:r>
              <a:rPr lang="en-CH" b="0" dirty="0"/>
              <a:t>CVMFS</a:t>
            </a:r>
          </a:p>
          <a:p>
            <a:pPr marL="457200" indent="-457200">
              <a:buAutoNum type="arabicPeriod"/>
            </a:pPr>
            <a:endParaRPr lang="en-CH" b="0" dirty="0"/>
          </a:p>
          <a:p>
            <a:pPr marL="781200" lvl="1" indent="-457200">
              <a:buAutoNum type="arabicPeriod"/>
            </a:pPr>
            <a:endParaRPr lang="en-CH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0FEB1E-B3BB-D124-7E63-D2BC308C1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448CA0-A6BD-400D-8C09-BE6DEEA06A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D9F9BC-420A-9600-A23F-EF0DCFFAE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34952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A71AA6-613B-1E3B-DD8C-117D38AADE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Changes</a:t>
            </a:r>
            <a:br>
              <a:rPr lang="en-CH" dirty="0"/>
            </a:br>
            <a:r>
              <a:rPr lang="en-CH" b="0" dirty="0"/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0DA192-ED2A-238E-AE28-B472217F9C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574099" y="6350851"/>
            <a:ext cx="1542289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08 Feb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5DD3EF-D203-6C25-8766-E7152CDDB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CC86E91C-EB20-EE44-95DD-AAA06A976A43}" type="slidenum">
              <a:rPr lang="en-CH" smtClean="0"/>
              <a:pPr>
                <a:spcAft>
                  <a:spcPts val="600"/>
                </a:spcAft>
              </a:pPr>
              <a:t>3</a:t>
            </a:fld>
            <a:endParaRPr lang="en-CH"/>
          </a:p>
        </p:txBody>
      </p:sp>
      <p:graphicFrame>
        <p:nvGraphicFramePr>
          <p:cNvPr id="7" name="Content Placeholder 1">
            <a:extLst>
              <a:ext uri="{FF2B5EF4-FFF2-40B4-BE49-F238E27FC236}">
                <a16:creationId xmlns:a16="http://schemas.microsoft.com/office/drawing/2014/main" id="{6F6FB75F-521E-B42B-6A9D-632C0B0C252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5098681"/>
              </p:ext>
            </p:extLst>
          </p:nvPr>
        </p:nvGraphicFramePr>
        <p:xfrm>
          <a:off x="997527" y="1592263"/>
          <a:ext cx="10266218" cy="46085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045528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3EEEA34-8931-6E64-F5F8-34051F965D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7613793" cy="46085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/>
              <a:t>HTCondor Support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GB"/>
              <a:t>Results being e</a:t>
            </a:r>
            <a:r>
              <a:rPr lang="en-CH"/>
              <a:t>xported periodically, to avoid complete loss of results when reaching MAX_RUNTIME.</a:t>
            </a:r>
          </a:p>
          <a:p>
            <a:pPr marL="457200" indent="-457200">
              <a:buFont typeface="+mj-lt"/>
              <a:buAutoNum type="arabicPeriod"/>
            </a:pPr>
            <a:r>
              <a:rPr lang="en-CH"/>
              <a:t>Three-parameters Weibull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/>
              <a:t>New probability distribution requested by Jack.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/>
              <a:t>Support for lists of lists to be part of the sensitivity analysis.</a:t>
            </a:r>
          </a:p>
          <a:p>
            <a:pPr marL="457200" indent="-457200">
              <a:buFont typeface="+mj-lt"/>
              <a:buAutoNum type="arabicPeriod"/>
            </a:pPr>
            <a:r>
              <a:rPr lang="en-CH"/>
              <a:t>Seeds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/>
              <a:t>Enabled Numpy’s random entropy to be used as the seed (“</a:t>
            </a:r>
            <a:r>
              <a:rPr lang="en-CH" i="1"/>
              <a:t>None</a:t>
            </a:r>
            <a:r>
              <a:rPr lang="en-CH"/>
              <a:t>”).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/>
              <a:t>Updated pseudo-random number generator use.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/>
              <a:t>Warning when the seeds are overlapping between concurent jobs.</a:t>
            </a: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604C22-6B32-0E7F-E7A5-B5A975E82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Changes</a:t>
            </a:r>
            <a:br>
              <a:rPr lang="en-CH" dirty="0"/>
            </a:br>
            <a:r>
              <a:rPr lang="en-CH" b="0" dirty="0"/>
              <a:t>New features I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9909C-1586-C1E9-D5CE-26157075A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B00C4A-AA56-E599-E2E9-176B8AC0C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3183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C8BFD6-FF24-59DF-B1A1-A5D02F7795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4"/>
            </a:pPr>
            <a:r>
              <a:rPr lang="en-CH" dirty="0"/>
              <a:t>Default values in input files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Some columns are now optional (see user guide).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Modified behaviour of “None” keyword for Phases (applicable to all phases).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CH" dirty="0"/>
              <a:t>Importance Splitting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Metric tracking the criticallity of system configuration</a:t>
            </a:r>
          </a:p>
          <a:p>
            <a:pPr marL="457200" indent="-457200">
              <a:buFont typeface="+mj-lt"/>
              <a:buAutoNum type="arabicPeriod" startAt="4"/>
            </a:pPr>
            <a:r>
              <a:rPr lang="en-CH" dirty="0"/>
              <a:t>Other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“Status” field in the LAST_TIMELINE.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Streamlining of error messages (phase jumps, incorrect input, etc.).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User experience: guides, notebooks, examples (to be continued).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Sanity checks (</a:t>
            </a:r>
            <a:r>
              <a:rPr lang="en-CH" i="1" dirty="0"/>
              <a:t>Thomas</a:t>
            </a:r>
            <a:r>
              <a:rPr lang="en-CH" dirty="0"/>
              <a:t>)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DEF9A0-EB49-C4EB-4F0E-B96EE938A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Changes</a:t>
            </a:r>
            <a:br>
              <a:rPr lang="en-CH" dirty="0"/>
            </a:br>
            <a:r>
              <a:rPr lang="en-CH" b="0" dirty="0"/>
              <a:t>New features II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F08269-9193-407E-1A74-BD4CDF26E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6EF8BA-2923-B89A-4AE9-73561A5C7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824061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EBD6272-1261-01DF-B2E4-A0832DD8B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en-CH" dirty="0"/>
              <a:t>Refactoring larger structures</a:t>
            </a:r>
            <a:br>
              <a:rPr lang="en-CH" dirty="0"/>
            </a:br>
            <a:r>
              <a:rPr lang="en-CH" b="0" dirty="0"/>
              <a:t>Exporters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FD36A6-3D30-51F4-14EA-C576A740A623}"/>
              </a:ext>
            </a:extLst>
          </p:cNvPr>
          <p:cNvSpPr txBox="1"/>
          <p:nvPr/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Previously</a:t>
            </a:r>
          </a:p>
        </p:txBody>
      </p:sp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82D919B2-ACE7-BA17-6FBF-0E8D815F5A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67440" y="1604966"/>
            <a:ext cx="5621360" cy="655634"/>
          </a:xfrm>
        </p:spPr>
        <p:txBody>
          <a:bodyPr/>
          <a:lstStyle/>
          <a:p>
            <a:pPr algn="ctr"/>
            <a:r>
              <a:rPr lang="en-US" dirty="0"/>
              <a:t>Currently</a:t>
            </a:r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AB8D1C88-C217-62D4-6CCB-45FA9F6F96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6" y="2102852"/>
            <a:ext cx="5616575" cy="4010583"/>
          </a:xfrm>
        </p:spPr>
        <p:txBody>
          <a:bodyPr wrap="square">
            <a:normAutofit/>
          </a:bodyPr>
          <a:lstStyle/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Aggregate_exporter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Results_exporter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XLSX_Analysis_Exporter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XLSX_Component_Listing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XLSX_Component_Tree_Extended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XLSX_Component_Tree_Simple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XLSX_Connectivity_Matrix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XLSX_Critical_Failure_Paths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XLSX_Execution_Metrics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XLSX_Last_Timeline</a:t>
            </a:r>
            <a:r>
              <a:rPr lang="en-GB" sz="1600" b="0" dirty="0"/>
              <a:t>, </a:t>
            </a:r>
          </a:p>
          <a:p>
            <a:pPr lvl="0">
              <a:spcBef>
                <a:spcPts val="300"/>
              </a:spcBef>
              <a:spcAft>
                <a:spcPts val="300"/>
              </a:spcAft>
            </a:pPr>
            <a:r>
              <a:rPr lang="en-GB" sz="1600" b="0" dirty="0" err="1"/>
              <a:t>XLSX_Rca</a:t>
            </a:r>
            <a:r>
              <a:rPr lang="en-GB" sz="1600" b="0" dirty="0"/>
              <a:t>, </a:t>
            </a:r>
            <a:r>
              <a:rPr lang="en-GB" sz="1600" b="0" dirty="0" err="1"/>
              <a:t>XLSX_Summary</a:t>
            </a:r>
            <a:endParaRPr lang="en-CH" sz="1600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3F95BD3-7F88-751D-8B32-05CE319680F6}"/>
              </a:ext>
            </a:extLst>
          </p:cNvPr>
          <p:cNvSpPr/>
          <p:nvPr/>
        </p:nvSpPr>
        <p:spPr>
          <a:xfrm>
            <a:off x="6167439" y="2014151"/>
            <a:ext cx="5616574" cy="409928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xlsx/</a:t>
            </a:r>
          </a:p>
          <a:p>
            <a:pPr lvl="1"/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analysis/</a:t>
            </a:r>
            <a:endParaRPr lang="en-US" sz="1600" b="1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	XLSXAnalysisExporter, 	XLSXComponentListing, 	XLSXComponentTreeExtended, 	XLSXComponentTreeSimple, 	XLSXConnectivityMatrix, 	XLSXCriticalFailurePaths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result/</a:t>
            </a:r>
            <a:endParaRPr lang="en-US" sz="1600" b="1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	XLSXExecutionMetrics, XLSXLastTimeline, 	XLSXRca, XLSXSummary</a:t>
            </a:r>
          </a:p>
          <a:p>
            <a:pPr lvl="1"/>
            <a:r>
              <a:rPr lang="en-US" sz="1600" i="1" dirty="0" err="1">
                <a:solidFill>
                  <a:schemeClr val="tx2">
                    <a:lumMod val="50000"/>
                  </a:schemeClr>
                </a:solidFill>
              </a:rPr>
              <a:t>XLSXExporter</a:t>
            </a:r>
            <a:r>
              <a:rPr lang="en-US" sz="1600" i="1" dirty="0">
                <a:solidFill>
                  <a:schemeClr val="tx2">
                    <a:lumMod val="50000"/>
                  </a:schemeClr>
                </a:solidFill>
              </a:rPr>
              <a:t> (abstract class)</a:t>
            </a:r>
          </a:p>
          <a:p>
            <a:pPr lvl="0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ExportManager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n-CH" sz="1600" i="1" dirty="0">
                <a:solidFill>
                  <a:schemeClr val="tx2">
                    <a:lumMod val="50000"/>
                  </a:schemeClr>
                </a:solidFill>
              </a:rPr>
              <a:t>Exporter (abstract class)</a:t>
            </a:r>
            <a:endParaRPr lang="en-US" sz="1600" i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GraphExporter</a:t>
            </a:r>
            <a:endParaRPr lang="en-US" sz="1600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en-CH" sz="1600" i="1" dirty="0">
                <a:solidFill>
                  <a:schemeClr val="tx2">
                    <a:lumMod val="50000"/>
                  </a:schemeClr>
                </a:solidFill>
              </a:rPr>
              <a:t>InputFileExporter (abstract class)</a:t>
            </a:r>
            <a:endParaRPr lang="en-US" sz="16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8C94061E-1946-0673-DB82-A26417C96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E85BAA0B-231A-2C0F-9E93-0D9686ABD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64485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DADEDE-D1E4-9FC1-304C-67AABFF89A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8C2F617-41E9-289D-A82C-A7C8FF9788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Refactoring larger structures</a:t>
            </a:r>
            <a:br>
              <a:rPr lang="en-CH" dirty="0"/>
            </a:br>
            <a:r>
              <a:rPr lang="en-CH" b="0" dirty="0"/>
              <a:t>Readers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6C4E0A1-88A8-87C7-EC27-AC98E64E71AC}"/>
              </a:ext>
            </a:extLst>
          </p:cNvPr>
          <p:cNvSpPr/>
          <p:nvPr/>
        </p:nvSpPr>
        <p:spPr>
          <a:xfrm>
            <a:off x="6096000" y="2026508"/>
            <a:ext cx="5616574" cy="40159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xlsx/</a:t>
            </a:r>
          </a:p>
          <a:p>
            <a:pPr lvl="1"/>
            <a:r>
              <a:rPr lang="en-GB" sz="1600" b="1" dirty="0" err="1">
                <a:solidFill>
                  <a:schemeClr val="tx2">
                    <a:lumMod val="50000"/>
                  </a:schemeClr>
                </a:solidFill>
              </a:rPr>
              <a:t>sy</a:t>
            </a:r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stem_template/</a:t>
            </a:r>
          </a:p>
          <a:p>
            <a:pPr lvl="1"/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	</a:t>
            </a:r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ArchitectureSheetReader, 	FailureModesSheetReader, 	FailureModesAssignmentReader, 	InspectionSheetReader, MruSheetReader, 	PhaseJumpTriggersSheetReader, 	PhaseSheetReader, …,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	SheetReader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MonteCarloReader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QuasiMonteCarloReader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SensitivityAnalysisReader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SimulationReader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SplittingMonteCarloReader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SystemTemplateReader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XlsxUtils</a:t>
            </a:r>
            <a:endParaRPr lang="en-CH" sz="1600" b="1" dirty="0">
              <a:solidFill>
                <a:schemeClr val="tx2">
                  <a:lumMod val="50000"/>
                </a:schemeClr>
              </a:solidFill>
            </a:endParaRPr>
          </a:p>
          <a:p>
            <a:pPr lvl="0"/>
            <a:r>
              <a:rPr lang="pl-PL" sz="1600" i="1" dirty="0">
                <a:solidFill>
                  <a:schemeClr val="tx2">
                    <a:lumMod val="50000"/>
                  </a:schemeClr>
                </a:solidFill>
              </a:rPr>
              <a:t>Reader (</a:t>
            </a:r>
            <a:r>
              <a:rPr lang="pl-PL" sz="1600" i="1" dirty="0" err="1">
                <a:solidFill>
                  <a:schemeClr val="tx2">
                    <a:lumMod val="50000"/>
                  </a:schemeClr>
                </a:solidFill>
              </a:rPr>
              <a:t>interface</a:t>
            </a:r>
            <a:r>
              <a:rPr lang="pl-PL" sz="1600" i="1" dirty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lang="en-US" sz="1600" i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FD3E272-A02F-EFA5-93AE-729BB1FBD3AA}"/>
              </a:ext>
            </a:extLst>
          </p:cNvPr>
          <p:cNvSpPr/>
          <p:nvPr/>
        </p:nvSpPr>
        <p:spPr>
          <a:xfrm>
            <a:off x="407987" y="2260599"/>
            <a:ext cx="5616574" cy="327801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CH" sz="1600" b="1" dirty="0">
                <a:solidFill>
                  <a:schemeClr val="tx2">
                    <a:lumMod val="50000"/>
                  </a:schemeClr>
                </a:solidFill>
              </a:rPr>
              <a:t>xlsx/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MonteCarloReader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QuasiMonteCarloReader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SensitivityAnalysisReader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SimulationReader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SystemTemplateReader </a:t>
            </a:r>
          </a:p>
          <a:p>
            <a:pPr lvl="1"/>
            <a:r>
              <a:rPr lang="en-CH" sz="1600" dirty="0">
                <a:solidFill>
                  <a:schemeClr val="tx2">
                    <a:lumMod val="50000"/>
                  </a:schemeClr>
                </a:solidFill>
              </a:rPr>
              <a:t>XlsxReader</a:t>
            </a:r>
            <a:endParaRPr lang="en-CH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96958F1-1BBD-FAA1-51BF-114E74C22023}"/>
              </a:ext>
            </a:extLst>
          </p:cNvPr>
          <p:cNvSpPr txBox="1"/>
          <p:nvPr/>
        </p:nvSpPr>
        <p:spPr>
          <a:xfrm>
            <a:off x="407987" y="1592263"/>
            <a:ext cx="5616575" cy="668337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algn="ctr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lang="en-GB" sz="2400" b="1" kern="1200" dirty="0">
                <a:solidFill>
                  <a:schemeClr val="accent2"/>
                </a:solidFill>
                <a:latin typeface="+mn-lt"/>
                <a:ea typeface="+mn-ea"/>
                <a:cs typeface="+mn-cs"/>
              </a:rPr>
              <a:t>Previously</a:t>
            </a:r>
          </a:p>
        </p:txBody>
      </p:sp>
      <p:sp>
        <p:nvSpPr>
          <p:cNvPr id="15" name="Text Placeholder 4">
            <a:extLst>
              <a:ext uri="{FF2B5EF4-FFF2-40B4-BE49-F238E27FC236}">
                <a16:creationId xmlns:a16="http://schemas.microsoft.com/office/drawing/2014/main" id="{880103E0-0543-C56F-678D-3F74CE4D5E84}"/>
              </a:ext>
            </a:extLst>
          </p:cNvPr>
          <p:cNvSpPr txBox="1">
            <a:spLocks/>
          </p:cNvSpPr>
          <p:nvPr/>
        </p:nvSpPr>
        <p:spPr>
          <a:xfrm>
            <a:off x="6167440" y="1604966"/>
            <a:ext cx="5621360" cy="655634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400" dirty="0">
                <a:solidFill>
                  <a:schemeClr val="accent2"/>
                </a:solidFill>
              </a:rPr>
              <a:t>Currently</a:t>
            </a:r>
          </a:p>
        </p:txBody>
      </p: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6A467467-4E07-BF65-E28D-8EEEFDEFB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153F33C2-2584-B55C-5687-0245BB4FC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213758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1E1CED-B81F-3DD7-1E41-A7EB7FD21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Refactoring larger structures</a:t>
            </a:r>
            <a:br>
              <a:rPr lang="en-CH" dirty="0"/>
            </a:br>
            <a:r>
              <a:rPr lang="en-CH" b="0" dirty="0"/>
              <a:t>HTCondorRunner &amp; Other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5167C399-ACE3-26DE-D923-D46443E11B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HTCondorRunner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618EB-A9B4-1921-68DF-19D29125252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Submission and Bash scripts now stored as templates</a:t>
            </a:r>
            <a:endParaRPr lang="en-CH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Runner rewritten from a module-style to a testable class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0" dirty="0"/>
              <a:t>And we </a:t>
            </a:r>
            <a:r>
              <a:rPr lang="en-CH" dirty="0"/>
              <a:t>even</a:t>
            </a:r>
            <a:r>
              <a:rPr lang="en-CH" b="0" dirty="0"/>
              <a:t> have tests!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15D0DEA-DD7E-3B9C-8F7C-F58DCAF2B6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CH" dirty="0"/>
              <a:t>Other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1909590-B2D8-82EB-3DDE-C1FD9357C5A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CH" b="0" dirty="0"/>
              <a:t>PyLint in CI pipeline</a:t>
            </a:r>
          </a:p>
          <a:p>
            <a:r>
              <a:rPr lang="en-CH" b="0" dirty="0"/>
              <a:t>Pathlib to handle paths across the entire framework</a:t>
            </a:r>
          </a:p>
          <a:p>
            <a:r>
              <a:rPr lang="en-CH" b="0" dirty="0"/>
              <a:t>Specification moved from Overleaf to Markdown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FA760-E245-410E-1347-EC70781331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E8D10-0167-A9D1-66C2-4457686743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408864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F4F37F-6488-E18B-5AFF-5B8E215104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Changes</a:t>
            </a:r>
            <a:br>
              <a:rPr lang="en-CH" dirty="0"/>
            </a:br>
            <a:r>
              <a:rPr lang="en-CH" b="0" dirty="0"/>
              <a:t>Fixed bugs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ED2904-3B56-52FB-F7AD-9B52B17EF24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Children logic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Enabling arbitrary locations of the user-defined Python classes defining the custom logic.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Regex expressions to match standard logic (XooY, xTF, xRC, etc.).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Custom logic on HTCondor.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Output file name with timestamp.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Phase jumps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Avoiding infinite loop by disregarding such jumps to the current phase.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Warnings for user for improper or unexpected use. 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C2B249-444E-4649-EF9D-5E11C75E622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 startAt="3"/>
            </a:pPr>
            <a:r>
              <a:rPr lang="en-CH" dirty="0"/>
              <a:t>Failure modes 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Multiple failure modes per component </a:t>
            </a:r>
            <a:r>
              <a:rPr lang="en-CH" i="1" dirty="0"/>
              <a:t>(Thomas).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N</a:t>
            </a:r>
            <a:r>
              <a:rPr lang="en-GB" dirty="0"/>
              <a:t>o</a:t>
            </a:r>
            <a:r>
              <a:rPr lang="en-CH" dirty="0"/>
              <a:t> failure modes of a componet</a:t>
            </a:r>
            <a:r>
              <a:rPr lang="en-CH" i="1" dirty="0"/>
              <a:t> (Thomas).</a:t>
            </a:r>
          </a:p>
          <a:p>
            <a:pPr marL="457200" indent="-457200">
              <a:buFont typeface="+mj-lt"/>
              <a:buAutoNum type="arabicPeriod" startAt="3"/>
            </a:pPr>
            <a:r>
              <a:rPr lang="en-CH" dirty="0"/>
              <a:t>Other.</a:t>
            </a:r>
          </a:p>
          <a:p>
            <a:pPr marL="781200" lvl="1" indent="-457200">
              <a:buFont typeface="+mj-lt"/>
              <a:buAutoNum type="arabicPeriod"/>
            </a:pPr>
            <a:r>
              <a:rPr lang="en-CH" dirty="0"/>
              <a:t>Removing indeterminism caused by MRUs (</a:t>
            </a:r>
            <a:r>
              <a:rPr lang="en-CH" i="1" dirty="0"/>
              <a:t>Thomas</a:t>
            </a:r>
            <a:r>
              <a:rPr lang="en-CH" dirty="0"/>
              <a:t>).</a:t>
            </a:r>
          </a:p>
          <a:p>
            <a:pPr marL="781200" lvl="1" indent="-457200">
              <a:buFont typeface="+mj-lt"/>
              <a:buAutoNum type="arabicPeriod"/>
            </a:pPr>
            <a:endParaRPr lang="en-CH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65F86A-F89F-D352-4B29-07E5380D48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08 Feb 2024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A39938-393D-E712-0403-E82906C2DB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86E91C-EB20-EE44-95DD-AAA06A976A43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5978366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2637</TotalTime>
  <Words>680</Words>
  <Application>Microsoft Macintosh PowerPoint</Application>
  <PresentationFormat>Widescreen</PresentationFormat>
  <Paragraphs>140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Consolas</vt:lpstr>
      <vt:lpstr>CERN Corporate</vt:lpstr>
      <vt:lpstr>AvailSim4 v2.1</vt:lpstr>
      <vt:lpstr>List of contents</vt:lpstr>
      <vt:lpstr>Changes Summary</vt:lpstr>
      <vt:lpstr>Changes New features I</vt:lpstr>
      <vt:lpstr>Changes New features II</vt:lpstr>
      <vt:lpstr>Refactoring larger structures Exporters</vt:lpstr>
      <vt:lpstr>Refactoring larger structures Readers</vt:lpstr>
      <vt:lpstr>Refactoring larger structures HTCondorRunner &amp; Other</vt:lpstr>
      <vt:lpstr>Changes Fixed bugs</vt:lpstr>
      <vt:lpstr>CVMFS Automated release directly from the Gitlab CI</vt:lpstr>
      <vt:lpstr>Distribution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AvailSim4 v2.1</dc:title>
  <dc:creator>Milosz Robert Blaszkiewicz</dc:creator>
  <cp:lastModifiedBy>Milosz Robert Blaszkiewicz</cp:lastModifiedBy>
  <cp:revision>8</cp:revision>
  <dcterms:created xsi:type="dcterms:W3CDTF">2024-02-06T15:06:08Z</dcterms:created>
  <dcterms:modified xsi:type="dcterms:W3CDTF">2024-02-08T16:39:10Z</dcterms:modified>
</cp:coreProperties>
</file>