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2" r:id="rId4"/>
    <p:sldId id="263" r:id="rId5"/>
    <p:sldId id="264" r:id="rId6"/>
    <p:sldId id="265" r:id="rId7"/>
    <p:sldId id="268" r:id="rId8"/>
    <p:sldId id="266" r:id="rId9"/>
    <p:sldId id="267" r:id="rId10"/>
    <p:sldId id="269" r:id="rId11"/>
    <p:sldId id="261" r:id="rId12"/>
    <p:sldId id="260" r:id="rId1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C9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652" autoAdjust="0"/>
    <p:restoredTop sz="95413" autoAdjust="0"/>
  </p:normalViewPr>
  <p:slideViewPr>
    <p:cSldViewPr snapToGrid="0" showGuides="1">
      <p:cViewPr>
        <p:scale>
          <a:sx n="91" d="100"/>
          <a:sy n="91" d="100"/>
        </p:scale>
        <p:origin x="-614" y="-8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28AAEF-438F-4B25-AEDA-67B56B404123}" type="datetimeFigureOut">
              <a:rPr lang="it-IT" smtClean="0"/>
              <a:t>22/05/2024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0D7264-8EFB-4D7A-9340-B7A1678818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7729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0D7264-8EFB-4D7A-9340-B7A167881855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6648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0D7264-8EFB-4D7A-9340-B7A167881855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3462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 hasCustomPrompt="1"/>
          </p:nvPr>
        </p:nvSpPr>
        <p:spPr>
          <a:xfrm>
            <a:off x="541537" y="1122363"/>
            <a:ext cx="11150353" cy="2387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4000" b="1" kern="1200" spc="-50" baseline="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541536" y="3602038"/>
            <a:ext cx="11150353" cy="1655762"/>
          </a:xfrm>
        </p:spPr>
        <p:txBody>
          <a:bodyPr/>
          <a:lstStyle>
            <a:lvl1pPr marL="0" indent="0" algn="l">
              <a:buNone/>
              <a:defRPr lang="it-IT" sz="2400" kern="1200" cap="all" spc="200" baseline="0" smtClean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Autor NAME</a:t>
            </a:r>
          </a:p>
        </p:txBody>
      </p:sp>
      <p:sp>
        <p:nvSpPr>
          <p:cNvPr id="12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1" name="Immagin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  <p:sp>
        <p:nvSpPr>
          <p:cNvPr id="23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F22BCDF-73DE-4056-9110-2C129C09140F}" type="datetime1">
              <a:rPr lang="it-IT" smtClean="0"/>
              <a:t>22/05/2024</a:t>
            </a:fld>
            <a:endParaRPr lang="it-IT"/>
          </a:p>
        </p:txBody>
      </p:sp>
      <p:sp>
        <p:nvSpPr>
          <p:cNvPr id="25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287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B3000C-AF20-481F-AF4F-24E9E8451D0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2621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365125"/>
            <a:ext cx="11132598" cy="1325563"/>
          </a:xfrm>
        </p:spPr>
        <p:txBody>
          <a:bodyPr/>
          <a:lstStyle>
            <a:lvl1pPr>
              <a:defRPr lang="it-IT" sz="3000" kern="1200" spc="-50" baseline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AEBDD3-F76E-4FD5-BC5B-7ACC4A9F697E}" type="datetime1">
              <a:rPr lang="it-IT" smtClean="0"/>
              <a:t>22/05/2024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673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365125"/>
            <a:ext cx="11132598" cy="1325563"/>
          </a:xfrm>
        </p:spPr>
        <p:txBody>
          <a:bodyPr/>
          <a:lstStyle>
            <a:lvl1pPr>
              <a:defRPr lang="it-IT" sz="3000" kern="1200" spc="-50" baseline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8" y="1825625"/>
            <a:ext cx="11132598" cy="3773100"/>
          </a:xfrm>
        </p:spPr>
        <p:txBody>
          <a:bodyPr/>
          <a:lstStyle>
            <a:lvl1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834B-651A-4B43-A1FA-CEE7F282B40F}" type="datetime1">
              <a:rPr lang="it-IT" smtClean="0"/>
              <a:t>22/05/2024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2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141476" cy="14371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 hasCustomPrompt="1"/>
          </p:nvPr>
        </p:nvSpPr>
        <p:spPr>
          <a:xfrm>
            <a:off x="5183188" y="2057400"/>
            <a:ext cx="6499826" cy="35413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dirty="0"/>
              <a:t>Immagine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2057400"/>
            <a:ext cx="4230487" cy="35413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D1D93-CA71-4357-A704-593D4B6835E9}" type="datetime1">
              <a:rPr lang="it-IT" smtClean="0"/>
              <a:t>22/05/2024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‹N›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372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13259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208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22/05/2024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898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44683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70B799D-5FDD-4558-8391-65425D22255E}" type="datetime1">
              <a:rPr lang="it-IT" smtClean="0"/>
              <a:t>22/05/2024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44683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42876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4B3000C-AF20-481F-AF4F-24E9E8451D0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2897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6" r:id="rId4"/>
    <p:sldLayoutId id="2147483655" r:id="rId5"/>
    <p:sldLayoutId id="2147483657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pn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7.jpeg"/><Relationship Id="rId9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8.png"/><Relationship Id="rId7" Type="http://schemas.openxmlformats.org/officeDocument/2006/relationships/image" Target="https://encrypted-tbn0.gstatic.com/images?q=tbn:ANd9GcRtKUVK_3nf9IwB3XOibDR_4xhyfgZWNMXkf7w6OeKuuw&amp;s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10" Type="http://schemas.openxmlformats.org/officeDocument/2006/relationships/image" Target="../media/image24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431925" indent="-1431925">
              <a:tabLst>
                <a:tab pos="1431925" algn="l"/>
              </a:tabLst>
            </a:pPr>
            <a:r>
              <a:rPr lang="en-US" dirty="0"/>
              <a:t>WP2: 	Networking and communication, dissemination and outreach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/>
              <a:t>Peter Grübling (SEEIIST)</a:t>
            </a:r>
          </a:p>
          <a:p>
            <a:pPr>
              <a:lnSpc>
                <a:spcPct val="140000"/>
              </a:lnSpc>
            </a:pPr>
            <a:r>
              <a:rPr lang="it-IT" dirty="0"/>
              <a:t>Yiota Foka (GSI, </a:t>
            </a:r>
            <a:r>
              <a:rPr lang="it-IT"/>
              <a:t>SEEIIST)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>Silvia Meneghello (CNAO), Petya Georgieva (SEEIIST),</a:t>
            </a:r>
            <a:br>
              <a:rPr lang="it-IT" dirty="0"/>
            </a:br>
            <a:r>
              <a:rPr lang="it-IT" dirty="0"/>
              <a:t>CHIARA Argenteri (CNAO) </a:t>
            </a:r>
          </a:p>
        </p:txBody>
      </p:sp>
    </p:spTree>
    <p:extLst>
      <p:ext uri="{BB962C8B-B14F-4D97-AF65-F5344CB8AC3E}">
        <p14:creationId xmlns:p14="http://schemas.microsoft.com/office/powerpoint/2010/main" val="1650775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4A1AF7C-D54D-554B-8FC2-5DE075ACA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202" y="78431"/>
            <a:ext cx="11132598" cy="1325563"/>
          </a:xfrm>
        </p:spPr>
        <p:txBody>
          <a:bodyPr/>
          <a:lstStyle/>
          <a:p>
            <a:r>
              <a:rPr lang="en-US" b="1" dirty="0"/>
              <a:t>Conferences and Educational Outreach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974D072-E925-834C-B0D4-C7AE178A10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946" y="1185524"/>
            <a:ext cx="6144315" cy="369127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/>
              <a:t>Conference Participation:</a:t>
            </a:r>
            <a:endParaRPr lang="en-US" sz="1600" dirty="0"/>
          </a:p>
          <a:p>
            <a:pPr>
              <a:lnSpc>
                <a:spcPct val="120000"/>
              </a:lnSpc>
            </a:pPr>
            <a:r>
              <a:rPr lang="en-US" sz="1600" b="1" dirty="0" err="1"/>
              <a:t>Medicon</a:t>
            </a:r>
            <a:r>
              <a:rPr lang="en-US" sz="1600" b="1" dirty="0"/>
              <a:t> Sarajevo (Sept 2023):</a:t>
            </a:r>
            <a:endParaRPr lang="en-US" sz="1600" dirty="0"/>
          </a:p>
          <a:p>
            <a:pPr lvl="1">
              <a:lnSpc>
                <a:spcPct val="120000"/>
              </a:lnSpc>
            </a:pPr>
            <a:r>
              <a:rPr lang="en-US" sz="1600" b="1" dirty="0"/>
              <a:t>Focus:</a:t>
            </a:r>
            <a:r>
              <a:rPr lang="en-US" sz="1600" dirty="0"/>
              <a:t> Accelerator technology and educational outreach</a:t>
            </a:r>
          </a:p>
          <a:p>
            <a:pPr lvl="1">
              <a:lnSpc>
                <a:spcPct val="120000"/>
              </a:lnSpc>
            </a:pPr>
            <a:r>
              <a:rPr lang="en-US" sz="1600" b="1" dirty="0"/>
              <a:t>Highlights:</a:t>
            </a:r>
            <a:r>
              <a:rPr lang="en-US" sz="1600" dirty="0"/>
              <a:t> Plenary session, student-focused sessions</a:t>
            </a:r>
          </a:p>
          <a:p>
            <a:pPr lvl="1">
              <a:lnSpc>
                <a:spcPct val="120000"/>
              </a:lnSpc>
            </a:pPr>
            <a:r>
              <a:rPr lang="en-US" sz="1600" b="1" dirty="0"/>
              <a:t>Outcomes:</a:t>
            </a:r>
            <a:r>
              <a:rPr lang="en-US" sz="1600" dirty="0"/>
              <a:t> Engaged with experts, researchers, and students</a:t>
            </a:r>
          </a:p>
          <a:p>
            <a:pPr>
              <a:lnSpc>
                <a:spcPct val="120000"/>
              </a:lnSpc>
            </a:pPr>
            <a:r>
              <a:rPr lang="en-US" sz="1600" b="1" dirty="0"/>
              <a:t>XVIII Mexican Symposium on Medical Physics (Mar 2024):</a:t>
            </a:r>
            <a:endParaRPr lang="en-US" sz="1600" dirty="0"/>
          </a:p>
          <a:p>
            <a:pPr lvl="1">
              <a:lnSpc>
                <a:spcPct val="120000"/>
              </a:lnSpc>
            </a:pPr>
            <a:r>
              <a:rPr lang="en-US" sz="1600" b="1" dirty="0"/>
              <a:t>Presentation:</a:t>
            </a:r>
            <a:r>
              <a:rPr lang="en-US" sz="1600" dirty="0"/>
              <a:t> "Hadron therapy: status and perspectives"</a:t>
            </a:r>
          </a:p>
          <a:p>
            <a:pPr lvl="1">
              <a:lnSpc>
                <a:spcPct val="120000"/>
              </a:lnSpc>
            </a:pPr>
            <a:r>
              <a:rPr lang="en-US" sz="1600" b="1" dirty="0"/>
              <a:t>Outcomes:</a:t>
            </a:r>
            <a:r>
              <a:rPr lang="en-US" sz="1600" dirty="0"/>
              <a:t> Strong impression on participants, discussions on future collaborations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54035C-12CA-F947-AC26-3E62EB0BD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834B-651A-4B43-A1FA-CEE7F282B40F}" type="datetime1">
              <a:rPr lang="it-IT" smtClean="0"/>
              <a:t>22/05/2024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E55FE8FF-E5BA-FF4A-99DE-5349F2AF3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C9FA0A9-7B4D-1D4F-9673-6ABE31529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10</a:t>
            </a:fld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CF58335-D4CD-9145-928A-0C6D56AA2EDB}"/>
              </a:ext>
            </a:extLst>
          </p:cNvPr>
          <p:cNvSpPr/>
          <p:nvPr/>
        </p:nvSpPr>
        <p:spPr>
          <a:xfrm>
            <a:off x="6635261" y="1185524"/>
            <a:ext cx="5556739" cy="3906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Educational Outreach: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Particle Therapy </a:t>
            </a:r>
            <a:r>
              <a:rPr lang="en-US" sz="16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MasterClasses</a:t>
            </a: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(PTMC):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PTMC for Tutors (Sofia, May 2023):</a:t>
            </a:r>
          </a:p>
          <a:p>
            <a:pPr marL="1143000" lvl="2" indent="-2286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Focus: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Practical education using </a:t>
            </a:r>
            <a:r>
              <a:rPr lang="en-US" sz="16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matRad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Treatment Planning</a:t>
            </a:r>
          </a:p>
          <a:p>
            <a:pPr marL="1143000" lvl="2" indent="-2286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Participants: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50+ Bulgarian educators and international representatives</a:t>
            </a:r>
          </a:p>
          <a:p>
            <a:pPr marL="742950" lvl="1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 PTMC 2023:</a:t>
            </a:r>
          </a:p>
          <a:p>
            <a:pPr marL="1143000" lvl="2" indent="-2286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In-person, hybrid, and online</a:t>
            </a:r>
          </a:p>
          <a:p>
            <a:pPr marL="1143000" lvl="2" indent="-2286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Reach: </a:t>
            </a: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1500+ students, 50+ trained tutors</a:t>
            </a:r>
          </a:p>
          <a:p>
            <a:pPr marL="1143000" lvl="2" indent="-2286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Goals:</a:t>
            </a:r>
          </a:p>
          <a:p>
            <a:pPr marL="1600200" lvl="3" indent="-2286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Promote awareness of particle therapy</a:t>
            </a:r>
          </a:p>
          <a:p>
            <a:pPr marL="1600200" lvl="3" indent="-2286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Foster international collaboration</a:t>
            </a:r>
          </a:p>
        </p:txBody>
      </p:sp>
      <p:pic>
        <p:nvPicPr>
          <p:cNvPr id="8" name="Picture 7" descr="A couple of people looking at a computer screen&#10;&#10;Description automatically generated">
            <a:extLst>
              <a:ext uri="{FF2B5EF4-FFF2-40B4-BE49-F238E27FC236}">
                <a16:creationId xmlns:a16="http://schemas.microsoft.com/office/drawing/2014/main" xmlns="" id="{3E4D2733-43E3-DE1D-B089-91934D3A2CF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2606724" y="4876800"/>
            <a:ext cx="4493260" cy="1440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665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4FD6200-CBE2-AC42-B895-3EBE27BD6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538" y="-100097"/>
            <a:ext cx="11073408" cy="1229557"/>
          </a:xfrm>
        </p:spPr>
        <p:txBody>
          <a:bodyPr/>
          <a:lstStyle/>
          <a:p>
            <a:r>
              <a:rPr lang="en-US" dirty="0"/>
              <a:t>WP2 Deliverables and Milestones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730A810-2118-F347-ABA1-617EBE10E67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 </a:t>
            </a:r>
          </a:p>
          <a:p>
            <a:endParaRPr lang="en-US" dirty="0"/>
          </a:p>
          <a:p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9CC0518D-DC36-364C-A49C-F6D689541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22/05/2024</a:t>
            </a:fld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367BB35-789A-A74F-A072-7E3E22A21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11</a:t>
            </a:fld>
            <a:endParaRPr lang="it-IT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DB080D5-FF3B-4D4B-8C59-8B947D7987A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164" y="1602812"/>
            <a:ext cx="6794974" cy="318108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0AAD5C8C-2608-2249-8115-6571242975D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164" y="907862"/>
            <a:ext cx="6884348" cy="6949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8DE8D0CF-7408-5A4D-B2DC-80C4CD51567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7454" y="487018"/>
            <a:ext cx="1512000" cy="10058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4AC5EADE-AB30-6E46-9179-5C70DA48C31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164" y="4783899"/>
            <a:ext cx="6884348" cy="9012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EB577071-F7E5-7D4A-B517-B559D9390F2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7832" y="1874006"/>
            <a:ext cx="756689" cy="7566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6B264653-9203-D941-A873-D34F9D458286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367" y="4830233"/>
            <a:ext cx="710104" cy="71010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003B6D6C-1484-7F4B-BFAE-BAC3241D9CC7}"/>
              </a:ext>
            </a:extLst>
          </p:cNvPr>
          <p:cNvSpPr txBox="1"/>
          <p:nvPr/>
        </p:nvSpPr>
        <p:spPr>
          <a:xfrm>
            <a:off x="7719247" y="1884623"/>
            <a:ext cx="13829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C29D"/>
                </a:solidFill>
              </a:rPr>
              <a:t>done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69B095CB-5A6F-FC4A-9994-C1F9D47CA021}"/>
              </a:ext>
            </a:extLst>
          </p:cNvPr>
          <p:cNvSpPr txBox="1"/>
          <p:nvPr/>
        </p:nvSpPr>
        <p:spPr>
          <a:xfrm>
            <a:off x="8392870" y="2812636"/>
            <a:ext cx="509693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C29D"/>
                </a:solidFill>
              </a:rPr>
              <a:t>done and </a:t>
            </a:r>
            <a:r>
              <a:rPr lang="en-US" sz="3200" dirty="0">
                <a:solidFill>
                  <a:srgbClr val="FB7300"/>
                </a:solidFill>
              </a:rPr>
              <a:t>in progress</a:t>
            </a:r>
          </a:p>
          <a:p>
            <a:endParaRPr lang="en-US" sz="3200" dirty="0">
              <a:solidFill>
                <a:srgbClr val="00C29D"/>
              </a:solidFill>
            </a:endParaRPr>
          </a:p>
          <a:p>
            <a:endParaRPr lang="en-US" sz="2800" dirty="0">
              <a:solidFill>
                <a:srgbClr val="FB73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20A5D3C5-3446-204C-9453-0A2689E3BD50}"/>
              </a:ext>
            </a:extLst>
          </p:cNvPr>
          <p:cNvSpPr txBox="1"/>
          <p:nvPr/>
        </p:nvSpPr>
        <p:spPr>
          <a:xfrm>
            <a:off x="8264843" y="4955562"/>
            <a:ext cx="13829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C29D"/>
                </a:solidFill>
              </a:rPr>
              <a:t>done</a:t>
            </a:r>
          </a:p>
        </p:txBody>
      </p:sp>
      <p:pic>
        <p:nvPicPr>
          <p:cNvPr id="21" name="Picture 12">
            <a:extLst>
              <a:ext uri="{FF2B5EF4-FFF2-40B4-BE49-F238E27FC236}">
                <a16:creationId xmlns:a16="http://schemas.microsoft.com/office/drawing/2014/main" xmlns="" id="{EB577071-F7E5-7D4A-B517-B559D9390F2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6924" y="2753816"/>
            <a:ext cx="756689" cy="756689"/>
          </a:xfrm>
          <a:prstGeom prst="rect">
            <a:avLst/>
          </a:prstGeom>
        </p:spPr>
      </p:pic>
      <p:pic>
        <p:nvPicPr>
          <p:cNvPr id="23" name="Picture 14">
            <a:extLst>
              <a:ext uri="{FF2B5EF4-FFF2-40B4-BE49-F238E27FC236}">
                <a16:creationId xmlns:a16="http://schemas.microsoft.com/office/drawing/2014/main" xmlns="" id="{D2FB023C-9CA1-CD4E-A1AE-4CD1DB0E574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5266" y="3682908"/>
            <a:ext cx="787522" cy="817640"/>
          </a:xfrm>
          <a:prstGeom prst="rect">
            <a:avLst/>
          </a:prstGeom>
        </p:spPr>
      </p:pic>
      <p:sp>
        <p:nvSpPr>
          <p:cNvPr id="3" name="CasellaDiTesto 2"/>
          <p:cNvSpPr txBox="1"/>
          <p:nvPr/>
        </p:nvSpPr>
        <p:spPr>
          <a:xfrm>
            <a:off x="8416855" y="3766357"/>
            <a:ext cx="368883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00C29D"/>
                </a:solidFill>
              </a:rPr>
              <a:t>done and </a:t>
            </a:r>
            <a:r>
              <a:rPr lang="en-US" sz="3200" dirty="0">
                <a:solidFill>
                  <a:srgbClr val="FB7300"/>
                </a:solidFill>
              </a:rPr>
              <a:t>in progress</a:t>
            </a:r>
          </a:p>
          <a:p>
            <a:endParaRPr lang="it-IT" dirty="0"/>
          </a:p>
        </p:txBody>
      </p:sp>
      <p:pic>
        <p:nvPicPr>
          <p:cNvPr id="24" name="Immagine 23" descr="LOGO_CNAO_EN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3937" y="715112"/>
            <a:ext cx="2246084" cy="633383"/>
          </a:xfrm>
          <a:prstGeom prst="rect">
            <a:avLst/>
          </a:prstGeom>
        </p:spPr>
      </p:pic>
      <p:pic>
        <p:nvPicPr>
          <p:cNvPr id="22" name="Picture 14">
            <a:extLst>
              <a:ext uri="{FF2B5EF4-FFF2-40B4-BE49-F238E27FC236}">
                <a16:creationId xmlns:a16="http://schemas.microsoft.com/office/drawing/2014/main" xmlns="" id="{D2FB023C-9CA1-CD4E-A1AE-4CD1DB0E574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9697" y="2713370"/>
            <a:ext cx="787522" cy="817640"/>
          </a:xfrm>
          <a:prstGeom prst="rect">
            <a:avLst/>
          </a:prstGeom>
        </p:spPr>
      </p:pic>
      <p:pic>
        <p:nvPicPr>
          <p:cNvPr id="25" name="Picture 12">
            <a:extLst>
              <a:ext uri="{FF2B5EF4-FFF2-40B4-BE49-F238E27FC236}">
                <a16:creationId xmlns:a16="http://schemas.microsoft.com/office/drawing/2014/main" xmlns="" id="{EB577071-F7E5-7D4A-B517-B559D9390F2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9025" y="3719929"/>
            <a:ext cx="756689" cy="756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127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4250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WP2  - Objectives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Networking and dissemination, communication and outreach Work Package will </a:t>
            </a:r>
            <a:r>
              <a:rPr lang="en-US" dirty="0">
                <a:solidFill>
                  <a:srgbClr val="FF0000"/>
                </a:solidFill>
              </a:rPr>
              <a:t>organize and implement efficient communication inside and outside the consortium</a:t>
            </a:r>
            <a:r>
              <a:rPr lang="en-US" dirty="0"/>
              <a:t>. These activities shall </a:t>
            </a:r>
            <a:r>
              <a:rPr lang="en-US" dirty="0">
                <a:solidFill>
                  <a:srgbClr val="FF0000"/>
                </a:solidFill>
              </a:rPr>
              <a:t>enhance the internal synergies and provide added value </a:t>
            </a:r>
            <a:r>
              <a:rPr lang="en-US" dirty="0"/>
              <a:t>by allowing information flow to/from other projects and the general public as well as within </a:t>
            </a:r>
            <a:r>
              <a:rPr lang="en-US" dirty="0" err="1"/>
              <a:t>HITRIplus</a:t>
            </a:r>
            <a:r>
              <a:rPr lang="en-US" dirty="0"/>
              <a:t>.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10CE4-9704-4F1F-9835-65FE4EF498B0}" type="datetime1">
              <a:rPr lang="it-IT" smtClean="0"/>
              <a:t>22/05/2024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2</a:t>
            </a:fld>
            <a:endParaRPr lang="it-IT"/>
          </a:p>
        </p:txBody>
      </p:sp>
      <p:pic>
        <p:nvPicPr>
          <p:cNvPr id="8" name="Picture 11">
            <a:extLst>
              <a:ext uri="{FF2B5EF4-FFF2-40B4-BE49-F238E27FC236}">
                <a16:creationId xmlns:a16="http://schemas.microsoft.com/office/drawing/2014/main" xmlns="" id="{8DE8D0CF-7408-5A4D-B2DC-80C4CD51567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690" y="3953786"/>
            <a:ext cx="1512000" cy="1005890"/>
          </a:xfrm>
          <a:prstGeom prst="rect">
            <a:avLst/>
          </a:prstGeom>
        </p:spPr>
      </p:pic>
      <p:pic>
        <p:nvPicPr>
          <p:cNvPr id="9" name="Immagine 23" descr="LOGO_CNAO_E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0173" y="4181880"/>
            <a:ext cx="2246084" cy="63338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266" y="4168028"/>
            <a:ext cx="2798197" cy="577406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4059" y="5155873"/>
            <a:ext cx="2478836" cy="834583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959676"/>
            <a:ext cx="2077941" cy="116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168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WP2 – Organisation / Personnel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WP – Coordination:</a:t>
            </a:r>
          </a:p>
          <a:p>
            <a:pPr marL="1028700" lvl="1" indent="-342900"/>
            <a:r>
              <a:rPr lang="en-GB" dirty="0"/>
              <a:t>Manjit Dosanjh until end of 2022</a:t>
            </a:r>
          </a:p>
          <a:p>
            <a:pPr marL="1028700" lvl="1" indent="-342900"/>
            <a:r>
              <a:rPr lang="en-GB" dirty="0"/>
              <a:t>Peter Grübling since beginning of 2023</a:t>
            </a:r>
          </a:p>
          <a:p>
            <a:pPr marL="1028700" lvl="1" indent="-342900"/>
            <a:r>
              <a:rPr lang="en-GB" dirty="0"/>
              <a:t>Yiota Foka supports as deputy</a:t>
            </a:r>
          </a:p>
          <a:p>
            <a:pPr marL="1028700" lvl="1" indent="-342900"/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WP – Tasks</a:t>
            </a:r>
          </a:p>
          <a:p>
            <a:pPr marL="1028700" lvl="1" indent="-342900"/>
            <a:r>
              <a:rPr lang="en-GB" dirty="0"/>
              <a:t>Yiota Foka</a:t>
            </a:r>
          </a:p>
          <a:p>
            <a:pPr marL="1028700" lvl="1" indent="-342900"/>
            <a:r>
              <a:rPr lang="en-GB" dirty="0"/>
              <a:t>Silvia Meneghello </a:t>
            </a:r>
          </a:p>
          <a:p>
            <a:pPr marL="1028700" lvl="1" indent="-342900"/>
            <a:r>
              <a:rPr lang="en-GB" dirty="0"/>
              <a:t>Petya Georgieva</a:t>
            </a:r>
          </a:p>
          <a:p>
            <a:pPr marL="1028700" lvl="1" indent="-342900"/>
            <a:r>
              <a:rPr lang="en-GB" dirty="0"/>
              <a:t>Chiara </a:t>
            </a:r>
            <a:r>
              <a:rPr lang="en-GB" dirty="0" err="1"/>
              <a:t>Argenteri</a:t>
            </a:r>
            <a:endParaRPr lang="en-GB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10CE4-9704-4F1F-9835-65FE4EF498B0}" type="datetime1">
              <a:rPr lang="it-IT" smtClean="0"/>
              <a:t>22/05/2024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20983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WP2 – Tasks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Task 2.1: Coordination of Communication tools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Task 2.2: Building the user community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Task 2.3. Dissemination and outreach</a:t>
            </a:r>
          </a:p>
          <a:p>
            <a:pPr marL="1028700" lvl="1" indent="-342900"/>
            <a:endParaRPr lang="en-US" dirty="0"/>
          </a:p>
          <a:p>
            <a:pPr marL="1028700" lvl="1" indent="-342900"/>
            <a:endParaRPr lang="en-US" dirty="0"/>
          </a:p>
          <a:p>
            <a:pPr lvl="1" indent="0">
              <a:buNone/>
            </a:pP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 err="1">
                <a:sym typeface="Wingdings" panose="05000000000000000000" pitchFamily="2" charset="2"/>
              </a:rPr>
              <a:t>Acitivity</a:t>
            </a:r>
            <a:r>
              <a:rPr lang="it-IT" dirty="0">
                <a:sym typeface="Wingdings" panose="05000000000000000000" pitchFamily="2" charset="2"/>
              </a:rPr>
              <a:t> report </a:t>
            </a:r>
            <a:r>
              <a:rPr lang="it-IT" dirty="0" err="1">
                <a:sym typeface="Wingdings" panose="05000000000000000000" pitchFamily="2" charset="2"/>
              </a:rPr>
              <a:t>see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next</a:t>
            </a:r>
            <a:r>
              <a:rPr lang="it-IT" dirty="0"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slides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10CE4-9704-4F1F-9835-65FE4EF498B0}" type="datetime1">
              <a:rPr lang="it-IT" smtClean="0"/>
              <a:t>22/05/2024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91334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WP2 – Tasks: Activity Report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Seminars: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  [Manjit, please add content]</a:t>
            </a:r>
          </a:p>
          <a:p>
            <a:pPr marL="1028700" lvl="1" indent="-342900"/>
            <a:endParaRPr lang="en-US" dirty="0"/>
          </a:p>
          <a:p>
            <a:pPr marL="1028700" lvl="1" indent="-342900"/>
            <a:endParaRPr lang="en-US" dirty="0"/>
          </a:p>
          <a:p>
            <a:pPr marL="1028700" lvl="1" indent="-342900"/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10CE4-9704-4F1F-9835-65FE4EF498B0}" type="datetime1">
              <a:rPr lang="it-IT" smtClean="0"/>
              <a:t>22/05/2024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20414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538" y="365125"/>
            <a:ext cx="11132598" cy="720191"/>
          </a:xfrm>
        </p:spPr>
        <p:txBody>
          <a:bodyPr/>
          <a:lstStyle/>
          <a:p>
            <a:r>
              <a:rPr lang="en-GB" dirty="0"/>
              <a:t>WP2 – Tasks: Activity Report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9" y="1051348"/>
            <a:ext cx="5493502" cy="883173"/>
          </a:xfrm>
        </p:spPr>
        <p:txBody>
          <a:bodyPr>
            <a:normAutofit/>
          </a:bodyPr>
          <a:lstStyle/>
          <a:p>
            <a:r>
              <a:rPr lang="en-US" sz="2500" b="1" dirty="0">
                <a:solidFill>
                  <a:srgbClr val="0070C0"/>
                </a:solidFill>
              </a:rPr>
              <a:t>Overview of Communication Tools and Website Updates</a:t>
            </a:r>
            <a:endParaRPr lang="en-US" dirty="0">
              <a:solidFill>
                <a:srgbClr val="0070C0"/>
              </a:solidFill>
            </a:endParaRPr>
          </a:p>
          <a:p>
            <a:pPr marL="1028700" lvl="1" indent="-342900"/>
            <a:endParaRPr lang="en-US" dirty="0"/>
          </a:p>
          <a:p>
            <a:pPr marL="1028700" lvl="1" indent="-342900"/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10CE4-9704-4F1F-9835-65FE4EF498B0}" type="datetime1">
              <a:rPr lang="it-IT" smtClean="0"/>
              <a:t>22/05/2024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6</a:t>
            </a:fld>
            <a:endParaRPr lang="it-I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32A8F112-AB6D-404E-AD34-54C62F77C901}"/>
              </a:ext>
            </a:extLst>
          </p:cNvPr>
          <p:cNvSpPr txBox="1"/>
          <p:nvPr/>
        </p:nvSpPr>
        <p:spPr>
          <a:xfrm>
            <a:off x="263435" y="1919131"/>
            <a:ext cx="561920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Website Updates:</a:t>
            </a:r>
            <a:endParaRPr lang="en-US" dirty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Total Updates</a:t>
            </a:r>
            <a:r>
              <a:rPr lang="en-US" b="1" dirty="0">
                <a:solidFill>
                  <a:schemeClr val="accent6"/>
                </a:solidFill>
              </a:rPr>
              <a:t>: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sz="2000" b="1" dirty="0">
                <a:solidFill>
                  <a:schemeClr val="accent6"/>
                </a:solidFill>
              </a:rPr>
              <a:t>29 updates </a:t>
            </a:r>
            <a:r>
              <a:rPr lang="en-US" dirty="0"/>
              <a:t>on the </a:t>
            </a:r>
            <a:r>
              <a:rPr lang="en-US" dirty="0" err="1"/>
              <a:t>HITRI</a:t>
            </a:r>
            <a:r>
              <a:rPr lang="en-US" i="1" dirty="0" err="1"/>
              <a:t>plus</a:t>
            </a:r>
            <a:r>
              <a:rPr lang="en-US" dirty="0"/>
              <a:t> website since October 1, 2022.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Focus Areas:</a:t>
            </a:r>
            <a:r>
              <a:rPr lang="en-US" dirty="0"/>
              <a:t> Advancements in hadron therapy, medical engineering innovations, public science engagement.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806B614-136A-3144-A99E-F482C8D5F7ED}"/>
              </a:ext>
            </a:extLst>
          </p:cNvPr>
          <p:cNvSpPr txBox="1"/>
          <p:nvPr/>
        </p:nvSpPr>
        <p:spPr>
          <a:xfrm>
            <a:off x="5190500" y="3449565"/>
            <a:ext cx="6840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Social Media Engagement:</a:t>
            </a:r>
            <a:endParaRPr lang="en-US" dirty="0">
              <a:solidFill>
                <a:srgbClr val="C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Facebook (Nov 2022 - Mar 2024):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Reach:</a:t>
            </a:r>
            <a:r>
              <a:rPr lang="en-US" dirty="0"/>
              <a:t> Increased by </a:t>
            </a:r>
            <a:r>
              <a:rPr lang="en-US" b="1" dirty="0">
                <a:solidFill>
                  <a:schemeClr val="accent6"/>
                </a:solidFill>
              </a:rPr>
              <a:t>673.3%</a:t>
            </a:r>
            <a:r>
              <a:rPr lang="en-US" dirty="0"/>
              <a:t> to over 10,000.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Content Interactions:</a:t>
            </a:r>
            <a:r>
              <a:rPr lang="en-US" dirty="0"/>
              <a:t> Rose by </a:t>
            </a:r>
            <a:r>
              <a:rPr lang="en-US" b="1" dirty="0">
                <a:solidFill>
                  <a:schemeClr val="accent6"/>
                </a:solidFill>
              </a:rPr>
              <a:t>724.5%</a:t>
            </a:r>
            <a:r>
              <a:rPr lang="en-US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Activities Highlighted:</a:t>
            </a:r>
            <a:r>
              <a:rPr lang="en-US" dirty="0"/>
              <a:t> Clinical TNA event, educational events.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Twitter (Oct 2023 - Jan 2024):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Average Impressions:</a:t>
            </a:r>
            <a:r>
              <a:rPr lang="en-US" dirty="0"/>
              <a:t> 21 per day, </a:t>
            </a:r>
            <a:r>
              <a:rPr lang="en-US" b="1" dirty="0">
                <a:solidFill>
                  <a:schemeClr val="accent6"/>
                </a:solidFill>
              </a:rPr>
              <a:t>totaling 2,000</a:t>
            </a:r>
            <a:r>
              <a:rPr lang="en-US" dirty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Engagement Fluctuations:</a:t>
            </a:r>
            <a:r>
              <a:rPr lang="en-US" dirty="0"/>
              <a:t> Varied across different periods.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85E7078D-F68E-4E49-AFA0-CDBA415117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38" y="3427236"/>
            <a:ext cx="4447410" cy="274822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9DD4BAA8-9866-E542-AED2-4D6F350C6CD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8" t="14653" r="16827" b="44312"/>
          <a:stretch/>
        </p:blipFill>
        <p:spPr bwMode="auto">
          <a:xfrm>
            <a:off x="6993954" y="22329"/>
            <a:ext cx="4505067" cy="342723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00190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775D45-79F2-0C42-B455-86AFCD834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202" y="136730"/>
            <a:ext cx="11132598" cy="969399"/>
          </a:xfrm>
        </p:spPr>
        <p:txBody>
          <a:bodyPr/>
          <a:lstStyle/>
          <a:p>
            <a:r>
              <a:rPr lang="en-US" b="1" dirty="0"/>
              <a:t>Social Media Performance and Outreach Impact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B5B7103-D564-5E44-8B7A-352DC767FB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931" y="1106129"/>
            <a:ext cx="5048482" cy="4665239"/>
          </a:xfrm>
        </p:spPr>
        <p:txBody>
          <a:bodyPr anchor="t">
            <a:normAutofit/>
          </a:bodyPr>
          <a:lstStyle/>
          <a:p>
            <a:r>
              <a:rPr lang="en-US" b="1" dirty="0"/>
              <a:t>LinkedIn (Apr 2023 - Apr 2024):</a:t>
            </a:r>
            <a:endParaRPr lang="en-US" dirty="0"/>
          </a:p>
          <a:p>
            <a:pPr marL="1028700" lvl="1" indent="-342900"/>
            <a:r>
              <a:rPr lang="en-US" b="1" dirty="0"/>
              <a:t>Organic Impressions:</a:t>
            </a:r>
            <a:r>
              <a:rPr lang="en-US" dirty="0"/>
              <a:t> </a:t>
            </a:r>
            <a:r>
              <a:rPr lang="en-US" b="1" dirty="0">
                <a:solidFill>
                  <a:schemeClr val="accent6"/>
                </a:solidFill>
              </a:rPr>
              <a:t>27,533.</a:t>
            </a:r>
          </a:p>
          <a:p>
            <a:pPr marL="1028700" lvl="1" indent="-342900"/>
            <a:r>
              <a:rPr lang="en-US" b="1" dirty="0"/>
              <a:t>New Followers:</a:t>
            </a:r>
            <a:r>
              <a:rPr lang="en-US" dirty="0"/>
              <a:t> </a:t>
            </a:r>
            <a:r>
              <a:rPr lang="en-US" b="1" dirty="0">
                <a:solidFill>
                  <a:schemeClr val="accent6"/>
                </a:solidFill>
              </a:rPr>
              <a:t>140, totaling 594</a:t>
            </a:r>
            <a:r>
              <a:rPr lang="en-US" dirty="0"/>
              <a:t>.</a:t>
            </a:r>
          </a:p>
          <a:p>
            <a:r>
              <a:rPr lang="en-US" b="1" dirty="0"/>
              <a:t>YouTube:</a:t>
            </a:r>
            <a:endParaRPr lang="en-US" dirty="0"/>
          </a:p>
          <a:p>
            <a:pPr marL="1028700" lvl="1" indent="-342900"/>
            <a:r>
              <a:rPr lang="en-US" b="1" dirty="0"/>
              <a:t>Subscribers:</a:t>
            </a:r>
            <a:r>
              <a:rPr lang="en-US" dirty="0"/>
              <a:t> </a:t>
            </a:r>
            <a:r>
              <a:rPr lang="en-US" b="1" dirty="0">
                <a:solidFill>
                  <a:schemeClr val="accent6"/>
                </a:solidFill>
              </a:rPr>
              <a:t>325.</a:t>
            </a:r>
          </a:p>
          <a:p>
            <a:pPr marL="1028700" lvl="1" indent="-342900"/>
            <a:r>
              <a:rPr lang="en-US" b="1" dirty="0"/>
              <a:t>Content:</a:t>
            </a:r>
            <a:r>
              <a:rPr lang="en-US" dirty="0"/>
              <a:t> Educational videos, seminar recordings.</a:t>
            </a:r>
          </a:p>
          <a:p>
            <a:r>
              <a:rPr lang="en-US" b="1" dirty="0"/>
              <a:t>Instagram:</a:t>
            </a:r>
            <a:endParaRPr lang="en-US" dirty="0"/>
          </a:p>
          <a:p>
            <a:pPr marL="1028700" lvl="1" indent="-342900"/>
            <a:r>
              <a:rPr lang="en-US" b="1" dirty="0"/>
              <a:t>Total Followers:</a:t>
            </a:r>
            <a:r>
              <a:rPr lang="en-US" dirty="0"/>
              <a:t> </a:t>
            </a:r>
            <a:r>
              <a:rPr lang="en-US" b="1" dirty="0">
                <a:solidFill>
                  <a:schemeClr val="accent6"/>
                </a:solidFill>
              </a:rPr>
              <a:t>117.</a:t>
            </a:r>
          </a:p>
          <a:p>
            <a:pPr marL="1028700" lvl="1" indent="-342900"/>
            <a:r>
              <a:rPr lang="en-US" b="1" dirty="0"/>
              <a:t>Content:</a:t>
            </a:r>
            <a:r>
              <a:rPr lang="en-US" dirty="0"/>
              <a:t> Visual storytelling, research activities.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F3232C3-C954-764B-8A51-C5D550C9A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A834B-651A-4B43-A1FA-CEE7F282B40F}" type="datetime1">
              <a:rPr lang="it-IT" smtClean="0"/>
              <a:t>22/05/2024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6CEFD88B-78B0-DE4A-BBF4-935603BEE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A05B39D-3DFA-D148-AD68-B76C8FD466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7</a:t>
            </a:fld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8D6A46AE-A1ED-7141-AD05-F8ACD59EAF2D}"/>
              </a:ext>
            </a:extLst>
          </p:cNvPr>
          <p:cNvSpPr/>
          <p:nvPr/>
        </p:nvSpPr>
        <p:spPr>
          <a:xfrm>
            <a:off x="5207111" y="3438748"/>
            <a:ext cx="7406137" cy="230832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b="1" dirty="0"/>
              <a:t>Impact Summary: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Consistent Messaging:</a:t>
            </a:r>
            <a:r>
              <a:rPr lang="en-US" dirty="0"/>
              <a:t> Tailored content for each platform.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Interactive Content:</a:t>
            </a:r>
            <a:r>
              <a:rPr lang="en-US" dirty="0"/>
              <a:t> Live seminars, Q&amp;As.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Educational Impact:</a:t>
            </a:r>
            <a:r>
              <a:rPr lang="en-US" dirty="0"/>
              <a:t> Highlighting student research, conferences.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/>
              <a:t>Professional Growth:</a:t>
            </a:r>
            <a:r>
              <a:rPr lang="en-US" dirty="0"/>
              <a:t> Leveraging LinkedIn for networking.</a:t>
            </a:r>
          </a:p>
          <a:p>
            <a:r>
              <a:rPr lang="en-US" b="1" dirty="0"/>
              <a:t>Strategic Achievements: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6"/>
                </a:solidFill>
              </a:rPr>
              <a:t>Increased engagement (e.g., </a:t>
            </a:r>
            <a:r>
              <a:rPr lang="en-US" b="1" dirty="0">
                <a:solidFill>
                  <a:schemeClr val="accent5"/>
                </a:solidFill>
              </a:rPr>
              <a:t>50% rise in rates, 30% in followers</a:t>
            </a:r>
            <a:r>
              <a:rPr lang="en-US" b="1" dirty="0">
                <a:solidFill>
                  <a:schemeClr val="accent6"/>
                </a:solidFill>
              </a:rPr>
              <a:t>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Data-driven strategies for growth and outreach expansion.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27E3791-3FAA-4E41-9C74-BE76BB0D3777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0108" y="929293"/>
            <a:ext cx="1955800" cy="2476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103D460E-25E7-B642-AB63-1750014D56DD}"/>
              </a:ext>
            </a:extLst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-1" r="6817" b="3836"/>
          <a:stretch/>
        </p:blipFill>
        <p:spPr bwMode="auto">
          <a:xfrm>
            <a:off x="7319518" y="973743"/>
            <a:ext cx="1612265" cy="2387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82E30DEF-80EF-A24E-A404-87D7F8B2CF4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7" r="2745"/>
          <a:stretch/>
        </p:blipFill>
        <p:spPr bwMode="auto">
          <a:xfrm>
            <a:off x="9065394" y="1018193"/>
            <a:ext cx="2718839" cy="2387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59729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35060" y="97092"/>
            <a:ext cx="11132598" cy="753754"/>
          </a:xfrm>
        </p:spPr>
        <p:txBody>
          <a:bodyPr/>
          <a:lstStyle/>
          <a:p>
            <a:r>
              <a:rPr lang="en-GB" dirty="0"/>
              <a:t>WP2 – Tasks: Activity Report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29701" y="850845"/>
            <a:ext cx="11132598" cy="53411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Overview of Newsletter Performance</a:t>
            </a:r>
            <a:endParaRPr lang="en-US" dirty="0"/>
          </a:p>
          <a:p>
            <a:pPr lvl="1" indent="0">
              <a:buNone/>
            </a:pPr>
            <a:endParaRPr lang="en-US" dirty="0"/>
          </a:p>
          <a:p>
            <a:pPr marL="1028700" lvl="1" indent="-342900"/>
            <a:endParaRPr lang="en-US" dirty="0"/>
          </a:p>
          <a:p>
            <a:pPr marL="1028700" lvl="1" indent="-342900"/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10CE4-9704-4F1F-9835-65FE4EF498B0}" type="datetime1">
              <a:rPr lang="it-IT" smtClean="0"/>
              <a:t>22/05/2024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8</a:t>
            </a:fld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EA90C71-E0C8-3B41-86B9-C2FD73A31272}"/>
              </a:ext>
            </a:extLst>
          </p:cNvPr>
          <p:cNvSpPr/>
          <p:nvPr/>
        </p:nvSpPr>
        <p:spPr>
          <a:xfrm>
            <a:off x="335059" y="1384962"/>
            <a:ext cx="48268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D0D0D"/>
                </a:solidFill>
                <a:latin typeface="Söhne"/>
              </a:rPr>
              <a:t>Tool Used:</a:t>
            </a:r>
            <a:endParaRPr lang="en-US" dirty="0">
              <a:solidFill>
                <a:srgbClr val="0D0D0D"/>
              </a:solidFill>
              <a:latin typeface="Söhne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 err="1">
                <a:solidFill>
                  <a:srgbClr val="0D0D0D"/>
                </a:solidFill>
                <a:latin typeface="Söhne"/>
              </a:rPr>
              <a:t>Spotler</a:t>
            </a:r>
            <a:r>
              <a:rPr lang="en-US" b="1" dirty="0">
                <a:solidFill>
                  <a:srgbClr val="0D0D0D"/>
                </a:solidFill>
                <a:latin typeface="Söhne"/>
              </a:rPr>
              <a:t>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Facilitated seamless delivery and tracking of newsletters.</a:t>
            </a:r>
          </a:p>
          <a:p>
            <a:r>
              <a:rPr lang="en-US" b="1" dirty="0">
                <a:solidFill>
                  <a:srgbClr val="0D0D0D"/>
                </a:solidFill>
                <a:latin typeface="Söhne"/>
              </a:rPr>
              <a:t>Number of Newsletters:</a:t>
            </a:r>
            <a:endParaRPr lang="en-US" dirty="0">
              <a:solidFill>
                <a:srgbClr val="0D0D0D"/>
              </a:solidFill>
              <a:latin typeface="Söhne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Total: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</a:t>
            </a:r>
            <a:r>
              <a:rPr lang="en-US" b="1" dirty="0">
                <a:solidFill>
                  <a:schemeClr val="accent5"/>
                </a:solidFill>
                <a:latin typeface="Söhne"/>
              </a:rPr>
              <a:t>4 newsletters 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distributed between October 2023 and March 2024.</a:t>
            </a:r>
          </a:p>
          <a:p>
            <a:r>
              <a:rPr lang="en-US" b="1" dirty="0">
                <a:solidFill>
                  <a:srgbClr val="0D0D0D"/>
                </a:solidFill>
                <a:latin typeface="Söhne"/>
              </a:rPr>
              <a:t>Distribution Channels:</a:t>
            </a:r>
            <a:endParaRPr lang="en-US" dirty="0">
              <a:solidFill>
                <a:srgbClr val="0D0D0D"/>
              </a:solidFill>
              <a:latin typeface="Söhne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>
                <a:solidFill>
                  <a:srgbClr val="0D0D0D"/>
                </a:solidFill>
                <a:latin typeface="Söhne"/>
              </a:rPr>
              <a:t>Email delivery using </a:t>
            </a:r>
            <a:r>
              <a:rPr lang="en-US" dirty="0" err="1">
                <a:solidFill>
                  <a:srgbClr val="0D0D0D"/>
                </a:solidFill>
                <a:latin typeface="Söhne"/>
              </a:rPr>
              <a:t>Spotler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.</a:t>
            </a:r>
            <a:endParaRPr lang="en-US" b="0" i="0" dirty="0">
              <a:solidFill>
                <a:srgbClr val="0D0D0D"/>
              </a:solidFill>
              <a:effectLst/>
              <a:latin typeface="Söhn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788243C8-FB37-7941-ADF7-E64EDA7876C7}"/>
              </a:ext>
            </a:extLst>
          </p:cNvPr>
          <p:cNvSpPr/>
          <p:nvPr/>
        </p:nvSpPr>
        <p:spPr>
          <a:xfrm>
            <a:off x="7337322" y="2207739"/>
            <a:ext cx="528975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D0D0D"/>
                </a:solidFill>
                <a:latin typeface="Söhne"/>
              </a:rPr>
              <a:t>Number of Addressees:</a:t>
            </a:r>
            <a:endParaRPr lang="en-US" dirty="0">
              <a:solidFill>
                <a:srgbClr val="0D0D0D"/>
              </a:solidFill>
              <a:latin typeface="Söhne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Emails Sent: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</a:t>
            </a:r>
            <a:r>
              <a:rPr lang="en-US" sz="2000" b="1" dirty="0">
                <a:solidFill>
                  <a:schemeClr val="accent5"/>
                </a:solidFill>
                <a:latin typeface="Söhne"/>
              </a:rPr>
              <a:t>312.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Acceptance Rate: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</a:t>
            </a:r>
            <a:r>
              <a:rPr lang="en-US" b="1" dirty="0">
                <a:solidFill>
                  <a:schemeClr val="accent5"/>
                </a:solidFill>
                <a:latin typeface="Söhne"/>
              </a:rPr>
              <a:t>98.4%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.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Subscriber Retention Rate: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</a:t>
            </a:r>
            <a:r>
              <a:rPr lang="en-US" b="1" dirty="0">
                <a:solidFill>
                  <a:schemeClr val="accent5"/>
                </a:solidFill>
                <a:latin typeface="Söhne"/>
              </a:rPr>
              <a:t>99.7%.</a:t>
            </a:r>
          </a:p>
          <a:p>
            <a:r>
              <a:rPr lang="en-US" b="1" dirty="0">
                <a:solidFill>
                  <a:srgbClr val="0D0D0D"/>
                </a:solidFill>
                <a:latin typeface="Söhne"/>
              </a:rPr>
              <a:t>Key Metrics:</a:t>
            </a:r>
            <a:endParaRPr lang="en-US" dirty="0">
              <a:solidFill>
                <a:srgbClr val="0D0D0D"/>
              </a:solidFill>
              <a:latin typeface="Söhne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Open Rate: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</a:t>
            </a:r>
            <a:r>
              <a:rPr lang="en-US" b="1" dirty="0">
                <a:solidFill>
                  <a:schemeClr val="accent5"/>
                </a:solidFill>
                <a:latin typeface="Söhne"/>
              </a:rPr>
              <a:t>40.1%.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Click-to-Open Rate: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15.4%.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Click-Through Rate: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6.2%.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Conversion Rate: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0.8%.</a:t>
            </a:r>
          </a:p>
          <a:p>
            <a:r>
              <a:rPr lang="en-US" b="1" dirty="0">
                <a:solidFill>
                  <a:srgbClr val="0D0D0D"/>
                </a:solidFill>
                <a:latin typeface="Söhne"/>
              </a:rPr>
              <a:t>Impact:</a:t>
            </a:r>
            <a:endParaRPr lang="en-US" dirty="0">
              <a:solidFill>
                <a:srgbClr val="0D0D0D"/>
              </a:solidFill>
              <a:latin typeface="Söhne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US" dirty="0">
                <a:solidFill>
                  <a:srgbClr val="0D0D0D"/>
                </a:solidFill>
                <a:latin typeface="Söhne"/>
              </a:rPr>
              <a:t>High open rates and subscriber retention indicate engaging and relevant content.</a:t>
            </a:r>
            <a:endParaRPr lang="en-US" b="0" i="0" dirty="0">
              <a:solidFill>
                <a:srgbClr val="0D0D0D"/>
              </a:solidFill>
              <a:effectLst/>
              <a:latin typeface="Söhne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B38DC03C-99C2-414A-920A-C175B817927C}"/>
              </a:ext>
            </a:extLst>
          </p:cNvPr>
          <p:cNvGrpSpPr>
            <a:grpSpLocks noChangeAspect="1"/>
          </p:cNvGrpSpPr>
          <p:nvPr/>
        </p:nvGrpSpPr>
        <p:grpSpPr>
          <a:xfrm>
            <a:off x="529701" y="3856905"/>
            <a:ext cx="3956722" cy="2823595"/>
            <a:chOff x="115887" y="3687571"/>
            <a:chExt cx="5758089" cy="410908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B8BA75A7-B010-3248-A45A-50D92760D05A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887" y="3693286"/>
              <a:ext cx="1444625" cy="409765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xmlns="" id="{2C619FF0-1807-504B-8945-60600DA60C07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0512" y="3689794"/>
              <a:ext cx="1447165" cy="410464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248FA7EF-EB65-0A45-A7BA-855F16532AA7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9847" y="3687571"/>
              <a:ext cx="1448435" cy="410908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xmlns="" id="{459B3B9F-C914-3542-9BA5-DCA007FE0F0A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3161" y="3687571"/>
              <a:ext cx="1440815" cy="4086225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90500" cap="sq">
              <a:solidFill>
                <a:srgbClr val="FFFFFF"/>
              </a:solidFill>
              <a:miter lim="800000"/>
            </a:ln>
            <a:effectLst>
              <a:outerShdw blurRad="65000" dist="50800" dir="12900000" kx="195000" ky="145000" algn="tl" rotWithShape="0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360000"/>
              </a:camera>
              <a:lightRig rig="twoPt" dir="t">
                <a:rot lat="0" lon="0" rev="7200000"/>
              </a:lightRig>
            </a:scene3d>
            <a:sp3d contourW="12700">
              <a:bevelT w="25400" h="19050"/>
              <a:contourClr>
                <a:srgbClr val="969696"/>
              </a:contourClr>
            </a:sp3d>
          </p:spPr>
        </p:pic>
      </p:grpSp>
      <p:sp>
        <p:nvSpPr>
          <p:cNvPr id="14" name="Rectangle 2">
            <a:extLst>
              <a:ext uri="{FF2B5EF4-FFF2-40B4-BE49-F238E27FC236}">
                <a16:creationId xmlns:a16="http://schemas.microsoft.com/office/drawing/2014/main" xmlns="" id="{E5B93FC0-7881-CB4C-93B1-F51A77E6A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3810" y="1935786"/>
            <a:ext cx="882560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Picture 36" descr="Multichannel marketing automation software | Spotler">
            <a:extLst>
              <a:ext uri="{FF2B5EF4-FFF2-40B4-BE49-F238E27FC236}">
                <a16:creationId xmlns:a16="http://schemas.microsoft.com/office/drawing/2014/main" xmlns="" id="{1B9B9D92-953E-4946-833C-6F9872248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3810" y="1935787"/>
            <a:ext cx="1564914" cy="54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15B24B6C-B4E5-4248-99FB-6306B539CDEE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02"/>
          <a:stretch/>
        </p:blipFill>
        <p:spPr>
          <a:xfrm>
            <a:off x="6327057" y="841574"/>
            <a:ext cx="5658465" cy="136616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9FFB4802-E605-9E4C-8858-C747A448A71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" t="9687" r="51115" b="10059"/>
          <a:stretch/>
        </p:blipFill>
        <p:spPr>
          <a:xfrm>
            <a:off x="5161934" y="2504365"/>
            <a:ext cx="1779025" cy="195889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B2A49CDC-847F-8841-AB1E-C0BA73B8779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73" t="26837" r="7267" b="11576"/>
          <a:stretch/>
        </p:blipFill>
        <p:spPr>
          <a:xfrm>
            <a:off x="5236590" y="4424198"/>
            <a:ext cx="1767364" cy="155457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A16E2802-5D44-DB4E-8A5C-F89F10DEB608}"/>
              </a:ext>
            </a:extLst>
          </p:cNvPr>
          <p:cNvSpPr txBox="1"/>
          <p:nvPr/>
        </p:nvSpPr>
        <p:spPr>
          <a:xfrm>
            <a:off x="5236590" y="5851271"/>
            <a:ext cx="20126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Summary of the last 3 NL</a:t>
            </a:r>
          </a:p>
        </p:txBody>
      </p:sp>
    </p:spTree>
    <p:extLst>
      <p:ext uri="{BB962C8B-B14F-4D97-AF65-F5344CB8AC3E}">
        <p14:creationId xmlns:p14="http://schemas.microsoft.com/office/powerpoint/2010/main" val="1094388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74653" y="52336"/>
            <a:ext cx="11132598" cy="836339"/>
          </a:xfrm>
        </p:spPr>
        <p:txBody>
          <a:bodyPr/>
          <a:lstStyle/>
          <a:p>
            <a:r>
              <a:rPr lang="en-GB" dirty="0"/>
              <a:t>WP2 – Tasks: Activity Report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21202" y="1178538"/>
            <a:ext cx="11132598" cy="49554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Workshops and Public Events</a:t>
            </a:r>
            <a:endParaRPr lang="en-US" dirty="0"/>
          </a:p>
          <a:p>
            <a:pPr marL="1028700" lvl="1" indent="-342900"/>
            <a:endParaRPr lang="en-US" dirty="0"/>
          </a:p>
          <a:p>
            <a:pPr marL="1028700" lvl="1" indent="-342900"/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10CE4-9704-4F1F-9835-65FE4EF498B0}" type="datetime1">
              <a:rPr lang="it-IT" smtClean="0"/>
              <a:t>22/05/2024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3000C-AF20-481F-AF4F-24E9E8451D0A}" type="slidenum">
              <a:rPr lang="it-IT" smtClean="0"/>
              <a:t>9</a:t>
            </a:fld>
            <a:endParaRPr lang="it-IT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50C12AE6-B1F4-714B-9ABE-6D4CF3D5A7ED}"/>
              </a:ext>
            </a:extLst>
          </p:cNvPr>
          <p:cNvSpPr/>
          <p:nvPr/>
        </p:nvSpPr>
        <p:spPr>
          <a:xfrm>
            <a:off x="6461464" y="216612"/>
            <a:ext cx="554296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>
                <a:solidFill>
                  <a:srgbClr val="0D0D0D"/>
                </a:solidFill>
                <a:latin typeface="Söhne"/>
              </a:rPr>
              <a:t>Hadrontherapy</a:t>
            </a:r>
            <a:r>
              <a:rPr lang="en-US" b="1" dirty="0">
                <a:solidFill>
                  <a:srgbClr val="0D0D0D"/>
                </a:solidFill>
                <a:latin typeface="Söhne"/>
              </a:rPr>
              <a:t> Workshops:</a:t>
            </a:r>
            <a:endParaRPr lang="en-US" dirty="0">
              <a:solidFill>
                <a:srgbClr val="0D0D0D"/>
              </a:solidFill>
              <a:latin typeface="Söhne"/>
            </a:endParaRPr>
          </a:p>
          <a:p>
            <a:r>
              <a:rPr lang="en-US" b="1" dirty="0">
                <a:solidFill>
                  <a:srgbClr val="0D0D0D"/>
                </a:solidFill>
                <a:latin typeface="Söhne"/>
              </a:rPr>
              <a:t>Event: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</a:t>
            </a:r>
            <a:r>
              <a:rPr lang="en-US" dirty="0" err="1">
                <a:solidFill>
                  <a:srgbClr val="0D0D0D"/>
                </a:solidFill>
                <a:latin typeface="Söhne"/>
              </a:rPr>
              <a:t>Hadrontherapy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: Status and Perspectives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Date: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October 11-13, 2023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Location: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CNAO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Focus: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Clinical, managerial, and technical aspects of </a:t>
            </a:r>
            <a:r>
              <a:rPr lang="en-US" dirty="0" err="1">
                <a:solidFill>
                  <a:srgbClr val="0D0D0D"/>
                </a:solidFill>
                <a:latin typeface="Söhne"/>
              </a:rPr>
              <a:t>hadrontherapy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; Boron Neutron Capture Therapy (BNCT)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Organizers: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CNAO, IAEA, </a:t>
            </a:r>
            <a:r>
              <a:rPr lang="en-US" dirty="0" err="1">
                <a:solidFill>
                  <a:srgbClr val="0D0D0D"/>
                </a:solidFill>
                <a:latin typeface="Söhne"/>
              </a:rPr>
              <a:t>HITRI</a:t>
            </a:r>
            <a:r>
              <a:rPr lang="en-US" i="1" dirty="0" err="1">
                <a:solidFill>
                  <a:srgbClr val="0D0D0D"/>
                </a:solidFill>
                <a:latin typeface="Söhne"/>
              </a:rPr>
              <a:t>plu</a:t>
            </a:r>
            <a:r>
              <a:rPr lang="en-US" dirty="0" err="1">
                <a:solidFill>
                  <a:srgbClr val="0D0D0D"/>
                </a:solidFill>
                <a:latin typeface="Söhne"/>
              </a:rPr>
              <a:t>s</a:t>
            </a:r>
            <a:endParaRPr lang="en-US" dirty="0">
              <a:solidFill>
                <a:srgbClr val="0D0D0D"/>
              </a:solidFill>
              <a:latin typeface="Söhne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Goals:</a:t>
            </a:r>
            <a:endParaRPr lang="en-US" dirty="0">
              <a:solidFill>
                <a:srgbClr val="0D0D0D"/>
              </a:solidFill>
              <a:latin typeface="Söhne"/>
            </a:endParaRP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D0D0D"/>
                </a:solidFill>
                <a:latin typeface="Söhne"/>
              </a:rPr>
              <a:t>Advance </a:t>
            </a:r>
            <a:r>
              <a:rPr lang="en-US" dirty="0" err="1">
                <a:solidFill>
                  <a:srgbClr val="0D0D0D"/>
                </a:solidFill>
                <a:latin typeface="Söhne"/>
              </a:rPr>
              <a:t>hadrontherapy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knowledge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D0D0D"/>
                </a:solidFill>
                <a:latin typeface="Söhne"/>
              </a:rPr>
              <a:t>Enhance understanding of applications and challenges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D0D0D"/>
                </a:solidFill>
                <a:latin typeface="Söhne"/>
              </a:rPr>
              <a:t>Global engagement with health professionals</a:t>
            </a:r>
            <a:endParaRPr lang="en-US" b="0" i="0" dirty="0">
              <a:solidFill>
                <a:srgbClr val="0D0D0D"/>
              </a:solidFill>
              <a:effectLst/>
              <a:latin typeface="Söhn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0194D9D0-35F8-BE47-BE76-CECE5385365F}"/>
              </a:ext>
            </a:extLst>
          </p:cNvPr>
          <p:cNvSpPr/>
          <p:nvPr/>
        </p:nvSpPr>
        <p:spPr>
          <a:xfrm>
            <a:off x="221202" y="1718149"/>
            <a:ext cx="667731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D0D0D"/>
                </a:solidFill>
                <a:latin typeface="Söhne"/>
              </a:rPr>
              <a:t>Public Event Participation:</a:t>
            </a:r>
            <a:endParaRPr lang="en-US" dirty="0">
              <a:solidFill>
                <a:srgbClr val="0D0D0D"/>
              </a:solidFill>
              <a:latin typeface="Söhne"/>
            </a:endParaRPr>
          </a:p>
          <a:p>
            <a:r>
              <a:rPr lang="en-US" b="1" dirty="0">
                <a:solidFill>
                  <a:srgbClr val="0D0D0D"/>
                </a:solidFill>
                <a:latin typeface="Söhne"/>
              </a:rPr>
              <a:t>Thessaloniki Exhibitions:</a:t>
            </a:r>
            <a:endParaRPr lang="en-US" dirty="0">
              <a:solidFill>
                <a:srgbClr val="0D0D0D"/>
              </a:solidFill>
              <a:latin typeface="Söhne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TIF (2022 &amp; 2023):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Engaging general public (~250,000 visitors)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BEYOND (2022 &amp; 2023):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Highlighting technological advancements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FORWARD GREEN (2023):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 Emphasizing sustainable initiatives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Goals:</a:t>
            </a:r>
            <a:endParaRPr lang="en-US" dirty="0">
              <a:solidFill>
                <a:srgbClr val="0D0D0D"/>
              </a:solidFill>
              <a:latin typeface="Söhne"/>
            </a:endParaRP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D0D0D"/>
                </a:solidFill>
                <a:latin typeface="Söhne"/>
              </a:rPr>
              <a:t>Demonstrate societal benefits of fundamental research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D0D0D"/>
                </a:solidFill>
                <a:latin typeface="Söhne"/>
              </a:rPr>
              <a:t>Publicize </a:t>
            </a:r>
            <a:r>
              <a:rPr lang="en-US" dirty="0" err="1">
                <a:solidFill>
                  <a:srgbClr val="0D0D0D"/>
                </a:solidFill>
                <a:latin typeface="Söhne"/>
              </a:rPr>
              <a:t>HITRI</a:t>
            </a:r>
            <a:r>
              <a:rPr lang="en-US" i="1" dirty="0" err="1">
                <a:solidFill>
                  <a:srgbClr val="0D0D0D"/>
                </a:solidFill>
                <a:latin typeface="Söhne"/>
              </a:rPr>
              <a:t>plus</a:t>
            </a:r>
            <a:r>
              <a:rPr lang="en-US" i="1" dirty="0">
                <a:solidFill>
                  <a:srgbClr val="0D0D0D"/>
                </a:solidFill>
                <a:latin typeface="Söhne"/>
              </a:rPr>
              <a:t> </a:t>
            </a:r>
            <a:r>
              <a:rPr lang="en-US" dirty="0">
                <a:solidFill>
                  <a:srgbClr val="0D0D0D"/>
                </a:solidFill>
                <a:latin typeface="Söhne"/>
              </a:rPr>
              <a:t>TNA program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D0D0D"/>
                </a:solidFill>
                <a:latin typeface="Söhne"/>
              </a:rPr>
              <a:t>Inspire students towards related studies and careers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D0D0D"/>
                </a:solidFill>
                <a:latin typeface="Söhne"/>
              </a:rPr>
              <a:t>Statistics:</a:t>
            </a:r>
            <a:endParaRPr lang="en-US" dirty="0">
              <a:solidFill>
                <a:srgbClr val="0D0D0D"/>
              </a:solidFill>
              <a:latin typeface="Söhne"/>
            </a:endParaRP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D0D0D"/>
                </a:solidFill>
                <a:latin typeface="Söhne"/>
              </a:rPr>
              <a:t>1500 brochures distributed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D0D0D"/>
                </a:solidFill>
                <a:latin typeface="Söhne"/>
              </a:rPr>
              <a:t>Student outcomes: PhDs, Masters, summer studentships</a:t>
            </a:r>
            <a:endParaRPr lang="en-US" b="0" i="0" dirty="0">
              <a:solidFill>
                <a:srgbClr val="0D0D0D"/>
              </a:solidFill>
              <a:effectLst/>
              <a:latin typeface="Söhne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24423744-87B0-3841-BABC-9E650EDC81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663" y="3909931"/>
            <a:ext cx="2663581" cy="1846660"/>
          </a:xfrm>
          <a:prstGeom prst="teardrop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2E5E44BB-C4E9-0A43-9FD6-EFB89E329602}"/>
              </a:ext>
            </a:extLst>
          </p:cNvPr>
          <p:cNvSpPr/>
          <p:nvPr/>
        </p:nvSpPr>
        <p:spPr>
          <a:xfrm>
            <a:off x="9583639" y="4544906"/>
            <a:ext cx="25170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Greek Prime Minister visiting the </a:t>
            </a:r>
            <a:r>
              <a:rPr lang="en-US" dirty="0" err="1"/>
              <a:t>HITRI</a:t>
            </a:r>
            <a:r>
              <a:rPr lang="en-US" i="1" dirty="0" err="1"/>
              <a:t>plus</a:t>
            </a:r>
            <a:r>
              <a:rPr lang="en-US" dirty="0"/>
              <a:t> stand at TIF exhibition.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456989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816</Words>
  <Application>Microsoft Office PowerPoint</Application>
  <PresentationFormat>Personalizzato</PresentationFormat>
  <Paragraphs>153</Paragraphs>
  <Slides>12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Tema di Office</vt:lpstr>
      <vt:lpstr>WP2:  Networking and communication, dissemination and outreach</vt:lpstr>
      <vt:lpstr>WP2  - Objectives</vt:lpstr>
      <vt:lpstr>WP2 – Organisation / Personnel</vt:lpstr>
      <vt:lpstr>WP2 – Tasks</vt:lpstr>
      <vt:lpstr>WP2 – Tasks: Activity Report</vt:lpstr>
      <vt:lpstr>WP2 – Tasks: Activity Report</vt:lpstr>
      <vt:lpstr>Social Media Performance and Outreach Impact</vt:lpstr>
      <vt:lpstr>WP2 – Tasks: Activity Report</vt:lpstr>
      <vt:lpstr>WP2 – Tasks: Activity Report</vt:lpstr>
      <vt:lpstr>Conferences and Educational Outreach</vt:lpstr>
      <vt:lpstr>WP2 Deliverables and Milestones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Facoetti Angelica</cp:lastModifiedBy>
  <cp:revision>35</cp:revision>
  <dcterms:created xsi:type="dcterms:W3CDTF">2021-04-12T07:15:47Z</dcterms:created>
  <dcterms:modified xsi:type="dcterms:W3CDTF">2024-05-22T03:20:11Z</dcterms:modified>
</cp:coreProperties>
</file>