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81" r:id="rId3"/>
    <p:sldId id="267" r:id="rId4"/>
    <p:sldId id="287" r:id="rId5"/>
    <p:sldId id="295" r:id="rId6"/>
    <p:sldId id="280" r:id="rId7"/>
    <p:sldId id="290" r:id="rId8"/>
    <p:sldId id="291" r:id="rId9"/>
    <p:sldId id="292" r:id="rId10"/>
    <p:sldId id="261" r:id="rId11"/>
    <p:sldId id="294" r:id="rId12"/>
    <p:sldId id="268" r:id="rId13"/>
    <p:sldId id="293" r:id="rId14"/>
    <p:sldId id="278" r:id="rId15"/>
    <p:sldId id="260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C9FA"/>
    <a:srgbClr val="003399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5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-331" y="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23/05/2024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photon therapy, arc delivery of a continuously moving gantry enables the highest degree of flexibility and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doseconformity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First studies on proton arc therapy show its feasibility at comparable or shorter delivery times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andcomparable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better plan quality. In this task, a simulation environment for particle arc therapy will be developed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toderive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efficient treatment planning strategies. The resulting plans will consist of a large number of discrete beam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angleswith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single energy each and will rely on the fast dose delivery capability as well as the feedback control of the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chairrotation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during delivery. A demonstrator rotational stage will be developed and interfaced to the DDS at GSI, to permit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adynamic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rotation for arc therapy (CNAO). Outside of the scope of this project, this stage will be usable also for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precisionirradiation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orthotopic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tumours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small animals (note: there will be no animal studies performed within the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projectitself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The DDS itself will be modified to be able to deliver plans to a continuously rotating chair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2886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Based on the data gathered in 9.1 and the performance achieved in 9.2, a comprehensive set of simulations will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beperformed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assess the potential clinical benefit and usability of particle arc therapy to sitting patients. This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includestarget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locations, such as brain, head-and-neck, thoracic or abdominal, as well as different treatment modalities. In a technically more challenging strategy, the Bragg Peak can be used in arc therapy as well, demanding for angle-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dependentenergy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changes. While strategies exist to reduce energy layers, fast energy changes will still pose a challenge to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thetechnique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Moreover, range uncertainty for a sitting patient might be considerably higher, depending on the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treatmentsite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An alternative could be to use the plateau of the beam in a shoot-through therapy, which would eliminate the need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forenergy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changes as well as most of the range dependence, but would also reduce the inherent benefit of particle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therapy.This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drawback could be overcome by combining arc therapy with strategies to reduce side effects, such as Flash therapy.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0270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BE1BC7D-DDBF-4ECD-9465-702FF7643EEF}" type="datetime1">
              <a:rPr lang="it-IT" smtClean="0"/>
              <a:t>23/05/2024</a:t>
            </a:fld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23/05/2024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23/05/2024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23/05/2024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F50668-7C7A-4E04-AF8E-2281C5E456CB}" type="datetime1">
              <a:rPr lang="it-IT" smtClean="0"/>
              <a:pPr/>
              <a:t>23/05/2024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WP9: Advanced </a:t>
            </a:r>
            <a:r>
              <a:rPr lang="it-IT" dirty="0" err="1"/>
              <a:t>beam</a:t>
            </a:r>
            <a:r>
              <a:rPr lang="it-IT" dirty="0"/>
              <a:t> delivery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C. </a:t>
            </a:r>
            <a:r>
              <a:rPr lang="it-IT" dirty="0" err="1"/>
              <a:t>Graeff</a:t>
            </a:r>
            <a:endParaRPr lang="it-IT" dirty="0"/>
          </a:p>
          <a:p>
            <a:r>
              <a:rPr lang="it-IT" dirty="0"/>
              <a:t>GSI </a:t>
            </a:r>
            <a:r>
              <a:rPr lang="it-IT" dirty="0" err="1"/>
              <a:t>Helmholtz</a:t>
            </a:r>
            <a:r>
              <a:rPr lang="it-IT" dirty="0"/>
              <a:t> Center for </a:t>
            </a:r>
            <a:r>
              <a:rPr lang="it-IT" dirty="0" err="1"/>
              <a:t>Heavy</a:t>
            </a:r>
            <a:r>
              <a:rPr lang="it-IT" dirty="0"/>
              <a:t> </a:t>
            </a:r>
            <a:r>
              <a:rPr lang="it-IT" dirty="0" err="1"/>
              <a:t>Ion</a:t>
            </a:r>
            <a:r>
              <a:rPr lang="it-IT" dirty="0"/>
              <a:t> </a:t>
            </a:r>
            <a:r>
              <a:rPr lang="it-IT" dirty="0" err="1"/>
              <a:t>Research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Patient case with 3 metastases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624" y="286603"/>
            <a:ext cx="5230456" cy="359859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6" y="1319951"/>
            <a:ext cx="6053337" cy="5120959"/>
          </a:xfrm>
          <a:prstGeom prst="rect">
            <a:avLst/>
          </a:prstGeom>
        </p:spPr>
      </p:pic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290082"/>
              </p:ext>
            </p:extLst>
          </p:nvPr>
        </p:nvGraphicFramePr>
        <p:xfrm>
          <a:off x="6861044" y="3789841"/>
          <a:ext cx="5030254" cy="1829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6660">
                  <a:extLst>
                    <a:ext uri="{9D8B030D-6E8A-4147-A177-3AD203B41FA5}">
                      <a16:colId xmlns:a16="http://schemas.microsoft.com/office/drawing/2014/main" xmlns="" val="67606365"/>
                    </a:ext>
                  </a:extLst>
                </a:gridCol>
                <a:gridCol w="968680">
                  <a:extLst>
                    <a:ext uri="{9D8B030D-6E8A-4147-A177-3AD203B41FA5}">
                      <a16:colId xmlns:a16="http://schemas.microsoft.com/office/drawing/2014/main" xmlns="" val="3137771182"/>
                    </a:ext>
                  </a:extLst>
                </a:gridCol>
                <a:gridCol w="968679">
                  <a:extLst>
                    <a:ext uri="{9D8B030D-6E8A-4147-A177-3AD203B41FA5}">
                      <a16:colId xmlns:a16="http://schemas.microsoft.com/office/drawing/2014/main" xmlns="" val="3926037528"/>
                    </a:ext>
                  </a:extLst>
                </a:gridCol>
                <a:gridCol w="915236">
                  <a:extLst>
                    <a:ext uri="{9D8B030D-6E8A-4147-A177-3AD203B41FA5}">
                      <a16:colId xmlns:a16="http://schemas.microsoft.com/office/drawing/2014/main" xmlns="" val="1839317734"/>
                    </a:ext>
                  </a:extLst>
                </a:gridCol>
                <a:gridCol w="960999">
                  <a:extLst>
                    <a:ext uri="{9D8B030D-6E8A-4147-A177-3AD203B41FA5}">
                      <a16:colId xmlns:a16="http://schemas.microsoft.com/office/drawing/2014/main" xmlns="" val="359196000"/>
                    </a:ext>
                  </a:extLst>
                </a:gridCol>
              </a:tblGrid>
              <a:tr h="488835">
                <a:tc>
                  <a:txBody>
                    <a:bodyPr/>
                    <a:lstStyle/>
                    <a:p>
                      <a:r>
                        <a:rPr lang="en-US" sz="1900" dirty="0"/>
                        <a:t>Modality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D99% 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D1%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V2Gy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V12Gy</a:t>
                      </a:r>
                    </a:p>
                  </a:txBody>
                  <a:tcPr marL="60960" marR="60960" marT="60960" marB="60960"/>
                </a:tc>
                <a:extLst>
                  <a:ext uri="{0D108BD9-81ED-4DB2-BD59-A6C34878D82A}">
                    <a16:rowId xmlns:a16="http://schemas.microsoft.com/office/drawing/2014/main" xmlns="" val="1306132585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r>
                        <a:rPr lang="en-US" sz="1900" dirty="0"/>
                        <a:t>HA-VMAT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25 </a:t>
                      </a:r>
                      <a:r>
                        <a:rPr lang="en-US" sz="2000" dirty="0" err="1"/>
                        <a:t>Gy</a:t>
                      </a:r>
                      <a:endParaRPr lang="en-US" sz="20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32 </a:t>
                      </a:r>
                      <a:r>
                        <a:rPr lang="en-US" sz="2000" dirty="0" err="1"/>
                        <a:t>Gy</a:t>
                      </a:r>
                      <a:endParaRPr lang="en-US" sz="20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342 cc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9 </a:t>
                      </a:r>
                      <a:r>
                        <a:rPr lang="en-US" sz="2000" baseline="0" dirty="0"/>
                        <a:t>cc</a:t>
                      </a:r>
                      <a:endParaRPr lang="en-US" sz="2000" dirty="0"/>
                    </a:p>
                  </a:txBody>
                  <a:tcPr marL="60960" marR="60960" marT="60960" marB="60960"/>
                </a:tc>
                <a:extLst>
                  <a:ext uri="{0D108BD9-81ED-4DB2-BD59-A6C34878D82A}">
                    <a16:rowId xmlns:a16="http://schemas.microsoft.com/office/drawing/2014/main" xmlns="" val="407559217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1900" dirty="0" err="1"/>
                        <a:t>SPArc</a:t>
                      </a:r>
                      <a:endParaRPr lang="en-US" sz="19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25 </a:t>
                      </a:r>
                      <a:r>
                        <a:rPr lang="en-US" sz="2000" dirty="0" err="1"/>
                        <a:t>Gy</a:t>
                      </a:r>
                      <a:endParaRPr lang="en-US" sz="20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35 </a:t>
                      </a:r>
                      <a:r>
                        <a:rPr lang="en-US" sz="2000" dirty="0" err="1"/>
                        <a:t>Gy</a:t>
                      </a:r>
                      <a:endParaRPr lang="en-US" sz="20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123 cc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12 cc</a:t>
                      </a:r>
                    </a:p>
                  </a:txBody>
                  <a:tcPr marL="60960" marR="60960" marT="60960" marB="60960"/>
                </a:tc>
                <a:extLst>
                  <a:ext uri="{0D108BD9-81ED-4DB2-BD59-A6C34878D82A}">
                    <a16:rowId xmlns:a16="http://schemas.microsoft.com/office/drawing/2014/main" xmlns="" val="3979718739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1900" dirty="0"/>
                        <a:t>SHArc</a:t>
                      </a:r>
                      <a:r>
                        <a:rPr lang="en-US" sz="1900" baseline="30000" dirty="0"/>
                        <a:t>12</a:t>
                      </a:r>
                      <a:r>
                        <a:rPr lang="en-US" sz="1900" dirty="0"/>
                        <a:t>C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21 </a:t>
                      </a:r>
                      <a:r>
                        <a:rPr lang="en-US" sz="2000" baseline="0" dirty="0" err="1"/>
                        <a:t>Gy</a:t>
                      </a:r>
                      <a:endParaRPr lang="en-US" sz="20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29 </a:t>
                      </a:r>
                      <a:r>
                        <a:rPr lang="en-US" sz="2000" dirty="0" err="1"/>
                        <a:t>Gy</a:t>
                      </a:r>
                      <a:endParaRPr lang="en-US" sz="20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89 cc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11 cc</a:t>
                      </a:r>
                    </a:p>
                  </a:txBody>
                  <a:tcPr marL="60960" marR="60960" marT="60960" marB="60960"/>
                </a:tc>
                <a:extLst>
                  <a:ext uri="{0D108BD9-81ED-4DB2-BD59-A6C34878D82A}">
                    <a16:rowId xmlns:a16="http://schemas.microsoft.com/office/drawing/2014/main" xmlns="" val="2302604887"/>
                  </a:ext>
                </a:extLst>
              </a:tr>
            </a:tbl>
          </a:graphicData>
        </a:graphic>
      </p:graphicFrame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10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353661" y="1338565"/>
            <a:ext cx="1842760" cy="24360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133" dirty="0"/>
              <a:t>HA-VMAT</a:t>
            </a:r>
          </a:p>
        </p:txBody>
      </p:sp>
      <p:sp>
        <p:nvSpPr>
          <p:cNvPr id="8" name="Rechteck 7"/>
          <p:cNvSpPr/>
          <p:nvPr/>
        </p:nvSpPr>
        <p:spPr>
          <a:xfrm>
            <a:off x="2161353" y="1338565"/>
            <a:ext cx="1842760" cy="24360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133" dirty="0" err="1"/>
              <a:t>SPArc</a:t>
            </a:r>
            <a:endParaRPr lang="en-US" sz="2133" dirty="0"/>
          </a:p>
        </p:txBody>
      </p:sp>
      <p:sp>
        <p:nvSpPr>
          <p:cNvPr id="9" name="Rechteck 8"/>
          <p:cNvSpPr/>
          <p:nvPr/>
        </p:nvSpPr>
        <p:spPr>
          <a:xfrm>
            <a:off x="3969045" y="1338565"/>
            <a:ext cx="1842760" cy="24360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133" dirty="0" err="1"/>
              <a:t>SHArc</a:t>
            </a:r>
            <a:r>
              <a:rPr lang="en-US" sz="2133" dirty="0"/>
              <a:t>(</a:t>
            </a:r>
            <a:r>
              <a:rPr lang="en-US" sz="2133" baseline="30000" dirty="0"/>
              <a:t>12</a:t>
            </a:r>
            <a:r>
              <a:rPr lang="en-US" sz="2133" dirty="0"/>
              <a:t>C)</a:t>
            </a:r>
          </a:p>
        </p:txBody>
      </p:sp>
    </p:spTree>
    <p:extLst>
      <p:ext uri="{BB962C8B-B14F-4D97-AF65-F5344CB8AC3E}">
        <p14:creationId xmlns:p14="http://schemas.microsoft.com/office/powerpoint/2010/main" val="638870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Patient case with 5 metastases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229" y="366223"/>
            <a:ext cx="5205273" cy="359859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6" y="1326623"/>
            <a:ext cx="6053337" cy="5107613"/>
          </a:xfrm>
          <a:prstGeom prst="rect">
            <a:avLst/>
          </a:prstGeom>
        </p:spPr>
      </p:pic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512306"/>
              </p:ext>
            </p:extLst>
          </p:nvPr>
        </p:nvGraphicFramePr>
        <p:xfrm>
          <a:off x="6947255" y="3889125"/>
          <a:ext cx="5013780" cy="1723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4104">
                  <a:extLst>
                    <a:ext uri="{9D8B030D-6E8A-4147-A177-3AD203B41FA5}">
                      <a16:colId xmlns:a16="http://schemas.microsoft.com/office/drawing/2014/main" xmlns="" val="67606365"/>
                    </a:ext>
                  </a:extLst>
                </a:gridCol>
                <a:gridCol w="957657">
                  <a:extLst>
                    <a:ext uri="{9D8B030D-6E8A-4147-A177-3AD203B41FA5}">
                      <a16:colId xmlns:a16="http://schemas.microsoft.com/office/drawing/2014/main" xmlns="" val="3137771182"/>
                    </a:ext>
                  </a:extLst>
                </a:gridCol>
                <a:gridCol w="815784">
                  <a:extLst>
                    <a:ext uri="{9D8B030D-6E8A-4147-A177-3AD203B41FA5}">
                      <a16:colId xmlns:a16="http://schemas.microsoft.com/office/drawing/2014/main" xmlns="" val="3926037528"/>
                    </a:ext>
                  </a:extLst>
                </a:gridCol>
                <a:gridCol w="915236">
                  <a:extLst>
                    <a:ext uri="{9D8B030D-6E8A-4147-A177-3AD203B41FA5}">
                      <a16:colId xmlns:a16="http://schemas.microsoft.com/office/drawing/2014/main" xmlns="" val="1839317734"/>
                    </a:ext>
                  </a:extLst>
                </a:gridCol>
                <a:gridCol w="960999">
                  <a:extLst>
                    <a:ext uri="{9D8B030D-6E8A-4147-A177-3AD203B41FA5}">
                      <a16:colId xmlns:a16="http://schemas.microsoft.com/office/drawing/2014/main" xmlns="" val="359196000"/>
                    </a:ext>
                  </a:extLst>
                </a:gridCol>
              </a:tblGrid>
              <a:tr h="488835">
                <a:tc>
                  <a:txBody>
                    <a:bodyPr/>
                    <a:lstStyle/>
                    <a:p>
                      <a:r>
                        <a:rPr lang="en-US" sz="1900" dirty="0"/>
                        <a:t>Modality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D99% 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D1%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V2Gy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V12Gy</a:t>
                      </a:r>
                    </a:p>
                  </a:txBody>
                  <a:tcPr marL="60960" marR="60960" marT="60960" marB="60960"/>
                </a:tc>
                <a:extLst>
                  <a:ext uri="{0D108BD9-81ED-4DB2-BD59-A6C34878D82A}">
                    <a16:rowId xmlns:a16="http://schemas.microsoft.com/office/drawing/2014/main" xmlns="" val="1306132585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1900" dirty="0"/>
                        <a:t>HA-VMAT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25 </a:t>
                      </a:r>
                      <a:r>
                        <a:rPr lang="en-US" sz="1900" dirty="0" err="1"/>
                        <a:t>Gy</a:t>
                      </a:r>
                      <a:endParaRPr lang="en-US" sz="19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28 </a:t>
                      </a:r>
                      <a:r>
                        <a:rPr lang="en-US" sz="1900" dirty="0" err="1"/>
                        <a:t>Gy</a:t>
                      </a:r>
                      <a:endParaRPr lang="en-US" sz="19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776</a:t>
                      </a:r>
                      <a:r>
                        <a:rPr lang="en-US" sz="1900" baseline="0" dirty="0"/>
                        <a:t> cc</a:t>
                      </a:r>
                      <a:endParaRPr lang="en-US" sz="19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12 cc</a:t>
                      </a:r>
                    </a:p>
                  </a:txBody>
                  <a:tcPr marL="60960" marR="60960" marT="60960" marB="60960"/>
                </a:tc>
                <a:extLst>
                  <a:ext uri="{0D108BD9-81ED-4DB2-BD59-A6C34878D82A}">
                    <a16:rowId xmlns:a16="http://schemas.microsoft.com/office/drawing/2014/main" xmlns="" val="407559217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1900" dirty="0" err="1"/>
                        <a:t>SPArc</a:t>
                      </a:r>
                      <a:endParaRPr lang="en-US" sz="19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22 </a:t>
                      </a:r>
                      <a:r>
                        <a:rPr lang="en-US" sz="1900" dirty="0" err="1"/>
                        <a:t>Gy</a:t>
                      </a:r>
                      <a:endParaRPr lang="en-US" sz="19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31 </a:t>
                      </a:r>
                      <a:r>
                        <a:rPr lang="en-US" sz="1900" dirty="0" err="1"/>
                        <a:t>Gy</a:t>
                      </a:r>
                      <a:endParaRPr lang="en-US" sz="19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331 cc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15 cc</a:t>
                      </a:r>
                    </a:p>
                  </a:txBody>
                  <a:tcPr marL="60960" marR="60960" marT="60960" marB="60960"/>
                </a:tc>
                <a:extLst>
                  <a:ext uri="{0D108BD9-81ED-4DB2-BD59-A6C34878D82A}">
                    <a16:rowId xmlns:a16="http://schemas.microsoft.com/office/drawing/2014/main" xmlns="" val="3979718739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1900" dirty="0"/>
                        <a:t>SHArc</a:t>
                      </a:r>
                      <a:r>
                        <a:rPr lang="en-US" sz="1900" baseline="30000" dirty="0"/>
                        <a:t>12</a:t>
                      </a:r>
                      <a:r>
                        <a:rPr lang="en-US" sz="1900" dirty="0"/>
                        <a:t>C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22 </a:t>
                      </a:r>
                      <a:r>
                        <a:rPr lang="en-US" sz="1900" dirty="0" err="1"/>
                        <a:t>Gy</a:t>
                      </a:r>
                      <a:endParaRPr lang="en-US" sz="19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27 </a:t>
                      </a:r>
                      <a:r>
                        <a:rPr lang="en-US" sz="1900" dirty="0" err="1"/>
                        <a:t>Gy</a:t>
                      </a:r>
                      <a:endParaRPr lang="en-US" sz="19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190 cc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14 cc</a:t>
                      </a:r>
                    </a:p>
                  </a:txBody>
                  <a:tcPr marL="60960" marR="60960" marT="60960" marB="60960"/>
                </a:tc>
                <a:extLst>
                  <a:ext uri="{0D108BD9-81ED-4DB2-BD59-A6C34878D82A}">
                    <a16:rowId xmlns:a16="http://schemas.microsoft.com/office/drawing/2014/main" xmlns="" val="2302604887"/>
                  </a:ext>
                </a:extLst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11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95448" y="1338565"/>
            <a:ext cx="1842760" cy="24360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133" dirty="0"/>
              <a:t>HA-VMAT</a:t>
            </a:r>
          </a:p>
        </p:txBody>
      </p:sp>
      <p:sp>
        <p:nvSpPr>
          <p:cNvPr id="8" name="Rechteck 7"/>
          <p:cNvSpPr/>
          <p:nvPr/>
        </p:nvSpPr>
        <p:spPr>
          <a:xfrm>
            <a:off x="2003140" y="1338565"/>
            <a:ext cx="1842760" cy="24360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133" dirty="0" err="1"/>
              <a:t>SPArc</a:t>
            </a:r>
            <a:endParaRPr lang="en-US" sz="2133" dirty="0"/>
          </a:p>
        </p:txBody>
      </p:sp>
      <p:sp>
        <p:nvSpPr>
          <p:cNvPr id="9" name="Rechteck 8"/>
          <p:cNvSpPr/>
          <p:nvPr/>
        </p:nvSpPr>
        <p:spPr>
          <a:xfrm>
            <a:off x="3810832" y="1338565"/>
            <a:ext cx="1842760" cy="24360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133" dirty="0" err="1"/>
              <a:t>SHArc</a:t>
            </a:r>
            <a:r>
              <a:rPr lang="en-US" sz="2133" dirty="0"/>
              <a:t>(</a:t>
            </a:r>
            <a:r>
              <a:rPr lang="en-US" sz="2133" baseline="30000" dirty="0"/>
              <a:t>12</a:t>
            </a:r>
            <a:r>
              <a:rPr lang="en-US" sz="2133" dirty="0"/>
              <a:t>C)</a:t>
            </a:r>
          </a:p>
        </p:txBody>
      </p:sp>
    </p:spTree>
    <p:extLst>
      <p:ext uri="{BB962C8B-B14F-4D97-AF65-F5344CB8AC3E}">
        <p14:creationId xmlns:p14="http://schemas.microsoft.com/office/powerpoint/2010/main" val="3347235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537" y="198115"/>
            <a:ext cx="11073409" cy="1450757"/>
          </a:xfrm>
        </p:spPr>
        <p:txBody>
          <a:bodyPr/>
          <a:lstStyle/>
          <a:p>
            <a:r>
              <a:rPr lang="en-US" dirty="0"/>
              <a:t>Patient case with 10 metastases </a:t>
            </a:r>
            <a:br>
              <a:rPr lang="en-US" dirty="0"/>
            </a:br>
            <a:r>
              <a:rPr lang="en-US" dirty="0"/>
              <a:t>and resection cavity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900" y="395640"/>
            <a:ext cx="5203179" cy="359859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95" y="1326623"/>
            <a:ext cx="5974677" cy="5107613"/>
          </a:xfrm>
          <a:prstGeom prst="rect">
            <a:avLst/>
          </a:prstGeom>
        </p:spPr>
      </p:pic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520894"/>
              </p:ext>
            </p:extLst>
          </p:nvPr>
        </p:nvGraphicFramePr>
        <p:xfrm>
          <a:off x="6719055" y="3994232"/>
          <a:ext cx="5111356" cy="1723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5073">
                  <a:extLst>
                    <a:ext uri="{9D8B030D-6E8A-4147-A177-3AD203B41FA5}">
                      <a16:colId xmlns:a16="http://schemas.microsoft.com/office/drawing/2014/main" xmlns="" val="67606365"/>
                    </a:ext>
                  </a:extLst>
                </a:gridCol>
                <a:gridCol w="926592">
                  <a:extLst>
                    <a:ext uri="{9D8B030D-6E8A-4147-A177-3AD203B41FA5}">
                      <a16:colId xmlns:a16="http://schemas.microsoft.com/office/drawing/2014/main" xmlns="" val="3137771182"/>
                    </a:ext>
                  </a:extLst>
                </a:gridCol>
                <a:gridCol w="853440">
                  <a:extLst>
                    <a:ext uri="{9D8B030D-6E8A-4147-A177-3AD203B41FA5}">
                      <a16:colId xmlns:a16="http://schemas.microsoft.com/office/drawing/2014/main" xmlns="" val="3926037528"/>
                    </a:ext>
                  </a:extLst>
                </a:gridCol>
                <a:gridCol w="1115252">
                  <a:extLst>
                    <a:ext uri="{9D8B030D-6E8A-4147-A177-3AD203B41FA5}">
                      <a16:colId xmlns:a16="http://schemas.microsoft.com/office/drawing/2014/main" xmlns="" val="1839317734"/>
                    </a:ext>
                  </a:extLst>
                </a:gridCol>
                <a:gridCol w="960999">
                  <a:extLst>
                    <a:ext uri="{9D8B030D-6E8A-4147-A177-3AD203B41FA5}">
                      <a16:colId xmlns:a16="http://schemas.microsoft.com/office/drawing/2014/main" xmlns="" val="359196000"/>
                    </a:ext>
                  </a:extLst>
                </a:gridCol>
              </a:tblGrid>
              <a:tr h="488835">
                <a:tc>
                  <a:txBody>
                    <a:bodyPr/>
                    <a:lstStyle/>
                    <a:p>
                      <a:r>
                        <a:rPr lang="en-US" sz="1900" dirty="0"/>
                        <a:t>Modality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D99% 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D1%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V2Gy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V12Gy</a:t>
                      </a:r>
                    </a:p>
                  </a:txBody>
                  <a:tcPr marL="60960" marR="60960" marT="60960" marB="60960"/>
                </a:tc>
                <a:extLst>
                  <a:ext uri="{0D108BD9-81ED-4DB2-BD59-A6C34878D82A}">
                    <a16:rowId xmlns:a16="http://schemas.microsoft.com/office/drawing/2014/main" xmlns="" val="1306132585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1900" dirty="0"/>
                        <a:t>HA-VMAT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23 </a:t>
                      </a:r>
                      <a:r>
                        <a:rPr lang="en-US" sz="1900" dirty="0" err="1"/>
                        <a:t>Gy</a:t>
                      </a:r>
                      <a:endParaRPr lang="en-US" sz="19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28 </a:t>
                      </a:r>
                      <a:r>
                        <a:rPr lang="en-US" sz="1900" dirty="0" err="1"/>
                        <a:t>Gy</a:t>
                      </a:r>
                      <a:endParaRPr lang="en-US" sz="19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1278 cc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93 cc</a:t>
                      </a:r>
                    </a:p>
                  </a:txBody>
                  <a:tcPr marL="60960" marR="60960" marT="60960" marB="60960"/>
                </a:tc>
                <a:extLst>
                  <a:ext uri="{0D108BD9-81ED-4DB2-BD59-A6C34878D82A}">
                    <a16:rowId xmlns:a16="http://schemas.microsoft.com/office/drawing/2014/main" xmlns="" val="407559217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1900" dirty="0" err="1"/>
                        <a:t>SPArc</a:t>
                      </a:r>
                      <a:endParaRPr lang="en-US" sz="19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22 </a:t>
                      </a:r>
                      <a:r>
                        <a:rPr lang="en-US" sz="1900" dirty="0" err="1"/>
                        <a:t>Gy</a:t>
                      </a:r>
                      <a:endParaRPr lang="en-US" sz="19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29 </a:t>
                      </a:r>
                      <a:r>
                        <a:rPr lang="en-US" sz="1900" dirty="0" err="1"/>
                        <a:t>Gy</a:t>
                      </a:r>
                      <a:endParaRPr lang="en-US" sz="19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565 cc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58 cc</a:t>
                      </a:r>
                    </a:p>
                  </a:txBody>
                  <a:tcPr marL="60960" marR="60960" marT="60960" marB="60960"/>
                </a:tc>
                <a:extLst>
                  <a:ext uri="{0D108BD9-81ED-4DB2-BD59-A6C34878D82A}">
                    <a16:rowId xmlns:a16="http://schemas.microsoft.com/office/drawing/2014/main" xmlns="" val="3979718739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1900" dirty="0"/>
                        <a:t>SHArc</a:t>
                      </a:r>
                      <a:r>
                        <a:rPr lang="en-US" sz="1900" baseline="30000" dirty="0"/>
                        <a:t>12</a:t>
                      </a:r>
                      <a:r>
                        <a:rPr lang="en-US" sz="1900" dirty="0"/>
                        <a:t>C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21 </a:t>
                      </a:r>
                      <a:r>
                        <a:rPr lang="en-US" sz="1900" dirty="0" err="1"/>
                        <a:t>Gy</a:t>
                      </a:r>
                      <a:endParaRPr lang="en-US" sz="19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28 </a:t>
                      </a:r>
                      <a:r>
                        <a:rPr lang="en-US" sz="1900" dirty="0" err="1"/>
                        <a:t>Gy</a:t>
                      </a:r>
                      <a:endParaRPr lang="en-US" sz="1900" dirty="0"/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488 cc</a:t>
                      </a:r>
                    </a:p>
                  </a:txBody>
                  <a:tcPr marL="60960" marR="60960" marT="60960" marB="60960"/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60 cc</a:t>
                      </a:r>
                    </a:p>
                  </a:txBody>
                  <a:tcPr marL="60960" marR="60960" marT="60960" marB="60960"/>
                </a:tc>
                <a:extLst>
                  <a:ext uri="{0D108BD9-81ED-4DB2-BD59-A6C34878D82A}">
                    <a16:rowId xmlns:a16="http://schemas.microsoft.com/office/drawing/2014/main" xmlns="" val="2302604887"/>
                  </a:ext>
                </a:extLst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12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0858040" y="4466427"/>
            <a:ext cx="972371" cy="1251080"/>
          </a:xfrm>
          <a:prstGeom prst="rect">
            <a:avLst/>
          </a:prstGeom>
          <a:solidFill>
            <a:srgbClr val="18C639">
              <a:alpha val="30196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8" name="Rechteck 7"/>
          <p:cNvSpPr/>
          <p:nvPr/>
        </p:nvSpPr>
        <p:spPr>
          <a:xfrm>
            <a:off x="353661" y="1394405"/>
            <a:ext cx="1842760" cy="24360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133" dirty="0"/>
              <a:t>HA-VMAT</a:t>
            </a:r>
          </a:p>
        </p:txBody>
      </p:sp>
      <p:sp>
        <p:nvSpPr>
          <p:cNvPr id="9" name="Rechteck 8"/>
          <p:cNvSpPr/>
          <p:nvPr/>
        </p:nvSpPr>
        <p:spPr>
          <a:xfrm>
            <a:off x="2161353" y="1394405"/>
            <a:ext cx="1842760" cy="24360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133" dirty="0" err="1"/>
              <a:t>SPArc</a:t>
            </a:r>
            <a:endParaRPr lang="en-US" sz="2133" dirty="0"/>
          </a:p>
        </p:txBody>
      </p:sp>
      <p:sp>
        <p:nvSpPr>
          <p:cNvPr id="10" name="Rechteck 9"/>
          <p:cNvSpPr/>
          <p:nvPr/>
        </p:nvSpPr>
        <p:spPr>
          <a:xfrm>
            <a:off x="3969045" y="1394405"/>
            <a:ext cx="1842760" cy="24360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133" dirty="0" err="1"/>
              <a:t>SHArc</a:t>
            </a:r>
            <a:r>
              <a:rPr lang="en-US" sz="2133" dirty="0"/>
              <a:t>(</a:t>
            </a:r>
            <a:r>
              <a:rPr lang="en-US" sz="2133" baseline="30000" dirty="0"/>
              <a:t>12</a:t>
            </a:r>
            <a:r>
              <a:rPr lang="en-US" sz="2133" dirty="0"/>
              <a:t>C)</a:t>
            </a:r>
          </a:p>
        </p:txBody>
      </p:sp>
    </p:spTree>
    <p:extLst>
      <p:ext uri="{BB962C8B-B14F-4D97-AF65-F5344CB8AC3E}">
        <p14:creationId xmlns:p14="http://schemas.microsoft.com/office/powerpoint/2010/main" val="1595839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26A2805-3E6D-4021-A4F3-3470A8F72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UPLIFT </a:t>
            </a:r>
            <a:r>
              <a:rPr lang="de-DE" dirty="0" err="1"/>
              <a:t>Doctoral</a:t>
            </a:r>
            <a:r>
              <a:rPr lang="de-DE" dirty="0"/>
              <a:t> Network </a:t>
            </a:r>
            <a:r>
              <a:rPr lang="de-DE" dirty="0" err="1"/>
              <a:t>coordinated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GSI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ABE1942-FA1A-4216-88C2-41D2EAACFA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Strong interest in upright particle therapy enabled us to assemble DN consortium</a:t>
            </a:r>
          </a:p>
          <a:p>
            <a:pPr lvl="1"/>
            <a:r>
              <a:rPr lang="en-US" dirty="0"/>
              <a:t>14 institutes across Europe to host 19 ESR (15 EU, 2 CH, 2 UK) ~ 5 M€ </a:t>
            </a:r>
          </a:p>
          <a:p>
            <a:pPr lvl="1"/>
            <a:r>
              <a:rPr lang="en-US" dirty="0"/>
              <a:t>spanning industry, particle and photon centers</a:t>
            </a:r>
          </a:p>
          <a:p>
            <a:pPr lvl="1"/>
            <a:r>
              <a:rPr lang="en-US" dirty="0"/>
              <a:t>from clinical &amp; technical to health economics and patient empowerment</a:t>
            </a:r>
          </a:p>
          <a:p>
            <a:r>
              <a:rPr lang="en-US" dirty="0"/>
              <a:t>Funding granted in April 2024, project start is Oct 1, 2024: </a:t>
            </a:r>
            <a:br>
              <a:rPr lang="en-US" dirty="0"/>
            </a:br>
            <a:r>
              <a:rPr lang="en-US" dirty="0"/>
              <a:t>we need excellent students – please send us yours!</a:t>
            </a:r>
          </a:p>
          <a:p>
            <a:r>
              <a:rPr lang="en-US" dirty="0"/>
              <a:t>GA awaits signature, details still in embargo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1404B5E-8EC2-4E02-9080-268409895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23/05/2024</a:t>
            </a:fld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F54E629-23A6-4CDD-B7A1-9ED7129AE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13</a:t>
            </a:fld>
            <a:endParaRPr lang="it-IT" dirty="0"/>
          </a:p>
        </p:txBody>
      </p:sp>
      <p:pic>
        <p:nvPicPr>
          <p:cNvPr id="6" name="Grafik 26">
            <a:extLst>
              <a:ext uri="{FF2B5EF4-FFF2-40B4-BE49-F238E27FC236}">
                <a16:creationId xmlns:a16="http://schemas.microsoft.com/office/drawing/2014/main" xmlns="" id="{3BA2AB88-276D-4F6B-8455-E289D34F86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488" t="23274" r="30576" b="35730"/>
          <a:stretch/>
        </p:blipFill>
        <p:spPr>
          <a:xfrm>
            <a:off x="8621486" y="2271207"/>
            <a:ext cx="2818597" cy="293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8460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contributions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23/05/2024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541538" y="2205352"/>
            <a:ext cx="10697578" cy="4745851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Research platform for particle arc established &amp; exploited for new approaches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Continuation funding secured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Upright therapy project developed into a large international collaboration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 Lennart Volz co-organizer of Upright Research Consortium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 Publications &amp; Talks: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 2 Talks (Volz, Li) on arc therapy at ESTRO2024, upcoming proffered posters at PTCOG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 PT review including WP9 topics (Graeff et al, PPNP 2023); arc strategy (Volz et al, Health &amp; Technology 2024)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 Particle arc review (Mein et al, Green Journal) in revision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 Manuscripts ready to be submitted for upright therapy strategies &amp; arc boost therapy.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6" name="Picture 2" descr="No alternative text description for this image">
            <a:extLst>
              <a:ext uri="{FF2B5EF4-FFF2-40B4-BE49-F238E27FC236}">
                <a16:creationId xmlns:a16="http://schemas.microsoft.com/office/drawing/2014/main" xmlns="" id="{9C5C1865-9664-45D0-8A0A-476ADB9F43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247" r="28051" b="58664"/>
          <a:stretch/>
        </p:blipFill>
        <p:spPr bwMode="auto">
          <a:xfrm>
            <a:off x="8964751" y="1737360"/>
            <a:ext cx="2961250" cy="148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30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62112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23/05/2024</a:t>
            </a:fld>
            <a:endParaRPr lang="it-I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5" name="Textfeld 4"/>
          <p:cNvSpPr txBox="1"/>
          <p:nvPr/>
        </p:nvSpPr>
        <p:spPr>
          <a:xfrm>
            <a:off x="541539" y="2143125"/>
            <a:ext cx="106122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b="1" dirty="0"/>
              <a:t>Task 9.1: </a:t>
            </a:r>
            <a:r>
              <a:rPr lang="en-US" dirty="0"/>
              <a:t>A modular patient chair and imaging design</a:t>
            </a:r>
          </a:p>
          <a:p>
            <a:pPr marL="285750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b="1" dirty="0"/>
              <a:t>Task 9.2:</a:t>
            </a:r>
            <a:r>
              <a:rPr lang="en-US" dirty="0"/>
              <a:t> Particle arc therapy for fixed beam lines</a:t>
            </a:r>
          </a:p>
          <a:p>
            <a:pPr marL="285750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b="1" dirty="0"/>
              <a:t>Task 9.3:</a:t>
            </a:r>
            <a:r>
              <a:rPr lang="en-US" dirty="0"/>
              <a:t> Clinical scenarios for particle arc therapy on sitting patients</a:t>
            </a:r>
          </a:p>
          <a:p>
            <a:pPr marL="285750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b="1" dirty="0"/>
              <a:t>Task 9.4:</a:t>
            </a:r>
            <a:r>
              <a:rPr lang="en-US" dirty="0"/>
              <a:t> Particle arc therapy at high dose rates</a:t>
            </a:r>
          </a:p>
          <a:p>
            <a:endParaRPr lang="en-US" dirty="0"/>
          </a:p>
          <a:p>
            <a:r>
              <a:rPr lang="en-US" dirty="0"/>
              <a:t>Milestones/deliverables: </a:t>
            </a:r>
          </a:p>
          <a:p>
            <a:pPr marL="285750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b="1" dirty="0"/>
              <a:t>Deliverable 9.1 (M9):</a:t>
            </a:r>
            <a:r>
              <a:rPr lang="en-US" dirty="0"/>
              <a:t> Conceptual design report for a modular patient chair and vertical imaging </a:t>
            </a:r>
          </a:p>
          <a:p>
            <a:pPr marL="285750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b="1" dirty="0"/>
              <a:t>Deliverable 9.2 (M30):</a:t>
            </a:r>
            <a:r>
              <a:rPr lang="en-US" dirty="0"/>
              <a:t> Particle arc therapy delivery to a small scale demonstrator of a rotational patient positioning system for gantry-free delivery with a position feedback integrated to the DDS</a:t>
            </a:r>
          </a:p>
          <a:p>
            <a:pPr marL="285750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b="1" dirty="0"/>
              <a:t>Deliverable 9.3 (M48):</a:t>
            </a:r>
            <a:r>
              <a:rPr lang="en-US" dirty="0"/>
              <a:t> Patient identification and Experimental validation of arc therapy treatment plans through patient QA-like procedures</a:t>
            </a:r>
          </a:p>
          <a:p>
            <a:pPr marL="285750" indent="-285750"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b="1" dirty="0"/>
              <a:t>Milestone 9 (M18):</a:t>
            </a:r>
            <a:r>
              <a:rPr lang="en-US" dirty="0"/>
              <a:t> Finished simulation environment for particle arc therapy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9176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9.2: Particle arc therapy for fixed beam line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23/05/2024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1301687" y="1765434"/>
            <a:ext cx="4743223" cy="3943954"/>
            <a:chOff x="148744" y="951896"/>
            <a:chExt cx="4743223" cy="3943954"/>
          </a:xfrm>
        </p:grpSpPr>
        <p:sp>
          <p:nvSpPr>
            <p:cNvPr id="9" name="Abgerundetes Rechteck 8"/>
            <p:cNvSpPr/>
            <p:nvPr/>
          </p:nvSpPr>
          <p:spPr>
            <a:xfrm>
              <a:off x="148744" y="994787"/>
              <a:ext cx="4743223" cy="3901063"/>
            </a:xfrm>
            <a:prstGeom prst="roundRect">
              <a:avLst>
                <a:gd name="adj" fmla="val 5435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grpSp>
          <p:nvGrpSpPr>
            <p:cNvPr id="10" name="Gruppieren 9"/>
            <p:cNvGrpSpPr/>
            <p:nvPr/>
          </p:nvGrpSpPr>
          <p:grpSpPr>
            <a:xfrm>
              <a:off x="274928" y="1907180"/>
              <a:ext cx="1732124" cy="1705818"/>
              <a:chOff x="198563" y="981394"/>
              <a:chExt cx="1950145" cy="1958343"/>
            </a:xfrm>
          </p:grpSpPr>
          <p:pic>
            <p:nvPicPr>
              <p:cNvPr id="25" name="Grafik 24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1091"/>
              <a:stretch/>
            </p:blipFill>
            <p:spPr>
              <a:xfrm>
                <a:off x="198563" y="981394"/>
                <a:ext cx="1950145" cy="1958343"/>
              </a:xfrm>
              <a:prstGeom prst="rect">
                <a:avLst/>
              </a:prstGeom>
            </p:spPr>
          </p:pic>
          <p:grpSp>
            <p:nvGrpSpPr>
              <p:cNvPr id="26" name="Group 5"/>
              <p:cNvGrpSpPr/>
              <p:nvPr/>
            </p:nvGrpSpPr>
            <p:grpSpPr>
              <a:xfrm>
                <a:off x="282228" y="1128677"/>
                <a:ext cx="1765201" cy="1730074"/>
                <a:chOff x="5931320" y="1115799"/>
                <a:chExt cx="1765201" cy="1730074"/>
              </a:xfrm>
            </p:grpSpPr>
            <p:sp>
              <p:nvSpPr>
                <p:cNvPr id="27" name="Donut 6"/>
                <p:cNvSpPr/>
                <p:nvPr/>
              </p:nvSpPr>
              <p:spPr>
                <a:xfrm>
                  <a:off x="5931989" y="1121353"/>
                  <a:ext cx="1759396" cy="1719348"/>
                </a:xfrm>
                <a:prstGeom prst="donut">
                  <a:avLst>
                    <a:gd name="adj" fmla="val 5043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28" name="Straight Connector 7"/>
                <p:cNvCxnSpPr>
                  <a:endCxn id="27" idx="0"/>
                </p:cNvCxnSpPr>
                <p:nvPr/>
              </p:nvCxnSpPr>
              <p:spPr>
                <a:xfrm>
                  <a:off x="6811687" y="1121353"/>
                  <a:ext cx="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8"/>
                <p:cNvCxnSpPr/>
                <p:nvPr/>
              </p:nvCxnSpPr>
              <p:spPr>
                <a:xfrm>
                  <a:off x="6815702" y="274523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9"/>
                <p:cNvCxnSpPr/>
                <p:nvPr/>
              </p:nvCxnSpPr>
              <p:spPr>
                <a:xfrm>
                  <a:off x="6815702" y="111579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10"/>
                <p:cNvCxnSpPr/>
                <p:nvPr/>
              </p:nvCxnSpPr>
              <p:spPr>
                <a:xfrm rot="5400000">
                  <a:off x="5979053" y="193329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11"/>
                <p:cNvCxnSpPr/>
                <p:nvPr/>
              </p:nvCxnSpPr>
              <p:spPr>
                <a:xfrm rot="5400000">
                  <a:off x="7643652" y="193329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12"/>
                <p:cNvCxnSpPr/>
                <p:nvPr/>
              </p:nvCxnSpPr>
              <p:spPr>
                <a:xfrm rot="180000">
                  <a:off x="6773202" y="2744350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13"/>
                <p:cNvCxnSpPr/>
                <p:nvPr/>
              </p:nvCxnSpPr>
              <p:spPr>
                <a:xfrm rot="180000">
                  <a:off x="6854180" y="1122483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14"/>
                <p:cNvCxnSpPr/>
                <p:nvPr/>
              </p:nvCxnSpPr>
              <p:spPr>
                <a:xfrm rot="5580000">
                  <a:off x="5980194" y="188973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15"/>
                <p:cNvCxnSpPr/>
                <p:nvPr/>
              </p:nvCxnSpPr>
              <p:spPr>
                <a:xfrm rot="5580000">
                  <a:off x="7642511" y="1976853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16"/>
                <p:cNvCxnSpPr/>
                <p:nvPr/>
              </p:nvCxnSpPr>
              <p:spPr>
                <a:xfrm rot="360000">
                  <a:off x="6731141" y="275040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17"/>
                <p:cNvCxnSpPr/>
                <p:nvPr/>
              </p:nvCxnSpPr>
              <p:spPr>
                <a:xfrm rot="360000">
                  <a:off x="6896891" y="112583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18"/>
                <p:cNvCxnSpPr/>
                <p:nvPr/>
              </p:nvCxnSpPr>
              <p:spPr>
                <a:xfrm rot="5760000">
                  <a:off x="5983947" y="184629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19"/>
                <p:cNvCxnSpPr/>
                <p:nvPr/>
              </p:nvCxnSpPr>
              <p:spPr>
                <a:xfrm rot="5760000">
                  <a:off x="7639428" y="2020293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20"/>
                <p:cNvCxnSpPr/>
                <p:nvPr/>
              </p:nvCxnSpPr>
              <p:spPr>
                <a:xfrm rot="540000">
                  <a:off x="6689302" y="2745823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21"/>
                <p:cNvCxnSpPr/>
                <p:nvPr/>
              </p:nvCxnSpPr>
              <p:spPr>
                <a:xfrm rot="540000">
                  <a:off x="6939368" y="1131402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22"/>
                <p:cNvCxnSpPr/>
                <p:nvPr/>
              </p:nvCxnSpPr>
              <p:spPr>
                <a:xfrm rot="5940000">
                  <a:off x="5989970" y="180309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23"/>
                <p:cNvCxnSpPr/>
                <p:nvPr/>
              </p:nvCxnSpPr>
              <p:spPr>
                <a:xfrm rot="5940000">
                  <a:off x="7634075" y="206349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24"/>
                <p:cNvCxnSpPr/>
                <p:nvPr/>
              </p:nvCxnSpPr>
              <p:spPr>
                <a:xfrm rot="720000">
                  <a:off x="6647800" y="273546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25"/>
                <p:cNvCxnSpPr/>
                <p:nvPr/>
              </p:nvCxnSpPr>
              <p:spPr>
                <a:xfrm rot="720000">
                  <a:off x="6981496" y="113916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26"/>
                <p:cNvCxnSpPr/>
                <p:nvPr/>
              </p:nvCxnSpPr>
              <p:spPr>
                <a:xfrm rot="6120000">
                  <a:off x="5998245" y="176024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27"/>
                <p:cNvCxnSpPr/>
                <p:nvPr/>
              </p:nvCxnSpPr>
              <p:spPr>
                <a:xfrm rot="6120000">
                  <a:off x="7626469" y="210633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28"/>
                <p:cNvCxnSpPr/>
                <p:nvPr/>
              </p:nvCxnSpPr>
              <p:spPr>
                <a:xfrm rot="900000">
                  <a:off x="6608329" y="272623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29"/>
                <p:cNvCxnSpPr/>
                <p:nvPr/>
              </p:nvCxnSpPr>
              <p:spPr>
                <a:xfrm rot="900000">
                  <a:off x="7023161" y="114910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30"/>
                <p:cNvCxnSpPr/>
                <p:nvPr/>
              </p:nvCxnSpPr>
              <p:spPr>
                <a:xfrm rot="6300000">
                  <a:off x="6008753" y="171787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31"/>
                <p:cNvCxnSpPr/>
                <p:nvPr/>
              </p:nvCxnSpPr>
              <p:spPr>
                <a:xfrm rot="6300000">
                  <a:off x="7616632" y="214870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32"/>
                <p:cNvCxnSpPr/>
                <p:nvPr/>
              </p:nvCxnSpPr>
              <p:spPr>
                <a:xfrm rot="1080000">
                  <a:off x="6563873" y="271597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33"/>
                <p:cNvCxnSpPr/>
                <p:nvPr/>
              </p:nvCxnSpPr>
              <p:spPr>
                <a:xfrm rot="1080000">
                  <a:off x="7064249" y="115587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34"/>
                <p:cNvCxnSpPr/>
                <p:nvPr/>
              </p:nvCxnSpPr>
              <p:spPr>
                <a:xfrm rot="6480000">
                  <a:off x="6021464" y="167609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35"/>
                <p:cNvCxnSpPr/>
                <p:nvPr/>
              </p:nvCxnSpPr>
              <p:spPr>
                <a:xfrm rot="6480000">
                  <a:off x="7604592" y="219048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36"/>
                <p:cNvCxnSpPr/>
                <p:nvPr/>
              </p:nvCxnSpPr>
              <p:spPr>
                <a:xfrm rot="1260000">
                  <a:off x="6526450" y="269915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37"/>
                <p:cNvCxnSpPr/>
                <p:nvPr/>
              </p:nvCxnSpPr>
              <p:spPr>
                <a:xfrm rot="1260000">
                  <a:off x="7108935" y="117048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38"/>
                <p:cNvCxnSpPr/>
                <p:nvPr/>
              </p:nvCxnSpPr>
              <p:spPr>
                <a:xfrm rot="6660000">
                  <a:off x="6036344" y="163502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39"/>
                <p:cNvCxnSpPr/>
                <p:nvPr/>
              </p:nvCxnSpPr>
              <p:spPr>
                <a:xfrm rot="6660000">
                  <a:off x="7590381" y="2231563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40"/>
                <p:cNvCxnSpPr/>
                <p:nvPr/>
              </p:nvCxnSpPr>
              <p:spPr>
                <a:xfrm rot="1440000">
                  <a:off x="6487423" y="269120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41"/>
                <p:cNvCxnSpPr/>
                <p:nvPr/>
              </p:nvCxnSpPr>
              <p:spPr>
                <a:xfrm rot="1440000">
                  <a:off x="7149478" y="1184602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42"/>
                <p:cNvCxnSpPr/>
                <p:nvPr/>
              </p:nvCxnSpPr>
              <p:spPr>
                <a:xfrm rot="6840000">
                  <a:off x="6053354" y="159476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43"/>
                <p:cNvCxnSpPr/>
                <p:nvPr/>
              </p:nvCxnSpPr>
              <p:spPr>
                <a:xfrm rot="6840000">
                  <a:off x="7574041" y="227182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44"/>
                <p:cNvCxnSpPr/>
                <p:nvPr/>
              </p:nvCxnSpPr>
              <p:spPr>
                <a:xfrm rot="1620000">
                  <a:off x="6453872" y="267057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45"/>
                <p:cNvCxnSpPr/>
                <p:nvPr/>
              </p:nvCxnSpPr>
              <p:spPr>
                <a:xfrm rot="1620000">
                  <a:off x="7185335" y="1199822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46"/>
                <p:cNvCxnSpPr/>
                <p:nvPr/>
              </p:nvCxnSpPr>
              <p:spPr>
                <a:xfrm rot="7020000">
                  <a:off x="6072448" y="155543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47"/>
                <p:cNvCxnSpPr/>
                <p:nvPr/>
              </p:nvCxnSpPr>
              <p:spPr>
                <a:xfrm rot="7020000">
                  <a:off x="7555617" y="2311150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48"/>
                <p:cNvCxnSpPr/>
                <p:nvPr/>
              </p:nvCxnSpPr>
              <p:spPr>
                <a:xfrm rot="1800000">
                  <a:off x="6412164" y="2650382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49"/>
                <p:cNvCxnSpPr/>
                <p:nvPr/>
              </p:nvCxnSpPr>
              <p:spPr>
                <a:xfrm rot="1800000">
                  <a:off x="7223357" y="122594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50"/>
                <p:cNvCxnSpPr/>
                <p:nvPr/>
              </p:nvCxnSpPr>
              <p:spPr>
                <a:xfrm rot="7200000">
                  <a:off x="6093576" y="151714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51"/>
                <p:cNvCxnSpPr/>
                <p:nvPr/>
              </p:nvCxnSpPr>
              <p:spPr>
                <a:xfrm rot="7200000">
                  <a:off x="7535161" y="2349443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52"/>
                <p:cNvCxnSpPr/>
                <p:nvPr/>
              </p:nvCxnSpPr>
              <p:spPr>
                <a:xfrm rot="1980000">
                  <a:off x="6374012" y="2626040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53"/>
                <p:cNvCxnSpPr/>
                <p:nvPr/>
              </p:nvCxnSpPr>
              <p:spPr>
                <a:xfrm rot="1980000">
                  <a:off x="7261693" y="124599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54"/>
                <p:cNvCxnSpPr/>
                <p:nvPr/>
              </p:nvCxnSpPr>
              <p:spPr>
                <a:xfrm rot="7380000">
                  <a:off x="6116678" y="147999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55"/>
                <p:cNvCxnSpPr/>
                <p:nvPr/>
              </p:nvCxnSpPr>
              <p:spPr>
                <a:xfrm rot="7380000">
                  <a:off x="7512728" y="238659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56"/>
                <p:cNvCxnSpPr/>
                <p:nvPr/>
              </p:nvCxnSpPr>
              <p:spPr>
                <a:xfrm rot="2160000">
                  <a:off x="6339071" y="2604850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57"/>
                <p:cNvCxnSpPr/>
                <p:nvPr/>
              </p:nvCxnSpPr>
              <p:spPr>
                <a:xfrm rot="2160000">
                  <a:off x="7295133" y="126959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58"/>
                <p:cNvCxnSpPr/>
                <p:nvPr/>
              </p:nvCxnSpPr>
              <p:spPr>
                <a:xfrm rot="7560000">
                  <a:off x="6141692" y="144408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59"/>
                <p:cNvCxnSpPr/>
                <p:nvPr/>
              </p:nvCxnSpPr>
              <p:spPr>
                <a:xfrm rot="7560000">
                  <a:off x="7488381" y="242250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60"/>
                <p:cNvCxnSpPr/>
                <p:nvPr/>
              </p:nvCxnSpPr>
              <p:spPr>
                <a:xfrm rot="2340000">
                  <a:off x="6307781" y="257908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61"/>
                <p:cNvCxnSpPr/>
                <p:nvPr/>
              </p:nvCxnSpPr>
              <p:spPr>
                <a:xfrm rot="2340000">
                  <a:off x="7333421" y="129255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62"/>
                <p:cNvCxnSpPr/>
                <p:nvPr/>
              </p:nvCxnSpPr>
              <p:spPr>
                <a:xfrm rot="7740000">
                  <a:off x="6168554" y="140951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63"/>
                <p:cNvCxnSpPr/>
                <p:nvPr/>
              </p:nvCxnSpPr>
              <p:spPr>
                <a:xfrm rot="7740000">
                  <a:off x="7462190" y="245707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64"/>
                <p:cNvCxnSpPr/>
                <p:nvPr/>
              </p:nvCxnSpPr>
              <p:spPr>
                <a:xfrm rot="2520000">
                  <a:off x="6271566" y="254943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65"/>
                <p:cNvCxnSpPr/>
                <p:nvPr/>
              </p:nvCxnSpPr>
              <p:spPr>
                <a:xfrm rot="2520000">
                  <a:off x="7364120" y="1318523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66"/>
                <p:cNvCxnSpPr/>
                <p:nvPr/>
              </p:nvCxnSpPr>
              <p:spPr>
                <a:xfrm rot="7920000">
                  <a:off x="6194808" y="137399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67"/>
                <p:cNvCxnSpPr/>
                <p:nvPr/>
              </p:nvCxnSpPr>
              <p:spPr>
                <a:xfrm rot="7920000">
                  <a:off x="7431846" y="2487832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68"/>
                <p:cNvCxnSpPr/>
                <p:nvPr/>
              </p:nvCxnSpPr>
              <p:spPr>
                <a:xfrm rot="2700000">
                  <a:off x="6233561" y="252017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69"/>
                <p:cNvCxnSpPr/>
                <p:nvPr/>
              </p:nvCxnSpPr>
              <p:spPr>
                <a:xfrm rot="2700000">
                  <a:off x="7400014" y="134548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70"/>
                <p:cNvCxnSpPr/>
                <p:nvPr/>
              </p:nvCxnSpPr>
              <p:spPr>
                <a:xfrm rot="8100000">
                  <a:off x="6232233" y="134924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71"/>
                <p:cNvCxnSpPr/>
                <p:nvPr/>
              </p:nvCxnSpPr>
              <p:spPr>
                <a:xfrm rot="8100000">
                  <a:off x="7399805" y="251467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72"/>
                <p:cNvCxnSpPr/>
                <p:nvPr/>
              </p:nvCxnSpPr>
              <p:spPr>
                <a:xfrm rot="2880000">
                  <a:off x="6204215" y="249299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73"/>
                <p:cNvCxnSpPr/>
                <p:nvPr/>
              </p:nvCxnSpPr>
              <p:spPr>
                <a:xfrm rot="2880000">
                  <a:off x="7426717" y="1376080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Connector 74"/>
                <p:cNvCxnSpPr/>
                <p:nvPr/>
              </p:nvCxnSpPr>
              <p:spPr>
                <a:xfrm rot="8280000">
                  <a:off x="6261662" y="131969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Connector 75"/>
                <p:cNvCxnSpPr/>
                <p:nvPr/>
              </p:nvCxnSpPr>
              <p:spPr>
                <a:xfrm rot="8280000">
                  <a:off x="7368532" y="254704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76"/>
                <p:cNvCxnSpPr/>
                <p:nvPr/>
              </p:nvCxnSpPr>
              <p:spPr>
                <a:xfrm rot="3060000">
                  <a:off x="6174295" y="246170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77"/>
                <p:cNvCxnSpPr/>
                <p:nvPr/>
              </p:nvCxnSpPr>
              <p:spPr>
                <a:xfrm rot="3060000">
                  <a:off x="7451515" y="140852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78"/>
                <p:cNvCxnSpPr/>
                <p:nvPr/>
              </p:nvCxnSpPr>
              <p:spPr>
                <a:xfrm rot="8460000">
                  <a:off x="6295109" y="1293483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79"/>
                <p:cNvCxnSpPr/>
                <p:nvPr/>
              </p:nvCxnSpPr>
              <p:spPr>
                <a:xfrm rot="8460000">
                  <a:off x="7333352" y="257058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80"/>
                <p:cNvCxnSpPr/>
                <p:nvPr/>
              </p:nvCxnSpPr>
              <p:spPr>
                <a:xfrm rot="3240000">
                  <a:off x="6146474" y="243365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81"/>
                <p:cNvCxnSpPr/>
                <p:nvPr/>
              </p:nvCxnSpPr>
              <p:spPr>
                <a:xfrm rot="3240000">
                  <a:off x="7478377" y="144664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82"/>
                <p:cNvCxnSpPr/>
                <p:nvPr/>
              </p:nvCxnSpPr>
              <p:spPr>
                <a:xfrm rot="8640000">
                  <a:off x="6332994" y="126455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83"/>
                <p:cNvCxnSpPr/>
                <p:nvPr/>
              </p:nvCxnSpPr>
              <p:spPr>
                <a:xfrm rot="8640000">
                  <a:off x="7301499" y="259949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84"/>
                <p:cNvCxnSpPr/>
                <p:nvPr/>
              </p:nvCxnSpPr>
              <p:spPr>
                <a:xfrm rot="3420000">
                  <a:off x="6121591" y="239524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85"/>
                <p:cNvCxnSpPr/>
                <p:nvPr/>
              </p:nvCxnSpPr>
              <p:spPr>
                <a:xfrm rot="3420000">
                  <a:off x="7504133" y="148150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86"/>
                <p:cNvCxnSpPr/>
                <p:nvPr/>
              </p:nvCxnSpPr>
              <p:spPr>
                <a:xfrm rot="8820000">
                  <a:off x="6367127" y="123985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87"/>
                <p:cNvCxnSpPr/>
                <p:nvPr/>
              </p:nvCxnSpPr>
              <p:spPr>
                <a:xfrm rot="8820000">
                  <a:off x="7266741" y="2621410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88"/>
                <p:cNvCxnSpPr/>
                <p:nvPr/>
              </p:nvCxnSpPr>
              <p:spPr>
                <a:xfrm rot="3600000">
                  <a:off x="6100268" y="235576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89"/>
                <p:cNvCxnSpPr/>
                <p:nvPr/>
              </p:nvCxnSpPr>
              <p:spPr>
                <a:xfrm rot="3600000">
                  <a:off x="7528508" y="151256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90"/>
                <p:cNvCxnSpPr/>
                <p:nvPr/>
              </p:nvCxnSpPr>
              <p:spPr>
                <a:xfrm rot="9000000">
                  <a:off x="6406610" y="121504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91"/>
                <p:cNvCxnSpPr/>
                <p:nvPr/>
              </p:nvCxnSpPr>
              <p:spPr>
                <a:xfrm rot="9000000">
                  <a:off x="7229105" y="2644562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92"/>
                <p:cNvCxnSpPr/>
                <p:nvPr/>
              </p:nvCxnSpPr>
              <p:spPr>
                <a:xfrm rot="3780000">
                  <a:off x="6073949" y="231290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93"/>
                <p:cNvCxnSpPr/>
                <p:nvPr/>
              </p:nvCxnSpPr>
              <p:spPr>
                <a:xfrm rot="3780000">
                  <a:off x="7549426" y="154812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94"/>
                <p:cNvCxnSpPr/>
                <p:nvPr/>
              </p:nvCxnSpPr>
              <p:spPr>
                <a:xfrm rot="9180000">
                  <a:off x="6447551" y="119168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95"/>
                <p:cNvCxnSpPr/>
                <p:nvPr/>
              </p:nvCxnSpPr>
              <p:spPr>
                <a:xfrm rot="9180000">
                  <a:off x="7194305" y="266533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96"/>
                <p:cNvCxnSpPr/>
                <p:nvPr/>
              </p:nvCxnSpPr>
              <p:spPr>
                <a:xfrm rot="3960000">
                  <a:off x="6058930" y="227103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97"/>
                <p:cNvCxnSpPr/>
                <p:nvPr/>
              </p:nvCxnSpPr>
              <p:spPr>
                <a:xfrm rot="3960000">
                  <a:off x="7570459" y="158659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98"/>
                <p:cNvCxnSpPr/>
                <p:nvPr/>
              </p:nvCxnSpPr>
              <p:spPr>
                <a:xfrm rot="9360000">
                  <a:off x="6487424" y="1175402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99"/>
                <p:cNvCxnSpPr/>
                <p:nvPr/>
              </p:nvCxnSpPr>
              <p:spPr>
                <a:xfrm rot="9360000">
                  <a:off x="7156914" y="2681733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00"/>
                <p:cNvCxnSpPr/>
                <p:nvPr/>
              </p:nvCxnSpPr>
              <p:spPr>
                <a:xfrm rot="4140000">
                  <a:off x="6037826" y="2226920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01"/>
                <p:cNvCxnSpPr/>
                <p:nvPr/>
              </p:nvCxnSpPr>
              <p:spPr>
                <a:xfrm rot="4140000">
                  <a:off x="7586929" y="162596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02"/>
                <p:cNvCxnSpPr/>
                <p:nvPr/>
              </p:nvCxnSpPr>
              <p:spPr>
                <a:xfrm rot="9540000">
                  <a:off x="6532608" y="116374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03"/>
                <p:cNvCxnSpPr/>
                <p:nvPr/>
              </p:nvCxnSpPr>
              <p:spPr>
                <a:xfrm rot="9540000">
                  <a:off x="7116993" y="269364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04"/>
                <p:cNvCxnSpPr/>
                <p:nvPr/>
              </p:nvCxnSpPr>
              <p:spPr>
                <a:xfrm rot="4320000">
                  <a:off x="6021464" y="218572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05"/>
                <p:cNvCxnSpPr/>
                <p:nvPr/>
              </p:nvCxnSpPr>
              <p:spPr>
                <a:xfrm rot="4320000">
                  <a:off x="7604593" y="1672787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06"/>
                <p:cNvCxnSpPr/>
                <p:nvPr/>
              </p:nvCxnSpPr>
              <p:spPr>
                <a:xfrm rot="9720000">
                  <a:off x="6578624" y="114981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07"/>
                <p:cNvCxnSpPr/>
                <p:nvPr/>
              </p:nvCxnSpPr>
              <p:spPr>
                <a:xfrm rot="9720000">
                  <a:off x="7083396" y="271056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08"/>
                <p:cNvCxnSpPr/>
                <p:nvPr/>
              </p:nvCxnSpPr>
              <p:spPr>
                <a:xfrm rot="4500000">
                  <a:off x="6006086" y="2148710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09"/>
                <p:cNvCxnSpPr/>
                <p:nvPr/>
              </p:nvCxnSpPr>
              <p:spPr>
                <a:xfrm rot="4500000">
                  <a:off x="7618337" y="171772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10"/>
                <p:cNvCxnSpPr/>
                <p:nvPr/>
              </p:nvCxnSpPr>
              <p:spPr>
                <a:xfrm rot="9900000">
                  <a:off x="6620683" y="113974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Connector 111"/>
                <p:cNvCxnSpPr/>
                <p:nvPr/>
              </p:nvCxnSpPr>
              <p:spPr>
                <a:xfrm rot="9900000">
                  <a:off x="7042158" y="271912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12"/>
                <p:cNvCxnSpPr/>
                <p:nvPr/>
              </p:nvCxnSpPr>
              <p:spPr>
                <a:xfrm rot="4680000">
                  <a:off x="5993770" y="210680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13"/>
                <p:cNvCxnSpPr/>
                <p:nvPr/>
              </p:nvCxnSpPr>
              <p:spPr>
                <a:xfrm rot="4680000">
                  <a:off x="7628893" y="1759062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14"/>
                <p:cNvCxnSpPr/>
                <p:nvPr/>
              </p:nvCxnSpPr>
              <p:spPr>
                <a:xfrm rot="10080000">
                  <a:off x="6660103" y="1128612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15"/>
                <p:cNvCxnSpPr/>
                <p:nvPr/>
              </p:nvCxnSpPr>
              <p:spPr>
                <a:xfrm rot="10080000">
                  <a:off x="6998023" y="272832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16"/>
                <p:cNvCxnSpPr/>
                <p:nvPr/>
              </p:nvCxnSpPr>
              <p:spPr>
                <a:xfrm rot="4860000">
                  <a:off x="5984969" y="2067035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17"/>
                <p:cNvCxnSpPr/>
                <p:nvPr/>
              </p:nvCxnSpPr>
              <p:spPr>
                <a:xfrm rot="4860000">
                  <a:off x="7641270" y="180901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18"/>
                <p:cNvCxnSpPr/>
                <p:nvPr/>
              </p:nvCxnSpPr>
              <p:spPr>
                <a:xfrm rot="10260000">
                  <a:off x="6701557" y="112300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19"/>
                <p:cNvCxnSpPr/>
                <p:nvPr/>
              </p:nvCxnSpPr>
              <p:spPr>
                <a:xfrm rot="10260000">
                  <a:off x="6950263" y="2736270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20"/>
                <p:cNvCxnSpPr/>
                <p:nvPr/>
              </p:nvCxnSpPr>
              <p:spPr>
                <a:xfrm rot="5040000">
                  <a:off x="5984233" y="2022490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21"/>
                <p:cNvCxnSpPr/>
                <p:nvPr/>
              </p:nvCxnSpPr>
              <p:spPr>
                <a:xfrm rot="5040000">
                  <a:off x="7642189" y="1848756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22"/>
                <p:cNvCxnSpPr/>
                <p:nvPr/>
              </p:nvCxnSpPr>
              <p:spPr>
                <a:xfrm rot="10440000">
                  <a:off x="6738387" y="1119998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23"/>
                <p:cNvCxnSpPr/>
                <p:nvPr/>
              </p:nvCxnSpPr>
              <p:spPr>
                <a:xfrm rot="10440000">
                  <a:off x="6909315" y="2746623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24"/>
                <p:cNvCxnSpPr/>
                <p:nvPr/>
              </p:nvCxnSpPr>
              <p:spPr>
                <a:xfrm rot="5220000">
                  <a:off x="5984427" y="1984894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25"/>
                <p:cNvCxnSpPr/>
                <p:nvPr/>
              </p:nvCxnSpPr>
              <p:spPr>
                <a:xfrm rot="5220000">
                  <a:off x="7648788" y="1893519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26"/>
                <p:cNvCxnSpPr/>
                <p:nvPr/>
              </p:nvCxnSpPr>
              <p:spPr>
                <a:xfrm rot="10620000">
                  <a:off x="6780789" y="1119182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27"/>
                <p:cNvCxnSpPr/>
                <p:nvPr/>
              </p:nvCxnSpPr>
              <p:spPr>
                <a:xfrm rot="10620000">
                  <a:off x="6864410" y="2750211"/>
                  <a:ext cx="0" cy="95466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" name="Rounded Rectangle 201"/>
            <p:cNvSpPr/>
            <p:nvPr/>
          </p:nvSpPr>
          <p:spPr>
            <a:xfrm>
              <a:off x="1844789" y="3768932"/>
              <a:ext cx="2933268" cy="42522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Iterative energy optimization</a:t>
              </a:r>
            </a:p>
          </p:txBody>
        </p:sp>
        <p:grpSp>
          <p:nvGrpSpPr>
            <p:cNvPr id="12" name="Group 211"/>
            <p:cNvGrpSpPr/>
            <p:nvPr/>
          </p:nvGrpSpPr>
          <p:grpSpPr>
            <a:xfrm>
              <a:off x="248366" y="951896"/>
              <a:ext cx="4567792" cy="3855546"/>
              <a:chOff x="4572000" y="983556"/>
              <a:chExt cx="4567792" cy="3855546"/>
            </a:xfrm>
          </p:grpSpPr>
          <p:sp>
            <p:nvSpPr>
              <p:cNvPr id="19" name="Rounded Rectangle 197"/>
              <p:cNvSpPr/>
              <p:nvPr/>
            </p:nvSpPr>
            <p:spPr>
              <a:xfrm>
                <a:off x="6282722" y="1439946"/>
                <a:ext cx="1805265" cy="397343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Field setup</a:t>
                </a:r>
              </a:p>
            </p:txBody>
          </p:sp>
          <p:sp>
            <p:nvSpPr>
              <p:cNvPr id="20" name="Rounded Rectangle 198"/>
              <p:cNvSpPr/>
              <p:nvPr/>
            </p:nvSpPr>
            <p:spPr>
              <a:xfrm>
                <a:off x="6677993" y="1973285"/>
                <a:ext cx="2461799" cy="53554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Pre-selection of energy band and spot positions</a:t>
                </a:r>
              </a:p>
            </p:txBody>
          </p:sp>
          <p:sp>
            <p:nvSpPr>
              <p:cNvPr id="21" name="Rounded Rectangle 199"/>
              <p:cNvSpPr/>
              <p:nvPr/>
            </p:nvSpPr>
            <p:spPr>
              <a:xfrm>
                <a:off x="6677992" y="2570216"/>
                <a:ext cx="2461799" cy="53554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A-priori energy selection</a:t>
                </a:r>
              </a:p>
            </p:txBody>
          </p:sp>
          <p:sp>
            <p:nvSpPr>
              <p:cNvPr id="22" name="Rounded Rectangle 200"/>
              <p:cNvSpPr/>
              <p:nvPr/>
            </p:nvSpPr>
            <p:spPr>
              <a:xfrm>
                <a:off x="6670763" y="3179915"/>
                <a:ext cx="2461799" cy="535549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FFC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Raster point setup</a:t>
                </a:r>
              </a:p>
            </p:txBody>
          </p:sp>
          <p:sp>
            <p:nvSpPr>
              <p:cNvPr id="23" name="Rounded Rectangle 205"/>
              <p:cNvSpPr/>
              <p:nvPr/>
            </p:nvSpPr>
            <p:spPr>
              <a:xfrm>
                <a:off x="6168422" y="4305690"/>
                <a:ext cx="2933268" cy="533412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Rob. bio. optimization and plan refinement</a:t>
                </a:r>
              </a:p>
            </p:txBody>
          </p:sp>
          <p:sp>
            <p:nvSpPr>
              <p:cNvPr id="24" name="TextBox 208"/>
              <p:cNvSpPr txBox="1"/>
              <p:nvPr/>
            </p:nvSpPr>
            <p:spPr>
              <a:xfrm>
                <a:off x="4572000" y="983556"/>
                <a:ext cx="1676998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>
                  <a:buClr>
                    <a:srgbClr val="FFC000"/>
                  </a:buClr>
                </a:pPr>
                <a:r>
                  <a:rPr lang="en-US" b="1" dirty="0"/>
                  <a:t>Carbon arc TPS:</a:t>
                </a:r>
              </a:p>
            </p:txBody>
          </p:sp>
        </p:grpSp>
        <p:grpSp>
          <p:nvGrpSpPr>
            <p:cNvPr id="13" name="Gruppieren 12"/>
            <p:cNvGrpSpPr/>
            <p:nvPr/>
          </p:nvGrpSpPr>
          <p:grpSpPr>
            <a:xfrm>
              <a:off x="4003800" y="985125"/>
              <a:ext cx="876535" cy="719686"/>
              <a:chOff x="4990865" y="316854"/>
              <a:chExt cx="1200385" cy="1044182"/>
            </a:xfrm>
          </p:grpSpPr>
          <p:sp>
            <p:nvSpPr>
              <p:cNvPr id="14" name="Abgerundetes Rechteck 13"/>
              <p:cNvSpPr/>
              <p:nvPr/>
            </p:nvSpPr>
            <p:spPr>
              <a:xfrm>
                <a:off x="5124450" y="316854"/>
                <a:ext cx="856292" cy="689987"/>
              </a:xfrm>
              <a:prstGeom prst="roundRect">
                <a:avLst/>
              </a:prstGeom>
              <a:solidFill>
                <a:schemeClr val="bg1"/>
              </a:solidFill>
              <a:ln w="76200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  <p:sp>
            <p:nvSpPr>
              <p:cNvPr id="15" name="Abgerundetes Rechteck 14"/>
              <p:cNvSpPr/>
              <p:nvPr/>
            </p:nvSpPr>
            <p:spPr>
              <a:xfrm>
                <a:off x="4990865" y="1111667"/>
                <a:ext cx="985803" cy="24936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  <p:sp>
            <p:nvSpPr>
              <p:cNvPr id="16" name="Abgerundetes Rechteck 15"/>
              <p:cNvSpPr/>
              <p:nvPr/>
            </p:nvSpPr>
            <p:spPr>
              <a:xfrm>
                <a:off x="6051550" y="1111667"/>
                <a:ext cx="139700" cy="209561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  <p:cxnSp>
            <p:nvCxnSpPr>
              <p:cNvPr id="17" name="Gerader Verbinder 16"/>
              <p:cNvCxnSpPr>
                <a:stCxn id="14" idx="2"/>
                <a:endCxn id="15" idx="0"/>
              </p:cNvCxnSpPr>
              <p:nvPr/>
            </p:nvCxnSpPr>
            <p:spPr>
              <a:xfrm flipH="1">
                <a:off x="5483767" y="1006841"/>
                <a:ext cx="68829" cy="10482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r Verbinder 17"/>
              <p:cNvCxnSpPr>
                <a:stCxn id="14" idx="2"/>
                <a:endCxn id="16" idx="0"/>
              </p:cNvCxnSpPr>
              <p:nvPr/>
            </p:nvCxnSpPr>
            <p:spPr>
              <a:xfrm>
                <a:off x="5552596" y="1006841"/>
                <a:ext cx="568804" cy="104826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4" name="Gruppieren 163"/>
          <p:cNvGrpSpPr/>
          <p:nvPr/>
        </p:nvGrpSpPr>
        <p:grpSpPr>
          <a:xfrm>
            <a:off x="6479608" y="1737360"/>
            <a:ext cx="5589315" cy="3972028"/>
            <a:chOff x="6457837" y="1737360"/>
            <a:chExt cx="5589315" cy="3972028"/>
          </a:xfrm>
        </p:grpSpPr>
        <p:grpSp>
          <p:nvGrpSpPr>
            <p:cNvPr id="149" name="Gruppieren 148"/>
            <p:cNvGrpSpPr/>
            <p:nvPr/>
          </p:nvGrpSpPr>
          <p:grpSpPr>
            <a:xfrm>
              <a:off x="6457837" y="1737360"/>
              <a:ext cx="5589315" cy="3972028"/>
              <a:chOff x="4986846" y="923822"/>
              <a:chExt cx="5589315" cy="3972028"/>
            </a:xfrm>
          </p:grpSpPr>
          <p:sp>
            <p:nvSpPr>
              <p:cNvPr id="150" name="Abgerundetes Rechteck 149"/>
              <p:cNvSpPr/>
              <p:nvPr/>
            </p:nvSpPr>
            <p:spPr>
              <a:xfrm>
                <a:off x="4986846" y="994787"/>
                <a:ext cx="5589315" cy="3901063"/>
              </a:xfrm>
              <a:prstGeom prst="roundRect">
                <a:avLst>
                  <a:gd name="adj" fmla="val 5435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  <p:pic>
            <p:nvPicPr>
              <p:cNvPr id="151" name="Grafik 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190"/>
              <a:stretch/>
            </p:blipFill>
            <p:spPr>
              <a:xfrm rot="5400000">
                <a:off x="5402089" y="1780856"/>
                <a:ext cx="3214316" cy="2285610"/>
              </a:xfrm>
              <a:prstGeom prst="rect">
                <a:avLst/>
              </a:prstGeom>
              <a:effectLst>
                <a:softEdge rad="31750"/>
              </a:effectLst>
            </p:spPr>
          </p:pic>
          <p:sp>
            <p:nvSpPr>
              <p:cNvPr id="152" name="Rechteck 151"/>
              <p:cNvSpPr/>
              <p:nvPr/>
            </p:nvSpPr>
            <p:spPr>
              <a:xfrm>
                <a:off x="6524625" y="3772719"/>
                <a:ext cx="1428750" cy="4667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Dose delivery system</a:t>
                </a:r>
                <a:endParaRPr lang="de-DE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Rechteck 152"/>
              <p:cNvSpPr/>
              <p:nvPr/>
            </p:nvSpPr>
            <p:spPr>
              <a:xfrm>
                <a:off x="6076950" y="1612184"/>
                <a:ext cx="1229345" cy="35531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Beam nozzle</a:t>
                </a:r>
                <a:endParaRPr lang="de-DE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Textfeld 153"/>
              <p:cNvSpPr txBox="1"/>
              <p:nvPr/>
            </p:nvSpPr>
            <p:spPr>
              <a:xfrm>
                <a:off x="5093115" y="985125"/>
                <a:ext cx="2662396" cy="369332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l"/>
                <a:r>
                  <a:rPr lang="en-US" b="1" dirty="0"/>
                  <a:t>Small scale demonstrator:</a:t>
                </a:r>
                <a:endParaRPr lang="de-DE" b="1" dirty="0"/>
              </a:p>
            </p:txBody>
          </p:sp>
          <p:pic>
            <p:nvPicPr>
              <p:cNvPr id="155" name="Grafik 15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67701" y="4247856"/>
                <a:ext cx="1920438" cy="565926"/>
              </a:xfrm>
              <a:prstGeom prst="rect">
                <a:avLst/>
              </a:prstGeom>
            </p:spPr>
          </p:pic>
          <p:grpSp>
            <p:nvGrpSpPr>
              <p:cNvPr id="156" name="Gruppieren 155"/>
              <p:cNvGrpSpPr/>
              <p:nvPr/>
            </p:nvGrpSpPr>
            <p:grpSpPr>
              <a:xfrm>
                <a:off x="7831528" y="923822"/>
                <a:ext cx="1247621" cy="968927"/>
                <a:chOff x="4829329" y="-1003300"/>
                <a:chExt cx="1247621" cy="968927"/>
              </a:xfrm>
            </p:grpSpPr>
            <p:sp>
              <p:nvSpPr>
                <p:cNvPr id="157" name="Stern mit 12 Zacken 156"/>
                <p:cNvSpPr/>
                <p:nvPr/>
              </p:nvSpPr>
              <p:spPr>
                <a:xfrm>
                  <a:off x="4829329" y="-1003300"/>
                  <a:ext cx="682472" cy="711200"/>
                </a:xfrm>
                <a:prstGeom prst="star12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8" name="Stern mit 12 Zacken 157"/>
                <p:cNvSpPr/>
                <p:nvPr/>
              </p:nvSpPr>
              <p:spPr>
                <a:xfrm>
                  <a:off x="5394478" y="-745573"/>
                  <a:ext cx="682472" cy="711200"/>
                </a:xfrm>
                <a:prstGeom prst="star12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9" name="Ellipse 158"/>
                <p:cNvSpPr/>
                <p:nvPr/>
              </p:nvSpPr>
              <p:spPr>
                <a:xfrm>
                  <a:off x="5109605" y="-712564"/>
                  <a:ext cx="121920" cy="12972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0" name="Ellipse 159"/>
                <p:cNvSpPr/>
                <p:nvPr/>
              </p:nvSpPr>
              <p:spPr>
                <a:xfrm>
                  <a:off x="5674754" y="-454837"/>
                  <a:ext cx="121920" cy="12972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63" name="Rechteck 162"/>
              <p:cNvSpPr/>
              <p:nvPr/>
            </p:nvSpPr>
            <p:spPr>
              <a:xfrm>
                <a:off x="8854634" y="3844507"/>
                <a:ext cx="1428750" cy="4667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Rotating stage</a:t>
                </a:r>
                <a:endParaRPr lang="de-DE" sz="1400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162" name="Picture 4"/>
            <p:cNvPicPr>
              <a:picLocks noChangeAspect="1"/>
            </p:cNvPicPr>
            <p:nvPr/>
          </p:nvPicPr>
          <p:blipFill rotWithShape="1">
            <a:blip r:embed="rId6"/>
            <a:srcRect l="16237" t="23835" r="11011" b="19451"/>
            <a:stretch/>
          </p:blipFill>
          <p:spPr>
            <a:xfrm>
              <a:off x="9623973" y="3265541"/>
              <a:ext cx="2383424" cy="13925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28563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Task 9.2: First </a:t>
            </a:r>
            <a:r>
              <a:rPr lang="de-DE" dirty="0" err="1"/>
              <a:t>experiments</a:t>
            </a:r>
            <a:r>
              <a:rPr lang="de-DE" dirty="0"/>
              <a:t> at GSI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23/05/2024</a:t>
            </a:fld>
            <a:endParaRPr lang="it-I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5" name="Textfeld 4"/>
          <p:cNvSpPr txBox="1"/>
          <p:nvPr/>
        </p:nvSpPr>
        <p:spPr>
          <a:xfrm>
            <a:off x="541539" y="2133600"/>
            <a:ext cx="793926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de-DE" dirty="0"/>
              <a:t>Arc </a:t>
            </a:r>
            <a:r>
              <a:rPr lang="de-DE" dirty="0" err="1"/>
              <a:t>simulator</a:t>
            </a:r>
            <a:r>
              <a:rPr lang="de-DE" dirty="0"/>
              <a:t> </a:t>
            </a:r>
            <a:r>
              <a:rPr lang="de-DE" dirty="0" err="1"/>
              <a:t>running</a:t>
            </a:r>
            <a:r>
              <a:rPr lang="de-DE" dirty="0"/>
              <a:t> at GSI</a:t>
            </a:r>
          </a:p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de-DE" dirty="0"/>
              <a:t>Rotation </a:t>
            </a:r>
            <a:r>
              <a:rPr lang="de-DE" dirty="0" err="1"/>
              <a:t>controlled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(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version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) </a:t>
            </a:r>
            <a:r>
              <a:rPr lang="de-DE" dirty="0" err="1"/>
              <a:t>the</a:t>
            </a:r>
            <a:r>
              <a:rPr lang="de-DE" dirty="0"/>
              <a:t> CNAO dose </a:t>
            </a:r>
            <a:r>
              <a:rPr lang="de-DE" dirty="0" err="1"/>
              <a:t>delivery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  <a:p>
            <a:pPr marL="742950" lvl="1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de-DE" dirty="0" err="1"/>
              <a:t>Step</a:t>
            </a:r>
            <a:r>
              <a:rPr lang="de-DE" dirty="0"/>
              <a:t> &amp; shoot </a:t>
            </a:r>
            <a:r>
              <a:rPr lang="de-DE" dirty="0" err="1"/>
              <a:t>with</a:t>
            </a:r>
            <a:r>
              <a:rPr lang="de-DE" dirty="0"/>
              <a:t> multiple </a:t>
            </a:r>
            <a:r>
              <a:rPr lang="de-DE" dirty="0" err="1"/>
              <a:t>angles</a:t>
            </a:r>
            <a:r>
              <a:rPr lang="de-DE" dirty="0"/>
              <a:t> per </a:t>
            </a:r>
            <a:r>
              <a:rPr lang="de-DE" dirty="0" err="1"/>
              <a:t>spill</a:t>
            </a:r>
            <a:r>
              <a:rPr lang="de-DE" dirty="0"/>
              <a:t> – </a:t>
            </a:r>
            <a:br>
              <a:rPr lang="de-DE" dirty="0"/>
            </a:br>
            <a:r>
              <a:rPr lang="de-DE" dirty="0" err="1"/>
              <a:t>synchroniziation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delivery</a:t>
            </a:r>
            <a:r>
              <a:rPr lang="de-DE" dirty="0"/>
              <a:t> and </a:t>
            </a:r>
            <a:r>
              <a:rPr lang="de-DE" dirty="0" err="1"/>
              <a:t>rotation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gating</a:t>
            </a:r>
            <a:endParaRPr lang="de-DE" dirty="0"/>
          </a:p>
          <a:p>
            <a:pPr marL="742950" lvl="1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de-DE" dirty="0"/>
              <a:t>180 </a:t>
            </a:r>
            <a:r>
              <a:rPr lang="de-DE" dirty="0" err="1"/>
              <a:t>control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single</a:t>
            </a:r>
            <a:r>
              <a:rPr lang="de-DE" dirty="0"/>
              <a:t> </a:t>
            </a:r>
            <a:r>
              <a:rPr lang="de-DE" dirty="0" err="1"/>
              <a:t>energies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small</a:t>
            </a:r>
            <a:r>
              <a:rPr lang="de-DE" dirty="0"/>
              <a:t> </a:t>
            </a:r>
            <a:r>
              <a:rPr lang="de-DE" dirty="0" err="1"/>
              <a:t>targets</a:t>
            </a:r>
            <a:endParaRPr lang="de-DE" dirty="0"/>
          </a:p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 rotWithShape="1">
          <a:blip r:embed="rId2"/>
          <a:srcRect l="16237" t="23835" r="11011" b="19451"/>
          <a:stretch/>
        </p:blipFill>
        <p:spPr>
          <a:xfrm>
            <a:off x="3264726" y="4242676"/>
            <a:ext cx="3493160" cy="204086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2DB5879-1023-4585-911C-50647C224B56}"/>
              </a:ext>
            </a:extLst>
          </p:cNvPr>
          <p:cNvSpPr txBox="1"/>
          <p:nvPr/>
        </p:nvSpPr>
        <p:spPr>
          <a:xfrm>
            <a:off x="411836" y="5296966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Laila El Ouali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E095850C-8205-4550-AF58-E10C1AED6E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758"/>
          <a:stretch/>
        </p:blipFill>
        <p:spPr>
          <a:xfrm>
            <a:off x="8708452" y="1719204"/>
            <a:ext cx="3102050" cy="384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909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B3FBFA9-9133-438E-B28D-CDEECAC88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2405" y="3062757"/>
            <a:ext cx="3662541" cy="271430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xmlns="" id="{2D17E4F4-B477-4261-8F67-86B7BF732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Task 9.2: First </a:t>
            </a:r>
            <a:r>
              <a:rPr lang="de-DE" dirty="0" err="1"/>
              <a:t>experiments</a:t>
            </a:r>
            <a:r>
              <a:rPr lang="de-DE" dirty="0"/>
              <a:t> at GSI - </a:t>
            </a:r>
            <a:r>
              <a:rPr lang="de-DE" dirty="0" err="1"/>
              <a:t>results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2185450-ED54-4443-A9F0-88C499F71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537" y="1845734"/>
            <a:ext cx="7195694" cy="3641809"/>
          </a:xfrm>
        </p:spPr>
        <p:txBody>
          <a:bodyPr/>
          <a:lstStyle/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de-DE" dirty="0" err="1"/>
              <a:t>Several</a:t>
            </a:r>
            <a:r>
              <a:rPr lang="de-DE" dirty="0"/>
              <a:t> </a:t>
            </a:r>
            <a:r>
              <a:rPr lang="de-DE" dirty="0" err="1"/>
              <a:t>issues</a:t>
            </a:r>
            <a:r>
              <a:rPr lang="de-DE" dirty="0"/>
              <a:t> </a:t>
            </a:r>
            <a:r>
              <a:rPr lang="de-DE" dirty="0" err="1"/>
              <a:t>identified</a:t>
            </a:r>
            <a:r>
              <a:rPr lang="de-DE" dirty="0"/>
              <a:t>, </a:t>
            </a:r>
            <a:r>
              <a:rPr lang="de-DE" dirty="0" err="1"/>
              <a:t>a.o</a:t>
            </a:r>
            <a:r>
              <a:rPr lang="de-DE" dirty="0"/>
              <a:t>. </a:t>
            </a:r>
            <a:r>
              <a:rPr lang="de-DE" dirty="0" err="1"/>
              <a:t>gating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 at GSI </a:t>
            </a:r>
            <a:r>
              <a:rPr lang="de-DE" dirty="0" err="1"/>
              <a:t>is</a:t>
            </a:r>
            <a:r>
              <a:rPr lang="de-DE" dirty="0"/>
              <a:t> not </a:t>
            </a:r>
            <a:r>
              <a:rPr lang="de-DE" dirty="0" err="1"/>
              <a:t>sufficient</a:t>
            </a:r>
            <a:r>
              <a:rPr lang="de-DE" dirty="0"/>
              <a:t>, </a:t>
            </a:r>
            <a:r>
              <a:rPr lang="de-DE" dirty="0" err="1"/>
              <a:t>upcoming</a:t>
            </a:r>
            <a:r>
              <a:rPr lang="de-DE" dirty="0"/>
              <a:t> beam time in 2025 will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spill</a:t>
            </a:r>
            <a:r>
              <a:rPr lang="de-DE" dirty="0"/>
              <a:t> per angle – </a:t>
            </a:r>
            <a:br>
              <a:rPr lang="de-DE" dirty="0"/>
            </a:br>
            <a:r>
              <a:rPr lang="de-DE" dirty="0" err="1"/>
              <a:t>delivery</a:t>
            </a:r>
            <a:r>
              <a:rPr lang="de-DE" dirty="0"/>
              <a:t> still </a:t>
            </a:r>
            <a:r>
              <a:rPr lang="de-DE" dirty="0" err="1"/>
              <a:t>within</a:t>
            </a:r>
            <a:r>
              <a:rPr lang="de-DE" dirty="0"/>
              <a:t> 5-10 min</a:t>
            </a:r>
          </a:p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de-DE" dirty="0"/>
              <a:t>Outcome: </a:t>
            </a:r>
            <a:r>
              <a:rPr lang="de-DE" dirty="0" err="1"/>
              <a:t>synchronization</a:t>
            </a:r>
            <a:r>
              <a:rPr lang="de-DE" dirty="0"/>
              <a:t> was </a:t>
            </a:r>
            <a:r>
              <a:rPr lang="de-DE" dirty="0" err="1"/>
              <a:t>successful</a:t>
            </a:r>
            <a:r>
              <a:rPr lang="de-DE" dirty="0"/>
              <a:t>; </a:t>
            </a:r>
            <a:r>
              <a:rPr lang="de-DE" dirty="0" err="1"/>
              <a:t>ready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experiments</a:t>
            </a:r>
            <a:endParaRPr lang="de-DE" dirty="0"/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0BC2E32-AF85-497D-ADCA-83467C101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23/05/2024</a:t>
            </a:fld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F8EFC6D-3FB5-4BC8-A7D3-99992654D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5</a:t>
            </a:fld>
            <a:endParaRPr lang="it-I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BFF572D-1271-4661-AAC1-612FE3DE79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006" t="9012" r="12250" b="6786"/>
          <a:stretch/>
        </p:blipFill>
        <p:spPr>
          <a:xfrm>
            <a:off x="7952405" y="207624"/>
            <a:ext cx="3662541" cy="3059471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3E0B9BAD-F9AC-469A-8A23-0AE474FEC98C}"/>
              </a:ext>
            </a:extLst>
          </p:cNvPr>
          <p:cNvGrpSpPr/>
          <p:nvPr/>
        </p:nvGrpSpPr>
        <p:grpSpPr>
          <a:xfrm>
            <a:off x="1884836" y="3477084"/>
            <a:ext cx="5548722" cy="2496580"/>
            <a:chOff x="1983652" y="3752817"/>
            <a:chExt cx="5548722" cy="249658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3FCCA9F4-0D54-4D76-8CCF-2FE486B025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855" b="34236"/>
            <a:stretch/>
          </p:blipFill>
          <p:spPr>
            <a:xfrm>
              <a:off x="2168318" y="3752817"/>
              <a:ext cx="5364056" cy="249658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26AE1ABF-6AA8-432B-918E-EA32FEFD541F}"/>
                </a:ext>
              </a:extLst>
            </p:cNvPr>
            <p:cNvSpPr txBox="1"/>
            <p:nvPr/>
          </p:nvSpPr>
          <p:spPr>
            <a:xfrm>
              <a:off x="4529470" y="5880065"/>
              <a:ext cx="93326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/>
                <a:t>Time [s]</a:t>
              </a:r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6892593F-E680-4FB1-B144-927EEAEE20F7}"/>
                </a:ext>
              </a:extLst>
            </p:cNvPr>
            <p:cNvSpPr txBox="1"/>
            <p:nvPr/>
          </p:nvSpPr>
          <p:spPr>
            <a:xfrm rot="16200000">
              <a:off x="1502334" y="5302877"/>
              <a:ext cx="133196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acceleration</a:t>
              </a:r>
              <a:endParaRPr lang="en-US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80B5463F-BCAA-48E4-8083-67B61A0F2543}"/>
                </a:ext>
              </a:extLst>
            </p:cNvPr>
            <p:cNvSpPr txBox="1"/>
            <p:nvPr/>
          </p:nvSpPr>
          <p:spPr>
            <a:xfrm rot="16200000">
              <a:off x="1822804" y="4130131"/>
              <a:ext cx="69442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dirty="0"/>
                <a:t>angle</a:t>
              </a:r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708F9E8D-1956-41BC-8156-7F3FE91C34AB}"/>
                </a:ext>
              </a:extLst>
            </p:cNvPr>
            <p:cNvSpPr txBox="1"/>
            <p:nvPr/>
          </p:nvSpPr>
          <p:spPr>
            <a:xfrm>
              <a:off x="7033651" y="5906795"/>
              <a:ext cx="23403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de-DE" dirty="0"/>
                <a:t>35</a:t>
              </a:r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B6438D6E-8EBA-4C06-B7F7-9F5F62DAEA76}"/>
                </a:ext>
              </a:extLst>
            </p:cNvPr>
            <p:cNvSpPr txBox="1"/>
            <p:nvPr/>
          </p:nvSpPr>
          <p:spPr>
            <a:xfrm>
              <a:off x="3300035" y="5906795"/>
              <a:ext cx="11702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de-DE" dirty="0"/>
                <a:t>5</a:t>
              </a:r>
              <a:endParaRPr lang="en-US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76296C86-EC10-448E-B7E5-BD50EAA5C869}"/>
                </a:ext>
              </a:extLst>
            </p:cNvPr>
            <p:cNvSpPr txBox="1"/>
            <p:nvPr/>
          </p:nvSpPr>
          <p:spPr>
            <a:xfrm>
              <a:off x="5791212" y="5906795"/>
              <a:ext cx="23403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de-DE" dirty="0"/>
                <a:t>25</a:t>
              </a:r>
              <a:endParaRPr lang="en-US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E3A4CDD2-2273-480E-BC79-AF43F8B7F141}"/>
                </a:ext>
              </a:extLst>
            </p:cNvPr>
            <p:cNvSpPr txBox="1"/>
            <p:nvPr/>
          </p:nvSpPr>
          <p:spPr>
            <a:xfrm>
              <a:off x="3921255" y="5906795"/>
              <a:ext cx="23403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de-DE" dirty="0"/>
                <a:t>10</a:t>
              </a:r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E7EF44DA-A334-4B1B-B34F-6B3019A103E0}"/>
                </a:ext>
              </a:extLst>
            </p:cNvPr>
            <p:cNvSpPr txBox="1"/>
            <p:nvPr/>
          </p:nvSpPr>
          <p:spPr>
            <a:xfrm>
              <a:off x="6471140" y="5906795"/>
              <a:ext cx="23403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de-DE" dirty="0"/>
                <a:t>30</a:t>
              </a:r>
              <a:endParaRPr lang="en-US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C780166C-B4D2-4DEB-B882-ABC200C2E6CA}"/>
              </a:ext>
            </a:extLst>
          </p:cNvPr>
          <p:cNvSpPr txBox="1"/>
          <p:nvPr/>
        </p:nvSpPr>
        <p:spPr>
          <a:xfrm rot="16200000">
            <a:off x="7820318" y="4234135"/>
            <a:ext cx="63350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/>
              <a:t>dose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4567B0E8-9AED-482F-853A-EED7B2958FAE}"/>
              </a:ext>
            </a:extLst>
          </p:cNvPr>
          <p:cNvSpPr txBox="1"/>
          <p:nvPr/>
        </p:nvSpPr>
        <p:spPr>
          <a:xfrm>
            <a:off x="9451995" y="5530196"/>
            <a:ext cx="88306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err="1"/>
              <a:t>volume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0244C8B8-A1EC-4E73-BD14-6668949EE471}"/>
              </a:ext>
            </a:extLst>
          </p:cNvPr>
          <p:cNvSpPr txBox="1"/>
          <p:nvPr/>
        </p:nvSpPr>
        <p:spPr>
          <a:xfrm>
            <a:off x="370141" y="4984731"/>
            <a:ext cx="1370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>Laila El Ouali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178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9.3: </a:t>
            </a:r>
            <a:br>
              <a:rPr lang="en-US" dirty="0"/>
            </a:br>
            <a:r>
              <a:rPr lang="en-US" dirty="0"/>
              <a:t>Clinical scenarios for particle arc therapy on sitting patients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23/05/2024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9" name="Textfeld 8"/>
          <p:cNvSpPr txBox="1"/>
          <p:nvPr/>
        </p:nvSpPr>
        <p:spPr>
          <a:xfrm>
            <a:off x="541539" y="2027583"/>
            <a:ext cx="7265274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en-US" dirty="0"/>
              <a:t>Datasets of upright patient treatment</a:t>
            </a:r>
          </a:p>
          <a:p>
            <a:pPr marL="742950" lvl="1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de-DE" dirty="0" err="1"/>
              <a:t>arc</a:t>
            </a:r>
            <a:r>
              <a:rPr lang="de-DE" dirty="0"/>
              <a:t> </a:t>
            </a:r>
            <a:r>
              <a:rPr lang="de-DE" dirty="0" err="1"/>
              <a:t>simulations</a:t>
            </a:r>
            <a:r>
              <a:rPr lang="de-DE" dirty="0"/>
              <a:t> on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selection</a:t>
            </a:r>
            <a:r>
              <a:rPr lang="de-DE" dirty="0"/>
              <a:t> in 6 </a:t>
            </a:r>
            <a:r>
              <a:rPr lang="de-DE" dirty="0" err="1"/>
              <a:t>patients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SPHIC (</a:t>
            </a:r>
            <a:r>
              <a:rPr lang="de-DE" dirty="0" err="1"/>
              <a:t>presented</a:t>
            </a:r>
            <a:r>
              <a:rPr lang="de-DE" dirty="0"/>
              <a:t> last </a:t>
            </a:r>
            <a:r>
              <a:rPr lang="de-DE" dirty="0" err="1"/>
              <a:t>year</a:t>
            </a:r>
            <a:r>
              <a:rPr lang="de-DE" dirty="0"/>
              <a:t>,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published</a:t>
            </a:r>
            <a:r>
              <a:rPr lang="de-DE" dirty="0"/>
              <a:t>) </a:t>
            </a:r>
            <a:br>
              <a:rPr lang="de-DE" dirty="0"/>
            </a:br>
            <a:r>
              <a:rPr lang="de-DE" sz="1400" dirty="0"/>
              <a:t>Volz et al, Health and Technology 2024, </a:t>
            </a:r>
            <a:r>
              <a:rPr lang="en-US" sz="1400" b="0" i="0" u="none" strike="noStrike" baseline="0" dirty="0">
                <a:latin typeface="MyriadPro-SemiCn"/>
              </a:rPr>
              <a:t>https://doi.org/10.1007/s12553-024-00877-0</a:t>
            </a:r>
            <a:r>
              <a:rPr lang="de-DE" sz="1400" dirty="0"/>
              <a:t>)</a:t>
            </a:r>
            <a:r>
              <a:rPr lang="de-DE" dirty="0"/>
              <a:t> </a:t>
            </a:r>
          </a:p>
          <a:p>
            <a:pPr marL="742950" lvl="1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de-DE" dirty="0"/>
              <a:t>6 </a:t>
            </a:r>
            <a:r>
              <a:rPr lang="de-DE" dirty="0" err="1"/>
              <a:t>lung</a:t>
            </a:r>
            <a:r>
              <a:rPr lang="de-DE" dirty="0"/>
              <a:t> </a:t>
            </a:r>
            <a:r>
              <a:rPr lang="de-DE" dirty="0" err="1"/>
              <a:t>patients</a:t>
            </a:r>
            <a:r>
              <a:rPr lang="de-DE" dirty="0"/>
              <a:t> </a:t>
            </a:r>
            <a:r>
              <a:rPr lang="de-DE" dirty="0" err="1"/>
              <a:t>scanned</a:t>
            </a:r>
            <a:r>
              <a:rPr lang="de-DE" dirty="0"/>
              <a:t> </a:t>
            </a:r>
            <a:r>
              <a:rPr lang="de-DE" dirty="0" err="1"/>
              <a:t>upright</a:t>
            </a:r>
            <a:r>
              <a:rPr lang="de-DE" dirty="0"/>
              <a:t> and </a:t>
            </a:r>
            <a:r>
              <a:rPr lang="de-DE" dirty="0" err="1"/>
              <a:t>supine</a:t>
            </a:r>
            <a:r>
              <a:rPr lang="de-DE" dirty="0"/>
              <a:t>:</a:t>
            </a:r>
          </a:p>
          <a:p>
            <a:pPr marL="1200150" lvl="2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de-DE" dirty="0" err="1"/>
              <a:t>developed</a:t>
            </a:r>
            <a:r>
              <a:rPr lang="de-DE" dirty="0"/>
              <a:t> </a:t>
            </a:r>
            <a:r>
              <a:rPr lang="de-DE" dirty="0" err="1"/>
              <a:t>method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</a:t>
            </a:r>
            <a:r>
              <a:rPr lang="de-DE" dirty="0"/>
              <a:t>-registration (</a:t>
            </a:r>
            <a:r>
              <a:rPr lang="de-DE" dirty="0" err="1"/>
              <a:t>ready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submission</a:t>
            </a:r>
            <a:r>
              <a:rPr lang="de-DE" dirty="0"/>
              <a:t>)</a:t>
            </a:r>
          </a:p>
          <a:p>
            <a:pPr marL="1200150" lvl="2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de-DE" dirty="0" err="1"/>
              <a:t>investigated</a:t>
            </a:r>
            <a:r>
              <a:rPr lang="de-DE" dirty="0"/>
              <a:t> </a:t>
            </a:r>
            <a:r>
              <a:rPr lang="de-DE" dirty="0" err="1"/>
              <a:t>dosimetric</a:t>
            </a:r>
            <a:r>
              <a:rPr lang="de-DE" dirty="0"/>
              <a:t> </a:t>
            </a:r>
            <a:r>
              <a:rPr lang="de-DE" dirty="0" err="1"/>
              <a:t>differences</a:t>
            </a:r>
            <a:r>
              <a:rPr lang="de-DE" dirty="0"/>
              <a:t>,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extended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14 </a:t>
            </a:r>
            <a:r>
              <a:rPr lang="de-DE" dirty="0" err="1"/>
              <a:t>pax</a:t>
            </a:r>
            <a:endParaRPr lang="de-DE" dirty="0"/>
          </a:p>
          <a:p>
            <a:pPr marL="742950" lvl="1" indent="-285750">
              <a:spcBef>
                <a:spcPts val="1200"/>
              </a:spcBef>
              <a:buClr>
                <a:srgbClr val="67C9FA"/>
              </a:buClr>
              <a:buFont typeface="Wingdings" panose="05000000000000000000" pitchFamily="2" charset="2"/>
              <a:buChar char="Ø"/>
            </a:pPr>
            <a:r>
              <a:rPr lang="de-DE" dirty="0" err="1"/>
              <a:t>dataset</a:t>
            </a:r>
            <a:r>
              <a:rPr lang="de-DE" dirty="0"/>
              <a:t> on multiple </a:t>
            </a:r>
            <a:r>
              <a:rPr lang="de-DE" dirty="0" err="1"/>
              <a:t>metastases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brain</a:t>
            </a:r>
            <a:r>
              <a:rPr lang="de-DE" dirty="0"/>
              <a:t>: </a:t>
            </a:r>
            <a:r>
              <a:rPr lang="de-DE" dirty="0" err="1"/>
              <a:t>comparison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photon</a:t>
            </a:r>
            <a:r>
              <a:rPr lang="de-DE" dirty="0"/>
              <a:t> </a:t>
            </a:r>
            <a:r>
              <a:rPr lang="de-DE" dirty="0" err="1"/>
              <a:t>hyper</a:t>
            </a:r>
            <a:r>
              <a:rPr lang="de-DE" dirty="0"/>
              <a:t> </a:t>
            </a:r>
            <a:r>
              <a:rPr lang="de-DE" dirty="0" err="1"/>
              <a:t>arcs</a:t>
            </a:r>
            <a:r>
              <a:rPr lang="de-DE" dirty="0"/>
              <a:t>, </a:t>
            </a:r>
            <a:r>
              <a:rPr lang="de-DE" dirty="0" err="1"/>
              <a:t>proton</a:t>
            </a:r>
            <a:r>
              <a:rPr lang="de-DE" dirty="0"/>
              <a:t> and </a:t>
            </a:r>
            <a:r>
              <a:rPr lang="de-DE" dirty="0" err="1"/>
              <a:t>carbon</a:t>
            </a:r>
            <a:r>
              <a:rPr lang="de-DE" dirty="0"/>
              <a:t> </a:t>
            </a:r>
            <a:r>
              <a:rPr lang="de-DE" dirty="0" err="1"/>
              <a:t>ion</a:t>
            </a:r>
            <a:r>
              <a:rPr lang="de-DE" dirty="0"/>
              <a:t> </a:t>
            </a:r>
            <a:r>
              <a:rPr lang="de-DE" dirty="0" err="1"/>
              <a:t>arc</a:t>
            </a:r>
            <a:r>
              <a:rPr lang="de-DE" dirty="0"/>
              <a:t> </a:t>
            </a:r>
            <a:r>
              <a:rPr lang="de-DE" dirty="0" err="1"/>
              <a:t>therapy</a:t>
            </a:r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855" y="2327399"/>
            <a:ext cx="3572261" cy="2850939"/>
          </a:xfrm>
          <a:prstGeom prst="rect">
            <a:avLst/>
          </a:prstGeom>
        </p:spPr>
      </p:pic>
      <p:sp>
        <p:nvSpPr>
          <p:cNvPr id="13" name="Nach rechts gekrümmter Pfeil 12"/>
          <p:cNvSpPr/>
          <p:nvPr/>
        </p:nvSpPr>
        <p:spPr>
          <a:xfrm>
            <a:off x="7996877" y="1932492"/>
            <a:ext cx="1080861" cy="996238"/>
          </a:xfrm>
          <a:prstGeom prst="curved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876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D96121-E8F0-45C6-BB46-5C74A7D55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7" y="286603"/>
            <a:ext cx="11073409" cy="1450757"/>
          </a:xfrm>
        </p:spPr>
        <p:txBody>
          <a:bodyPr anchor="t"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 Ion-based LET boost by particle arc irradiation (LEOPARD)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66E3448-8831-4FF4-9D28-A276C756F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/>
          <a:p>
            <a:r>
              <a:rPr lang="de-DE" dirty="0" err="1"/>
              <a:t>Idea</a:t>
            </a:r>
            <a:r>
              <a:rPr lang="de-DE" dirty="0"/>
              <a:t>: boost </a:t>
            </a:r>
            <a:r>
              <a:rPr lang="de-DE" dirty="0" err="1"/>
              <a:t>hypoxic</a:t>
            </a:r>
            <a:r>
              <a:rPr lang="de-DE" dirty="0"/>
              <a:t> </a:t>
            </a:r>
            <a:r>
              <a:rPr lang="de-DE" dirty="0" err="1"/>
              <a:t>core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dose and LET</a:t>
            </a:r>
          </a:p>
          <a:p>
            <a:r>
              <a:rPr lang="de-DE" dirty="0"/>
              <a:t>Boost </a:t>
            </a:r>
            <a:r>
              <a:rPr lang="de-DE" dirty="0" err="1"/>
              <a:t>delivered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arc</a:t>
            </a:r>
            <a:r>
              <a:rPr lang="de-DE" dirty="0"/>
              <a:t> vs.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conventional</a:t>
            </a:r>
            <a:r>
              <a:rPr lang="de-DE" dirty="0"/>
              <a:t> SIB</a:t>
            </a:r>
          </a:p>
          <a:p>
            <a:r>
              <a:rPr lang="de-DE" dirty="0"/>
              <a:t>and </a:t>
            </a:r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: multi-</a:t>
            </a:r>
            <a:r>
              <a:rPr lang="de-DE" dirty="0" err="1"/>
              <a:t>ion</a:t>
            </a:r>
            <a:r>
              <a:rPr lang="de-DE" dirty="0"/>
              <a:t> </a:t>
            </a:r>
            <a:r>
              <a:rPr lang="de-DE" dirty="0" err="1"/>
              <a:t>combinations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further</a:t>
            </a:r>
            <a:r>
              <a:rPr lang="de-DE" dirty="0"/>
              <a:t> </a:t>
            </a:r>
            <a:r>
              <a:rPr lang="de-DE" dirty="0" err="1"/>
              <a:t>concentrate</a:t>
            </a:r>
            <a:r>
              <a:rPr lang="de-DE" dirty="0"/>
              <a:t> LET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matters</a:t>
            </a:r>
            <a:endParaRPr lang="de-DE" dirty="0"/>
          </a:p>
          <a:p>
            <a:endParaRPr lang="en-US" dirty="0"/>
          </a:p>
          <a:p>
            <a:r>
              <a:rPr lang="en-US" dirty="0"/>
              <a:t>tested in H&amp;N patient cases, </a:t>
            </a:r>
            <a:br>
              <a:rPr lang="en-US" dirty="0"/>
            </a:br>
            <a:r>
              <a:rPr lang="en-US" dirty="0"/>
              <a:t>with hypoxic target volume (HTV) defined as GTV minus 1…5 mm</a:t>
            </a:r>
            <a:endParaRPr lang="de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1043673-F98F-4B61-8287-71D2EF320B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fld id="{2F5F5B08-F7E1-47E3-AC3C-9CB5582ACB44}" type="datetime1">
              <a:rPr lang="it-IT" smtClean="0"/>
              <a:pPr/>
              <a:t>23/05/2024</a:t>
            </a:fld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7E7B33F-39F8-4BDD-8CD5-FD71AD02E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7</a:t>
            </a:fld>
            <a:endParaRPr lang="it-IT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3B260F0A-7579-4376-B89B-327321DBE9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2304" y="1825006"/>
            <a:ext cx="3240765" cy="18421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A5C83E2-4AA2-41C7-AFAB-E19C013BF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4085" y="3776663"/>
            <a:ext cx="3097202" cy="176300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1018D58B-7C7D-4E5A-8646-19D7403A91EA}"/>
              </a:ext>
            </a:extLst>
          </p:cNvPr>
          <p:cNvSpPr txBox="1"/>
          <p:nvPr/>
        </p:nvSpPr>
        <p:spPr>
          <a:xfrm>
            <a:off x="544851" y="4797475"/>
            <a:ext cx="1282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courtesy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Guangru 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795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E1E4794-0B8A-4125-B5B0-A3C1E928D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7" y="286603"/>
            <a:ext cx="11073409" cy="1450757"/>
          </a:xfrm>
        </p:spPr>
        <p:txBody>
          <a:bodyPr/>
          <a:lstStyle/>
          <a:p>
            <a:r>
              <a:rPr lang="de-DE" dirty="0"/>
              <a:t>LEOPARD </a:t>
            </a:r>
            <a:r>
              <a:rPr lang="de-DE" dirty="0" err="1"/>
              <a:t>simulations</a:t>
            </a:r>
            <a:r>
              <a:rPr lang="de-DE" dirty="0"/>
              <a:t> in TRiP98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ECC46F0-29D6-4F66-AF30-111F3E693B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2472271" cy="365125"/>
          </a:xfrm>
        </p:spPr>
        <p:txBody>
          <a:bodyPr/>
          <a:lstStyle/>
          <a:p>
            <a:fld id="{2F5F5B08-F7E1-47E3-AC3C-9CB5582ACB44}" type="datetime1">
              <a:rPr lang="it-IT" smtClean="0"/>
              <a:pPr/>
              <a:t>23/05/2024</a:t>
            </a:fld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C41B3E1-A641-4339-9624-9CAFE0289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</p:spPr>
        <p:txBody>
          <a:bodyPr/>
          <a:lstStyle/>
          <a:p>
            <a:fld id="{57A0FA2E-2223-4FE8-9E15-7906F6757A08}" type="slidenum">
              <a:rPr lang="it-IT" smtClean="0"/>
              <a:pPr/>
              <a:t>8</a:t>
            </a:fld>
            <a:endParaRPr lang="it-IT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EB43E476-AF4A-4835-A6A2-3C3145F06A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8347" y="1592826"/>
            <a:ext cx="4800514" cy="44103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9A5C006-F848-49C5-A363-693ABC54B6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0211" y="286603"/>
            <a:ext cx="4426900" cy="59452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10C0A8E-EB74-454D-9486-670E6301FECB}"/>
              </a:ext>
            </a:extLst>
          </p:cNvPr>
          <p:cNvSpPr txBox="1"/>
          <p:nvPr/>
        </p:nvSpPr>
        <p:spPr>
          <a:xfrm>
            <a:off x="544851" y="4797475"/>
            <a:ext cx="1282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courtesy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Guangru Li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2D07C8A-E376-4E0B-9966-B070EAE8CD9F}"/>
              </a:ext>
            </a:extLst>
          </p:cNvPr>
          <p:cNvSpPr txBox="1"/>
          <p:nvPr/>
        </p:nvSpPr>
        <p:spPr>
          <a:xfrm>
            <a:off x="1535417" y="1799929"/>
            <a:ext cx="665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/>
              <a:t>C+C</a:t>
            </a:r>
            <a:endParaRPr lang="en-US" sz="2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F6D0EAD-9C64-4348-9C4A-AA887BC4E7FE}"/>
              </a:ext>
            </a:extLst>
          </p:cNvPr>
          <p:cNvSpPr txBox="1"/>
          <p:nvPr/>
        </p:nvSpPr>
        <p:spPr>
          <a:xfrm>
            <a:off x="1481900" y="3024295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err="1"/>
              <a:t>He+C</a:t>
            </a:r>
            <a:endParaRPr lang="en-US" sz="2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B5879A2-4DB4-4677-8127-C6404473B8F0}"/>
              </a:ext>
            </a:extLst>
          </p:cNvPr>
          <p:cNvSpPr txBox="1"/>
          <p:nvPr/>
        </p:nvSpPr>
        <p:spPr>
          <a:xfrm>
            <a:off x="1437016" y="4253183"/>
            <a:ext cx="896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err="1"/>
              <a:t>He+O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05575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BCF779-6DF7-437B-A554-8DD3F7199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Spot-scanning hadron arc (</a:t>
            </a:r>
            <a:r>
              <a:rPr lang="en-US" sz="3200" dirty="0" err="1"/>
              <a:t>SHArc</a:t>
            </a:r>
            <a:r>
              <a:rPr lang="en-US" sz="3200" dirty="0"/>
              <a:t>) for stereotactic radiosurgery of multiple brain metastases</a:t>
            </a:r>
            <a:br>
              <a:rPr lang="en-US" sz="3200" dirty="0"/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L. Volz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, P. Liu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, T. Tessonnier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</a:rPr>
              <a:t>3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, M. Durante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, A. Mairani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</a:rPr>
              <a:t>3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, X. Ding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, T. Li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</a:rPr>
              <a:t>4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 and S. Mein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</a:rPr>
              <a:t>3,4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BED8E49-39E6-46BB-A131-B7DA527880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855659"/>
          </a:xfrm>
        </p:spPr>
        <p:txBody>
          <a:bodyPr>
            <a:normAutofit/>
          </a:bodyPr>
          <a:lstStyle/>
          <a:p>
            <a:r>
              <a:rPr lang="de-DE" dirty="0"/>
              <a:t>oral </a:t>
            </a:r>
            <a:r>
              <a:rPr lang="de-DE" dirty="0" err="1"/>
              <a:t>presentation</a:t>
            </a:r>
            <a:r>
              <a:rPr lang="de-DE" dirty="0"/>
              <a:t> at ESTRO 2024</a:t>
            </a:r>
          </a:p>
          <a:p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: </a:t>
            </a:r>
            <a:r>
              <a:rPr lang="de-DE" dirty="0" err="1"/>
              <a:t>recurring</a:t>
            </a:r>
            <a:r>
              <a:rPr lang="de-DE" dirty="0"/>
              <a:t> </a:t>
            </a:r>
            <a:r>
              <a:rPr lang="de-DE" dirty="0" err="1"/>
              <a:t>metastases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brain</a:t>
            </a:r>
            <a:endParaRPr lang="de-DE" dirty="0"/>
          </a:p>
          <a:p>
            <a:pPr>
              <a:spcAft>
                <a:spcPts val="600"/>
              </a:spcAft>
            </a:pPr>
            <a:r>
              <a:rPr lang="en-US" dirty="0"/>
              <a:t>Stereotactic radiosurgery (SRS),</a:t>
            </a:r>
            <a:br>
              <a:rPr lang="en-US" dirty="0"/>
            </a:br>
            <a:r>
              <a:rPr lang="en-US" dirty="0"/>
              <a:t>esp. Hyper-Arc VMAT (HA-VMAT)</a:t>
            </a:r>
            <a:r>
              <a:rPr lang="en-US" baseline="30000" dirty="0"/>
              <a:t>1</a:t>
            </a:r>
            <a:r>
              <a:rPr lang="en-US" dirty="0"/>
              <a:t> </a:t>
            </a:r>
          </a:p>
          <a:p>
            <a:pPr>
              <a:spcAft>
                <a:spcPts val="600"/>
              </a:spcAft>
            </a:pPr>
            <a:r>
              <a:rPr lang="en-US" dirty="0"/>
              <a:t>Single dose SRS effective</a:t>
            </a:r>
            <a:r>
              <a:rPr lang="en-US" baseline="30000" dirty="0"/>
              <a:t>2</a:t>
            </a:r>
          </a:p>
          <a:p>
            <a:pPr>
              <a:spcAft>
                <a:spcPts val="600"/>
              </a:spcAft>
            </a:pPr>
            <a:r>
              <a:rPr lang="en-US" dirty="0"/>
              <a:t>Recurrences are common, re-irradiation leads to</a:t>
            </a:r>
            <a:br>
              <a:rPr lang="en-US" dirty="0"/>
            </a:br>
            <a:r>
              <a:rPr lang="en-US" dirty="0"/>
              <a:t>challenging brain exposure</a:t>
            </a:r>
          </a:p>
          <a:p>
            <a:pPr>
              <a:spcAft>
                <a:spcPts val="600"/>
              </a:spcAft>
            </a:pPr>
            <a:r>
              <a:rPr lang="en-US" dirty="0"/>
              <a:t>protons (non-coplanar </a:t>
            </a:r>
            <a:r>
              <a:rPr lang="en-US" dirty="0" err="1"/>
              <a:t>SPArc</a:t>
            </a:r>
            <a:r>
              <a:rPr lang="en-US" dirty="0"/>
              <a:t>, </a:t>
            </a:r>
            <a:r>
              <a:rPr lang="en-US" dirty="0" err="1"/>
              <a:t>RayStation</a:t>
            </a:r>
            <a:r>
              <a:rPr lang="en-US" dirty="0"/>
              <a:t>) or </a:t>
            </a:r>
            <a:br>
              <a:rPr lang="en-US" dirty="0"/>
            </a:br>
            <a:r>
              <a:rPr lang="en-US" dirty="0"/>
              <a:t>carbon (</a:t>
            </a:r>
            <a:r>
              <a:rPr lang="en-US" dirty="0" err="1"/>
              <a:t>SHArc</a:t>
            </a:r>
            <a:r>
              <a:rPr lang="en-US" dirty="0"/>
              <a:t>, FROG, TRiP98) for lower dose volume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robust optimization to 1mm / 2.5%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F86182C-6F05-4580-A739-32B318361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23/05/2024</a:t>
            </a:fld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3B33531-AB28-4825-85CA-D6A4107E5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9</a:t>
            </a:fld>
            <a:endParaRPr lang="it-IT" dirty="0"/>
          </a:p>
        </p:txBody>
      </p:sp>
      <p:pic>
        <p:nvPicPr>
          <p:cNvPr id="6" name="Grafik 3">
            <a:extLst>
              <a:ext uri="{FF2B5EF4-FFF2-40B4-BE49-F238E27FC236}">
                <a16:creationId xmlns:a16="http://schemas.microsoft.com/office/drawing/2014/main" xmlns="" id="{934F8D62-1BF1-4ECF-9922-2D9F4847C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6720128" y="1933918"/>
            <a:ext cx="4449520" cy="3280785"/>
          </a:xfrm>
          <a:prstGeom prst="rect">
            <a:avLst/>
          </a:prstGeom>
          <a:ln>
            <a:noFill/>
          </a:ln>
        </p:spPr>
      </p:pic>
      <p:sp>
        <p:nvSpPr>
          <p:cNvPr id="7" name="Textfeld 4">
            <a:extLst>
              <a:ext uri="{FF2B5EF4-FFF2-40B4-BE49-F238E27FC236}">
                <a16:creationId xmlns:a16="http://schemas.microsoft.com/office/drawing/2014/main" xmlns="" id="{A5A33741-6845-4EFD-9736-7E5810C9B223}"/>
              </a:ext>
            </a:extLst>
          </p:cNvPr>
          <p:cNvSpPr txBox="1"/>
          <p:nvPr/>
        </p:nvSpPr>
        <p:spPr>
          <a:xfrm>
            <a:off x="8428731" y="5179766"/>
            <a:ext cx="2810385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 err="1"/>
              <a:t>Ohira</a:t>
            </a:r>
            <a:r>
              <a:rPr lang="en-US" sz="1400" dirty="0"/>
              <a:t> et al. (2018) </a:t>
            </a:r>
            <a:r>
              <a:rPr lang="en-US" sz="1400" dirty="0" err="1"/>
              <a:t>Radiat</a:t>
            </a:r>
            <a:r>
              <a:rPr lang="en-US" sz="1400" dirty="0"/>
              <a:t>. </a:t>
            </a:r>
            <a:r>
              <a:rPr lang="en-US" sz="1400" dirty="0" err="1"/>
              <a:t>Oncol</a:t>
            </a:r>
            <a:r>
              <a:rPr lang="en-US" sz="1400" dirty="0"/>
              <a:t>.</a:t>
            </a:r>
          </a:p>
        </p:txBody>
      </p:sp>
      <p:pic>
        <p:nvPicPr>
          <p:cNvPr id="8" name="Grafik 6">
            <a:extLst>
              <a:ext uri="{FF2B5EF4-FFF2-40B4-BE49-F238E27FC236}">
                <a16:creationId xmlns:a16="http://schemas.microsoft.com/office/drawing/2014/main" xmlns="" id="{00E268C1-7CF3-4516-8DA8-5A22BF393A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6306" y="1202294"/>
            <a:ext cx="1813751" cy="413096"/>
          </a:xfrm>
          <a:prstGeom prst="rect">
            <a:avLst/>
          </a:prstGeom>
        </p:spPr>
      </p:pic>
      <p:pic>
        <p:nvPicPr>
          <p:cNvPr id="9" name="Grafik 7">
            <a:extLst>
              <a:ext uri="{FF2B5EF4-FFF2-40B4-BE49-F238E27FC236}">
                <a16:creationId xmlns:a16="http://schemas.microsoft.com/office/drawing/2014/main" xmlns="" id="{A2289D5C-30E3-47B6-A88F-0A4CE3C2515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00" b="35240"/>
          <a:stretch/>
        </p:blipFill>
        <p:spPr>
          <a:xfrm>
            <a:off x="8629020" y="1156607"/>
            <a:ext cx="1281684" cy="504471"/>
          </a:xfrm>
          <a:prstGeom prst="rect">
            <a:avLst/>
          </a:prstGeom>
        </p:spPr>
      </p:pic>
      <p:pic>
        <p:nvPicPr>
          <p:cNvPr id="10" name="Bild 6" descr="GSI_Logo_rgb.png">
            <a:extLst>
              <a:ext uri="{FF2B5EF4-FFF2-40B4-BE49-F238E27FC236}">
                <a16:creationId xmlns:a16="http://schemas.microsoft.com/office/drawing/2014/main" xmlns="" id="{E36EB9B4-99A0-43F8-BBAB-4525FF1DD21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683" y="747339"/>
            <a:ext cx="1129081" cy="376361"/>
          </a:xfrm>
          <a:prstGeom prst="rect">
            <a:avLst/>
          </a:prstGeom>
        </p:spPr>
      </p:pic>
      <p:pic>
        <p:nvPicPr>
          <p:cNvPr id="11" name="Grafik 3">
            <a:extLst>
              <a:ext uri="{FF2B5EF4-FFF2-40B4-BE49-F238E27FC236}">
                <a16:creationId xmlns:a16="http://schemas.microsoft.com/office/drawing/2014/main" xmlns="" id="{BB27EC34-8F4F-4D74-B2B8-B20D8DCB609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670" y="86921"/>
            <a:ext cx="720000" cy="720000"/>
          </a:xfrm>
          <a:prstGeom prst="rect">
            <a:avLst/>
          </a:prstGeom>
        </p:spPr>
      </p:pic>
      <p:sp>
        <p:nvSpPr>
          <p:cNvPr id="12" name="Textfeld 5">
            <a:extLst>
              <a:ext uri="{FF2B5EF4-FFF2-40B4-BE49-F238E27FC236}">
                <a16:creationId xmlns:a16="http://schemas.microsoft.com/office/drawing/2014/main" xmlns="" id="{B77C427F-1B74-46F9-A1BC-AE2FF202E38B}"/>
              </a:ext>
            </a:extLst>
          </p:cNvPr>
          <p:cNvSpPr txBox="1"/>
          <p:nvPr/>
        </p:nvSpPr>
        <p:spPr>
          <a:xfrm>
            <a:off x="1952675" y="5742831"/>
            <a:ext cx="5412229" cy="46166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200" baseline="30000" dirty="0">
                <a:solidFill>
                  <a:schemeClr val="bg1">
                    <a:lumMod val="85000"/>
                  </a:schemeClr>
                </a:solidFill>
              </a:rPr>
              <a:t>1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Palmer et al (2020) </a:t>
            </a:r>
            <a:r>
              <a:rPr lang="en-US" sz="1200" dirty="0" err="1">
                <a:solidFill>
                  <a:schemeClr val="bg1">
                    <a:lumMod val="85000"/>
                  </a:schemeClr>
                </a:solidFill>
              </a:rPr>
              <a:t>Neurooncol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. Adv.; </a:t>
            </a:r>
            <a:r>
              <a:rPr lang="en-US" sz="1200" baseline="30000" dirty="0">
                <a:solidFill>
                  <a:schemeClr val="bg1">
                    <a:lumMod val="85000"/>
                  </a:schemeClr>
                </a:solidFill>
              </a:rPr>
              <a:t>2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Zelefsky (2021) IJROBP.; </a:t>
            </a:r>
          </a:p>
          <a:p>
            <a:pPr algn="l"/>
            <a:r>
              <a:rPr lang="en-US" sz="1200" baseline="30000" dirty="0">
                <a:solidFill>
                  <a:schemeClr val="bg1">
                    <a:lumMod val="85000"/>
                  </a:schemeClr>
                </a:solidFill>
              </a:rPr>
              <a:t>3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Milano et al. (2021) IJROBP; </a:t>
            </a:r>
            <a:r>
              <a:rPr lang="en-US" sz="1200" baseline="30000" dirty="0">
                <a:solidFill>
                  <a:schemeClr val="bg1">
                    <a:lumMod val="85000"/>
                  </a:schemeClr>
                </a:solidFill>
              </a:rPr>
              <a:t>4</a:t>
            </a:r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Atkins et al. (2018) IJROBP</a:t>
            </a:r>
          </a:p>
        </p:txBody>
      </p:sp>
    </p:spTree>
    <p:extLst>
      <p:ext uri="{BB962C8B-B14F-4D97-AF65-F5344CB8AC3E}">
        <p14:creationId xmlns:p14="http://schemas.microsoft.com/office/powerpoint/2010/main" val="2521873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1</TotalTime>
  <Words>1114</Words>
  <Application>Microsoft Office PowerPoint</Application>
  <PresentationFormat>Personalizzato</PresentationFormat>
  <Paragraphs>194</Paragraphs>
  <Slides>15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Retrospettivo</vt:lpstr>
      <vt:lpstr>WP9: Advanced beam delivery</vt:lpstr>
      <vt:lpstr>Overview</vt:lpstr>
      <vt:lpstr>Task 9.2: Particle arc therapy for fixed beam line</vt:lpstr>
      <vt:lpstr>Task 9.2: First experiments at GSI</vt:lpstr>
      <vt:lpstr>Task 9.2: First experiments at GSI - results</vt:lpstr>
      <vt:lpstr>Task 9.3:  Clinical scenarios for particle arc therapy on sitting patients</vt:lpstr>
      <vt:lpstr>  Ion-based LET boost by particle arc irradiation (LEOPARD)  </vt:lpstr>
      <vt:lpstr>LEOPARD simulations in TRiP98</vt:lpstr>
      <vt:lpstr>Spot-scanning hadron arc (SHArc) for stereotactic radiosurgery of multiple brain metastases L. Volz1, P. Liu2, T. Tessonnier3, M. Durante1, A. Mairani3, X. Ding2, T. Li4 and S. Mein3,4</vt:lpstr>
      <vt:lpstr>Patient case with 3 metastases</vt:lpstr>
      <vt:lpstr>Patient case with 5 metastases</vt:lpstr>
      <vt:lpstr>Patient case with 10 metastases  and resection cavity</vt:lpstr>
      <vt:lpstr>UPLIFT Doctoral Network coordinated by GSI</vt:lpstr>
      <vt:lpstr>Summary and contributions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Facoetti Angelica</cp:lastModifiedBy>
  <cp:revision>217</cp:revision>
  <dcterms:created xsi:type="dcterms:W3CDTF">2021-02-25T08:52:29Z</dcterms:created>
  <dcterms:modified xsi:type="dcterms:W3CDTF">2024-05-23T09:26:11Z</dcterms:modified>
</cp:coreProperties>
</file>