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9144000" cy="6858000"/>
  <p:embeddedFontLst>
    <p:embeddedFont>
      <p:font typeface="Arial Unicode MS" panose="020B0604020202020204" pitchFamily="34" charset="-128"/>
      <p:regular r:id="rId18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E492CB-CB3B-4AF6-A0E1-55C2132B8000}" v="36" dt="2024-09-25T20:59:17.3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628"/>
  </p:normalViewPr>
  <p:slideViewPr>
    <p:cSldViewPr snapToGrid="0" snapToObjects="1">
      <p:cViewPr varScale="1">
        <p:scale>
          <a:sx n="119" d="100"/>
          <a:sy n="119" d="100"/>
        </p:scale>
        <p:origin x="12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jn Mulders" userId="wQynN/NKs/X0pYY2ZY6U+ph6581kqzCsH7UoWLSAEIY=" providerId="None" clId="Web-{5CE492CB-CB3B-4AF6-A0E1-55C2132B8000}"/>
    <pc:docChg chg="modSld">
      <pc:chgData name="Martijn Mulders" userId="wQynN/NKs/X0pYY2ZY6U+ph6581kqzCsH7UoWLSAEIY=" providerId="None" clId="Web-{5CE492CB-CB3B-4AF6-A0E1-55C2132B8000}" dt="2024-09-25T20:59:17.397" v="36" actId="20577"/>
      <pc:docMkLst>
        <pc:docMk/>
      </pc:docMkLst>
      <pc:sldChg chg="modSp">
        <pc:chgData name="Martijn Mulders" userId="wQynN/NKs/X0pYY2ZY6U+ph6581kqzCsH7UoWLSAEIY=" providerId="None" clId="Web-{5CE492CB-CB3B-4AF6-A0E1-55C2132B8000}" dt="2024-09-25T20:59:17.397" v="36" actId="20577"/>
        <pc:sldMkLst>
          <pc:docMk/>
          <pc:sldMk cId="0" sldId="266"/>
        </pc:sldMkLst>
        <pc:spChg chg="mod">
          <ac:chgData name="Martijn Mulders" userId="wQynN/NKs/X0pYY2ZY6U+ph6581kqzCsH7UoWLSAEIY=" providerId="None" clId="Web-{5CE492CB-CB3B-4AF6-A0E1-55C2132B8000}" dt="2024-09-25T20:59:17.397" v="36" actId="20577"/>
          <ac:spMkLst>
            <pc:docMk/>
            <pc:sldMk cId="0" sldId="266"/>
            <ac:spMk id="10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 panose="020B0604020202090204"/>
              </a:rPr>
              <a:t>Click to move the slide</a:t>
            </a: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 panose="020B0604020202090204"/>
              </a:rPr>
              <a:t>Click to edit the notes format</a:t>
            </a:r>
          </a:p>
        </p:txBody>
      </p:sp>
      <p:sp>
        <p:nvSpPr>
          <p:cNvPr id="8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 panose="02020503050405090304"/>
              </a:rPr>
              <a:t>&lt;header&gt;</a:t>
            </a:r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 panose="02020503050405090304"/>
              </a:rPr>
              <a:t>&lt;date/time&gt;</a:t>
            </a:r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 panose="02020503050405090304"/>
              </a:rPr>
              <a:t>&lt;footer&gt;</a:t>
            </a:r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66BC8964-68F7-4B8C-9A76-D52B05727A44}" type="slidenum">
              <a:rPr lang="en-US" sz="1400" b="0" strike="noStrike" spc="-1">
                <a:latin typeface="Times New Roman" panose="02020503050405090304"/>
              </a:rPr>
              <a:t>‹#›</a:t>
            </a:fld>
            <a:endParaRPr lang="en-US" sz="1400" b="0" strike="noStrike" spc="-1">
              <a:latin typeface="Times New Roman" panose="020205030504050903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9040" y="857160"/>
            <a:ext cx="3085200" cy="2313360"/>
          </a:xfrm>
          <a:prstGeom prst="rect">
            <a:avLst/>
          </a:prstGeom>
        </p:spPr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120" cy="26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 panose="020B0604020202090204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5180040" y="6513480"/>
            <a:ext cx="3961440" cy="343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4513" cy="2312988"/>
          </a:xfrm>
          <a:prstGeom prst="rect">
            <a:avLst/>
          </a:prstGeom>
        </p:spPr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120" cy="26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 panose="020B0604020202090204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5180040" y="6513480"/>
            <a:ext cx="3961440" cy="343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9040" y="857160"/>
            <a:ext cx="3085200" cy="2313360"/>
          </a:xfrm>
          <a:prstGeom prst="rect">
            <a:avLst/>
          </a:prstGeom>
        </p:spPr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120" cy="26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 panose="020B0604020202090204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5180040" y="6513480"/>
            <a:ext cx="3961440" cy="343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4513" cy="2312988"/>
          </a:xfrm>
          <a:prstGeom prst="rect">
            <a:avLst/>
          </a:prstGeom>
        </p:spPr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120" cy="26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 panose="020B0604020202090204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5180040" y="6513480"/>
            <a:ext cx="3961440" cy="343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320" cy="680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320" cy="680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-1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2920" cy="114084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1800" b="0" strike="noStrike" spc="-1">
                <a:latin typeface="Arial" panose="020B0604020202090204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 algn="ctr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 panose="020B0604020202090204"/>
              </a:rPr>
              <a:t>Click to edit the outline text format</a:t>
            </a:r>
          </a:p>
          <a:p>
            <a:pPr marL="864235" lvl="1" indent="-323850" algn="ctr">
              <a:spcBef>
                <a:spcPts val="11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 panose="020B0604020202090204"/>
              </a:rPr>
              <a:t>Second Outline Level</a:t>
            </a:r>
          </a:p>
          <a:p>
            <a:pPr marL="1296035" lvl="2" indent="-288290" algn="ctr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 panose="020B0604020202090204"/>
              </a:rPr>
              <a:t>Third Outline Level</a:t>
            </a:r>
          </a:p>
          <a:p>
            <a:pPr marL="1727835" lvl="3" indent="-215900" algn="ctr">
              <a:spcBef>
                <a:spcPts val="56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 panose="020B0604020202090204"/>
              </a:rPr>
              <a:t>Fourth Outline Level</a:t>
            </a:r>
          </a:p>
          <a:p>
            <a:pPr marL="2160270" lvl="4" indent="-215900" algn="ctr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 panose="020B0604020202090204"/>
              </a:rPr>
              <a:t>Fifth Outline Level</a:t>
            </a:r>
          </a:p>
          <a:p>
            <a:pPr marL="2592070" lvl="5" indent="-215900" algn="ctr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 panose="020B0604020202090204"/>
              </a:rPr>
              <a:t>Sixth Outline Level</a:t>
            </a:r>
          </a:p>
          <a:p>
            <a:pPr marL="3023870" lvl="6" indent="-215900" algn="ctr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latin typeface="Arial" panose="020B0604020202090204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/>
          <p:nvPr/>
        </p:nvPicPr>
        <p:blipFill>
          <a:blip r:embed="rId14"/>
          <a:stretch>
            <a:fillRect/>
          </a:stretch>
        </p:blipFill>
        <p:spPr>
          <a:xfrm>
            <a:off x="360" y="0"/>
            <a:ext cx="9142920" cy="114084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 panose="020B0604020202090204"/>
              </a:rPr>
              <a:t>Click to edit the title text format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3200" b="0" strike="noStrike" spc="-1">
                <a:latin typeface="Arial" panose="020B0604020202090204"/>
              </a:rPr>
              <a:t>Click to edit the outline text format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 panose="020B0604020202090204"/>
              </a:rPr>
              <a:t>Second Outline Level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 b="0" strike="noStrike" spc="-1">
                <a:latin typeface="Arial" panose="020B0604020202090204"/>
              </a:rPr>
              <a:t>Third Outline Level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 panose="020B0604020202090204"/>
              </a:rPr>
              <a:t>Fourth Outline Level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 panose="020B0604020202090204"/>
              </a:rPr>
              <a:t>Fifth Outline Level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 panose="020B0604020202090204"/>
              </a:rPr>
              <a:t>Sixth Outline Level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 panose="020B0604020202090204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40689/files/BrochureCodeofConductEN.pdf?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hyperlink" Target="https://ombuds.web.cern.ch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2130480"/>
            <a:ext cx="777132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Welcome!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698040" y="3886200"/>
            <a:ext cx="7728840" cy="17514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r>
              <a:rPr lang="en-US" sz="3200" b="0" strike="noStrike" spc="-1">
                <a:solidFill>
                  <a:srgbClr val="808080"/>
                </a:solidFill>
                <a:latin typeface="Calibri"/>
                <a:ea typeface="DejaVu Sans"/>
              </a:rPr>
              <a:t>Martijn Mulders (CERN)</a:t>
            </a:r>
            <a:endParaRPr lang="en-US" sz="3200" b="0" strike="noStrike" spc="-1">
              <a:latin typeface="Arial" panose="020B0604020202090204"/>
            </a:endParaRPr>
          </a:p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endParaRPr lang="en-US" sz="3200" b="0" strike="noStrike" spc="-1">
              <a:latin typeface="Arial" panose="020B0604020202090204"/>
            </a:endParaRPr>
          </a:p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r>
              <a:rPr lang="en-US" sz="1800" b="0" strike="noStrike" spc="-1">
                <a:solidFill>
                  <a:srgbClr val="808080"/>
                </a:solidFill>
                <a:latin typeface="Calibri"/>
                <a:ea typeface="DejaVu Sans"/>
              </a:rPr>
              <a:t>Director, CERN Schools of Physics</a:t>
            </a:r>
            <a:endParaRPr lang="en-US" sz="1800" b="0" strike="noStrike" spc="-1">
              <a:latin typeface="Arial" panose="020B0604020202090204"/>
            </a:endParaRPr>
          </a:p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r>
              <a:rPr lang="en-US" sz="1800" b="0" strike="noStrike" spc="-1">
                <a:solidFill>
                  <a:srgbClr val="808080"/>
                </a:solidFill>
                <a:latin typeface="Calibri"/>
                <a:ea typeface="DejaVu Sans"/>
              </a:rPr>
              <a:t>On behalf of the international and local organizers of the School</a:t>
            </a:r>
            <a:endParaRPr lang="en-US" sz="1800" b="0" strike="noStrike" spc="-1">
              <a:latin typeface="Arial" panose="020B0604020202090204"/>
            </a:endParaRPr>
          </a:p>
          <a:p>
            <a:pPr algn="ctr">
              <a:lnSpc>
                <a:spcPct val="100000"/>
              </a:lnSpc>
              <a:spcBef>
                <a:spcPts val="640"/>
              </a:spcBef>
              <a:tabLst>
                <a:tab pos="0" algn="l"/>
              </a:tabLst>
            </a:pPr>
            <a:endParaRPr lang="en-US" sz="1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580"/>
              </a:spcBef>
              <a:tabLst>
                <a:tab pos="0" algn="l"/>
              </a:tabLst>
            </a:pPr>
            <a:endParaRPr lang="en-US" sz="18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Meals</a:t>
            </a: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and d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rinks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457200" y="2520360"/>
            <a:ext cx="8228520" cy="4196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t">
            <a:normAutofit fontScale="80000" lnSpcReduction="20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All meals are served in buffet style:</a:t>
            </a: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Breakfast 7:30-9:00 ; Lunch 12:30-13:30 ; Dinner 19:00-20:30</a:t>
            </a:r>
            <a:endParaRPr lang="en-US" sz="2800" b="0" strike="noStrike" spc="-1" dirty="0">
              <a:latin typeface="Arial" panose="020B0604020202090204"/>
            </a:endParaRPr>
          </a:p>
          <a:p>
            <a:pPr marL="742950" lvl="1" indent="-284480"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Special dietary requirements: food at the buffet will have labels indicating</a:t>
            </a:r>
            <a:r>
              <a:rPr lang="en-US" sz="2800" spc="-1" dirty="0">
                <a:solidFill>
                  <a:srgbClr val="000000"/>
                </a:solidFill>
                <a:latin typeface="Calibri"/>
                <a:ea typeface="DejaVu Sans"/>
              </a:rPr>
              <a:t> type of dish (please ask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2800" spc="-1" dirty="0">
                <a:solidFill>
                  <a:srgbClr val="000000"/>
                </a:solidFill>
                <a:latin typeface="Calibri"/>
                <a:ea typeface="DejaVu Sans"/>
              </a:rPr>
              <a:t>waiters if unsure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/ vegan / allergies</a:t>
            </a:r>
            <a:r>
              <a:rPr lang="en-US" sz="2800" spc="-1" dirty="0">
                <a:solidFill>
                  <a:srgbClr val="000000"/>
                </a:solidFill>
                <a:latin typeface="Calibri"/>
                <a:ea typeface="DejaVu Sans"/>
              </a:rPr>
              <a:t>)</a:t>
            </a:r>
            <a:b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8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Drinks included with lunch and dinner</a:t>
            </a: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ater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is included (and coffee / tea at breakfast)</a:t>
            </a:r>
            <a:endParaRPr lang="en-US" sz="28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Other drinks are </a:t>
            </a:r>
            <a:r>
              <a:rPr lang="en-US" sz="2800" b="0" u="sng" strike="noStrike" spc="-1" dirty="0">
                <a:solidFill>
                  <a:srgbClr val="000000"/>
                </a:solidFill>
                <a:uFillTx/>
                <a:latin typeface="Calibri"/>
                <a:ea typeface="DejaVu Sans"/>
              </a:rPr>
              <a:t>not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for free --&gt; pay with cash or credit card / phone</a:t>
            </a: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Order drinks at the table, or at bar in lobby</a:t>
            </a: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“Not the Cocktail Bar” bar is open in the evenings</a:t>
            </a:r>
          </a:p>
          <a:p>
            <a:pPr>
              <a:lnSpc>
                <a:spcPct val="100000"/>
              </a:lnSpc>
            </a:pPr>
            <a:endParaRPr lang="en-US" sz="28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Free time activities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457200" y="2678400"/>
            <a:ext cx="8228520" cy="3904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2900" indent="-342265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•"/>
              <a:tabLst>
                <a:tab pos="0" algn="l"/>
              </a:tabLst>
            </a:pPr>
            <a:r>
              <a:rPr lang="en-US" sz="2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Several sports </a:t>
            </a:r>
            <a:r>
              <a:rPr lang="en-US" sz="2200" b="0" strike="noStrike" spc="-1">
                <a:latin typeface="Calibri" panose="020F0502020204030204" pitchFamily="34" charset="0"/>
                <a:cs typeface="Calibri" panose="020F0502020204030204" pitchFamily="34" charset="0"/>
              </a:rPr>
              <a:t>and leasure </a:t>
            </a:r>
            <a:r>
              <a:rPr lang="en-US" sz="22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activities available in the hotel and outside. Some are free; others cost extra. 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altLang="en-GB" spc="-1" dirty="0">
                <a:solidFill>
                  <a:srgbClr val="000000"/>
                </a:solidFill>
                <a:latin typeface="Calibri"/>
                <a:ea typeface="DejaVu Sans"/>
                <a:sym typeface="+mn-ea"/>
              </a:rPr>
              <a:t>Swimming pool is free of charge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altLang="en-GB" spc="-1" dirty="0">
                <a:solidFill>
                  <a:srgbClr val="000000"/>
                </a:solidFill>
                <a:latin typeface="Calibri"/>
                <a:ea typeface="DejaVu Sans"/>
                <a:sym typeface="+mn-ea"/>
              </a:rPr>
              <a:t>Borrow balls, mini-golf clubs and tennis rackets free of charge, at entrance to swimming pool (you have to sign for them)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b="0" strike="noStrike" spc="-1" dirty="0">
                <a:latin typeface="Arial" panose="020B0604020202090204"/>
              </a:rPr>
              <a:t>Pool tables in the basement, room with games on 1st floor</a:t>
            </a: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b="0" strike="noStrike" spc="-1" dirty="0">
                <a:latin typeface="Arial" panose="020B0604020202090204"/>
              </a:rPr>
              <a:t>Ask at reception for other activities (walking, archery, ...)</a:t>
            </a:r>
            <a:br>
              <a:rPr lang="en-US" b="0" strike="noStrike" spc="-1" dirty="0">
                <a:latin typeface="Arial" panose="020B0604020202090204"/>
              </a:rPr>
            </a:br>
            <a:endParaRPr lang="en-US" sz="20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•"/>
              <a:tabLst>
                <a:tab pos="0" algn="l"/>
              </a:tabLst>
            </a:pPr>
            <a:r>
              <a:rPr lang="en-GB" sz="2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Please be considerate about noise!</a:t>
            </a:r>
            <a:endParaRPr lang="en-US" sz="2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GB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We are happy for you to have fun evenings, but please do so well away from the sleeping areas</a:t>
            </a:r>
            <a:r>
              <a:rPr lang="en-US" altLang="en-GB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- we are not the only guests in the hotel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 2024-09-25 at 10.45.04"/>
          <p:cNvPicPr>
            <a:picLocks noChangeAspect="1"/>
          </p:cNvPicPr>
          <p:nvPr/>
        </p:nvPicPr>
        <p:blipFill>
          <a:blip r:embed="rId3"/>
          <a:srcRect t="52021"/>
          <a:stretch>
            <a:fillRect/>
          </a:stretch>
        </p:blipFill>
        <p:spPr>
          <a:xfrm>
            <a:off x="6904990" y="5182235"/>
            <a:ext cx="1634490" cy="1367155"/>
          </a:xfrm>
          <a:prstGeom prst="rect">
            <a:avLst/>
          </a:prstGeom>
        </p:spPr>
      </p:pic>
      <p:pic>
        <p:nvPicPr>
          <p:cNvPr id="3" name="Picture 2" descr="Screenshot 2024-09-25 at 10.45.04"/>
          <p:cNvPicPr>
            <a:picLocks noChangeAspect="1"/>
          </p:cNvPicPr>
          <p:nvPr/>
        </p:nvPicPr>
        <p:blipFill>
          <a:blip r:embed="rId3"/>
          <a:srcRect b="52966"/>
          <a:stretch>
            <a:fillRect/>
          </a:stretch>
        </p:blipFill>
        <p:spPr>
          <a:xfrm>
            <a:off x="7524115" y="4293235"/>
            <a:ext cx="1087120" cy="891540"/>
          </a:xfrm>
          <a:prstGeom prst="rect">
            <a:avLst/>
          </a:prstGeom>
        </p:spPr>
      </p:pic>
      <p:sp>
        <p:nvSpPr>
          <p:cNvPr id="111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O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ffice and announcements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457200" y="2924810"/>
            <a:ext cx="8342630" cy="347789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72000" lnSpcReduction="20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School’s Office</a:t>
            </a: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4F81BD"/>
              </a:buClr>
              <a:buFont typeface="Arial" panose="020B0604020202090204"/>
              <a:buChar char="–"/>
            </a:pPr>
            <a:r>
              <a:rPr lang="en-GB" sz="2800" b="1" strike="noStrike" spc="-1" dirty="0">
                <a:solidFill>
                  <a:srgbClr val="4F81BD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Kate Ross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will be pleased to help in case of questions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problems or requests</a:t>
            </a:r>
            <a:endParaRPr lang="en-US" sz="2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Our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office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is located </a:t>
            </a:r>
            <a:r>
              <a:rPr lang="en-US" alt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behind the big red door, left of the reception, next to souvenir shop. </a:t>
            </a:r>
            <a:endParaRPr lang="en-US" sz="2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There is a s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chool</a:t>
            </a:r>
            <a:r>
              <a:rPr lang="en-GB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poster on the door of the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office</a:t>
            </a:r>
            <a:b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8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Announcements</a:t>
            </a: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5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From time to time we will make announcements at the </a:t>
            </a:r>
            <a:br>
              <a:rPr lang="en-US" sz="25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en-US" sz="25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end of the lectures </a:t>
            </a: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500" b="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We keep the WhatsApp group for official communication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Be Nice 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457200" y="2498725"/>
            <a:ext cx="7900035" cy="413194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lnSpcReduction="20000"/>
          </a:bodyPr>
          <a:lstStyle/>
          <a:p>
            <a:pPr>
              <a:lnSpc>
                <a:spcPct val="100000"/>
              </a:lnSpc>
              <a:spcBef>
                <a:spcPts val="640"/>
              </a:spcBef>
            </a:pPr>
            <a:endParaRPr lang="en-US" sz="180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Be welcoming and respectful to each other and to other guests in the hotel !</a:t>
            </a:r>
            <a:br>
              <a:rPr lang="en-US" sz="10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US" sz="1000" b="0" strike="noStrike" spc="-1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b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(</a:t>
            </a:r>
            <a:r>
              <a:rPr lang="en-US" sz="2000" b="0" u="sng" strike="noStrike" spc="-1">
                <a:solidFill>
                  <a:srgbClr val="0000FF"/>
                </a:solidFill>
                <a:uFillTx/>
                <a:latin typeface="Calibri"/>
                <a:ea typeface="DejaVu Sans"/>
                <a:hlinkClick r:id="rId3"/>
              </a:rPr>
              <a:t>CERN code of conduct</a:t>
            </a: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) </a:t>
            </a:r>
            <a:endParaRPr lang="en-US" sz="3000" b="0" strike="noStrike" spc="-1">
              <a:latin typeface="Arial" panose="020B0604020202090204"/>
            </a:endParaRPr>
          </a:p>
          <a:p>
            <a:pPr marL="457200">
              <a:lnSpc>
                <a:spcPct val="100000"/>
              </a:lnSpc>
              <a:spcBef>
                <a:spcPts val="560"/>
              </a:spcBef>
              <a:tabLst>
                <a:tab pos="0" algn="l"/>
              </a:tabLst>
            </a:pPr>
            <a:endParaRPr lang="en-US" sz="320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We hope there won’t be any issues but in case you witness or experience inappropriate behaviour or harassment:</a:t>
            </a:r>
            <a:br>
              <a:rPr lang="en-US" sz="8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endParaRPr lang="en-US" sz="10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4F81BD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sz="2000" b="1" strike="noStrike" spc="-1">
                <a:solidFill>
                  <a:srgbClr val="4F81BD"/>
                </a:solidFill>
                <a:latin typeface="Calibri"/>
                <a:ea typeface="DejaVu Sans"/>
              </a:rPr>
              <a:t>Kate</a:t>
            </a: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 and/or the </a:t>
            </a: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  <a:hlinkClick r:id="rId4" action="ppaction://hlinkfile"/>
              </a:rPr>
              <a:t>CERN Ombud</a:t>
            </a: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 (https://ombuds.web.cern.ch) are available as points of contact</a:t>
            </a:r>
            <a:endParaRPr lang="en-US" sz="2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2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2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2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2800" b="0" strike="noStrike" spc="-1">
              <a:latin typeface="Arial" panose="020B0604020202090204"/>
            </a:endParaRPr>
          </a:p>
        </p:txBody>
      </p:sp>
      <p:pic>
        <p:nvPicPr>
          <p:cNvPr id="115" name="Picture 3" descr="Screenshot 2024-06-11 at 20.24.27"/>
          <p:cNvPicPr/>
          <p:nvPr/>
        </p:nvPicPr>
        <p:blipFill>
          <a:blip r:embed="rId5"/>
          <a:stretch>
            <a:fillRect/>
          </a:stretch>
        </p:blipFill>
        <p:spPr>
          <a:xfrm>
            <a:off x="531360" y="1246680"/>
            <a:ext cx="1815480" cy="1496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07680" y="2992680"/>
            <a:ext cx="777132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Enjoy the School!</a:t>
            </a:r>
            <a:endParaRPr lang="en-US" sz="44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Organizers</a:t>
            </a:r>
            <a:b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(those present at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the </a:t>
            </a: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School this morning)</a:t>
            </a:r>
          </a:p>
        </p:txBody>
      </p:sp>
      <p:sp>
        <p:nvSpPr>
          <p:cNvPr id="87" name="CustomShape 2"/>
          <p:cNvSpPr/>
          <p:nvPr/>
        </p:nvSpPr>
        <p:spPr>
          <a:xfrm>
            <a:off x="306000" y="2765520"/>
            <a:ext cx="8686440" cy="3684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2900" indent="-342265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For the International Organizing Committee:</a:t>
            </a:r>
            <a:br>
              <a:rPr lang="en-US" sz="10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</a:br>
            <a:endParaRPr lang="en-US" sz="10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100" b="0" strike="noStrike" spc="-1" dirty="0" err="1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Martijn</a:t>
            </a:r>
            <a:r>
              <a:rPr 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Mulders</a:t>
            </a: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(Director, CERN Schools of Physics)</a:t>
            </a:r>
            <a:endParaRPr lang="en-US" sz="21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100" b="0" strike="noStrike" spc="-1" dirty="0" err="1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Sascha</a:t>
            </a: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Stahl (Deputy Director, CERN Schools of Physics)</a:t>
            </a:r>
            <a:endParaRPr lang="en-US" sz="21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Kate Ross</a:t>
            </a: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(</a:t>
            </a:r>
            <a:r>
              <a:rPr 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Administrator, CERN Schools of Physics</a:t>
            </a:r>
            <a:r>
              <a:rPr lang="en-US" alt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)</a:t>
            </a:r>
            <a:br>
              <a:rPr lang="en-GB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</a:br>
            <a:r>
              <a:rPr lang="en-GB" sz="22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</a:t>
            </a:r>
            <a:endParaRPr lang="en-US" sz="22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342900" indent="-342265">
              <a:lnSpc>
                <a:spcPct val="100000"/>
              </a:lnSpc>
              <a:spcBef>
                <a:spcPts val="49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For the Local Organizing Committee:</a:t>
            </a:r>
            <a:br>
              <a:rPr lang="en-US" sz="10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</a:br>
            <a:endParaRPr lang="en-US" sz="10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Will Barter (Local Director for 2024 School, Edinburgh University)</a:t>
            </a:r>
          </a:p>
          <a:p>
            <a:pPr marL="742950" lvl="1" indent="-284480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Eva </a:t>
            </a:r>
            <a:r>
              <a:rPr lang="en-US" sz="2100" b="0" strike="noStrike" spc="-1" dirty="0" err="1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Gersabeck</a:t>
            </a:r>
            <a:r>
              <a:rPr lang="en-US" sz="21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 (University of Manchester</a:t>
            </a:r>
            <a:r>
              <a:rPr lang="en-US" sz="2200" b="0" strike="noStrike" spc="-1" dirty="0">
                <a:solidFill>
                  <a:srgbClr val="000000"/>
                </a:solidFill>
                <a:latin typeface="Arial Unicode MS" panose="020B0604020202020204" charset="-122"/>
                <a:ea typeface="Arial Unicode MS" panose="020B0604020202020204" charset="-122"/>
              </a:rPr>
              <a:t>)</a:t>
            </a:r>
            <a:endParaRPr lang="en-US" sz="2200" b="0" strike="noStrike" spc="-1" dirty="0">
              <a:latin typeface="Arial Unicode MS" panose="020B0604020202020204" charset="-122"/>
              <a:ea typeface="Arial Unicode MS" panose="020B0604020202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0" y="1355760"/>
            <a:ext cx="899244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European Schools of High-Energy Physics</a:t>
            </a:r>
          </a:p>
        </p:txBody>
      </p:sp>
      <p:sp>
        <p:nvSpPr>
          <p:cNvPr id="89" name="CustomShape 2"/>
          <p:cNvSpPr/>
          <p:nvPr/>
        </p:nvSpPr>
        <p:spPr>
          <a:xfrm>
            <a:off x="306000" y="2502360"/>
            <a:ext cx="8457840" cy="39474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342900" indent="-342265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2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Series of schools targeting PhD students in High-Energy Physics dating back to 1960s </a:t>
            </a:r>
            <a:endParaRPr lang="en-US" sz="22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385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1920" b="0" strike="noStrike" spc="-1">
                <a:solidFill>
                  <a:srgbClr val="000000"/>
                </a:solidFill>
                <a:latin typeface="Calibri"/>
                <a:ea typeface="DejaVu Sans"/>
              </a:rPr>
              <a:t>This year in Peebles, United Kingdom !</a:t>
            </a:r>
            <a:endParaRPr lang="en-US" sz="1920" b="0" strike="noStrike" spc="-1">
              <a:latin typeface="Arial" panose="020B0604020202090204"/>
            </a:endParaRPr>
          </a:p>
          <a:p>
            <a:pPr marL="457200">
              <a:lnSpc>
                <a:spcPct val="100000"/>
              </a:lnSpc>
              <a:spcBef>
                <a:spcPts val="385"/>
              </a:spcBef>
              <a:tabLst>
                <a:tab pos="0" algn="l"/>
              </a:tabLst>
            </a:pPr>
            <a:r>
              <a:rPr lang="en-US" sz="192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192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440"/>
              </a:spcBef>
              <a:buClr>
                <a:srgbClr val="000000"/>
              </a:buClr>
              <a:buFont typeface="Arial" panose="020B0604020202090204"/>
              <a:buChar char="•"/>
              <a:tabLst>
                <a:tab pos="0" algn="l"/>
              </a:tabLst>
            </a:pPr>
            <a:r>
              <a:rPr lang="en-US" sz="2190" b="0" strike="noStrike" spc="-1">
                <a:solidFill>
                  <a:srgbClr val="000000"/>
                </a:solidFill>
                <a:latin typeface="Calibri"/>
                <a:ea typeface="DejaVu Sans"/>
              </a:rPr>
              <a:t>Mission:</a:t>
            </a:r>
            <a:endParaRPr lang="en-US" sz="219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385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sz="1920" b="0" strike="noStrike" spc="-1">
                <a:solidFill>
                  <a:srgbClr val="000000"/>
                </a:solidFill>
                <a:latin typeface="Calibri"/>
                <a:ea typeface="DejaVu Sans"/>
              </a:rPr>
              <a:t>Latest developments in High-Energy Physics (theory, phenomenology, data analysis), taught by world class scientists</a:t>
            </a:r>
            <a:endParaRPr lang="en-US" sz="192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385"/>
              </a:spcBef>
              <a:buClr>
                <a:srgbClr val="000000"/>
              </a:buClr>
              <a:buFont typeface="Arial" panose="020B0604020202090204"/>
              <a:buChar char="–"/>
              <a:tabLst>
                <a:tab pos="0" algn="l"/>
              </a:tabLst>
            </a:pPr>
            <a:r>
              <a:rPr lang="en-US" sz="1920" b="0" strike="noStrike" spc="-1">
                <a:solidFill>
                  <a:srgbClr val="000000"/>
                </a:solidFill>
                <a:latin typeface="Calibri"/>
                <a:ea typeface="DejaVu Sans"/>
              </a:rPr>
              <a:t>Aim to foster cultural exchange and networking between participants  from different countries and regions</a:t>
            </a:r>
            <a:endParaRPr lang="en-US" sz="192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92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435"/>
              </a:spcBef>
              <a:buClr>
                <a:srgbClr val="000000"/>
              </a:buClr>
              <a:buFont typeface="Arial" panose="020B0604020202090204"/>
              <a:buChar char="•"/>
              <a:tabLst>
                <a:tab pos="0" algn="l"/>
              </a:tabLst>
            </a:pPr>
            <a:r>
              <a:rPr lang="en-US" sz="2190" b="0" strike="noStrike" spc="-1">
                <a:solidFill>
                  <a:srgbClr val="000000"/>
                </a:solidFill>
                <a:latin typeface="Calibri"/>
                <a:ea typeface="DejaVu Sans"/>
              </a:rPr>
              <a:t>We hope you can use this opportunity to learn as much as possible in these two weeks and to meet new people</a:t>
            </a:r>
            <a:endParaRPr lang="en-US" sz="219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The School Programme</a:t>
            </a:r>
          </a:p>
        </p:txBody>
      </p:sp>
      <p:sp>
        <p:nvSpPr>
          <p:cNvPr id="91" name="CustomShape 2"/>
          <p:cNvSpPr/>
          <p:nvPr/>
        </p:nvSpPr>
        <p:spPr>
          <a:xfrm>
            <a:off x="457200" y="2498760"/>
            <a:ext cx="8228520" cy="36262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68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Lectures, lectures, lectures...!</a:t>
            </a:r>
            <a:endParaRPr lang="en-US" sz="320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Discussion sessions</a:t>
            </a:r>
            <a:endParaRPr lang="en-US" sz="320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Poster session</a:t>
            </a:r>
            <a:endParaRPr lang="en-US" sz="320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A student project</a:t>
            </a:r>
            <a:endParaRPr lang="en-US" sz="32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640"/>
              </a:spcBef>
            </a:pPr>
            <a:endParaRPr lang="en-US" sz="3200" b="0" strike="noStrike" spc="-1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Excursions </a:t>
            </a:r>
            <a:endParaRPr lang="en-US" sz="32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r>
              <a:rPr lang="en-US" sz="2800" b="0" strike="noStrike" spc="-1" baseline="30000">
                <a:solidFill>
                  <a:srgbClr val="000000"/>
                </a:solidFill>
                <a:latin typeface="Calibri"/>
                <a:ea typeface="DejaVu Sans"/>
              </a:rPr>
              <a:t>st</a:t>
            </a: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 Saturday afternoon (→ visit to Abbotsford House and dinner)</a:t>
            </a:r>
            <a:endParaRPr lang="en-US" sz="28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next Tuesday all day (</a:t>
            </a:r>
            <a:r>
              <a:rPr lang="en-US" sz="2800" spc="-1">
                <a:solidFill>
                  <a:srgbClr val="000000"/>
                </a:solidFill>
                <a:latin typeface="Calibri"/>
                <a:ea typeface="DejaVu Sans"/>
                <a:sym typeface="+mn-ea"/>
              </a:rPr>
              <a:t>→</a:t>
            </a: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 visit to Edinburgh city)</a:t>
            </a:r>
            <a:endParaRPr lang="en-US" sz="28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r>
              <a:rPr lang="en-US" sz="2800" b="0" strike="noStrike" spc="-1" baseline="30000">
                <a:solidFill>
                  <a:srgbClr val="000000"/>
                </a:solidFill>
                <a:latin typeface="Calibri"/>
                <a:ea typeface="DejaVu Sans"/>
              </a:rPr>
              <a:t>nd</a:t>
            </a: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 Saturday: free afternoon</a:t>
            </a:r>
            <a:endParaRPr lang="en-US" sz="2800" b="0" strike="noStrike" spc="-1">
              <a:latin typeface="Arial" panose="020B0604020202090204"/>
            </a:endParaRPr>
          </a:p>
          <a:p>
            <a:pPr>
              <a:lnSpc>
                <a:spcPct val="100000"/>
              </a:lnSpc>
            </a:pPr>
            <a:endParaRPr lang="en-US" sz="28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57200" y="1355760"/>
            <a:ext cx="8228520" cy="1019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rmAutofit lnSpcReduction="20000"/>
          </a:bodyPr>
          <a:lstStyle/>
          <a:p>
            <a:pPr algn="ctr">
              <a:lnSpc>
                <a:spcPct val="100000"/>
              </a:lnSpc>
            </a:pPr>
            <a:r>
              <a:rPr lang="en-GB" sz="40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Programme for today</a:t>
            </a:r>
            <a:br>
              <a:rPr lang="en-GB" sz="40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(see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indico </a:t>
            </a: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web pages for the full programme)</a:t>
            </a:r>
          </a:p>
        </p:txBody>
      </p:sp>
      <p:sp>
        <p:nvSpPr>
          <p:cNvPr id="93" name="CustomShape 2"/>
          <p:cNvSpPr/>
          <p:nvPr/>
        </p:nvSpPr>
        <p:spPr>
          <a:xfrm>
            <a:off x="349250" y="2422525"/>
            <a:ext cx="8587740" cy="422465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67000" lnSpcReduction="2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09h00 Welcome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09h10 </a:t>
            </a:r>
            <a:r>
              <a:rPr lang="en-US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Field Theory &amp; Standard Model</a:t>
            </a: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, </a:t>
            </a:r>
            <a:r>
              <a:rPr lang="en-US" sz="32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Jonas </a:t>
            </a:r>
            <a:r>
              <a:rPr lang="en-US" sz="3200" b="1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Lindert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10h40 Coffee break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11h00 </a:t>
            </a:r>
            <a:r>
              <a:rPr lang="en-US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Practical Statistics for particle physicists</a:t>
            </a: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,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32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Louis Lyons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0 Lunch 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br>
              <a:rPr dirty="0"/>
            </a:b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		  </a:t>
            </a:r>
            <a:r>
              <a:rPr lang="en-US" sz="32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+ Free time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15h30 </a:t>
            </a:r>
            <a:r>
              <a:rPr lang="en-US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Practical Statistics for particle physicists</a:t>
            </a: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,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32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Louis Lyons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17h00 Coffee break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GB" sz="3200" b="0" strike="noStrike" spc="-1" dirty="0">
                <a:solidFill>
                  <a:srgbClr val="8064A2"/>
                </a:solidFill>
                <a:latin typeface="Calibri"/>
                <a:ea typeface="DejaVu Sans"/>
              </a:rPr>
              <a:t>17h30 Discussion sessions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– until 19h00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19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h00 Welcome drink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3200" b="0" strike="noStrike" spc="-1" dirty="0">
                <a:solidFill>
                  <a:srgbClr val="4F81BD"/>
                </a:solidFill>
                <a:latin typeface="Calibri"/>
                <a:ea typeface="DejaVu Sans"/>
              </a:rPr>
              <a:t>(only tonight)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and Dinner 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tabLst>
                <a:tab pos="0" algn="l"/>
              </a:tabLst>
            </a:pPr>
            <a:endParaRPr lang="en-US" sz="32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92523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Lectures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457200" y="1996475"/>
            <a:ext cx="8061480" cy="39726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77000" lnSpcReduction="20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Lectures last 1h15, plus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time for questions</a:t>
            </a:r>
            <a:endParaRPr lang="en-US" sz="3200" b="0" strike="noStrike" spc="-1" dirty="0">
              <a:latin typeface="Arial" panose="020B0604020202090204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endParaRPr lang="en-US" sz="32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Please don’t be shy to ask questions, even if they seem basic to you!</a:t>
            </a:r>
            <a:endParaRPr lang="en-US" sz="28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During the lectures and also at the end</a:t>
            </a:r>
            <a:b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4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Handouts available before each lecture with printout of the presentation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, or download them on your tablet before the lecture</a:t>
            </a:r>
            <a:endParaRPr lang="en-US" sz="28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Make notes on your handouts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or your tablet device</a:t>
            </a:r>
            <a:endParaRPr lang="en-US" sz="24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Take them to the discussion sessions</a:t>
            </a:r>
            <a:endParaRPr lang="en-US" sz="2400" b="0" strike="noStrike" spc="-1" dirty="0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Let us know if you want a printed copy? – we will send a poll to the WhatsApp group to check with you all.</a:t>
            </a:r>
            <a:endParaRPr lang="en-US" sz="24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57200" y="106874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Discussion Groups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368300" y="2211705"/>
            <a:ext cx="8317230" cy="43002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 fontScale="65000"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Six</a:t>
            </a:r>
            <a:r>
              <a:rPr lang="en-GB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 discussion groups A, B, C, D, E</a:t>
            </a:r>
            <a: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, F</a:t>
            </a:r>
            <a:br>
              <a:rPr lang="en-US" sz="32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9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9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Each student is assigned to a group</a:t>
            </a:r>
            <a:endParaRPr lang="en-US" sz="2800" b="0" strike="noStrike" spc="-1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FF0000"/>
              </a:buClr>
              <a:buFont typeface="Arial" panose="020B0604020202090204"/>
              <a:buChar char="•"/>
            </a:pPr>
            <a:r>
              <a:rPr lang="en-GB" sz="2400" b="0" strike="noStrike" spc="-1">
                <a:solidFill>
                  <a:srgbClr val="FF0000"/>
                </a:solidFill>
                <a:latin typeface="Calibri"/>
                <a:ea typeface="DejaVu Sans"/>
              </a:rPr>
              <a:t>Lists will be posted during the day</a:t>
            </a:r>
            <a:r>
              <a:rPr lang="en-US" altLang="en-GB" sz="2400" b="0" strike="noStrike" spc="-1">
                <a:solidFill>
                  <a:srgbClr val="FF0000"/>
                </a:solidFill>
                <a:latin typeface="Calibri"/>
                <a:ea typeface="DejaVu Sans"/>
              </a:rPr>
              <a:t>: please check what group you are in</a:t>
            </a:r>
            <a:endParaRPr lang="en-US" sz="2400" b="0" strike="noStrike" spc="-1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Discussion Leader stays with the same group for the full two weeks</a:t>
            </a:r>
            <a:b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4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Lecturers are invited to visit the groups </a:t>
            </a:r>
            <a:endParaRPr lang="en-US" sz="2800" b="0" strike="noStrike" spc="-1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Help answer detailed questions on their courses</a:t>
            </a:r>
            <a:b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4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Discussion sessions should be driven by questions from the students</a:t>
            </a:r>
            <a:endParaRPr lang="en-US" sz="2800" b="0" strike="noStrike" spc="-1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Please make note of points that you did not understand in the lectures or other questions that you might have</a:t>
            </a:r>
            <a:endParaRPr lang="en-US" sz="2400" b="0" strike="noStrike" spc="-1">
              <a:latin typeface="Arial" panose="020B0604020202090204"/>
            </a:endParaRPr>
          </a:p>
          <a:p>
            <a:pPr marL="1143000" lvl="2" indent="-22733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Make use of the lecture handouts in preparing your questions</a:t>
            </a:r>
            <a:endParaRPr lang="en-US" sz="24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Discussion Leaders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457200" y="2498760"/>
            <a:ext cx="8194320" cy="39664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2900" indent="-342265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Discussion Groups</a:t>
            </a:r>
            <a:endParaRPr lang="en-US" sz="20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A: Luca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Buonocore</a:t>
            </a:r>
            <a:endParaRPr lang="en-GB" sz="2000" b="0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B: Helena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Kolesova</a:t>
            </a:r>
            <a:endParaRPr lang="en-GB" sz="2000" b="0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C: Jack Holguin</a:t>
            </a: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D: Matthew Lim</a:t>
            </a: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E: Mario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Reig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Lopez</a:t>
            </a: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Group F: Chiara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Signorile-Signorile</a:t>
            </a:r>
            <a:br>
              <a:rPr lang="en-US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</a:br>
            <a:r>
              <a:rPr lang="en-US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en-US" sz="2000" b="0" strike="noStrike" spc="-1" dirty="0">
              <a:latin typeface="Arial" panose="020B0604020202090204"/>
            </a:endParaRPr>
          </a:p>
          <a:p>
            <a:pPr marL="342900" indent="-342265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US" sz="20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Sascha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and I would like to </a:t>
            </a:r>
            <a:r>
              <a:rPr lang="en-US" alt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brief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the </a:t>
            </a:r>
            <a:r>
              <a:rPr lang="en-GB" sz="2000" b="0" strike="noStrike" spc="-1" dirty="0">
                <a:solidFill>
                  <a:srgbClr val="4F81BD"/>
                </a:solidFill>
                <a:latin typeface="Calibri"/>
                <a:ea typeface="DejaVu Sans"/>
              </a:rPr>
              <a:t>discussion leaders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after lunch </a:t>
            </a:r>
            <a:endParaRPr lang="en-US" sz="2000" b="0" strike="noStrike" spc="-1" dirty="0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Meet here in the auditorium at 1</a:t>
            </a:r>
            <a:r>
              <a:rPr lang="en-US" alt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5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h00</a:t>
            </a:r>
            <a:endParaRPr lang="en-US" sz="2000" b="0" strike="noStrike" spc="-1" dirty="0">
              <a:latin typeface="Arial" panose="020B060402020209020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457200" y="13557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Please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GB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!	</a:t>
            </a:r>
            <a:endParaRPr lang="en-US" sz="4400" b="0" strike="noStrike" spc="-1">
              <a:latin typeface="Arial" panose="020B0604020202090204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457200" y="2498760"/>
            <a:ext cx="8228520" cy="36262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2900" indent="-342265">
              <a:lnSpc>
                <a:spcPct val="100000"/>
              </a:lnSpc>
              <a:spcBef>
                <a:spcPts val="640"/>
              </a:spcBef>
              <a:buClr>
                <a:srgbClr val="000000"/>
              </a:buClr>
              <a:buFont typeface="Arial" panose="020B0604020202090204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Lectures and discussion sessions</a:t>
            </a:r>
            <a:endParaRPr lang="en-US" sz="32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Attendance is compulsory</a:t>
            </a:r>
            <a:endParaRPr lang="en-US" sz="28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GB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Arrive on time</a:t>
            </a:r>
            <a:endParaRPr lang="en-US" sz="28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Don’t use your devices for non-school work</a:t>
            </a:r>
            <a:endParaRPr lang="en-US" sz="2800" b="0" strike="noStrike" spc="-1">
              <a:latin typeface="Arial" panose="020B0604020202090204"/>
            </a:endParaRPr>
          </a:p>
          <a:p>
            <a:pPr marL="742950" lvl="1" indent="-284480">
              <a:lnSpc>
                <a:spcPct val="100000"/>
              </a:lnSpc>
              <a:spcBef>
                <a:spcPts val="560"/>
              </a:spcBef>
              <a:buClr>
                <a:srgbClr val="000000"/>
              </a:buClr>
              <a:buFont typeface="Arial" panose="020B0604020202090204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Keep your focus on the lectures</a:t>
            </a:r>
            <a:endParaRPr lang="en-US" sz="2800" b="0" strike="noStrike" spc="-1">
              <a:latin typeface="Arial" panose="020B060402020209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4925</Words>
  <Application>Microsoft Office PowerPoint</Application>
  <PresentationFormat>On-screen Show (4:3)</PresentationFormat>
  <Paragraphs>145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Nick Ellis</dc:creator>
  <cp:lastModifiedBy>mulders</cp:lastModifiedBy>
  <cp:revision>242</cp:revision>
  <cp:lastPrinted>2024-09-25T20:45:58Z</cp:lastPrinted>
  <dcterms:created xsi:type="dcterms:W3CDTF">2024-09-25T20:45:58Z</dcterms:created>
  <dcterms:modified xsi:type="dcterms:W3CDTF">2024-09-25T20:59:20Z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KSOProductBuildVer">
    <vt:lpwstr>1033-6.10.1.8197</vt:lpwstr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3</vt:i4>
  </property>
  <property fmtid="{D5CDD505-2E9C-101B-9397-08002B2CF9AE}" pid="10" name="PresentationFormat">
    <vt:lpwstr>On-screen Show (4:3)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16</vt:i4>
  </property>
  <property fmtid="{D5CDD505-2E9C-101B-9397-08002B2CF9AE}" pid="14" name="ICV">
    <vt:lpwstr>583A97E09794A2418576F466601232D3_43</vt:lpwstr>
  </property>
</Properties>
</file>