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4"/>
  </p:notesMasterIdLst>
  <p:sldIdLst>
    <p:sldId id="256" r:id="rId5"/>
    <p:sldId id="281" r:id="rId6"/>
    <p:sldId id="310" r:id="rId7"/>
    <p:sldId id="294" r:id="rId8"/>
    <p:sldId id="306" r:id="rId9"/>
    <p:sldId id="307" r:id="rId10"/>
    <p:sldId id="313" r:id="rId11"/>
    <p:sldId id="316" r:id="rId12"/>
    <p:sldId id="312" r:id="rId13"/>
    <p:sldId id="320" r:id="rId14"/>
    <p:sldId id="257" r:id="rId15"/>
    <p:sldId id="258" r:id="rId16"/>
    <p:sldId id="259" r:id="rId17"/>
    <p:sldId id="321" r:id="rId18"/>
    <p:sldId id="539" r:id="rId19"/>
    <p:sldId id="542" r:id="rId20"/>
    <p:sldId id="541" r:id="rId21"/>
    <p:sldId id="538" r:id="rId22"/>
    <p:sldId id="543" r:id="rId23"/>
    <p:sldId id="544" r:id="rId24"/>
    <p:sldId id="545" r:id="rId25"/>
    <p:sldId id="280" r:id="rId26"/>
    <p:sldId id="311" r:id="rId27"/>
    <p:sldId id="309" r:id="rId28"/>
    <p:sldId id="319" r:id="rId29"/>
    <p:sldId id="314" r:id="rId30"/>
    <p:sldId id="317" r:id="rId31"/>
    <p:sldId id="315" r:id="rId32"/>
    <p:sldId id="318" r:id="rId33"/>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37" autoAdjust="0"/>
    <p:restoredTop sz="97505"/>
  </p:normalViewPr>
  <p:slideViewPr>
    <p:cSldViewPr>
      <p:cViewPr varScale="1">
        <p:scale>
          <a:sx n="144" d="100"/>
          <a:sy n="144" d="100"/>
        </p:scale>
        <p:origin x="232" y="424"/>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12623AC6-E0BD-BE48-A614-F0E7C08BAB76}" type="datetimeFigureOut">
              <a:rPr lang="en-US" smtClean="0"/>
              <a:t>2/20/24</a:t>
            </a:fld>
            <a:endParaRPr lang="en-US"/>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3A5F38DB-CAFA-D341-B4D5-64BB60628ED1}" type="slidenum">
              <a:rPr lang="en-US" smtClean="0"/>
              <a:t>‹#›</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b9cf271f06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b9cf271f06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2b9cd5fdcd8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2b9cd5fdcd8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2b9cd5fdcd8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2b9cd5fdcd8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2b9cd5fdcd8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2b9cd5fdcd8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GB"/>
              <a:t>Click to edit Master title style</a:t>
            </a:r>
            <a:endParaRPr lang="en-US"/>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GB"/>
              <a:t>Click to edit Master subtitle style</a:t>
            </a:r>
            <a:endParaRPr lang="en-US"/>
          </a:p>
        </p:txBody>
      </p:sp>
      <p:sp>
        <p:nvSpPr>
          <p:cNvPr id="6" name="Date Placeholder 6"/>
          <p:cNvSpPr>
            <a:spLocks noGrp="1"/>
          </p:cNvSpPr>
          <p:nvPr>
            <p:ph type="dt" sz="half" idx="10"/>
          </p:nvPr>
        </p:nvSpPr>
        <p:spPr bwMode="auto"/>
        <p:txBody>
          <a:bodyPr/>
          <a:lstStyle/>
          <a:p>
            <a:pPr>
              <a:defRPr/>
            </a:pPr>
            <a:r>
              <a:rPr lang="de-CH"/>
              <a:t>20.02.24</a:t>
            </a:r>
            <a:endParaRPr lang="en-US"/>
          </a:p>
        </p:txBody>
      </p:sp>
      <p:sp>
        <p:nvSpPr>
          <p:cNvPr id="7" name="Footer Placeholder 7"/>
          <p:cNvSpPr>
            <a:spLocks noGrp="1"/>
          </p:cNvSpPr>
          <p:nvPr>
            <p:ph type="ftr" sz="quarter" idx="11"/>
          </p:nvPr>
        </p:nvSpPr>
        <p:spPr bwMode="auto"/>
        <p:txBody>
          <a:bodyPr/>
          <a:lstStyle/>
          <a:p>
            <a:pPr>
              <a:defRPr/>
            </a:pPr>
            <a:r>
              <a:rPr lang="en-US"/>
              <a:t>S.Morales - LSWG meeting on 2024 MD plans - Beam instrumentation studies</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GB"/>
              <a:t>Click to edit Master title style</a:t>
            </a:r>
            <a:endParaRPr lang="en-US"/>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GB"/>
              <a:t>Click to edit Master text styles</a:t>
            </a:r>
          </a:p>
          <a:p>
            <a:pPr lvl="1">
              <a:defRPr/>
            </a:pPr>
            <a:r>
              <a:rPr lang="en-GB"/>
              <a:t>Second level</a:t>
            </a:r>
          </a:p>
          <a:p>
            <a:pPr lvl="2">
              <a:defRPr/>
            </a:pPr>
            <a:r>
              <a:rPr lang="en-GB"/>
              <a:t>Third level</a:t>
            </a:r>
          </a:p>
          <a:p>
            <a:pPr lvl="3">
              <a:defRPr/>
            </a:pPr>
            <a:r>
              <a:rPr lang="en-GB"/>
              <a:t>Fourth level</a:t>
            </a:r>
          </a:p>
        </p:txBody>
      </p:sp>
      <p:sp>
        <p:nvSpPr>
          <p:cNvPr id="6" name="Date Placeholder 3"/>
          <p:cNvSpPr>
            <a:spLocks noGrp="1"/>
          </p:cNvSpPr>
          <p:nvPr>
            <p:ph type="dt" sz="half" idx="14"/>
          </p:nvPr>
        </p:nvSpPr>
        <p:spPr bwMode="auto"/>
        <p:txBody>
          <a:bodyPr/>
          <a:lstStyle/>
          <a:p>
            <a:pPr>
              <a:defRPr/>
            </a:pPr>
            <a:r>
              <a:rPr lang="de-CH"/>
              <a:t>20.02.24</a:t>
            </a:r>
            <a:endParaRPr lang="en-US"/>
          </a:p>
        </p:txBody>
      </p:sp>
      <p:sp>
        <p:nvSpPr>
          <p:cNvPr id="7" name="Footer Placeholder 7"/>
          <p:cNvSpPr>
            <a:spLocks noGrp="1"/>
          </p:cNvSpPr>
          <p:nvPr>
            <p:ph type="ftr" sz="quarter" idx="15"/>
          </p:nvPr>
        </p:nvSpPr>
        <p:spPr bwMode="auto"/>
        <p:txBody>
          <a:bodyPr/>
          <a:lstStyle/>
          <a:p>
            <a:pPr>
              <a:defRPr/>
            </a:pPr>
            <a:r>
              <a:rPr lang="en-US"/>
              <a:t>S.Morales - LSWG meeting on 2024 MD plans - Beam instrumentation studies</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GB"/>
              <a:t>Click to edit Master title style</a:t>
            </a:r>
            <a:endParaRPr lang="en-US"/>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GB"/>
              <a:t>Click to edit Master text styles</a:t>
            </a:r>
          </a:p>
          <a:p>
            <a:pPr lvl="1">
              <a:defRPr/>
            </a:pPr>
            <a:r>
              <a:rPr lang="en-GB"/>
              <a:t>Second level</a:t>
            </a:r>
          </a:p>
          <a:p>
            <a:pPr lvl="2">
              <a:defRPr/>
            </a:pPr>
            <a:r>
              <a:rPr lang="en-GB"/>
              <a:t>Third level</a:t>
            </a:r>
          </a:p>
          <a:p>
            <a:pPr lvl="3">
              <a:defRPr/>
            </a:pPr>
            <a:r>
              <a:rPr lang="en-GB"/>
              <a:t>Fourth level</a:t>
            </a:r>
          </a:p>
        </p:txBody>
      </p:sp>
      <p:sp>
        <p:nvSpPr>
          <p:cNvPr id="6" name="Date Placeholder 3"/>
          <p:cNvSpPr>
            <a:spLocks noGrp="1"/>
          </p:cNvSpPr>
          <p:nvPr>
            <p:ph type="dt" sz="half" idx="14"/>
          </p:nvPr>
        </p:nvSpPr>
        <p:spPr bwMode="auto"/>
        <p:txBody>
          <a:bodyPr/>
          <a:lstStyle/>
          <a:p>
            <a:pPr>
              <a:defRPr/>
            </a:pPr>
            <a:r>
              <a:rPr lang="de-CH"/>
              <a:t>20.02.24</a:t>
            </a:r>
            <a:endParaRPr lang="en-US"/>
          </a:p>
        </p:txBody>
      </p:sp>
      <p:sp>
        <p:nvSpPr>
          <p:cNvPr id="7" name="Footer Placeholder 7"/>
          <p:cNvSpPr>
            <a:spLocks noGrp="1"/>
          </p:cNvSpPr>
          <p:nvPr>
            <p:ph type="ftr" sz="quarter" idx="15"/>
          </p:nvPr>
        </p:nvSpPr>
        <p:spPr bwMode="auto"/>
        <p:txBody>
          <a:bodyPr/>
          <a:lstStyle/>
          <a:p>
            <a:pPr>
              <a:defRPr/>
            </a:pPr>
            <a:r>
              <a:rPr lang="en-US"/>
              <a:t>S.Morales - LSWG meeting on 2024 MD plans - Beam instrumentation studies</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GB"/>
              <a:t>Click to edit Master title style</a:t>
            </a:r>
            <a:endParaRPr lang="en-US"/>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GB"/>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GB"/>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r>
              <a:rPr lang="de-CH"/>
              <a:t>20.02.24</a:t>
            </a:r>
            <a:endParaRPr lang="en-US"/>
          </a:p>
        </p:txBody>
      </p:sp>
      <p:sp>
        <p:nvSpPr>
          <p:cNvPr id="9" name="Footer Placeholder 5"/>
          <p:cNvSpPr>
            <a:spLocks noGrp="1"/>
          </p:cNvSpPr>
          <p:nvPr>
            <p:ph type="ftr" sz="quarter" idx="16"/>
          </p:nvPr>
        </p:nvSpPr>
        <p:spPr bwMode="auto"/>
        <p:txBody>
          <a:bodyPr/>
          <a:lstStyle/>
          <a:p>
            <a:pPr>
              <a:defRPr/>
            </a:pPr>
            <a:r>
              <a:rPr lang="en-US"/>
              <a:t>S.Morales - LSWG meeting on 2024 MD plans - Beam instrumentation studies</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GB"/>
              <a:t>Click to edit Master title style</a:t>
            </a:r>
            <a:endParaRPr lang="en-US"/>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GB"/>
              <a:t>Click to 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GB"/>
              <a:t>Click to 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GB"/>
              <a:t>Click to 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r>
              <a:rPr lang="de-CH"/>
              <a:t>20.02.24</a:t>
            </a:r>
            <a:endParaRPr lang="en-US"/>
          </a:p>
        </p:txBody>
      </p:sp>
      <p:sp>
        <p:nvSpPr>
          <p:cNvPr id="12" name="Footer Placeholder 5"/>
          <p:cNvSpPr>
            <a:spLocks noGrp="1"/>
          </p:cNvSpPr>
          <p:nvPr>
            <p:ph type="ftr" sz="quarter" idx="18"/>
          </p:nvPr>
        </p:nvSpPr>
        <p:spPr bwMode="auto"/>
        <p:txBody>
          <a:bodyPr/>
          <a:lstStyle/>
          <a:p>
            <a:pPr>
              <a:defRPr/>
            </a:pPr>
            <a:r>
              <a:rPr lang="en-US"/>
              <a:t>S.Morales - LSWG meeting on 2024 MD plans - Beam instrumentation studies</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GB"/>
              <a:t>Click to edit Master title style</a:t>
            </a:r>
            <a:endParaRPr lang="en-US"/>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GB"/>
              <a:t>Click to edit Master text styles</a:t>
            </a:r>
          </a:p>
          <a:p>
            <a:pPr lvl="1">
              <a:defRPr/>
            </a:pPr>
            <a:r>
              <a:rPr lang="en-GB"/>
              <a:t>Second level</a:t>
            </a:r>
          </a:p>
          <a:p>
            <a:pPr lvl="2">
              <a:defRPr/>
            </a:pPr>
            <a:r>
              <a:rPr lang="en-GB"/>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GB"/>
              <a:t>Click to edit Master text styles</a:t>
            </a:r>
          </a:p>
          <a:p>
            <a:pPr lvl="1">
              <a:defRPr/>
            </a:pPr>
            <a:r>
              <a:rPr lang="en-GB"/>
              <a:t>Second level</a:t>
            </a:r>
          </a:p>
          <a:p>
            <a:pPr lvl="2">
              <a:defRPr/>
            </a:pPr>
            <a:r>
              <a:rPr lang="en-GB"/>
              <a:t>Third level</a:t>
            </a:r>
          </a:p>
        </p:txBody>
      </p:sp>
      <p:sp>
        <p:nvSpPr>
          <p:cNvPr id="8" name="Date Placeholder 2"/>
          <p:cNvSpPr>
            <a:spLocks noGrp="1"/>
          </p:cNvSpPr>
          <p:nvPr>
            <p:ph type="dt" sz="half" idx="16"/>
          </p:nvPr>
        </p:nvSpPr>
        <p:spPr bwMode="auto"/>
        <p:txBody>
          <a:bodyPr/>
          <a:lstStyle/>
          <a:p>
            <a:pPr>
              <a:defRPr/>
            </a:pPr>
            <a:r>
              <a:rPr lang="de-CH"/>
              <a:t>20.02.24</a:t>
            </a:r>
            <a:endParaRPr lang="en-US"/>
          </a:p>
        </p:txBody>
      </p:sp>
      <p:sp>
        <p:nvSpPr>
          <p:cNvPr id="9" name="Footer Placeholder 3"/>
          <p:cNvSpPr>
            <a:spLocks noGrp="1"/>
          </p:cNvSpPr>
          <p:nvPr>
            <p:ph type="ftr" sz="quarter" idx="17"/>
          </p:nvPr>
        </p:nvSpPr>
        <p:spPr bwMode="auto"/>
        <p:txBody>
          <a:bodyPr/>
          <a:lstStyle/>
          <a:p>
            <a:pPr>
              <a:defRPr/>
            </a:pPr>
            <a:r>
              <a:rPr lang="en-US"/>
              <a:t>S.Morales - LSWG meeting on 2024 MD plans - Beam instrumentation studies</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GB"/>
              <a:t>Click to edit Master text styles</a:t>
            </a:r>
          </a:p>
          <a:p>
            <a:pPr lvl="1">
              <a:defRPr/>
            </a:pPr>
            <a:r>
              <a:rPr lang="en-GB"/>
              <a:t>Second level</a:t>
            </a:r>
          </a:p>
          <a:p>
            <a:pPr lvl="2">
              <a:defRPr/>
            </a:pPr>
            <a:r>
              <a:rPr lang="en-GB"/>
              <a:t>Third level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GB"/>
              <a:t>Click to edit Master title style</a:t>
            </a:r>
            <a:endParaRPr lang="en-US"/>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GB"/>
              <a:t>Click to edit Master text styles</a:t>
            </a:r>
          </a:p>
        </p:txBody>
      </p:sp>
      <p:sp>
        <p:nvSpPr>
          <p:cNvPr id="6" name="Date Placeholder 6"/>
          <p:cNvSpPr>
            <a:spLocks noGrp="1"/>
          </p:cNvSpPr>
          <p:nvPr>
            <p:ph type="dt" sz="half" idx="10"/>
          </p:nvPr>
        </p:nvSpPr>
        <p:spPr bwMode="auto"/>
        <p:txBody>
          <a:bodyPr/>
          <a:lstStyle/>
          <a:p>
            <a:pPr>
              <a:defRPr/>
            </a:pPr>
            <a:r>
              <a:rPr lang="de-CH"/>
              <a:t>20.02.24</a:t>
            </a:r>
            <a:endParaRPr lang="en-US"/>
          </a:p>
        </p:txBody>
      </p:sp>
      <p:sp>
        <p:nvSpPr>
          <p:cNvPr id="7" name="Footer Placeholder 7"/>
          <p:cNvSpPr>
            <a:spLocks noGrp="1"/>
          </p:cNvSpPr>
          <p:nvPr>
            <p:ph type="ftr" sz="quarter" idx="11"/>
          </p:nvPr>
        </p:nvSpPr>
        <p:spPr bwMode="auto"/>
        <p:txBody>
          <a:bodyPr/>
          <a:lstStyle/>
          <a:p>
            <a:pPr>
              <a:defRPr/>
            </a:pPr>
            <a:r>
              <a:rPr lang="en-US"/>
              <a:t>S.Morales - LSWG meeting on 2024 MD plans - Beam instrumentation studies</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r>
              <a:rPr lang="de-CH"/>
              <a:t>20.02.24</a:t>
            </a:r>
            <a:endParaRPr lang="en-US"/>
          </a:p>
        </p:txBody>
      </p:sp>
      <p:sp>
        <p:nvSpPr>
          <p:cNvPr id="5" name="Footer Placeholder 5"/>
          <p:cNvSpPr>
            <a:spLocks noGrp="1"/>
          </p:cNvSpPr>
          <p:nvPr>
            <p:ph type="ftr" sz="quarter" idx="11"/>
          </p:nvPr>
        </p:nvSpPr>
        <p:spPr bwMode="auto"/>
        <p:txBody>
          <a:bodyPr/>
          <a:lstStyle/>
          <a:p>
            <a:pPr>
              <a:defRPr/>
            </a:pPr>
            <a:r>
              <a:rPr lang="en-US"/>
              <a:t>S.Morales - LSWG meeting on 2024 MD plans - Beam instrumentation studies</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rtl="0"/>
            <a:fld id="{00000000-1234-1234-1234-123412341234}" type="slidenum">
              <a:rPr lang="pl" smtClean="0"/>
              <a:pPr rtl="0"/>
              <a:t>‹#›</a:t>
            </a:fld>
            <a:endParaRPr lang="pl"/>
          </a:p>
        </p:txBody>
      </p:sp>
    </p:spTree>
    <p:extLst>
      <p:ext uri="{BB962C8B-B14F-4D97-AF65-F5344CB8AC3E}">
        <p14:creationId xmlns:p14="http://schemas.microsoft.com/office/powerpoint/2010/main" val="3624734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GB"/>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GB"/>
              <a:t>Click to edit Master text styles</a:t>
            </a:r>
          </a:p>
          <a:p>
            <a:pPr lvl="1">
              <a:defRPr/>
            </a:pPr>
            <a:r>
              <a:rPr lang="en-GB"/>
              <a:t>Second level</a:t>
            </a:r>
          </a:p>
          <a:p>
            <a:pPr lvl="2">
              <a:defRPr/>
            </a:pPr>
            <a:r>
              <a:rPr lang="en-GB"/>
              <a:t>Third level</a:t>
            </a:r>
          </a:p>
          <a:p>
            <a:pPr lvl="3">
              <a:defRPr/>
            </a:pPr>
            <a:r>
              <a:rPr lang="en-GB"/>
              <a:t>Fourth level</a:t>
            </a:r>
          </a:p>
        </p:txBody>
      </p:sp>
      <p:sp>
        <p:nvSpPr>
          <p:cNvPr id="5" name="Title 6"/>
          <p:cNvSpPr>
            <a:spLocks noGrp="1"/>
          </p:cNvSpPr>
          <p:nvPr>
            <p:ph type="title"/>
          </p:nvPr>
        </p:nvSpPr>
        <p:spPr bwMode="auto"/>
        <p:txBody>
          <a:bodyPr/>
          <a:lstStyle/>
          <a:p>
            <a:pPr>
              <a:defRPr/>
            </a:pPr>
            <a:r>
              <a:rPr lang="en-GB"/>
              <a:t>Click to edit Master title style</a:t>
            </a:r>
            <a:endParaRPr lang="en-US"/>
          </a:p>
        </p:txBody>
      </p:sp>
      <p:sp>
        <p:nvSpPr>
          <p:cNvPr id="6" name="Date Placeholder 10"/>
          <p:cNvSpPr>
            <a:spLocks noGrp="1"/>
          </p:cNvSpPr>
          <p:nvPr>
            <p:ph type="dt" sz="half" idx="10"/>
          </p:nvPr>
        </p:nvSpPr>
        <p:spPr bwMode="auto">
          <a:xfrm>
            <a:off x="3248526" y="6408000"/>
            <a:ext cx="867862" cy="365125"/>
          </a:xfrm>
        </p:spPr>
        <p:txBody>
          <a:bodyPr/>
          <a:lstStyle/>
          <a:p>
            <a:pPr>
              <a:defRPr/>
            </a:pPr>
            <a:r>
              <a:rPr lang="de-CH"/>
              <a:t>20.02.24</a:t>
            </a:r>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S.Morales - LSWG meeting on 2024 MD plans - Beam instrumentation studies</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GB"/>
              <a:t>Click to edit Master title style</a:t>
            </a:r>
            <a:endParaRPr lang="en-US"/>
          </a:p>
        </p:txBody>
      </p:sp>
      <p:sp>
        <p:nvSpPr>
          <p:cNvPr id="6" name="Date Placeholder 10"/>
          <p:cNvSpPr>
            <a:spLocks noGrp="1"/>
          </p:cNvSpPr>
          <p:nvPr>
            <p:ph type="dt" sz="half" idx="10"/>
          </p:nvPr>
        </p:nvSpPr>
        <p:spPr bwMode="auto"/>
        <p:txBody>
          <a:bodyPr/>
          <a:lstStyle/>
          <a:p>
            <a:pPr>
              <a:defRPr/>
            </a:pPr>
            <a:r>
              <a:rPr lang="de-CH"/>
              <a:t>20.02.24</a:t>
            </a:r>
            <a:endParaRPr lang="en-US"/>
          </a:p>
        </p:txBody>
      </p:sp>
      <p:sp>
        <p:nvSpPr>
          <p:cNvPr id="7" name="Footer Placeholder 11"/>
          <p:cNvSpPr>
            <a:spLocks noGrp="1"/>
          </p:cNvSpPr>
          <p:nvPr>
            <p:ph type="ftr" sz="quarter" idx="11"/>
          </p:nvPr>
        </p:nvSpPr>
        <p:spPr bwMode="auto"/>
        <p:txBody>
          <a:bodyPr/>
          <a:lstStyle/>
          <a:p>
            <a:pPr>
              <a:defRPr/>
            </a:pPr>
            <a:r>
              <a:rPr lang="en-US"/>
              <a:t>S.Morales - LSWG meeting on 2024 MD plans - Beam instrumentation studies</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GB"/>
              <a:t>Click to edit Master title style</a:t>
            </a:r>
            <a:endParaRPr lang="en-US"/>
          </a:p>
        </p:txBody>
      </p:sp>
      <p:sp>
        <p:nvSpPr>
          <p:cNvPr id="5" name="Date Placeholder 10"/>
          <p:cNvSpPr>
            <a:spLocks noGrp="1"/>
          </p:cNvSpPr>
          <p:nvPr>
            <p:ph type="dt" sz="half" idx="10"/>
          </p:nvPr>
        </p:nvSpPr>
        <p:spPr bwMode="auto"/>
        <p:txBody>
          <a:bodyPr/>
          <a:lstStyle/>
          <a:p>
            <a:pPr>
              <a:defRPr/>
            </a:pPr>
            <a:r>
              <a:rPr lang="de-CH"/>
              <a:t>20.02.24</a:t>
            </a:r>
            <a:endParaRPr lang="en-US"/>
          </a:p>
        </p:txBody>
      </p:sp>
      <p:sp>
        <p:nvSpPr>
          <p:cNvPr id="6" name="Footer Placeholder 11"/>
          <p:cNvSpPr>
            <a:spLocks noGrp="1"/>
          </p:cNvSpPr>
          <p:nvPr>
            <p:ph type="ftr" sz="quarter" idx="11"/>
          </p:nvPr>
        </p:nvSpPr>
        <p:spPr bwMode="auto"/>
        <p:txBody>
          <a:bodyPr/>
          <a:lstStyle/>
          <a:p>
            <a:pPr>
              <a:defRPr/>
            </a:pPr>
            <a:r>
              <a:rPr lang="en-US"/>
              <a:t>S.Morales - LSWG meeting on 2024 MD plans - Beam instrumentation studies</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GB"/>
              <a:t>Click to edit Master text styles</a:t>
            </a:r>
          </a:p>
          <a:p>
            <a:pPr lvl="1">
              <a:defRPr/>
            </a:pPr>
            <a:r>
              <a:rPr lang="en-GB"/>
              <a:t>Second level</a:t>
            </a:r>
          </a:p>
          <a:p>
            <a:pPr lvl="2">
              <a:defRPr/>
            </a:pPr>
            <a:r>
              <a:rPr lang="en-GB"/>
              <a:t>Third level</a:t>
            </a:r>
          </a:p>
          <a:p>
            <a:pPr lvl="3">
              <a:defRPr/>
            </a:pPr>
            <a:r>
              <a:rPr lang="en-GB"/>
              <a:t>Fourth level</a:t>
            </a:r>
          </a:p>
        </p:txBody>
      </p:sp>
      <p:sp>
        <p:nvSpPr>
          <p:cNvPr id="6" name="Date Placeholder 10"/>
          <p:cNvSpPr>
            <a:spLocks noGrp="1"/>
          </p:cNvSpPr>
          <p:nvPr>
            <p:ph type="dt" sz="half" idx="10"/>
          </p:nvPr>
        </p:nvSpPr>
        <p:spPr bwMode="auto"/>
        <p:txBody>
          <a:bodyPr/>
          <a:lstStyle/>
          <a:p>
            <a:pPr>
              <a:defRPr/>
            </a:pPr>
            <a:r>
              <a:rPr lang="de-CH"/>
              <a:t>20.02.24</a:t>
            </a:r>
            <a:endParaRPr lang="en-US"/>
          </a:p>
        </p:txBody>
      </p:sp>
      <p:sp>
        <p:nvSpPr>
          <p:cNvPr id="7" name="Footer Placeholder 11"/>
          <p:cNvSpPr>
            <a:spLocks noGrp="1"/>
          </p:cNvSpPr>
          <p:nvPr>
            <p:ph type="ftr" sz="quarter" idx="11"/>
          </p:nvPr>
        </p:nvSpPr>
        <p:spPr bwMode="auto"/>
        <p:txBody>
          <a:bodyPr/>
          <a:lstStyle/>
          <a:p>
            <a:pPr>
              <a:defRPr/>
            </a:pPr>
            <a:r>
              <a:rPr lang="en-US"/>
              <a:t>S.Morales - LSWG meeting on 2024 MD plans - Beam instrumentation studies</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GB"/>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GB"/>
              <a:t>Click to edit Master text styles</a:t>
            </a:r>
          </a:p>
          <a:p>
            <a:pPr lvl="1">
              <a:defRPr/>
            </a:pPr>
            <a:r>
              <a:rPr lang="en-GB"/>
              <a:t>Second level</a:t>
            </a:r>
          </a:p>
          <a:p>
            <a:pPr lvl="2">
              <a:defRPr/>
            </a:pPr>
            <a:r>
              <a:rPr lang="en-GB"/>
              <a:t>Third level</a:t>
            </a:r>
          </a:p>
          <a:p>
            <a:pPr lvl="3">
              <a:defRPr/>
            </a:pPr>
            <a:r>
              <a:rPr lang="en-GB"/>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GB"/>
              <a:t>Click to edit Master text styles</a:t>
            </a:r>
          </a:p>
          <a:p>
            <a:pPr lvl="1">
              <a:defRPr/>
            </a:pPr>
            <a:r>
              <a:rPr lang="en-GB"/>
              <a:t>Second level</a:t>
            </a:r>
          </a:p>
          <a:p>
            <a:pPr lvl="2">
              <a:defRPr/>
            </a:pPr>
            <a:r>
              <a:rPr lang="en-GB"/>
              <a:t>Third level</a:t>
            </a:r>
          </a:p>
          <a:p>
            <a:pPr lvl="3">
              <a:defRPr/>
            </a:pPr>
            <a:r>
              <a:rPr lang="en-GB"/>
              <a:t>Fourth level</a:t>
            </a:r>
          </a:p>
        </p:txBody>
      </p:sp>
      <p:sp>
        <p:nvSpPr>
          <p:cNvPr id="7" name="Date Placeholder 7"/>
          <p:cNvSpPr>
            <a:spLocks noGrp="1"/>
          </p:cNvSpPr>
          <p:nvPr>
            <p:ph type="dt" sz="half" idx="10"/>
          </p:nvPr>
        </p:nvSpPr>
        <p:spPr bwMode="auto"/>
        <p:txBody>
          <a:bodyPr/>
          <a:lstStyle/>
          <a:p>
            <a:pPr>
              <a:defRPr/>
            </a:pPr>
            <a:r>
              <a:rPr lang="de-CH"/>
              <a:t>20.02.24</a:t>
            </a:r>
            <a:endParaRPr lang="en-US"/>
          </a:p>
        </p:txBody>
      </p:sp>
      <p:sp>
        <p:nvSpPr>
          <p:cNvPr id="8" name="Footer Placeholder 8"/>
          <p:cNvSpPr>
            <a:spLocks noGrp="1"/>
          </p:cNvSpPr>
          <p:nvPr>
            <p:ph type="ftr" sz="quarter" idx="11"/>
          </p:nvPr>
        </p:nvSpPr>
        <p:spPr bwMode="auto"/>
        <p:txBody>
          <a:bodyPr/>
          <a:lstStyle/>
          <a:p>
            <a:pPr>
              <a:defRPr/>
            </a:pPr>
            <a:r>
              <a:rPr lang="en-US"/>
              <a:t>S.Morales - LSWG meeting on 2024 MD plans - Beam instrumentation studies</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GB"/>
              <a:t>Click to edit Master title style</a:t>
            </a:r>
            <a:endParaRPr lang="en-US"/>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GB"/>
              <a:t>Click to 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GB"/>
              <a:t>Click to edit Master text styles</a:t>
            </a:r>
          </a:p>
          <a:p>
            <a:pPr lvl="1">
              <a:defRPr/>
            </a:pPr>
            <a:r>
              <a:rPr lang="en-GB"/>
              <a:t>Second level</a:t>
            </a:r>
          </a:p>
          <a:p>
            <a:pPr lvl="2">
              <a:defRPr/>
            </a:pPr>
            <a:r>
              <a:rPr lang="en-GB"/>
              <a:t>Third level</a:t>
            </a:r>
          </a:p>
          <a:p>
            <a:pPr lvl="3">
              <a:defRPr/>
            </a:pPr>
            <a:r>
              <a:rPr lang="en-GB"/>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GB"/>
              <a:t>Click to 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GB"/>
              <a:t>Click to edit Master text styles</a:t>
            </a:r>
          </a:p>
          <a:p>
            <a:pPr lvl="1">
              <a:defRPr/>
            </a:pPr>
            <a:r>
              <a:rPr lang="en-GB"/>
              <a:t>Second level</a:t>
            </a:r>
          </a:p>
          <a:p>
            <a:pPr lvl="2">
              <a:defRPr/>
            </a:pPr>
            <a:r>
              <a:rPr lang="en-GB"/>
              <a:t>Third level</a:t>
            </a:r>
          </a:p>
          <a:p>
            <a:pPr lvl="3">
              <a:defRPr/>
            </a:pPr>
            <a:r>
              <a:rPr lang="en-GB"/>
              <a:t>Fourth level</a:t>
            </a:r>
          </a:p>
        </p:txBody>
      </p:sp>
      <p:sp>
        <p:nvSpPr>
          <p:cNvPr id="9" name="Date Placeholder 9"/>
          <p:cNvSpPr>
            <a:spLocks noGrp="1"/>
          </p:cNvSpPr>
          <p:nvPr>
            <p:ph type="dt" sz="half" idx="10"/>
          </p:nvPr>
        </p:nvSpPr>
        <p:spPr bwMode="auto"/>
        <p:txBody>
          <a:bodyPr/>
          <a:lstStyle/>
          <a:p>
            <a:pPr>
              <a:defRPr/>
            </a:pPr>
            <a:r>
              <a:rPr lang="de-CH"/>
              <a:t>20.02.24</a:t>
            </a:r>
            <a:endParaRPr lang="en-US"/>
          </a:p>
        </p:txBody>
      </p:sp>
      <p:sp>
        <p:nvSpPr>
          <p:cNvPr id="10" name="Footer Placeholder 10"/>
          <p:cNvSpPr>
            <a:spLocks noGrp="1"/>
          </p:cNvSpPr>
          <p:nvPr>
            <p:ph type="ftr" sz="quarter" idx="11"/>
          </p:nvPr>
        </p:nvSpPr>
        <p:spPr bwMode="auto"/>
        <p:txBody>
          <a:bodyPr/>
          <a:lstStyle/>
          <a:p>
            <a:pPr>
              <a:defRPr/>
            </a:pPr>
            <a:r>
              <a:rPr lang="en-US"/>
              <a:t>S.Morales - LSWG meeting on 2024 MD plans - Beam instrumentation studies</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GB"/>
              <a:t>Click to edit Master title style</a:t>
            </a:r>
            <a:endParaRPr lang="en-US"/>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GB"/>
              <a:t>Click to edit Master text styles</a:t>
            </a:r>
          </a:p>
          <a:p>
            <a:pPr lvl="1">
              <a:defRPr/>
            </a:pPr>
            <a:r>
              <a:rPr lang="en-GB"/>
              <a:t>Second level</a:t>
            </a:r>
          </a:p>
          <a:p>
            <a:pPr lvl="2">
              <a:defRPr/>
            </a:pPr>
            <a:r>
              <a:rPr lang="en-GB"/>
              <a:t>Third level</a:t>
            </a:r>
          </a:p>
          <a:p>
            <a:pPr lvl="3">
              <a:defRPr/>
            </a:pPr>
            <a:r>
              <a:rPr lang="en-GB"/>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r>
              <a:rPr lang="de-CH"/>
              <a:t>20.02.24</a:t>
            </a:r>
            <a:endParaRPr lang="en-US"/>
          </a:p>
        </p:txBody>
      </p:sp>
      <p:sp>
        <p:nvSpPr>
          <p:cNvPr id="8" name="Footer Placeholder 7"/>
          <p:cNvSpPr>
            <a:spLocks noGrp="1"/>
          </p:cNvSpPr>
          <p:nvPr>
            <p:ph type="ftr" sz="quarter" idx="15"/>
          </p:nvPr>
        </p:nvSpPr>
        <p:spPr bwMode="auto"/>
        <p:txBody>
          <a:bodyPr/>
          <a:lstStyle/>
          <a:p>
            <a:pPr>
              <a:defRPr/>
            </a:pPr>
            <a:r>
              <a:rPr lang="en-US"/>
              <a:t>S.Morales - LSWG meeting on 2024 MD plans - Beam instrumentation studies</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GB"/>
              <a:t>Click to edit Master title style</a:t>
            </a:r>
            <a:endParaRPr lang="en-US"/>
          </a:p>
        </p:txBody>
      </p:sp>
      <p:pic>
        <p:nvPicPr>
          <p:cNvPr id="3" name="Picture 2">
            <a:extLst>
              <a:ext uri="{FF2B5EF4-FFF2-40B4-BE49-F238E27FC236}">
                <a16:creationId xmlns:a16="http://schemas.microsoft.com/office/drawing/2014/main" id="{30A4E4AD-84F6-3A4A-90B6-0E4AEED05A62}"/>
              </a:ext>
            </a:extLst>
          </p:cNvPr>
          <p:cNvPicPr>
            <a:picLocks noChangeAspect="1"/>
          </p:cNvPicPr>
          <p:nvPr userDrawn="1"/>
        </p:nvPicPr>
        <p:blipFill>
          <a:blip r:embed="rId20"/>
          <a:stretch>
            <a:fillRect/>
          </a:stretch>
        </p:blipFill>
        <p:spPr>
          <a:xfrm>
            <a:off x="0" y="6332400"/>
            <a:ext cx="12192000" cy="533400"/>
          </a:xfrm>
          <a:prstGeom prst="rect">
            <a:avLst/>
          </a:prstGeom>
        </p:spPr>
      </p:pic>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00">
                <a:solidFill>
                  <a:schemeClr val="bg1"/>
                </a:solidFill>
              </a:defRPr>
            </a:lvl1pPr>
          </a:lstStyle>
          <a:p>
            <a:pPr>
              <a:defRPr/>
            </a:pPr>
            <a:r>
              <a:rPr lang="de-CH"/>
              <a:t>20.02.24</a:t>
            </a:r>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a:t>S.Morales - LSWG meeting on 2024 MD plans - Beam instrumentation studies</a:t>
            </a:r>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4" r:id="rId14"/>
    <p:sldLayoutId id="2147483666" r:id="rId15"/>
    <p:sldLayoutId id="2147483668" r:id="rId16"/>
    <p:sldLayoutId id="2147483669" r:id="rId17"/>
    <p:sldLayoutId id="2147483670" r:id="rId18"/>
  </p:sldLayoutIdLst>
  <p:hf hdr="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hyperlink" Target="https://asm.cern.ch/md-planning/lhc-requests/11067" TargetMode="External"/><Relationship Id="rId3" Type="http://schemas.openxmlformats.org/officeDocument/2006/relationships/hyperlink" Target="https://indico.cern.ch/event/1321780/" TargetMode="External"/><Relationship Id="rId7" Type="http://schemas.openxmlformats.org/officeDocument/2006/relationships/hyperlink" Target="https://asm.cern.ch/md-planning/lhc-requests/9504" TargetMode="External"/><Relationship Id="rId2" Type="http://schemas.openxmlformats.org/officeDocument/2006/relationships/hyperlink" Target="https://asm.cern.ch/md-planning/lhc-requests/10303" TargetMode="External"/><Relationship Id="rId1" Type="http://schemas.openxmlformats.org/officeDocument/2006/relationships/slideLayout" Target="../slideLayouts/slideLayout3.xml"/><Relationship Id="rId6" Type="http://schemas.openxmlformats.org/officeDocument/2006/relationships/hyperlink" Target="https://asm.cern.ch/md-planning/lhc-requests/6950" TargetMode="External"/><Relationship Id="rId5" Type="http://schemas.openxmlformats.org/officeDocument/2006/relationships/hyperlink" Target="https://asm.cern.ch/md-planning/lhc-requests/9545" TargetMode="External"/><Relationship Id="rId4" Type="http://schemas.openxmlformats.org/officeDocument/2006/relationships/hyperlink" Target="https://asm.cern.ch/md-planning/lhc-requests/11623"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image" Target="../media/image16.tmp"/><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e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p:txBody>
          <a:bodyPr/>
          <a:lstStyle/>
          <a:p>
            <a:pPr>
              <a:defRPr/>
            </a:pPr>
            <a:r>
              <a:rPr lang="en-US" dirty="0"/>
              <a:t>Beam instrumentation studies</a:t>
            </a:r>
            <a:endParaRPr dirty="0"/>
          </a:p>
        </p:txBody>
      </p:sp>
      <p:sp>
        <p:nvSpPr>
          <p:cNvPr id="5" name="Subtitle 2"/>
          <p:cNvSpPr>
            <a:spLocks noGrp="1"/>
          </p:cNvSpPr>
          <p:nvPr>
            <p:ph type="subTitle" idx="1"/>
          </p:nvPr>
        </p:nvSpPr>
        <p:spPr bwMode="auto">
          <a:xfrm>
            <a:off x="407987" y="4869160"/>
            <a:ext cx="11376026" cy="803787"/>
          </a:xfrm>
        </p:spPr>
        <p:txBody>
          <a:bodyPr/>
          <a:lstStyle/>
          <a:p>
            <a:pPr algn="l">
              <a:defRPr/>
            </a:pPr>
            <a:r>
              <a:rPr lang="en-US" sz="1800" dirty="0"/>
              <a:t>LSWG meeting on 2024 MD plans overview</a:t>
            </a:r>
          </a:p>
          <a:p>
            <a:pPr algn="l">
              <a:defRPr/>
            </a:pPr>
            <a:r>
              <a:rPr lang="en-US" sz="1800" dirty="0"/>
              <a:t>Sara Morales Vigo on behalf of the SY-BI group</a:t>
            </a:r>
            <a:endParaRPr dirty="0"/>
          </a:p>
          <a:p>
            <a:pPr algn="l">
              <a:defRPr/>
            </a:pPr>
            <a:r>
              <a:rPr lang="en-US" sz="1800" dirty="0"/>
              <a:t>20/02/2024</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2279576" y="4941168"/>
            <a:ext cx="8054568" cy="1220167"/>
          </a:xfrm>
          <a:prstGeom prst="rect">
            <a:avLst/>
          </a:prstGeom>
          <a:noFill/>
          <a:ln>
            <a:noFill/>
          </a:ln>
        </p:spPr>
      </p:pic>
      <p:sp>
        <p:nvSpPr>
          <p:cNvPr id="55" name="Google Shape;55;p13"/>
          <p:cNvSpPr txBox="1">
            <a:spLocks noGrp="1"/>
          </p:cNvSpPr>
          <p:nvPr>
            <p:ph type="title"/>
          </p:nvPr>
        </p:nvSpPr>
        <p:spPr>
          <a:xfrm>
            <a:off x="290800" y="210120"/>
            <a:ext cx="11360800" cy="763600"/>
          </a:xfrm>
          <a:prstGeom prst="rect">
            <a:avLst/>
          </a:prstGeom>
        </p:spPr>
        <p:txBody>
          <a:bodyPr spcFirstLastPara="1" vert="horz" wrap="square" lIns="121900" tIns="121900" rIns="121900" bIns="121900" rtlCol="0" anchor="t" anchorCtr="0">
            <a:noAutofit/>
          </a:bodyPr>
          <a:lstStyle/>
          <a:p>
            <a:pPr rtl="0">
              <a:buSzPts val="990"/>
            </a:pPr>
            <a:r>
              <a:rPr lang="pl" sz="2560" dirty="0"/>
              <a:t>MD: Schottky studies with proton beam</a:t>
            </a:r>
            <a:endParaRPr sz="2560" dirty="0"/>
          </a:p>
        </p:txBody>
      </p:sp>
      <p:sp>
        <p:nvSpPr>
          <p:cNvPr id="56" name="Google Shape;56;p13"/>
          <p:cNvSpPr txBox="1">
            <a:spLocks noGrp="1"/>
          </p:cNvSpPr>
          <p:nvPr>
            <p:ph type="body" idx="1"/>
          </p:nvPr>
        </p:nvSpPr>
        <p:spPr>
          <a:xfrm>
            <a:off x="203479" y="826668"/>
            <a:ext cx="11610800" cy="4458000"/>
          </a:xfrm>
          <a:prstGeom prst="rect">
            <a:avLst/>
          </a:prstGeom>
        </p:spPr>
        <p:txBody>
          <a:bodyPr spcFirstLastPara="1" vert="horz" wrap="square" lIns="121900" tIns="121900" rIns="121900" bIns="121900" rtlCol="0" anchor="t" anchorCtr="0">
            <a:normAutofit/>
          </a:bodyPr>
          <a:lstStyle/>
          <a:p>
            <a:pPr marL="0" indent="0" rtl="0">
              <a:lnSpc>
                <a:spcPct val="105000"/>
              </a:lnSpc>
              <a:buNone/>
            </a:pPr>
            <a:r>
              <a:rPr lang="pl" sz="1333" dirty="0">
                <a:solidFill>
                  <a:schemeClr val="tx2"/>
                </a:solidFill>
              </a:rPr>
              <a:t>Motivation:</a:t>
            </a:r>
            <a:endParaRPr sz="1333" dirty="0">
              <a:solidFill>
                <a:schemeClr val="tx2"/>
              </a:solidFill>
            </a:endParaRPr>
          </a:p>
          <a:p>
            <a:pPr indent="-389457" rtl="0">
              <a:lnSpc>
                <a:spcPct val="105000"/>
              </a:lnSpc>
              <a:spcBef>
                <a:spcPts val="1600"/>
              </a:spcBef>
              <a:buClr>
                <a:schemeClr val="dk1"/>
              </a:buClr>
              <a:buSzPts val="1000"/>
              <a:buAutoNum type="romanUcPeriod"/>
            </a:pPr>
            <a:r>
              <a:rPr lang="pl" sz="1333" dirty="0">
                <a:solidFill>
                  <a:schemeClr val="tx2"/>
                </a:solidFill>
              </a:rPr>
              <a:t>Previous MD9263 (ions) has shown a positive impact of octupole magnets, which diminish coherent components and do not affect the chromaticity estimate. We would like to determine the magnitude of the octupole current needed to suppress all coherent components in proton spectra, and provide a reliable chromaticity estimate.  </a:t>
            </a:r>
            <a:endParaRPr sz="1333" dirty="0">
              <a:solidFill>
                <a:schemeClr val="tx2"/>
              </a:solidFill>
            </a:endParaRPr>
          </a:p>
          <a:p>
            <a:pPr marL="0" indent="0" rtl="0">
              <a:lnSpc>
                <a:spcPct val="105000"/>
              </a:lnSpc>
              <a:spcBef>
                <a:spcPts val="1600"/>
              </a:spcBef>
              <a:buNone/>
            </a:pPr>
            <a:endParaRPr sz="1333" dirty="0">
              <a:solidFill>
                <a:schemeClr val="tx2"/>
              </a:solidFill>
            </a:endParaRPr>
          </a:p>
          <a:p>
            <a:pPr marL="0" indent="0" rtl="0">
              <a:lnSpc>
                <a:spcPct val="105000"/>
              </a:lnSpc>
              <a:spcBef>
                <a:spcPts val="1600"/>
              </a:spcBef>
              <a:buNone/>
            </a:pPr>
            <a:endParaRPr sz="1333" dirty="0">
              <a:solidFill>
                <a:schemeClr val="tx2"/>
              </a:solidFill>
            </a:endParaRPr>
          </a:p>
          <a:p>
            <a:pPr marL="0" indent="0" rtl="0">
              <a:lnSpc>
                <a:spcPct val="105000"/>
              </a:lnSpc>
              <a:spcBef>
                <a:spcPts val="1600"/>
              </a:spcBef>
              <a:buNone/>
            </a:pPr>
            <a:endParaRPr sz="1333" dirty="0">
              <a:solidFill>
                <a:schemeClr val="tx2"/>
              </a:solidFill>
            </a:endParaRPr>
          </a:p>
          <a:p>
            <a:pPr marL="0" indent="0" rtl="0">
              <a:lnSpc>
                <a:spcPct val="105000"/>
              </a:lnSpc>
              <a:spcBef>
                <a:spcPts val="1600"/>
              </a:spcBef>
              <a:buNone/>
            </a:pPr>
            <a:endParaRPr sz="1333" dirty="0">
              <a:solidFill>
                <a:schemeClr val="tx2"/>
              </a:solidFill>
            </a:endParaRPr>
          </a:p>
          <a:p>
            <a:pPr marL="0" indent="0" rtl="0">
              <a:lnSpc>
                <a:spcPct val="105000"/>
              </a:lnSpc>
              <a:spcBef>
                <a:spcPts val="1600"/>
              </a:spcBef>
              <a:buNone/>
            </a:pPr>
            <a:endParaRPr sz="1333" dirty="0">
              <a:solidFill>
                <a:schemeClr val="tx2"/>
              </a:solidFill>
            </a:endParaRPr>
          </a:p>
          <a:p>
            <a:pPr indent="-389457" rtl="0">
              <a:lnSpc>
                <a:spcPct val="105000"/>
              </a:lnSpc>
              <a:spcBef>
                <a:spcPts val="1600"/>
              </a:spcBef>
              <a:buClr>
                <a:schemeClr val="dk1"/>
              </a:buClr>
              <a:buSzPts val="1000"/>
              <a:buAutoNum type="romanUcPeriod"/>
            </a:pPr>
            <a:r>
              <a:rPr lang="pl" sz="1333" dirty="0">
                <a:solidFill>
                  <a:schemeClr val="tx2"/>
                </a:solidFill>
              </a:rPr>
              <a:t>In the same measurement, using different bunch intensities we will also benchmark the new theory for the effect of the longitudinal impedance on the Schottky spectrum. Simulations suggest a visible, impedance-dependent shift of Schottky satellites for typical LHC conditions:</a:t>
            </a:r>
            <a:endParaRPr sz="1333" dirty="0">
              <a:solidFill>
                <a:schemeClr val="tx2"/>
              </a:solidFill>
            </a:endParaRPr>
          </a:p>
        </p:txBody>
      </p:sp>
      <p:pic>
        <p:nvPicPr>
          <p:cNvPr id="57" name="Google Shape;57;p13"/>
          <p:cNvPicPr preferRelativeResize="0"/>
          <p:nvPr/>
        </p:nvPicPr>
        <p:blipFill rotWithShape="1">
          <a:blip r:embed="rId4">
            <a:alphaModFix/>
          </a:blip>
          <a:srcRect l="21801" b="51231"/>
          <a:stretch/>
        </p:blipFill>
        <p:spPr>
          <a:xfrm>
            <a:off x="903780" y="2074302"/>
            <a:ext cx="6035876" cy="1901445"/>
          </a:xfrm>
          <a:prstGeom prst="rect">
            <a:avLst/>
          </a:prstGeom>
          <a:noFill/>
          <a:ln>
            <a:noFill/>
          </a:ln>
        </p:spPr>
      </p:pic>
      <p:grpSp>
        <p:nvGrpSpPr>
          <p:cNvPr id="58" name="Google Shape;58;p13"/>
          <p:cNvGrpSpPr/>
          <p:nvPr/>
        </p:nvGrpSpPr>
        <p:grpSpPr>
          <a:xfrm>
            <a:off x="7601901" y="2516008"/>
            <a:ext cx="3535877" cy="1593841"/>
            <a:chOff x="5553246" y="2308541"/>
            <a:chExt cx="2631906" cy="1390625"/>
          </a:xfrm>
        </p:grpSpPr>
        <p:pic>
          <p:nvPicPr>
            <p:cNvPr id="59" name="Google Shape;59;p13"/>
            <p:cNvPicPr preferRelativeResize="0"/>
            <p:nvPr/>
          </p:nvPicPr>
          <p:blipFill>
            <a:blip r:embed="rId5">
              <a:alphaModFix/>
            </a:blip>
            <a:stretch>
              <a:fillRect/>
            </a:stretch>
          </p:blipFill>
          <p:spPr>
            <a:xfrm>
              <a:off x="5564550" y="2308541"/>
              <a:ext cx="2620601" cy="1390625"/>
            </a:xfrm>
            <a:prstGeom prst="rect">
              <a:avLst/>
            </a:prstGeom>
            <a:noFill/>
            <a:ln>
              <a:noFill/>
            </a:ln>
          </p:spPr>
        </p:pic>
        <p:pic>
          <p:nvPicPr>
            <p:cNvPr id="60" name="Google Shape;60;p13"/>
            <p:cNvPicPr preferRelativeResize="0"/>
            <p:nvPr/>
          </p:nvPicPr>
          <p:blipFill>
            <a:blip r:embed="rId6">
              <a:alphaModFix/>
            </a:blip>
            <a:stretch>
              <a:fillRect/>
            </a:stretch>
          </p:blipFill>
          <p:spPr>
            <a:xfrm>
              <a:off x="5553246" y="2317536"/>
              <a:ext cx="2568975" cy="625050"/>
            </a:xfrm>
            <a:prstGeom prst="rect">
              <a:avLst/>
            </a:prstGeom>
            <a:noFill/>
            <a:ln>
              <a:noFill/>
            </a:ln>
          </p:spPr>
        </p:pic>
      </p:grpSp>
      <p:sp>
        <p:nvSpPr>
          <p:cNvPr id="2" name="Slide Number Placeholder 1">
            <a:extLst>
              <a:ext uri="{FF2B5EF4-FFF2-40B4-BE49-F238E27FC236}">
                <a16:creationId xmlns:a16="http://schemas.microsoft.com/office/drawing/2014/main" id="{E0E4D098-3153-E50F-62D6-E1CC583522F0}"/>
              </a:ext>
            </a:extLst>
          </p:cNvPr>
          <p:cNvSpPr>
            <a:spLocks noGrp="1"/>
          </p:cNvSpPr>
          <p:nvPr>
            <p:ph type="sldNum" idx="12"/>
          </p:nvPr>
        </p:nvSpPr>
        <p:spPr>
          <a:xfrm>
            <a:off x="11285800" y="6333200"/>
            <a:ext cx="731600" cy="524800"/>
          </a:xfrm>
        </p:spPr>
        <p:txBody>
          <a:bodyPr/>
          <a:lstStyle/>
          <a:p>
            <a:pPr rtl="0"/>
            <a:fld id="{00000000-1234-1234-1234-123412341234}" type="slidenum">
              <a:rPr lang="pl" smtClean="0"/>
              <a:pPr rtl="0"/>
              <a:t>10</a:t>
            </a:fld>
            <a:endParaRPr lang="pl" dirty="0"/>
          </a:p>
        </p:txBody>
      </p:sp>
      <p:sp>
        <p:nvSpPr>
          <p:cNvPr id="6" name="Date Placeholder 1">
            <a:extLst>
              <a:ext uri="{FF2B5EF4-FFF2-40B4-BE49-F238E27FC236}">
                <a16:creationId xmlns:a16="http://schemas.microsoft.com/office/drawing/2014/main" id="{CA93B47E-CCC7-6F09-1B23-E8AEFF61AA17}"/>
              </a:ext>
            </a:extLst>
          </p:cNvPr>
          <p:cNvSpPr txBox="1">
            <a:spLocks/>
          </p:cNvSpPr>
          <p:nvPr/>
        </p:nvSpPr>
        <p:spPr bwMode="auto">
          <a:xfrm>
            <a:off x="4051869" y="6444777"/>
            <a:ext cx="867862"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de-CH" sz="1000" dirty="0">
                <a:solidFill>
                  <a:schemeClr val="bg1"/>
                </a:solidFill>
              </a:rPr>
              <a:t>20.02.24</a:t>
            </a:r>
            <a:endParaRPr lang="en-US" sz="1000" dirty="0">
              <a:solidFill>
                <a:schemeClr val="bg1"/>
              </a:solidFill>
            </a:endParaRPr>
          </a:p>
        </p:txBody>
      </p:sp>
      <p:sp>
        <p:nvSpPr>
          <p:cNvPr id="7" name="Footer Placeholder 2">
            <a:extLst>
              <a:ext uri="{FF2B5EF4-FFF2-40B4-BE49-F238E27FC236}">
                <a16:creationId xmlns:a16="http://schemas.microsoft.com/office/drawing/2014/main" id="{4B17AD64-544D-A103-A4B5-59080C36762C}"/>
              </a:ext>
            </a:extLst>
          </p:cNvPr>
          <p:cNvSpPr txBox="1">
            <a:spLocks/>
          </p:cNvSpPr>
          <p:nvPr/>
        </p:nvSpPr>
        <p:spPr bwMode="auto">
          <a:xfrm>
            <a:off x="5062605" y="6444777"/>
            <a:ext cx="6572221"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sz="1200" dirty="0" err="1">
                <a:solidFill>
                  <a:schemeClr val="bg1"/>
                </a:solidFill>
              </a:rPr>
              <a:t>S.Morales</a:t>
            </a:r>
            <a:r>
              <a:rPr lang="en-US" sz="1200" dirty="0">
                <a:solidFill>
                  <a:schemeClr val="bg1"/>
                </a:solidFill>
              </a:rPr>
              <a:t> - LSWG meeting on 2024 MD plans - Beam instrumentation studies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4"/>
          <p:cNvSpPr txBox="1">
            <a:spLocks noGrp="1"/>
          </p:cNvSpPr>
          <p:nvPr>
            <p:ph type="title"/>
          </p:nvPr>
        </p:nvSpPr>
        <p:spPr>
          <a:xfrm>
            <a:off x="415600" y="593367"/>
            <a:ext cx="11360800" cy="763600"/>
          </a:xfrm>
          <a:prstGeom prst="rect">
            <a:avLst/>
          </a:prstGeom>
        </p:spPr>
        <p:txBody>
          <a:bodyPr spcFirstLastPara="1" vert="horz" wrap="square" lIns="121900" tIns="121900" rIns="121900" bIns="121900" rtlCol="0" anchor="t" anchorCtr="0">
            <a:noAutofit/>
          </a:bodyPr>
          <a:lstStyle/>
          <a:p>
            <a:pPr rtl="0">
              <a:buClr>
                <a:schemeClr val="dk1"/>
              </a:buClr>
              <a:buSzPts val="990"/>
            </a:pPr>
            <a:r>
              <a:rPr lang="pl" sz="2560"/>
              <a:t>MD: Schottky studies with proton beam</a:t>
            </a:r>
            <a:endParaRPr sz="2560"/>
          </a:p>
          <a:p>
            <a:pPr rtl="0">
              <a:buSzPts val="990"/>
            </a:pPr>
            <a:endParaRPr sz="2560"/>
          </a:p>
        </p:txBody>
      </p:sp>
      <p:sp>
        <p:nvSpPr>
          <p:cNvPr id="67" name="Google Shape;67;p14"/>
          <p:cNvSpPr txBox="1">
            <a:spLocks noGrp="1"/>
          </p:cNvSpPr>
          <p:nvPr>
            <p:ph type="body" idx="1"/>
          </p:nvPr>
        </p:nvSpPr>
        <p:spPr>
          <a:xfrm>
            <a:off x="415600" y="1536633"/>
            <a:ext cx="11360800" cy="5321200"/>
          </a:xfrm>
          <a:prstGeom prst="rect">
            <a:avLst/>
          </a:prstGeom>
        </p:spPr>
        <p:txBody>
          <a:bodyPr spcFirstLastPara="1" vert="horz" wrap="square" lIns="121900" tIns="121900" rIns="121900" bIns="121900" rtlCol="0" anchor="t" anchorCtr="0">
            <a:normAutofit/>
          </a:bodyPr>
          <a:lstStyle/>
          <a:p>
            <a:pPr marL="0" indent="0" rtl="0">
              <a:lnSpc>
                <a:spcPct val="105000"/>
              </a:lnSpc>
              <a:buNone/>
            </a:pPr>
            <a:r>
              <a:rPr lang="pl" sz="1600" dirty="0">
                <a:solidFill>
                  <a:schemeClr val="tx2"/>
                </a:solidFill>
              </a:rPr>
              <a:t>MD details:</a:t>
            </a:r>
            <a:endParaRPr sz="1600" dirty="0">
              <a:solidFill>
                <a:schemeClr val="tx2"/>
              </a:solidFill>
            </a:endParaRPr>
          </a:p>
          <a:p>
            <a:pPr marL="0" indent="0" rtl="0">
              <a:lnSpc>
                <a:spcPct val="105000"/>
              </a:lnSpc>
              <a:spcBef>
                <a:spcPts val="1600"/>
              </a:spcBef>
              <a:buNone/>
            </a:pPr>
            <a:endParaRPr sz="1600" dirty="0">
              <a:solidFill>
                <a:schemeClr val="tx2"/>
              </a:solidFill>
            </a:endParaRPr>
          </a:p>
          <a:p>
            <a:pPr marL="0" indent="0" rtl="0">
              <a:lnSpc>
                <a:spcPct val="105000"/>
              </a:lnSpc>
              <a:spcBef>
                <a:spcPts val="1600"/>
              </a:spcBef>
              <a:buNone/>
            </a:pPr>
            <a:r>
              <a:rPr lang="pl" sz="1600" u="sng" dirty="0">
                <a:solidFill>
                  <a:schemeClr val="tx2"/>
                </a:solidFill>
              </a:rPr>
              <a:t>Species</a:t>
            </a:r>
            <a:r>
              <a:rPr lang="pl" sz="1600" dirty="0">
                <a:solidFill>
                  <a:schemeClr val="tx2"/>
                </a:solidFill>
              </a:rPr>
              <a:t>: Protons</a:t>
            </a:r>
            <a:endParaRPr sz="1600" dirty="0">
              <a:solidFill>
                <a:schemeClr val="tx2"/>
              </a:solidFill>
            </a:endParaRPr>
          </a:p>
          <a:p>
            <a:pPr marL="0" indent="0" rtl="0">
              <a:lnSpc>
                <a:spcPct val="105000"/>
              </a:lnSpc>
              <a:spcBef>
                <a:spcPts val="1600"/>
              </a:spcBef>
              <a:buNone/>
            </a:pPr>
            <a:r>
              <a:rPr lang="pl" sz="1600" u="sng" dirty="0">
                <a:solidFill>
                  <a:schemeClr val="tx2"/>
                </a:solidFill>
              </a:rPr>
              <a:t>Duration</a:t>
            </a:r>
            <a:r>
              <a:rPr lang="pl" sz="1600" dirty="0">
                <a:solidFill>
                  <a:schemeClr val="tx2"/>
                </a:solidFill>
              </a:rPr>
              <a:t>: 8 hours</a:t>
            </a:r>
            <a:endParaRPr sz="1600" dirty="0">
              <a:solidFill>
                <a:schemeClr val="tx2"/>
              </a:solidFill>
            </a:endParaRPr>
          </a:p>
          <a:p>
            <a:pPr marL="0" indent="0" rtl="0">
              <a:lnSpc>
                <a:spcPct val="105000"/>
              </a:lnSpc>
              <a:spcBef>
                <a:spcPts val="1600"/>
              </a:spcBef>
              <a:buNone/>
            </a:pPr>
            <a:r>
              <a:rPr lang="pl" sz="1600" u="sng" dirty="0">
                <a:solidFill>
                  <a:schemeClr val="tx2"/>
                </a:solidFill>
              </a:rPr>
              <a:t>Energy</a:t>
            </a:r>
            <a:r>
              <a:rPr lang="pl" sz="1600" dirty="0">
                <a:solidFill>
                  <a:schemeClr val="tx2"/>
                </a:solidFill>
              </a:rPr>
              <a:t>: INJ+Flattop</a:t>
            </a:r>
            <a:endParaRPr sz="1600" dirty="0">
              <a:solidFill>
                <a:schemeClr val="tx2"/>
              </a:solidFill>
            </a:endParaRPr>
          </a:p>
          <a:p>
            <a:pPr marL="0" indent="0" rtl="0">
              <a:lnSpc>
                <a:spcPct val="105000"/>
              </a:lnSpc>
              <a:spcBef>
                <a:spcPts val="1600"/>
              </a:spcBef>
              <a:buNone/>
            </a:pPr>
            <a:r>
              <a:rPr lang="pl" sz="1600" u="sng" dirty="0">
                <a:solidFill>
                  <a:schemeClr val="tx2"/>
                </a:solidFill>
              </a:rPr>
              <a:t>Bunches</a:t>
            </a:r>
            <a:r>
              <a:rPr lang="pl" sz="1600" dirty="0">
                <a:solidFill>
                  <a:schemeClr val="tx2"/>
                </a:solidFill>
              </a:rPr>
              <a:t>: 3-6 bunches of different intensities</a:t>
            </a:r>
            <a:endParaRPr sz="1600" dirty="0">
              <a:solidFill>
                <a:schemeClr val="tx2"/>
              </a:solidFill>
            </a:endParaRPr>
          </a:p>
          <a:p>
            <a:pPr marL="0" indent="0" rtl="0">
              <a:lnSpc>
                <a:spcPct val="105000"/>
              </a:lnSpc>
              <a:spcBef>
                <a:spcPts val="1600"/>
              </a:spcBef>
              <a:spcAft>
                <a:spcPts val="1600"/>
              </a:spcAft>
              <a:buNone/>
            </a:pPr>
            <a:r>
              <a:rPr lang="pl" sz="1600" u="sng" dirty="0">
                <a:solidFill>
                  <a:schemeClr val="tx2"/>
                </a:solidFill>
              </a:rPr>
              <a:t>Brief description</a:t>
            </a:r>
            <a:r>
              <a:rPr lang="pl" sz="1600" dirty="0">
                <a:solidFill>
                  <a:schemeClr val="tx2"/>
                </a:solidFill>
              </a:rPr>
              <a:t>: For different chromaticity values we would like to perform an octupole current scan, and record Schottky spectra from all the bunches. Done twice, at INJ and flattop energy.</a:t>
            </a:r>
            <a:endParaRPr sz="1600" dirty="0">
              <a:solidFill>
                <a:schemeClr val="tx2"/>
              </a:solidFill>
            </a:endParaRPr>
          </a:p>
        </p:txBody>
      </p:sp>
      <p:sp>
        <p:nvSpPr>
          <p:cNvPr id="2" name="Slide Number Placeholder 1">
            <a:extLst>
              <a:ext uri="{FF2B5EF4-FFF2-40B4-BE49-F238E27FC236}">
                <a16:creationId xmlns:a16="http://schemas.microsoft.com/office/drawing/2014/main" id="{F05BD458-DD8A-8B13-3825-8CFD81B2AAFB}"/>
              </a:ext>
            </a:extLst>
          </p:cNvPr>
          <p:cNvSpPr>
            <a:spLocks noGrp="1"/>
          </p:cNvSpPr>
          <p:nvPr>
            <p:ph type="sldNum" idx="12"/>
          </p:nvPr>
        </p:nvSpPr>
        <p:spPr>
          <a:xfrm>
            <a:off x="11269026" y="6333033"/>
            <a:ext cx="731600" cy="524800"/>
          </a:xfrm>
        </p:spPr>
        <p:txBody>
          <a:bodyPr/>
          <a:lstStyle/>
          <a:p>
            <a:pPr rtl="0"/>
            <a:fld id="{00000000-1234-1234-1234-123412341234}" type="slidenum">
              <a:rPr lang="pl" smtClean="0"/>
              <a:pPr rtl="0"/>
              <a:t>11</a:t>
            </a:fld>
            <a:endParaRPr lang="pl" dirty="0"/>
          </a:p>
        </p:txBody>
      </p:sp>
      <p:sp>
        <p:nvSpPr>
          <p:cNvPr id="3" name="Date Placeholder 1">
            <a:extLst>
              <a:ext uri="{FF2B5EF4-FFF2-40B4-BE49-F238E27FC236}">
                <a16:creationId xmlns:a16="http://schemas.microsoft.com/office/drawing/2014/main" id="{84518D42-961C-D7AF-C1EC-177549EDEBAA}"/>
              </a:ext>
            </a:extLst>
          </p:cNvPr>
          <p:cNvSpPr txBox="1">
            <a:spLocks/>
          </p:cNvSpPr>
          <p:nvPr/>
        </p:nvSpPr>
        <p:spPr bwMode="auto">
          <a:xfrm>
            <a:off x="4051869" y="6444777"/>
            <a:ext cx="867862"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de-CH" sz="1000" dirty="0">
                <a:solidFill>
                  <a:schemeClr val="bg1"/>
                </a:solidFill>
              </a:rPr>
              <a:t>20.02.24</a:t>
            </a:r>
            <a:endParaRPr lang="en-US" sz="1000" dirty="0">
              <a:solidFill>
                <a:schemeClr val="bg1"/>
              </a:solidFill>
            </a:endParaRPr>
          </a:p>
        </p:txBody>
      </p:sp>
      <p:sp>
        <p:nvSpPr>
          <p:cNvPr id="4" name="Footer Placeholder 2">
            <a:extLst>
              <a:ext uri="{FF2B5EF4-FFF2-40B4-BE49-F238E27FC236}">
                <a16:creationId xmlns:a16="http://schemas.microsoft.com/office/drawing/2014/main" id="{BE39218A-CC95-8642-6C87-5268E58E491F}"/>
              </a:ext>
            </a:extLst>
          </p:cNvPr>
          <p:cNvSpPr txBox="1">
            <a:spLocks/>
          </p:cNvSpPr>
          <p:nvPr/>
        </p:nvSpPr>
        <p:spPr bwMode="auto">
          <a:xfrm>
            <a:off x="5062605" y="6444777"/>
            <a:ext cx="6572221"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sz="1200" dirty="0" err="1">
                <a:solidFill>
                  <a:schemeClr val="bg1"/>
                </a:solidFill>
              </a:rPr>
              <a:t>S.Morales</a:t>
            </a:r>
            <a:r>
              <a:rPr lang="en-US" sz="1200" dirty="0">
                <a:solidFill>
                  <a:schemeClr val="bg1"/>
                </a:solidFill>
              </a:rPr>
              <a:t> - LSWG meeting on 2024 MD plans - Beam instrumentation studies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5"/>
          <p:cNvSpPr txBox="1">
            <a:spLocks noGrp="1"/>
          </p:cNvSpPr>
          <p:nvPr>
            <p:ph type="title"/>
          </p:nvPr>
        </p:nvSpPr>
        <p:spPr>
          <a:xfrm>
            <a:off x="212400" y="142100"/>
            <a:ext cx="11360800" cy="763600"/>
          </a:xfrm>
          <a:prstGeom prst="rect">
            <a:avLst/>
          </a:prstGeom>
        </p:spPr>
        <p:txBody>
          <a:bodyPr spcFirstLastPara="1" vert="horz" wrap="square" lIns="121900" tIns="121900" rIns="121900" bIns="121900" rtlCol="0" anchor="t" anchorCtr="0">
            <a:noAutofit/>
          </a:bodyPr>
          <a:lstStyle/>
          <a:p>
            <a:pPr rtl="0">
              <a:buSzPts val="990"/>
            </a:pPr>
            <a:r>
              <a:rPr lang="pl" sz="2560" dirty="0"/>
              <a:t>MD: Schottky-based coupling &amp; emittance measurements</a:t>
            </a:r>
            <a:endParaRPr sz="2560" dirty="0"/>
          </a:p>
        </p:txBody>
      </p:sp>
      <p:sp>
        <p:nvSpPr>
          <p:cNvPr id="73" name="Google Shape;73;p15"/>
          <p:cNvSpPr txBox="1">
            <a:spLocks noGrp="1"/>
          </p:cNvSpPr>
          <p:nvPr>
            <p:ph type="body" idx="1"/>
          </p:nvPr>
        </p:nvSpPr>
        <p:spPr>
          <a:xfrm>
            <a:off x="186988" y="788557"/>
            <a:ext cx="11360800" cy="5321200"/>
          </a:xfrm>
          <a:prstGeom prst="rect">
            <a:avLst/>
          </a:prstGeom>
        </p:spPr>
        <p:txBody>
          <a:bodyPr spcFirstLastPara="1" vert="horz" wrap="square" lIns="121900" tIns="121900" rIns="121900" bIns="121900" rtlCol="0" anchor="t" anchorCtr="0">
            <a:normAutofit/>
          </a:bodyPr>
          <a:lstStyle/>
          <a:p>
            <a:pPr marL="0" indent="0" rtl="0">
              <a:lnSpc>
                <a:spcPct val="105000"/>
              </a:lnSpc>
              <a:buNone/>
            </a:pPr>
            <a:r>
              <a:rPr lang="pl" sz="1333" dirty="0">
                <a:solidFill>
                  <a:schemeClr val="tx2"/>
                </a:solidFill>
              </a:rPr>
              <a:t>Motivation:</a:t>
            </a:r>
            <a:endParaRPr sz="1333" dirty="0">
              <a:solidFill>
                <a:schemeClr val="tx2"/>
              </a:solidFill>
            </a:endParaRPr>
          </a:p>
          <a:p>
            <a:pPr marL="0" indent="0" rtl="0">
              <a:lnSpc>
                <a:spcPct val="105000"/>
              </a:lnSpc>
              <a:spcBef>
                <a:spcPts val="1600"/>
              </a:spcBef>
              <a:buNone/>
            </a:pPr>
            <a:r>
              <a:rPr lang="pl" sz="1333" dirty="0">
                <a:solidFill>
                  <a:schemeClr val="tx2"/>
                </a:solidFill>
              </a:rPr>
              <a:t>In day-to-day operation we have frequently observed the signatures of transverse coupling in the measured Schottky spectra.</a:t>
            </a:r>
            <a:endParaRPr sz="1333" dirty="0">
              <a:solidFill>
                <a:schemeClr val="tx2"/>
              </a:solidFill>
            </a:endParaRPr>
          </a:p>
          <a:p>
            <a:pPr marL="0" indent="0" rtl="0">
              <a:lnSpc>
                <a:spcPct val="105000"/>
              </a:lnSpc>
              <a:spcBef>
                <a:spcPts val="1600"/>
              </a:spcBef>
              <a:buNone/>
            </a:pPr>
            <a:r>
              <a:rPr lang="pl" sz="1333" dirty="0">
                <a:solidFill>
                  <a:schemeClr val="tx2"/>
                </a:solidFill>
              </a:rPr>
              <a:t>The goal of this MD would be to acquire Schottky spectra for different values of the coupling constant. This data would then be compared to simulations and theoretical predictions, with the assessment of the coupling C</a:t>
            </a:r>
            <a:r>
              <a:rPr lang="pl" sz="1333" baseline="30000" dirty="0">
                <a:solidFill>
                  <a:schemeClr val="tx2"/>
                </a:solidFill>
              </a:rPr>
              <a:t>-</a:t>
            </a:r>
            <a:r>
              <a:rPr lang="pl" sz="1333" dirty="0">
                <a:solidFill>
                  <a:schemeClr val="tx2"/>
                </a:solidFill>
              </a:rPr>
              <a:t>  coefficient measurement potential.  </a:t>
            </a:r>
            <a:endParaRPr sz="1333" dirty="0">
              <a:solidFill>
                <a:schemeClr val="tx2"/>
              </a:solidFill>
            </a:endParaRPr>
          </a:p>
          <a:p>
            <a:pPr marL="0" indent="0" rtl="0">
              <a:lnSpc>
                <a:spcPct val="105000"/>
              </a:lnSpc>
              <a:spcBef>
                <a:spcPts val="1600"/>
              </a:spcBef>
              <a:buNone/>
            </a:pPr>
            <a:r>
              <a:rPr lang="pl" sz="1333" dirty="0">
                <a:solidFill>
                  <a:schemeClr val="tx2"/>
                </a:solidFill>
              </a:rPr>
              <a:t>If successful, such an approach would allow for the non-invasive measurement of the coupling coefficient not only with the probe beams, but also for high-intensity beams at flattop energies. </a:t>
            </a:r>
            <a:endParaRPr sz="1333" dirty="0">
              <a:solidFill>
                <a:schemeClr val="tx2"/>
              </a:solidFill>
            </a:endParaRPr>
          </a:p>
          <a:p>
            <a:pPr marL="0" indent="0" rtl="0">
              <a:lnSpc>
                <a:spcPct val="105000"/>
              </a:lnSpc>
              <a:spcBef>
                <a:spcPts val="1600"/>
              </a:spcBef>
              <a:spcAft>
                <a:spcPts val="1600"/>
              </a:spcAft>
              <a:buNone/>
            </a:pPr>
            <a:r>
              <a:rPr lang="pl" sz="1333" dirty="0">
                <a:solidFill>
                  <a:schemeClr val="tx2"/>
                </a:solidFill>
              </a:rPr>
              <a:t>In addition, we would like to revisit the potential of deriving the transverse emittance from Schottky spectra. The theory suggests that the presence of coherent components, which can be mitigated with increased octupole current, is the limiting factor for Schottky-based emittance measurements.</a:t>
            </a:r>
            <a:endParaRPr sz="1333" dirty="0">
              <a:solidFill>
                <a:schemeClr val="tx2"/>
              </a:solidFill>
            </a:endParaRPr>
          </a:p>
        </p:txBody>
      </p:sp>
      <p:pic>
        <p:nvPicPr>
          <p:cNvPr id="74" name="Google Shape;74;p15"/>
          <p:cNvPicPr preferRelativeResize="0"/>
          <p:nvPr/>
        </p:nvPicPr>
        <p:blipFill>
          <a:blip r:embed="rId3">
            <a:alphaModFix/>
          </a:blip>
          <a:stretch>
            <a:fillRect/>
          </a:stretch>
        </p:blipFill>
        <p:spPr>
          <a:xfrm>
            <a:off x="3287688" y="3645024"/>
            <a:ext cx="4999667" cy="2627600"/>
          </a:xfrm>
          <a:prstGeom prst="rect">
            <a:avLst/>
          </a:prstGeom>
          <a:noFill/>
          <a:ln>
            <a:noFill/>
          </a:ln>
        </p:spPr>
      </p:pic>
      <p:sp>
        <p:nvSpPr>
          <p:cNvPr id="2" name="Slide Number Placeholder 1">
            <a:extLst>
              <a:ext uri="{FF2B5EF4-FFF2-40B4-BE49-F238E27FC236}">
                <a16:creationId xmlns:a16="http://schemas.microsoft.com/office/drawing/2014/main" id="{80EA970D-81AE-9B84-FDA4-EF933603A6B7}"/>
              </a:ext>
            </a:extLst>
          </p:cNvPr>
          <p:cNvSpPr>
            <a:spLocks noGrp="1"/>
          </p:cNvSpPr>
          <p:nvPr>
            <p:ph type="sldNum" idx="12"/>
          </p:nvPr>
        </p:nvSpPr>
        <p:spPr>
          <a:xfrm>
            <a:off x="11269026" y="6333200"/>
            <a:ext cx="731600" cy="524800"/>
          </a:xfrm>
        </p:spPr>
        <p:txBody>
          <a:bodyPr/>
          <a:lstStyle/>
          <a:p>
            <a:pPr rtl="0"/>
            <a:fld id="{00000000-1234-1234-1234-123412341234}" type="slidenum">
              <a:rPr lang="pl" smtClean="0"/>
              <a:pPr rtl="0"/>
              <a:t>12</a:t>
            </a:fld>
            <a:endParaRPr lang="pl" dirty="0"/>
          </a:p>
        </p:txBody>
      </p:sp>
      <p:sp>
        <p:nvSpPr>
          <p:cNvPr id="3" name="Date Placeholder 1">
            <a:extLst>
              <a:ext uri="{FF2B5EF4-FFF2-40B4-BE49-F238E27FC236}">
                <a16:creationId xmlns:a16="http://schemas.microsoft.com/office/drawing/2014/main" id="{3508D762-F1CD-CA0E-0B9F-E70620CA319A}"/>
              </a:ext>
            </a:extLst>
          </p:cNvPr>
          <p:cNvSpPr txBox="1">
            <a:spLocks/>
          </p:cNvSpPr>
          <p:nvPr/>
        </p:nvSpPr>
        <p:spPr bwMode="auto">
          <a:xfrm>
            <a:off x="4051869" y="6444777"/>
            <a:ext cx="867862"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de-CH" sz="1000" dirty="0">
                <a:solidFill>
                  <a:schemeClr val="bg1"/>
                </a:solidFill>
              </a:rPr>
              <a:t>20.02.24</a:t>
            </a:r>
            <a:endParaRPr lang="en-US" sz="1000" dirty="0">
              <a:solidFill>
                <a:schemeClr val="bg1"/>
              </a:solidFill>
            </a:endParaRPr>
          </a:p>
        </p:txBody>
      </p:sp>
      <p:sp>
        <p:nvSpPr>
          <p:cNvPr id="4" name="Footer Placeholder 2">
            <a:extLst>
              <a:ext uri="{FF2B5EF4-FFF2-40B4-BE49-F238E27FC236}">
                <a16:creationId xmlns:a16="http://schemas.microsoft.com/office/drawing/2014/main" id="{33FC2617-A598-8FC6-E16A-969B48F29C47}"/>
              </a:ext>
            </a:extLst>
          </p:cNvPr>
          <p:cNvSpPr txBox="1">
            <a:spLocks/>
          </p:cNvSpPr>
          <p:nvPr/>
        </p:nvSpPr>
        <p:spPr bwMode="auto">
          <a:xfrm>
            <a:off x="5062605" y="6444777"/>
            <a:ext cx="6572221"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sz="1200" dirty="0" err="1">
                <a:solidFill>
                  <a:schemeClr val="bg1"/>
                </a:solidFill>
              </a:rPr>
              <a:t>S.Morales</a:t>
            </a:r>
            <a:r>
              <a:rPr lang="en-US" sz="1200" dirty="0">
                <a:solidFill>
                  <a:schemeClr val="bg1"/>
                </a:solidFill>
              </a:rPr>
              <a:t> - LSWG meeting on 2024 MD plans - Beam instrumentation studies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txBox="1">
            <a:spLocks noGrp="1"/>
          </p:cNvSpPr>
          <p:nvPr>
            <p:ph type="title"/>
          </p:nvPr>
        </p:nvSpPr>
        <p:spPr>
          <a:xfrm>
            <a:off x="415600" y="593367"/>
            <a:ext cx="11360800" cy="763600"/>
          </a:xfrm>
          <a:prstGeom prst="rect">
            <a:avLst/>
          </a:prstGeom>
        </p:spPr>
        <p:txBody>
          <a:bodyPr spcFirstLastPara="1" vert="horz" wrap="square" lIns="121900" tIns="121900" rIns="121900" bIns="121900" rtlCol="0" anchor="t" anchorCtr="0">
            <a:noAutofit/>
          </a:bodyPr>
          <a:lstStyle/>
          <a:p>
            <a:pPr rtl="0">
              <a:buClr>
                <a:schemeClr val="dk1"/>
              </a:buClr>
              <a:buSzPts val="990"/>
            </a:pPr>
            <a:r>
              <a:rPr lang="pl" sz="2560"/>
              <a:t>MD: Schottky-based coupling &amp; emittance measurements</a:t>
            </a:r>
            <a:endParaRPr sz="2560"/>
          </a:p>
          <a:p>
            <a:pPr rtl="0">
              <a:buClr>
                <a:schemeClr val="dk1"/>
              </a:buClr>
              <a:buSzPts val="990"/>
            </a:pPr>
            <a:endParaRPr sz="2560"/>
          </a:p>
          <a:p>
            <a:pPr rtl="0">
              <a:buSzPts val="990"/>
            </a:pPr>
            <a:endParaRPr sz="2560"/>
          </a:p>
        </p:txBody>
      </p:sp>
      <p:sp>
        <p:nvSpPr>
          <p:cNvPr id="80" name="Google Shape;80;p16"/>
          <p:cNvSpPr txBox="1">
            <a:spLocks noGrp="1"/>
          </p:cNvSpPr>
          <p:nvPr>
            <p:ph type="body" idx="1"/>
          </p:nvPr>
        </p:nvSpPr>
        <p:spPr>
          <a:xfrm>
            <a:off x="415600" y="1536633"/>
            <a:ext cx="11360800" cy="5321200"/>
          </a:xfrm>
          <a:prstGeom prst="rect">
            <a:avLst/>
          </a:prstGeom>
        </p:spPr>
        <p:txBody>
          <a:bodyPr spcFirstLastPara="1" vert="horz" wrap="square" lIns="121900" tIns="121900" rIns="121900" bIns="121900" rtlCol="0" anchor="t" anchorCtr="0">
            <a:normAutofit/>
          </a:bodyPr>
          <a:lstStyle/>
          <a:p>
            <a:pPr marL="0" indent="0" rtl="0">
              <a:lnSpc>
                <a:spcPct val="105000"/>
              </a:lnSpc>
              <a:buNone/>
            </a:pPr>
            <a:r>
              <a:rPr lang="pl" sz="1600" dirty="0">
                <a:solidFill>
                  <a:schemeClr val="tx2"/>
                </a:solidFill>
              </a:rPr>
              <a:t>MD details:</a:t>
            </a:r>
            <a:endParaRPr sz="1600" dirty="0">
              <a:solidFill>
                <a:schemeClr val="tx2"/>
              </a:solidFill>
            </a:endParaRPr>
          </a:p>
          <a:p>
            <a:pPr marL="0" indent="0" rtl="0">
              <a:lnSpc>
                <a:spcPct val="105000"/>
              </a:lnSpc>
              <a:spcBef>
                <a:spcPts val="1600"/>
              </a:spcBef>
              <a:buNone/>
            </a:pPr>
            <a:endParaRPr sz="1600" dirty="0">
              <a:solidFill>
                <a:schemeClr val="tx2"/>
              </a:solidFill>
            </a:endParaRPr>
          </a:p>
          <a:p>
            <a:pPr marL="0" indent="0" rtl="0">
              <a:lnSpc>
                <a:spcPct val="105000"/>
              </a:lnSpc>
              <a:spcBef>
                <a:spcPts val="1600"/>
              </a:spcBef>
              <a:buNone/>
            </a:pPr>
            <a:r>
              <a:rPr lang="pl" sz="1600" u="sng" dirty="0">
                <a:solidFill>
                  <a:schemeClr val="tx2"/>
                </a:solidFill>
              </a:rPr>
              <a:t>Species</a:t>
            </a:r>
            <a:r>
              <a:rPr lang="pl" sz="1600" dirty="0">
                <a:solidFill>
                  <a:schemeClr val="tx2"/>
                </a:solidFill>
              </a:rPr>
              <a:t>: ions</a:t>
            </a:r>
            <a:endParaRPr sz="1600" dirty="0">
              <a:solidFill>
                <a:schemeClr val="tx2"/>
              </a:solidFill>
            </a:endParaRPr>
          </a:p>
          <a:p>
            <a:pPr marL="0" indent="0" rtl="0">
              <a:lnSpc>
                <a:spcPct val="105000"/>
              </a:lnSpc>
              <a:spcBef>
                <a:spcPts val="1600"/>
              </a:spcBef>
              <a:buNone/>
            </a:pPr>
            <a:r>
              <a:rPr lang="pl" sz="1600" u="sng" dirty="0">
                <a:solidFill>
                  <a:schemeClr val="tx2"/>
                </a:solidFill>
              </a:rPr>
              <a:t>Duration</a:t>
            </a:r>
            <a:r>
              <a:rPr lang="pl" sz="1600" dirty="0">
                <a:solidFill>
                  <a:schemeClr val="tx2"/>
                </a:solidFill>
              </a:rPr>
              <a:t>: 8 hours</a:t>
            </a:r>
            <a:endParaRPr sz="1600" dirty="0">
              <a:solidFill>
                <a:schemeClr val="tx2"/>
              </a:solidFill>
            </a:endParaRPr>
          </a:p>
          <a:p>
            <a:pPr marL="0" indent="0" rtl="0">
              <a:lnSpc>
                <a:spcPct val="105000"/>
              </a:lnSpc>
              <a:spcBef>
                <a:spcPts val="1600"/>
              </a:spcBef>
              <a:buNone/>
            </a:pPr>
            <a:r>
              <a:rPr lang="pl" sz="1600" u="sng" dirty="0">
                <a:solidFill>
                  <a:schemeClr val="tx2"/>
                </a:solidFill>
              </a:rPr>
              <a:t>Energy</a:t>
            </a:r>
            <a:r>
              <a:rPr lang="pl" sz="1600" dirty="0">
                <a:solidFill>
                  <a:schemeClr val="tx2"/>
                </a:solidFill>
              </a:rPr>
              <a:t>: INJ+Flattop</a:t>
            </a:r>
            <a:endParaRPr sz="1600" dirty="0">
              <a:solidFill>
                <a:schemeClr val="tx2"/>
              </a:solidFill>
            </a:endParaRPr>
          </a:p>
          <a:p>
            <a:pPr marL="0" indent="0" rtl="0">
              <a:lnSpc>
                <a:spcPct val="105000"/>
              </a:lnSpc>
              <a:spcBef>
                <a:spcPts val="1600"/>
              </a:spcBef>
              <a:buNone/>
            </a:pPr>
            <a:r>
              <a:rPr lang="pl" sz="1600" u="sng" dirty="0">
                <a:solidFill>
                  <a:schemeClr val="tx2"/>
                </a:solidFill>
              </a:rPr>
              <a:t>Bunches</a:t>
            </a:r>
            <a:r>
              <a:rPr lang="pl" sz="1600" dirty="0">
                <a:solidFill>
                  <a:schemeClr val="tx2"/>
                </a:solidFill>
              </a:rPr>
              <a:t>: 3-6 bunches of different emittance (ADT blow-up)</a:t>
            </a:r>
            <a:endParaRPr sz="1600" dirty="0">
              <a:solidFill>
                <a:schemeClr val="tx2"/>
              </a:solidFill>
            </a:endParaRPr>
          </a:p>
          <a:p>
            <a:pPr marL="0" indent="0" rtl="0">
              <a:lnSpc>
                <a:spcPct val="105000"/>
              </a:lnSpc>
              <a:spcBef>
                <a:spcPts val="1600"/>
              </a:spcBef>
              <a:spcAft>
                <a:spcPts val="1600"/>
              </a:spcAft>
              <a:buNone/>
            </a:pPr>
            <a:r>
              <a:rPr lang="pl" sz="1600" u="sng" dirty="0">
                <a:solidFill>
                  <a:schemeClr val="tx2"/>
                </a:solidFill>
              </a:rPr>
              <a:t>Brief description</a:t>
            </a:r>
            <a:r>
              <a:rPr lang="pl" sz="1600" dirty="0">
                <a:solidFill>
                  <a:schemeClr val="tx2"/>
                </a:solidFill>
              </a:rPr>
              <a:t>: We would like to sequentially change the coupling coefficient, and acquire the Schottky spectra for all the bunches present in the machine. In between, the standard measurements of the coupling coefficient and emittance (wirescanner) will be performed. Done twice, at INJ and flattop energy.</a:t>
            </a:r>
            <a:endParaRPr sz="1600" dirty="0">
              <a:solidFill>
                <a:schemeClr val="tx2"/>
              </a:solidFill>
            </a:endParaRPr>
          </a:p>
        </p:txBody>
      </p:sp>
      <p:sp>
        <p:nvSpPr>
          <p:cNvPr id="2" name="Slide Number Placeholder 1">
            <a:extLst>
              <a:ext uri="{FF2B5EF4-FFF2-40B4-BE49-F238E27FC236}">
                <a16:creationId xmlns:a16="http://schemas.microsoft.com/office/drawing/2014/main" id="{5D109920-36E1-F0AF-6554-0473E0453F6D}"/>
              </a:ext>
            </a:extLst>
          </p:cNvPr>
          <p:cNvSpPr>
            <a:spLocks noGrp="1"/>
          </p:cNvSpPr>
          <p:nvPr>
            <p:ph type="sldNum" idx="12"/>
          </p:nvPr>
        </p:nvSpPr>
        <p:spPr>
          <a:xfrm>
            <a:off x="11308912" y="6323775"/>
            <a:ext cx="731600" cy="524800"/>
          </a:xfrm>
        </p:spPr>
        <p:txBody>
          <a:bodyPr/>
          <a:lstStyle/>
          <a:p>
            <a:pPr rtl="0"/>
            <a:fld id="{00000000-1234-1234-1234-123412341234}" type="slidenum">
              <a:rPr lang="pl" smtClean="0"/>
              <a:pPr rtl="0"/>
              <a:t>13</a:t>
            </a:fld>
            <a:endParaRPr lang="pl" dirty="0"/>
          </a:p>
        </p:txBody>
      </p:sp>
      <p:sp>
        <p:nvSpPr>
          <p:cNvPr id="3" name="Date Placeholder 1">
            <a:extLst>
              <a:ext uri="{FF2B5EF4-FFF2-40B4-BE49-F238E27FC236}">
                <a16:creationId xmlns:a16="http://schemas.microsoft.com/office/drawing/2014/main" id="{F7D02A2D-2B5B-36A5-8C94-919C6F3E5BC3}"/>
              </a:ext>
            </a:extLst>
          </p:cNvPr>
          <p:cNvSpPr txBox="1">
            <a:spLocks/>
          </p:cNvSpPr>
          <p:nvPr/>
        </p:nvSpPr>
        <p:spPr bwMode="auto">
          <a:xfrm>
            <a:off x="4051869" y="6444777"/>
            <a:ext cx="867862"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de-CH" sz="1000" dirty="0">
                <a:solidFill>
                  <a:schemeClr val="bg1"/>
                </a:solidFill>
              </a:rPr>
              <a:t>20.02.24</a:t>
            </a:r>
            <a:endParaRPr lang="en-US" sz="1000" dirty="0">
              <a:solidFill>
                <a:schemeClr val="bg1"/>
              </a:solidFill>
            </a:endParaRPr>
          </a:p>
        </p:txBody>
      </p:sp>
      <p:sp>
        <p:nvSpPr>
          <p:cNvPr id="4" name="Footer Placeholder 2">
            <a:extLst>
              <a:ext uri="{FF2B5EF4-FFF2-40B4-BE49-F238E27FC236}">
                <a16:creationId xmlns:a16="http://schemas.microsoft.com/office/drawing/2014/main" id="{6343F93E-D4EE-DA23-320A-4F38C097E78B}"/>
              </a:ext>
            </a:extLst>
          </p:cNvPr>
          <p:cNvSpPr txBox="1">
            <a:spLocks/>
          </p:cNvSpPr>
          <p:nvPr/>
        </p:nvSpPr>
        <p:spPr bwMode="auto">
          <a:xfrm>
            <a:off x="5062605" y="6444777"/>
            <a:ext cx="6572221"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sz="1200" dirty="0" err="1">
                <a:solidFill>
                  <a:schemeClr val="bg1"/>
                </a:solidFill>
              </a:rPr>
              <a:t>S.Morales</a:t>
            </a:r>
            <a:r>
              <a:rPr lang="en-US" sz="1200" dirty="0">
                <a:solidFill>
                  <a:schemeClr val="bg1"/>
                </a:solidFill>
              </a:rPr>
              <a:t> - LSWG meeting on 2024 MD plans - Beam instrumentation studies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dirty="0"/>
              <a:t>Beam Scraping MDs</a:t>
            </a:r>
            <a:endParaRPr dirty="0"/>
          </a:p>
        </p:txBody>
      </p:sp>
      <p:sp>
        <p:nvSpPr>
          <p:cNvPr id="5" name="Text Placeholder 2"/>
          <p:cNvSpPr>
            <a:spLocks noGrp="1"/>
          </p:cNvSpPr>
          <p:nvPr>
            <p:ph type="body" idx="1"/>
          </p:nvPr>
        </p:nvSpPr>
        <p:spPr bwMode="auto"/>
        <p:txBody>
          <a:bodyPr/>
          <a:lstStyle/>
          <a:p>
            <a:r>
              <a:rPr lang="en-GB" dirty="0"/>
              <a:t>S.Morales</a:t>
            </a:r>
            <a:r>
              <a:rPr lang="en-GB" baseline="30000" dirty="0"/>
              <a:t>1</a:t>
            </a:r>
            <a:r>
              <a:rPr lang="en-GB" dirty="0"/>
              <a:t>, B.Salvachua</a:t>
            </a:r>
            <a:r>
              <a:rPr lang="en-GB" baseline="30000" dirty="0"/>
              <a:t>1</a:t>
            </a:r>
            <a:r>
              <a:rPr lang="en-GB" dirty="0"/>
              <a:t>, </a:t>
            </a:r>
            <a:r>
              <a:rPr lang="en-GB" dirty="0" err="1"/>
              <a:t>E.Calvo</a:t>
            </a:r>
            <a:r>
              <a:rPr lang="en-GB" dirty="0"/>
              <a:t>, </a:t>
            </a:r>
            <a:r>
              <a:rPr lang="en-GB" dirty="0" err="1"/>
              <a:t>S.Redaelli</a:t>
            </a:r>
            <a:r>
              <a:rPr lang="en-GB" dirty="0"/>
              <a:t>, </a:t>
            </a:r>
            <a:r>
              <a:rPr lang="en-GB" dirty="0" err="1"/>
              <a:t>P.Hermes</a:t>
            </a:r>
            <a:r>
              <a:rPr lang="en-GB" dirty="0"/>
              <a:t>, </a:t>
            </a:r>
            <a:r>
              <a:rPr lang="en-GB" dirty="0" err="1"/>
              <a:t>M.Rakic</a:t>
            </a:r>
            <a:r>
              <a:rPr lang="en-GB" dirty="0"/>
              <a:t>, </a:t>
            </a:r>
            <a:r>
              <a:rPr lang="en-GB" dirty="0" err="1"/>
              <a:t>C.Zamantzas</a:t>
            </a:r>
            <a:endParaRPr lang="en-GB" dirty="0"/>
          </a:p>
          <a:p>
            <a:r>
              <a:rPr lang="en-GB" baseline="30000" dirty="0"/>
              <a:t>1</a:t>
            </a:r>
            <a:r>
              <a:rPr lang="en-GB" dirty="0"/>
              <a:t>Also part of beam scraping requests from RF and collimation</a:t>
            </a:r>
          </a:p>
        </p:txBody>
      </p:sp>
      <p:sp>
        <p:nvSpPr>
          <p:cNvPr id="8" name="Slide Number Placeholder 5"/>
          <p:cNvSpPr>
            <a:spLocks noGrp="1"/>
          </p:cNvSpPr>
          <p:nvPr>
            <p:ph type="sldNum" sz="quarter" idx="12"/>
          </p:nvPr>
        </p:nvSpPr>
        <p:spPr bwMode="auto"/>
        <p:txBody>
          <a:bodyPr/>
          <a:lstStyle/>
          <a:p>
            <a:pPr>
              <a:defRPr/>
            </a:pPr>
            <a:fld id="{36B5EA5A-BC32-A742-B11B-8E7414D5B535}" type="slidenum">
              <a:rPr lang="en-US"/>
              <a:t>14</a:t>
            </a:fld>
            <a:endParaRPr lang="en-US"/>
          </a:p>
        </p:txBody>
      </p:sp>
      <p:sp>
        <p:nvSpPr>
          <p:cNvPr id="2" name="Date Placeholder 1">
            <a:extLst>
              <a:ext uri="{FF2B5EF4-FFF2-40B4-BE49-F238E27FC236}">
                <a16:creationId xmlns:a16="http://schemas.microsoft.com/office/drawing/2014/main" id="{A37822F0-38A1-228A-B2EC-1FA238A39DC3}"/>
              </a:ext>
            </a:extLst>
          </p:cNvPr>
          <p:cNvSpPr>
            <a:spLocks noGrp="1"/>
          </p:cNvSpPr>
          <p:nvPr>
            <p:ph type="dt" sz="half" idx="10"/>
          </p:nvPr>
        </p:nvSpPr>
        <p:spPr/>
        <p:txBody>
          <a:bodyPr/>
          <a:lstStyle/>
          <a:p>
            <a:pPr>
              <a:defRPr/>
            </a:pPr>
            <a:r>
              <a:rPr lang="de-CH"/>
              <a:t>20.02.24</a:t>
            </a:r>
            <a:endParaRPr lang="en-US"/>
          </a:p>
        </p:txBody>
      </p:sp>
      <p:sp>
        <p:nvSpPr>
          <p:cNvPr id="3" name="Footer Placeholder 2">
            <a:extLst>
              <a:ext uri="{FF2B5EF4-FFF2-40B4-BE49-F238E27FC236}">
                <a16:creationId xmlns:a16="http://schemas.microsoft.com/office/drawing/2014/main" id="{C23DF83A-6C77-417A-6CDE-4F34D542DFFC}"/>
              </a:ext>
            </a:extLst>
          </p:cNvPr>
          <p:cNvSpPr>
            <a:spLocks noGrp="1"/>
          </p:cNvSpPr>
          <p:nvPr>
            <p:ph type="ftr" sz="quarter" idx="11"/>
          </p:nvPr>
        </p:nvSpPr>
        <p:spPr/>
        <p:txBody>
          <a:bodyPr/>
          <a:lstStyle/>
          <a:p>
            <a:pPr>
              <a:defRPr/>
            </a:pPr>
            <a:r>
              <a:rPr lang="en-US"/>
              <a:t>S.Morales - LSWG meeting on 2024 MD plans - Beam instrumentation studies</a:t>
            </a:r>
          </a:p>
        </p:txBody>
      </p:sp>
    </p:spTree>
    <p:extLst>
      <p:ext uri="{BB962C8B-B14F-4D97-AF65-F5344CB8AC3E}">
        <p14:creationId xmlns:p14="http://schemas.microsoft.com/office/powerpoint/2010/main" val="14859500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2C986AA-4421-F0E1-1837-9037301CA072}"/>
              </a:ext>
            </a:extLst>
          </p:cNvPr>
          <p:cNvSpPr>
            <a:spLocks noGrp="1"/>
          </p:cNvSpPr>
          <p:nvPr>
            <p:ph idx="1"/>
          </p:nvPr>
        </p:nvSpPr>
        <p:spPr>
          <a:xfrm>
            <a:off x="353849" y="1183310"/>
            <a:ext cx="10859097" cy="5020215"/>
          </a:xfrm>
        </p:spPr>
        <p:txBody>
          <a:bodyPr/>
          <a:lstStyle/>
          <a:p>
            <a:pPr marL="0" indent="0">
              <a:buNone/>
            </a:pPr>
            <a:r>
              <a:rPr lang="en-US" sz="1867" b="0" u="sng" dirty="0"/>
              <a:t>Calibration of the BLM system</a:t>
            </a:r>
            <a:r>
              <a:rPr lang="en-US" sz="1867" b="0" dirty="0"/>
              <a:t> (</a:t>
            </a:r>
            <a:r>
              <a:rPr lang="en-US" sz="1867" b="0" dirty="0" err="1">
                <a:solidFill>
                  <a:srgbClr val="FF0000"/>
                </a:solidFill>
              </a:rPr>
              <a:t>Gy</a:t>
            </a:r>
            <a:r>
              <a:rPr lang="en-US" sz="1867" b="0" dirty="0">
                <a:solidFill>
                  <a:srgbClr val="FF0000"/>
                </a:solidFill>
              </a:rPr>
              <a:t>/s to protons/s</a:t>
            </a:r>
            <a:r>
              <a:rPr lang="en-US" sz="1867" b="0" dirty="0"/>
              <a:t>)</a:t>
            </a:r>
          </a:p>
          <a:p>
            <a:pPr lvl="1"/>
            <a:r>
              <a:rPr lang="en-US" sz="1867" dirty="0"/>
              <a:t>Based</a:t>
            </a:r>
            <a:r>
              <a:rPr lang="en-US" sz="1567" dirty="0"/>
              <a:t> </a:t>
            </a:r>
            <a:r>
              <a:rPr lang="en-US" sz="1867" dirty="0"/>
              <a:t>on the analysis of the BLM detector signals for different well-defined beam loss scenarios</a:t>
            </a:r>
          </a:p>
          <a:p>
            <a:pPr lvl="1"/>
            <a:r>
              <a:rPr lang="en-US" sz="1867" dirty="0"/>
              <a:t>Proton impacts on the jaws of the primary B1 and B2 </a:t>
            </a:r>
            <a:r>
              <a:rPr lang="en-US" sz="1867" dirty="0" err="1"/>
              <a:t>betatron</a:t>
            </a:r>
            <a:r>
              <a:rPr lang="en-US" sz="1867" dirty="0"/>
              <a:t> and off-momentum collimators</a:t>
            </a:r>
          </a:p>
          <a:p>
            <a:pPr lvl="1"/>
            <a:r>
              <a:rPr lang="en-US" sz="1867" dirty="0"/>
              <a:t>Beam loss scenarios reproduced by controlled beam scraping on single collimators</a:t>
            </a:r>
          </a:p>
          <a:p>
            <a:pPr lvl="1"/>
            <a:r>
              <a:rPr lang="en-US" sz="1867" dirty="0">
                <a:solidFill>
                  <a:srgbClr val="FF0000"/>
                </a:solidFill>
              </a:rPr>
              <a:t>To be repeated after every change in settings or long technical stop</a:t>
            </a:r>
          </a:p>
          <a:p>
            <a:pPr lvl="2"/>
            <a:endParaRPr lang="en-US" sz="1867" dirty="0"/>
          </a:p>
        </p:txBody>
      </p:sp>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75027"/>
            <a:ext cx="11376025" cy="1065743"/>
          </a:xfrm>
        </p:spPr>
        <p:txBody>
          <a:bodyPr/>
          <a:lstStyle/>
          <a:p>
            <a:r>
              <a:rPr lang="en-GB" sz="2667" dirty="0"/>
              <a:t>MD#6950 – Study of beam loss patterns for improving online BLM diagnostics – </a:t>
            </a:r>
            <a:r>
              <a:rPr lang="en-GB" sz="2667" dirty="0">
                <a:solidFill>
                  <a:srgbClr val="FF0000"/>
                </a:solidFill>
              </a:rPr>
              <a:t>2024 session</a:t>
            </a:r>
            <a:endParaRPr lang="en-US" sz="2667" dirty="0">
              <a:solidFill>
                <a:srgbClr val="FF0000"/>
              </a:solidFill>
            </a:endParaRPr>
          </a:p>
        </p:txBody>
      </p:sp>
      <p:pic>
        <p:nvPicPr>
          <p:cNvPr id="42" name="Picture 41">
            <a:extLst>
              <a:ext uri="{FF2B5EF4-FFF2-40B4-BE49-F238E27FC236}">
                <a16:creationId xmlns:a16="http://schemas.microsoft.com/office/drawing/2014/main" id="{A5AE7BB0-87B2-84AD-B802-892F8FFE139E}"/>
              </a:ext>
            </a:extLst>
          </p:cNvPr>
          <p:cNvPicPr>
            <a:picLocks noChangeAspect="1"/>
          </p:cNvPicPr>
          <p:nvPr/>
        </p:nvPicPr>
        <p:blipFill>
          <a:blip r:embed="rId2"/>
          <a:stretch>
            <a:fillRect/>
          </a:stretch>
        </p:blipFill>
        <p:spPr>
          <a:xfrm>
            <a:off x="167098" y="3300935"/>
            <a:ext cx="6762820" cy="1280796"/>
          </a:xfrm>
          <a:prstGeom prst="rect">
            <a:avLst/>
          </a:prstGeom>
        </p:spPr>
      </p:pic>
      <p:pic>
        <p:nvPicPr>
          <p:cNvPr id="43" name="Picture 42" descr="Chart, histogram&#10;&#10;Description automatically generated">
            <a:extLst>
              <a:ext uri="{FF2B5EF4-FFF2-40B4-BE49-F238E27FC236}">
                <a16:creationId xmlns:a16="http://schemas.microsoft.com/office/drawing/2014/main" id="{6D0A28CD-1D8F-45B7-E6DF-A846DD7D24F5}"/>
              </a:ext>
            </a:extLst>
          </p:cNvPr>
          <p:cNvPicPr>
            <a:picLocks noChangeAspect="1"/>
          </p:cNvPicPr>
          <p:nvPr/>
        </p:nvPicPr>
        <p:blipFill>
          <a:blip r:embed="rId3"/>
          <a:stretch>
            <a:fillRect/>
          </a:stretch>
        </p:blipFill>
        <p:spPr>
          <a:xfrm>
            <a:off x="6743165" y="3018233"/>
            <a:ext cx="5448835" cy="3405521"/>
          </a:xfrm>
          <a:prstGeom prst="rect">
            <a:avLst/>
          </a:prstGeom>
        </p:spPr>
      </p:pic>
      <p:sp>
        <p:nvSpPr>
          <p:cNvPr id="44" name="Oval 43">
            <a:extLst>
              <a:ext uri="{FF2B5EF4-FFF2-40B4-BE49-F238E27FC236}">
                <a16:creationId xmlns:a16="http://schemas.microsoft.com/office/drawing/2014/main" id="{850E9ED3-FE01-BA9C-DD0A-0F038F52B0BE}"/>
              </a:ext>
            </a:extLst>
          </p:cNvPr>
          <p:cNvSpPr/>
          <p:nvPr/>
        </p:nvSpPr>
        <p:spPr>
          <a:xfrm>
            <a:off x="7490690" y="3188084"/>
            <a:ext cx="1440873" cy="301544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rgbClr val="FF0000"/>
              </a:solidFill>
            </a:endParaRPr>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15</a:t>
            </a:fld>
            <a:endParaRPr lang="en-US" dirty="0"/>
          </a:p>
        </p:txBody>
      </p:sp>
      <p:sp>
        <p:nvSpPr>
          <p:cNvPr id="2" name="Rectangle: Rounded Corners 1">
            <a:extLst>
              <a:ext uri="{FF2B5EF4-FFF2-40B4-BE49-F238E27FC236}">
                <a16:creationId xmlns:a16="http://schemas.microsoft.com/office/drawing/2014/main" id="{DC7FD3DB-B188-9A77-FAA5-E9D903A604AD}"/>
              </a:ext>
            </a:extLst>
          </p:cNvPr>
          <p:cNvSpPr/>
          <p:nvPr/>
        </p:nvSpPr>
        <p:spPr>
          <a:xfrm>
            <a:off x="353849" y="4745750"/>
            <a:ext cx="6389316" cy="15134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67" dirty="0"/>
              <a:t>From analysis of past beam scrapings, a dependence of the BLM response on the collimator jaw used was observed (especially in IR3!). </a:t>
            </a:r>
          </a:p>
          <a:p>
            <a:pPr algn="ctr"/>
            <a:r>
              <a:rPr lang="en-US" sz="1867" dirty="0"/>
              <a:t>Check reproducibility of results and if changes are observed with the 2024 configuration</a:t>
            </a:r>
            <a:endParaRPr lang="en-GB" sz="1867" dirty="0"/>
          </a:p>
        </p:txBody>
      </p:sp>
      <p:sp>
        <p:nvSpPr>
          <p:cNvPr id="5" name="Date Placeholder 4">
            <a:extLst>
              <a:ext uri="{FF2B5EF4-FFF2-40B4-BE49-F238E27FC236}">
                <a16:creationId xmlns:a16="http://schemas.microsoft.com/office/drawing/2014/main" id="{8C96EC07-A970-59F2-2126-03B81AF08AA4}"/>
              </a:ext>
            </a:extLst>
          </p:cNvPr>
          <p:cNvSpPr>
            <a:spLocks noGrp="1"/>
          </p:cNvSpPr>
          <p:nvPr>
            <p:ph type="dt" sz="half" idx="10"/>
          </p:nvPr>
        </p:nvSpPr>
        <p:spPr/>
        <p:txBody>
          <a:bodyPr/>
          <a:lstStyle/>
          <a:p>
            <a:r>
              <a:rPr lang="de-CH"/>
              <a:t>20.02.24</a:t>
            </a:r>
            <a:endParaRPr lang="en-US" dirty="0"/>
          </a:p>
        </p:txBody>
      </p:sp>
      <p:sp>
        <p:nvSpPr>
          <p:cNvPr id="6" name="Footer Placeholder 5">
            <a:extLst>
              <a:ext uri="{FF2B5EF4-FFF2-40B4-BE49-F238E27FC236}">
                <a16:creationId xmlns:a16="http://schemas.microsoft.com/office/drawing/2014/main" id="{80212276-8E3C-5CFC-E062-20EB9EF578AA}"/>
              </a:ext>
            </a:extLst>
          </p:cNvPr>
          <p:cNvSpPr>
            <a:spLocks noGrp="1"/>
          </p:cNvSpPr>
          <p:nvPr>
            <p:ph type="ftr" sz="quarter" idx="11"/>
          </p:nvPr>
        </p:nvSpPr>
        <p:spPr/>
        <p:txBody>
          <a:bodyPr/>
          <a:lstStyle/>
          <a:p>
            <a:pPr>
              <a:defRPr/>
            </a:pPr>
            <a:r>
              <a:rPr lang="en-US"/>
              <a:t>S.Morales - LSWG meeting on 2024 MD plans - Beam instrumentation studies</a:t>
            </a:r>
          </a:p>
        </p:txBody>
      </p:sp>
    </p:spTree>
    <p:extLst>
      <p:ext uri="{BB962C8B-B14F-4D97-AF65-F5344CB8AC3E}">
        <p14:creationId xmlns:p14="http://schemas.microsoft.com/office/powerpoint/2010/main" val="2535167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2C986AA-4421-F0E1-1837-9037301CA072}"/>
              </a:ext>
            </a:extLst>
          </p:cNvPr>
          <p:cNvSpPr>
            <a:spLocks noGrp="1"/>
          </p:cNvSpPr>
          <p:nvPr>
            <p:ph idx="1"/>
          </p:nvPr>
        </p:nvSpPr>
        <p:spPr>
          <a:xfrm>
            <a:off x="353849" y="1172518"/>
            <a:ext cx="10859097" cy="5020215"/>
          </a:xfrm>
        </p:spPr>
        <p:txBody>
          <a:bodyPr/>
          <a:lstStyle/>
          <a:p>
            <a:pPr marL="0" indent="0">
              <a:buNone/>
            </a:pPr>
            <a:r>
              <a:rPr lang="en-US" sz="1867" b="0" u="sng" dirty="0"/>
              <a:t>Calibration of the BLM system</a:t>
            </a:r>
            <a:r>
              <a:rPr lang="en-US" sz="1867" b="0" dirty="0"/>
              <a:t> (</a:t>
            </a:r>
            <a:r>
              <a:rPr lang="en-US" sz="1867" b="0" dirty="0" err="1">
                <a:solidFill>
                  <a:srgbClr val="FF0000"/>
                </a:solidFill>
              </a:rPr>
              <a:t>Gy</a:t>
            </a:r>
            <a:r>
              <a:rPr lang="en-US" sz="1867" b="0" dirty="0">
                <a:solidFill>
                  <a:srgbClr val="FF0000"/>
                </a:solidFill>
              </a:rPr>
              <a:t>/s to protons/s</a:t>
            </a:r>
            <a:r>
              <a:rPr lang="en-US" sz="1867" b="0" dirty="0"/>
              <a:t>)</a:t>
            </a:r>
          </a:p>
          <a:p>
            <a:pPr lvl="1"/>
            <a:r>
              <a:rPr lang="en-US" sz="1867" dirty="0"/>
              <a:t>Based</a:t>
            </a:r>
            <a:r>
              <a:rPr lang="en-US" sz="1567" dirty="0"/>
              <a:t> </a:t>
            </a:r>
            <a:r>
              <a:rPr lang="en-US" sz="1867" dirty="0"/>
              <a:t>on the analysis of the BLM detector signals for different well-defined beam loss scenarios</a:t>
            </a:r>
          </a:p>
          <a:p>
            <a:pPr lvl="1"/>
            <a:r>
              <a:rPr lang="en-US" sz="1867" dirty="0"/>
              <a:t>Proton impacts on the jaws of the primary B1 and B2 </a:t>
            </a:r>
            <a:r>
              <a:rPr lang="en-US" sz="1867" dirty="0" err="1"/>
              <a:t>betatron</a:t>
            </a:r>
            <a:r>
              <a:rPr lang="en-US" sz="1867" dirty="0"/>
              <a:t> and off-momentum collimators</a:t>
            </a:r>
          </a:p>
          <a:p>
            <a:pPr lvl="1"/>
            <a:r>
              <a:rPr lang="en-US" sz="1867" dirty="0"/>
              <a:t>Beam loss scenarios reproduced by controlled beam scraping on single collimators</a:t>
            </a:r>
          </a:p>
          <a:p>
            <a:pPr lvl="1"/>
            <a:r>
              <a:rPr lang="en-US" sz="1867" dirty="0">
                <a:solidFill>
                  <a:srgbClr val="FF0000"/>
                </a:solidFill>
              </a:rPr>
              <a:t>To be repeated after every change in settings or long technical stop</a:t>
            </a:r>
          </a:p>
          <a:p>
            <a:pPr lvl="1"/>
            <a:endParaRPr lang="en-US" sz="1867" dirty="0"/>
          </a:p>
          <a:p>
            <a:pPr lvl="2"/>
            <a:endParaRPr lang="en-US" sz="1867" dirty="0"/>
          </a:p>
        </p:txBody>
      </p:sp>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75027"/>
            <a:ext cx="11376025" cy="1065743"/>
          </a:xfrm>
        </p:spPr>
        <p:txBody>
          <a:bodyPr/>
          <a:lstStyle/>
          <a:p>
            <a:r>
              <a:rPr lang="en-GB" sz="2667" dirty="0"/>
              <a:t>MD#6950 – Study of beam loss patterns for improving online BLM diagnostics – </a:t>
            </a:r>
            <a:r>
              <a:rPr lang="en-GB" sz="2667" dirty="0">
                <a:solidFill>
                  <a:srgbClr val="FF0000"/>
                </a:solidFill>
              </a:rPr>
              <a:t>2024 session</a:t>
            </a:r>
            <a:endParaRPr lang="en-US" sz="2667" dirty="0">
              <a:solidFill>
                <a:srgbClr val="FF0000"/>
              </a:solidFill>
            </a:endParaRPr>
          </a:p>
        </p:txBody>
      </p:sp>
      <p:pic>
        <p:nvPicPr>
          <p:cNvPr id="43" name="Picture 42" descr="Chart, histogram&#10;&#10;Description automatically generated">
            <a:extLst>
              <a:ext uri="{FF2B5EF4-FFF2-40B4-BE49-F238E27FC236}">
                <a16:creationId xmlns:a16="http://schemas.microsoft.com/office/drawing/2014/main" id="{6D0A28CD-1D8F-45B7-E6DF-A846DD7D24F5}"/>
              </a:ext>
            </a:extLst>
          </p:cNvPr>
          <p:cNvPicPr>
            <a:picLocks noChangeAspect="1"/>
          </p:cNvPicPr>
          <p:nvPr/>
        </p:nvPicPr>
        <p:blipFill>
          <a:blip r:embed="rId2"/>
          <a:stretch>
            <a:fillRect/>
          </a:stretch>
        </p:blipFill>
        <p:spPr>
          <a:xfrm>
            <a:off x="6743165" y="3018233"/>
            <a:ext cx="5448835" cy="3405521"/>
          </a:xfrm>
          <a:prstGeom prst="rect">
            <a:avLst/>
          </a:prstGeom>
        </p:spPr>
      </p:pic>
      <p:sp>
        <p:nvSpPr>
          <p:cNvPr id="44" name="Oval 43">
            <a:extLst>
              <a:ext uri="{FF2B5EF4-FFF2-40B4-BE49-F238E27FC236}">
                <a16:creationId xmlns:a16="http://schemas.microsoft.com/office/drawing/2014/main" id="{850E9ED3-FE01-BA9C-DD0A-0F038F52B0BE}"/>
              </a:ext>
            </a:extLst>
          </p:cNvPr>
          <p:cNvSpPr/>
          <p:nvPr/>
        </p:nvSpPr>
        <p:spPr>
          <a:xfrm>
            <a:off x="9688945" y="3135979"/>
            <a:ext cx="1440873" cy="301544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rgbClr val="FF0000"/>
              </a:solidFill>
            </a:endParaRPr>
          </a:p>
        </p:txBody>
      </p:sp>
      <p:pic>
        <p:nvPicPr>
          <p:cNvPr id="2" name="Picture 1">
            <a:extLst>
              <a:ext uri="{FF2B5EF4-FFF2-40B4-BE49-F238E27FC236}">
                <a16:creationId xmlns:a16="http://schemas.microsoft.com/office/drawing/2014/main" id="{28573DFF-B3C3-F9BB-883D-F3884796A52A}"/>
              </a:ext>
            </a:extLst>
          </p:cNvPr>
          <p:cNvPicPr>
            <a:picLocks noChangeAspect="1"/>
          </p:cNvPicPr>
          <p:nvPr/>
        </p:nvPicPr>
        <p:blipFill>
          <a:blip r:embed="rId3"/>
          <a:stretch>
            <a:fillRect/>
          </a:stretch>
        </p:blipFill>
        <p:spPr>
          <a:xfrm>
            <a:off x="205040" y="3291709"/>
            <a:ext cx="6686937" cy="1222753"/>
          </a:xfrm>
          <a:prstGeom prst="rect">
            <a:avLst/>
          </a:prstGeom>
        </p:spPr>
      </p:pic>
      <p:sp>
        <p:nvSpPr>
          <p:cNvPr id="7" name="Slide Number Placeholder 6">
            <a:extLst>
              <a:ext uri="{FF2B5EF4-FFF2-40B4-BE49-F238E27FC236}">
                <a16:creationId xmlns:a16="http://schemas.microsoft.com/office/drawing/2014/main" id="{6485E243-DFDE-6D3D-9FD9-B0B2EFA5D8D7}"/>
              </a:ext>
            </a:extLst>
          </p:cNvPr>
          <p:cNvSpPr>
            <a:spLocks noGrp="1"/>
          </p:cNvSpPr>
          <p:nvPr>
            <p:ph type="sldNum" sz="quarter" idx="12"/>
          </p:nvPr>
        </p:nvSpPr>
        <p:spPr/>
        <p:txBody>
          <a:bodyPr/>
          <a:lstStyle/>
          <a:p>
            <a:fld id="{17918391-D411-FE40-AAD7-861AE5233E0E}" type="slidenum">
              <a:rPr lang="en-US" smtClean="0"/>
              <a:pPr/>
              <a:t>16</a:t>
            </a:fld>
            <a:endParaRPr lang="en-US" dirty="0"/>
          </a:p>
        </p:txBody>
      </p:sp>
      <p:sp>
        <p:nvSpPr>
          <p:cNvPr id="8" name="Date Placeholder 7">
            <a:extLst>
              <a:ext uri="{FF2B5EF4-FFF2-40B4-BE49-F238E27FC236}">
                <a16:creationId xmlns:a16="http://schemas.microsoft.com/office/drawing/2014/main" id="{BBBBBD8D-6932-F8AA-53E3-A3354C9BB226}"/>
              </a:ext>
            </a:extLst>
          </p:cNvPr>
          <p:cNvSpPr>
            <a:spLocks noGrp="1"/>
          </p:cNvSpPr>
          <p:nvPr>
            <p:ph type="dt" sz="half" idx="10"/>
          </p:nvPr>
        </p:nvSpPr>
        <p:spPr/>
        <p:txBody>
          <a:bodyPr/>
          <a:lstStyle/>
          <a:p>
            <a:r>
              <a:rPr lang="de-CH"/>
              <a:t>20.02.24</a:t>
            </a:r>
            <a:endParaRPr lang="en-US" dirty="0"/>
          </a:p>
        </p:txBody>
      </p:sp>
      <p:sp>
        <p:nvSpPr>
          <p:cNvPr id="6" name="Rectangle: Rounded Corners 1">
            <a:extLst>
              <a:ext uri="{FF2B5EF4-FFF2-40B4-BE49-F238E27FC236}">
                <a16:creationId xmlns:a16="http://schemas.microsoft.com/office/drawing/2014/main" id="{3E36B570-D54D-86F2-B813-F9182848314F}"/>
              </a:ext>
            </a:extLst>
          </p:cNvPr>
          <p:cNvSpPr/>
          <p:nvPr/>
        </p:nvSpPr>
        <p:spPr>
          <a:xfrm>
            <a:off x="353849" y="4745750"/>
            <a:ext cx="6389316" cy="15134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67" dirty="0"/>
              <a:t>From analysis of past beam scrapings, a dependence of the BLM response on the collimator jaw used was observed (especially in IR3!). </a:t>
            </a:r>
          </a:p>
          <a:p>
            <a:pPr algn="ctr"/>
            <a:r>
              <a:rPr lang="en-US" sz="1867" dirty="0"/>
              <a:t>Check reproducibility of results and if changes are observed with the 2024 configuration</a:t>
            </a:r>
            <a:endParaRPr lang="en-GB" sz="1867" dirty="0"/>
          </a:p>
        </p:txBody>
      </p:sp>
      <p:sp>
        <p:nvSpPr>
          <p:cNvPr id="9" name="Footer Placeholder 8">
            <a:extLst>
              <a:ext uri="{FF2B5EF4-FFF2-40B4-BE49-F238E27FC236}">
                <a16:creationId xmlns:a16="http://schemas.microsoft.com/office/drawing/2014/main" id="{CB1DBA18-86F8-4841-CBB5-20C43D421888}"/>
              </a:ext>
            </a:extLst>
          </p:cNvPr>
          <p:cNvSpPr>
            <a:spLocks noGrp="1"/>
          </p:cNvSpPr>
          <p:nvPr>
            <p:ph type="ftr" sz="quarter" idx="11"/>
          </p:nvPr>
        </p:nvSpPr>
        <p:spPr/>
        <p:txBody>
          <a:bodyPr/>
          <a:lstStyle/>
          <a:p>
            <a:pPr>
              <a:defRPr/>
            </a:pPr>
            <a:r>
              <a:rPr lang="en-US"/>
              <a:t>S.Morales - LSWG meeting on 2024 MD plans - Beam instrumentation studies</a:t>
            </a:r>
          </a:p>
        </p:txBody>
      </p:sp>
    </p:spTree>
    <p:extLst>
      <p:ext uri="{BB962C8B-B14F-4D97-AF65-F5344CB8AC3E}">
        <p14:creationId xmlns:p14="http://schemas.microsoft.com/office/powerpoint/2010/main" val="683815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2C986AA-4421-F0E1-1837-9037301CA072}"/>
              </a:ext>
            </a:extLst>
          </p:cNvPr>
          <p:cNvSpPr>
            <a:spLocks noGrp="1"/>
          </p:cNvSpPr>
          <p:nvPr>
            <p:ph idx="1"/>
          </p:nvPr>
        </p:nvSpPr>
        <p:spPr>
          <a:xfrm>
            <a:off x="353849" y="1171710"/>
            <a:ext cx="11430164" cy="5020215"/>
          </a:xfrm>
        </p:spPr>
        <p:txBody>
          <a:bodyPr/>
          <a:lstStyle/>
          <a:p>
            <a:r>
              <a:rPr lang="en-US" sz="1600" b="0" dirty="0"/>
              <a:t>Injection of 3 nominals (protons) per beam (to stay below SBF) and ramp to top energy</a:t>
            </a:r>
          </a:p>
          <a:p>
            <a:r>
              <a:rPr lang="en-US" sz="1600" b="0" dirty="0"/>
              <a:t>BIC mask collimators, BLMs and BPMs</a:t>
            </a:r>
          </a:p>
          <a:p>
            <a:r>
              <a:rPr lang="en-US" sz="1600" b="0" dirty="0"/>
              <a:t>BLM thresholds remain at the nominal settings in all the machine</a:t>
            </a:r>
          </a:p>
          <a:p>
            <a:r>
              <a:rPr lang="en-US" sz="1600" b="0" dirty="0"/>
              <a:t>Correct beam orbit (if feedback is off)</a:t>
            </a:r>
          </a:p>
          <a:p>
            <a:r>
              <a:rPr lang="en-US" sz="1600" b="0" dirty="0"/>
              <a:t>Check </a:t>
            </a:r>
            <a:r>
              <a:rPr lang="en-US" sz="1600" b="0" dirty="0" err="1"/>
              <a:t>dBLM</a:t>
            </a:r>
            <a:r>
              <a:rPr lang="en-US" sz="1600" b="0" dirty="0"/>
              <a:t> phasing </a:t>
            </a:r>
          </a:p>
          <a:p>
            <a:r>
              <a:rPr lang="en-US" sz="1600" b="0" dirty="0"/>
              <a:t>Beam scraping with primary collimators in IR3 (off-momentum) and IR7 (horizontal, vertical and skew) with only left jaw, only right jaw, and both jaws</a:t>
            </a:r>
          </a:p>
          <a:p>
            <a:r>
              <a:rPr lang="en-US" sz="1600" b="0" dirty="0"/>
              <a:t>Two sessions of 4 hours (or one of 8)</a:t>
            </a:r>
          </a:p>
          <a:p>
            <a:r>
              <a:rPr lang="en-US" sz="1600" b="0" dirty="0"/>
              <a:t>Data useful for both IC BLM and </a:t>
            </a:r>
            <a:r>
              <a:rPr lang="en-US" sz="1600" b="0" dirty="0" err="1"/>
              <a:t>dBLM</a:t>
            </a:r>
            <a:r>
              <a:rPr lang="en-US" sz="1600" b="0" dirty="0"/>
              <a:t> calibrations</a:t>
            </a:r>
          </a:p>
          <a:p>
            <a:endParaRPr lang="en-US" sz="1600" b="0" dirty="0"/>
          </a:p>
        </p:txBody>
      </p:sp>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75027"/>
            <a:ext cx="11376025" cy="1065743"/>
          </a:xfrm>
        </p:spPr>
        <p:txBody>
          <a:bodyPr/>
          <a:lstStyle/>
          <a:p>
            <a:r>
              <a:rPr lang="en-GB" sz="2667" dirty="0"/>
              <a:t>MD#6950 – Study of beam loss patterns for improving online BLM diagnostics - </a:t>
            </a:r>
            <a:r>
              <a:rPr lang="en-GB" sz="2667" dirty="0">
                <a:solidFill>
                  <a:srgbClr val="FF0000"/>
                </a:solidFill>
              </a:rPr>
              <a:t>2024 session</a:t>
            </a:r>
            <a:endParaRPr lang="en-US" sz="2667" dirty="0"/>
          </a:p>
        </p:txBody>
      </p:sp>
      <p:sp>
        <p:nvSpPr>
          <p:cNvPr id="2" name="Rectangle: Rounded Corners 1">
            <a:extLst>
              <a:ext uri="{FF2B5EF4-FFF2-40B4-BE49-F238E27FC236}">
                <a16:creationId xmlns:a16="http://schemas.microsoft.com/office/drawing/2014/main" id="{99971E1B-9DBB-F996-29A8-E2510AD02576}"/>
              </a:ext>
            </a:extLst>
          </p:cNvPr>
          <p:cNvSpPr/>
          <p:nvPr/>
        </p:nvSpPr>
        <p:spPr>
          <a:xfrm>
            <a:off x="1775520" y="5234219"/>
            <a:ext cx="8640960" cy="10657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OK to do during beam commissioning once the final configuration of the machine is in place –&gt; collimation settings and optics</a:t>
            </a:r>
          </a:p>
          <a:p>
            <a:pPr algn="ctr"/>
            <a:r>
              <a:rPr lang="en-GB" sz="1600" dirty="0"/>
              <a:t>Possibility to check differences in FLATTOP, SQUEEZE, ADJUST? -&gt; Request of 2 fills</a:t>
            </a:r>
          </a:p>
        </p:txBody>
      </p:sp>
      <p:sp>
        <p:nvSpPr>
          <p:cNvPr id="7" name="Slide Number Placeholder 6">
            <a:extLst>
              <a:ext uri="{FF2B5EF4-FFF2-40B4-BE49-F238E27FC236}">
                <a16:creationId xmlns:a16="http://schemas.microsoft.com/office/drawing/2014/main" id="{9F59E6B5-AF54-B3D3-802F-6F868995F741}"/>
              </a:ext>
            </a:extLst>
          </p:cNvPr>
          <p:cNvSpPr>
            <a:spLocks noGrp="1"/>
          </p:cNvSpPr>
          <p:nvPr>
            <p:ph type="sldNum" sz="quarter" idx="12"/>
          </p:nvPr>
        </p:nvSpPr>
        <p:spPr/>
        <p:txBody>
          <a:bodyPr/>
          <a:lstStyle/>
          <a:p>
            <a:fld id="{17918391-D411-FE40-AAD7-861AE5233E0E}" type="slidenum">
              <a:rPr lang="en-US" smtClean="0"/>
              <a:pPr/>
              <a:t>17</a:t>
            </a:fld>
            <a:endParaRPr lang="en-US" dirty="0"/>
          </a:p>
        </p:txBody>
      </p:sp>
      <p:sp>
        <p:nvSpPr>
          <p:cNvPr id="5" name="Date Placeholder 4">
            <a:extLst>
              <a:ext uri="{FF2B5EF4-FFF2-40B4-BE49-F238E27FC236}">
                <a16:creationId xmlns:a16="http://schemas.microsoft.com/office/drawing/2014/main" id="{7C5E14AA-C6CF-5031-60A7-3038CDAEFC26}"/>
              </a:ext>
            </a:extLst>
          </p:cNvPr>
          <p:cNvSpPr>
            <a:spLocks noGrp="1"/>
          </p:cNvSpPr>
          <p:nvPr>
            <p:ph type="dt" sz="half" idx="10"/>
          </p:nvPr>
        </p:nvSpPr>
        <p:spPr/>
        <p:txBody>
          <a:bodyPr/>
          <a:lstStyle/>
          <a:p>
            <a:r>
              <a:rPr lang="de-CH"/>
              <a:t>20.02.24</a:t>
            </a:r>
            <a:endParaRPr lang="en-US" dirty="0"/>
          </a:p>
        </p:txBody>
      </p:sp>
      <p:sp>
        <p:nvSpPr>
          <p:cNvPr id="6" name="Footer Placeholder 5">
            <a:extLst>
              <a:ext uri="{FF2B5EF4-FFF2-40B4-BE49-F238E27FC236}">
                <a16:creationId xmlns:a16="http://schemas.microsoft.com/office/drawing/2014/main" id="{EF6D4938-0299-6597-7EC8-BA7D2F2FB1B5}"/>
              </a:ext>
            </a:extLst>
          </p:cNvPr>
          <p:cNvSpPr>
            <a:spLocks noGrp="1"/>
          </p:cNvSpPr>
          <p:nvPr>
            <p:ph type="ftr" sz="quarter" idx="11"/>
          </p:nvPr>
        </p:nvSpPr>
        <p:spPr/>
        <p:txBody>
          <a:bodyPr/>
          <a:lstStyle/>
          <a:p>
            <a:pPr>
              <a:defRPr/>
            </a:pPr>
            <a:r>
              <a:rPr lang="en-US"/>
              <a:t>S.Morales - LSWG meeting on 2024 MD plans - Beam instrumentation studies</a:t>
            </a:r>
          </a:p>
        </p:txBody>
      </p:sp>
    </p:spTree>
    <p:extLst>
      <p:ext uri="{BB962C8B-B14F-4D97-AF65-F5344CB8AC3E}">
        <p14:creationId xmlns:p14="http://schemas.microsoft.com/office/powerpoint/2010/main" val="36030413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2C986AA-4421-F0E1-1837-9037301CA072}"/>
              </a:ext>
            </a:extLst>
          </p:cNvPr>
          <p:cNvSpPr>
            <a:spLocks noGrp="1"/>
          </p:cNvSpPr>
          <p:nvPr>
            <p:ph idx="1"/>
          </p:nvPr>
        </p:nvSpPr>
        <p:spPr>
          <a:xfrm>
            <a:off x="353849" y="1185365"/>
            <a:ext cx="10459137" cy="5020215"/>
          </a:xfrm>
        </p:spPr>
        <p:txBody>
          <a:bodyPr/>
          <a:lstStyle/>
          <a:p>
            <a:r>
              <a:rPr lang="en-US" sz="1867" b="0" dirty="0"/>
              <a:t>Calibration of the BLM system at injection energy (beam scraping)</a:t>
            </a:r>
          </a:p>
          <a:p>
            <a:r>
              <a:rPr lang="en-US" sz="1867" b="0" dirty="0"/>
              <a:t>Study the dependence of the BLM response on the collimator jaw used for beam scraping</a:t>
            </a:r>
          </a:p>
          <a:p>
            <a:endParaRPr lang="en-US" sz="1867" b="0" dirty="0"/>
          </a:p>
          <a:p>
            <a:endParaRPr lang="en-US" sz="1867" b="0" dirty="0"/>
          </a:p>
          <a:p>
            <a:endParaRPr lang="en-US" sz="1867" b="0" dirty="0"/>
          </a:p>
          <a:p>
            <a:endParaRPr lang="en-US" sz="1867" b="0" dirty="0"/>
          </a:p>
          <a:p>
            <a:r>
              <a:rPr lang="en-US" sz="1867" b="0" dirty="0"/>
              <a:t>BLM thresholds remain at the nominal settings in all the machine</a:t>
            </a:r>
          </a:p>
          <a:p>
            <a:r>
              <a:rPr lang="en-US" sz="1867" b="0" dirty="0"/>
              <a:t>Data useful for both IC BLM and </a:t>
            </a:r>
            <a:r>
              <a:rPr lang="en-US" sz="1867" b="0" dirty="0" err="1"/>
              <a:t>dBLM</a:t>
            </a:r>
            <a:r>
              <a:rPr lang="en-US" sz="1867" b="0" dirty="0"/>
              <a:t> response studies</a:t>
            </a:r>
          </a:p>
          <a:p>
            <a:r>
              <a:rPr lang="en-US" sz="1867" b="0" dirty="0"/>
              <a:t>One session of 4 hours</a:t>
            </a:r>
          </a:p>
          <a:p>
            <a:endParaRPr lang="en-US" sz="1600" b="0" dirty="0"/>
          </a:p>
        </p:txBody>
      </p:sp>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353849" y="275027"/>
            <a:ext cx="11376025" cy="1065743"/>
          </a:xfrm>
        </p:spPr>
        <p:txBody>
          <a:bodyPr/>
          <a:lstStyle/>
          <a:p>
            <a:r>
              <a:rPr lang="en-GB" sz="2667" dirty="0"/>
              <a:t>MD#9504 – Diamond detector and ionization chamber BLM response studies at injection energy – </a:t>
            </a:r>
            <a:r>
              <a:rPr lang="en-GB" sz="2667" dirty="0">
                <a:solidFill>
                  <a:srgbClr val="FF0000"/>
                </a:solidFill>
              </a:rPr>
              <a:t>2024 session</a:t>
            </a:r>
            <a:endParaRPr lang="en-US" sz="2667" dirty="0">
              <a:solidFill>
                <a:srgbClr val="FF0000"/>
              </a:solidFill>
            </a:endParaRPr>
          </a:p>
        </p:txBody>
      </p:sp>
      <p:sp>
        <p:nvSpPr>
          <p:cNvPr id="2" name="TextBox 1">
            <a:extLst>
              <a:ext uri="{FF2B5EF4-FFF2-40B4-BE49-F238E27FC236}">
                <a16:creationId xmlns:a16="http://schemas.microsoft.com/office/drawing/2014/main" id="{D138F9EE-1CF5-F1EA-969E-87C9ECEBEAFA}"/>
              </a:ext>
            </a:extLst>
          </p:cNvPr>
          <p:cNvSpPr txBox="1"/>
          <p:nvPr/>
        </p:nvSpPr>
        <p:spPr>
          <a:xfrm>
            <a:off x="927116" y="2264052"/>
            <a:ext cx="1288814" cy="287323"/>
          </a:xfrm>
          <a:prstGeom prst="rect">
            <a:avLst/>
          </a:prstGeom>
          <a:noFill/>
        </p:spPr>
        <p:txBody>
          <a:bodyPr wrap="none" lIns="0" tIns="0" rIns="0" bIns="0" rtlCol="0">
            <a:spAutoFit/>
          </a:bodyPr>
          <a:lstStyle/>
          <a:p>
            <a:r>
              <a:rPr lang="en-US" sz="1867" dirty="0">
                <a:solidFill>
                  <a:srgbClr val="0033A0"/>
                </a:solidFill>
                <a:latin typeface="Arial"/>
              </a:rPr>
              <a:t>Vertical coll.</a:t>
            </a:r>
          </a:p>
        </p:txBody>
      </p:sp>
      <p:sp>
        <p:nvSpPr>
          <p:cNvPr id="5" name="Rectangle 4">
            <a:extLst>
              <a:ext uri="{FF2B5EF4-FFF2-40B4-BE49-F238E27FC236}">
                <a16:creationId xmlns:a16="http://schemas.microsoft.com/office/drawing/2014/main" id="{94249703-770D-61E3-9C40-C34B4CA884CE}"/>
              </a:ext>
            </a:extLst>
          </p:cNvPr>
          <p:cNvSpPr/>
          <p:nvPr/>
        </p:nvSpPr>
        <p:spPr>
          <a:xfrm>
            <a:off x="927116" y="2775935"/>
            <a:ext cx="1275649" cy="1639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 name="Rectangle 5">
            <a:extLst>
              <a:ext uri="{FF2B5EF4-FFF2-40B4-BE49-F238E27FC236}">
                <a16:creationId xmlns:a16="http://schemas.microsoft.com/office/drawing/2014/main" id="{7F5182C2-E7A9-95C4-CD6B-E3D9AA74DE14}"/>
              </a:ext>
            </a:extLst>
          </p:cNvPr>
          <p:cNvSpPr/>
          <p:nvPr/>
        </p:nvSpPr>
        <p:spPr>
          <a:xfrm>
            <a:off x="927116" y="3433983"/>
            <a:ext cx="1275649" cy="1910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cxnSp>
        <p:nvCxnSpPr>
          <p:cNvPr id="7" name="Straight Arrow Connector 6">
            <a:extLst>
              <a:ext uri="{FF2B5EF4-FFF2-40B4-BE49-F238E27FC236}">
                <a16:creationId xmlns:a16="http://schemas.microsoft.com/office/drawing/2014/main" id="{9EF2505A-1A3A-844B-3B4A-C9749F0C2C5C}"/>
              </a:ext>
            </a:extLst>
          </p:cNvPr>
          <p:cNvCxnSpPr>
            <a:cxnSpLocks/>
          </p:cNvCxnSpPr>
          <p:nvPr/>
        </p:nvCxnSpPr>
        <p:spPr>
          <a:xfrm flipV="1">
            <a:off x="729736" y="3171086"/>
            <a:ext cx="3233347" cy="53268"/>
          </a:xfrm>
          <a:prstGeom prst="straightConnector1">
            <a:avLst/>
          </a:prstGeom>
          <a:ln w="571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8" name="Cylinder 7">
            <a:extLst>
              <a:ext uri="{FF2B5EF4-FFF2-40B4-BE49-F238E27FC236}">
                <a16:creationId xmlns:a16="http://schemas.microsoft.com/office/drawing/2014/main" id="{F0363FC0-7229-2D77-012A-82B839CCE65C}"/>
              </a:ext>
            </a:extLst>
          </p:cNvPr>
          <p:cNvSpPr/>
          <p:nvPr/>
        </p:nvSpPr>
        <p:spPr>
          <a:xfrm>
            <a:off x="2923119" y="2816881"/>
            <a:ext cx="347831" cy="712623"/>
          </a:xfrm>
          <a:prstGeom prst="ca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9" name="Explosion: 8 Points 8">
            <a:extLst>
              <a:ext uri="{FF2B5EF4-FFF2-40B4-BE49-F238E27FC236}">
                <a16:creationId xmlns:a16="http://schemas.microsoft.com/office/drawing/2014/main" id="{7AED5EE7-FA7B-02D5-4952-A68CB23608B5}"/>
              </a:ext>
            </a:extLst>
          </p:cNvPr>
          <p:cNvSpPr/>
          <p:nvPr/>
        </p:nvSpPr>
        <p:spPr>
          <a:xfrm>
            <a:off x="1245537" y="2927923"/>
            <a:ext cx="638804" cy="581077"/>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cxnSp>
        <p:nvCxnSpPr>
          <p:cNvPr id="10" name="Straight Arrow Connector 9">
            <a:extLst>
              <a:ext uri="{FF2B5EF4-FFF2-40B4-BE49-F238E27FC236}">
                <a16:creationId xmlns:a16="http://schemas.microsoft.com/office/drawing/2014/main" id="{E051E20C-E4F8-8E25-1404-58E10B3BD113}"/>
              </a:ext>
            </a:extLst>
          </p:cNvPr>
          <p:cNvCxnSpPr/>
          <p:nvPr/>
        </p:nvCxnSpPr>
        <p:spPr>
          <a:xfrm flipV="1">
            <a:off x="1750865" y="2618997"/>
            <a:ext cx="944939" cy="49029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FB680925-9FAC-2102-2032-9DBD5D9093D1}"/>
              </a:ext>
            </a:extLst>
          </p:cNvPr>
          <p:cNvCxnSpPr>
            <a:cxnSpLocks/>
          </p:cNvCxnSpPr>
          <p:nvPr/>
        </p:nvCxnSpPr>
        <p:spPr>
          <a:xfrm flipV="1">
            <a:off x="1720809" y="2939139"/>
            <a:ext cx="944939" cy="20492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F8C1BBC1-BF0F-4CF6-5266-803869644264}"/>
              </a:ext>
            </a:extLst>
          </p:cNvPr>
          <p:cNvCxnSpPr>
            <a:cxnSpLocks/>
          </p:cNvCxnSpPr>
          <p:nvPr/>
        </p:nvCxnSpPr>
        <p:spPr>
          <a:xfrm>
            <a:off x="1514076" y="3257119"/>
            <a:ext cx="1174473" cy="26827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785DE394-CE54-0411-0254-AB654786A474}"/>
              </a:ext>
            </a:extLst>
          </p:cNvPr>
          <p:cNvCxnSpPr>
            <a:cxnSpLocks/>
          </p:cNvCxnSpPr>
          <p:nvPr/>
        </p:nvCxnSpPr>
        <p:spPr>
          <a:xfrm>
            <a:off x="1461217" y="3252927"/>
            <a:ext cx="1227331" cy="71370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C49D738-541A-7BE5-B6BD-3D916E1F8E4D}"/>
              </a:ext>
            </a:extLst>
          </p:cNvPr>
          <p:cNvSpPr txBox="1"/>
          <p:nvPr/>
        </p:nvSpPr>
        <p:spPr>
          <a:xfrm>
            <a:off x="3043855" y="2456657"/>
            <a:ext cx="160300" cy="287323"/>
          </a:xfrm>
          <a:prstGeom prst="rect">
            <a:avLst/>
          </a:prstGeom>
          <a:noFill/>
        </p:spPr>
        <p:txBody>
          <a:bodyPr wrap="none" lIns="0" tIns="0" rIns="0" bIns="0" rtlCol="0">
            <a:spAutoFit/>
          </a:bodyPr>
          <a:lstStyle/>
          <a:p>
            <a:r>
              <a:rPr lang="en-US" sz="1867" dirty="0">
                <a:solidFill>
                  <a:srgbClr val="0033A0"/>
                </a:solidFill>
                <a:latin typeface="Arial"/>
              </a:rPr>
              <a:t>V</a:t>
            </a:r>
          </a:p>
        </p:txBody>
      </p:sp>
      <p:sp>
        <p:nvSpPr>
          <p:cNvPr id="17" name="Slide Number Placeholder 16">
            <a:extLst>
              <a:ext uri="{FF2B5EF4-FFF2-40B4-BE49-F238E27FC236}">
                <a16:creationId xmlns:a16="http://schemas.microsoft.com/office/drawing/2014/main" id="{23C17CB3-C41C-222F-622A-7D5AC8535C73}"/>
              </a:ext>
            </a:extLst>
          </p:cNvPr>
          <p:cNvSpPr>
            <a:spLocks noGrp="1"/>
          </p:cNvSpPr>
          <p:nvPr>
            <p:ph type="sldNum" sz="quarter" idx="12"/>
          </p:nvPr>
        </p:nvSpPr>
        <p:spPr/>
        <p:txBody>
          <a:bodyPr/>
          <a:lstStyle/>
          <a:p>
            <a:fld id="{17918391-D411-FE40-AAD7-861AE5233E0E}" type="slidenum">
              <a:rPr lang="en-US" smtClean="0"/>
              <a:pPr/>
              <a:t>18</a:t>
            </a:fld>
            <a:endParaRPr lang="en-US" dirty="0"/>
          </a:p>
        </p:txBody>
      </p:sp>
      <p:sp>
        <p:nvSpPr>
          <p:cNvPr id="15" name="Date Placeholder 14">
            <a:extLst>
              <a:ext uri="{FF2B5EF4-FFF2-40B4-BE49-F238E27FC236}">
                <a16:creationId xmlns:a16="http://schemas.microsoft.com/office/drawing/2014/main" id="{19221800-00A4-E460-F08B-454AE8A8456B}"/>
              </a:ext>
            </a:extLst>
          </p:cNvPr>
          <p:cNvSpPr>
            <a:spLocks noGrp="1"/>
          </p:cNvSpPr>
          <p:nvPr>
            <p:ph type="dt" sz="half" idx="10"/>
          </p:nvPr>
        </p:nvSpPr>
        <p:spPr/>
        <p:txBody>
          <a:bodyPr/>
          <a:lstStyle/>
          <a:p>
            <a:r>
              <a:rPr lang="de-CH"/>
              <a:t>20.02.24</a:t>
            </a:r>
            <a:endParaRPr lang="en-US" dirty="0"/>
          </a:p>
        </p:txBody>
      </p:sp>
      <p:sp>
        <p:nvSpPr>
          <p:cNvPr id="16" name="Rectangle: Rounded Corners 1">
            <a:extLst>
              <a:ext uri="{FF2B5EF4-FFF2-40B4-BE49-F238E27FC236}">
                <a16:creationId xmlns:a16="http://schemas.microsoft.com/office/drawing/2014/main" id="{CABA6E81-06E8-B77F-87E7-696BC39E12AD}"/>
              </a:ext>
            </a:extLst>
          </p:cNvPr>
          <p:cNvSpPr/>
          <p:nvPr/>
        </p:nvSpPr>
        <p:spPr>
          <a:xfrm>
            <a:off x="5244866" y="2387341"/>
            <a:ext cx="6389316" cy="15134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67" dirty="0"/>
              <a:t>From analysis of past beam scrapings, a dependence of the BLM response on the collimator jaw used was observed (especially in IR3!). </a:t>
            </a:r>
          </a:p>
          <a:p>
            <a:pPr algn="ctr"/>
            <a:r>
              <a:rPr lang="en-US" sz="1867" dirty="0"/>
              <a:t>Check reproducibility of results and if changes are observed with the 2024 configuration</a:t>
            </a:r>
            <a:endParaRPr lang="en-GB" sz="1867" dirty="0"/>
          </a:p>
        </p:txBody>
      </p:sp>
      <p:sp>
        <p:nvSpPr>
          <p:cNvPr id="19" name="Footer Placeholder 18">
            <a:extLst>
              <a:ext uri="{FF2B5EF4-FFF2-40B4-BE49-F238E27FC236}">
                <a16:creationId xmlns:a16="http://schemas.microsoft.com/office/drawing/2014/main" id="{D01E09E5-2C42-4770-AA5A-A58E3C7A2B16}"/>
              </a:ext>
            </a:extLst>
          </p:cNvPr>
          <p:cNvSpPr>
            <a:spLocks noGrp="1"/>
          </p:cNvSpPr>
          <p:nvPr>
            <p:ph type="ftr" sz="quarter" idx="11"/>
          </p:nvPr>
        </p:nvSpPr>
        <p:spPr/>
        <p:txBody>
          <a:bodyPr/>
          <a:lstStyle/>
          <a:p>
            <a:pPr>
              <a:defRPr/>
            </a:pPr>
            <a:r>
              <a:rPr lang="en-US"/>
              <a:t>S.Morales - LSWG meeting on 2024 MD plans - Beam instrumentation studies</a:t>
            </a:r>
          </a:p>
        </p:txBody>
      </p:sp>
    </p:spTree>
    <p:extLst>
      <p:ext uri="{BB962C8B-B14F-4D97-AF65-F5344CB8AC3E}">
        <p14:creationId xmlns:p14="http://schemas.microsoft.com/office/powerpoint/2010/main" val="2187156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035 -0.00278 L 0.00035 -0.00247 C -0.00035 0.01728 -0.00087 0.01728 0.00035 0.03734 C 0.00052 0.03889 0.00087 0.04012 0.00121 0.04135 L 0.00035 0.04969 " pathEditMode="relative" rAng="0" ptsTypes="AAAAA">
                                      <p:cBhvr>
                                        <p:cTn id="6" dur="2000" fill="hold"/>
                                        <p:tgtEl>
                                          <p:spTgt spid="5"/>
                                        </p:tgtEl>
                                        <p:attrNameLst>
                                          <p:attrName>ppt_x</p:attrName>
                                          <p:attrName>ppt_y</p:attrName>
                                        </p:attrNameLst>
                                      </p:cBhvr>
                                      <p:rCtr x="0" y="2623"/>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1" nodeType="clickEffect">
                                  <p:stCondLst>
                                    <p:cond delay="0"/>
                                  </p:stCondLst>
                                  <p:childTnLst>
                                    <p:animMotion origin="layout" path="M -0.00035 0.04444 L -0.00035 0.04475 C 0.00087 0.01975 0.00035 0.03456 0.00035 3.33333E-6 " pathEditMode="relative" rAng="0" ptsTypes="AAA">
                                      <p:cBhvr>
                                        <p:cTn id="10" dur="2000" fill="hold"/>
                                        <p:tgtEl>
                                          <p:spTgt spid="5"/>
                                        </p:tgtEl>
                                        <p:attrNameLst>
                                          <p:attrName>ppt_x</p:attrName>
                                          <p:attrName>ppt_y</p:attrName>
                                        </p:attrNameLst>
                                      </p:cBhvr>
                                      <p:rCtr x="35" y="-2222"/>
                                    </p:animMotion>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grpId="0" nodeType="clickEffect">
                                  <p:stCondLst>
                                    <p:cond delay="0"/>
                                  </p:stCondLst>
                                  <p:childTnLst>
                                    <p:animMotion origin="layout" path="M -0.00035 0.00185 L -0.00035 0.00216 C -0.0007 -0.00247 -0.00104 -0.00649 -0.00104 -0.0105 C -0.00104 -0.0176 -0.0007 -0.025 -0.00035 -0.0321 C 0.00052 -0.05093 0.00035 -0.04013 0.00035 -0.04815 " pathEditMode="relative" rAng="0" ptsTypes="AAAAA">
                                      <p:cBhvr>
                                        <p:cTn id="14" dur="2000" fill="hold"/>
                                        <p:tgtEl>
                                          <p:spTgt spid="6"/>
                                        </p:tgtEl>
                                        <p:attrNameLst>
                                          <p:attrName>ppt_x</p:attrName>
                                          <p:attrName>ppt_y</p:attrName>
                                        </p:attrNameLst>
                                      </p:cBhvr>
                                      <p:rCtr x="0" y="-2500"/>
                                    </p:animMotion>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grpId="1" nodeType="clickEffect">
                                  <p:stCondLst>
                                    <p:cond delay="0"/>
                                  </p:stCondLst>
                                  <p:childTnLst>
                                    <p:animMotion origin="layout" path="M -0.00035 -0.04939 L -0.00035 -0.04908 C -0.00017 -0.04507 1.38889E-6 -0.04044 0.00035 -0.03611 C 0.00052 -0.03457 0.00121 -0.03334 0.00121 -0.0321 C 0.00139 -0.01945 0.00121 -0.00679 0.00121 0.00586 " pathEditMode="relative" rAng="0" ptsTypes="AAAAA">
                                      <p:cBhvr>
                                        <p:cTn id="18" dur="2000" fill="hold"/>
                                        <p:tgtEl>
                                          <p:spTgt spid="6"/>
                                        </p:tgtEl>
                                        <p:attrNameLst>
                                          <p:attrName>ppt_x</p:attrName>
                                          <p:attrName>ppt_y</p:attrName>
                                        </p:attrNameLst>
                                      </p:cBhvr>
                                      <p:rCtr x="69" y="2747"/>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grpId="2" nodeType="clickEffect">
                                  <p:stCondLst>
                                    <p:cond delay="0"/>
                                  </p:stCondLst>
                                  <p:childTnLst>
                                    <p:animMotion origin="layout" path="M -0.00035 -0.00556 L -0.00035 -0.00525 C -0.00017 0.00092 1.38889E-6 0.00771 0.00035 0.0145 C 0.00052 0.01635 0.00104 0.01821 0.00121 0.01975 C 0.00156 0.02345 0.00173 0.02716 0.00208 0.03055 C 0.00173 0.03456 0.00156 0.03889 0.00121 0.0429 C 0.00087 0.04537 0.00017 0.04722 -0.00035 0.04969 " pathEditMode="relative" rAng="0" ptsTypes="AAAAAAA">
                                      <p:cBhvr>
                                        <p:cTn id="22" dur="2000" fill="hold"/>
                                        <p:tgtEl>
                                          <p:spTgt spid="5"/>
                                        </p:tgtEl>
                                        <p:attrNameLst>
                                          <p:attrName>ppt_x</p:attrName>
                                          <p:attrName>ppt_y</p:attrName>
                                        </p:attrNameLst>
                                      </p:cBhvr>
                                      <p:rCtr x="122" y="2747"/>
                                    </p:animMotion>
                                  </p:childTnLst>
                                </p:cTn>
                              </p:par>
                              <p:par>
                                <p:cTn id="23" presetID="0" presetClass="path" presetSubtype="0" accel="50000" decel="50000" fill="hold" grpId="2" nodeType="withEffect">
                                  <p:stCondLst>
                                    <p:cond delay="0"/>
                                  </p:stCondLst>
                                  <p:childTnLst>
                                    <p:animMotion origin="layout" path="M -0.00104 0.00308 L -0.00104 0.00339 C -0.00156 -0.00124 -0.00208 -0.00525 -0.00261 -0.00926 C -0.00295 -0.01142 -0.0033 -0.01358 -0.0033 -0.01605 C -0.0033 -0.02223 -0.00278 -0.0284 -0.00261 -0.03488 C -0.00261 -0.0392 -0.00261 -0.04383 -0.00261 -0.04815 " pathEditMode="relative" rAng="0" ptsTypes="AAAAAA">
                                      <p:cBhvr>
                                        <p:cTn id="24" dur="2000" fill="hold"/>
                                        <p:tgtEl>
                                          <p:spTgt spid="6"/>
                                        </p:tgtEl>
                                        <p:attrNameLst>
                                          <p:attrName>ppt_x</p:attrName>
                                          <p:attrName>ppt_y</p:attrName>
                                        </p:attrNameLst>
                                      </p:cBhvr>
                                      <p:rCtr x="-122" y="-256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6" grpId="0" animBg="1"/>
      <p:bldP spid="6" grpId="1" animBg="1"/>
      <p:bldP spid="6" grpId="2"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2C986AA-4421-F0E1-1837-9037301CA072}"/>
              </a:ext>
            </a:extLst>
          </p:cNvPr>
          <p:cNvSpPr>
            <a:spLocks noGrp="1"/>
          </p:cNvSpPr>
          <p:nvPr>
            <p:ph idx="1"/>
          </p:nvPr>
        </p:nvSpPr>
        <p:spPr>
          <a:xfrm>
            <a:off x="353849" y="1177442"/>
            <a:ext cx="11136188" cy="4175348"/>
          </a:xfrm>
        </p:spPr>
        <p:txBody>
          <a:bodyPr/>
          <a:lstStyle/>
          <a:p>
            <a:r>
              <a:rPr lang="en-US" sz="1600" b="0" dirty="0"/>
              <a:t>Injection of 5 nominals (protons) per beam (to stay below SBF) </a:t>
            </a:r>
          </a:p>
          <a:p>
            <a:r>
              <a:rPr lang="en-US" sz="1600" b="0" dirty="0"/>
              <a:t>BIC mask collimators, BLMs and BPMs</a:t>
            </a:r>
          </a:p>
          <a:p>
            <a:r>
              <a:rPr lang="en-US" sz="1600" b="0" dirty="0"/>
              <a:t>Correct beam orbit (if feedback is off)</a:t>
            </a:r>
          </a:p>
          <a:p>
            <a:r>
              <a:rPr lang="en-US" sz="1600" b="0" dirty="0"/>
              <a:t>Check </a:t>
            </a:r>
            <a:r>
              <a:rPr lang="en-US" sz="1600" b="0" dirty="0" err="1"/>
              <a:t>dBLM</a:t>
            </a:r>
            <a:r>
              <a:rPr lang="en-US" sz="1600" b="0" dirty="0"/>
              <a:t> phasing</a:t>
            </a:r>
          </a:p>
          <a:p>
            <a:r>
              <a:rPr lang="en-US" sz="1600" b="0" dirty="0"/>
              <a:t>Beam scraping with left jaw of primary vertical collimators in IR3 and IR7</a:t>
            </a:r>
          </a:p>
          <a:p>
            <a:r>
              <a:rPr lang="en-US" sz="1600" b="0" dirty="0"/>
              <a:t>Dump the beam and reinject</a:t>
            </a:r>
          </a:p>
          <a:p>
            <a:r>
              <a:rPr lang="en-US" sz="1600" b="0" dirty="0"/>
              <a:t>Beam scraping with right jaw of primary vertical collimators in IR3 and IR7</a:t>
            </a:r>
          </a:p>
          <a:p>
            <a:r>
              <a:rPr lang="en-US" sz="1600" b="0" dirty="0"/>
              <a:t>Dump the beam and reinject</a:t>
            </a:r>
          </a:p>
          <a:p>
            <a:r>
              <a:rPr lang="en-US" sz="1600" b="0" dirty="0"/>
              <a:t>Beam scraping with both jaws of primary vertical collimators in IR3 and IR7</a:t>
            </a:r>
          </a:p>
        </p:txBody>
      </p:sp>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353849" y="275027"/>
            <a:ext cx="11376025" cy="1065743"/>
          </a:xfrm>
        </p:spPr>
        <p:txBody>
          <a:bodyPr/>
          <a:lstStyle/>
          <a:p>
            <a:r>
              <a:rPr lang="en-GB" sz="2667" dirty="0"/>
              <a:t>MD#9504 – Diamond detector and ionization chamber BLM response studies at injection energy</a:t>
            </a:r>
            <a:r>
              <a:rPr lang="en-GB" sz="2667" dirty="0">
                <a:solidFill>
                  <a:srgbClr val="FF0000"/>
                </a:solidFill>
              </a:rPr>
              <a:t> - 2024 session</a:t>
            </a:r>
            <a:endParaRPr lang="en-US" sz="2667" dirty="0"/>
          </a:p>
        </p:txBody>
      </p:sp>
      <p:sp>
        <p:nvSpPr>
          <p:cNvPr id="17" name="Slide Number Placeholder 16">
            <a:extLst>
              <a:ext uri="{FF2B5EF4-FFF2-40B4-BE49-F238E27FC236}">
                <a16:creationId xmlns:a16="http://schemas.microsoft.com/office/drawing/2014/main" id="{88524961-4FB5-EB61-9BD1-2582CBE1BD94}"/>
              </a:ext>
            </a:extLst>
          </p:cNvPr>
          <p:cNvSpPr>
            <a:spLocks noGrp="1"/>
          </p:cNvSpPr>
          <p:nvPr>
            <p:ph type="sldNum" sz="quarter" idx="12"/>
          </p:nvPr>
        </p:nvSpPr>
        <p:spPr/>
        <p:txBody>
          <a:bodyPr/>
          <a:lstStyle/>
          <a:p>
            <a:fld id="{17918391-D411-FE40-AAD7-861AE5233E0E}" type="slidenum">
              <a:rPr lang="en-US" smtClean="0"/>
              <a:pPr/>
              <a:t>19</a:t>
            </a:fld>
            <a:endParaRPr lang="en-US" dirty="0"/>
          </a:p>
        </p:txBody>
      </p:sp>
      <p:sp>
        <p:nvSpPr>
          <p:cNvPr id="2" name="Rectangle: Rounded Corners 1">
            <a:extLst>
              <a:ext uri="{FF2B5EF4-FFF2-40B4-BE49-F238E27FC236}">
                <a16:creationId xmlns:a16="http://schemas.microsoft.com/office/drawing/2014/main" id="{6378F3CE-C3A7-3A5E-F01A-D4CDB82A67FF}"/>
              </a:ext>
            </a:extLst>
          </p:cNvPr>
          <p:cNvSpPr/>
          <p:nvPr/>
        </p:nvSpPr>
        <p:spPr>
          <a:xfrm>
            <a:off x="1644904" y="5531808"/>
            <a:ext cx="9409195" cy="6971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OK to do during beam commissioning once the final configuration of the machine is in place –&gt; collimation settings and optics</a:t>
            </a:r>
            <a:endParaRPr lang="en-GB" sz="1600" dirty="0"/>
          </a:p>
        </p:txBody>
      </p:sp>
      <p:sp>
        <p:nvSpPr>
          <p:cNvPr id="5" name="Date Placeholder 4">
            <a:extLst>
              <a:ext uri="{FF2B5EF4-FFF2-40B4-BE49-F238E27FC236}">
                <a16:creationId xmlns:a16="http://schemas.microsoft.com/office/drawing/2014/main" id="{30017FFB-508D-9C35-4CBF-7EB3F475AAE5}"/>
              </a:ext>
            </a:extLst>
          </p:cNvPr>
          <p:cNvSpPr>
            <a:spLocks noGrp="1"/>
          </p:cNvSpPr>
          <p:nvPr>
            <p:ph type="dt" sz="half" idx="10"/>
          </p:nvPr>
        </p:nvSpPr>
        <p:spPr/>
        <p:txBody>
          <a:bodyPr/>
          <a:lstStyle/>
          <a:p>
            <a:r>
              <a:rPr lang="de-CH"/>
              <a:t>20.02.24</a:t>
            </a:r>
            <a:endParaRPr lang="en-US" dirty="0"/>
          </a:p>
        </p:txBody>
      </p:sp>
      <p:sp>
        <p:nvSpPr>
          <p:cNvPr id="6" name="Footer Placeholder 5">
            <a:extLst>
              <a:ext uri="{FF2B5EF4-FFF2-40B4-BE49-F238E27FC236}">
                <a16:creationId xmlns:a16="http://schemas.microsoft.com/office/drawing/2014/main" id="{99A97D95-28D9-C121-AE50-803FF97133B4}"/>
              </a:ext>
            </a:extLst>
          </p:cNvPr>
          <p:cNvSpPr>
            <a:spLocks noGrp="1"/>
          </p:cNvSpPr>
          <p:nvPr>
            <p:ph type="ftr" sz="quarter" idx="11"/>
          </p:nvPr>
        </p:nvSpPr>
        <p:spPr/>
        <p:txBody>
          <a:bodyPr/>
          <a:lstStyle/>
          <a:p>
            <a:pPr>
              <a:defRPr/>
            </a:pPr>
            <a:r>
              <a:rPr lang="en-US"/>
              <a:t>S.Morales - LSWG meeting on 2024 MD plans - Beam instrumentation studies</a:t>
            </a:r>
          </a:p>
        </p:txBody>
      </p:sp>
    </p:spTree>
    <p:extLst>
      <p:ext uri="{BB962C8B-B14F-4D97-AF65-F5344CB8AC3E}">
        <p14:creationId xmlns:p14="http://schemas.microsoft.com/office/powerpoint/2010/main" val="7227749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BE7CCF5-E5C8-2748-8E26-16A25AC1A916}"/>
              </a:ext>
            </a:extLst>
          </p:cNvPr>
          <p:cNvSpPr>
            <a:spLocks noGrp="1"/>
          </p:cNvSpPr>
          <p:nvPr>
            <p:ph idx="1"/>
          </p:nvPr>
        </p:nvSpPr>
        <p:spPr>
          <a:xfrm>
            <a:off x="391206" y="1124744"/>
            <a:ext cx="11376024" cy="4968552"/>
          </a:xfrm>
        </p:spPr>
        <p:txBody>
          <a:bodyPr/>
          <a:lstStyle/>
          <a:p>
            <a:pPr marL="342900" indent="-342900">
              <a:buFont typeface="Arial" panose="020B0604020202020204" pitchFamily="34" charset="0"/>
              <a:buChar char="•"/>
            </a:pPr>
            <a:r>
              <a:rPr lang="en-US" dirty="0"/>
              <a:t>Characterization of the BSRH (beam halo measurements using a </a:t>
            </a:r>
            <a:r>
              <a:rPr lang="en-US" dirty="0" err="1"/>
              <a:t>coronograph</a:t>
            </a:r>
            <a:r>
              <a:rPr lang="en-US" dirty="0"/>
              <a:t>)</a:t>
            </a:r>
          </a:p>
          <a:p>
            <a:pPr marL="666900" lvl="1" indent="-342900">
              <a:buFont typeface="Arial" panose="020B0604020202020204" pitchFamily="34" charset="0"/>
              <a:buChar char="•"/>
            </a:pPr>
            <a:r>
              <a:rPr lang="en-US" dirty="0"/>
              <a:t>Originally proposed in 2023 – </a:t>
            </a:r>
            <a:r>
              <a:rPr lang="en-US" dirty="0">
                <a:hlinkClick r:id="rId2"/>
              </a:rPr>
              <a:t>MD10303</a:t>
            </a:r>
            <a:endParaRPr lang="en-US" dirty="0"/>
          </a:p>
          <a:p>
            <a:pPr marL="666900" lvl="1" indent="-342900">
              <a:buFont typeface="Arial" panose="020B0604020202020204" pitchFamily="34" charset="0"/>
              <a:buChar char="•"/>
            </a:pPr>
            <a:r>
              <a:rPr lang="en-US" dirty="0"/>
              <a:t>Slides slightly adapted from presentation at </a:t>
            </a:r>
            <a:r>
              <a:rPr lang="en-US" dirty="0" err="1">
                <a:hlinkClick r:id="rId3"/>
              </a:rPr>
              <a:t>rMPP</a:t>
            </a:r>
            <a:endParaRPr lang="en-US" dirty="0"/>
          </a:p>
          <a:p>
            <a:pPr marL="342900" indent="-342900">
              <a:buFont typeface="Arial" panose="020B0604020202020204" pitchFamily="34" charset="0"/>
              <a:buChar char="•"/>
            </a:pPr>
            <a:r>
              <a:rPr lang="en-GB" dirty="0"/>
              <a:t>Wire-scanners Hybrid+ and operational system beam size measures comparison in H and V</a:t>
            </a:r>
            <a:endParaRPr lang="en-US" dirty="0"/>
          </a:p>
          <a:p>
            <a:pPr marL="666900" lvl="1" indent="-342900">
              <a:buFont typeface="Arial" panose="020B0604020202020204" pitchFamily="34" charset="0"/>
              <a:buChar char="•"/>
            </a:pPr>
            <a:r>
              <a:rPr lang="en-GB" dirty="0"/>
              <a:t>Added on 22/01/2024</a:t>
            </a:r>
            <a:r>
              <a:rPr lang="en-US" dirty="0"/>
              <a:t> – </a:t>
            </a:r>
            <a:r>
              <a:rPr lang="en-GB" dirty="0">
                <a:hlinkClick r:id="rId4"/>
              </a:rPr>
              <a:t>MD11623</a:t>
            </a:r>
            <a:endParaRPr lang="en-GB" dirty="0"/>
          </a:p>
          <a:p>
            <a:pPr marL="666900" lvl="1" indent="-342900">
              <a:buFont typeface="Arial" panose="020B0604020202020204" pitchFamily="34" charset="0"/>
              <a:buChar char="•"/>
            </a:pPr>
            <a:r>
              <a:rPr lang="en-GB" dirty="0"/>
              <a:t>Follow up of </a:t>
            </a:r>
            <a:r>
              <a:rPr lang="en-US" dirty="0">
                <a:hlinkClick r:id="rId5"/>
              </a:rPr>
              <a:t>MD9545</a:t>
            </a:r>
            <a:endParaRPr lang="en-GB" dirty="0"/>
          </a:p>
          <a:p>
            <a:pPr marL="342900" indent="-342900">
              <a:buFont typeface="Arial" panose="020B0604020202020204" pitchFamily="34" charset="0"/>
              <a:buChar char="•"/>
            </a:pPr>
            <a:r>
              <a:rPr lang="en-US" dirty="0"/>
              <a:t>Schottky MDs</a:t>
            </a:r>
          </a:p>
          <a:p>
            <a:pPr marL="666900" lvl="1" indent="-342900">
              <a:buFont typeface="Arial" panose="020B0604020202020204" pitchFamily="34" charset="0"/>
              <a:buChar char="•"/>
            </a:pPr>
            <a:r>
              <a:rPr lang="en-US" dirty="0"/>
              <a:t>MD requests not added yet </a:t>
            </a:r>
          </a:p>
          <a:p>
            <a:pPr marL="342900" indent="-342900">
              <a:buFont typeface="Arial" panose="020B0604020202020204" pitchFamily="34" charset="0"/>
              <a:buChar char="•"/>
            </a:pPr>
            <a:r>
              <a:rPr lang="en-US" dirty="0"/>
              <a:t>Beam scrapings for BLM calibration</a:t>
            </a:r>
          </a:p>
          <a:p>
            <a:pPr marL="666900" lvl="1" indent="-342900">
              <a:buFont typeface="Arial" panose="020B0604020202020204" pitchFamily="34" charset="0"/>
              <a:buChar char="•"/>
            </a:pPr>
            <a:r>
              <a:rPr lang="en-US" dirty="0"/>
              <a:t>Originally proposed in 2023 - </a:t>
            </a:r>
            <a:r>
              <a:rPr lang="en-US" dirty="0">
                <a:hlinkClick r:id="rId6"/>
              </a:rPr>
              <a:t>MD6950</a:t>
            </a:r>
            <a:r>
              <a:rPr lang="en-US" dirty="0"/>
              <a:t>, </a:t>
            </a:r>
            <a:r>
              <a:rPr lang="en-US" dirty="0">
                <a:hlinkClick r:id="rId7"/>
              </a:rPr>
              <a:t>MD9504</a:t>
            </a:r>
            <a:r>
              <a:rPr lang="en-US" dirty="0"/>
              <a:t>, </a:t>
            </a:r>
            <a:r>
              <a:rPr lang="en-US" dirty="0">
                <a:hlinkClick r:id="rId8"/>
              </a:rPr>
              <a:t>MD11067</a:t>
            </a:r>
            <a:r>
              <a:rPr lang="en-US" dirty="0"/>
              <a:t>, follow up of these!</a:t>
            </a:r>
          </a:p>
        </p:txBody>
      </p:sp>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342152" y="277169"/>
            <a:ext cx="11376025" cy="1065742"/>
          </a:xfrm>
        </p:spPr>
        <p:txBody>
          <a:bodyPr/>
          <a:lstStyle/>
          <a:p>
            <a:r>
              <a:rPr lang="en-US" dirty="0"/>
              <a:t>Content</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2</a:t>
            </a:fld>
            <a:endParaRPr lang="en-US"/>
          </a:p>
        </p:txBody>
      </p:sp>
      <p:sp>
        <p:nvSpPr>
          <p:cNvPr id="4" name="Date Placeholder 3">
            <a:extLst>
              <a:ext uri="{FF2B5EF4-FFF2-40B4-BE49-F238E27FC236}">
                <a16:creationId xmlns:a16="http://schemas.microsoft.com/office/drawing/2014/main" id="{779E25D9-92B9-741C-D3BE-3897599D5419}"/>
              </a:ext>
            </a:extLst>
          </p:cNvPr>
          <p:cNvSpPr>
            <a:spLocks noGrp="1"/>
          </p:cNvSpPr>
          <p:nvPr>
            <p:ph type="dt" sz="half" idx="10"/>
          </p:nvPr>
        </p:nvSpPr>
        <p:spPr/>
        <p:txBody>
          <a:bodyPr/>
          <a:lstStyle/>
          <a:p>
            <a:pPr>
              <a:defRPr/>
            </a:pPr>
            <a:r>
              <a:rPr lang="de-CH"/>
              <a:t>20.02.24</a:t>
            </a:r>
            <a:endParaRPr lang="en-US"/>
          </a:p>
        </p:txBody>
      </p:sp>
      <p:sp>
        <p:nvSpPr>
          <p:cNvPr id="5" name="Footer Placeholder 4">
            <a:extLst>
              <a:ext uri="{FF2B5EF4-FFF2-40B4-BE49-F238E27FC236}">
                <a16:creationId xmlns:a16="http://schemas.microsoft.com/office/drawing/2014/main" id="{EF261427-9F2E-C7B3-ED11-81EA499D0B85}"/>
              </a:ext>
            </a:extLst>
          </p:cNvPr>
          <p:cNvSpPr>
            <a:spLocks noGrp="1"/>
          </p:cNvSpPr>
          <p:nvPr>
            <p:ph type="ftr" sz="quarter" idx="11"/>
          </p:nvPr>
        </p:nvSpPr>
        <p:spPr/>
        <p:txBody>
          <a:bodyPr/>
          <a:lstStyle/>
          <a:p>
            <a:pPr>
              <a:defRPr/>
            </a:pPr>
            <a:r>
              <a:rPr lang="en-US"/>
              <a:t>S.Morales - LSWG meeting on 2024 MD plans - Beam instrumentation studies</a:t>
            </a:r>
          </a:p>
        </p:txBody>
      </p:sp>
    </p:spTree>
    <p:extLst>
      <p:ext uri="{BB962C8B-B14F-4D97-AF65-F5344CB8AC3E}">
        <p14:creationId xmlns:p14="http://schemas.microsoft.com/office/powerpoint/2010/main" val="11478382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2C986AA-4421-F0E1-1837-9037301CA072}"/>
              </a:ext>
            </a:extLst>
          </p:cNvPr>
          <p:cNvSpPr>
            <a:spLocks noGrp="1"/>
          </p:cNvSpPr>
          <p:nvPr>
            <p:ph idx="1"/>
          </p:nvPr>
        </p:nvSpPr>
        <p:spPr>
          <a:xfrm>
            <a:off x="353849" y="1013227"/>
            <a:ext cx="10859097" cy="2685684"/>
          </a:xfrm>
        </p:spPr>
        <p:txBody>
          <a:bodyPr/>
          <a:lstStyle/>
          <a:p>
            <a:pPr marL="0" indent="0">
              <a:buNone/>
            </a:pPr>
            <a:r>
              <a:rPr lang="en-US" sz="1867" b="0" u="sng" dirty="0"/>
              <a:t>Calibration of the BLM system</a:t>
            </a:r>
            <a:r>
              <a:rPr lang="en-US" sz="1867" b="0" dirty="0"/>
              <a:t> (</a:t>
            </a:r>
            <a:r>
              <a:rPr lang="en-US" sz="1867" b="0" dirty="0" err="1">
                <a:solidFill>
                  <a:srgbClr val="FF0000"/>
                </a:solidFill>
              </a:rPr>
              <a:t>Gy</a:t>
            </a:r>
            <a:r>
              <a:rPr lang="en-US" sz="1867" b="0" dirty="0">
                <a:solidFill>
                  <a:srgbClr val="FF0000"/>
                </a:solidFill>
              </a:rPr>
              <a:t>/s to ions/s</a:t>
            </a:r>
            <a:r>
              <a:rPr lang="en-US" sz="1867" b="0" dirty="0"/>
              <a:t>)</a:t>
            </a:r>
          </a:p>
          <a:p>
            <a:pPr lvl="1"/>
            <a:r>
              <a:rPr lang="en-US" sz="1867" dirty="0"/>
              <a:t>Based</a:t>
            </a:r>
            <a:r>
              <a:rPr lang="en-US" sz="1567" dirty="0"/>
              <a:t> </a:t>
            </a:r>
            <a:r>
              <a:rPr lang="en-US" sz="1867" dirty="0"/>
              <a:t>on the analysis of the BLM detector signals for different well-defined beam loss scenarios</a:t>
            </a:r>
          </a:p>
          <a:p>
            <a:pPr lvl="2"/>
            <a:r>
              <a:rPr lang="en-US" sz="1867" b="1" dirty="0"/>
              <a:t>Crystal collimator acting as primary now -&gt; Completely different loss patterns!</a:t>
            </a:r>
          </a:p>
          <a:p>
            <a:pPr lvl="1"/>
            <a:r>
              <a:rPr lang="en-US" sz="1867" dirty="0"/>
              <a:t>Ion impacts on the jaws of the primary B1 and B2 off-momentum collimators in IP3</a:t>
            </a:r>
          </a:p>
          <a:p>
            <a:pPr lvl="1"/>
            <a:r>
              <a:rPr lang="en-US" sz="1867" dirty="0"/>
              <a:t>Ion losses from crystal collimation in IP7</a:t>
            </a:r>
          </a:p>
          <a:p>
            <a:pPr lvl="1"/>
            <a:r>
              <a:rPr lang="en-US" sz="1867" dirty="0"/>
              <a:t>Beam loss scenarios reproduced by controlled beam scraping on single collimators</a:t>
            </a:r>
          </a:p>
          <a:p>
            <a:pPr lvl="1"/>
            <a:r>
              <a:rPr lang="en-US" sz="1867" dirty="0"/>
              <a:t>Exploration of beam loss patterns for crystal operational modes -&gt; channeling, amorphous, VR</a:t>
            </a:r>
          </a:p>
          <a:p>
            <a:pPr lvl="2"/>
            <a:endParaRPr lang="en-US" sz="1867" dirty="0"/>
          </a:p>
        </p:txBody>
      </p:sp>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75027"/>
            <a:ext cx="11376025" cy="549532"/>
          </a:xfrm>
        </p:spPr>
        <p:txBody>
          <a:bodyPr/>
          <a:lstStyle/>
          <a:p>
            <a:r>
              <a:rPr lang="en-GB" sz="2667" dirty="0"/>
              <a:t>MD #11067: Beam Loss Patterns with Ions and Crystal Collimation – </a:t>
            </a:r>
            <a:r>
              <a:rPr lang="en-GB" sz="2667" dirty="0">
                <a:solidFill>
                  <a:srgbClr val="FF0000"/>
                </a:solidFill>
              </a:rPr>
              <a:t>2024 session</a:t>
            </a:r>
            <a:endParaRPr lang="en-US" sz="2667" dirty="0">
              <a:solidFill>
                <a:srgbClr val="FF0000"/>
              </a:solidFill>
            </a:endParaRP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US"/>
              <a:t>S.Morales - LSWG meeting on 2024 MD plans - Beam instrumentation studies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20</a:t>
            </a:fld>
            <a:endParaRPr lang="en-US" dirty="0"/>
          </a:p>
        </p:txBody>
      </p:sp>
      <p:sp>
        <p:nvSpPr>
          <p:cNvPr id="2" name="Date Placeholder 1">
            <a:extLst>
              <a:ext uri="{FF2B5EF4-FFF2-40B4-BE49-F238E27FC236}">
                <a16:creationId xmlns:a16="http://schemas.microsoft.com/office/drawing/2014/main" id="{34732498-61B8-0379-460B-19924A40F3C4}"/>
              </a:ext>
            </a:extLst>
          </p:cNvPr>
          <p:cNvSpPr>
            <a:spLocks noGrp="1"/>
          </p:cNvSpPr>
          <p:nvPr>
            <p:ph type="dt" sz="half" idx="10"/>
          </p:nvPr>
        </p:nvSpPr>
        <p:spPr/>
        <p:txBody>
          <a:bodyPr/>
          <a:lstStyle/>
          <a:p>
            <a:r>
              <a:rPr lang="de-CH"/>
              <a:t>20.02.24</a:t>
            </a:r>
            <a:endParaRPr lang="en-US" dirty="0"/>
          </a:p>
        </p:txBody>
      </p:sp>
      <p:sp>
        <p:nvSpPr>
          <p:cNvPr id="6" name="TextBox 5">
            <a:extLst>
              <a:ext uri="{FF2B5EF4-FFF2-40B4-BE49-F238E27FC236}">
                <a16:creationId xmlns:a16="http://schemas.microsoft.com/office/drawing/2014/main" id="{863246D4-632F-8577-3D48-07FF17B2DFD5}"/>
              </a:ext>
            </a:extLst>
          </p:cNvPr>
          <p:cNvSpPr txBox="1"/>
          <p:nvPr/>
        </p:nvSpPr>
        <p:spPr>
          <a:xfrm>
            <a:off x="806069" y="4319548"/>
            <a:ext cx="1235916" cy="287323"/>
          </a:xfrm>
          <a:prstGeom prst="rect">
            <a:avLst/>
          </a:prstGeom>
          <a:noFill/>
        </p:spPr>
        <p:txBody>
          <a:bodyPr wrap="none" lIns="0" tIns="0" rIns="0" bIns="0" rtlCol="0">
            <a:spAutoFit/>
          </a:bodyPr>
          <a:lstStyle/>
          <a:p>
            <a:r>
              <a:rPr lang="en-US" sz="1867" dirty="0">
                <a:solidFill>
                  <a:srgbClr val="0033A0"/>
                </a:solidFill>
                <a:latin typeface="Arial"/>
              </a:rPr>
              <a:t>Crystal coll.</a:t>
            </a:r>
          </a:p>
        </p:txBody>
      </p:sp>
      <p:sp>
        <p:nvSpPr>
          <p:cNvPr id="7" name="Rectangle 6">
            <a:extLst>
              <a:ext uri="{FF2B5EF4-FFF2-40B4-BE49-F238E27FC236}">
                <a16:creationId xmlns:a16="http://schemas.microsoft.com/office/drawing/2014/main" id="{83AF496C-4808-C26B-8BE0-3BC3909BFEA5}"/>
              </a:ext>
            </a:extLst>
          </p:cNvPr>
          <p:cNvSpPr/>
          <p:nvPr/>
        </p:nvSpPr>
        <p:spPr>
          <a:xfrm>
            <a:off x="806069" y="4831431"/>
            <a:ext cx="1275649" cy="1639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cxnSp>
        <p:nvCxnSpPr>
          <p:cNvPr id="9" name="Straight Arrow Connector 8">
            <a:extLst>
              <a:ext uri="{FF2B5EF4-FFF2-40B4-BE49-F238E27FC236}">
                <a16:creationId xmlns:a16="http://schemas.microsoft.com/office/drawing/2014/main" id="{D309318C-520D-D738-925B-5F258AD78651}"/>
              </a:ext>
            </a:extLst>
          </p:cNvPr>
          <p:cNvCxnSpPr>
            <a:cxnSpLocks/>
          </p:cNvCxnSpPr>
          <p:nvPr/>
        </p:nvCxnSpPr>
        <p:spPr>
          <a:xfrm flipV="1">
            <a:off x="608689" y="5226582"/>
            <a:ext cx="3233347" cy="53268"/>
          </a:xfrm>
          <a:prstGeom prst="straightConnector1">
            <a:avLst/>
          </a:prstGeom>
          <a:ln w="571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0" name="Cylinder 9">
            <a:extLst>
              <a:ext uri="{FF2B5EF4-FFF2-40B4-BE49-F238E27FC236}">
                <a16:creationId xmlns:a16="http://schemas.microsoft.com/office/drawing/2014/main" id="{F918490A-D9D9-7C94-B356-F2B79948DE03}"/>
              </a:ext>
            </a:extLst>
          </p:cNvPr>
          <p:cNvSpPr/>
          <p:nvPr/>
        </p:nvSpPr>
        <p:spPr>
          <a:xfrm>
            <a:off x="2802073" y="4872377"/>
            <a:ext cx="347831" cy="712623"/>
          </a:xfrm>
          <a:prstGeom prst="ca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cxnSp>
        <p:nvCxnSpPr>
          <p:cNvPr id="12" name="Straight Arrow Connector 11">
            <a:extLst>
              <a:ext uri="{FF2B5EF4-FFF2-40B4-BE49-F238E27FC236}">
                <a16:creationId xmlns:a16="http://schemas.microsoft.com/office/drawing/2014/main" id="{1D15E531-9A1B-D8B7-3D2E-6C77B2D36CCD}"/>
              </a:ext>
            </a:extLst>
          </p:cNvPr>
          <p:cNvCxnSpPr/>
          <p:nvPr/>
        </p:nvCxnSpPr>
        <p:spPr>
          <a:xfrm flipV="1">
            <a:off x="1728448" y="4505122"/>
            <a:ext cx="944939" cy="49029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F47F25C-A679-43C2-5361-A8E966EA9FBC}"/>
              </a:ext>
            </a:extLst>
          </p:cNvPr>
          <p:cNvCxnSpPr>
            <a:cxnSpLocks/>
          </p:cNvCxnSpPr>
          <p:nvPr/>
        </p:nvCxnSpPr>
        <p:spPr>
          <a:xfrm flipV="1">
            <a:off x="1737933" y="4769914"/>
            <a:ext cx="944939" cy="20492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B2B74CA-CCCF-C63E-DA2F-548A29F0B0E2}"/>
              </a:ext>
            </a:extLst>
          </p:cNvPr>
          <p:cNvSpPr txBox="1"/>
          <p:nvPr/>
        </p:nvSpPr>
        <p:spPr>
          <a:xfrm>
            <a:off x="2922808" y="4512153"/>
            <a:ext cx="160300" cy="287323"/>
          </a:xfrm>
          <a:prstGeom prst="rect">
            <a:avLst/>
          </a:prstGeom>
          <a:noFill/>
        </p:spPr>
        <p:txBody>
          <a:bodyPr wrap="none" lIns="0" tIns="0" rIns="0" bIns="0" rtlCol="0">
            <a:spAutoFit/>
          </a:bodyPr>
          <a:lstStyle/>
          <a:p>
            <a:r>
              <a:rPr lang="en-US" sz="1867" dirty="0">
                <a:solidFill>
                  <a:srgbClr val="0033A0"/>
                </a:solidFill>
                <a:latin typeface="Arial"/>
              </a:rPr>
              <a:t>V</a:t>
            </a:r>
          </a:p>
        </p:txBody>
      </p:sp>
      <p:sp>
        <p:nvSpPr>
          <p:cNvPr id="17" name="Rectangle: Rounded Corners 16">
            <a:extLst>
              <a:ext uri="{FF2B5EF4-FFF2-40B4-BE49-F238E27FC236}">
                <a16:creationId xmlns:a16="http://schemas.microsoft.com/office/drawing/2014/main" id="{9A897D42-E556-8FDA-DE5E-0611A0C8D74A}"/>
              </a:ext>
            </a:extLst>
          </p:cNvPr>
          <p:cNvSpPr/>
          <p:nvPr/>
        </p:nvSpPr>
        <p:spPr>
          <a:xfrm>
            <a:off x="5290569" y="3994937"/>
            <a:ext cx="5765018" cy="91848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67" dirty="0"/>
              <a:t>Could not finish MD as an electrical perturbation caused the beam dump!</a:t>
            </a:r>
          </a:p>
          <a:p>
            <a:pPr algn="ctr"/>
            <a:r>
              <a:rPr lang="en-US" sz="1867" dirty="0"/>
              <a:t>Possibility to also perform at injection energy?</a:t>
            </a:r>
          </a:p>
        </p:txBody>
      </p:sp>
      <p:sp>
        <p:nvSpPr>
          <p:cNvPr id="5" name="Rectangle: Rounded Corners 1">
            <a:extLst>
              <a:ext uri="{FF2B5EF4-FFF2-40B4-BE49-F238E27FC236}">
                <a16:creationId xmlns:a16="http://schemas.microsoft.com/office/drawing/2014/main" id="{7EFF87C1-3455-F4A0-07CC-4A2BB3DF015E}"/>
              </a:ext>
            </a:extLst>
          </p:cNvPr>
          <p:cNvSpPr/>
          <p:nvPr/>
        </p:nvSpPr>
        <p:spPr>
          <a:xfrm>
            <a:off x="4742679" y="5496186"/>
            <a:ext cx="6470267" cy="6971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OK to do during beam commissioning once the final configuration of the machine is in place –&gt; collimation settings and optics</a:t>
            </a:r>
            <a:endParaRPr lang="en-GB" sz="1600" dirty="0"/>
          </a:p>
        </p:txBody>
      </p:sp>
    </p:spTree>
    <p:extLst>
      <p:ext uri="{BB962C8B-B14F-4D97-AF65-F5344CB8AC3E}">
        <p14:creationId xmlns:p14="http://schemas.microsoft.com/office/powerpoint/2010/main" val="8343049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2C986AA-4421-F0E1-1837-9037301CA072}"/>
              </a:ext>
            </a:extLst>
          </p:cNvPr>
          <p:cNvSpPr>
            <a:spLocks noGrp="1"/>
          </p:cNvSpPr>
          <p:nvPr>
            <p:ph idx="1"/>
          </p:nvPr>
        </p:nvSpPr>
        <p:spPr>
          <a:xfrm>
            <a:off x="315642" y="1124744"/>
            <a:ext cx="11430164" cy="4357105"/>
          </a:xfrm>
        </p:spPr>
        <p:txBody>
          <a:bodyPr/>
          <a:lstStyle/>
          <a:p>
            <a:r>
              <a:rPr lang="en-US" sz="1600" b="0" dirty="0"/>
              <a:t>Injection of 20 nominals (ions) per beam (to stay below SBF) and ramp to top energy</a:t>
            </a:r>
          </a:p>
          <a:p>
            <a:r>
              <a:rPr lang="en-US" sz="1600" b="0" dirty="0"/>
              <a:t>BIC mask collimators, BLMs and BPMs</a:t>
            </a:r>
          </a:p>
          <a:p>
            <a:r>
              <a:rPr lang="en-US" sz="1600" b="0" dirty="0"/>
              <a:t>BLM thresholds remain at the nominal settings in all the machine</a:t>
            </a:r>
          </a:p>
          <a:p>
            <a:r>
              <a:rPr lang="en-US" sz="1600" b="0" dirty="0"/>
              <a:t>Correct beam orbit (if feedback is off)</a:t>
            </a:r>
          </a:p>
          <a:p>
            <a:r>
              <a:rPr lang="en-US" sz="1600" b="0" dirty="0"/>
              <a:t>Check </a:t>
            </a:r>
            <a:r>
              <a:rPr lang="en-US" sz="1600" b="0" dirty="0" err="1"/>
              <a:t>dBLM</a:t>
            </a:r>
            <a:r>
              <a:rPr lang="en-US" sz="1600" b="0" dirty="0"/>
              <a:t> phasing</a:t>
            </a:r>
          </a:p>
          <a:p>
            <a:r>
              <a:rPr lang="en-US" sz="1600" b="0" dirty="0"/>
              <a:t>Beam scraping with primary collimators in IR3 (off-momentum) and crystal collimators in IR7 (horizontal, vertical)</a:t>
            </a:r>
          </a:p>
          <a:p>
            <a:pPr lvl="1"/>
            <a:r>
              <a:rPr lang="en-US" sz="1600" dirty="0"/>
              <a:t>First attempt optimizing the crystals at the start of the scraping, losing the channeling conditions at some point and scraping in amorphous or VR – Useful data as well for the calibration!</a:t>
            </a:r>
          </a:p>
          <a:p>
            <a:pPr lvl="1"/>
            <a:r>
              <a:rPr lang="en-US" sz="1600" b="0" dirty="0"/>
              <a:t>Second attempt optimizing the crystals at the start of the scraping, and every 0.5 </a:t>
            </a:r>
            <a:r>
              <a:rPr lang="en-US" sz="1600" b="0" dirty="0" err="1"/>
              <a:t>sigmas</a:t>
            </a:r>
            <a:r>
              <a:rPr lang="en-US" sz="1600" b="0" dirty="0"/>
              <a:t> scraped in order to keep the channeling conditions </a:t>
            </a:r>
          </a:p>
          <a:p>
            <a:r>
              <a:rPr lang="en-US" sz="1600" b="0" dirty="0"/>
              <a:t>One session of 4 hours</a:t>
            </a:r>
          </a:p>
          <a:p>
            <a:r>
              <a:rPr lang="en-US" sz="1600" b="0" dirty="0"/>
              <a:t>Data useful for both IC BLM and </a:t>
            </a:r>
            <a:r>
              <a:rPr lang="en-US" sz="1600" b="0" dirty="0" err="1"/>
              <a:t>dBLM</a:t>
            </a:r>
            <a:r>
              <a:rPr lang="en-US" sz="1600" b="0" dirty="0"/>
              <a:t> calibrations</a:t>
            </a:r>
          </a:p>
        </p:txBody>
      </p:sp>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75027"/>
            <a:ext cx="11376025" cy="1065743"/>
          </a:xfrm>
        </p:spPr>
        <p:txBody>
          <a:bodyPr/>
          <a:lstStyle/>
          <a:p>
            <a:r>
              <a:rPr lang="en-GB" sz="2667" dirty="0"/>
              <a:t>MD #11067: Beam Loss Patterns with Ions and Crystal Collimation – </a:t>
            </a:r>
            <a:r>
              <a:rPr lang="en-GB" sz="2667" dirty="0">
                <a:solidFill>
                  <a:srgbClr val="FF0000"/>
                </a:solidFill>
              </a:rPr>
              <a:t>2024 session</a:t>
            </a:r>
            <a:endParaRPr lang="en-US" sz="2667" dirty="0">
              <a:solidFill>
                <a:srgbClr val="FF0000"/>
              </a:solidFill>
            </a:endParaRPr>
          </a:p>
        </p:txBody>
      </p:sp>
      <p:sp>
        <p:nvSpPr>
          <p:cNvPr id="6" name="Footer Placeholder 5">
            <a:extLst>
              <a:ext uri="{FF2B5EF4-FFF2-40B4-BE49-F238E27FC236}">
                <a16:creationId xmlns:a16="http://schemas.microsoft.com/office/drawing/2014/main" id="{9CE5F3C1-A54E-9E41-F14B-0AB90032F3CF}"/>
              </a:ext>
            </a:extLst>
          </p:cNvPr>
          <p:cNvSpPr>
            <a:spLocks noGrp="1"/>
          </p:cNvSpPr>
          <p:nvPr>
            <p:ph type="ftr" sz="quarter" idx="11"/>
          </p:nvPr>
        </p:nvSpPr>
        <p:spPr/>
        <p:txBody>
          <a:bodyPr/>
          <a:lstStyle/>
          <a:p>
            <a:r>
              <a:rPr lang="en-US"/>
              <a:t>S.Morales - LSWG meeting on 2024 MD plans - Beam instrumentation studies</a:t>
            </a:r>
            <a:endParaRPr lang="en-US" dirty="0"/>
          </a:p>
        </p:txBody>
      </p:sp>
      <p:sp>
        <p:nvSpPr>
          <p:cNvPr id="7" name="Slide Number Placeholder 6">
            <a:extLst>
              <a:ext uri="{FF2B5EF4-FFF2-40B4-BE49-F238E27FC236}">
                <a16:creationId xmlns:a16="http://schemas.microsoft.com/office/drawing/2014/main" id="{9F59E6B5-AF54-B3D3-802F-6F868995F741}"/>
              </a:ext>
            </a:extLst>
          </p:cNvPr>
          <p:cNvSpPr>
            <a:spLocks noGrp="1"/>
          </p:cNvSpPr>
          <p:nvPr>
            <p:ph type="sldNum" sz="quarter" idx="12"/>
          </p:nvPr>
        </p:nvSpPr>
        <p:spPr/>
        <p:txBody>
          <a:bodyPr/>
          <a:lstStyle/>
          <a:p>
            <a:fld id="{17918391-D411-FE40-AAD7-861AE5233E0E}" type="slidenum">
              <a:rPr lang="en-US" smtClean="0"/>
              <a:pPr/>
              <a:t>21</a:t>
            </a:fld>
            <a:endParaRPr lang="en-US" dirty="0"/>
          </a:p>
        </p:txBody>
      </p:sp>
      <p:sp>
        <p:nvSpPr>
          <p:cNvPr id="5" name="Date Placeholder 4">
            <a:extLst>
              <a:ext uri="{FF2B5EF4-FFF2-40B4-BE49-F238E27FC236}">
                <a16:creationId xmlns:a16="http://schemas.microsoft.com/office/drawing/2014/main" id="{29FBE828-A438-960D-51F6-A0049ADCEC34}"/>
              </a:ext>
            </a:extLst>
          </p:cNvPr>
          <p:cNvSpPr>
            <a:spLocks noGrp="1"/>
          </p:cNvSpPr>
          <p:nvPr>
            <p:ph type="dt" sz="half" idx="10"/>
          </p:nvPr>
        </p:nvSpPr>
        <p:spPr/>
        <p:txBody>
          <a:bodyPr/>
          <a:lstStyle/>
          <a:p>
            <a:r>
              <a:rPr lang="de-CH"/>
              <a:t>20.02.24</a:t>
            </a:r>
            <a:endParaRPr lang="en-US" dirty="0"/>
          </a:p>
        </p:txBody>
      </p:sp>
    </p:spTree>
    <p:extLst>
      <p:ext uri="{BB962C8B-B14F-4D97-AF65-F5344CB8AC3E}">
        <p14:creationId xmlns:p14="http://schemas.microsoft.com/office/powerpoint/2010/main" val="18905203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extLst>
      <p:ext uri="{BB962C8B-B14F-4D97-AF65-F5344CB8AC3E}">
        <p14:creationId xmlns:p14="http://schemas.microsoft.com/office/powerpoint/2010/main" val="39216820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dirty="0"/>
              <a:t>Spare slides</a:t>
            </a:r>
            <a:endParaRPr dirty="0"/>
          </a:p>
        </p:txBody>
      </p:sp>
      <p:sp>
        <p:nvSpPr>
          <p:cNvPr id="5" name="Text Placeholder 2"/>
          <p:cNvSpPr>
            <a:spLocks noGrp="1"/>
          </p:cNvSpPr>
          <p:nvPr>
            <p:ph type="body" idx="1"/>
          </p:nvPr>
        </p:nvSpPr>
        <p:spPr bwMode="auto"/>
        <p:txBody>
          <a:bodyPr/>
          <a:lstStyle/>
          <a:p>
            <a:pPr>
              <a:defRPr/>
            </a:pPr>
            <a:endParaRPr dirty="0"/>
          </a:p>
        </p:txBody>
      </p:sp>
      <p:sp>
        <p:nvSpPr>
          <p:cNvPr id="8" name="Slide Number Placeholder 5"/>
          <p:cNvSpPr>
            <a:spLocks noGrp="1"/>
          </p:cNvSpPr>
          <p:nvPr>
            <p:ph type="sldNum" sz="quarter" idx="12"/>
          </p:nvPr>
        </p:nvSpPr>
        <p:spPr bwMode="auto"/>
        <p:txBody>
          <a:bodyPr/>
          <a:lstStyle/>
          <a:p>
            <a:pPr>
              <a:defRPr/>
            </a:pPr>
            <a:fld id="{36B5EA5A-BC32-A742-B11B-8E7414D5B535}" type="slidenum">
              <a:rPr lang="en-US"/>
              <a:t>23</a:t>
            </a:fld>
            <a:endParaRPr lang="en-US"/>
          </a:p>
        </p:txBody>
      </p:sp>
      <p:sp>
        <p:nvSpPr>
          <p:cNvPr id="2" name="Date Placeholder 1">
            <a:extLst>
              <a:ext uri="{FF2B5EF4-FFF2-40B4-BE49-F238E27FC236}">
                <a16:creationId xmlns:a16="http://schemas.microsoft.com/office/drawing/2014/main" id="{1BB58A9C-CCEC-74E9-20A0-3D48C7E81419}"/>
              </a:ext>
            </a:extLst>
          </p:cNvPr>
          <p:cNvSpPr>
            <a:spLocks noGrp="1"/>
          </p:cNvSpPr>
          <p:nvPr>
            <p:ph type="dt" sz="half" idx="10"/>
          </p:nvPr>
        </p:nvSpPr>
        <p:spPr/>
        <p:txBody>
          <a:bodyPr/>
          <a:lstStyle/>
          <a:p>
            <a:pPr>
              <a:defRPr/>
            </a:pPr>
            <a:r>
              <a:rPr lang="de-CH"/>
              <a:t>20.02.24</a:t>
            </a:r>
            <a:endParaRPr lang="en-US"/>
          </a:p>
        </p:txBody>
      </p:sp>
      <p:sp>
        <p:nvSpPr>
          <p:cNvPr id="3" name="Footer Placeholder 2">
            <a:extLst>
              <a:ext uri="{FF2B5EF4-FFF2-40B4-BE49-F238E27FC236}">
                <a16:creationId xmlns:a16="http://schemas.microsoft.com/office/drawing/2014/main" id="{EBE1128A-9C9B-602B-D08E-9F6196FB678E}"/>
              </a:ext>
            </a:extLst>
          </p:cNvPr>
          <p:cNvSpPr>
            <a:spLocks noGrp="1"/>
          </p:cNvSpPr>
          <p:nvPr>
            <p:ph type="ftr" sz="quarter" idx="11"/>
          </p:nvPr>
        </p:nvSpPr>
        <p:spPr/>
        <p:txBody>
          <a:bodyPr/>
          <a:lstStyle/>
          <a:p>
            <a:pPr>
              <a:defRPr/>
            </a:pPr>
            <a:r>
              <a:rPr lang="en-US"/>
              <a:t>S.Morales - LSWG meeting on 2024 MD plans - Beam instrumentation studies</a:t>
            </a:r>
          </a:p>
        </p:txBody>
      </p:sp>
    </p:spTree>
    <p:extLst>
      <p:ext uri="{BB962C8B-B14F-4D97-AF65-F5344CB8AC3E}">
        <p14:creationId xmlns:p14="http://schemas.microsoft.com/office/powerpoint/2010/main" val="12814001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8" y="238952"/>
            <a:ext cx="11376025" cy="1065742"/>
          </a:xfrm>
        </p:spPr>
        <p:txBody>
          <a:bodyPr/>
          <a:lstStyle/>
          <a:p>
            <a:r>
              <a:rPr lang="it-IT" dirty="0"/>
              <a:t>C</a:t>
            </a:r>
            <a:r>
              <a:rPr lang="en-US" dirty="0" err="1"/>
              <a:t>omments</a:t>
            </a:r>
            <a:endParaRPr lang="en-US" dirty="0"/>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r>
              <a:rPr lang="de-CH"/>
              <a:t>20.02.24</a:t>
            </a:r>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US"/>
              <a:t>S.Morales - LSWG meeting on 2024 MD plans - Beam instrumentation studies</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10" name="TextBox 9">
            <a:extLst>
              <a:ext uri="{FF2B5EF4-FFF2-40B4-BE49-F238E27FC236}">
                <a16:creationId xmlns:a16="http://schemas.microsoft.com/office/drawing/2014/main" id="{63A7972A-5CB9-6B1F-C12F-4D746994B88E}"/>
              </a:ext>
            </a:extLst>
          </p:cNvPr>
          <p:cNvSpPr txBox="1"/>
          <p:nvPr/>
        </p:nvSpPr>
        <p:spPr>
          <a:xfrm>
            <a:off x="407988" y="1867034"/>
            <a:ext cx="11470974" cy="3123932"/>
          </a:xfrm>
          <a:prstGeom prst="rect">
            <a:avLst/>
          </a:prstGeom>
          <a:noFill/>
        </p:spPr>
        <p:txBody>
          <a:bodyPr wrap="square">
            <a:spAutoFit/>
          </a:bodyPr>
          <a:lstStyle/>
          <a:p>
            <a:pPr marL="285750" indent="-285750">
              <a:spcBef>
                <a:spcPts val="600"/>
              </a:spcBef>
              <a:buFont typeface="Arial" panose="020B0604020202020204" pitchFamily="34" charset="0"/>
              <a:buChar char="•"/>
            </a:pPr>
            <a:r>
              <a:rPr lang="en-US" b="1" dirty="0">
                <a:solidFill>
                  <a:schemeClr val="tx2"/>
                </a:solidFill>
              </a:rPr>
              <a:t>No need for Beam 1,</a:t>
            </a:r>
            <a:r>
              <a:rPr lang="en-US" dirty="0">
                <a:solidFill>
                  <a:schemeClr val="tx2"/>
                </a:solidFill>
              </a:rPr>
              <a:t> available for other (non-conflicting) activities</a:t>
            </a:r>
          </a:p>
          <a:p>
            <a:pPr marL="285750" indent="-285750">
              <a:spcBef>
                <a:spcPts val="600"/>
              </a:spcBef>
              <a:buFont typeface="Arial" panose="020B0604020202020204" pitchFamily="34" charset="0"/>
              <a:buChar char="•"/>
            </a:pPr>
            <a:endParaRPr lang="en-US" b="1" dirty="0">
              <a:solidFill>
                <a:schemeClr val="tx2"/>
              </a:solidFill>
            </a:endParaRPr>
          </a:p>
          <a:p>
            <a:pPr marL="285750" indent="-285750">
              <a:spcBef>
                <a:spcPts val="600"/>
              </a:spcBef>
              <a:buFont typeface="Arial" panose="020B0604020202020204" pitchFamily="34" charset="0"/>
              <a:buChar char="•"/>
            </a:pPr>
            <a:r>
              <a:rPr lang="en-US" dirty="0">
                <a:solidFill>
                  <a:schemeClr val="tx2"/>
                </a:solidFill>
              </a:rPr>
              <a:t>Setup beam should allow </a:t>
            </a:r>
            <a:r>
              <a:rPr lang="en-US" b="1" dirty="0">
                <a:solidFill>
                  <a:schemeClr val="tx2"/>
                </a:solidFill>
              </a:rPr>
              <a:t>maximum flexibility on scraping / blow-up</a:t>
            </a:r>
            <a:r>
              <a:rPr lang="en-US" dirty="0">
                <a:solidFill>
                  <a:schemeClr val="tx2"/>
                </a:solidFill>
              </a:rPr>
              <a:t>.</a:t>
            </a:r>
            <a:br>
              <a:rPr lang="en-US" dirty="0">
                <a:solidFill>
                  <a:schemeClr val="tx2"/>
                </a:solidFill>
              </a:rPr>
            </a:br>
            <a:r>
              <a:rPr lang="en-US" dirty="0">
                <a:solidFill>
                  <a:schemeClr val="tx2"/>
                </a:solidFill>
              </a:rPr>
              <a:t>Discussions with BLM and collimation teams, no significant limitations in safe beam.</a:t>
            </a:r>
          </a:p>
          <a:p>
            <a:pPr>
              <a:spcBef>
                <a:spcPts val="600"/>
              </a:spcBef>
            </a:pPr>
            <a:endParaRPr lang="en-US" dirty="0">
              <a:solidFill>
                <a:schemeClr val="tx2"/>
              </a:solidFill>
            </a:endParaRPr>
          </a:p>
          <a:p>
            <a:pPr marL="285750" indent="-285750">
              <a:spcBef>
                <a:spcPts val="600"/>
              </a:spcBef>
              <a:buFont typeface="Arial" panose="020B0604020202020204" pitchFamily="34" charset="0"/>
              <a:buChar char="•"/>
            </a:pPr>
            <a:r>
              <a:rPr lang="en-US" dirty="0">
                <a:solidFill>
                  <a:schemeClr val="tx2"/>
                </a:solidFill>
              </a:rPr>
              <a:t>First MD on the new BSRH setup. Exact data taking plan adapted to experimental findings.</a:t>
            </a:r>
          </a:p>
          <a:p>
            <a:pPr lvl="1">
              <a:spcBef>
                <a:spcPts val="600"/>
              </a:spcBef>
            </a:pPr>
            <a:endParaRPr lang="en-US" dirty="0">
              <a:solidFill>
                <a:schemeClr val="tx2"/>
              </a:solidFill>
            </a:endParaRPr>
          </a:p>
          <a:p>
            <a:pPr marL="285750" indent="-285750">
              <a:spcBef>
                <a:spcPts val="600"/>
              </a:spcBef>
              <a:buFont typeface="Arial" panose="020B0604020202020204" pitchFamily="34" charset="0"/>
              <a:buChar char="•"/>
            </a:pPr>
            <a:r>
              <a:rPr lang="en-US" b="1" dirty="0">
                <a:solidFill>
                  <a:schemeClr val="tx2"/>
                </a:solidFill>
              </a:rPr>
              <a:t>Longer* allocated time </a:t>
            </a:r>
            <a:r>
              <a:rPr lang="en-US" dirty="0">
                <a:solidFill>
                  <a:schemeClr val="tx2"/>
                </a:solidFill>
              </a:rPr>
              <a:t>(8h-10h) would help to perform multiple ramps and increase statistics</a:t>
            </a:r>
          </a:p>
          <a:p>
            <a:pPr marL="742950" lvl="1" indent="-285750">
              <a:spcBef>
                <a:spcPts val="600"/>
              </a:spcBef>
              <a:buFont typeface="Arial" panose="020B0604020202020204" pitchFamily="34" charset="0"/>
              <a:buChar char="•"/>
            </a:pPr>
            <a:r>
              <a:rPr lang="en-US" dirty="0">
                <a:solidFill>
                  <a:schemeClr val="tx2"/>
                </a:solidFill>
              </a:rPr>
              <a:t>If only one cycle available, check both planes with only one bunch</a:t>
            </a:r>
          </a:p>
        </p:txBody>
      </p:sp>
      <p:sp>
        <p:nvSpPr>
          <p:cNvPr id="7" name="TextBox 6">
            <a:extLst>
              <a:ext uri="{FF2B5EF4-FFF2-40B4-BE49-F238E27FC236}">
                <a16:creationId xmlns:a16="http://schemas.microsoft.com/office/drawing/2014/main" id="{AB629CC9-810C-6857-47A5-DCFCDE98FF05}"/>
              </a:ext>
            </a:extLst>
          </p:cNvPr>
          <p:cNvSpPr txBox="1"/>
          <p:nvPr/>
        </p:nvSpPr>
        <p:spPr>
          <a:xfrm>
            <a:off x="284206" y="5956499"/>
            <a:ext cx="6828294" cy="338554"/>
          </a:xfrm>
          <a:prstGeom prst="rect">
            <a:avLst/>
          </a:prstGeom>
          <a:noFill/>
        </p:spPr>
        <p:txBody>
          <a:bodyPr wrap="square">
            <a:spAutoFit/>
          </a:bodyPr>
          <a:lstStyle/>
          <a:p>
            <a:r>
              <a:rPr lang="en-US" sz="1600" dirty="0">
                <a:solidFill>
                  <a:schemeClr val="tx2"/>
                </a:solidFill>
              </a:rPr>
              <a:t>*</a:t>
            </a:r>
            <a:r>
              <a:rPr lang="en-US" sz="1600" dirty="0" err="1">
                <a:solidFill>
                  <a:schemeClr val="tx2"/>
                </a:solidFill>
              </a:rPr>
              <a:t>w.r.t.</a:t>
            </a:r>
            <a:r>
              <a:rPr lang="en-US" sz="1600" dirty="0">
                <a:solidFill>
                  <a:schemeClr val="tx2"/>
                </a:solidFill>
              </a:rPr>
              <a:t> to the initial request of a 6h slot with </a:t>
            </a:r>
            <a:r>
              <a:rPr lang="en-US" sz="1600" dirty="0" err="1">
                <a:solidFill>
                  <a:schemeClr val="tx2"/>
                </a:solidFill>
              </a:rPr>
              <a:t>with</a:t>
            </a:r>
            <a:r>
              <a:rPr lang="en-US" sz="1600" dirty="0">
                <a:solidFill>
                  <a:schemeClr val="tx2"/>
                </a:solidFill>
              </a:rPr>
              <a:t> many nominals</a:t>
            </a:r>
            <a:endParaRPr lang="en-US" sz="1600" dirty="0"/>
          </a:p>
        </p:txBody>
      </p:sp>
    </p:spTree>
    <p:extLst>
      <p:ext uri="{BB962C8B-B14F-4D97-AF65-F5344CB8AC3E}">
        <p14:creationId xmlns:p14="http://schemas.microsoft.com/office/powerpoint/2010/main" val="4886587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BE7CCF5-E5C8-2748-8E26-16A25AC1A916}"/>
              </a:ext>
            </a:extLst>
          </p:cNvPr>
          <p:cNvSpPr>
            <a:spLocks noGrp="1"/>
          </p:cNvSpPr>
          <p:nvPr>
            <p:ph idx="1"/>
          </p:nvPr>
        </p:nvSpPr>
        <p:spPr>
          <a:xfrm>
            <a:off x="369782" y="1052736"/>
            <a:ext cx="4286058" cy="5184576"/>
          </a:xfrm>
        </p:spPr>
        <p:txBody>
          <a:bodyPr/>
          <a:lstStyle/>
          <a:p>
            <a:pPr marL="342900" indent="-342900">
              <a:lnSpc>
                <a:spcPct val="100000"/>
              </a:lnSpc>
              <a:buFont typeface="Arial" panose="020B0604020202020204" pitchFamily="34" charset="0"/>
              <a:buChar char="•"/>
            </a:pPr>
            <a:r>
              <a:rPr lang="en-US" dirty="0"/>
              <a:t>Number of hours needed: </a:t>
            </a:r>
            <a:r>
              <a:rPr lang="en-US" b="0" dirty="0"/>
              <a:t>8</a:t>
            </a:r>
          </a:p>
          <a:p>
            <a:pPr marL="342900" indent="-342900">
              <a:lnSpc>
                <a:spcPct val="100000"/>
              </a:lnSpc>
              <a:buFont typeface="Arial" panose="020B0604020202020204" pitchFamily="34" charset="0"/>
              <a:buChar char="•"/>
            </a:pPr>
            <a:r>
              <a:rPr lang="en-US" dirty="0"/>
              <a:t>Number of sessions: </a:t>
            </a:r>
            <a:r>
              <a:rPr lang="en-US" b="0" dirty="0"/>
              <a:t>2</a:t>
            </a:r>
          </a:p>
          <a:p>
            <a:pPr marL="342900" indent="-342900">
              <a:lnSpc>
                <a:spcPct val="100000"/>
              </a:lnSpc>
              <a:buFont typeface="Arial" panose="020B0604020202020204" pitchFamily="34" charset="0"/>
              <a:buChar char="•"/>
            </a:pPr>
            <a:r>
              <a:rPr lang="en-US" dirty="0"/>
              <a:t>Ready? </a:t>
            </a:r>
            <a:r>
              <a:rPr lang="en-US" b="0" dirty="0"/>
              <a:t>Yes</a:t>
            </a:r>
          </a:p>
          <a:p>
            <a:pPr marL="342900" indent="-342900">
              <a:lnSpc>
                <a:spcPct val="100000"/>
              </a:lnSpc>
              <a:buFont typeface="Arial" panose="020B0604020202020204" pitchFamily="34" charset="0"/>
              <a:buChar char="•"/>
            </a:pPr>
            <a:r>
              <a:rPr lang="en-US" dirty="0"/>
              <a:t>Specie: </a:t>
            </a:r>
            <a:r>
              <a:rPr lang="en-US" b="0" dirty="0"/>
              <a:t>protons</a:t>
            </a:r>
          </a:p>
          <a:p>
            <a:pPr marL="342900" indent="-342900">
              <a:lnSpc>
                <a:spcPct val="100000"/>
              </a:lnSpc>
              <a:buFont typeface="Arial" panose="020B0604020202020204" pitchFamily="34" charset="0"/>
              <a:buChar char="•"/>
            </a:pPr>
            <a:r>
              <a:rPr lang="en-US" dirty="0"/>
              <a:t>Beam phase: </a:t>
            </a:r>
            <a:r>
              <a:rPr lang="en-US" b="0" dirty="0"/>
              <a:t>Flat-top</a:t>
            </a:r>
          </a:p>
          <a:p>
            <a:pPr marL="342900" indent="-342900">
              <a:lnSpc>
                <a:spcPct val="100000"/>
              </a:lnSpc>
              <a:buFont typeface="Arial" panose="020B0604020202020204" pitchFamily="34" charset="0"/>
              <a:buChar char="•"/>
            </a:pPr>
            <a:r>
              <a:rPr lang="en-US" dirty="0"/>
              <a:t>Beam: </a:t>
            </a:r>
            <a:r>
              <a:rPr lang="en-US" b="0" dirty="0"/>
              <a:t>beam 2</a:t>
            </a:r>
          </a:p>
          <a:p>
            <a:pPr marL="342900" indent="-342900">
              <a:lnSpc>
                <a:spcPct val="100000"/>
              </a:lnSpc>
              <a:buFont typeface="Arial" panose="020B0604020202020204" pitchFamily="34" charset="0"/>
              <a:buChar char="•"/>
            </a:pPr>
            <a:r>
              <a:rPr lang="en-US" dirty="0"/>
              <a:t>Total # bunches: </a:t>
            </a:r>
            <a:r>
              <a:rPr lang="en-US" b="0" dirty="0"/>
              <a:t>20</a:t>
            </a:r>
          </a:p>
          <a:p>
            <a:pPr marL="342900" indent="-342900">
              <a:lnSpc>
                <a:spcPct val="100000"/>
              </a:lnSpc>
              <a:buFont typeface="Arial" panose="020B0604020202020204" pitchFamily="34" charset="0"/>
              <a:buChar char="•"/>
            </a:pPr>
            <a:r>
              <a:rPr lang="en-US" dirty="0"/>
              <a:t>Beam parameters: </a:t>
            </a:r>
            <a:r>
              <a:rPr lang="en-US" b="0" dirty="0"/>
              <a:t>INDIV</a:t>
            </a:r>
          </a:p>
        </p:txBody>
      </p:sp>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a:t>Basic requirements (BSRH)</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25</a:t>
            </a:fld>
            <a:endParaRPr lang="en-US"/>
          </a:p>
        </p:txBody>
      </p:sp>
      <p:sp>
        <p:nvSpPr>
          <p:cNvPr id="4" name="Content Placeholder 1">
            <a:extLst>
              <a:ext uri="{FF2B5EF4-FFF2-40B4-BE49-F238E27FC236}">
                <a16:creationId xmlns:a16="http://schemas.microsoft.com/office/drawing/2014/main" id="{A3B1DA44-ED36-63F3-D0B8-2F548821A806}"/>
              </a:ext>
            </a:extLst>
          </p:cNvPr>
          <p:cNvSpPr txBox="1">
            <a:spLocks/>
          </p:cNvSpPr>
          <p:nvPr/>
        </p:nvSpPr>
        <p:spPr bwMode="auto">
          <a:xfrm>
            <a:off x="5231904" y="1052736"/>
            <a:ext cx="6609417" cy="518457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342900" indent="-342900">
              <a:lnSpc>
                <a:spcPct val="100000"/>
              </a:lnSpc>
              <a:buFont typeface="Arial" panose="020B0604020202020204" pitchFamily="34" charset="0"/>
              <a:buChar char="•"/>
            </a:pPr>
            <a:r>
              <a:rPr lang="en-GB" dirty="0">
                <a:latin typeface="Roboto" panose="02000000000000000000" pitchFamily="2" charset="0"/>
              </a:rPr>
              <a:t>Non-standard parameters: </a:t>
            </a:r>
            <a:r>
              <a:rPr lang="en-GB" b="0" dirty="0">
                <a:latin typeface="Roboto" panose="02000000000000000000" pitchFamily="2" charset="0"/>
              </a:rPr>
              <a:t>several PILOTs and INDIVs, about 10 pairs. PILOT and INDIV should be alternate so that gating can be made on one of each. Several pairs are needed to allow different blow-up configurations</a:t>
            </a:r>
          </a:p>
          <a:p>
            <a:pPr marL="342900" indent="-342900">
              <a:lnSpc>
                <a:spcPct val="100000"/>
              </a:lnSpc>
              <a:buFont typeface="Arial" panose="020B0604020202020204" pitchFamily="34" charset="0"/>
              <a:buChar char="•"/>
            </a:pPr>
            <a:r>
              <a:rPr lang="en-GB" b="1" i="0" dirty="0">
                <a:effectLst/>
                <a:latin typeface="Roboto" panose="02000000000000000000" pitchFamily="2" charset="0"/>
              </a:rPr>
              <a:t>Collimation change: </a:t>
            </a:r>
            <a:r>
              <a:rPr lang="en-GB" b="0" i="0" dirty="0">
                <a:effectLst/>
                <a:latin typeface="Roboto" panose="02000000000000000000" pitchFamily="2" charset="0"/>
              </a:rPr>
              <a:t>Yes</a:t>
            </a:r>
          </a:p>
          <a:p>
            <a:pPr marL="342900" indent="-342900">
              <a:lnSpc>
                <a:spcPct val="100000"/>
              </a:lnSpc>
              <a:buFont typeface="Arial" panose="020B0604020202020204" pitchFamily="34" charset="0"/>
              <a:buChar char="•"/>
            </a:pPr>
            <a:r>
              <a:rPr lang="en-US" dirty="0"/>
              <a:t>Need to mask detector BCM?: </a:t>
            </a:r>
            <a:r>
              <a:rPr lang="en-US" b="0" dirty="0"/>
              <a:t>Yes</a:t>
            </a:r>
          </a:p>
        </p:txBody>
      </p:sp>
      <p:sp>
        <p:nvSpPr>
          <p:cNvPr id="5" name="Date Placeholder 4">
            <a:extLst>
              <a:ext uri="{FF2B5EF4-FFF2-40B4-BE49-F238E27FC236}">
                <a16:creationId xmlns:a16="http://schemas.microsoft.com/office/drawing/2014/main" id="{50969279-865F-D81A-4079-99BC89DD2654}"/>
              </a:ext>
            </a:extLst>
          </p:cNvPr>
          <p:cNvSpPr>
            <a:spLocks noGrp="1"/>
          </p:cNvSpPr>
          <p:nvPr>
            <p:ph type="dt" sz="half" idx="10"/>
          </p:nvPr>
        </p:nvSpPr>
        <p:spPr/>
        <p:txBody>
          <a:bodyPr/>
          <a:lstStyle/>
          <a:p>
            <a:pPr>
              <a:defRPr/>
            </a:pPr>
            <a:r>
              <a:rPr lang="de-CH"/>
              <a:t>20.02.24</a:t>
            </a:r>
            <a:endParaRPr lang="en-US"/>
          </a:p>
        </p:txBody>
      </p:sp>
      <p:sp>
        <p:nvSpPr>
          <p:cNvPr id="7" name="Footer Placeholder 6">
            <a:extLst>
              <a:ext uri="{FF2B5EF4-FFF2-40B4-BE49-F238E27FC236}">
                <a16:creationId xmlns:a16="http://schemas.microsoft.com/office/drawing/2014/main" id="{2D6804DB-C6DF-B8D4-4A3B-D6B11112EDB1}"/>
              </a:ext>
            </a:extLst>
          </p:cNvPr>
          <p:cNvSpPr>
            <a:spLocks noGrp="1"/>
          </p:cNvSpPr>
          <p:nvPr>
            <p:ph type="ftr" sz="quarter" idx="11"/>
          </p:nvPr>
        </p:nvSpPr>
        <p:spPr/>
        <p:txBody>
          <a:bodyPr/>
          <a:lstStyle/>
          <a:p>
            <a:pPr>
              <a:defRPr/>
            </a:pPr>
            <a:r>
              <a:rPr lang="en-US"/>
              <a:t>S.Morales - LSWG meeting on 2024 MD plans - Beam instrumentation studies</a:t>
            </a:r>
          </a:p>
        </p:txBody>
      </p:sp>
    </p:spTree>
    <p:extLst>
      <p:ext uri="{BB962C8B-B14F-4D97-AF65-F5344CB8AC3E}">
        <p14:creationId xmlns:p14="http://schemas.microsoft.com/office/powerpoint/2010/main" val="15722720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GB" dirty="0"/>
              <a:t>Wire-scanner prototypes and operational system beam size measures comparison</a:t>
            </a:r>
            <a:endParaRPr dirty="0"/>
          </a:p>
        </p:txBody>
      </p:sp>
      <p:sp>
        <p:nvSpPr>
          <p:cNvPr id="5" name="Text Placeholder 2"/>
          <p:cNvSpPr>
            <a:spLocks noGrp="1"/>
          </p:cNvSpPr>
          <p:nvPr>
            <p:ph type="body" idx="1"/>
          </p:nvPr>
        </p:nvSpPr>
        <p:spPr bwMode="auto"/>
        <p:txBody>
          <a:bodyPr/>
          <a:lstStyle/>
          <a:p>
            <a:r>
              <a:rPr lang="en-GB" dirty="0"/>
              <a:t>Federico </a:t>
            </a:r>
            <a:r>
              <a:rPr lang="en-GB" dirty="0" err="1"/>
              <a:t>Roncarolo</a:t>
            </a:r>
            <a:r>
              <a:rPr lang="en-GB" dirty="0"/>
              <a:t>, Ana Guerrero </a:t>
            </a:r>
            <a:r>
              <a:rPr lang="en-GB" dirty="0" err="1"/>
              <a:t>Ollacarizqueta</a:t>
            </a:r>
            <a:r>
              <a:rPr lang="en-GB" dirty="0"/>
              <a:t>, David </a:t>
            </a:r>
            <a:r>
              <a:rPr lang="en-GB" dirty="0" err="1"/>
              <a:t>Belohrad</a:t>
            </a:r>
            <a:r>
              <a:rPr lang="en-GB" dirty="0"/>
              <a:t>, Jonathan Emery, Nabil El-Kassem, Daniele </a:t>
            </a:r>
            <a:r>
              <a:rPr lang="en-GB" dirty="0" err="1"/>
              <a:t>Butti</a:t>
            </a:r>
            <a:r>
              <a:rPr lang="en-GB" dirty="0"/>
              <a:t>, G. Trad</a:t>
            </a:r>
          </a:p>
        </p:txBody>
      </p:sp>
      <p:sp>
        <p:nvSpPr>
          <p:cNvPr id="8" name="Slide Number Placeholder 5"/>
          <p:cNvSpPr>
            <a:spLocks noGrp="1"/>
          </p:cNvSpPr>
          <p:nvPr>
            <p:ph type="sldNum" sz="quarter" idx="12"/>
          </p:nvPr>
        </p:nvSpPr>
        <p:spPr bwMode="auto"/>
        <p:txBody>
          <a:bodyPr/>
          <a:lstStyle/>
          <a:p>
            <a:pPr>
              <a:defRPr/>
            </a:pPr>
            <a:fld id="{36B5EA5A-BC32-A742-B11B-8E7414D5B535}" type="slidenum">
              <a:rPr lang="en-US"/>
              <a:t>26</a:t>
            </a:fld>
            <a:endParaRPr lang="en-US"/>
          </a:p>
        </p:txBody>
      </p:sp>
      <p:sp>
        <p:nvSpPr>
          <p:cNvPr id="2" name="Date Placeholder 1">
            <a:extLst>
              <a:ext uri="{FF2B5EF4-FFF2-40B4-BE49-F238E27FC236}">
                <a16:creationId xmlns:a16="http://schemas.microsoft.com/office/drawing/2014/main" id="{4E98EAF0-1A79-B130-AB96-A2596CA89F2D}"/>
              </a:ext>
            </a:extLst>
          </p:cNvPr>
          <p:cNvSpPr>
            <a:spLocks noGrp="1"/>
          </p:cNvSpPr>
          <p:nvPr>
            <p:ph type="dt" sz="half" idx="10"/>
          </p:nvPr>
        </p:nvSpPr>
        <p:spPr/>
        <p:txBody>
          <a:bodyPr/>
          <a:lstStyle/>
          <a:p>
            <a:pPr>
              <a:defRPr/>
            </a:pPr>
            <a:r>
              <a:rPr lang="de-CH"/>
              <a:t>20.02.24</a:t>
            </a:r>
            <a:endParaRPr lang="en-US"/>
          </a:p>
        </p:txBody>
      </p:sp>
      <p:sp>
        <p:nvSpPr>
          <p:cNvPr id="3" name="Footer Placeholder 2">
            <a:extLst>
              <a:ext uri="{FF2B5EF4-FFF2-40B4-BE49-F238E27FC236}">
                <a16:creationId xmlns:a16="http://schemas.microsoft.com/office/drawing/2014/main" id="{3EDFDC8B-E323-FCF1-C12D-4E511CCCC2AD}"/>
              </a:ext>
            </a:extLst>
          </p:cNvPr>
          <p:cNvSpPr>
            <a:spLocks noGrp="1"/>
          </p:cNvSpPr>
          <p:nvPr>
            <p:ph type="ftr" sz="quarter" idx="11"/>
          </p:nvPr>
        </p:nvSpPr>
        <p:spPr/>
        <p:txBody>
          <a:bodyPr/>
          <a:lstStyle/>
          <a:p>
            <a:pPr>
              <a:defRPr/>
            </a:pPr>
            <a:r>
              <a:rPr lang="en-US"/>
              <a:t>S.Morales - LSWG meeting on 2024 MD plans - Beam instrumentation studies</a:t>
            </a:r>
          </a:p>
        </p:txBody>
      </p:sp>
    </p:spTree>
    <p:extLst>
      <p:ext uri="{BB962C8B-B14F-4D97-AF65-F5344CB8AC3E}">
        <p14:creationId xmlns:p14="http://schemas.microsoft.com/office/powerpoint/2010/main" val="41318153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Slide Number Placeholder 5"/>
          <p:cNvSpPr>
            <a:spLocks noGrp="1"/>
          </p:cNvSpPr>
          <p:nvPr>
            <p:ph type="sldNum" sz="quarter" idx="12"/>
          </p:nvPr>
        </p:nvSpPr>
        <p:spPr bwMode="auto"/>
        <p:txBody>
          <a:bodyPr/>
          <a:lstStyle/>
          <a:p>
            <a:pPr>
              <a:defRPr/>
            </a:pPr>
            <a:fld id="{36B5EA5A-BC32-A742-B11B-8E7414D5B535}" type="slidenum">
              <a:rPr lang="en-US"/>
              <a:t>27</a:t>
            </a:fld>
            <a:endParaRPr lang="en-US"/>
          </a:p>
        </p:txBody>
      </p:sp>
      <p:pic>
        <p:nvPicPr>
          <p:cNvPr id="11" name="Picture 10">
            <a:extLst>
              <a:ext uri="{FF2B5EF4-FFF2-40B4-BE49-F238E27FC236}">
                <a16:creationId xmlns:a16="http://schemas.microsoft.com/office/drawing/2014/main" id="{08B0A149-464D-5165-AD43-A44E8323DCEF}"/>
              </a:ext>
            </a:extLst>
          </p:cNvPr>
          <p:cNvPicPr>
            <a:picLocks noChangeAspect="1"/>
          </p:cNvPicPr>
          <p:nvPr/>
        </p:nvPicPr>
        <p:blipFill>
          <a:blip r:embed="rId2"/>
          <a:stretch>
            <a:fillRect/>
          </a:stretch>
        </p:blipFill>
        <p:spPr>
          <a:xfrm>
            <a:off x="0" y="-1"/>
            <a:ext cx="12192000" cy="6341911"/>
          </a:xfrm>
          <a:prstGeom prst="rect">
            <a:avLst/>
          </a:prstGeom>
        </p:spPr>
      </p:pic>
      <p:sp>
        <p:nvSpPr>
          <p:cNvPr id="2" name="Date Placeholder 1">
            <a:extLst>
              <a:ext uri="{FF2B5EF4-FFF2-40B4-BE49-F238E27FC236}">
                <a16:creationId xmlns:a16="http://schemas.microsoft.com/office/drawing/2014/main" id="{8EC7EAA3-4A96-898B-55EA-A9C264BF5E5D}"/>
              </a:ext>
            </a:extLst>
          </p:cNvPr>
          <p:cNvSpPr>
            <a:spLocks noGrp="1"/>
          </p:cNvSpPr>
          <p:nvPr>
            <p:ph type="dt" sz="half" idx="10"/>
          </p:nvPr>
        </p:nvSpPr>
        <p:spPr/>
        <p:txBody>
          <a:bodyPr/>
          <a:lstStyle/>
          <a:p>
            <a:pPr>
              <a:defRPr/>
            </a:pPr>
            <a:r>
              <a:rPr lang="de-CH"/>
              <a:t>20.02.24</a:t>
            </a:r>
            <a:endParaRPr lang="en-US"/>
          </a:p>
        </p:txBody>
      </p:sp>
      <p:sp>
        <p:nvSpPr>
          <p:cNvPr id="3" name="Footer Placeholder 2">
            <a:extLst>
              <a:ext uri="{FF2B5EF4-FFF2-40B4-BE49-F238E27FC236}">
                <a16:creationId xmlns:a16="http://schemas.microsoft.com/office/drawing/2014/main" id="{F66192A9-A382-0886-AB3B-1FE06FBF2E64}"/>
              </a:ext>
            </a:extLst>
          </p:cNvPr>
          <p:cNvSpPr>
            <a:spLocks noGrp="1"/>
          </p:cNvSpPr>
          <p:nvPr>
            <p:ph type="ftr" sz="quarter" idx="11"/>
          </p:nvPr>
        </p:nvSpPr>
        <p:spPr/>
        <p:txBody>
          <a:bodyPr/>
          <a:lstStyle/>
          <a:p>
            <a:pPr>
              <a:defRPr/>
            </a:pPr>
            <a:r>
              <a:rPr lang="en-US"/>
              <a:t>S.Morales - LSWG meeting on 2024 MD plans - Beam instrumentation studies</a:t>
            </a:r>
          </a:p>
        </p:txBody>
      </p:sp>
    </p:spTree>
    <p:extLst>
      <p:ext uri="{BB962C8B-B14F-4D97-AF65-F5344CB8AC3E}">
        <p14:creationId xmlns:p14="http://schemas.microsoft.com/office/powerpoint/2010/main" val="42147518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Slide Number Placeholder 5"/>
          <p:cNvSpPr>
            <a:spLocks noGrp="1"/>
          </p:cNvSpPr>
          <p:nvPr>
            <p:ph type="sldNum" sz="quarter" idx="12"/>
          </p:nvPr>
        </p:nvSpPr>
        <p:spPr bwMode="auto"/>
        <p:txBody>
          <a:bodyPr/>
          <a:lstStyle/>
          <a:p>
            <a:pPr>
              <a:defRPr/>
            </a:pPr>
            <a:fld id="{36B5EA5A-BC32-A742-B11B-8E7414D5B535}" type="slidenum">
              <a:rPr lang="en-US"/>
              <a:t>28</a:t>
            </a:fld>
            <a:endParaRPr lang="en-US"/>
          </a:p>
        </p:txBody>
      </p:sp>
      <p:sp>
        <p:nvSpPr>
          <p:cNvPr id="6" name="Title 2">
            <a:extLst>
              <a:ext uri="{FF2B5EF4-FFF2-40B4-BE49-F238E27FC236}">
                <a16:creationId xmlns:a16="http://schemas.microsoft.com/office/drawing/2014/main" id="{FD8A61AF-BBF0-0B30-1135-AAAD5EC3497F}"/>
              </a:ext>
            </a:extLst>
          </p:cNvPr>
          <p:cNvSpPr>
            <a:spLocks noGrp="1"/>
          </p:cNvSpPr>
          <p:nvPr>
            <p:ph type="title"/>
          </p:nvPr>
        </p:nvSpPr>
        <p:spPr>
          <a:xfrm>
            <a:off x="623392" y="206954"/>
            <a:ext cx="10440541" cy="607136"/>
          </a:xfrm>
        </p:spPr>
        <p:txBody>
          <a:bodyPr/>
          <a:lstStyle/>
          <a:p>
            <a:r>
              <a:rPr lang="en-GB" sz="3200" dirty="0"/>
              <a:t>MD9545 – Preliminary qualitative comparison Beam 1</a:t>
            </a:r>
          </a:p>
        </p:txBody>
      </p:sp>
      <p:pic>
        <p:nvPicPr>
          <p:cNvPr id="7" name="Content Placeholder 4" descr="A picture containing diagram, text, plot, line&#10;&#10;Description automatically generated">
            <a:extLst>
              <a:ext uri="{FF2B5EF4-FFF2-40B4-BE49-F238E27FC236}">
                <a16:creationId xmlns:a16="http://schemas.microsoft.com/office/drawing/2014/main" id="{704D119E-FAB0-F7C8-61E3-C671D1CC6C7C}"/>
              </a:ext>
            </a:extLst>
          </p:cNvPr>
          <p:cNvPicPr>
            <a:picLocks noChangeAspect="1"/>
          </p:cNvPicPr>
          <p:nvPr/>
        </p:nvPicPr>
        <p:blipFill>
          <a:blip r:embed="rId2"/>
          <a:stretch>
            <a:fillRect/>
          </a:stretch>
        </p:blipFill>
        <p:spPr bwMode="auto">
          <a:xfrm>
            <a:off x="0" y="814090"/>
            <a:ext cx="7434231" cy="5229819"/>
          </a:xfrm>
          <a:prstGeom prst="rect">
            <a:avLst/>
          </a:prstGeom>
        </p:spPr>
      </p:pic>
      <p:sp>
        <p:nvSpPr>
          <p:cNvPr id="9" name="Content Placeholder 7">
            <a:extLst>
              <a:ext uri="{FF2B5EF4-FFF2-40B4-BE49-F238E27FC236}">
                <a16:creationId xmlns:a16="http://schemas.microsoft.com/office/drawing/2014/main" id="{8DCAC1AF-C764-8228-AAD1-FF7EB602F735}"/>
              </a:ext>
            </a:extLst>
          </p:cNvPr>
          <p:cNvSpPr txBox="1">
            <a:spLocks/>
          </p:cNvSpPr>
          <p:nvPr/>
        </p:nvSpPr>
        <p:spPr>
          <a:xfrm>
            <a:off x="7512582" y="980728"/>
            <a:ext cx="4416066" cy="5328489"/>
          </a:xfrm>
          <a:prstGeom prst="rect">
            <a:avLst/>
          </a:prstGeom>
        </p:spPr>
        <p:txBody>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r>
              <a:rPr lang="en-GB" sz="1600" dirty="0"/>
              <a:t>The injector electronics uses 4 PMT with different filters in parallel supressing the need to change filter during the ramp</a:t>
            </a:r>
          </a:p>
          <a:p>
            <a:r>
              <a:rPr lang="en-GB" sz="1600" dirty="0"/>
              <a:t>Using the OP scanner (small dots), we see sensible measurements of the prototypes (large dots) on CH1 at injection and CH2 from the middle of the ramp.</a:t>
            </a:r>
          </a:p>
          <a:p>
            <a:r>
              <a:rPr lang="en-GB" sz="1600" dirty="0"/>
              <a:t>Changing the PMT supply, to change its gain, we can see that CH3 and CH4 can also measure sensible beam size at FT (tbc).</a:t>
            </a:r>
          </a:p>
          <a:p>
            <a:r>
              <a:rPr lang="en-GB" sz="1600" dirty="0"/>
              <a:t>Next:</a:t>
            </a:r>
            <a:br>
              <a:rPr lang="en-GB" sz="1600" dirty="0"/>
            </a:br>
            <a:r>
              <a:rPr lang="en-GB" sz="1600" dirty="0"/>
              <a:t>1) Detailed analysis to quantify precision and accuracy of the prototypes with the OP as reference</a:t>
            </a:r>
            <a:br>
              <a:rPr lang="en-GB" sz="1600" dirty="0"/>
            </a:br>
            <a:r>
              <a:rPr lang="en-GB" sz="1600" dirty="0"/>
              <a:t>2) Verify the data fitting, channel automatic selection, internal FPGA and SW processing of the position and acquisition using RAW samples available on disk.</a:t>
            </a:r>
          </a:p>
        </p:txBody>
      </p:sp>
      <p:sp>
        <p:nvSpPr>
          <p:cNvPr id="10" name="TextBox 9">
            <a:extLst>
              <a:ext uri="{FF2B5EF4-FFF2-40B4-BE49-F238E27FC236}">
                <a16:creationId xmlns:a16="http://schemas.microsoft.com/office/drawing/2014/main" id="{85465ADD-C787-7DE1-CD00-FFA3482B1B63}"/>
              </a:ext>
            </a:extLst>
          </p:cNvPr>
          <p:cNvSpPr txBox="1"/>
          <p:nvPr/>
        </p:nvSpPr>
        <p:spPr bwMode="auto">
          <a:xfrm>
            <a:off x="3359696" y="5750801"/>
            <a:ext cx="960467" cy="369332"/>
          </a:xfrm>
          <a:prstGeom prst="rect">
            <a:avLst/>
          </a:prstGeom>
          <a:noFill/>
        </p:spPr>
        <p:txBody>
          <a:bodyPr wrap="square">
            <a:spAutoFit/>
          </a:bodyPr>
          <a:lstStyle/>
          <a:p>
            <a:r>
              <a:rPr lang="en-GB" sz="1800" kern="0" dirty="0">
                <a:effectLst/>
                <a:latin typeface="Calibri" panose="020F0502020204030204" pitchFamily="34" charset="0"/>
                <a:ea typeface="Calibri" panose="020F0502020204030204" pitchFamily="34" charset="0"/>
              </a:rPr>
              <a:t>D. Butti</a:t>
            </a:r>
            <a:endParaRPr lang="en-GB" dirty="0"/>
          </a:p>
        </p:txBody>
      </p:sp>
      <p:sp>
        <p:nvSpPr>
          <p:cNvPr id="2" name="Date Placeholder 1">
            <a:extLst>
              <a:ext uri="{FF2B5EF4-FFF2-40B4-BE49-F238E27FC236}">
                <a16:creationId xmlns:a16="http://schemas.microsoft.com/office/drawing/2014/main" id="{29901AB0-9AE4-9012-87BC-7A8D8C1BF47F}"/>
              </a:ext>
            </a:extLst>
          </p:cNvPr>
          <p:cNvSpPr>
            <a:spLocks noGrp="1"/>
          </p:cNvSpPr>
          <p:nvPr>
            <p:ph type="dt" sz="half" idx="10"/>
          </p:nvPr>
        </p:nvSpPr>
        <p:spPr/>
        <p:txBody>
          <a:bodyPr/>
          <a:lstStyle/>
          <a:p>
            <a:pPr>
              <a:defRPr/>
            </a:pPr>
            <a:r>
              <a:rPr lang="de-CH"/>
              <a:t>20.02.24</a:t>
            </a:r>
            <a:endParaRPr lang="en-US"/>
          </a:p>
        </p:txBody>
      </p:sp>
      <p:sp>
        <p:nvSpPr>
          <p:cNvPr id="3" name="Footer Placeholder 2">
            <a:extLst>
              <a:ext uri="{FF2B5EF4-FFF2-40B4-BE49-F238E27FC236}">
                <a16:creationId xmlns:a16="http://schemas.microsoft.com/office/drawing/2014/main" id="{310994C6-34A5-B1FA-CD46-82F251606EE0}"/>
              </a:ext>
            </a:extLst>
          </p:cNvPr>
          <p:cNvSpPr>
            <a:spLocks noGrp="1"/>
          </p:cNvSpPr>
          <p:nvPr>
            <p:ph type="ftr" sz="quarter" idx="11"/>
          </p:nvPr>
        </p:nvSpPr>
        <p:spPr/>
        <p:txBody>
          <a:bodyPr/>
          <a:lstStyle/>
          <a:p>
            <a:pPr>
              <a:defRPr/>
            </a:pPr>
            <a:r>
              <a:rPr lang="en-US" dirty="0" err="1"/>
              <a:t>S.Morales</a:t>
            </a:r>
            <a:r>
              <a:rPr lang="en-US" dirty="0"/>
              <a:t> - LSWG meeting on 2024 MD plans - Beam instrumentation studies</a:t>
            </a:r>
          </a:p>
        </p:txBody>
      </p:sp>
    </p:spTree>
    <p:extLst>
      <p:ext uri="{BB962C8B-B14F-4D97-AF65-F5344CB8AC3E}">
        <p14:creationId xmlns:p14="http://schemas.microsoft.com/office/powerpoint/2010/main" val="9968138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Slide Number Placeholder 5"/>
          <p:cNvSpPr>
            <a:spLocks noGrp="1"/>
          </p:cNvSpPr>
          <p:nvPr>
            <p:ph type="sldNum" sz="quarter" idx="12"/>
          </p:nvPr>
        </p:nvSpPr>
        <p:spPr bwMode="auto"/>
        <p:txBody>
          <a:bodyPr/>
          <a:lstStyle/>
          <a:p>
            <a:pPr>
              <a:defRPr/>
            </a:pPr>
            <a:fld id="{36B5EA5A-BC32-A742-B11B-8E7414D5B535}" type="slidenum">
              <a:rPr lang="en-US"/>
              <a:t>29</a:t>
            </a:fld>
            <a:endParaRPr lang="en-US"/>
          </a:p>
        </p:txBody>
      </p:sp>
      <p:sp>
        <p:nvSpPr>
          <p:cNvPr id="6" name="Title 2">
            <a:extLst>
              <a:ext uri="{FF2B5EF4-FFF2-40B4-BE49-F238E27FC236}">
                <a16:creationId xmlns:a16="http://schemas.microsoft.com/office/drawing/2014/main" id="{4C2F1C8B-10B5-BDCB-AD4D-DDD14CC46BBE}"/>
              </a:ext>
            </a:extLst>
          </p:cNvPr>
          <p:cNvSpPr txBox="1">
            <a:spLocks/>
          </p:cNvSpPr>
          <p:nvPr/>
        </p:nvSpPr>
        <p:spPr bwMode="auto">
          <a:xfrm>
            <a:off x="407988" y="373063"/>
            <a:ext cx="11784012" cy="1066800"/>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GB"/>
              <a:t>LHC wire-scanners setup</a:t>
            </a:r>
            <a:endParaRPr lang="en-GB" dirty="0"/>
          </a:p>
        </p:txBody>
      </p:sp>
      <p:pic>
        <p:nvPicPr>
          <p:cNvPr id="7" name="Picture 3" descr="W:\WS\Presentations\LHC-WS-Calibration\PICT0033-zoom.JPG">
            <a:extLst>
              <a:ext uri="{FF2B5EF4-FFF2-40B4-BE49-F238E27FC236}">
                <a16:creationId xmlns:a16="http://schemas.microsoft.com/office/drawing/2014/main" id="{DA463426-EF76-B865-53FD-008F2DDEA3D6}"/>
              </a:ext>
            </a:extLst>
          </p:cNvPr>
          <p:cNvPicPr>
            <a:picLocks noChangeAspect="1" noChangeArrowheads="1"/>
          </p:cNvPicPr>
          <p:nvPr/>
        </p:nvPicPr>
        <p:blipFill>
          <a:blip r:embed="rId2" cstate="print"/>
          <a:srcRect/>
          <a:stretch>
            <a:fillRect/>
          </a:stretch>
        </p:blipFill>
        <p:spPr bwMode="auto">
          <a:xfrm>
            <a:off x="2196655" y="1750300"/>
            <a:ext cx="3182089" cy="3789849"/>
          </a:xfrm>
          <a:prstGeom prst="rect">
            <a:avLst/>
          </a:prstGeom>
          <a:noFill/>
        </p:spPr>
      </p:pic>
      <p:pic>
        <p:nvPicPr>
          <p:cNvPr id="9" name="Picture 8">
            <a:extLst>
              <a:ext uri="{FF2B5EF4-FFF2-40B4-BE49-F238E27FC236}">
                <a16:creationId xmlns:a16="http://schemas.microsoft.com/office/drawing/2014/main" id="{FB27DA29-C16D-2D64-1109-C4BBFFD856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1446" y="1772816"/>
            <a:ext cx="2836701" cy="3782269"/>
          </a:xfrm>
          <a:prstGeom prst="rect">
            <a:avLst/>
          </a:prstGeom>
        </p:spPr>
      </p:pic>
      <p:sp>
        <p:nvSpPr>
          <p:cNvPr id="10" name="TextBox 9">
            <a:extLst>
              <a:ext uri="{FF2B5EF4-FFF2-40B4-BE49-F238E27FC236}">
                <a16:creationId xmlns:a16="http://schemas.microsoft.com/office/drawing/2014/main" id="{88399304-D4E7-56F6-E90D-0DAF3F9A6DB7}"/>
              </a:ext>
            </a:extLst>
          </p:cNvPr>
          <p:cNvSpPr txBox="1"/>
          <p:nvPr/>
        </p:nvSpPr>
        <p:spPr>
          <a:xfrm>
            <a:off x="2948334" y="5684034"/>
            <a:ext cx="1962076" cy="553998"/>
          </a:xfrm>
          <a:prstGeom prst="rect">
            <a:avLst/>
          </a:prstGeom>
          <a:noFill/>
        </p:spPr>
        <p:txBody>
          <a:bodyPr wrap="none" lIns="0" tIns="0" rIns="0" bIns="0" rtlCol="0">
            <a:spAutoFit/>
          </a:bodyPr>
          <a:lstStyle/>
          <a:p>
            <a:pPr algn="ctr"/>
            <a:r>
              <a:rPr lang="en-US" dirty="0"/>
              <a:t>LHC BWS BEAM 1</a:t>
            </a:r>
            <a:br>
              <a:rPr lang="en-US" dirty="0"/>
            </a:br>
            <a:r>
              <a:rPr lang="en-US" dirty="0"/>
              <a:t>MOTION PART</a:t>
            </a:r>
            <a:endParaRPr lang="en-GB" dirty="0"/>
          </a:p>
        </p:txBody>
      </p:sp>
      <p:sp>
        <p:nvSpPr>
          <p:cNvPr id="11" name="TextBox 10">
            <a:extLst>
              <a:ext uri="{FF2B5EF4-FFF2-40B4-BE49-F238E27FC236}">
                <a16:creationId xmlns:a16="http://schemas.microsoft.com/office/drawing/2014/main" id="{E1B10297-F529-2B5D-434A-19B777BD4C52}"/>
              </a:ext>
            </a:extLst>
          </p:cNvPr>
          <p:cNvSpPr txBox="1"/>
          <p:nvPr/>
        </p:nvSpPr>
        <p:spPr>
          <a:xfrm>
            <a:off x="7668758" y="5615573"/>
            <a:ext cx="1962076" cy="553998"/>
          </a:xfrm>
          <a:prstGeom prst="rect">
            <a:avLst/>
          </a:prstGeom>
          <a:noFill/>
        </p:spPr>
        <p:txBody>
          <a:bodyPr wrap="none" lIns="0" tIns="0" rIns="0" bIns="0" rtlCol="0">
            <a:spAutoFit/>
          </a:bodyPr>
          <a:lstStyle/>
          <a:p>
            <a:pPr algn="ctr"/>
            <a:r>
              <a:rPr lang="en-US" dirty="0"/>
              <a:t>LHC BWS BEAM 1</a:t>
            </a:r>
            <a:br>
              <a:rPr lang="en-US" dirty="0"/>
            </a:br>
            <a:r>
              <a:rPr lang="en-US" dirty="0"/>
              <a:t>PMT PART</a:t>
            </a:r>
            <a:endParaRPr lang="en-GB" dirty="0"/>
          </a:p>
        </p:txBody>
      </p:sp>
      <p:cxnSp>
        <p:nvCxnSpPr>
          <p:cNvPr id="12" name="Straight Arrow Connector 11">
            <a:extLst>
              <a:ext uri="{FF2B5EF4-FFF2-40B4-BE49-F238E27FC236}">
                <a16:creationId xmlns:a16="http://schemas.microsoft.com/office/drawing/2014/main" id="{4DD7CA8E-CE63-99A0-0BB7-AA15C6E59A14}"/>
              </a:ext>
            </a:extLst>
          </p:cNvPr>
          <p:cNvCxnSpPr/>
          <p:nvPr/>
        </p:nvCxnSpPr>
        <p:spPr>
          <a:xfrm>
            <a:off x="1548583" y="1843355"/>
            <a:ext cx="936104" cy="911358"/>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13" name="Straight Arrow Connector 12">
            <a:extLst>
              <a:ext uri="{FF2B5EF4-FFF2-40B4-BE49-F238E27FC236}">
                <a16:creationId xmlns:a16="http://schemas.microsoft.com/office/drawing/2014/main" id="{4B455F4D-D983-CE45-BCF8-CFFDF799615B}"/>
              </a:ext>
            </a:extLst>
          </p:cNvPr>
          <p:cNvCxnSpPr>
            <a:cxnSpLocks/>
          </p:cNvCxnSpPr>
          <p:nvPr/>
        </p:nvCxnSpPr>
        <p:spPr>
          <a:xfrm flipH="1">
            <a:off x="3132759" y="1594811"/>
            <a:ext cx="576064" cy="1154700"/>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sp>
        <p:nvSpPr>
          <p:cNvPr id="14" name="TextBox 13">
            <a:extLst>
              <a:ext uri="{FF2B5EF4-FFF2-40B4-BE49-F238E27FC236}">
                <a16:creationId xmlns:a16="http://schemas.microsoft.com/office/drawing/2014/main" id="{29B7BB7D-6963-7003-A60E-A793D9A3DCD9}"/>
              </a:ext>
            </a:extLst>
          </p:cNvPr>
          <p:cNvSpPr txBox="1"/>
          <p:nvPr/>
        </p:nvSpPr>
        <p:spPr bwMode="auto">
          <a:xfrm>
            <a:off x="639335" y="1217662"/>
            <a:ext cx="1377300" cy="646331"/>
          </a:xfrm>
          <a:prstGeom prst="rect">
            <a:avLst/>
          </a:prstGeom>
          <a:noFill/>
        </p:spPr>
        <p:txBody>
          <a:bodyPr wrap="none" rtlCol="0">
            <a:spAutoFit/>
          </a:bodyPr>
          <a:lstStyle/>
          <a:p>
            <a:r>
              <a:rPr lang="en-US" dirty="0"/>
              <a:t>Operational</a:t>
            </a:r>
            <a:br>
              <a:rPr lang="en-US" dirty="0"/>
            </a:br>
            <a:r>
              <a:rPr lang="en-US" dirty="0"/>
              <a:t>mechanism</a:t>
            </a:r>
            <a:endParaRPr lang="en-GB" dirty="0"/>
          </a:p>
        </p:txBody>
      </p:sp>
      <p:sp>
        <p:nvSpPr>
          <p:cNvPr id="15" name="TextBox 14">
            <a:extLst>
              <a:ext uri="{FF2B5EF4-FFF2-40B4-BE49-F238E27FC236}">
                <a16:creationId xmlns:a16="http://schemas.microsoft.com/office/drawing/2014/main" id="{5E75A2B9-344A-8861-9F7E-872D7C047D5A}"/>
              </a:ext>
            </a:extLst>
          </p:cNvPr>
          <p:cNvSpPr txBox="1"/>
          <p:nvPr/>
        </p:nvSpPr>
        <p:spPr bwMode="auto">
          <a:xfrm>
            <a:off x="2948334" y="1026224"/>
            <a:ext cx="2223686" cy="646331"/>
          </a:xfrm>
          <a:prstGeom prst="rect">
            <a:avLst/>
          </a:prstGeom>
          <a:noFill/>
        </p:spPr>
        <p:txBody>
          <a:bodyPr wrap="none" rtlCol="0">
            <a:spAutoFit/>
          </a:bodyPr>
          <a:lstStyle/>
          <a:p>
            <a:r>
              <a:rPr lang="en-US" dirty="0"/>
              <a:t>Prototype</a:t>
            </a:r>
            <a:br>
              <a:rPr lang="en-US" dirty="0"/>
            </a:br>
            <a:r>
              <a:rPr lang="en-US" dirty="0"/>
              <a:t>mechanism position</a:t>
            </a:r>
            <a:endParaRPr lang="en-GB" dirty="0"/>
          </a:p>
        </p:txBody>
      </p:sp>
      <p:cxnSp>
        <p:nvCxnSpPr>
          <p:cNvPr id="16" name="Straight Arrow Connector 15">
            <a:extLst>
              <a:ext uri="{FF2B5EF4-FFF2-40B4-BE49-F238E27FC236}">
                <a16:creationId xmlns:a16="http://schemas.microsoft.com/office/drawing/2014/main" id="{509E51CE-1AE2-E1FC-A85D-F7A4B97001C4}"/>
              </a:ext>
            </a:extLst>
          </p:cNvPr>
          <p:cNvCxnSpPr>
            <a:cxnSpLocks/>
          </p:cNvCxnSpPr>
          <p:nvPr/>
        </p:nvCxnSpPr>
        <p:spPr>
          <a:xfrm>
            <a:off x="7200706" y="1543606"/>
            <a:ext cx="936104" cy="911358"/>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17" name="Straight Arrow Connector 16">
            <a:extLst>
              <a:ext uri="{FF2B5EF4-FFF2-40B4-BE49-F238E27FC236}">
                <a16:creationId xmlns:a16="http://schemas.microsoft.com/office/drawing/2014/main" id="{FDBBBE2F-BA87-D4DF-7667-B50C039C4514}"/>
              </a:ext>
            </a:extLst>
          </p:cNvPr>
          <p:cNvCxnSpPr>
            <a:cxnSpLocks/>
          </p:cNvCxnSpPr>
          <p:nvPr/>
        </p:nvCxnSpPr>
        <p:spPr>
          <a:xfrm flipH="1">
            <a:off x="9076798" y="1486160"/>
            <a:ext cx="846475" cy="1232273"/>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sp>
        <p:nvSpPr>
          <p:cNvPr id="18" name="TextBox 17">
            <a:extLst>
              <a:ext uri="{FF2B5EF4-FFF2-40B4-BE49-F238E27FC236}">
                <a16:creationId xmlns:a16="http://schemas.microsoft.com/office/drawing/2014/main" id="{853F2046-95A9-3938-4707-71E24ED880C9}"/>
              </a:ext>
            </a:extLst>
          </p:cNvPr>
          <p:cNvSpPr txBox="1"/>
          <p:nvPr/>
        </p:nvSpPr>
        <p:spPr bwMode="auto">
          <a:xfrm>
            <a:off x="6023379" y="1162995"/>
            <a:ext cx="1836640" cy="646331"/>
          </a:xfrm>
          <a:prstGeom prst="rect">
            <a:avLst/>
          </a:prstGeom>
          <a:noFill/>
        </p:spPr>
        <p:txBody>
          <a:bodyPr wrap="square" rtlCol="0">
            <a:spAutoFit/>
          </a:bodyPr>
          <a:lstStyle/>
          <a:p>
            <a:r>
              <a:rPr lang="en-US" dirty="0"/>
              <a:t>LIU based PMT assembly</a:t>
            </a:r>
            <a:endParaRPr lang="en-GB" dirty="0"/>
          </a:p>
        </p:txBody>
      </p:sp>
      <p:sp>
        <p:nvSpPr>
          <p:cNvPr id="19" name="TextBox 18">
            <a:extLst>
              <a:ext uri="{FF2B5EF4-FFF2-40B4-BE49-F238E27FC236}">
                <a16:creationId xmlns:a16="http://schemas.microsoft.com/office/drawing/2014/main" id="{B207EC1C-5C7E-98E7-D575-118C42732AD1}"/>
              </a:ext>
            </a:extLst>
          </p:cNvPr>
          <p:cNvSpPr txBox="1"/>
          <p:nvPr/>
        </p:nvSpPr>
        <p:spPr bwMode="auto">
          <a:xfrm>
            <a:off x="9552289" y="920616"/>
            <a:ext cx="2223686" cy="646331"/>
          </a:xfrm>
          <a:prstGeom prst="rect">
            <a:avLst/>
          </a:prstGeom>
          <a:noFill/>
        </p:spPr>
        <p:txBody>
          <a:bodyPr wrap="square" rtlCol="0">
            <a:spAutoFit/>
          </a:bodyPr>
          <a:lstStyle/>
          <a:p>
            <a:r>
              <a:rPr lang="en-US" dirty="0"/>
              <a:t>Operational PMT assembly</a:t>
            </a:r>
            <a:endParaRPr lang="en-GB" dirty="0"/>
          </a:p>
        </p:txBody>
      </p:sp>
      <p:sp>
        <p:nvSpPr>
          <p:cNvPr id="20" name="Arrow: Left-Right 24">
            <a:extLst>
              <a:ext uri="{FF2B5EF4-FFF2-40B4-BE49-F238E27FC236}">
                <a16:creationId xmlns:a16="http://schemas.microsoft.com/office/drawing/2014/main" id="{6DA6D8AF-2AEB-E829-732C-C83C5EA81104}"/>
              </a:ext>
            </a:extLst>
          </p:cNvPr>
          <p:cNvSpPr/>
          <p:nvPr/>
        </p:nvSpPr>
        <p:spPr>
          <a:xfrm>
            <a:off x="5470748" y="4243346"/>
            <a:ext cx="1637954" cy="36512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B2A565EA-8CE6-4E49-B6CE-493B2B3D9A8A}"/>
              </a:ext>
            </a:extLst>
          </p:cNvPr>
          <p:cNvSpPr txBox="1"/>
          <p:nvPr/>
        </p:nvSpPr>
        <p:spPr bwMode="auto">
          <a:xfrm>
            <a:off x="5754431" y="3945040"/>
            <a:ext cx="1107996" cy="369332"/>
          </a:xfrm>
          <a:prstGeom prst="rect">
            <a:avLst/>
          </a:prstGeom>
          <a:noFill/>
        </p:spPr>
        <p:txBody>
          <a:bodyPr wrap="none" rtlCol="0">
            <a:spAutoFit/>
          </a:bodyPr>
          <a:lstStyle/>
          <a:p>
            <a:r>
              <a:rPr lang="en-US" dirty="0"/>
              <a:t>5m away</a:t>
            </a:r>
            <a:endParaRPr lang="en-GB" dirty="0"/>
          </a:p>
        </p:txBody>
      </p:sp>
      <p:sp>
        <p:nvSpPr>
          <p:cNvPr id="2" name="Date Placeholder 1">
            <a:extLst>
              <a:ext uri="{FF2B5EF4-FFF2-40B4-BE49-F238E27FC236}">
                <a16:creationId xmlns:a16="http://schemas.microsoft.com/office/drawing/2014/main" id="{E7384D79-DEE9-D95E-CEEE-31C5C5846B6A}"/>
              </a:ext>
            </a:extLst>
          </p:cNvPr>
          <p:cNvSpPr>
            <a:spLocks noGrp="1"/>
          </p:cNvSpPr>
          <p:nvPr>
            <p:ph type="dt" sz="half" idx="10"/>
          </p:nvPr>
        </p:nvSpPr>
        <p:spPr/>
        <p:txBody>
          <a:bodyPr/>
          <a:lstStyle/>
          <a:p>
            <a:pPr>
              <a:defRPr/>
            </a:pPr>
            <a:r>
              <a:rPr lang="de-CH"/>
              <a:t>20.02.24</a:t>
            </a:r>
            <a:endParaRPr lang="en-US"/>
          </a:p>
        </p:txBody>
      </p:sp>
      <p:sp>
        <p:nvSpPr>
          <p:cNvPr id="3" name="Footer Placeholder 2">
            <a:extLst>
              <a:ext uri="{FF2B5EF4-FFF2-40B4-BE49-F238E27FC236}">
                <a16:creationId xmlns:a16="http://schemas.microsoft.com/office/drawing/2014/main" id="{59034DB5-F782-51D6-E7E1-709FF7913865}"/>
              </a:ext>
            </a:extLst>
          </p:cNvPr>
          <p:cNvSpPr>
            <a:spLocks noGrp="1"/>
          </p:cNvSpPr>
          <p:nvPr>
            <p:ph type="ftr" sz="quarter" idx="11"/>
          </p:nvPr>
        </p:nvSpPr>
        <p:spPr/>
        <p:txBody>
          <a:bodyPr/>
          <a:lstStyle/>
          <a:p>
            <a:pPr>
              <a:defRPr/>
            </a:pPr>
            <a:r>
              <a:rPr lang="en-US"/>
              <a:t>S.Morales - LSWG meeting on 2024 MD plans - Beam instrumentation studies</a:t>
            </a:r>
          </a:p>
        </p:txBody>
      </p:sp>
    </p:spTree>
    <p:extLst>
      <p:ext uri="{BB962C8B-B14F-4D97-AF65-F5344CB8AC3E}">
        <p14:creationId xmlns:p14="http://schemas.microsoft.com/office/powerpoint/2010/main" val="1034052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dirty="0"/>
              <a:t>Characterization of the BSRH</a:t>
            </a:r>
            <a:endParaRPr dirty="0"/>
          </a:p>
        </p:txBody>
      </p:sp>
      <p:sp>
        <p:nvSpPr>
          <p:cNvPr id="5" name="Text Placeholder 2"/>
          <p:cNvSpPr>
            <a:spLocks noGrp="1"/>
          </p:cNvSpPr>
          <p:nvPr>
            <p:ph type="body" idx="1"/>
          </p:nvPr>
        </p:nvSpPr>
        <p:spPr bwMode="auto"/>
        <p:txBody>
          <a:bodyPr/>
          <a:lstStyle/>
          <a:p>
            <a:r>
              <a:rPr lang="en-GB" dirty="0"/>
              <a:t>Enrico </a:t>
            </a:r>
            <a:r>
              <a:rPr lang="en-GB" dirty="0" err="1"/>
              <a:t>Bravin</a:t>
            </a:r>
            <a:r>
              <a:rPr lang="en-GB" dirty="0"/>
              <a:t>, Daniele </a:t>
            </a:r>
            <a:r>
              <a:rPr lang="en-GB" dirty="0" err="1"/>
              <a:t>Butti</a:t>
            </a:r>
            <a:r>
              <a:rPr lang="en-GB" dirty="0"/>
              <a:t>, Federico </a:t>
            </a:r>
            <a:r>
              <a:rPr lang="en-GB" dirty="0" err="1"/>
              <a:t>Roncarolo</a:t>
            </a:r>
            <a:r>
              <a:rPr lang="en-GB" dirty="0"/>
              <a:t>, Georges Trad</a:t>
            </a:r>
          </a:p>
        </p:txBody>
      </p:sp>
      <p:sp>
        <p:nvSpPr>
          <p:cNvPr id="8" name="Slide Number Placeholder 5"/>
          <p:cNvSpPr>
            <a:spLocks noGrp="1"/>
          </p:cNvSpPr>
          <p:nvPr>
            <p:ph type="sldNum" sz="quarter" idx="12"/>
          </p:nvPr>
        </p:nvSpPr>
        <p:spPr bwMode="auto"/>
        <p:txBody>
          <a:bodyPr/>
          <a:lstStyle/>
          <a:p>
            <a:pPr>
              <a:defRPr/>
            </a:pPr>
            <a:fld id="{36B5EA5A-BC32-A742-B11B-8E7414D5B535}" type="slidenum">
              <a:rPr lang="en-US"/>
              <a:t>3</a:t>
            </a:fld>
            <a:endParaRPr lang="en-US"/>
          </a:p>
        </p:txBody>
      </p:sp>
      <p:sp>
        <p:nvSpPr>
          <p:cNvPr id="2" name="Date Placeholder 1">
            <a:extLst>
              <a:ext uri="{FF2B5EF4-FFF2-40B4-BE49-F238E27FC236}">
                <a16:creationId xmlns:a16="http://schemas.microsoft.com/office/drawing/2014/main" id="{921BCB30-07B3-F878-72A9-3B4B3F38F30D}"/>
              </a:ext>
            </a:extLst>
          </p:cNvPr>
          <p:cNvSpPr>
            <a:spLocks noGrp="1"/>
          </p:cNvSpPr>
          <p:nvPr>
            <p:ph type="dt" sz="half" idx="10"/>
          </p:nvPr>
        </p:nvSpPr>
        <p:spPr/>
        <p:txBody>
          <a:bodyPr/>
          <a:lstStyle/>
          <a:p>
            <a:pPr>
              <a:defRPr/>
            </a:pPr>
            <a:r>
              <a:rPr lang="de-CH"/>
              <a:t>20.02.24</a:t>
            </a:r>
            <a:endParaRPr lang="en-US"/>
          </a:p>
        </p:txBody>
      </p:sp>
      <p:sp>
        <p:nvSpPr>
          <p:cNvPr id="3" name="Footer Placeholder 2">
            <a:extLst>
              <a:ext uri="{FF2B5EF4-FFF2-40B4-BE49-F238E27FC236}">
                <a16:creationId xmlns:a16="http://schemas.microsoft.com/office/drawing/2014/main" id="{0000A128-EAD1-9A59-E942-5AA162A92AB8}"/>
              </a:ext>
            </a:extLst>
          </p:cNvPr>
          <p:cNvSpPr>
            <a:spLocks noGrp="1"/>
          </p:cNvSpPr>
          <p:nvPr>
            <p:ph type="ftr" sz="quarter" idx="11"/>
          </p:nvPr>
        </p:nvSpPr>
        <p:spPr/>
        <p:txBody>
          <a:bodyPr/>
          <a:lstStyle/>
          <a:p>
            <a:pPr>
              <a:defRPr/>
            </a:pPr>
            <a:r>
              <a:rPr lang="en-US"/>
              <a:t>S.Morales - LSWG meeting on 2024 MD plans - Beam instrumentation studies</a:t>
            </a:r>
          </a:p>
        </p:txBody>
      </p:sp>
    </p:spTree>
    <p:extLst>
      <p:ext uri="{BB962C8B-B14F-4D97-AF65-F5344CB8AC3E}">
        <p14:creationId xmlns:p14="http://schemas.microsoft.com/office/powerpoint/2010/main" val="2550501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8" y="238952"/>
            <a:ext cx="11376025" cy="1065742"/>
          </a:xfrm>
        </p:spPr>
        <p:txBody>
          <a:bodyPr/>
          <a:lstStyle/>
          <a:p>
            <a:r>
              <a:rPr lang="en-US" dirty="0"/>
              <a:t>MD goal</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r>
              <a:rPr lang="de-CH"/>
              <a:t>20.02.24</a:t>
            </a:r>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US"/>
              <a:t>S.Morales - LSWG meeting on 2024 MD plans - Beam instrumentation studies</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7" name="Picture 6">
            <a:extLst>
              <a:ext uri="{FF2B5EF4-FFF2-40B4-BE49-F238E27FC236}">
                <a16:creationId xmlns:a16="http://schemas.microsoft.com/office/drawing/2014/main" id="{9938F908-6E7D-B4DC-C035-266BB3603AE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8797" r="17481" b="3970"/>
          <a:stretch/>
        </p:blipFill>
        <p:spPr>
          <a:xfrm rot="5400000">
            <a:off x="63982" y="2096827"/>
            <a:ext cx="3321067" cy="2633056"/>
          </a:xfrm>
          <a:prstGeom prst="rect">
            <a:avLst/>
          </a:prstGeom>
        </p:spPr>
      </p:pic>
      <p:sp>
        <p:nvSpPr>
          <p:cNvPr id="10" name="TextBox 9">
            <a:extLst>
              <a:ext uri="{FF2B5EF4-FFF2-40B4-BE49-F238E27FC236}">
                <a16:creationId xmlns:a16="http://schemas.microsoft.com/office/drawing/2014/main" id="{63A7972A-5CB9-6B1F-C12F-4D746994B88E}"/>
              </a:ext>
            </a:extLst>
          </p:cNvPr>
          <p:cNvSpPr txBox="1"/>
          <p:nvPr/>
        </p:nvSpPr>
        <p:spPr>
          <a:xfrm>
            <a:off x="335379" y="895486"/>
            <a:ext cx="11719601" cy="723275"/>
          </a:xfrm>
          <a:prstGeom prst="rect">
            <a:avLst/>
          </a:prstGeom>
          <a:noFill/>
        </p:spPr>
        <p:txBody>
          <a:bodyPr wrap="square">
            <a:spAutoFit/>
          </a:bodyPr>
          <a:lstStyle/>
          <a:p>
            <a:pPr marL="285750" indent="-285750">
              <a:buFont typeface="Arial" panose="020B0604020202020204" pitchFamily="34" charset="0"/>
              <a:buChar char="•"/>
            </a:pPr>
            <a:r>
              <a:rPr lang="en-US" dirty="0">
                <a:solidFill>
                  <a:schemeClr val="tx2"/>
                </a:solidFill>
              </a:rPr>
              <a:t>Synchrotron radiation (SR) halo monitor (BSRH) </a:t>
            </a:r>
            <a:r>
              <a:rPr lang="en-US" b="1" dirty="0">
                <a:solidFill>
                  <a:schemeClr val="tx2"/>
                </a:solidFill>
              </a:rPr>
              <a:t>refurbished for Run3</a:t>
            </a:r>
          </a:p>
          <a:p>
            <a:pPr marL="285750" indent="-285750">
              <a:spcBef>
                <a:spcPts val="600"/>
              </a:spcBef>
              <a:buFont typeface="Arial" panose="020B0604020202020204" pitchFamily="34" charset="0"/>
              <a:buChar char="•"/>
            </a:pPr>
            <a:r>
              <a:rPr lang="en-US" dirty="0">
                <a:solidFill>
                  <a:schemeClr val="tx2"/>
                </a:solidFill>
              </a:rPr>
              <a:t>Extensive simulations carried out in LS2 provided </a:t>
            </a:r>
            <a:r>
              <a:rPr lang="it-IT" b="1" dirty="0">
                <a:solidFill>
                  <a:schemeClr val="tx2"/>
                </a:solidFill>
              </a:rPr>
              <a:t>better understanding of LHC SR</a:t>
            </a:r>
            <a:r>
              <a:rPr lang="it-IT" dirty="0">
                <a:solidFill>
                  <a:schemeClr val="tx2"/>
                </a:solidFill>
              </a:rPr>
              <a:t> source and its limitations</a:t>
            </a:r>
          </a:p>
        </p:txBody>
      </p:sp>
      <p:pic>
        <p:nvPicPr>
          <p:cNvPr id="17" name="Picture 16" descr="A machine with blue wires and wires&#10;&#10;Description automatically generated">
            <a:extLst>
              <a:ext uri="{FF2B5EF4-FFF2-40B4-BE49-F238E27FC236}">
                <a16:creationId xmlns:a16="http://schemas.microsoft.com/office/drawing/2014/main" id="{45D061A8-329C-0314-B5F3-919C6125B909}"/>
              </a:ext>
            </a:extLst>
          </p:cNvPr>
          <p:cNvPicPr>
            <a:picLocks noChangeAspect="1"/>
          </p:cNvPicPr>
          <p:nvPr/>
        </p:nvPicPr>
        <p:blipFill>
          <a:blip r:embed="rId3"/>
          <a:stretch>
            <a:fillRect/>
          </a:stretch>
        </p:blipFill>
        <p:spPr>
          <a:xfrm>
            <a:off x="9094723" y="1752821"/>
            <a:ext cx="2633057" cy="3321069"/>
          </a:xfrm>
          <a:prstGeom prst="rect">
            <a:avLst/>
          </a:prstGeom>
        </p:spPr>
      </p:pic>
      <p:sp>
        <p:nvSpPr>
          <p:cNvPr id="20" name="TextBox 19">
            <a:extLst>
              <a:ext uri="{FF2B5EF4-FFF2-40B4-BE49-F238E27FC236}">
                <a16:creationId xmlns:a16="http://schemas.microsoft.com/office/drawing/2014/main" id="{7B87C5E2-DE7D-1B6A-294C-853F36CBD434}"/>
              </a:ext>
            </a:extLst>
          </p:cNvPr>
          <p:cNvSpPr txBox="1"/>
          <p:nvPr/>
        </p:nvSpPr>
        <p:spPr>
          <a:xfrm>
            <a:off x="3041044" y="1773383"/>
            <a:ext cx="4288254" cy="1200329"/>
          </a:xfrm>
          <a:prstGeom prst="rect">
            <a:avLst/>
          </a:prstGeom>
          <a:noFill/>
        </p:spPr>
        <p:txBody>
          <a:bodyPr wrap="square">
            <a:spAutoFit/>
          </a:bodyPr>
          <a:lstStyle/>
          <a:p>
            <a:r>
              <a:rPr lang="en-US" dirty="0">
                <a:solidFill>
                  <a:schemeClr val="tx2"/>
                </a:solidFill>
              </a:rPr>
              <a:t>Run 2 setup</a:t>
            </a:r>
          </a:p>
          <a:p>
            <a:pPr marL="285750" indent="-285750">
              <a:buFont typeface="Arial" panose="020B0604020202020204" pitchFamily="34" charset="0"/>
              <a:buChar char="•"/>
            </a:pPr>
            <a:r>
              <a:rPr lang="en-US" dirty="0">
                <a:solidFill>
                  <a:schemeClr val="tx2"/>
                </a:solidFill>
              </a:rPr>
              <a:t>proof of concept</a:t>
            </a:r>
          </a:p>
          <a:p>
            <a:pPr marL="285750" indent="-285750">
              <a:buFont typeface="Arial" panose="020B0604020202020204" pitchFamily="34" charset="0"/>
              <a:buChar char="•"/>
            </a:pPr>
            <a:r>
              <a:rPr lang="en-US" dirty="0">
                <a:solidFill>
                  <a:schemeClr val="tx2"/>
                </a:solidFill>
              </a:rPr>
              <a:t>validated at injection (MD1900), discrepancies at flat-top (MD2243) </a:t>
            </a:r>
          </a:p>
        </p:txBody>
      </p:sp>
      <p:sp>
        <p:nvSpPr>
          <p:cNvPr id="22" name="Freeform: Shape 21">
            <a:extLst>
              <a:ext uri="{FF2B5EF4-FFF2-40B4-BE49-F238E27FC236}">
                <a16:creationId xmlns:a16="http://schemas.microsoft.com/office/drawing/2014/main" id="{867BEC3E-E386-1032-D9D1-2B50847905EA}"/>
              </a:ext>
            </a:extLst>
          </p:cNvPr>
          <p:cNvSpPr/>
          <p:nvPr/>
        </p:nvSpPr>
        <p:spPr>
          <a:xfrm>
            <a:off x="446273" y="1843953"/>
            <a:ext cx="1685600" cy="2979646"/>
          </a:xfrm>
          <a:custGeom>
            <a:avLst/>
            <a:gdLst>
              <a:gd name="connsiteX0" fmla="*/ 0 w 1900990"/>
              <a:gd name="connsiteY0" fmla="*/ 3152273 h 3242510"/>
              <a:gd name="connsiteX1" fmla="*/ 1389648 w 1900990"/>
              <a:gd name="connsiteY1" fmla="*/ 12031 h 3242510"/>
              <a:gd name="connsiteX2" fmla="*/ 1900990 w 1900990"/>
              <a:gd name="connsiteY2" fmla="*/ 0 h 3242510"/>
              <a:gd name="connsiteX3" fmla="*/ 1564105 w 1900990"/>
              <a:gd name="connsiteY3" fmla="*/ 3242510 h 3242510"/>
              <a:gd name="connsiteX4" fmla="*/ 0 w 1900990"/>
              <a:gd name="connsiteY4" fmla="*/ 3152273 h 3242510"/>
              <a:gd name="connsiteX0" fmla="*/ 0 w 1955132"/>
              <a:gd name="connsiteY0" fmla="*/ 3152273 h 3242510"/>
              <a:gd name="connsiteX1" fmla="*/ 1389648 w 1955132"/>
              <a:gd name="connsiteY1" fmla="*/ 12031 h 3242510"/>
              <a:gd name="connsiteX2" fmla="*/ 1955132 w 1955132"/>
              <a:gd name="connsiteY2" fmla="*/ 0 h 3242510"/>
              <a:gd name="connsiteX3" fmla="*/ 1564105 w 1955132"/>
              <a:gd name="connsiteY3" fmla="*/ 3242510 h 3242510"/>
              <a:gd name="connsiteX4" fmla="*/ 0 w 1955132"/>
              <a:gd name="connsiteY4" fmla="*/ 3152273 h 3242510"/>
              <a:gd name="connsiteX0" fmla="*/ 0 w 1955132"/>
              <a:gd name="connsiteY0" fmla="*/ 3152273 h 3242510"/>
              <a:gd name="connsiteX1" fmla="*/ 1461838 w 1955132"/>
              <a:gd name="connsiteY1" fmla="*/ 24062 h 3242510"/>
              <a:gd name="connsiteX2" fmla="*/ 1955132 w 1955132"/>
              <a:gd name="connsiteY2" fmla="*/ 0 h 3242510"/>
              <a:gd name="connsiteX3" fmla="*/ 1564105 w 1955132"/>
              <a:gd name="connsiteY3" fmla="*/ 3242510 h 3242510"/>
              <a:gd name="connsiteX4" fmla="*/ 0 w 1955132"/>
              <a:gd name="connsiteY4" fmla="*/ 3152273 h 3242510"/>
              <a:gd name="connsiteX0" fmla="*/ 0 w 1955132"/>
              <a:gd name="connsiteY0" fmla="*/ 3152273 h 3465095"/>
              <a:gd name="connsiteX1" fmla="*/ 1461838 w 1955132"/>
              <a:gd name="connsiteY1" fmla="*/ 24062 h 3465095"/>
              <a:gd name="connsiteX2" fmla="*/ 1955132 w 1955132"/>
              <a:gd name="connsiteY2" fmla="*/ 0 h 3465095"/>
              <a:gd name="connsiteX3" fmla="*/ 1576136 w 1955132"/>
              <a:gd name="connsiteY3" fmla="*/ 3465095 h 3465095"/>
              <a:gd name="connsiteX4" fmla="*/ 0 w 1955132"/>
              <a:gd name="connsiteY4" fmla="*/ 3152273 h 3465095"/>
              <a:gd name="connsiteX0" fmla="*/ 0 w 1919037"/>
              <a:gd name="connsiteY0" fmla="*/ 3435015 h 3465095"/>
              <a:gd name="connsiteX1" fmla="*/ 1425743 w 1919037"/>
              <a:gd name="connsiteY1" fmla="*/ 24062 h 3465095"/>
              <a:gd name="connsiteX2" fmla="*/ 1919037 w 1919037"/>
              <a:gd name="connsiteY2" fmla="*/ 0 h 3465095"/>
              <a:gd name="connsiteX3" fmla="*/ 1540041 w 1919037"/>
              <a:gd name="connsiteY3" fmla="*/ 3465095 h 3465095"/>
              <a:gd name="connsiteX4" fmla="*/ 0 w 1919037"/>
              <a:gd name="connsiteY4" fmla="*/ 3435015 h 3465095"/>
              <a:gd name="connsiteX0" fmla="*/ 0 w 1919037"/>
              <a:gd name="connsiteY0" fmla="*/ 3435015 h 3465095"/>
              <a:gd name="connsiteX1" fmla="*/ 1365585 w 1919037"/>
              <a:gd name="connsiteY1" fmla="*/ 24062 h 3465095"/>
              <a:gd name="connsiteX2" fmla="*/ 1919037 w 1919037"/>
              <a:gd name="connsiteY2" fmla="*/ 0 h 3465095"/>
              <a:gd name="connsiteX3" fmla="*/ 1540041 w 1919037"/>
              <a:gd name="connsiteY3" fmla="*/ 3465095 h 3465095"/>
              <a:gd name="connsiteX4" fmla="*/ 0 w 1919037"/>
              <a:gd name="connsiteY4" fmla="*/ 3435015 h 3465095"/>
              <a:gd name="connsiteX0" fmla="*/ 0 w 1985211"/>
              <a:gd name="connsiteY0" fmla="*/ 3386889 h 3465095"/>
              <a:gd name="connsiteX1" fmla="*/ 1431759 w 1985211"/>
              <a:gd name="connsiteY1" fmla="*/ 24062 h 3465095"/>
              <a:gd name="connsiteX2" fmla="*/ 1985211 w 1985211"/>
              <a:gd name="connsiteY2" fmla="*/ 0 h 3465095"/>
              <a:gd name="connsiteX3" fmla="*/ 1606215 w 1985211"/>
              <a:gd name="connsiteY3" fmla="*/ 3465095 h 3465095"/>
              <a:gd name="connsiteX4" fmla="*/ 0 w 1985211"/>
              <a:gd name="connsiteY4" fmla="*/ 3386889 h 3465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5211" h="3465095">
                <a:moveTo>
                  <a:pt x="0" y="3386889"/>
                </a:moveTo>
                <a:lnTo>
                  <a:pt x="1431759" y="24062"/>
                </a:lnTo>
                <a:lnTo>
                  <a:pt x="1985211" y="0"/>
                </a:lnTo>
                <a:lnTo>
                  <a:pt x="1606215" y="3465095"/>
                </a:lnTo>
                <a:lnTo>
                  <a:pt x="0" y="3386889"/>
                </a:lnTo>
                <a:close/>
              </a:path>
            </a:pathLst>
          </a:custGeom>
          <a:noFill/>
          <a:ln w="28575">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Freeform: Shape 25">
            <a:extLst>
              <a:ext uri="{FF2B5EF4-FFF2-40B4-BE49-F238E27FC236}">
                <a16:creationId xmlns:a16="http://schemas.microsoft.com/office/drawing/2014/main" id="{DB24AAB8-DDDC-F339-63F0-210B32ABAE2B}"/>
              </a:ext>
            </a:extLst>
          </p:cNvPr>
          <p:cNvSpPr/>
          <p:nvPr/>
        </p:nvSpPr>
        <p:spPr>
          <a:xfrm>
            <a:off x="9514498" y="1872597"/>
            <a:ext cx="1753646" cy="2888858"/>
          </a:xfrm>
          <a:custGeom>
            <a:avLst/>
            <a:gdLst>
              <a:gd name="connsiteX0" fmla="*/ 0 w 1900990"/>
              <a:gd name="connsiteY0" fmla="*/ 3152273 h 3242510"/>
              <a:gd name="connsiteX1" fmla="*/ 1389648 w 1900990"/>
              <a:gd name="connsiteY1" fmla="*/ 12031 h 3242510"/>
              <a:gd name="connsiteX2" fmla="*/ 1900990 w 1900990"/>
              <a:gd name="connsiteY2" fmla="*/ 0 h 3242510"/>
              <a:gd name="connsiteX3" fmla="*/ 1564105 w 1900990"/>
              <a:gd name="connsiteY3" fmla="*/ 3242510 h 3242510"/>
              <a:gd name="connsiteX4" fmla="*/ 0 w 1900990"/>
              <a:gd name="connsiteY4" fmla="*/ 3152273 h 3242510"/>
              <a:gd name="connsiteX0" fmla="*/ 0 w 1955132"/>
              <a:gd name="connsiteY0" fmla="*/ 3152273 h 3242510"/>
              <a:gd name="connsiteX1" fmla="*/ 1389648 w 1955132"/>
              <a:gd name="connsiteY1" fmla="*/ 12031 h 3242510"/>
              <a:gd name="connsiteX2" fmla="*/ 1955132 w 1955132"/>
              <a:gd name="connsiteY2" fmla="*/ 0 h 3242510"/>
              <a:gd name="connsiteX3" fmla="*/ 1564105 w 1955132"/>
              <a:gd name="connsiteY3" fmla="*/ 3242510 h 3242510"/>
              <a:gd name="connsiteX4" fmla="*/ 0 w 1955132"/>
              <a:gd name="connsiteY4" fmla="*/ 3152273 h 3242510"/>
              <a:gd name="connsiteX0" fmla="*/ 0 w 1955132"/>
              <a:gd name="connsiteY0" fmla="*/ 3152273 h 3242510"/>
              <a:gd name="connsiteX1" fmla="*/ 1461838 w 1955132"/>
              <a:gd name="connsiteY1" fmla="*/ 24062 h 3242510"/>
              <a:gd name="connsiteX2" fmla="*/ 1955132 w 1955132"/>
              <a:gd name="connsiteY2" fmla="*/ 0 h 3242510"/>
              <a:gd name="connsiteX3" fmla="*/ 1564105 w 1955132"/>
              <a:gd name="connsiteY3" fmla="*/ 3242510 h 3242510"/>
              <a:gd name="connsiteX4" fmla="*/ 0 w 1955132"/>
              <a:gd name="connsiteY4" fmla="*/ 3152273 h 3242510"/>
              <a:gd name="connsiteX0" fmla="*/ 0 w 1955132"/>
              <a:gd name="connsiteY0" fmla="*/ 3152273 h 3465095"/>
              <a:gd name="connsiteX1" fmla="*/ 1461838 w 1955132"/>
              <a:gd name="connsiteY1" fmla="*/ 24062 h 3465095"/>
              <a:gd name="connsiteX2" fmla="*/ 1955132 w 1955132"/>
              <a:gd name="connsiteY2" fmla="*/ 0 h 3465095"/>
              <a:gd name="connsiteX3" fmla="*/ 1576136 w 1955132"/>
              <a:gd name="connsiteY3" fmla="*/ 3465095 h 3465095"/>
              <a:gd name="connsiteX4" fmla="*/ 0 w 1955132"/>
              <a:gd name="connsiteY4" fmla="*/ 3152273 h 3465095"/>
              <a:gd name="connsiteX0" fmla="*/ 0 w 1919037"/>
              <a:gd name="connsiteY0" fmla="*/ 3435015 h 3465095"/>
              <a:gd name="connsiteX1" fmla="*/ 1425743 w 1919037"/>
              <a:gd name="connsiteY1" fmla="*/ 24062 h 3465095"/>
              <a:gd name="connsiteX2" fmla="*/ 1919037 w 1919037"/>
              <a:gd name="connsiteY2" fmla="*/ 0 h 3465095"/>
              <a:gd name="connsiteX3" fmla="*/ 1540041 w 1919037"/>
              <a:gd name="connsiteY3" fmla="*/ 3465095 h 3465095"/>
              <a:gd name="connsiteX4" fmla="*/ 0 w 1919037"/>
              <a:gd name="connsiteY4" fmla="*/ 3435015 h 3465095"/>
              <a:gd name="connsiteX0" fmla="*/ 0 w 1919037"/>
              <a:gd name="connsiteY0" fmla="*/ 3435015 h 3465095"/>
              <a:gd name="connsiteX1" fmla="*/ 1365585 w 1919037"/>
              <a:gd name="connsiteY1" fmla="*/ 24062 h 3465095"/>
              <a:gd name="connsiteX2" fmla="*/ 1919037 w 1919037"/>
              <a:gd name="connsiteY2" fmla="*/ 0 h 3465095"/>
              <a:gd name="connsiteX3" fmla="*/ 1540041 w 1919037"/>
              <a:gd name="connsiteY3" fmla="*/ 3465095 h 3465095"/>
              <a:gd name="connsiteX4" fmla="*/ 0 w 1919037"/>
              <a:gd name="connsiteY4" fmla="*/ 3435015 h 3465095"/>
              <a:gd name="connsiteX0" fmla="*/ 0 w 1985211"/>
              <a:gd name="connsiteY0" fmla="*/ 3386889 h 3465095"/>
              <a:gd name="connsiteX1" fmla="*/ 1431759 w 1985211"/>
              <a:gd name="connsiteY1" fmla="*/ 24062 h 3465095"/>
              <a:gd name="connsiteX2" fmla="*/ 1985211 w 1985211"/>
              <a:gd name="connsiteY2" fmla="*/ 0 h 3465095"/>
              <a:gd name="connsiteX3" fmla="*/ 1606215 w 1985211"/>
              <a:gd name="connsiteY3" fmla="*/ 3465095 h 3465095"/>
              <a:gd name="connsiteX4" fmla="*/ 0 w 1985211"/>
              <a:gd name="connsiteY4" fmla="*/ 3386889 h 3465095"/>
              <a:gd name="connsiteX0" fmla="*/ 0 w 2340143"/>
              <a:gd name="connsiteY0" fmla="*/ 3519236 h 3519236"/>
              <a:gd name="connsiteX1" fmla="*/ 1786691 w 2340143"/>
              <a:gd name="connsiteY1" fmla="*/ 24062 h 3519236"/>
              <a:gd name="connsiteX2" fmla="*/ 2340143 w 2340143"/>
              <a:gd name="connsiteY2" fmla="*/ 0 h 3519236"/>
              <a:gd name="connsiteX3" fmla="*/ 1961147 w 2340143"/>
              <a:gd name="connsiteY3" fmla="*/ 3465095 h 3519236"/>
              <a:gd name="connsiteX4" fmla="*/ 0 w 2340143"/>
              <a:gd name="connsiteY4" fmla="*/ 3519236 h 3519236"/>
              <a:gd name="connsiteX0" fmla="*/ 0 w 2340143"/>
              <a:gd name="connsiteY0" fmla="*/ 3549316 h 3549316"/>
              <a:gd name="connsiteX1" fmla="*/ 685801 w 2340143"/>
              <a:gd name="connsiteY1" fmla="*/ 0 h 3549316"/>
              <a:gd name="connsiteX2" fmla="*/ 2340143 w 2340143"/>
              <a:gd name="connsiteY2" fmla="*/ 30080 h 3549316"/>
              <a:gd name="connsiteX3" fmla="*/ 1961147 w 2340143"/>
              <a:gd name="connsiteY3" fmla="*/ 3495175 h 3549316"/>
              <a:gd name="connsiteX4" fmla="*/ 0 w 2340143"/>
              <a:gd name="connsiteY4" fmla="*/ 3549316 h 3549316"/>
              <a:gd name="connsiteX0" fmla="*/ 0 w 1961147"/>
              <a:gd name="connsiteY0" fmla="*/ 3549316 h 3549316"/>
              <a:gd name="connsiteX1" fmla="*/ 685801 w 1961147"/>
              <a:gd name="connsiteY1" fmla="*/ 0 h 3549316"/>
              <a:gd name="connsiteX2" fmla="*/ 1203159 w 1961147"/>
              <a:gd name="connsiteY2" fmla="*/ 6017 h 3549316"/>
              <a:gd name="connsiteX3" fmla="*/ 1961147 w 1961147"/>
              <a:gd name="connsiteY3" fmla="*/ 3495175 h 3549316"/>
              <a:gd name="connsiteX4" fmla="*/ 0 w 1961147"/>
              <a:gd name="connsiteY4" fmla="*/ 3549316 h 3549316"/>
              <a:gd name="connsiteX0" fmla="*/ 0 w 2039352"/>
              <a:gd name="connsiteY0" fmla="*/ 3549316 h 3549316"/>
              <a:gd name="connsiteX1" fmla="*/ 685801 w 2039352"/>
              <a:gd name="connsiteY1" fmla="*/ 0 h 3549316"/>
              <a:gd name="connsiteX2" fmla="*/ 1203159 w 2039352"/>
              <a:gd name="connsiteY2" fmla="*/ 6017 h 3549316"/>
              <a:gd name="connsiteX3" fmla="*/ 2039352 w 2039352"/>
              <a:gd name="connsiteY3" fmla="*/ 3489159 h 3549316"/>
              <a:gd name="connsiteX4" fmla="*/ 0 w 2039352"/>
              <a:gd name="connsiteY4" fmla="*/ 3549316 h 35493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9352" h="3549316">
                <a:moveTo>
                  <a:pt x="0" y="3549316"/>
                </a:moveTo>
                <a:lnTo>
                  <a:pt x="685801" y="0"/>
                </a:lnTo>
                <a:lnTo>
                  <a:pt x="1203159" y="6017"/>
                </a:lnTo>
                <a:lnTo>
                  <a:pt x="2039352" y="3489159"/>
                </a:lnTo>
                <a:lnTo>
                  <a:pt x="0" y="3549316"/>
                </a:lnTo>
                <a:close/>
              </a:path>
            </a:pathLst>
          </a:custGeom>
          <a:noFill/>
          <a:ln w="28575">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TextBox 26">
            <a:extLst>
              <a:ext uri="{FF2B5EF4-FFF2-40B4-BE49-F238E27FC236}">
                <a16:creationId xmlns:a16="http://schemas.microsoft.com/office/drawing/2014/main" id="{D8661773-9084-E22E-F342-7009517B7D99}"/>
              </a:ext>
            </a:extLst>
          </p:cNvPr>
          <p:cNvSpPr txBox="1"/>
          <p:nvPr/>
        </p:nvSpPr>
        <p:spPr>
          <a:xfrm>
            <a:off x="6096000" y="3873561"/>
            <a:ext cx="2990933" cy="1200329"/>
          </a:xfrm>
          <a:prstGeom prst="rect">
            <a:avLst/>
          </a:prstGeom>
          <a:noFill/>
        </p:spPr>
        <p:txBody>
          <a:bodyPr wrap="square">
            <a:spAutoFit/>
          </a:bodyPr>
          <a:lstStyle/>
          <a:p>
            <a:r>
              <a:rPr lang="en-US" dirty="0">
                <a:solidFill>
                  <a:schemeClr val="tx2"/>
                </a:solidFill>
              </a:rPr>
              <a:t>Run 3 setup:</a:t>
            </a:r>
          </a:p>
          <a:p>
            <a:pPr marL="285750" indent="-285750">
              <a:buFont typeface="Arial" panose="020B0604020202020204" pitchFamily="34" charset="0"/>
              <a:buChar char="•"/>
            </a:pPr>
            <a:r>
              <a:rPr lang="en-US" dirty="0">
                <a:solidFill>
                  <a:schemeClr val="tx2"/>
                </a:solidFill>
              </a:rPr>
              <a:t>setup optimized for LHC parameters</a:t>
            </a:r>
          </a:p>
          <a:p>
            <a:pPr marL="285750" indent="-285750">
              <a:buFont typeface="Arial" panose="020B0604020202020204" pitchFamily="34" charset="0"/>
              <a:buChar char="•"/>
            </a:pPr>
            <a:r>
              <a:rPr lang="en-US" dirty="0">
                <a:solidFill>
                  <a:schemeClr val="tx2"/>
                </a:solidFill>
              </a:rPr>
              <a:t>commissioning ongoing</a:t>
            </a:r>
          </a:p>
        </p:txBody>
      </p:sp>
      <p:sp>
        <p:nvSpPr>
          <p:cNvPr id="8" name="TextBox 7">
            <a:extLst>
              <a:ext uri="{FF2B5EF4-FFF2-40B4-BE49-F238E27FC236}">
                <a16:creationId xmlns:a16="http://schemas.microsoft.com/office/drawing/2014/main" id="{95501098-0AC0-9E5F-6924-B82004E8BC2F}"/>
              </a:ext>
            </a:extLst>
          </p:cNvPr>
          <p:cNvSpPr txBox="1"/>
          <p:nvPr/>
        </p:nvSpPr>
        <p:spPr>
          <a:xfrm>
            <a:off x="335379" y="5207949"/>
            <a:ext cx="11933870" cy="1077218"/>
          </a:xfrm>
          <a:prstGeom prst="rect">
            <a:avLst/>
          </a:prstGeom>
          <a:noFill/>
        </p:spPr>
        <p:txBody>
          <a:bodyPr wrap="square">
            <a:spAutoFit/>
          </a:bodyPr>
          <a:lstStyle/>
          <a:p>
            <a:pPr marL="285750" indent="-285750">
              <a:spcBef>
                <a:spcPts val="600"/>
              </a:spcBef>
              <a:buFont typeface="Arial" panose="020B0604020202020204" pitchFamily="34" charset="0"/>
              <a:buChar char="•"/>
            </a:pPr>
            <a:r>
              <a:rPr lang="en-US" b="1" dirty="0">
                <a:solidFill>
                  <a:schemeClr val="tx2"/>
                </a:solidFill>
              </a:rPr>
              <a:t>Objectives:</a:t>
            </a:r>
          </a:p>
          <a:p>
            <a:pPr marL="742950" lvl="1" indent="-285750">
              <a:spcBef>
                <a:spcPts val="600"/>
              </a:spcBef>
              <a:buFont typeface="Arial" panose="020B0604020202020204" pitchFamily="34" charset="0"/>
              <a:buChar char="•"/>
            </a:pPr>
            <a:r>
              <a:rPr lang="en-US" dirty="0">
                <a:solidFill>
                  <a:schemeClr val="tx2"/>
                </a:solidFill>
              </a:rPr>
              <a:t>Is there a gain in contrast using a coronagraph instead of standard imaging (BSRT)?</a:t>
            </a:r>
          </a:p>
          <a:p>
            <a:pPr marL="742950" lvl="1" indent="-285750">
              <a:spcBef>
                <a:spcPts val="600"/>
              </a:spcBef>
              <a:buFont typeface="Arial" panose="020B0604020202020204" pitchFamily="34" charset="0"/>
              <a:buChar char="•"/>
            </a:pPr>
            <a:r>
              <a:rPr lang="en-US" dirty="0">
                <a:solidFill>
                  <a:schemeClr val="tx2"/>
                </a:solidFill>
              </a:rPr>
              <a:t>What is the ultimate sensitivity of SR based diagnostics to halo population? (May require more MDs…)</a:t>
            </a:r>
          </a:p>
        </p:txBody>
      </p:sp>
    </p:spTree>
    <p:extLst>
      <p:ext uri="{BB962C8B-B14F-4D97-AF65-F5344CB8AC3E}">
        <p14:creationId xmlns:p14="http://schemas.microsoft.com/office/powerpoint/2010/main" val="2747146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8" y="238952"/>
            <a:ext cx="11376025" cy="1065742"/>
          </a:xfrm>
        </p:spPr>
        <p:txBody>
          <a:bodyPr/>
          <a:lstStyle/>
          <a:p>
            <a:r>
              <a:rPr lang="en-US" dirty="0"/>
              <a:t>MD requirements</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r>
              <a:rPr lang="de-CH"/>
              <a:t>20.02.24</a:t>
            </a:r>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US"/>
              <a:t>S.Morales - LSWG meeting on 2024 MD plans - Beam instrumentation studies</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10" name="TextBox 9">
            <a:extLst>
              <a:ext uri="{FF2B5EF4-FFF2-40B4-BE49-F238E27FC236}">
                <a16:creationId xmlns:a16="http://schemas.microsoft.com/office/drawing/2014/main" id="{63A7972A-5CB9-6B1F-C12F-4D746994B88E}"/>
              </a:ext>
            </a:extLst>
          </p:cNvPr>
          <p:cNvSpPr txBox="1"/>
          <p:nvPr/>
        </p:nvSpPr>
        <p:spPr>
          <a:xfrm>
            <a:off x="407988" y="1121540"/>
            <a:ext cx="11470974" cy="4977003"/>
          </a:xfrm>
          <a:prstGeom prst="rect">
            <a:avLst/>
          </a:prstGeom>
          <a:noFill/>
        </p:spPr>
        <p:txBody>
          <a:bodyPr wrap="square">
            <a:spAutoFit/>
          </a:bodyPr>
          <a:lstStyle/>
          <a:p>
            <a:pPr marL="285750" indent="-285750">
              <a:lnSpc>
                <a:spcPct val="200000"/>
              </a:lnSpc>
              <a:spcBef>
                <a:spcPts val="600"/>
              </a:spcBef>
              <a:buFont typeface="Arial" panose="020B0604020202020204" pitchFamily="34" charset="0"/>
              <a:buChar char="•"/>
            </a:pPr>
            <a:r>
              <a:rPr lang="en-US" b="1" dirty="0">
                <a:solidFill>
                  <a:schemeClr val="tx2"/>
                </a:solidFill>
              </a:rPr>
              <a:t>Two (4h + 4h) MD slots, optionally as floating MD</a:t>
            </a:r>
          </a:p>
          <a:p>
            <a:pPr marL="285750" indent="-285750">
              <a:lnSpc>
                <a:spcPct val="200000"/>
              </a:lnSpc>
              <a:spcBef>
                <a:spcPts val="600"/>
              </a:spcBef>
              <a:buFont typeface="Arial" panose="020B0604020202020204" pitchFamily="34" charset="0"/>
              <a:buChar char="•"/>
            </a:pPr>
            <a:r>
              <a:rPr lang="en-US" b="1" dirty="0">
                <a:solidFill>
                  <a:schemeClr val="tx2"/>
                </a:solidFill>
              </a:rPr>
              <a:t>Beam 2 </a:t>
            </a:r>
            <a:r>
              <a:rPr lang="en-US" dirty="0">
                <a:solidFill>
                  <a:schemeClr val="tx2"/>
                </a:solidFill>
              </a:rPr>
              <a:t>only</a:t>
            </a:r>
            <a:endParaRPr lang="en-US" b="1" dirty="0">
              <a:solidFill>
                <a:schemeClr val="tx2"/>
              </a:solidFill>
            </a:endParaRPr>
          </a:p>
          <a:p>
            <a:pPr marL="285750" indent="-285750">
              <a:lnSpc>
                <a:spcPct val="200000"/>
              </a:lnSpc>
              <a:spcBef>
                <a:spcPts val="600"/>
              </a:spcBef>
              <a:buFont typeface="Arial" panose="020B0604020202020204" pitchFamily="34" charset="0"/>
              <a:buChar char="•"/>
            </a:pPr>
            <a:r>
              <a:rPr lang="en-US" dirty="0">
                <a:solidFill>
                  <a:schemeClr val="tx2"/>
                </a:solidFill>
              </a:rPr>
              <a:t>Work in </a:t>
            </a:r>
            <a:r>
              <a:rPr lang="en-US" b="1" dirty="0">
                <a:solidFill>
                  <a:schemeClr val="tx2"/>
                </a:solidFill>
              </a:rPr>
              <a:t>setup beam, </a:t>
            </a:r>
            <a:r>
              <a:rPr lang="en-US" dirty="0">
                <a:solidFill>
                  <a:schemeClr val="tx2"/>
                </a:solidFill>
              </a:rPr>
              <a:t>2 nominals and a few pilots</a:t>
            </a:r>
          </a:p>
          <a:p>
            <a:pPr marL="285750" indent="-285750">
              <a:lnSpc>
                <a:spcPct val="200000"/>
              </a:lnSpc>
              <a:spcBef>
                <a:spcPts val="600"/>
              </a:spcBef>
              <a:buFont typeface="Arial" panose="020B0604020202020204" pitchFamily="34" charset="0"/>
              <a:buChar char="•"/>
            </a:pPr>
            <a:r>
              <a:rPr lang="en-US" dirty="0">
                <a:solidFill>
                  <a:schemeClr val="tx2"/>
                </a:solidFill>
              </a:rPr>
              <a:t>A filling scheme with </a:t>
            </a:r>
            <a:r>
              <a:rPr lang="en-US" b="1" dirty="0">
                <a:solidFill>
                  <a:schemeClr val="tx2"/>
                </a:solidFill>
              </a:rPr>
              <a:t>evenly spaced bunches</a:t>
            </a:r>
            <a:r>
              <a:rPr lang="en-US" dirty="0">
                <a:solidFill>
                  <a:schemeClr val="tx2"/>
                </a:solidFill>
              </a:rPr>
              <a:t> would help the measurements</a:t>
            </a:r>
          </a:p>
          <a:p>
            <a:pPr marL="285750" indent="-285750">
              <a:lnSpc>
                <a:spcPct val="200000"/>
              </a:lnSpc>
              <a:spcBef>
                <a:spcPts val="600"/>
              </a:spcBef>
              <a:buFont typeface="Arial" panose="020B0604020202020204" pitchFamily="34" charset="0"/>
              <a:buChar char="•"/>
            </a:pPr>
            <a:r>
              <a:rPr lang="en-US" dirty="0">
                <a:solidFill>
                  <a:schemeClr val="tx2"/>
                </a:solidFill>
              </a:rPr>
              <a:t>Ramp to </a:t>
            </a:r>
            <a:r>
              <a:rPr lang="en-US" b="1" dirty="0">
                <a:solidFill>
                  <a:schemeClr val="tx2"/>
                </a:solidFill>
              </a:rPr>
              <a:t>6.8 </a:t>
            </a:r>
            <a:r>
              <a:rPr lang="en-US" b="1" dirty="0" err="1">
                <a:solidFill>
                  <a:schemeClr val="tx2"/>
                </a:solidFill>
              </a:rPr>
              <a:t>TeV</a:t>
            </a:r>
            <a:endParaRPr lang="en-US" dirty="0">
              <a:solidFill>
                <a:schemeClr val="tx2"/>
              </a:solidFill>
            </a:endParaRPr>
          </a:p>
          <a:p>
            <a:pPr marL="285750" indent="-285750">
              <a:lnSpc>
                <a:spcPct val="200000"/>
              </a:lnSpc>
              <a:spcBef>
                <a:spcPts val="600"/>
              </a:spcBef>
              <a:buFont typeface="Arial" panose="020B0604020202020204" pitchFamily="34" charset="0"/>
              <a:buChar char="•"/>
            </a:pPr>
            <a:r>
              <a:rPr lang="en-US" dirty="0">
                <a:solidFill>
                  <a:schemeClr val="tx2"/>
                </a:solidFill>
              </a:rPr>
              <a:t>Frequent</a:t>
            </a:r>
            <a:r>
              <a:rPr lang="en-US" b="1" dirty="0">
                <a:solidFill>
                  <a:schemeClr val="tx2"/>
                </a:solidFill>
              </a:rPr>
              <a:t> wire scanner </a:t>
            </a:r>
            <a:r>
              <a:rPr lang="en-US" dirty="0">
                <a:solidFill>
                  <a:schemeClr val="tx2"/>
                </a:solidFill>
              </a:rPr>
              <a:t>measurements for reference</a:t>
            </a:r>
            <a:endParaRPr lang="en-US" b="1" dirty="0">
              <a:solidFill>
                <a:schemeClr val="tx2"/>
              </a:solidFill>
            </a:endParaRPr>
          </a:p>
          <a:p>
            <a:pPr marL="285750" indent="-285750">
              <a:lnSpc>
                <a:spcPct val="200000"/>
              </a:lnSpc>
              <a:spcBef>
                <a:spcPts val="600"/>
              </a:spcBef>
              <a:buFont typeface="Arial" panose="020B0604020202020204" pitchFamily="34" charset="0"/>
              <a:buChar char="•"/>
            </a:pPr>
            <a:r>
              <a:rPr lang="en-US" dirty="0">
                <a:solidFill>
                  <a:schemeClr val="tx2"/>
                </a:solidFill>
              </a:rPr>
              <a:t>Collimator</a:t>
            </a:r>
            <a:r>
              <a:rPr lang="en-US" b="1" dirty="0">
                <a:solidFill>
                  <a:schemeClr val="tx2"/>
                </a:solidFill>
              </a:rPr>
              <a:t> scraping </a:t>
            </a:r>
            <a:r>
              <a:rPr lang="en-US" dirty="0">
                <a:solidFill>
                  <a:schemeClr val="tx2"/>
                </a:solidFill>
              </a:rPr>
              <a:t>and ADT</a:t>
            </a:r>
            <a:r>
              <a:rPr lang="en-US" b="1" dirty="0">
                <a:solidFill>
                  <a:schemeClr val="tx2"/>
                </a:solidFill>
              </a:rPr>
              <a:t> blow-up </a:t>
            </a:r>
            <a:r>
              <a:rPr lang="en-US" dirty="0">
                <a:solidFill>
                  <a:schemeClr val="tx2"/>
                </a:solidFill>
              </a:rPr>
              <a:t>on both planes</a:t>
            </a:r>
          </a:p>
          <a:p>
            <a:pPr marL="285750" indent="-285750">
              <a:lnSpc>
                <a:spcPct val="200000"/>
              </a:lnSpc>
              <a:spcBef>
                <a:spcPts val="600"/>
              </a:spcBef>
              <a:buFont typeface="Arial" panose="020B0604020202020204" pitchFamily="34" charset="0"/>
              <a:buChar char="•"/>
            </a:pPr>
            <a:r>
              <a:rPr lang="en-US" dirty="0">
                <a:solidFill>
                  <a:schemeClr val="tx2"/>
                </a:solidFill>
              </a:rPr>
              <a:t>Perform </a:t>
            </a:r>
            <a:r>
              <a:rPr lang="en-US" b="1" dirty="0">
                <a:solidFill>
                  <a:schemeClr val="tx2"/>
                </a:solidFill>
              </a:rPr>
              <a:t>multiple ramps </a:t>
            </a:r>
            <a:r>
              <a:rPr lang="en-US" dirty="0">
                <a:solidFill>
                  <a:schemeClr val="tx2"/>
                </a:solidFill>
              </a:rPr>
              <a:t>to increase statistics (given the few bunches allowed by setup beam)</a:t>
            </a:r>
          </a:p>
        </p:txBody>
      </p:sp>
    </p:spTree>
    <p:extLst>
      <p:ext uri="{BB962C8B-B14F-4D97-AF65-F5344CB8AC3E}">
        <p14:creationId xmlns:p14="http://schemas.microsoft.com/office/powerpoint/2010/main" val="5646776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8" y="210120"/>
            <a:ext cx="11376025" cy="1065742"/>
          </a:xfrm>
        </p:spPr>
        <p:txBody>
          <a:bodyPr/>
          <a:lstStyle/>
          <a:p>
            <a:r>
              <a:rPr lang="en-US" dirty="0"/>
              <a:t>MD procedure </a:t>
            </a:r>
            <a:r>
              <a:rPr lang="it-IT" dirty="0"/>
              <a:t>(update)</a:t>
            </a:r>
            <a:endParaRPr lang="en-US" dirty="0"/>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r>
              <a:rPr lang="de-CH"/>
              <a:t>20.02.24</a:t>
            </a:r>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US"/>
              <a:t>S.Morales - LSWG meeting on 2024 MD plans - Beam instrumentation studies</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7" name="TextBox 6">
            <a:extLst>
              <a:ext uri="{FF2B5EF4-FFF2-40B4-BE49-F238E27FC236}">
                <a16:creationId xmlns:a16="http://schemas.microsoft.com/office/drawing/2014/main" id="{D85C8A45-12F7-6B94-440C-5F28ED20C2BB}"/>
              </a:ext>
            </a:extLst>
          </p:cNvPr>
          <p:cNvSpPr txBox="1"/>
          <p:nvPr/>
        </p:nvSpPr>
        <p:spPr>
          <a:xfrm>
            <a:off x="223091" y="916142"/>
            <a:ext cx="11565709" cy="369332"/>
          </a:xfrm>
          <a:prstGeom prst="rect">
            <a:avLst/>
          </a:prstGeom>
          <a:noFill/>
        </p:spPr>
        <p:txBody>
          <a:bodyPr wrap="square">
            <a:spAutoFit/>
          </a:bodyPr>
          <a:lstStyle/>
          <a:p>
            <a:r>
              <a:rPr lang="en-US" b="1" dirty="0">
                <a:solidFill>
                  <a:schemeClr val="tx2"/>
                </a:solidFill>
              </a:rPr>
              <a:t>Principle</a:t>
            </a:r>
            <a:r>
              <a:rPr lang="en-US" dirty="0">
                <a:solidFill>
                  <a:schemeClr val="tx2"/>
                </a:solidFill>
              </a:rPr>
              <a:t>: scrape nominals to simulate a beam core and overlap blown-up probes to simulate the halo</a:t>
            </a:r>
            <a:endParaRPr lang="en-US" dirty="0"/>
          </a:p>
        </p:txBody>
      </p:sp>
      <p:grpSp>
        <p:nvGrpSpPr>
          <p:cNvPr id="18" name="Group 17">
            <a:extLst>
              <a:ext uri="{FF2B5EF4-FFF2-40B4-BE49-F238E27FC236}">
                <a16:creationId xmlns:a16="http://schemas.microsoft.com/office/drawing/2014/main" id="{38BBC37C-4EC0-C96E-C4CA-31F6D8A3D133}"/>
              </a:ext>
            </a:extLst>
          </p:cNvPr>
          <p:cNvGrpSpPr/>
          <p:nvPr/>
        </p:nvGrpSpPr>
        <p:grpSpPr>
          <a:xfrm>
            <a:off x="8670166" y="1825544"/>
            <a:ext cx="2527380" cy="360000"/>
            <a:chOff x="8670166" y="2068071"/>
            <a:chExt cx="2527380" cy="360000"/>
          </a:xfrm>
        </p:grpSpPr>
        <p:sp>
          <p:nvSpPr>
            <p:cNvPr id="8" name="Oval 7">
              <a:extLst>
                <a:ext uri="{FF2B5EF4-FFF2-40B4-BE49-F238E27FC236}">
                  <a16:creationId xmlns:a16="http://schemas.microsoft.com/office/drawing/2014/main" id="{85737A43-0631-2CFF-395C-A0FC04B25FFA}"/>
                </a:ext>
              </a:extLst>
            </p:cNvPr>
            <p:cNvSpPr/>
            <p:nvPr/>
          </p:nvSpPr>
          <p:spPr>
            <a:xfrm>
              <a:off x="8670166" y="2068071"/>
              <a:ext cx="180000" cy="360000"/>
            </a:xfrm>
            <a:prstGeom prst="ellipse">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B46BF63D-08C0-23DE-C50A-81374C958C8C}"/>
                </a:ext>
              </a:extLst>
            </p:cNvPr>
            <p:cNvSpPr/>
            <p:nvPr/>
          </p:nvSpPr>
          <p:spPr>
            <a:xfrm>
              <a:off x="10078594" y="2068071"/>
              <a:ext cx="180000" cy="360000"/>
            </a:xfrm>
            <a:prstGeom prst="ellipse">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CDE799A8-6A3A-10B7-2E6F-D92926EA4B4A}"/>
                </a:ext>
              </a:extLst>
            </p:cNvPr>
            <p:cNvSpPr/>
            <p:nvPr/>
          </p:nvSpPr>
          <p:spPr>
            <a:xfrm>
              <a:off x="9139642" y="2068071"/>
              <a:ext cx="180000" cy="360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9554656-0D83-6288-F10E-4EC4691C7BA6}"/>
                </a:ext>
              </a:extLst>
            </p:cNvPr>
            <p:cNvSpPr/>
            <p:nvPr/>
          </p:nvSpPr>
          <p:spPr>
            <a:xfrm>
              <a:off x="9609118" y="2068071"/>
              <a:ext cx="180000" cy="360000"/>
            </a:xfrm>
            <a:prstGeom prst="ellipse">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B4FA63AA-43C1-B2D6-4410-DF7070BDD8E6}"/>
                </a:ext>
              </a:extLst>
            </p:cNvPr>
            <p:cNvSpPr/>
            <p:nvPr/>
          </p:nvSpPr>
          <p:spPr>
            <a:xfrm>
              <a:off x="10548070" y="2068071"/>
              <a:ext cx="180000" cy="360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B3800A5F-B0C3-0E78-5584-15468C14639B}"/>
                </a:ext>
              </a:extLst>
            </p:cNvPr>
            <p:cNvSpPr/>
            <p:nvPr/>
          </p:nvSpPr>
          <p:spPr>
            <a:xfrm>
              <a:off x="11017546" y="2068071"/>
              <a:ext cx="180000" cy="360000"/>
            </a:xfrm>
            <a:prstGeom prst="ellipse">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id="{85898099-A058-9BDD-FF62-FA864BE79E6B}"/>
              </a:ext>
            </a:extLst>
          </p:cNvPr>
          <p:cNvGrpSpPr/>
          <p:nvPr/>
        </p:nvGrpSpPr>
        <p:grpSpPr>
          <a:xfrm>
            <a:off x="8670166" y="2850668"/>
            <a:ext cx="2527380" cy="360000"/>
            <a:chOff x="8670166" y="2068071"/>
            <a:chExt cx="2527380" cy="360000"/>
          </a:xfrm>
        </p:grpSpPr>
        <p:sp>
          <p:nvSpPr>
            <p:cNvPr id="20" name="Oval 19">
              <a:extLst>
                <a:ext uri="{FF2B5EF4-FFF2-40B4-BE49-F238E27FC236}">
                  <a16:creationId xmlns:a16="http://schemas.microsoft.com/office/drawing/2014/main" id="{015F1E93-B869-23FF-5C28-C1CE810790B1}"/>
                </a:ext>
              </a:extLst>
            </p:cNvPr>
            <p:cNvSpPr/>
            <p:nvPr/>
          </p:nvSpPr>
          <p:spPr>
            <a:xfrm>
              <a:off x="8670166" y="2068071"/>
              <a:ext cx="180000" cy="360000"/>
            </a:xfrm>
            <a:prstGeom prst="ellipse">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51B6AAA6-ADF4-FA21-83D6-F3CF2DF002FA}"/>
                </a:ext>
              </a:extLst>
            </p:cNvPr>
            <p:cNvSpPr/>
            <p:nvPr/>
          </p:nvSpPr>
          <p:spPr>
            <a:xfrm>
              <a:off x="10078594" y="2068071"/>
              <a:ext cx="180000" cy="360000"/>
            </a:xfrm>
            <a:prstGeom prst="ellipse">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C102E487-11EC-7E09-EBFD-09F983D0498F}"/>
                </a:ext>
              </a:extLst>
            </p:cNvPr>
            <p:cNvSpPr/>
            <p:nvPr/>
          </p:nvSpPr>
          <p:spPr>
            <a:xfrm>
              <a:off x="9139642" y="2068071"/>
              <a:ext cx="180000" cy="360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58E21C4C-C68E-A3A0-0630-9EA1D0DF9F43}"/>
                </a:ext>
              </a:extLst>
            </p:cNvPr>
            <p:cNvSpPr/>
            <p:nvPr/>
          </p:nvSpPr>
          <p:spPr>
            <a:xfrm>
              <a:off x="9609118" y="2068071"/>
              <a:ext cx="180000" cy="360000"/>
            </a:xfrm>
            <a:prstGeom prst="ellipse">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96373AFB-5770-5454-76FA-6E6687A7EDDC}"/>
                </a:ext>
              </a:extLst>
            </p:cNvPr>
            <p:cNvSpPr/>
            <p:nvPr/>
          </p:nvSpPr>
          <p:spPr>
            <a:xfrm>
              <a:off x="10548070" y="2068071"/>
              <a:ext cx="180000" cy="360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7F4FC312-BBCE-B30D-D4FC-8FD453609856}"/>
                </a:ext>
              </a:extLst>
            </p:cNvPr>
            <p:cNvSpPr/>
            <p:nvPr/>
          </p:nvSpPr>
          <p:spPr>
            <a:xfrm>
              <a:off x="11017546" y="2068071"/>
              <a:ext cx="180000" cy="360000"/>
            </a:xfrm>
            <a:prstGeom prst="ellipse">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 name="Group 27">
            <a:extLst>
              <a:ext uri="{FF2B5EF4-FFF2-40B4-BE49-F238E27FC236}">
                <a16:creationId xmlns:a16="http://schemas.microsoft.com/office/drawing/2014/main" id="{96472894-4C50-8960-650F-CA8323CFCDEE}"/>
              </a:ext>
            </a:extLst>
          </p:cNvPr>
          <p:cNvGrpSpPr/>
          <p:nvPr/>
        </p:nvGrpSpPr>
        <p:grpSpPr>
          <a:xfrm>
            <a:off x="8423158" y="2738696"/>
            <a:ext cx="2905360" cy="583944"/>
            <a:chOff x="8270139" y="2738696"/>
            <a:chExt cx="2905360" cy="583944"/>
          </a:xfrm>
        </p:grpSpPr>
        <p:sp>
          <p:nvSpPr>
            <p:cNvPr id="26" name="Rectangle 25">
              <a:extLst>
                <a:ext uri="{FF2B5EF4-FFF2-40B4-BE49-F238E27FC236}">
                  <a16:creationId xmlns:a16="http://schemas.microsoft.com/office/drawing/2014/main" id="{BB5EACC9-F33A-38FF-35EB-395FB54FE3B8}"/>
                </a:ext>
              </a:extLst>
            </p:cNvPr>
            <p:cNvSpPr/>
            <p:nvPr/>
          </p:nvSpPr>
          <p:spPr>
            <a:xfrm>
              <a:off x="8270139" y="2738696"/>
              <a:ext cx="2905360" cy="19819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A35FDB86-786E-A8FE-2EAA-357A480031E4}"/>
                </a:ext>
              </a:extLst>
            </p:cNvPr>
            <p:cNvSpPr/>
            <p:nvPr/>
          </p:nvSpPr>
          <p:spPr>
            <a:xfrm>
              <a:off x="8270139" y="3124445"/>
              <a:ext cx="2905360" cy="19819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Oval 31">
            <a:extLst>
              <a:ext uri="{FF2B5EF4-FFF2-40B4-BE49-F238E27FC236}">
                <a16:creationId xmlns:a16="http://schemas.microsoft.com/office/drawing/2014/main" id="{789ABB74-442D-8763-9D4D-CDBA018A6F87}"/>
              </a:ext>
            </a:extLst>
          </p:cNvPr>
          <p:cNvSpPr/>
          <p:nvPr/>
        </p:nvSpPr>
        <p:spPr>
          <a:xfrm>
            <a:off x="9139642" y="3745434"/>
            <a:ext cx="180000" cy="360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764B09F6-270F-3C2F-DFB8-E954FC2FB365}"/>
              </a:ext>
            </a:extLst>
          </p:cNvPr>
          <p:cNvSpPr/>
          <p:nvPr/>
        </p:nvSpPr>
        <p:spPr>
          <a:xfrm>
            <a:off x="10548070" y="3745434"/>
            <a:ext cx="180000" cy="360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8F676E10-AFDC-B163-2CCF-91846DE3710E}"/>
              </a:ext>
            </a:extLst>
          </p:cNvPr>
          <p:cNvSpPr/>
          <p:nvPr/>
        </p:nvSpPr>
        <p:spPr>
          <a:xfrm>
            <a:off x="8423158" y="3633462"/>
            <a:ext cx="2905360" cy="19819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BB6312C4-7F24-4A31-CF28-4758C3A222EF}"/>
              </a:ext>
            </a:extLst>
          </p:cNvPr>
          <p:cNvSpPr/>
          <p:nvPr/>
        </p:nvSpPr>
        <p:spPr>
          <a:xfrm>
            <a:off x="8423158" y="4019211"/>
            <a:ext cx="2905360" cy="19819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2A95FF17-885F-BCAF-55B3-83B05F74F6F4}"/>
              </a:ext>
            </a:extLst>
          </p:cNvPr>
          <p:cNvSpPr/>
          <p:nvPr/>
        </p:nvSpPr>
        <p:spPr>
          <a:xfrm>
            <a:off x="10078594" y="3745434"/>
            <a:ext cx="180000" cy="360000"/>
          </a:xfrm>
          <a:prstGeom prst="ellipse">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2809B334-EC50-BB7B-5136-85F2F40CE3E5}"/>
              </a:ext>
            </a:extLst>
          </p:cNvPr>
          <p:cNvSpPr/>
          <p:nvPr/>
        </p:nvSpPr>
        <p:spPr>
          <a:xfrm>
            <a:off x="9609118" y="3673434"/>
            <a:ext cx="180000" cy="504000"/>
          </a:xfrm>
          <a:prstGeom prst="ellipse">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0634415C-FC02-1B20-EE70-BD124B9EF113}"/>
              </a:ext>
            </a:extLst>
          </p:cNvPr>
          <p:cNvSpPr/>
          <p:nvPr/>
        </p:nvSpPr>
        <p:spPr>
          <a:xfrm>
            <a:off x="11017546" y="3780411"/>
            <a:ext cx="180000" cy="288000"/>
          </a:xfrm>
          <a:prstGeom prst="ellipse">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8E258D6D-46B2-DD43-4F1C-947E5CAE9D9E}"/>
              </a:ext>
            </a:extLst>
          </p:cNvPr>
          <p:cNvSpPr/>
          <p:nvPr/>
        </p:nvSpPr>
        <p:spPr>
          <a:xfrm>
            <a:off x="8670166" y="3745434"/>
            <a:ext cx="180000" cy="360000"/>
          </a:xfrm>
          <a:prstGeom prst="ellipse">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47C0ADE7-FF9B-8D14-C0A9-228131449BD0}"/>
              </a:ext>
            </a:extLst>
          </p:cNvPr>
          <p:cNvSpPr txBox="1"/>
          <p:nvPr/>
        </p:nvSpPr>
        <p:spPr>
          <a:xfrm>
            <a:off x="223091" y="1679307"/>
            <a:ext cx="8051553" cy="646331"/>
          </a:xfrm>
          <a:prstGeom prst="rect">
            <a:avLst/>
          </a:prstGeom>
          <a:noFill/>
        </p:spPr>
        <p:txBody>
          <a:bodyPr wrap="square">
            <a:spAutoFit/>
          </a:bodyPr>
          <a:lstStyle/>
          <a:p>
            <a:pPr marL="342900" indent="-342900">
              <a:buFont typeface="+mj-lt"/>
              <a:buAutoNum type="arabicPeriod"/>
            </a:pPr>
            <a:r>
              <a:rPr lang="en-US" dirty="0">
                <a:solidFill>
                  <a:schemeClr val="tx2"/>
                </a:solidFill>
              </a:rPr>
              <a:t>Inject 2 nominals surrounded by a few probes (nominal 2.5 um emittance).</a:t>
            </a:r>
            <a:br>
              <a:rPr lang="en-US" dirty="0">
                <a:solidFill>
                  <a:schemeClr val="tx2"/>
                </a:solidFill>
              </a:rPr>
            </a:br>
            <a:r>
              <a:rPr lang="en-US" dirty="0">
                <a:solidFill>
                  <a:schemeClr val="tx2"/>
                </a:solidFill>
              </a:rPr>
              <a:t>Quick coronagraph check at injection and ramp</a:t>
            </a:r>
            <a:endParaRPr lang="en-US" dirty="0"/>
          </a:p>
        </p:txBody>
      </p:sp>
      <p:sp>
        <p:nvSpPr>
          <p:cNvPr id="41" name="TextBox 40">
            <a:extLst>
              <a:ext uri="{FF2B5EF4-FFF2-40B4-BE49-F238E27FC236}">
                <a16:creationId xmlns:a16="http://schemas.microsoft.com/office/drawing/2014/main" id="{0D504703-37F4-70CD-17D2-BF84E41236D0}"/>
              </a:ext>
            </a:extLst>
          </p:cNvPr>
          <p:cNvSpPr txBox="1"/>
          <p:nvPr/>
        </p:nvSpPr>
        <p:spPr>
          <a:xfrm>
            <a:off x="223090" y="2828426"/>
            <a:ext cx="8051553" cy="369332"/>
          </a:xfrm>
          <a:prstGeom prst="rect">
            <a:avLst/>
          </a:prstGeom>
          <a:noFill/>
        </p:spPr>
        <p:txBody>
          <a:bodyPr wrap="square">
            <a:spAutoFit/>
          </a:bodyPr>
          <a:lstStyle/>
          <a:p>
            <a:pPr marL="342900" indent="-342900">
              <a:buFont typeface="+mj-lt"/>
              <a:buAutoNum type="arabicPeriod" startAt="2"/>
            </a:pPr>
            <a:r>
              <a:rPr lang="en-US" dirty="0">
                <a:solidFill>
                  <a:schemeClr val="tx2"/>
                </a:solidFill>
              </a:rPr>
              <a:t>Scrape beam, ideally down to 3</a:t>
            </a:r>
            <a:r>
              <a:rPr lang="el-GR" dirty="0">
                <a:solidFill>
                  <a:schemeClr val="tx2"/>
                </a:solidFill>
              </a:rPr>
              <a:t>σ</a:t>
            </a:r>
            <a:r>
              <a:rPr lang="en-US" dirty="0">
                <a:solidFill>
                  <a:schemeClr val="tx2"/>
                </a:solidFill>
              </a:rPr>
              <a:t> (HL reference, ~2.5</a:t>
            </a:r>
            <a:r>
              <a:rPr lang="el-GR" dirty="0">
                <a:solidFill>
                  <a:schemeClr val="tx2"/>
                </a:solidFill>
              </a:rPr>
              <a:t>σ</a:t>
            </a:r>
            <a:r>
              <a:rPr lang="it-IT" dirty="0">
                <a:solidFill>
                  <a:schemeClr val="tx2"/>
                </a:solidFill>
              </a:rPr>
              <a:t> LHC reference</a:t>
            </a:r>
            <a:r>
              <a:rPr lang="en-US" dirty="0">
                <a:solidFill>
                  <a:schemeClr val="tx2"/>
                </a:solidFill>
              </a:rPr>
              <a:t>)</a:t>
            </a:r>
            <a:endParaRPr lang="en-US" dirty="0"/>
          </a:p>
        </p:txBody>
      </p:sp>
      <p:sp>
        <p:nvSpPr>
          <p:cNvPr id="42" name="TextBox 41">
            <a:extLst>
              <a:ext uri="{FF2B5EF4-FFF2-40B4-BE49-F238E27FC236}">
                <a16:creationId xmlns:a16="http://schemas.microsoft.com/office/drawing/2014/main" id="{49528DFB-44D3-3FE0-E6BF-5EDEE4DC9D17}"/>
              </a:ext>
            </a:extLst>
          </p:cNvPr>
          <p:cNvSpPr txBox="1"/>
          <p:nvPr/>
        </p:nvSpPr>
        <p:spPr>
          <a:xfrm>
            <a:off x="223091" y="3587119"/>
            <a:ext cx="8051553" cy="646331"/>
          </a:xfrm>
          <a:prstGeom prst="rect">
            <a:avLst/>
          </a:prstGeom>
          <a:noFill/>
        </p:spPr>
        <p:txBody>
          <a:bodyPr wrap="square">
            <a:spAutoFit/>
          </a:bodyPr>
          <a:lstStyle/>
          <a:p>
            <a:pPr marL="342900" indent="-342900">
              <a:buFont typeface="+mj-lt"/>
              <a:buAutoNum type="arabicPeriod" startAt="3"/>
            </a:pPr>
            <a:r>
              <a:rPr lang="en-US" dirty="0">
                <a:solidFill>
                  <a:schemeClr val="tx2"/>
                </a:solidFill>
              </a:rPr>
              <a:t>Open collimators &gt;5</a:t>
            </a:r>
            <a:r>
              <a:rPr lang="el-GR" dirty="0">
                <a:solidFill>
                  <a:schemeClr val="tx2"/>
                </a:solidFill>
              </a:rPr>
              <a:t>σ</a:t>
            </a:r>
            <a:r>
              <a:rPr lang="en-US" dirty="0">
                <a:solidFill>
                  <a:schemeClr val="tx2"/>
                </a:solidFill>
              </a:rPr>
              <a:t>, blow up probes to have several background levels. </a:t>
            </a:r>
            <a:br>
              <a:rPr lang="en-US" dirty="0">
                <a:solidFill>
                  <a:schemeClr val="tx2"/>
                </a:solidFill>
              </a:rPr>
            </a:br>
            <a:r>
              <a:rPr lang="en-US" dirty="0">
                <a:solidFill>
                  <a:schemeClr val="tx2"/>
                </a:solidFill>
              </a:rPr>
              <a:t>Take wire scanner reference profiles and reference images.</a:t>
            </a:r>
            <a:endParaRPr lang="en-US" dirty="0"/>
          </a:p>
        </p:txBody>
      </p:sp>
      <p:sp>
        <p:nvSpPr>
          <p:cNvPr id="43" name="TextBox 42">
            <a:extLst>
              <a:ext uri="{FF2B5EF4-FFF2-40B4-BE49-F238E27FC236}">
                <a16:creationId xmlns:a16="http://schemas.microsoft.com/office/drawing/2014/main" id="{23506015-5D78-76EB-783D-2C5EA96F337C}"/>
              </a:ext>
            </a:extLst>
          </p:cNvPr>
          <p:cNvSpPr txBox="1"/>
          <p:nvPr/>
        </p:nvSpPr>
        <p:spPr>
          <a:xfrm>
            <a:off x="223091" y="4539335"/>
            <a:ext cx="8051553" cy="923330"/>
          </a:xfrm>
          <a:prstGeom prst="rect">
            <a:avLst/>
          </a:prstGeom>
          <a:noFill/>
        </p:spPr>
        <p:txBody>
          <a:bodyPr wrap="square">
            <a:spAutoFit/>
          </a:bodyPr>
          <a:lstStyle/>
          <a:p>
            <a:pPr marL="342900" indent="-342900">
              <a:buFont typeface="+mj-lt"/>
              <a:buAutoNum type="arabicPeriod" startAt="4"/>
            </a:pPr>
            <a:r>
              <a:rPr lang="en-US" dirty="0">
                <a:solidFill>
                  <a:schemeClr val="tx2"/>
                </a:solidFill>
              </a:rPr>
              <a:t>Take BSRH images overlapping nominal and probe(s) in the same acquisition window to assess the sensitivity to the fade background.</a:t>
            </a:r>
            <a:br>
              <a:rPr lang="en-US" dirty="0">
                <a:solidFill>
                  <a:schemeClr val="tx2"/>
                </a:solidFill>
              </a:rPr>
            </a:br>
            <a:r>
              <a:rPr lang="en-US" dirty="0">
                <a:solidFill>
                  <a:schemeClr val="tx2"/>
                </a:solidFill>
              </a:rPr>
              <a:t>Repeat blow-up / scraping sequence.</a:t>
            </a:r>
          </a:p>
        </p:txBody>
      </p:sp>
      <p:sp>
        <p:nvSpPr>
          <p:cNvPr id="50" name="Oval 49">
            <a:extLst>
              <a:ext uri="{FF2B5EF4-FFF2-40B4-BE49-F238E27FC236}">
                <a16:creationId xmlns:a16="http://schemas.microsoft.com/office/drawing/2014/main" id="{6FE1045B-776E-B997-09C4-A648035CD0E6}"/>
              </a:ext>
            </a:extLst>
          </p:cNvPr>
          <p:cNvSpPr/>
          <p:nvPr/>
        </p:nvSpPr>
        <p:spPr>
          <a:xfrm>
            <a:off x="9139642" y="4747072"/>
            <a:ext cx="180000" cy="360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3F929072-1780-3227-CD1F-BC685A4E5A11}"/>
              </a:ext>
            </a:extLst>
          </p:cNvPr>
          <p:cNvSpPr/>
          <p:nvPr/>
        </p:nvSpPr>
        <p:spPr>
          <a:xfrm>
            <a:off x="10548070" y="4747072"/>
            <a:ext cx="180000" cy="360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5B130F8D-569E-4D26-D2CB-4827A6E06166}"/>
              </a:ext>
            </a:extLst>
          </p:cNvPr>
          <p:cNvSpPr/>
          <p:nvPr/>
        </p:nvSpPr>
        <p:spPr>
          <a:xfrm>
            <a:off x="8423158" y="4635100"/>
            <a:ext cx="2905360" cy="19819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6FC5415D-3749-4B0F-DAAB-4E0B93706503}"/>
              </a:ext>
            </a:extLst>
          </p:cNvPr>
          <p:cNvSpPr/>
          <p:nvPr/>
        </p:nvSpPr>
        <p:spPr>
          <a:xfrm>
            <a:off x="8423158" y="5020849"/>
            <a:ext cx="2905360" cy="19819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335B78CC-62C9-6F0C-C586-900F43C3C308}"/>
              </a:ext>
            </a:extLst>
          </p:cNvPr>
          <p:cNvSpPr/>
          <p:nvPr/>
        </p:nvSpPr>
        <p:spPr>
          <a:xfrm>
            <a:off x="10078594" y="4747072"/>
            <a:ext cx="180000" cy="360000"/>
          </a:xfrm>
          <a:prstGeom prst="ellipse">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B5C402BF-FF2B-842A-6344-945812456D15}"/>
              </a:ext>
            </a:extLst>
          </p:cNvPr>
          <p:cNvSpPr/>
          <p:nvPr/>
        </p:nvSpPr>
        <p:spPr>
          <a:xfrm>
            <a:off x="9609118" y="4675072"/>
            <a:ext cx="180000" cy="504000"/>
          </a:xfrm>
          <a:prstGeom prst="ellipse">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73B98CEF-B0E5-3BB4-267B-789B34655CEA}"/>
              </a:ext>
            </a:extLst>
          </p:cNvPr>
          <p:cNvSpPr/>
          <p:nvPr/>
        </p:nvSpPr>
        <p:spPr>
          <a:xfrm>
            <a:off x="11017546" y="4782049"/>
            <a:ext cx="180000" cy="288000"/>
          </a:xfrm>
          <a:prstGeom prst="ellipse">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6C504684-5426-1A59-232F-CE850716CE54}"/>
              </a:ext>
            </a:extLst>
          </p:cNvPr>
          <p:cNvSpPr/>
          <p:nvPr/>
        </p:nvSpPr>
        <p:spPr>
          <a:xfrm>
            <a:off x="8670166" y="4747072"/>
            <a:ext cx="180000" cy="360000"/>
          </a:xfrm>
          <a:prstGeom prst="ellipse">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C809C32E-ADE0-BE59-5655-755AF95CDD9E}"/>
              </a:ext>
            </a:extLst>
          </p:cNvPr>
          <p:cNvSpPr/>
          <p:nvPr/>
        </p:nvSpPr>
        <p:spPr>
          <a:xfrm>
            <a:off x="9022203" y="4635100"/>
            <a:ext cx="828000" cy="612000"/>
          </a:xfrm>
          <a:prstGeom prst="rect">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2" name="Straight Arrow Connector 61">
            <a:extLst>
              <a:ext uri="{FF2B5EF4-FFF2-40B4-BE49-F238E27FC236}">
                <a16:creationId xmlns:a16="http://schemas.microsoft.com/office/drawing/2014/main" id="{2AEDAFA0-9E08-0209-833F-117671A3BCD8}"/>
              </a:ext>
            </a:extLst>
          </p:cNvPr>
          <p:cNvCxnSpPr>
            <a:cxnSpLocks/>
          </p:cNvCxnSpPr>
          <p:nvPr/>
        </p:nvCxnSpPr>
        <p:spPr>
          <a:xfrm flipV="1">
            <a:off x="9022203" y="5077081"/>
            <a:ext cx="176896" cy="3575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DDADFB8E-AF32-9A45-5AD7-468FA533E3C3}"/>
              </a:ext>
            </a:extLst>
          </p:cNvPr>
          <p:cNvSpPr txBox="1"/>
          <p:nvPr/>
        </p:nvSpPr>
        <p:spPr>
          <a:xfrm>
            <a:off x="8707644" y="5359072"/>
            <a:ext cx="806014" cy="369332"/>
          </a:xfrm>
          <a:prstGeom prst="rect">
            <a:avLst/>
          </a:prstGeom>
          <a:noFill/>
        </p:spPr>
        <p:txBody>
          <a:bodyPr wrap="square">
            <a:spAutoFit/>
          </a:bodyPr>
          <a:lstStyle/>
          <a:p>
            <a:r>
              <a:rPr lang="en-US" dirty="0">
                <a:solidFill>
                  <a:schemeClr val="tx2"/>
                </a:solidFill>
              </a:rPr>
              <a:t>“core”</a:t>
            </a:r>
            <a:endParaRPr lang="en-US" dirty="0"/>
          </a:p>
        </p:txBody>
      </p:sp>
      <p:sp>
        <p:nvSpPr>
          <p:cNvPr id="66" name="TextBox 65">
            <a:extLst>
              <a:ext uri="{FF2B5EF4-FFF2-40B4-BE49-F238E27FC236}">
                <a16:creationId xmlns:a16="http://schemas.microsoft.com/office/drawing/2014/main" id="{59F3B45D-878F-5D9C-150A-A2E7EEC8660A}"/>
              </a:ext>
            </a:extLst>
          </p:cNvPr>
          <p:cNvSpPr txBox="1"/>
          <p:nvPr/>
        </p:nvSpPr>
        <p:spPr>
          <a:xfrm>
            <a:off x="9571744" y="5343682"/>
            <a:ext cx="806014" cy="369332"/>
          </a:xfrm>
          <a:prstGeom prst="rect">
            <a:avLst/>
          </a:prstGeom>
          <a:noFill/>
        </p:spPr>
        <p:txBody>
          <a:bodyPr wrap="square">
            <a:spAutoFit/>
          </a:bodyPr>
          <a:lstStyle/>
          <a:p>
            <a:r>
              <a:rPr lang="en-US" dirty="0">
                <a:solidFill>
                  <a:schemeClr val="tx2"/>
                </a:solidFill>
              </a:rPr>
              <a:t>“halo”</a:t>
            </a:r>
            <a:endParaRPr lang="en-US" dirty="0"/>
          </a:p>
        </p:txBody>
      </p:sp>
      <p:cxnSp>
        <p:nvCxnSpPr>
          <p:cNvPr id="67" name="Straight Arrow Connector 66">
            <a:extLst>
              <a:ext uri="{FF2B5EF4-FFF2-40B4-BE49-F238E27FC236}">
                <a16:creationId xmlns:a16="http://schemas.microsoft.com/office/drawing/2014/main" id="{F44DB5D1-E8BE-2386-853B-574808C29F96}"/>
              </a:ext>
            </a:extLst>
          </p:cNvPr>
          <p:cNvCxnSpPr>
            <a:cxnSpLocks/>
          </p:cNvCxnSpPr>
          <p:nvPr/>
        </p:nvCxnSpPr>
        <p:spPr>
          <a:xfrm flipH="1" flipV="1">
            <a:off x="9750762" y="5143503"/>
            <a:ext cx="128432" cy="2630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5323A0EF-FC23-E898-BEDF-0CC727F10F7E}"/>
              </a:ext>
            </a:extLst>
          </p:cNvPr>
          <p:cNvSpPr txBox="1"/>
          <p:nvPr/>
        </p:nvSpPr>
        <p:spPr>
          <a:xfrm>
            <a:off x="8707644" y="4318834"/>
            <a:ext cx="1523625" cy="369332"/>
          </a:xfrm>
          <a:prstGeom prst="rect">
            <a:avLst/>
          </a:prstGeom>
          <a:noFill/>
        </p:spPr>
        <p:txBody>
          <a:bodyPr wrap="square">
            <a:spAutoFit/>
          </a:bodyPr>
          <a:lstStyle/>
          <a:p>
            <a:r>
              <a:rPr lang="en-US" dirty="0" err="1">
                <a:solidFill>
                  <a:schemeClr val="tx2"/>
                </a:solidFill>
              </a:rPr>
              <a:t>Acq</a:t>
            </a:r>
            <a:r>
              <a:rPr lang="en-US" dirty="0">
                <a:solidFill>
                  <a:schemeClr val="tx2"/>
                </a:solidFill>
              </a:rPr>
              <a:t>. window</a:t>
            </a:r>
            <a:endParaRPr lang="en-US" dirty="0"/>
          </a:p>
        </p:txBody>
      </p:sp>
      <p:sp>
        <p:nvSpPr>
          <p:cNvPr id="71" name="TextBox 70">
            <a:extLst>
              <a:ext uri="{FF2B5EF4-FFF2-40B4-BE49-F238E27FC236}">
                <a16:creationId xmlns:a16="http://schemas.microsoft.com/office/drawing/2014/main" id="{89258725-E449-3F62-2BD7-5835C464A02D}"/>
              </a:ext>
            </a:extLst>
          </p:cNvPr>
          <p:cNvSpPr txBox="1"/>
          <p:nvPr/>
        </p:nvSpPr>
        <p:spPr>
          <a:xfrm>
            <a:off x="186305" y="5851376"/>
            <a:ext cx="8051553" cy="369332"/>
          </a:xfrm>
          <a:prstGeom prst="rect">
            <a:avLst/>
          </a:prstGeom>
          <a:noFill/>
        </p:spPr>
        <p:txBody>
          <a:bodyPr wrap="square">
            <a:spAutoFit/>
          </a:bodyPr>
          <a:lstStyle/>
          <a:p>
            <a:pPr marL="342900" indent="-342900">
              <a:buFont typeface="+mj-lt"/>
              <a:buAutoNum type="arabicPeriod" startAt="5"/>
            </a:pPr>
            <a:r>
              <a:rPr lang="it-IT" dirty="0">
                <a:solidFill>
                  <a:schemeClr val="tx2"/>
                </a:solidFill>
              </a:rPr>
              <a:t>If possible, </a:t>
            </a:r>
            <a:r>
              <a:rPr lang="it-IT" dirty="0" err="1">
                <a:solidFill>
                  <a:schemeClr val="tx2"/>
                </a:solidFill>
              </a:rPr>
              <a:t>r</a:t>
            </a:r>
            <a:r>
              <a:rPr lang="en-US" dirty="0" err="1">
                <a:solidFill>
                  <a:schemeClr val="tx2"/>
                </a:solidFill>
              </a:rPr>
              <a:t>epeat</a:t>
            </a:r>
            <a:r>
              <a:rPr lang="en-US" dirty="0">
                <a:solidFill>
                  <a:schemeClr val="tx2"/>
                </a:solidFill>
              </a:rPr>
              <a:t> entire cycle to increase statistics on both planes. </a:t>
            </a:r>
          </a:p>
        </p:txBody>
      </p:sp>
    </p:spTree>
    <p:extLst>
      <p:ext uri="{BB962C8B-B14F-4D97-AF65-F5344CB8AC3E}">
        <p14:creationId xmlns:p14="http://schemas.microsoft.com/office/powerpoint/2010/main" val="16674064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GB" sz="4400" dirty="0"/>
              <a:t>Wire-scanners Hybrid+ and operational system beam size measures comparison in H and V</a:t>
            </a:r>
            <a:endParaRPr sz="4400" dirty="0"/>
          </a:p>
        </p:txBody>
      </p:sp>
      <p:sp>
        <p:nvSpPr>
          <p:cNvPr id="5" name="Text Placeholder 2"/>
          <p:cNvSpPr>
            <a:spLocks noGrp="1"/>
          </p:cNvSpPr>
          <p:nvPr>
            <p:ph type="body" idx="1"/>
          </p:nvPr>
        </p:nvSpPr>
        <p:spPr bwMode="auto"/>
        <p:txBody>
          <a:bodyPr/>
          <a:lstStyle/>
          <a:p>
            <a:r>
              <a:rPr lang="en-GB" dirty="0"/>
              <a:t>Federico </a:t>
            </a:r>
            <a:r>
              <a:rPr lang="en-GB" dirty="0" err="1"/>
              <a:t>Roncarolo</a:t>
            </a:r>
            <a:r>
              <a:rPr lang="en-GB" dirty="0"/>
              <a:t>, Ana Guerrero </a:t>
            </a:r>
            <a:r>
              <a:rPr lang="en-GB" dirty="0" err="1"/>
              <a:t>Ollacarizqueta</a:t>
            </a:r>
            <a:r>
              <a:rPr lang="en-GB" dirty="0"/>
              <a:t>, David </a:t>
            </a:r>
            <a:r>
              <a:rPr lang="en-GB" dirty="0" err="1"/>
              <a:t>Belohrad</a:t>
            </a:r>
            <a:r>
              <a:rPr lang="en-GB" dirty="0"/>
              <a:t>, Jonathan Emery, Nabil El-Kassem, Daniele </a:t>
            </a:r>
            <a:r>
              <a:rPr lang="en-GB" dirty="0" err="1"/>
              <a:t>Butti</a:t>
            </a:r>
            <a:r>
              <a:rPr lang="en-GB" dirty="0"/>
              <a:t>, G. Trad</a:t>
            </a:r>
          </a:p>
        </p:txBody>
      </p:sp>
      <p:sp>
        <p:nvSpPr>
          <p:cNvPr id="8" name="Slide Number Placeholder 5"/>
          <p:cNvSpPr>
            <a:spLocks noGrp="1"/>
          </p:cNvSpPr>
          <p:nvPr>
            <p:ph type="sldNum" sz="quarter" idx="12"/>
          </p:nvPr>
        </p:nvSpPr>
        <p:spPr bwMode="auto"/>
        <p:txBody>
          <a:bodyPr/>
          <a:lstStyle/>
          <a:p>
            <a:pPr>
              <a:defRPr/>
            </a:pPr>
            <a:fld id="{36B5EA5A-BC32-A742-B11B-8E7414D5B535}" type="slidenum">
              <a:rPr lang="en-US"/>
              <a:t>7</a:t>
            </a:fld>
            <a:endParaRPr lang="en-US"/>
          </a:p>
        </p:txBody>
      </p:sp>
      <p:sp>
        <p:nvSpPr>
          <p:cNvPr id="2" name="Date Placeholder 1">
            <a:extLst>
              <a:ext uri="{FF2B5EF4-FFF2-40B4-BE49-F238E27FC236}">
                <a16:creationId xmlns:a16="http://schemas.microsoft.com/office/drawing/2014/main" id="{395CB4D3-B709-F42F-B895-FB39340672F4}"/>
              </a:ext>
            </a:extLst>
          </p:cNvPr>
          <p:cNvSpPr>
            <a:spLocks noGrp="1"/>
          </p:cNvSpPr>
          <p:nvPr>
            <p:ph type="dt" sz="half" idx="10"/>
          </p:nvPr>
        </p:nvSpPr>
        <p:spPr/>
        <p:txBody>
          <a:bodyPr/>
          <a:lstStyle/>
          <a:p>
            <a:pPr>
              <a:defRPr/>
            </a:pPr>
            <a:r>
              <a:rPr lang="de-CH"/>
              <a:t>20.02.24</a:t>
            </a:r>
            <a:endParaRPr lang="en-US"/>
          </a:p>
        </p:txBody>
      </p:sp>
      <p:sp>
        <p:nvSpPr>
          <p:cNvPr id="3" name="Footer Placeholder 2">
            <a:extLst>
              <a:ext uri="{FF2B5EF4-FFF2-40B4-BE49-F238E27FC236}">
                <a16:creationId xmlns:a16="http://schemas.microsoft.com/office/drawing/2014/main" id="{B1AA976B-4873-3B55-3B38-44A352DEEF16}"/>
              </a:ext>
            </a:extLst>
          </p:cNvPr>
          <p:cNvSpPr>
            <a:spLocks noGrp="1"/>
          </p:cNvSpPr>
          <p:nvPr>
            <p:ph type="ftr" sz="quarter" idx="11"/>
          </p:nvPr>
        </p:nvSpPr>
        <p:spPr/>
        <p:txBody>
          <a:bodyPr/>
          <a:lstStyle/>
          <a:p>
            <a:pPr>
              <a:defRPr/>
            </a:pPr>
            <a:r>
              <a:rPr lang="en-US"/>
              <a:t>S.Morales - LSWG meeting on 2024 MD plans - Beam instrumentation studies</a:t>
            </a:r>
          </a:p>
        </p:txBody>
      </p:sp>
    </p:spTree>
    <p:extLst>
      <p:ext uri="{BB962C8B-B14F-4D97-AF65-F5344CB8AC3E}">
        <p14:creationId xmlns:p14="http://schemas.microsoft.com/office/powerpoint/2010/main" val="2792502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Slide Number Placeholder 5"/>
          <p:cNvSpPr>
            <a:spLocks noGrp="1"/>
          </p:cNvSpPr>
          <p:nvPr>
            <p:ph type="sldNum" sz="quarter" idx="12"/>
          </p:nvPr>
        </p:nvSpPr>
        <p:spPr bwMode="auto"/>
        <p:txBody>
          <a:bodyPr/>
          <a:lstStyle/>
          <a:p>
            <a:pPr>
              <a:defRPr/>
            </a:pPr>
            <a:fld id="{36B5EA5A-BC32-A742-B11B-8E7414D5B535}" type="slidenum">
              <a:rPr lang="en-US"/>
              <a:t>8</a:t>
            </a:fld>
            <a:endParaRPr lang="en-US"/>
          </a:p>
        </p:txBody>
      </p:sp>
      <p:pic>
        <p:nvPicPr>
          <p:cNvPr id="14" name="Picture 13">
            <a:extLst>
              <a:ext uri="{FF2B5EF4-FFF2-40B4-BE49-F238E27FC236}">
                <a16:creationId xmlns:a16="http://schemas.microsoft.com/office/drawing/2014/main" id="{1C144A72-3EE8-3DA1-5C8E-703E76AB84A6}"/>
              </a:ext>
            </a:extLst>
          </p:cNvPr>
          <p:cNvPicPr>
            <a:picLocks noChangeAspect="1"/>
          </p:cNvPicPr>
          <p:nvPr/>
        </p:nvPicPr>
        <p:blipFill>
          <a:blip r:embed="rId2"/>
          <a:stretch>
            <a:fillRect/>
          </a:stretch>
        </p:blipFill>
        <p:spPr>
          <a:xfrm>
            <a:off x="0" y="-24651"/>
            <a:ext cx="12192000" cy="6442508"/>
          </a:xfrm>
          <a:prstGeom prst="rect">
            <a:avLst/>
          </a:prstGeom>
        </p:spPr>
      </p:pic>
      <p:sp>
        <p:nvSpPr>
          <p:cNvPr id="2" name="Date Placeholder 1">
            <a:extLst>
              <a:ext uri="{FF2B5EF4-FFF2-40B4-BE49-F238E27FC236}">
                <a16:creationId xmlns:a16="http://schemas.microsoft.com/office/drawing/2014/main" id="{C083687D-BE5F-2A96-9FE8-5AE6DDA6CB1A}"/>
              </a:ext>
            </a:extLst>
          </p:cNvPr>
          <p:cNvSpPr>
            <a:spLocks noGrp="1"/>
          </p:cNvSpPr>
          <p:nvPr>
            <p:ph type="dt" sz="half" idx="10"/>
          </p:nvPr>
        </p:nvSpPr>
        <p:spPr/>
        <p:txBody>
          <a:bodyPr/>
          <a:lstStyle/>
          <a:p>
            <a:pPr>
              <a:defRPr/>
            </a:pPr>
            <a:r>
              <a:rPr lang="de-CH"/>
              <a:t>20.02.24</a:t>
            </a:r>
            <a:endParaRPr lang="en-US"/>
          </a:p>
        </p:txBody>
      </p:sp>
      <p:sp>
        <p:nvSpPr>
          <p:cNvPr id="3" name="Footer Placeholder 2">
            <a:extLst>
              <a:ext uri="{FF2B5EF4-FFF2-40B4-BE49-F238E27FC236}">
                <a16:creationId xmlns:a16="http://schemas.microsoft.com/office/drawing/2014/main" id="{8D7BA745-31BD-F223-AD74-690F159371A4}"/>
              </a:ext>
            </a:extLst>
          </p:cNvPr>
          <p:cNvSpPr>
            <a:spLocks noGrp="1"/>
          </p:cNvSpPr>
          <p:nvPr>
            <p:ph type="ftr" sz="quarter" idx="11"/>
          </p:nvPr>
        </p:nvSpPr>
        <p:spPr/>
        <p:txBody>
          <a:bodyPr/>
          <a:lstStyle/>
          <a:p>
            <a:pPr>
              <a:defRPr/>
            </a:pPr>
            <a:r>
              <a:rPr lang="en-US"/>
              <a:t>S.Morales - LSWG meeting on 2024 MD plans - Beam instrumentation studies</a:t>
            </a:r>
          </a:p>
        </p:txBody>
      </p:sp>
      <p:sp>
        <p:nvSpPr>
          <p:cNvPr id="4" name="Rectangle 3">
            <a:extLst>
              <a:ext uri="{FF2B5EF4-FFF2-40B4-BE49-F238E27FC236}">
                <a16:creationId xmlns:a16="http://schemas.microsoft.com/office/drawing/2014/main" id="{BD3C4CA3-1A2D-8A10-8D81-B3043FC10B40}"/>
              </a:ext>
            </a:extLst>
          </p:cNvPr>
          <p:cNvSpPr/>
          <p:nvPr/>
        </p:nvSpPr>
        <p:spPr>
          <a:xfrm>
            <a:off x="5447928" y="2950246"/>
            <a:ext cx="288032" cy="21602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 name="TextBox 4">
            <a:extLst>
              <a:ext uri="{FF2B5EF4-FFF2-40B4-BE49-F238E27FC236}">
                <a16:creationId xmlns:a16="http://schemas.microsoft.com/office/drawing/2014/main" id="{4E3D1EAB-396E-9C6C-B4CF-1B4A5F5F2C81}"/>
              </a:ext>
            </a:extLst>
          </p:cNvPr>
          <p:cNvSpPr txBox="1"/>
          <p:nvPr/>
        </p:nvSpPr>
        <p:spPr bwMode="auto">
          <a:xfrm>
            <a:off x="5356780" y="2853121"/>
            <a:ext cx="470327" cy="338554"/>
          </a:xfrm>
          <a:prstGeom prst="rect">
            <a:avLst/>
          </a:prstGeom>
          <a:noFill/>
        </p:spPr>
        <p:txBody>
          <a:bodyPr wrap="square" rtlCol="0">
            <a:spAutoFit/>
          </a:bodyPr>
          <a:lstStyle/>
          <a:p>
            <a:r>
              <a:rPr lang="en-CH" sz="1600" b="1" dirty="0">
                <a:solidFill>
                  <a:schemeClr val="tx2"/>
                </a:solidFill>
              </a:rPr>
              <a:t>24</a:t>
            </a:r>
          </a:p>
        </p:txBody>
      </p:sp>
    </p:spTree>
    <p:extLst>
      <p:ext uri="{BB962C8B-B14F-4D97-AF65-F5344CB8AC3E}">
        <p14:creationId xmlns:p14="http://schemas.microsoft.com/office/powerpoint/2010/main" val="2554964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dirty="0"/>
              <a:t>Schottky MDs</a:t>
            </a:r>
            <a:endParaRPr dirty="0"/>
          </a:p>
        </p:txBody>
      </p:sp>
      <p:sp>
        <p:nvSpPr>
          <p:cNvPr id="5" name="Text Placeholder 2"/>
          <p:cNvSpPr>
            <a:spLocks noGrp="1"/>
          </p:cNvSpPr>
          <p:nvPr>
            <p:ph type="body" idx="1"/>
          </p:nvPr>
        </p:nvSpPr>
        <p:spPr bwMode="auto"/>
        <p:txBody>
          <a:bodyPr/>
          <a:lstStyle/>
          <a:p>
            <a:r>
              <a:rPr lang="en-GB" dirty="0"/>
              <a:t>K. </a:t>
            </a:r>
            <a:r>
              <a:rPr lang="en-GB" dirty="0" err="1"/>
              <a:t>Łasocha</a:t>
            </a:r>
            <a:r>
              <a:rPr lang="en-GB" dirty="0"/>
              <a:t>, C. </a:t>
            </a:r>
            <a:r>
              <a:rPr lang="en-GB" dirty="0" err="1"/>
              <a:t>Lannoy</a:t>
            </a:r>
            <a:r>
              <a:rPr lang="en-GB" dirty="0"/>
              <a:t>, T. </a:t>
            </a:r>
            <a:r>
              <a:rPr lang="en-GB" dirty="0" err="1"/>
              <a:t>Pieloni</a:t>
            </a:r>
            <a:r>
              <a:rPr lang="en-GB" dirty="0"/>
              <a:t>, N. </a:t>
            </a:r>
            <a:r>
              <a:rPr lang="en-GB" dirty="0" err="1"/>
              <a:t>Mounet</a:t>
            </a:r>
            <a:r>
              <a:rPr lang="en-GB" dirty="0"/>
              <a:t>, D. Alves, T. </a:t>
            </a:r>
            <a:r>
              <a:rPr lang="en-GB" dirty="0" err="1"/>
              <a:t>Levens</a:t>
            </a:r>
            <a:r>
              <a:rPr lang="en-GB" dirty="0"/>
              <a:t>, O. </a:t>
            </a:r>
            <a:r>
              <a:rPr lang="en-GB" dirty="0" err="1"/>
              <a:t>Marqversen</a:t>
            </a:r>
            <a:endParaRPr lang="en-GB" dirty="0"/>
          </a:p>
        </p:txBody>
      </p:sp>
      <p:sp>
        <p:nvSpPr>
          <p:cNvPr id="8" name="Slide Number Placeholder 5"/>
          <p:cNvSpPr>
            <a:spLocks noGrp="1"/>
          </p:cNvSpPr>
          <p:nvPr>
            <p:ph type="sldNum" sz="quarter" idx="12"/>
          </p:nvPr>
        </p:nvSpPr>
        <p:spPr bwMode="auto"/>
        <p:txBody>
          <a:bodyPr/>
          <a:lstStyle/>
          <a:p>
            <a:pPr>
              <a:defRPr/>
            </a:pPr>
            <a:fld id="{36B5EA5A-BC32-A742-B11B-8E7414D5B535}" type="slidenum">
              <a:rPr lang="en-US"/>
              <a:t>9</a:t>
            </a:fld>
            <a:endParaRPr lang="en-US"/>
          </a:p>
        </p:txBody>
      </p:sp>
      <p:sp>
        <p:nvSpPr>
          <p:cNvPr id="2" name="Date Placeholder 1">
            <a:extLst>
              <a:ext uri="{FF2B5EF4-FFF2-40B4-BE49-F238E27FC236}">
                <a16:creationId xmlns:a16="http://schemas.microsoft.com/office/drawing/2014/main" id="{9A260F31-50C1-2314-D05E-19CC972B8EC5}"/>
              </a:ext>
            </a:extLst>
          </p:cNvPr>
          <p:cNvSpPr>
            <a:spLocks noGrp="1"/>
          </p:cNvSpPr>
          <p:nvPr>
            <p:ph type="dt" sz="half" idx="10"/>
          </p:nvPr>
        </p:nvSpPr>
        <p:spPr/>
        <p:txBody>
          <a:bodyPr/>
          <a:lstStyle/>
          <a:p>
            <a:pPr>
              <a:defRPr/>
            </a:pPr>
            <a:r>
              <a:rPr lang="de-CH" dirty="0"/>
              <a:t>20.02.24</a:t>
            </a:r>
            <a:endParaRPr lang="en-US" dirty="0"/>
          </a:p>
        </p:txBody>
      </p:sp>
      <p:sp>
        <p:nvSpPr>
          <p:cNvPr id="3" name="Footer Placeholder 2">
            <a:extLst>
              <a:ext uri="{FF2B5EF4-FFF2-40B4-BE49-F238E27FC236}">
                <a16:creationId xmlns:a16="http://schemas.microsoft.com/office/drawing/2014/main" id="{D6F3FC9F-1708-EE84-2F0F-237D0CD4CB15}"/>
              </a:ext>
            </a:extLst>
          </p:cNvPr>
          <p:cNvSpPr>
            <a:spLocks noGrp="1"/>
          </p:cNvSpPr>
          <p:nvPr>
            <p:ph type="ftr" sz="quarter" idx="11"/>
          </p:nvPr>
        </p:nvSpPr>
        <p:spPr/>
        <p:txBody>
          <a:bodyPr/>
          <a:lstStyle/>
          <a:p>
            <a:pPr>
              <a:defRPr/>
            </a:pPr>
            <a:r>
              <a:rPr lang="en-US" dirty="0" err="1"/>
              <a:t>S.Morales</a:t>
            </a:r>
            <a:r>
              <a:rPr lang="en-US" dirty="0"/>
              <a:t> - LSWG meeting on 2024 MD plans - Beam instrumentation studies</a:t>
            </a:r>
          </a:p>
        </p:txBody>
      </p:sp>
    </p:spTree>
    <p:extLst>
      <p:ext uri="{BB962C8B-B14F-4D97-AF65-F5344CB8AC3E}">
        <p14:creationId xmlns:p14="http://schemas.microsoft.com/office/powerpoint/2010/main" val="2758963239"/>
      </p:ext>
    </p:extLst>
  </p:cSld>
  <p:clrMapOvr>
    <a:masterClrMapping/>
  </p:clrMapOvr>
</p:sld>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1" id="{4BAFF76A-A20B-4089-AB48-234926712CC8}" vid="{5EFE5F0C-CD44-4BF7-ACEE-B23D5F6DD08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1DA2C404965604DA57BA662D3B00822" ma:contentTypeVersion="4" ma:contentTypeDescription="Create a new document." ma:contentTypeScope="" ma:versionID="2b750a6653bb411d271620109818f28e">
  <xsd:schema xmlns:xsd="http://www.w3.org/2001/XMLSchema" xmlns:xs="http://www.w3.org/2001/XMLSchema" xmlns:p="http://schemas.microsoft.com/office/2006/metadata/properties" xmlns:ns2="9d6ce291-d067-4d5b-a61c-ad6d2909af13" targetNamespace="http://schemas.microsoft.com/office/2006/metadata/properties" ma:root="true" ma:fieldsID="d0b21ca4f8bccb7d61e1f087568e8be0" ns2:_="">
    <xsd:import namespace="9d6ce291-d067-4d5b-a61c-ad6d2909af13"/>
    <xsd:element name="properties">
      <xsd:complexType>
        <xsd:sequence>
          <xsd:element name="documentManagement">
            <xsd:complexType>
              <xsd:all>
                <xsd:element ref="ns2:MediaServiceMetadata" minOccurs="0"/>
                <xsd:element ref="ns2:MediaServiceFastMetadata"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6ce291-d067-4d5b-a61c-ad6d2909af1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CE6096E-3E89-4FD9-B945-67967AACEAB6}">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ED2C9098-963A-4BE1-84C8-4277FCB36B03}">
  <ds:schemaRefs>
    <ds:schemaRef ds:uri="http://schemas.microsoft.com/sharepoint/v3/contenttype/forms"/>
  </ds:schemaRefs>
</ds:datastoreItem>
</file>

<file path=customXml/itemProps3.xml><?xml version="1.0" encoding="utf-8"?>
<ds:datastoreItem xmlns:ds="http://schemas.openxmlformats.org/officeDocument/2006/customXml" ds:itemID="{D27A966D-4A8F-42D5-9A55-068A54E229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6ce291-d067-4d5b-a61c-ad6d2909af1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4768</TotalTime>
  <Words>2708</Words>
  <Application>Microsoft Macintosh PowerPoint</Application>
  <DocSecurity>0</DocSecurity>
  <PresentationFormat>Widescreen</PresentationFormat>
  <Paragraphs>283</Paragraphs>
  <Slides>29</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29</vt:i4>
      </vt:variant>
    </vt:vector>
  </HeadingPairs>
  <TitlesOfParts>
    <vt:vector size="33" baseType="lpstr">
      <vt:lpstr>Arial</vt:lpstr>
      <vt:lpstr>Calibri</vt:lpstr>
      <vt:lpstr>Roboto</vt:lpstr>
      <vt:lpstr>Office Theme</vt:lpstr>
      <vt:lpstr>Beam instrumentation studies</vt:lpstr>
      <vt:lpstr>Content</vt:lpstr>
      <vt:lpstr>Characterization of the BSRH</vt:lpstr>
      <vt:lpstr>MD goal</vt:lpstr>
      <vt:lpstr>MD requirements</vt:lpstr>
      <vt:lpstr>MD procedure (update)</vt:lpstr>
      <vt:lpstr>Wire-scanners Hybrid+ and operational system beam size measures comparison in H and V</vt:lpstr>
      <vt:lpstr>PowerPoint Presentation</vt:lpstr>
      <vt:lpstr>Schottky MDs</vt:lpstr>
      <vt:lpstr>MD: Schottky studies with proton beam</vt:lpstr>
      <vt:lpstr>MD: Schottky studies with proton beam </vt:lpstr>
      <vt:lpstr>MD: Schottky-based coupling &amp; emittance measurements</vt:lpstr>
      <vt:lpstr>MD: Schottky-based coupling &amp; emittance measurements  </vt:lpstr>
      <vt:lpstr>Beam Scraping MDs</vt:lpstr>
      <vt:lpstr>MD#6950 – Study of beam loss patterns for improving online BLM diagnostics – 2024 session</vt:lpstr>
      <vt:lpstr>MD#6950 – Study of beam loss patterns for improving online BLM diagnostics – 2024 session</vt:lpstr>
      <vt:lpstr>MD#6950 – Study of beam loss patterns for improving online BLM diagnostics - 2024 session</vt:lpstr>
      <vt:lpstr>MD#9504 – Diamond detector and ionization chamber BLM response studies at injection energy – 2024 session</vt:lpstr>
      <vt:lpstr>MD#9504 – Diamond detector and ionization chamber BLM response studies at injection energy - 2024 session</vt:lpstr>
      <vt:lpstr>MD #11067: Beam Loss Patterns with Ions and Crystal Collimation – 2024 session</vt:lpstr>
      <vt:lpstr>MD #11067: Beam Loss Patterns with Ions and Crystal Collimation – 2024 session</vt:lpstr>
      <vt:lpstr>PowerPoint Presentation</vt:lpstr>
      <vt:lpstr>Spare slides</vt:lpstr>
      <vt:lpstr>Comments</vt:lpstr>
      <vt:lpstr>Basic requirements (BSRH)</vt:lpstr>
      <vt:lpstr>Wire-scanner prototypes and operational system beam size measures comparison</vt:lpstr>
      <vt:lpstr>PowerPoint Presentation</vt:lpstr>
      <vt:lpstr>MD9545 – Preliminary qualitative comparison Beam 1</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Beam instrumentation studies</dc:title>
  <dc:subject/>
  <dc:creator>Diogo Alves</dc:creator>
  <cp:keywords/>
  <dc:description/>
  <cp:lastModifiedBy>Sara Morales Vigo</cp:lastModifiedBy>
  <cp:revision>36</cp:revision>
  <dcterms:created xsi:type="dcterms:W3CDTF">2024-02-16T07:21:53Z</dcterms:created>
  <dcterms:modified xsi:type="dcterms:W3CDTF">2024-02-20T13:01:03Z</dcterms:modified>
  <cp:category/>
  <dc:identifier/>
  <cp:contentStatus/>
  <dc:language/>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0x010100D1DA2C404965604DA57BA662D3B00822</vt:lpwstr>
  </property>
  <property fmtid="{D5CDD505-2E9C-101B-9397-08002B2CF9AE}" pid="3" name="Order">
    <vt:r8>7500</vt:r8>
  </property>
</Properties>
</file>