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13"/>
  </p:notesMasterIdLst>
  <p:handoutMasterIdLst>
    <p:handoutMasterId r:id="rId14"/>
  </p:handoutMasterIdLst>
  <p:sldIdLst>
    <p:sldId id="2989" r:id="rId4"/>
    <p:sldId id="3065" r:id="rId5"/>
    <p:sldId id="3070" r:id="rId6"/>
    <p:sldId id="3073" r:id="rId7"/>
    <p:sldId id="3074" r:id="rId8"/>
    <p:sldId id="3075" r:id="rId9"/>
    <p:sldId id="3076" r:id="rId10"/>
    <p:sldId id="3077" r:id="rId11"/>
    <p:sldId id="307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1AD3"/>
    <a:srgbClr val="0000FF"/>
    <a:srgbClr val="008E40"/>
    <a:srgbClr val="FF9933"/>
    <a:srgbClr val="B55355"/>
    <a:srgbClr val="CCFFCC"/>
    <a:srgbClr val="669900"/>
    <a:srgbClr val="FFCCCC"/>
    <a:srgbClr val="FF66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5A032F-D04C-4FCE-873C-FE95D1B2722A}" v="660" dt="2024-02-19T15:33:47.3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4" autoAdjust="0"/>
    <p:restoredTop sz="95173" autoAdjust="0"/>
  </p:normalViewPr>
  <p:slideViewPr>
    <p:cSldViewPr snapToGrid="0" snapToObjects="1">
      <p:cViewPr varScale="1">
        <p:scale>
          <a:sx n="86" d="100"/>
          <a:sy n="86" d="100"/>
        </p:scale>
        <p:origin x="70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2/19/2024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2/19/2024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CD23-0BA4-47E5-9A20-D3032539B9AD}" type="datetime1">
              <a:rPr lang="en-US" smtClean="0"/>
              <a:t>2/19/2024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138C-4AE1-405D-97AF-2546F4CC8DD6}" type="datetime1">
              <a:rPr lang="en-US" smtClean="0"/>
              <a:t>2/19/2024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4E1D-FD85-4BEA-AA97-7E644CF9FF3F}" type="datetime1">
              <a:rPr lang="en-US" smtClean="0"/>
              <a:t>2/19/2024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83B8-8E7F-47A2-94C7-B6356A7E3A55}" type="datetime1">
              <a:rPr lang="en-US" smtClean="0"/>
              <a:t>2/19/2024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222D-DEC6-4666-A979-B3CDE3BF7769}" type="datetime1">
              <a:rPr lang="en-US" smtClean="0"/>
              <a:t>2/19/2024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124D-4F5E-4256-93F1-C1F72392D8F0}" type="datetime1">
              <a:rPr lang="en-US" smtClean="0"/>
              <a:t>2/19/2024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9757-649A-44BD-9303-980394F1BEB4}" type="datetime1">
              <a:rPr lang="en-US" smtClean="0"/>
              <a:t>2/19/2024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C122-D4EE-4519-B51F-800103477745}" type="datetime1">
              <a:rPr lang="en-US" smtClean="0"/>
              <a:t>2/19/2024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682-BC3F-4CF2-AF9D-F2F573CEB2A1}" type="datetime1">
              <a:rPr lang="en-US" smtClean="0"/>
              <a:t>2/19/2024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66D1E-9F07-443E-ABCB-C9750E9D75F0}" type="datetime1">
              <a:rPr lang="en-US" smtClean="0"/>
              <a:t>2/19/2024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7992-BE65-493C-BF28-7F30C47D3572}" type="datetime1">
              <a:rPr lang="en-US" smtClean="0"/>
              <a:t>2/19/2024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CB59-A69D-493A-A781-6CAFA9DBA4E4}" type="datetime1">
              <a:rPr lang="en-US" smtClean="0"/>
              <a:t>2/19/2024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7781-0449-4791-B6DF-0D5D1F83DF48}" type="datetime1">
              <a:rPr lang="en-US" smtClean="0"/>
              <a:t>2/19/2024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BC06-1D8A-4C3D-AE3D-45A5E1B483CB}" type="datetime1">
              <a:rPr lang="en-US" smtClean="0"/>
              <a:t>2/19/2024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1098-385F-44D0-AAFE-AC15772E5032}" type="datetime1">
              <a:rPr lang="en-US" smtClean="0"/>
              <a:t>2/19/2024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7D0B8-3B32-431C-8A61-1D295853F87C}" type="datetime1">
              <a:rPr lang="en-US" smtClean="0"/>
              <a:t>2/19/2024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BB0A-D654-45ED-B0F1-79BC8EEDB1F0}" type="datetime1">
              <a:rPr lang="en-US" smtClean="0"/>
              <a:t>2/19/2024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5F7-EBD3-4E9F-AE1E-29E738B4547E}" type="datetime1">
              <a:rPr lang="en-US" smtClean="0"/>
              <a:t>2/19/2024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99C88-C44B-4724-8362-BEE01E8EAAFE}" type="datetime1">
              <a:rPr lang="en-US" smtClean="0"/>
              <a:t>2/19/2024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B9D-BFDF-4A37-B345-AA9247D59836}" type="datetime1">
              <a:rPr lang="en-US" smtClean="0"/>
              <a:t>2/19/2024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D19A-FB1B-41AC-A0CB-4A066D892AA2}" type="datetime1">
              <a:rPr lang="en-US" smtClean="0"/>
              <a:t>2/19/2024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D1A3-118F-4B37-AF51-8CD26AB8A3F8}" type="datetime1">
              <a:rPr lang="en-US" smtClean="0"/>
              <a:t>2/19/2024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8978-7BC9-49C8-B586-96973DEA89AD}" type="datetime1">
              <a:rPr lang="en-US" smtClean="0"/>
              <a:t>2/19/2024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FD356-E59F-44A4-88BD-27D2AC41D440}" type="datetime1">
              <a:rPr lang="en-US" smtClean="0"/>
              <a:t>2/19/2024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0" r:id="rId8"/>
    <p:sldLayoutId id="2147483673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07BEC-F332-46CE-912C-E41F4C634D42}" type="datetime1">
              <a:rPr lang="en-US" smtClean="0"/>
              <a:t>2/19/2024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75E1E-2414-4145-AC9A-A388D3092F82}" type="datetime1">
              <a:rPr lang="en-US" smtClean="0"/>
              <a:t>2/19/2024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OP MD requests - Jorg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01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9858F1-4AA7-A044-2D4D-7A9842681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86BC7-7062-FDE4-94F2-AF8FBCC2B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E97D464-4FDC-6B1D-D78D-974F172A716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247313" y="6369050"/>
            <a:ext cx="1944687" cy="365125"/>
          </a:xfrm>
        </p:spPr>
        <p:txBody>
          <a:bodyPr/>
          <a:lstStyle/>
          <a:p>
            <a:fld id="{435E0A91-A3DB-4A1D-8BBC-473AAF96F831}" type="datetime1">
              <a:rPr lang="en-US" smtClean="0"/>
              <a:t>2/19/2024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103E66-B792-A8DC-CC60-D7F16B65CEA9}"/>
              </a:ext>
            </a:extLst>
          </p:cNvPr>
          <p:cNvSpPr txBox="1"/>
          <p:nvPr/>
        </p:nvSpPr>
        <p:spPr>
          <a:xfrm>
            <a:off x="4111966" y="960344"/>
            <a:ext cx="39680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/>
              <a:t>OP </a:t>
            </a:r>
            <a:r>
              <a:rPr lang="en-US" sz="4000"/>
              <a:t>MD requests</a:t>
            </a:r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6EBB70-0B2A-784A-D29D-F20BF082991E}"/>
              </a:ext>
            </a:extLst>
          </p:cNvPr>
          <p:cNvSpPr txBox="1"/>
          <p:nvPr/>
        </p:nvSpPr>
        <p:spPr>
          <a:xfrm>
            <a:off x="2882777" y="3299629"/>
            <a:ext cx="6873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J. Wenninger, M. Solfaroli, G. Trad, T. Persson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4837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/>
              <a:t>MD request #10386 </a:t>
            </a:r>
            <a:r>
              <a:rPr lang="en-GB" sz="3200" dirty="0"/>
              <a:t>- residual orbit excursion in the ramp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399"/>
            <a:ext cx="7093908" cy="52522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Residual horizontal orbit excursions </a:t>
            </a:r>
            <a:r>
              <a:rPr lang="en-GB" dirty="0"/>
              <a:t>are present in the ramp while the </a:t>
            </a:r>
            <a:r>
              <a:rPr lang="en-GB" b="1" dirty="0"/>
              <a:t>vertical plane is stable </a:t>
            </a:r>
            <a:r>
              <a:rPr lang="en-GB" dirty="0"/>
              <a:t>at 10-20 microns.</a:t>
            </a:r>
          </a:p>
          <a:p>
            <a:r>
              <a:rPr lang="en-GB" sz="1600" b="1" dirty="0"/>
              <a:t>Spikes are visible at matched points in all ramps</a:t>
            </a:r>
            <a:r>
              <a:rPr lang="en-GB" sz="1600" dirty="0"/>
              <a:t>. They are due to the </a:t>
            </a:r>
            <a:r>
              <a:rPr lang="en-GB" sz="1600" b="1" dirty="0"/>
              <a:t>parabolic rounding applied to feed-forward corrections</a:t>
            </a:r>
            <a:r>
              <a:rPr lang="en-GB" sz="1600" dirty="0"/>
              <a:t>.</a:t>
            </a:r>
          </a:p>
          <a:p>
            <a:pPr marL="447675" lvl="1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dirty="0"/>
              <a:t>Eliminating such orbit spikes will remove some of </a:t>
            </a:r>
            <a:r>
              <a:rPr lang="en-GB" b="1" dirty="0"/>
              <a:t>the lifetime dips in the ramp</a:t>
            </a:r>
            <a:r>
              <a:rPr lang="en-GB" dirty="0"/>
              <a:t>. This effect contributes to ion downtime (ramp losses).</a:t>
            </a:r>
          </a:p>
          <a:p>
            <a:r>
              <a:rPr lang="en-GB" sz="1600" dirty="0"/>
              <a:t>Life structures due to beta-beating introduced by optics interpolations require other measures.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This MD is </a:t>
            </a:r>
            <a:r>
              <a:rPr lang="en-GB" b="1" dirty="0"/>
              <a:t>left over from 2023</a:t>
            </a:r>
            <a:r>
              <a:rPr lang="en-GB" dirty="0"/>
              <a:t>, maybe. Some pre-work may be done during beam commissioning.</a:t>
            </a:r>
            <a:endParaRPr lang="en-GB" sz="1600" dirty="0"/>
          </a:p>
          <a:p>
            <a:pPr marL="0" indent="0">
              <a:spcBef>
                <a:spcPts val="1200"/>
              </a:spcBef>
              <a:buNone/>
            </a:pP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Requirements</a:t>
            </a:r>
            <a:r>
              <a:rPr lang="en-GB" sz="1800" dirty="0"/>
              <a:t>:</a:t>
            </a:r>
          </a:p>
          <a:p>
            <a:r>
              <a:rPr lang="en-GB" sz="1600" dirty="0"/>
              <a:t>2-3 consecutive ramps to be able to feed-forward corrections.</a:t>
            </a:r>
          </a:p>
          <a:p>
            <a:r>
              <a:rPr lang="en-GB" sz="1600" dirty="0"/>
              <a:t>One nominal bunch per beam.</a:t>
            </a:r>
          </a:p>
          <a:p>
            <a:r>
              <a:rPr lang="en-GB" sz="1600" b="1" dirty="0"/>
              <a:t>8h</a:t>
            </a:r>
            <a:r>
              <a:rPr lang="en-GB" sz="1600" dirty="0"/>
              <a:t> are required for ~3 ramps.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2/19/2024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0BCB9D-D3BD-99C7-F11D-90E619566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1189" y="696002"/>
            <a:ext cx="4313129" cy="27954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F65936-5FFA-F136-AB5A-E563E8B73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508" y="3583006"/>
            <a:ext cx="4356980" cy="27910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B8FE5C-0B3F-4FBE-481C-8233CE37C611}"/>
              </a:ext>
            </a:extLst>
          </p:cNvPr>
          <p:cNvSpPr txBox="1"/>
          <p:nvPr/>
        </p:nvSpPr>
        <p:spPr>
          <a:xfrm>
            <a:off x="8741999" y="873986"/>
            <a:ext cx="179565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chemeClr val="bg1">
                    <a:lumMod val="50000"/>
                  </a:schemeClr>
                </a:solidFill>
              </a:rPr>
              <a:t>Vertical dashed lines</a:t>
            </a:r>
            <a:r>
              <a:rPr lang="en-US" sz="1200" i="1" dirty="0"/>
              <a:t>: </a:t>
            </a:r>
            <a:r>
              <a:rPr lang="en-US" sz="1200" b="1" i="1" dirty="0">
                <a:solidFill>
                  <a:schemeClr val="accent6">
                    <a:lumMod val="50000"/>
                  </a:schemeClr>
                </a:solidFill>
              </a:rPr>
              <a:t>matched points</a:t>
            </a:r>
            <a:endParaRPr lang="en-GB" sz="12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251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B3621-101F-5ADE-89DB-DFA8873C1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PPLP ramp </a:t>
            </a:r>
            <a:r>
              <a:rPr lang="en-US" dirty="0"/>
              <a:t>revisited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C37E00-873B-0FAB-CF62-01F476C46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40395"/>
            <a:ext cx="5611679" cy="47169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</a:t>
            </a:r>
            <a:r>
              <a:rPr lang="en-GB" b="1" dirty="0"/>
              <a:t>PPLP ramp tested successfully in 2017 </a:t>
            </a:r>
            <a:r>
              <a:rPr lang="en-GB" dirty="0"/>
              <a:t>(MD), it was implemented for 2018 operation.</a:t>
            </a:r>
          </a:p>
          <a:p>
            <a:r>
              <a:rPr lang="en-GB" dirty="0"/>
              <a:t>During commissioning </a:t>
            </a:r>
            <a:r>
              <a:rPr lang="en-GB" b="1" dirty="0"/>
              <a:t>problems with controlling the bunch length</a:t>
            </a:r>
            <a:r>
              <a:rPr lang="en-GB" dirty="0"/>
              <a:t> at the start of the ramp appeared (not observed during MD probably due to slightly lower bunch intensity) </a:t>
            </a:r>
            <a:r>
              <a:rPr lang="en-GB" dirty="0">
                <a:sym typeface="Wingdings" panose="05000000000000000000" pitchFamily="2" charset="2"/>
              </a:rPr>
              <a:t> switch back to PELP ramp.</a:t>
            </a:r>
            <a:endParaRPr lang="en-GB" dirty="0"/>
          </a:p>
          <a:p>
            <a:r>
              <a:rPr lang="en-GB" dirty="0"/>
              <a:t>New inputs will come from the optimization of bunch length required by the vacuum module preservation</a:t>
            </a:r>
            <a:r>
              <a:rPr lang="en-GB" sz="1600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Requirements</a:t>
            </a:r>
            <a:r>
              <a:rPr lang="en-GB" sz="1800" dirty="0"/>
              <a:t>:</a:t>
            </a:r>
          </a:p>
          <a:p>
            <a:r>
              <a:rPr lang="en-GB" b="1" dirty="0"/>
              <a:t>1-3 </a:t>
            </a:r>
            <a:r>
              <a:rPr lang="en-GB" b="1" dirty="0" err="1"/>
              <a:t>indivs</a:t>
            </a:r>
            <a:r>
              <a:rPr lang="en-GB" b="1" dirty="0"/>
              <a:t> </a:t>
            </a:r>
            <a:r>
              <a:rPr lang="en-GB" dirty="0"/>
              <a:t>(setup beam intensity).</a:t>
            </a:r>
          </a:p>
          <a:p>
            <a:r>
              <a:rPr lang="en-GB" b="1" dirty="0"/>
              <a:t>Coarse collimator settings</a:t>
            </a:r>
            <a:r>
              <a:rPr lang="en-GB" dirty="0"/>
              <a:t>.</a:t>
            </a:r>
          </a:p>
          <a:p>
            <a:r>
              <a:rPr lang="en-GB" b="1" dirty="0"/>
              <a:t>8h</a:t>
            </a:r>
            <a:r>
              <a:rPr lang="en-GB" dirty="0"/>
              <a:t> to be able to perform ~3 ramps.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B2B0E-AD2D-E885-8175-F564A5988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1AC15-903A-1D21-745F-0BEFECF79E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28F52C0-3EBD-6B21-825D-D8C18B53B6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2/19/2024</a:t>
            </a:fld>
            <a:endParaRPr lang="en-GB" dirty="0"/>
          </a:p>
        </p:txBody>
      </p:sp>
      <p:pic>
        <p:nvPicPr>
          <p:cNvPr id="7" name="Content Placeholder 10" descr="A graph with red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C24B4B8A-780B-8C68-8406-0CFA8D3AE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7614" y="914399"/>
            <a:ext cx="5611679" cy="422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757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84276-C4FB-1A82-65B3-BB7D56C01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Ramp in steps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68C03-710F-29C7-8910-C40322474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The idea to reach 6.8 </a:t>
            </a:r>
            <a:r>
              <a:rPr lang="en-GB" sz="1800" dirty="0" err="1"/>
              <a:t>TeV</a:t>
            </a:r>
            <a:r>
              <a:rPr lang="en-GB" sz="1800" dirty="0"/>
              <a:t> performing </a:t>
            </a:r>
            <a:r>
              <a:rPr lang="en-GB" sz="1800" b="1" dirty="0"/>
              <a:t>multiple ramp segments</a:t>
            </a:r>
            <a:r>
              <a:rPr lang="en-GB" sz="1800" dirty="0"/>
              <a:t>, stopping at different energy level was discussed several times in the past.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800" b="1" dirty="0"/>
              <a:t>Motivation</a:t>
            </a:r>
            <a:r>
              <a:rPr lang="en-GB" sz="1800" dirty="0"/>
              <a:t> for different studies: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Emittance preservation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More precise BSRT calibration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Measurement of channelling efficiency as function of energy for new TWOCRYST (PBC) in IR3.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…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800" dirty="0"/>
              <a:t>Some operational / control aspects issues need to be tackled. This MD aims to perform a first test of the feasibility and of the control of the magnetic errors.</a:t>
            </a:r>
            <a:endParaRPr lang="en-GB" dirty="0"/>
          </a:p>
          <a:p>
            <a:pPr marL="0" indent="0">
              <a:spcBef>
                <a:spcPts val="1200"/>
              </a:spcBef>
              <a:buNone/>
            </a:pP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Requirements</a:t>
            </a:r>
            <a:r>
              <a:rPr lang="en-GB" sz="1800" dirty="0"/>
              <a:t>:</a:t>
            </a:r>
          </a:p>
          <a:p>
            <a:r>
              <a:rPr lang="en-GB" dirty="0"/>
              <a:t>Up to </a:t>
            </a:r>
            <a:r>
              <a:rPr lang="en-GB" b="1" dirty="0"/>
              <a:t>3 probe bunches</a:t>
            </a:r>
            <a:r>
              <a:rPr lang="en-GB" dirty="0"/>
              <a:t>, possibly one </a:t>
            </a:r>
            <a:r>
              <a:rPr lang="en-GB" dirty="0" err="1"/>
              <a:t>indiv</a:t>
            </a:r>
            <a:r>
              <a:rPr lang="en-GB" dirty="0"/>
              <a:t> if time permits.</a:t>
            </a:r>
          </a:p>
          <a:p>
            <a:r>
              <a:rPr lang="en-GB" b="1" dirty="0"/>
              <a:t>Coarse collimator settings</a:t>
            </a:r>
            <a:r>
              <a:rPr lang="en-GB" dirty="0"/>
              <a:t>.</a:t>
            </a:r>
          </a:p>
          <a:p>
            <a:r>
              <a:rPr lang="en-GB" b="1" dirty="0"/>
              <a:t>8h </a:t>
            </a:r>
            <a:r>
              <a:rPr lang="en-GB" dirty="0"/>
              <a:t>are necessary for a first series of tests (~2 attempts with correction feed-forward).</a:t>
            </a:r>
          </a:p>
          <a:p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7A29CE-C4EE-EFAA-14D9-23331EBCD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7A736-A6CA-9789-3CC3-0EDDB7DE0F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BD860E2-5B35-8228-F37F-337FDCA3E4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2/19/2024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6723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9F01D-7330-C338-1A24-F8DBA56A2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/>
              <a:t>Betatron</a:t>
            </a:r>
            <a:r>
              <a:rPr lang="en-GB" b="1" dirty="0"/>
              <a:t> waist determination </a:t>
            </a:r>
            <a:r>
              <a:rPr lang="en-GB" dirty="0"/>
              <a:t>using cogging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971D5-88B4-1B46-9AF4-BE776691A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6415250" cy="3646449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Motivation</a:t>
            </a:r>
            <a:r>
              <a:rPr lang="en-GB" dirty="0"/>
              <a:t>:</a:t>
            </a:r>
          </a:p>
          <a:p>
            <a:r>
              <a:rPr lang="en-GB" dirty="0"/>
              <a:t>To determine the </a:t>
            </a:r>
            <a:r>
              <a:rPr lang="en-GB" b="1" dirty="0"/>
              <a:t>beta-waist </a:t>
            </a:r>
            <a:r>
              <a:rPr lang="en-GB" dirty="0"/>
              <a:t>has proven difficult with K-modulation, even more difficult for HL.</a:t>
            </a:r>
          </a:p>
          <a:p>
            <a:r>
              <a:rPr lang="en-GB" dirty="0"/>
              <a:t>Essential to equalize the luminosity of ATLAS-CMS (we are still almost half of the time NOT in </a:t>
            </a:r>
            <a:r>
              <a:rPr lang="en-GB" dirty="0" err="1"/>
              <a:t>lumi</a:t>
            </a:r>
            <a:r>
              <a:rPr lang="en-GB" dirty="0"/>
              <a:t> levelling)</a:t>
            </a:r>
          </a:p>
          <a:p>
            <a:r>
              <a:rPr lang="en-GB" dirty="0"/>
              <a:t>An additional benefit is that a better knowledge of beta* and waist reduces the </a:t>
            </a:r>
            <a:r>
              <a:rPr lang="en-GB" b="1" dirty="0"/>
              <a:t>error</a:t>
            </a:r>
            <a:r>
              <a:rPr lang="en-GB" dirty="0"/>
              <a:t> on the </a:t>
            </a:r>
            <a:r>
              <a:rPr lang="en-GB" b="1" dirty="0"/>
              <a:t>emittance determination from luminosity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846670-A00A-FC56-5A75-A47FD925F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08C05-917F-1BC8-FCEC-78F01A0748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D16F579-5CB3-880F-DB98-140807B5B0E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2/19/2024</a:t>
            </a:fld>
            <a:endParaRPr lang="en-GB" dirty="0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ABC08F4-DF88-EAF5-952B-41F7A12C1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388" y="914400"/>
            <a:ext cx="6415250" cy="393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01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97127-DCCE-572C-AFE0-E0FFF22A3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Betatron</a:t>
            </a:r>
            <a:r>
              <a:rPr lang="en-GB" dirty="0"/>
              <a:t> waist determination using cogging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C370E-6866-7B6C-1270-3FF376AF2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39621"/>
            <a:ext cx="6909613" cy="4168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Principle:</a:t>
            </a:r>
          </a:p>
          <a:p>
            <a:r>
              <a:rPr lang="en-GB" dirty="0"/>
              <a:t>The MD requires bunches with very different emittances.</a:t>
            </a:r>
          </a:p>
          <a:p>
            <a:r>
              <a:rPr lang="en-GB" dirty="0"/>
              <a:t>Emittance scans provide the convoluted beam sizes (B1+B2).</a:t>
            </a:r>
          </a:p>
          <a:p>
            <a:r>
              <a:rPr lang="en-GB" dirty="0"/>
              <a:t>The waist position can be obtained from emittance scans performed at different z-positions using cogging.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Requirements</a:t>
            </a:r>
            <a:r>
              <a:rPr lang="en-GB" dirty="0"/>
              <a:t>:</a:t>
            </a:r>
          </a:p>
          <a:p>
            <a:r>
              <a:rPr lang="en-GB" dirty="0"/>
              <a:t>Many </a:t>
            </a:r>
            <a:r>
              <a:rPr lang="en-GB" dirty="0" err="1"/>
              <a:t>indiv</a:t>
            </a:r>
            <a:r>
              <a:rPr lang="en-GB" dirty="0"/>
              <a:t>-like bunches with </a:t>
            </a:r>
            <a:r>
              <a:rPr lang="en-GB" b="1" dirty="0"/>
              <a:t>large differences in emittance</a:t>
            </a:r>
            <a:r>
              <a:rPr lang="en-GB" dirty="0"/>
              <a:t>. </a:t>
            </a:r>
          </a:p>
          <a:p>
            <a:r>
              <a:rPr lang="en-GB" b="1" dirty="0"/>
              <a:t>Total time 8-10h</a:t>
            </a:r>
            <a:r>
              <a:rPr lang="en-GB" dirty="0"/>
              <a:t>, 3-4h needed for the emittance scans at different cogging values.</a:t>
            </a:r>
          </a:p>
          <a:p>
            <a:r>
              <a:rPr lang="en-GB" dirty="0"/>
              <a:t>There is synergy with the BSRT calibration fills, but the </a:t>
            </a:r>
            <a:r>
              <a:rPr lang="en-GB" b="1" dirty="0"/>
              <a:t>pattern of emittances between B1 and B2 are different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Collide large with small emittance 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97032-17CE-323D-9BAC-484DF58B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51C02-6981-E14A-8022-9B2CAD3C7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D64C393-F6AF-CC60-7B1D-6B8CED460C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2/19/2024</a:t>
            </a:fld>
            <a:endParaRPr lang="en-GB" dirty="0"/>
          </a:p>
        </p:txBody>
      </p:sp>
      <p:pic>
        <p:nvPicPr>
          <p:cNvPr id="8" name="Content Placeholder 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3A68E17-1E95-8D5E-70D5-F0A07BAB0F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13" y="808626"/>
            <a:ext cx="4672787" cy="35045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145515E-8E93-491D-ACC1-255D8A8875BA}"/>
              </a:ext>
            </a:extLst>
          </p:cNvPr>
          <p:cNvSpPr txBox="1"/>
          <p:nvPr/>
        </p:nvSpPr>
        <p:spPr>
          <a:xfrm>
            <a:off x="7761843" y="4592387"/>
            <a:ext cx="41875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In this example the waist is shifted by 0.1 m for beam 1 and by -0.1 m for beam 2. </a:t>
            </a:r>
          </a:p>
          <a:p>
            <a:pPr algn="ctr"/>
            <a:r>
              <a:rPr lang="en-GB" sz="1400" dirty="0"/>
              <a:t>For scans with equal emittances in the two beams the minimum is in the centre, but not when the emittances are different.</a:t>
            </a:r>
          </a:p>
        </p:txBody>
      </p:sp>
    </p:spTree>
    <p:extLst>
      <p:ext uri="{BB962C8B-B14F-4D97-AF65-F5344CB8AC3E}">
        <p14:creationId xmlns:p14="http://schemas.microsoft.com/office/powerpoint/2010/main" val="1967502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71A0A-F327-C556-DED6-C994F67CB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Injection-standby-injection magnetic history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27445-B7E6-2385-9C0B-CD2DF937A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Background</a:t>
            </a:r>
            <a:r>
              <a:rPr lang="en-GB" dirty="0"/>
              <a:t>:</a:t>
            </a:r>
          </a:p>
          <a:p>
            <a:r>
              <a:rPr lang="en-GB" dirty="0"/>
              <a:t>To </a:t>
            </a:r>
            <a:r>
              <a:rPr lang="en-GB" b="1" dirty="0"/>
              <a:t>enter LHC service areas</a:t>
            </a:r>
            <a:r>
              <a:rPr lang="en-GB" dirty="0"/>
              <a:t>, the </a:t>
            </a:r>
            <a:r>
              <a:rPr lang="en-GB" b="1" dirty="0"/>
              <a:t>two adjacent sectors </a:t>
            </a:r>
            <a:r>
              <a:rPr lang="en-GB" dirty="0"/>
              <a:t>must be put to </a:t>
            </a:r>
            <a:r>
              <a:rPr lang="en-GB" b="1" dirty="0"/>
              <a:t>standby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This often happens when the machine is </a:t>
            </a:r>
            <a:r>
              <a:rPr lang="en-GB" b="1" dirty="0"/>
              <a:t>already at injection current</a:t>
            </a:r>
            <a:r>
              <a:rPr lang="en-GB" dirty="0"/>
              <a:t>.</a:t>
            </a:r>
          </a:p>
          <a:p>
            <a:r>
              <a:rPr lang="en-GB" b="1" dirty="0"/>
              <a:t>A pre-cycle </a:t>
            </a:r>
            <a:r>
              <a:rPr lang="en-GB" dirty="0"/>
              <a:t>is performed when the intervention is finished to reset the magnet history.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b="1" dirty="0"/>
              <a:t>Motivation</a:t>
            </a:r>
            <a:r>
              <a:rPr lang="en-GB" dirty="0"/>
              <a:t>:</a:t>
            </a:r>
          </a:p>
          <a:p>
            <a:r>
              <a:rPr lang="en-GB" dirty="0"/>
              <a:t>If one could </a:t>
            </a:r>
            <a:r>
              <a:rPr lang="en-GB" b="1" dirty="0"/>
              <a:t>skip the pre-cycle</a:t>
            </a:r>
            <a:r>
              <a:rPr lang="en-GB" dirty="0"/>
              <a:t>, </a:t>
            </a:r>
            <a:r>
              <a:rPr lang="en-GB" b="1" dirty="0"/>
              <a:t>~30 min would be saved </a:t>
            </a:r>
            <a:r>
              <a:rPr lang="en-GB" dirty="0"/>
              <a:t>every time this situation occurs.</a:t>
            </a:r>
          </a:p>
          <a:p>
            <a:r>
              <a:rPr lang="en-GB" dirty="0"/>
              <a:t>It is complicated to estimate the impact on the optics, a measurement of the static effect would give insight if this is worth investigating further. If OK more studies would be needed.</a:t>
            </a:r>
            <a:endParaRPr lang="en-GB" sz="1600" dirty="0"/>
          </a:p>
          <a:p>
            <a:r>
              <a:rPr lang="en-GB" dirty="0"/>
              <a:t>The MD is also interesting to understand the hysteresis of the magnet.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Requirements</a:t>
            </a:r>
            <a:r>
              <a:rPr lang="en-GB" dirty="0"/>
              <a:t>:</a:t>
            </a:r>
          </a:p>
          <a:p>
            <a:r>
              <a:rPr lang="en-GB" dirty="0"/>
              <a:t>1 measurement after 2 sectors on standby, 1 measurement after all sectors on standby.</a:t>
            </a:r>
          </a:p>
          <a:p>
            <a:r>
              <a:rPr lang="en-GB" b="1" dirty="0"/>
              <a:t>3 pilots and coarse collimator settings </a:t>
            </a:r>
            <a:r>
              <a:rPr lang="en-GB" dirty="0"/>
              <a:t>for optics, tune and chroma decay measurements.</a:t>
            </a:r>
          </a:p>
          <a:p>
            <a:r>
              <a:rPr lang="en-GB" b="1" dirty="0"/>
              <a:t>4-6h </a:t>
            </a:r>
            <a:r>
              <a:rPr lang="en-GB" dirty="0"/>
              <a:t>would be necessary for a first exploration.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8508F-58EC-0567-1AE0-271E9F812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7A592-FB89-017C-8669-5EFD20CF43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1B63ACD-EB1D-3908-455C-122FD3D381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2/19/2024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7717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71A0A-F327-C556-DED6-C994F67CB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anchor="ctr">
            <a:normAutofit fontScale="90000"/>
          </a:bodyPr>
          <a:lstStyle/>
          <a:p>
            <a:r>
              <a:rPr lang="en-US" b="1" dirty="0"/>
              <a:t>Beta* levelling to 30/20cm moving TCS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27445-B7E6-2385-9C0B-CD2DF937A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pPr marL="0" indent="0">
              <a:buNone/>
            </a:pPr>
            <a:r>
              <a:rPr lang="en-GB" b="1" dirty="0"/>
              <a:t>Background</a:t>
            </a:r>
            <a:r>
              <a:rPr lang="en-GB" dirty="0"/>
              <a:t>:</a:t>
            </a:r>
          </a:p>
          <a:p>
            <a:pPr marL="267970" indent="-267970"/>
            <a:r>
              <a:rPr lang="en-GB" b="1" dirty="0"/>
              <a:t>Squeezing </a:t>
            </a:r>
            <a:r>
              <a:rPr lang="en-GB" dirty="0"/>
              <a:t>further </a:t>
            </a:r>
            <a:r>
              <a:rPr lang="en-GB" b="1" dirty="0"/>
              <a:t>beyond beta* = 30cm</a:t>
            </a:r>
            <a:r>
              <a:rPr lang="en-GB" dirty="0"/>
              <a:t> could </a:t>
            </a:r>
            <a:r>
              <a:rPr lang="en-GB" b="1" dirty="0"/>
              <a:t>gain ~5-6% of integrated luminosity</a:t>
            </a:r>
            <a:endParaRPr lang="en-GB" b="1">
              <a:cs typeface="Arial"/>
            </a:endParaRPr>
          </a:p>
          <a:p>
            <a:pPr marL="267970" indent="-267970"/>
            <a:r>
              <a:rPr lang="en-GB" dirty="0">
                <a:cs typeface="Arial"/>
              </a:rPr>
              <a:t>This requires a </a:t>
            </a:r>
            <a:r>
              <a:rPr lang="en-GB" b="1" dirty="0">
                <a:cs typeface="Arial"/>
              </a:rPr>
              <a:t>tightening of the collimator hierarchy</a:t>
            </a:r>
            <a:endParaRPr lang="en-GB" b="1" dirty="0"/>
          </a:p>
          <a:p>
            <a:pPr lvl="1"/>
            <a:r>
              <a:rPr lang="en-GB" dirty="0">
                <a:cs typeface="Arial"/>
              </a:rPr>
              <a:t>Either during the ramp or in collisions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b="1" dirty="0"/>
              <a:t>Motivation</a:t>
            </a:r>
            <a:r>
              <a:rPr lang="en-GB" dirty="0"/>
              <a:t>:</a:t>
            </a:r>
          </a:p>
          <a:p>
            <a:pPr marL="267970" indent="-267970"/>
            <a:r>
              <a:rPr lang="en-GB" dirty="0">
                <a:cs typeface="Arial"/>
              </a:rPr>
              <a:t>Once in Stable Beams and beta* levelling, </a:t>
            </a:r>
            <a:r>
              <a:rPr lang="en-GB" b="1" dirty="0">
                <a:cs typeface="Arial"/>
              </a:rPr>
              <a:t>moving collimators with sequencer is not ideal</a:t>
            </a:r>
            <a:endParaRPr lang="en-GB" b="1">
              <a:cs typeface="Arial"/>
            </a:endParaRPr>
          </a:p>
          <a:p>
            <a:pPr lvl="1"/>
            <a:r>
              <a:rPr lang="en-GB" dirty="0">
                <a:cs typeface="Arial"/>
              </a:rPr>
              <a:t>Problems with continuity and possible resident BP</a:t>
            </a:r>
          </a:p>
          <a:p>
            <a:pPr lvl="1"/>
            <a:r>
              <a:rPr lang="en-GB" dirty="0"/>
              <a:t>Need to stop levelling for experiments – not smooth in </a:t>
            </a:r>
            <a:r>
              <a:rPr lang="en-GB" dirty="0" err="1"/>
              <a:t>lumi</a:t>
            </a:r>
            <a:r>
              <a:rPr lang="en-GB" dirty="0"/>
              <a:t> / pile-up</a:t>
            </a:r>
            <a:endParaRPr lang="en-GB" dirty="0" err="1">
              <a:cs typeface="Arial"/>
            </a:endParaRPr>
          </a:p>
          <a:p>
            <a:pPr marL="267970" indent="-267970"/>
            <a:r>
              <a:rPr lang="en-GB" b="1" dirty="0"/>
              <a:t>Moving TCS with </a:t>
            </a:r>
            <a:r>
              <a:rPr lang="en-GB" b="1" err="1"/>
              <a:t>lumi</a:t>
            </a:r>
            <a:r>
              <a:rPr lang="en-GB" b="1" dirty="0"/>
              <a:t> server as part of beta* levelling</a:t>
            </a:r>
            <a:r>
              <a:rPr lang="en-GB" dirty="0"/>
              <a:t> would allow for a smooth tightening</a:t>
            </a:r>
            <a:endParaRPr lang="en-GB" dirty="0">
              <a:cs typeface="Arial"/>
            </a:endParaRPr>
          </a:p>
          <a:p>
            <a:pPr lvl="1"/>
            <a:r>
              <a:rPr lang="en-GB" dirty="0">
                <a:solidFill>
                  <a:srgbClr val="0055A0"/>
                </a:solidFill>
                <a:cs typeface="Arial"/>
              </a:rPr>
              <a:t>Presently </a:t>
            </a:r>
            <a:r>
              <a:rPr lang="en-GB" dirty="0" err="1">
                <a:solidFill>
                  <a:srgbClr val="0055A0"/>
                </a:solidFill>
                <a:cs typeface="Arial"/>
              </a:rPr>
              <a:t>lumi</a:t>
            </a:r>
            <a:r>
              <a:rPr lang="en-GB" dirty="0">
                <a:solidFill>
                  <a:srgbClr val="0055A0"/>
                </a:solidFill>
                <a:cs typeface="Arial"/>
              </a:rPr>
              <a:t> server is only moving TCTs/TCLs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Requirements</a:t>
            </a:r>
            <a:r>
              <a:rPr lang="en-GB" dirty="0"/>
              <a:t>:</a:t>
            </a:r>
          </a:p>
          <a:p>
            <a:pPr marL="267970" indent="-267970"/>
            <a:r>
              <a:rPr lang="en-GB" dirty="0">
                <a:cs typeface="Arial"/>
              </a:rPr>
              <a:t>2 nominal bunches colliding in all IPs (setup beam)</a:t>
            </a:r>
          </a:p>
          <a:p>
            <a:pPr marL="267970" indent="-267970"/>
            <a:r>
              <a:rPr lang="en-GB" dirty="0">
                <a:cs typeface="Arial"/>
              </a:rPr>
              <a:t>Commissioned beta* levelling to 30cm, optics to go to 30/20cm</a:t>
            </a:r>
            <a:endParaRPr lang="en-GB" dirty="0"/>
          </a:p>
          <a:p>
            <a:pPr marL="267970" indent="-267970"/>
            <a:r>
              <a:rPr lang="en-GB" dirty="0">
                <a:cs typeface="Arial"/>
              </a:rPr>
              <a:t>Collimation set up for the nominal cycle, including angular alignment</a:t>
            </a:r>
            <a:endParaRPr lang="en-GB" dirty="0"/>
          </a:p>
          <a:p>
            <a:pPr marL="267970" indent="-267970"/>
            <a:r>
              <a:rPr lang="en-GB" b="1" dirty="0"/>
              <a:t>Total 6h </a:t>
            </a:r>
            <a:r>
              <a:rPr lang="en-GB" dirty="0"/>
              <a:t>for a cycle to 30/20cm</a:t>
            </a:r>
            <a:endParaRPr lang="en-GB" dirty="0">
              <a:cs typeface="Arial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8508F-58EC-0567-1AE0-271E9F812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7A592-FB89-017C-8669-5EFD20CF43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OP MD requests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1B63ACD-EB1D-3908-455C-122FD3D381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2/19/2024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4440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73051</TotalTime>
  <Words>959</Words>
  <Application>Microsoft Office PowerPoint</Application>
  <PresentationFormat>Widescreen</PresentationFormat>
  <Paragraphs>106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Wingdings</vt:lpstr>
      <vt:lpstr>CERNCorporate4-3</vt:lpstr>
      <vt:lpstr>1_Custom Design</vt:lpstr>
      <vt:lpstr>Custom Design</vt:lpstr>
      <vt:lpstr>PowerPoint Presentation</vt:lpstr>
      <vt:lpstr>PowerPoint Presentation</vt:lpstr>
      <vt:lpstr>MD request #10386 - residual orbit excursion in the ramp</vt:lpstr>
      <vt:lpstr>PPLP ramp revisited</vt:lpstr>
      <vt:lpstr>Ramp in steps</vt:lpstr>
      <vt:lpstr>Betatron waist determination using cogging</vt:lpstr>
      <vt:lpstr>Betatron waist determination using cogging (2)</vt:lpstr>
      <vt:lpstr>Injection-standby-injection magnetic history</vt:lpstr>
      <vt:lpstr>Beta* levelling to 30/20cm moving TCS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Jorg Wenninger</cp:lastModifiedBy>
  <cp:revision>4071</cp:revision>
  <dcterms:created xsi:type="dcterms:W3CDTF">2013-08-27T13:15:14Z</dcterms:created>
  <dcterms:modified xsi:type="dcterms:W3CDTF">2024-02-19T16:05:00Z</dcterms:modified>
</cp:coreProperties>
</file>