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9" r:id="rId2"/>
    <p:sldId id="345" r:id="rId3"/>
    <p:sldId id="346" r:id="rId4"/>
    <p:sldId id="261" r:id="rId5"/>
    <p:sldId id="334" r:id="rId6"/>
    <p:sldId id="337" r:id="rId7"/>
    <p:sldId id="347" r:id="rId8"/>
    <p:sldId id="336" r:id="rId9"/>
    <p:sldId id="348" r:id="rId10"/>
    <p:sldId id="308" r:id="rId11"/>
    <p:sldId id="279" r:id="rId12"/>
    <p:sldId id="312" r:id="rId13"/>
    <p:sldId id="338" r:id="rId14"/>
    <p:sldId id="342" r:id="rId15"/>
    <p:sldId id="318" r:id="rId16"/>
    <p:sldId id="314" r:id="rId17"/>
    <p:sldId id="339" r:id="rId18"/>
    <p:sldId id="288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98"/>
    <p:restoredTop sz="94686"/>
  </p:normalViewPr>
  <p:slideViewPr>
    <p:cSldViewPr snapToGrid="0" snapToObjects="1">
      <p:cViewPr varScale="1">
        <p:scale>
          <a:sx n="149" d="100"/>
          <a:sy n="149" d="100"/>
        </p:scale>
        <p:origin x="208" y="4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2/20/24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2/20/24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49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20 February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20 February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20 February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20 February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20 February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20 February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20 February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20 February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20 February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20 February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20 February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20 February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20 February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20 February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20 February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20 February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20 February 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20 February 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20 February 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77955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file/2919495/1.0/LHC-R-EC-0002_1_0.pdf" TargetMode="External"/><Relationship Id="rId2" Type="http://schemas.openxmlformats.org/officeDocument/2006/relationships/hyperlink" Target="https://cds.cern.ch/record/2703609/files/CERN-ACC-NOTE-2019-0055.pdf" TargetMode="Externa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asm.cern.ch/md-planning/lhc-requests/10363" TargetMode="External"/><Relationship Id="rId3" Type="http://schemas.openxmlformats.org/officeDocument/2006/relationships/hyperlink" Target="https://asm.cern.ch/md-planning/lhc-requests/11603" TargetMode="External"/><Relationship Id="rId7" Type="http://schemas.openxmlformats.org/officeDocument/2006/relationships/hyperlink" Target="https://asm.cern.ch/md-planning/lhc-requests/11666" TargetMode="External"/><Relationship Id="rId12" Type="http://schemas.openxmlformats.org/officeDocument/2006/relationships/hyperlink" Target="https://asm.cern.ch/md-planning/lhc-requests/10703" TargetMode="External"/><Relationship Id="rId2" Type="http://schemas.openxmlformats.org/officeDocument/2006/relationships/hyperlink" Target="https://asm.cern.ch/md-planning/lhc-requests/11663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asm.cern.ch/md-planning/lhc-requests/9603" TargetMode="External"/><Relationship Id="rId11" Type="http://schemas.openxmlformats.org/officeDocument/2006/relationships/hyperlink" Target="https://asm.cern.ch/md-planning/lhc-requests/11664" TargetMode="External"/><Relationship Id="rId5" Type="http://schemas.openxmlformats.org/officeDocument/2006/relationships/hyperlink" Target="https://asm.cern.ch/md-planning/lhc-requests/6983" TargetMode="External"/><Relationship Id="rId10" Type="http://schemas.openxmlformats.org/officeDocument/2006/relationships/hyperlink" Target="https://asm.cern.ch/md-planning/lhc-requests/11665" TargetMode="External"/><Relationship Id="rId4" Type="http://schemas.openxmlformats.org/officeDocument/2006/relationships/hyperlink" Target="https://asm.cern.ch/md-planning/lhc-requests/11643" TargetMode="External"/><Relationship Id="rId9" Type="http://schemas.openxmlformats.org/officeDocument/2006/relationships/hyperlink" Target="https://asm.cern.ch/md-planning/lhc-requests/11644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asm.cern.ch/md-planning/lhc-requests/10363" TargetMode="External"/><Relationship Id="rId3" Type="http://schemas.openxmlformats.org/officeDocument/2006/relationships/hyperlink" Target="https://asm.cern.ch/md-planning/lhc-requests/11603" TargetMode="External"/><Relationship Id="rId7" Type="http://schemas.openxmlformats.org/officeDocument/2006/relationships/hyperlink" Target="https://asm.cern.ch/md-planning/lhc-requests/11666" TargetMode="External"/><Relationship Id="rId12" Type="http://schemas.openxmlformats.org/officeDocument/2006/relationships/hyperlink" Target="https://asm.cern.ch/md-planning/lhc-requests/10703" TargetMode="External"/><Relationship Id="rId2" Type="http://schemas.openxmlformats.org/officeDocument/2006/relationships/hyperlink" Target="https://asm.cern.ch/md-planning/lhc-requests/11663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asm.cern.ch/md-planning/lhc-requests/9603" TargetMode="External"/><Relationship Id="rId11" Type="http://schemas.openxmlformats.org/officeDocument/2006/relationships/hyperlink" Target="https://asm.cern.ch/md-planning/lhc-requests/11664" TargetMode="External"/><Relationship Id="rId5" Type="http://schemas.openxmlformats.org/officeDocument/2006/relationships/hyperlink" Target="https://asm.cern.ch/md-planning/lhc-requests/6983" TargetMode="External"/><Relationship Id="rId10" Type="http://schemas.openxmlformats.org/officeDocument/2006/relationships/hyperlink" Target="https://asm.cern.ch/md-planning/lhc-requests/11665" TargetMode="External"/><Relationship Id="rId4" Type="http://schemas.openxmlformats.org/officeDocument/2006/relationships/hyperlink" Target="https://asm.cern.ch/md-planning/lhc-requests/11643" TargetMode="External"/><Relationship Id="rId9" Type="http://schemas.openxmlformats.org/officeDocument/2006/relationships/hyperlink" Target="https://asm.cern.ch/md-planning/lhc-requests/11644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indico.cern.ch/event/1350057/" TargetMode="Externa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77955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asm.cern.ch/md-planning/lhc-requests/10363" TargetMode="External"/><Relationship Id="rId3" Type="http://schemas.openxmlformats.org/officeDocument/2006/relationships/hyperlink" Target="https://asm.cern.ch/md-planning/lhc-requests/11603" TargetMode="External"/><Relationship Id="rId7" Type="http://schemas.openxmlformats.org/officeDocument/2006/relationships/hyperlink" Target="https://asm.cern.ch/md-planning/lhc-requests/11666" TargetMode="External"/><Relationship Id="rId12" Type="http://schemas.openxmlformats.org/officeDocument/2006/relationships/hyperlink" Target="https://asm.cern.ch/md-planning/lhc-requests/10703" TargetMode="External"/><Relationship Id="rId2" Type="http://schemas.openxmlformats.org/officeDocument/2006/relationships/hyperlink" Target="https://asm.cern.ch/md-planning/lhc-requests/11663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asm.cern.ch/md-planning/lhc-requests/9603" TargetMode="External"/><Relationship Id="rId11" Type="http://schemas.openxmlformats.org/officeDocument/2006/relationships/hyperlink" Target="https://asm.cern.ch/md-planning/lhc-requests/11664" TargetMode="External"/><Relationship Id="rId5" Type="http://schemas.openxmlformats.org/officeDocument/2006/relationships/hyperlink" Target="https://asm.cern.ch/md-planning/lhc-requests/6983" TargetMode="External"/><Relationship Id="rId10" Type="http://schemas.openxmlformats.org/officeDocument/2006/relationships/hyperlink" Target="https://asm.cern.ch/md-planning/lhc-requests/11665" TargetMode="External"/><Relationship Id="rId4" Type="http://schemas.openxmlformats.org/officeDocument/2006/relationships/hyperlink" Target="https://asm.cern.ch/md-planning/lhc-requests/11643" TargetMode="External"/><Relationship Id="rId9" Type="http://schemas.openxmlformats.org/officeDocument/2006/relationships/hyperlink" Target="https://asm.cern.ch/md-planning/lhc-requests/11644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asm.cern.ch/md-planning/lhc-requests/10363" TargetMode="External"/><Relationship Id="rId3" Type="http://schemas.openxmlformats.org/officeDocument/2006/relationships/hyperlink" Target="https://asm.cern.ch/md-planning/lhc-requests/11603" TargetMode="External"/><Relationship Id="rId7" Type="http://schemas.openxmlformats.org/officeDocument/2006/relationships/hyperlink" Target="https://asm.cern.ch/md-planning/lhc-requests/11666" TargetMode="External"/><Relationship Id="rId12" Type="http://schemas.openxmlformats.org/officeDocument/2006/relationships/hyperlink" Target="https://asm.cern.ch/md-planning/lhc-requests/10703" TargetMode="External"/><Relationship Id="rId2" Type="http://schemas.openxmlformats.org/officeDocument/2006/relationships/hyperlink" Target="https://asm.cern.ch/md-planning/lhc-requests/11663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asm.cern.ch/md-planning/lhc-requests/9603" TargetMode="External"/><Relationship Id="rId11" Type="http://schemas.openxmlformats.org/officeDocument/2006/relationships/hyperlink" Target="https://asm.cern.ch/md-planning/lhc-requests/11664" TargetMode="External"/><Relationship Id="rId5" Type="http://schemas.openxmlformats.org/officeDocument/2006/relationships/hyperlink" Target="https://asm.cern.ch/md-planning/lhc-requests/6983" TargetMode="External"/><Relationship Id="rId10" Type="http://schemas.openxmlformats.org/officeDocument/2006/relationships/hyperlink" Target="https://asm.cern.ch/md-planning/lhc-requests/11665" TargetMode="External"/><Relationship Id="rId4" Type="http://schemas.openxmlformats.org/officeDocument/2006/relationships/hyperlink" Target="https://asm.cern.ch/md-planning/lhc-requests/11643" TargetMode="External"/><Relationship Id="rId9" Type="http://schemas.openxmlformats.org/officeDocument/2006/relationships/hyperlink" Target="https://asm.cern.ch/md-planning/lhc-requests/1164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GB" sz="3600" b="1" dirty="0">
                <a:latin typeface="Roboto" panose="02000000000000000000" pitchFamily="2" charset="0"/>
              </a:rPr>
              <a:t>Beam-beam and luminosity studies</a:t>
            </a:r>
            <a:br>
              <a:rPr lang="en-GB" sz="3600" b="1" dirty="0">
                <a:latin typeface="Roboto" panose="02000000000000000000" pitchFamily="2" charset="0"/>
              </a:rPr>
            </a:br>
            <a:br>
              <a:rPr lang="en-GB" sz="3600" b="1" dirty="0">
                <a:latin typeface="Roboto" panose="02000000000000000000" pitchFamily="2" charset="0"/>
              </a:rPr>
            </a:br>
            <a:endParaRPr lang="en-CH" sz="36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6" y="4057689"/>
            <a:ext cx="11784014" cy="803787"/>
          </a:xfrm>
        </p:spPr>
        <p:txBody>
          <a:bodyPr/>
          <a:lstStyle/>
          <a:p>
            <a:r>
              <a:rPr lang="en-US" sz="1800" dirty="0"/>
              <a:t>G. Sterbini on behalf BB and Luminosity team and the HL-WP2</a:t>
            </a:r>
          </a:p>
          <a:p>
            <a:r>
              <a:rPr lang="en-US" sz="1800" dirty="0"/>
              <a:t>Acknowledgment to the MD coordinators, H. </a:t>
            </a:r>
            <a:r>
              <a:rPr lang="en-US" sz="1800" dirty="0" err="1"/>
              <a:t>Bartosik</a:t>
            </a:r>
            <a:r>
              <a:rPr lang="en-US" sz="1800" dirty="0"/>
              <a:t>, P. Belanger, X. </a:t>
            </a:r>
            <a:r>
              <a:rPr lang="en-US" sz="1800" dirty="0" err="1"/>
              <a:t>Buffat</a:t>
            </a:r>
            <a:r>
              <a:rPr lang="en-US" sz="1800" dirty="0"/>
              <a:t>, C. </a:t>
            </a:r>
            <a:r>
              <a:rPr lang="en-US" sz="1800" dirty="0" err="1"/>
              <a:t>Droin</a:t>
            </a:r>
            <a:r>
              <a:rPr lang="en-US" sz="1800" dirty="0"/>
              <a:t>, I. </a:t>
            </a:r>
            <a:r>
              <a:rPr lang="en-US" sz="1800" dirty="0" err="1"/>
              <a:t>Efthymiopoulos</a:t>
            </a:r>
            <a:r>
              <a:rPr lang="en-US" sz="1800" dirty="0"/>
              <a:t>,                 S. </a:t>
            </a:r>
            <a:r>
              <a:rPr lang="en-US" sz="1800" dirty="0" err="1"/>
              <a:t>Fartoukh</a:t>
            </a:r>
            <a:r>
              <a:rPr lang="en-US" sz="1800" dirty="0"/>
              <a:t>, A. </a:t>
            </a:r>
            <a:r>
              <a:rPr lang="en-US" sz="1800" dirty="0" err="1"/>
              <a:t>Fornara</a:t>
            </a:r>
            <a:r>
              <a:rPr lang="en-US" sz="1800" dirty="0"/>
              <a:t>, M. </a:t>
            </a:r>
            <a:r>
              <a:rPr lang="en-US" sz="1800" dirty="0" err="1"/>
              <a:t>Giovannozzi</a:t>
            </a:r>
            <a:r>
              <a:rPr lang="en-US" sz="1800" dirty="0"/>
              <a:t>, P. Hermes, M. Hostettler, S. </a:t>
            </a:r>
            <a:r>
              <a:rPr lang="en-US" sz="1800" dirty="0" err="1"/>
              <a:t>Kostoglou</a:t>
            </a:r>
            <a:r>
              <a:rPr lang="en-US" sz="1800" dirty="0"/>
              <a:t>, E. Lamb, T. </a:t>
            </a:r>
            <a:r>
              <a:rPr lang="en-US" sz="1800" dirty="0" err="1"/>
              <a:t>Levens</a:t>
            </a:r>
            <a:r>
              <a:rPr lang="en-US" sz="1800" dirty="0"/>
              <a:t>, N. </a:t>
            </a:r>
            <a:r>
              <a:rPr lang="en-US" sz="1800" dirty="0" err="1"/>
              <a:t>Mounet</a:t>
            </a:r>
            <a:r>
              <a:rPr lang="en-US" sz="1800" dirty="0"/>
              <a:t>,                          Y. </a:t>
            </a:r>
            <a:r>
              <a:rPr lang="en-US" sz="1800" dirty="0" err="1"/>
              <a:t>Papaphilippou</a:t>
            </a:r>
            <a:r>
              <a:rPr lang="en-US" sz="1800" dirty="0"/>
              <a:t>, M. </a:t>
            </a:r>
            <a:r>
              <a:rPr lang="en-US" sz="1800" dirty="0" err="1"/>
              <a:t>Solfaroli</a:t>
            </a:r>
            <a:r>
              <a:rPr lang="en-US" sz="1800" dirty="0"/>
              <a:t>, S. </a:t>
            </a:r>
            <a:r>
              <a:rPr lang="en-US" sz="1800" dirty="0" err="1"/>
              <a:t>Redaelli</a:t>
            </a:r>
            <a:r>
              <a:rPr lang="en-US" sz="1800" dirty="0"/>
              <a:t>, J. Wenninger, R. Tomas, G. Trad.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z="1400" smtClean="0"/>
              <a:pPr>
                <a:spcAft>
                  <a:spcPts val="600"/>
                </a:spcAft>
              </a:pPr>
              <a:t>10</a:t>
            </a:fld>
            <a:endParaRPr lang="en-US" sz="1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D315703-B9D4-E629-2D48-3D992FCDC8AB}"/>
              </a:ext>
            </a:extLst>
          </p:cNvPr>
          <p:cNvSpPr txBox="1"/>
          <p:nvPr/>
        </p:nvSpPr>
        <p:spPr>
          <a:xfrm>
            <a:off x="430388" y="3631132"/>
            <a:ext cx="11358412" cy="25853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/>
              <a:t>AIM: </a:t>
            </a:r>
            <a:r>
              <a:rPr lang="en-GB" dirty="0"/>
              <a:t>Interest to see the BB limit at the </a:t>
            </a:r>
            <a:r>
              <a:rPr lang="en-GB" dirty="0" err="1"/>
              <a:t>EoL</a:t>
            </a:r>
            <a:r>
              <a:rPr lang="en-GB" dirty="0"/>
              <a:t>. </a:t>
            </a:r>
            <a:r>
              <a:rPr lang="en-CH"/>
              <a:t>Observations </a:t>
            </a:r>
            <a:r>
              <a:rPr lang="en-GB" dirty="0"/>
              <a:t>during 2023 show extra-losses during the levelling step. Chamonix </a:t>
            </a:r>
            <a:r>
              <a:rPr lang="en-GB" dirty="0">
                <a:sym typeface="Wingdings" pitchFamily="2" charset="2"/>
              </a:rPr>
              <a:t> </a:t>
            </a:r>
            <a:r>
              <a:rPr lang="en-GB" dirty="0"/>
              <a:t>to validate the performance Nominal vs BCMS. As commented by Stéphane: performance should be evaluated at constant BB limit (BCMS could </a:t>
            </a:r>
            <a:r>
              <a:rPr lang="en-GB" b="1" dirty="0"/>
              <a:t>work at lower crossing</a:t>
            </a:r>
          </a:p>
          <a:p>
            <a:endParaRPr lang="en-GB" dirty="0"/>
          </a:p>
          <a:p>
            <a:r>
              <a:rPr lang="en-GB" b="1" dirty="0"/>
              <a:t>PROCEDURE: </a:t>
            </a:r>
            <a:r>
              <a:rPr lang="en-GB" dirty="0"/>
              <a:t>Explore BB limit for nominal/BCMS bunches at </a:t>
            </a:r>
            <a:r>
              <a:rPr lang="en-GB" dirty="0" err="1"/>
              <a:t>EoL</a:t>
            </a:r>
            <a:r>
              <a:rPr lang="en-GB" dirty="0"/>
              <a:t> (e.g. reduce Xing angle 160 </a:t>
            </a:r>
            <a:r>
              <a:rPr lang="en-GB" dirty="0">
                <a:sym typeface="Wingdings" pitchFamily="2" charset="2"/>
              </a:rPr>
              <a:t></a:t>
            </a:r>
            <a:r>
              <a:rPr lang="en-GB" dirty="0"/>
              <a:t> 120 urad).</a:t>
            </a:r>
            <a:r>
              <a:rPr lang="en-GB" b="1" dirty="0"/>
              <a:t> </a:t>
            </a:r>
            <a:r>
              <a:rPr lang="en-GB" dirty="0"/>
              <a:t>We assume </a:t>
            </a:r>
            <a:r>
              <a:rPr lang="en-GB" b="1" dirty="0">
                <a:latin typeface="Symbol" pitchFamily="2" charset="2"/>
              </a:rPr>
              <a:t>b* =  30 </a:t>
            </a:r>
            <a:r>
              <a:rPr lang="en-GB" dirty="0"/>
              <a:t>cm and &gt;4 trains at top energy .</a:t>
            </a:r>
          </a:p>
          <a:p>
            <a:pPr algn="l"/>
            <a:r>
              <a:rPr lang="en-GB" dirty="0"/>
              <a:t>Ideally we would like to profit of the </a:t>
            </a:r>
            <a:r>
              <a:rPr lang="en-GB" b="1" dirty="0"/>
              <a:t>octupole reversal polarity </a:t>
            </a:r>
            <a:r>
              <a:rPr lang="en-GB" dirty="0"/>
              <a:t>(from the start of SB). </a:t>
            </a:r>
          </a:p>
          <a:p>
            <a:r>
              <a:rPr lang="en-US" dirty="0"/>
              <a:t>We </a:t>
            </a:r>
            <a:r>
              <a:rPr lang="en-GB" dirty="0"/>
              <a:t>would like also to use the </a:t>
            </a:r>
            <a:r>
              <a:rPr lang="en-GB" b="1" dirty="0"/>
              <a:t>wires compensators</a:t>
            </a:r>
            <a:r>
              <a:rPr lang="en-GB" dirty="0"/>
              <a:t>. </a:t>
            </a:r>
          </a:p>
          <a:p>
            <a:pPr algn="ctr"/>
            <a:r>
              <a:rPr lang="en-GB" sz="2400" b="1" dirty="0">
                <a:solidFill>
                  <a:srgbClr val="FFC000"/>
                </a:solidFill>
              </a:rPr>
              <a:t>Can it be and </a:t>
            </a:r>
            <a:r>
              <a:rPr lang="en-GB" sz="2400" b="1" dirty="0" err="1">
                <a:solidFill>
                  <a:srgbClr val="FFC000"/>
                </a:solidFill>
              </a:rPr>
              <a:t>EoF</a:t>
            </a:r>
            <a:r>
              <a:rPr lang="en-GB" sz="2400" b="1" dirty="0">
                <a:solidFill>
                  <a:srgbClr val="FFC000"/>
                </a:solidFill>
              </a:rPr>
              <a:t> MD?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FC99303-1016-1EF6-3E2A-17FEA65177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7006" y="387593"/>
            <a:ext cx="8937987" cy="324353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21A3FE1-4E9C-5432-A2ED-0227997B09F1}"/>
              </a:ext>
            </a:extLst>
          </p:cNvPr>
          <p:cNvSpPr txBox="1"/>
          <p:nvPr/>
        </p:nvSpPr>
        <p:spPr>
          <a:xfrm>
            <a:off x="8434527" y="2606770"/>
            <a:ext cx="3013646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Courtesy of I. </a:t>
            </a:r>
            <a:r>
              <a:rPr lang="en-US" dirty="0" err="1"/>
              <a:t>Eftymiopoulous</a:t>
            </a:r>
            <a:endParaRPr lang="en-CH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C56D24-CF0C-5ACB-B409-84655F3DC4F2}"/>
              </a:ext>
            </a:extLst>
          </p:cNvPr>
          <p:cNvSpPr txBox="1"/>
          <p:nvPr/>
        </p:nvSpPr>
        <p:spPr>
          <a:xfrm>
            <a:off x="293176" y="174330"/>
            <a:ext cx="1038425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800" b="1" dirty="0"/>
              <a:t>E</a:t>
            </a:r>
            <a:r>
              <a:rPr lang="en-CH" sz="2800" b="1"/>
              <a:t>xplore </a:t>
            </a:r>
            <a:r>
              <a:rPr lang="en-CH" sz="2800" b="1" dirty="0"/>
              <a:t>the </a:t>
            </a:r>
            <a:r>
              <a:rPr lang="en-CH" sz="2800" b="1"/>
              <a:t>BB limit</a:t>
            </a:r>
            <a:r>
              <a:rPr lang="en-US" sz="2800" b="1" dirty="0"/>
              <a:t> for nominal and BCMS</a:t>
            </a:r>
            <a:r>
              <a:rPr lang="en-CH" sz="2800"/>
              <a:t> </a:t>
            </a:r>
            <a:r>
              <a:rPr lang="en-US" sz="2800" dirty="0"/>
              <a:t>(</a:t>
            </a:r>
            <a:r>
              <a:rPr lang="en-US" sz="2800" dirty="0" err="1"/>
              <a:t>EoF</a:t>
            </a:r>
            <a:r>
              <a:rPr lang="en-US" sz="2800" dirty="0"/>
              <a:t> MD or 10 h</a:t>
            </a:r>
            <a:r>
              <a:rPr lang="en-CH" sz="2800"/>
              <a:t>)</a:t>
            </a:r>
            <a:endParaRPr lang="en-CH" sz="2800" b="1" dirty="0"/>
          </a:p>
        </p:txBody>
      </p:sp>
    </p:spTree>
    <p:extLst>
      <p:ext uri="{BB962C8B-B14F-4D97-AF65-F5344CB8AC3E}">
        <p14:creationId xmlns:p14="http://schemas.microsoft.com/office/powerpoint/2010/main" val="34689996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E67E18F-9F04-99B3-D9B6-8552EC5B8D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9" y="1082566"/>
            <a:ext cx="11376025" cy="5118210"/>
          </a:xfrm>
        </p:spPr>
        <p:txBody>
          <a:bodyPr>
            <a:normAutofit/>
          </a:bodyPr>
          <a:lstStyle/>
          <a:p>
            <a:pPr lvl="1" indent="0">
              <a:buNone/>
            </a:pPr>
            <a:endParaRPr lang="en-CH" dirty="0"/>
          </a:p>
          <a:p>
            <a:pPr marL="720899" lvl="1" indent="-342900">
              <a:buFont typeface="Arial" panose="020B0604020202020204" pitchFamily="34" charset="0"/>
              <a:buChar char="•"/>
            </a:pPr>
            <a:endParaRPr lang="en-CH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4EF213C-6E2A-0153-AA64-B40E19972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CH"/>
              <a:t>xtra </a:t>
            </a:r>
            <a:r>
              <a:rPr lang="en-CH" dirty="0"/>
              <a:t>losses </a:t>
            </a:r>
            <a:r>
              <a:rPr lang="en-CH"/>
              <a:t>during collisions</a:t>
            </a:r>
            <a:endParaRPr lang="en-CH" dirty="0"/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BCB9C20A-8B52-0476-29DD-D20D54276C26}"/>
              </a:ext>
            </a:extLst>
          </p:cNvPr>
          <p:cNvSpPr txBox="1">
            <a:spLocks/>
          </p:cNvSpPr>
          <p:nvPr/>
        </p:nvSpPr>
        <p:spPr>
          <a:xfrm>
            <a:off x="560389" y="1748617"/>
            <a:ext cx="11376025" cy="31461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00" b="1" i="0" u="none" strike="noStrike" cap="none" spc="0" baseline="0">
                <a:solidFill>
                  <a:srgbClr val="2F2F2F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377999" marR="0" indent="-377999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2F2F2F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724235" marR="0" indent="-400235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2F2F2F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073249" marR="0" indent="-42525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2F2F2F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128837" marR="0" indent="-300037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2F2F2F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527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099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671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243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indent="-342900" hangingPunct="1">
              <a:buFont typeface="Wingdings" pitchFamily="2" charset="2"/>
              <a:buChar char="§"/>
            </a:pPr>
            <a:r>
              <a:rPr lang="en-US" sz="1900" dirty="0">
                <a:solidFill>
                  <a:schemeClr val="tx1"/>
                </a:solidFill>
              </a:rPr>
              <a:t>AIM</a:t>
            </a:r>
            <a:r>
              <a:rPr lang="en-CH" sz="1900">
                <a:solidFill>
                  <a:schemeClr val="tx1"/>
                </a:solidFill>
              </a:rPr>
              <a:t>: </a:t>
            </a:r>
            <a:r>
              <a:rPr lang="en-CH" sz="1900" b="0" dirty="0">
                <a:solidFill>
                  <a:schemeClr val="tx1"/>
                </a:solidFill>
              </a:rPr>
              <a:t>To study the impact of distributions with different tails from the injectors to the extra losses observed  at the start and </a:t>
            </a:r>
            <a:r>
              <a:rPr lang="en-CH" sz="1900" b="0">
                <a:solidFill>
                  <a:schemeClr val="tx1"/>
                </a:solidFill>
              </a:rPr>
              <a:t>during collisions</a:t>
            </a:r>
            <a:r>
              <a:rPr lang="en-US" sz="1900" b="0" dirty="0">
                <a:solidFill>
                  <a:schemeClr val="tx1"/>
                </a:solidFill>
              </a:rPr>
              <a:t>.</a:t>
            </a:r>
            <a:endParaRPr lang="en-CH" sz="1900" b="0" dirty="0">
              <a:solidFill>
                <a:schemeClr val="tx1"/>
              </a:solidFill>
            </a:endParaRPr>
          </a:p>
          <a:p>
            <a:pPr marL="342900" indent="-342900" hangingPunct="1">
              <a:buFont typeface="Wingdings" pitchFamily="2" charset="2"/>
              <a:buChar char="§"/>
            </a:pPr>
            <a:r>
              <a:rPr lang="en-US" sz="1900" dirty="0">
                <a:solidFill>
                  <a:schemeClr val="tx1"/>
                </a:solidFill>
              </a:rPr>
              <a:t>PROCEDURE</a:t>
            </a:r>
            <a:r>
              <a:rPr lang="en-CH" sz="1900">
                <a:solidFill>
                  <a:schemeClr val="tx1"/>
                </a:solidFill>
              </a:rPr>
              <a:t>: </a:t>
            </a:r>
            <a:endParaRPr lang="en-CH" sz="1900" dirty="0">
              <a:solidFill>
                <a:schemeClr val="tx1"/>
              </a:solidFill>
            </a:endParaRPr>
          </a:p>
          <a:p>
            <a:pPr marL="720899" lvl="1" indent="-342900" hangingPunct="1">
              <a:buFont typeface="Wingdings" pitchFamily="2" charset="2"/>
              <a:buChar char="§"/>
            </a:pPr>
            <a:r>
              <a:rPr lang="en-CH" sz="1900" b="0" dirty="0">
                <a:solidFill>
                  <a:schemeClr val="tx1"/>
                </a:solidFill>
              </a:rPr>
              <a:t>During intensity ramp up</a:t>
            </a:r>
            <a:r>
              <a:rPr lang="en-CH" sz="1900" b="0">
                <a:solidFill>
                  <a:schemeClr val="tx1"/>
                </a:solidFill>
              </a:rPr>
              <a:t>, </a:t>
            </a:r>
            <a:r>
              <a:rPr lang="en-US" sz="1900" b="0" dirty="0">
                <a:solidFill>
                  <a:schemeClr val="tx1"/>
                </a:solidFill>
              </a:rPr>
              <a:t>SPS injections</a:t>
            </a:r>
            <a:r>
              <a:rPr lang="en-CH" sz="1900" b="0">
                <a:solidFill>
                  <a:schemeClr val="tx1"/>
                </a:solidFill>
              </a:rPr>
              <a:t> with nominal</a:t>
            </a:r>
            <a:r>
              <a:rPr lang="en-US" sz="1900" b="0" dirty="0">
                <a:solidFill>
                  <a:schemeClr val="tx1"/>
                </a:solidFill>
              </a:rPr>
              <a:t> and aggressive</a:t>
            </a:r>
            <a:r>
              <a:rPr lang="en-CH" sz="1900" b="0">
                <a:solidFill>
                  <a:schemeClr val="tx1"/>
                </a:solidFill>
              </a:rPr>
              <a:t> scraping</a:t>
            </a:r>
            <a:endParaRPr lang="en-CH" sz="1900" b="0" dirty="0">
              <a:solidFill>
                <a:schemeClr val="tx1"/>
              </a:solidFill>
            </a:endParaRPr>
          </a:p>
          <a:p>
            <a:pPr marL="720899" lvl="1" indent="-342900" hangingPunct="1">
              <a:buFont typeface="Wingdings" pitchFamily="2" charset="2"/>
              <a:buChar char="§"/>
            </a:pPr>
            <a:r>
              <a:rPr lang="en-CH" sz="1900" b="0" dirty="0">
                <a:solidFill>
                  <a:schemeClr val="tx1"/>
                </a:solidFill>
              </a:rPr>
              <a:t>Compare effective cross </a:t>
            </a:r>
            <a:r>
              <a:rPr lang="en-CH" sz="1900" b="0">
                <a:solidFill>
                  <a:schemeClr val="tx1"/>
                </a:solidFill>
              </a:rPr>
              <a:t>section </a:t>
            </a:r>
            <a:r>
              <a:rPr lang="en-US" sz="1900" b="0" dirty="0">
                <a:solidFill>
                  <a:schemeClr val="tx1"/>
                </a:solidFill>
              </a:rPr>
              <a:t>during the L-levelling for the different scraping flavor</a:t>
            </a:r>
          </a:p>
          <a:p>
            <a:pPr marL="720899" lvl="1" indent="-342900">
              <a:buFont typeface="Wingdings" pitchFamily="2" charset="2"/>
              <a:buChar char="§"/>
            </a:pPr>
            <a:r>
              <a:rPr lang="en-CH" sz="1900">
                <a:solidFill>
                  <a:srgbClr val="FFC000"/>
                </a:solidFill>
              </a:rPr>
              <a:t>Can</a:t>
            </a:r>
            <a:r>
              <a:rPr lang="en-US" sz="1900" dirty="0">
                <a:solidFill>
                  <a:srgbClr val="FFC000"/>
                </a:solidFill>
              </a:rPr>
              <a:t> it</a:t>
            </a:r>
            <a:r>
              <a:rPr lang="en-CH" sz="1900">
                <a:solidFill>
                  <a:srgbClr val="FFC000"/>
                </a:solidFill>
              </a:rPr>
              <a:t> be included in the intensity ramp</a:t>
            </a:r>
            <a:r>
              <a:rPr lang="en-US" sz="1900" dirty="0">
                <a:solidFill>
                  <a:srgbClr val="FFC000"/>
                </a:solidFill>
              </a:rPr>
              <a:t>-</a:t>
            </a:r>
            <a:r>
              <a:rPr lang="en-CH" sz="1900">
                <a:solidFill>
                  <a:srgbClr val="FFC000"/>
                </a:solidFill>
              </a:rPr>
              <a:t>up</a:t>
            </a:r>
            <a:r>
              <a:rPr lang="en-US" sz="1900" dirty="0">
                <a:solidFill>
                  <a:srgbClr val="FFC000"/>
                </a:solidFill>
              </a:rPr>
              <a:t>?</a:t>
            </a:r>
            <a:endParaRPr lang="en-CH" sz="1900" dirty="0">
              <a:solidFill>
                <a:srgbClr val="FFC000"/>
              </a:solidFill>
            </a:endParaRPr>
          </a:p>
          <a:p>
            <a:pPr marL="720899" lvl="1" indent="-342900" hangingPunct="1">
              <a:buFont typeface="Wingdings" pitchFamily="2" charset="2"/>
              <a:buChar char="§"/>
            </a:pPr>
            <a:endParaRPr lang="en-CH" sz="1900" dirty="0"/>
          </a:p>
          <a:p>
            <a:pPr marL="720899" lvl="1" indent="-342900" hangingPunct="1">
              <a:buFont typeface="Wingdings" pitchFamily="2" charset="2"/>
              <a:buChar char="§"/>
            </a:pPr>
            <a:endParaRPr lang="en-CH" sz="1900" dirty="0"/>
          </a:p>
          <a:p>
            <a:pPr marL="342900" indent="-342900" hangingPunct="1">
              <a:buFont typeface="Arial" panose="020B0604020202020204" pitchFamily="34" charset="0"/>
              <a:buChar char="•"/>
            </a:pP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12991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z="1400" smtClean="0"/>
              <a:pPr>
                <a:spcAft>
                  <a:spcPts val="600"/>
                </a:spcAft>
              </a:pPr>
              <a:t>12</a:t>
            </a:fld>
            <a:endParaRPr lang="en-US" sz="14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C56D24-CF0C-5ACB-B409-84655F3DC4F2}"/>
              </a:ext>
            </a:extLst>
          </p:cNvPr>
          <p:cNvSpPr txBox="1"/>
          <p:nvPr/>
        </p:nvSpPr>
        <p:spPr>
          <a:xfrm>
            <a:off x="293176" y="174330"/>
            <a:ext cx="1038425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3200" b="1" dirty="0"/>
              <a:t>Wire compensation and </a:t>
            </a:r>
            <a:r>
              <a:rPr lang="en-US" sz="3200" b="1" dirty="0">
                <a:latin typeface="Symbol" pitchFamily="2" charset="2"/>
              </a:rPr>
              <a:t>b</a:t>
            </a:r>
            <a:r>
              <a:rPr lang="en-US" sz="3200" b="1" dirty="0"/>
              <a:t>* leveling </a:t>
            </a:r>
            <a:r>
              <a:rPr lang="en-CH" sz="3200" b="1"/>
              <a:t>(</a:t>
            </a:r>
            <a:r>
              <a:rPr lang="en-US" sz="3200" b="1" dirty="0"/>
              <a:t>8 </a:t>
            </a:r>
            <a:r>
              <a:rPr lang="en-CH" sz="3200" b="1"/>
              <a:t>h)</a:t>
            </a:r>
            <a:endParaRPr lang="en-CH" sz="32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8581ED7-D7B6-EE78-70A3-6B1650A60425}"/>
              </a:ext>
            </a:extLst>
          </p:cNvPr>
          <p:cNvSpPr txBox="1"/>
          <p:nvPr/>
        </p:nvSpPr>
        <p:spPr>
          <a:xfrm>
            <a:off x="403200" y="3555125"/>
            <a:ext cx="11385600" cy="28315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/>
              <a:t>AIM</a:t>
            </a:r>
            <a:r>
              <a:rPr lang="en-US" sz="2000" dirty="0"/>
              <a:t>: In 2022 we tested the wire compensation during crossing angle anti-leveling at constant </a:t>
            </a:r>
            <a:r>
              <a:rPr lang="en-US" sz="2000" dirty="0">
                <a:latin typeface="Symbol" pitchFamily="2" charset="2"/>
              </a:rPr>
              <a:t>b</a:t>
            </a:r>
            <a:r>
              <a:rPr lang="en-US" sz="2000" dirty="0"/>
              <a:t>*. We propose to explore the </a:t>
            </a:r>
            <a:r>
              <a:rPr lang="en-US" sz="2000" b="1" dirty="0"/>
              <a:t>compensation varying </a:t>
            </a:r>
            <a:r>
              <a:rPr lang="en-US" sz="2000" b="1" dirty="0">
                <a:latin typeface="Symbol" pitchFamily="2" charset="2"/>
              </a:rPr>
              <a:t>b</a:t>
            </a:r>
            <a:r>
              <a:rPr lang="en-US" sz="2000" b="1" dirty="0"/>
              <a:t>*. </a:t>
            </a:r>
          </a:p>
          <a:p>
            <a:r>
              <a:rPr lang="en-US" sz="2000" dirty="0"/>
              <a:t>The segment </a:t>
            </a:r>
            <a:r>
              <a:rPr lang="en-US" sz="2000" b="1" dirty="0"/>
              <a:t>20&lt;</a:t>
            </a:r>
            <a:r>
              <a:rPr lang="en-US" sz="2000" b="1" dirty="0">
                <a:latin typeface="Symbol" pitchFamily="2" charset="2"/>
              </a:rPr>
              <a:t>b</a:t>
            </a:r>
            <a:r>
              <a:rPr lang="en-US" sz="2000" b="1" dirty="0"/>
              <a:t>*&lt;30 cm </a:t>
            </a:r>
            <a:r>
              <a:rPr lang="en-US" sz="2000" dirty="0"/>
              <a:t>range is interesting for us: pushed BBLR and potential to extend the L-level time (e.g. Run4 perspective).</a:t>
            </a:r>
          </a:p>
          <a:p>
            <a:endParaRPr lang="en-GB" sz="2000" dirty="0"/>
          </a:p>
          <a:p>
            <a:r>
              <a:rPr lang="en-GB" sz="2000" b="1" dirty="0"/>
              <a:t>PROCEDURE</a:t>
            </a:r>
            <a:r>
              <a:rPr lang="en-GB" sz="2000" dirty="0"/>
              <a:t>: Collide 3 or 4 trains of nominal and BCMS. Inject the trains to have several super-PACMAN bunches (see plot of BB signature above). Power ON-OFF the wire at different beta* (e.g. </a:t>
            </a:r>
            <a:r>
              <a:rPr lang="en-US" sz="2000" dirty="0"/>
              <a:t>20&lt;</a:t>
            </a:r>
            <a:r>
              <a:rPr lang="en-US" sz="2000" dirty="0">
                <a:latin typeface="Symbol" pitchFamily="2" charset="2"/>
              </a:rPr>
              <a:t>b</a:t>
            </a:r>
            <a:r>
              <a:rPr lang="en-US" sz="2000" dirty="0"/>
              <a:t>*&lt;30 cm range</a:t>
            </a:r>
            <a:r>
              <a:rPr lang="en-GB" sz="2000" dirty="0"/>
              <a:t> + at </a:t>
            </a:r>
            <a:r>
              <a:rPr lang="en-US" sz="2000" dirty="0">
                <a:latin typeface="Symbol" pitchFamily="2" charset="2"/>
              </a:rPr>
              <a:t>b</a:t>
            </a:r>
            <a:r>
              <a:rPr lang="en-US" sz="2000" dirty="0"/>
              <a:t>*=20 cm, reduce the </a:t>
            </a:r>
            <a:r>
              <a:rPr lang="en-US" sz="2000" dirty="0" err="1"/>
              <a:t>xing</a:t>
            </a:r>
            <a:r>
              <a:rPr lang="en-US" sz="2000" dirty="0"/>
              <a:t>.</a:t>
            </a:r>
            <a:endParaRPr lang="en-GB" sz="2000" dirty="0"/>
          </a:p>
          <a:p>
            <a:endParaRPr lang="en-GB" sz="24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5658038-2BB5-E159-8169-9C9C29BECE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8366" y="778669"/>
            <a:ext cx="7772400" cy="265033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D76FCF1-1511-0D6B-B50A-1E3E84DB9B13}"/>
              </a:ext>
            </a:extLst>
          </p:cNvPr>
          <p:cNvSpPr txBox="1"/>
          <p:nvPr/>
        </p:nvSpPr>
        <p:spPr>
          <a:xfrm>
            <a:off x="8562910" y="3025877"/>
            <a:ext cx="216315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Courtesy P. Belanger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8190485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724DFF0-0761-9A6A-0768-F8B47F96CA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41705" y="1124744"/>
            <a:ext cx="6209774" cy="460851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D171286-616C-24CE-80DE-564A26E507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648" y="239600"/>
            <a:ext cx="11376025" cy="1065742"/>
          </a:xfrm>
        </p:spPr>
        <p:txBody>
          <a:bodyPr/>
          <a:lstStyle/>
          <a:p>
            <a:r>
              <a:rPr lang="en-US" dirty="0" err="1"/>
              <a:t>VdM</a:t>
            </a:r>
            <a:r>
              <a:rPr lang="en-US" dirty="0"/>
              <a:t> bunches and non-factorization</a:t>
            </a:r>
            <a:r>
              <a:rPr lang="en-CH" sz="3600" b="1">
                <a:sym typeface="Wingdings" pitchFamily="2" charset="2"/>
              </a:rPr>
              <a:t> </a:t>
            </a:r>
            <a:r>
              <a:rPr lang="en-CH"/>
              <a:t>(</a:t>
            </a:r>
            <a:r>
              <a:rPr lang="en-US" dirty="0"/>
              <a:t>8 </a:t>
            </a:r>
            <a:r>
              <a:rPr lang="en-CH"/>
              <a:t>h)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2928BA-DB57-7A47-E04E-3CD67F60C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BB7BA7-7925-7230-0875-2111BDD35789}"/>
              </a:ext>
            </a:extLst>
          </p:cNvPr>
          <p:cNvSpPr txBox="1"/>
          <p:nvPr/>
        </p:nvSpPr>
        <p:spPr>
          <a:xfrm>
            <a:off x="7416442" y="5594756"/>
            <a:ext cx="2705934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/>
              <a:t>Courtesy of W. </a:t>
            </a:r>
            <a:r>
              <a:rPr lang="en-US" dirty="0" err="1"/>
              <a:t>Kozanecki</a:t>
            </a:r>
            <a:r>
              <a:rPr lang="en-US" dirty="0"/>
              <a:t> </a:t>
            </a:r>
          </a:p>
          <a:p>
            <a:endParaRPr lang="en-CH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9EE506-3700-8AD9-FD17-722A7EF17427}"/>
              </a:ext>
            </a:extLst>
          </p:cNvPr>
          <p:cNvSpPr txBox="1"/>
          <p:nvPr/>
        </p:nvSpPr>
        <p:spPr>
          <a:xfrm>
            <a:off x="231648" y="1305342"/>
            <a:ext cx="5077523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b="1" dirty="0"/>
              <a:t>AIM</a:t>
            </a:r>
            <a:r>
              <a:rPr lang="en-US" sz="2200" dirty="0"/>
              <a:t>: Verify if NF distributions, if measured at 450 GeV,  are transported and L-visible at 6.8 </a:t>
            </a:r>
            <a:r>
              <a:rPr lang="en-US" sz="2200" dirty="0" err="1"/>
              <a:t>TeV</a:t>
            </a:r>
            <a:r>
              <a:rPr lang="en-US" sz="2200" dirty="0"/>
              <a:t> </a:t>
            </a:r>
            <a:r>
              <a:rPr lang="en-US" sz="2200" dirty="0">
                <a:sym typeface="Wingdings" pitchFamily="2" charset="2"/>
              </a:rPr>
              <a:t> if confirmed this is an important ingredient in the understanding </a:t>
            </a:r>
            <a:r>
              <a:rPr lang="en-US" sz="2200" dirty="0"/>
              <a:t>the NF of the </a:t>
            </a:r>
            <a:r>
              <a:rPr lang="en-US" sz="2200" dirty="0" err="1"/>
              <a:t>VdM</a:t>
            </a:r>
            <a:r>
              <a:rPr lang="en-US" sz="2200" dirty="0"/>
              <a:t> scans.</a:t>
            </a:r>
            <a:endParaRPr lang="en-GB" sz="2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000877-D3E2-D793-CFA0-E60E2EBAD146}"/>
              </a:ext>
            </a:extLst>
          </p:cNvPr>
          <p:cNvSpPr txBox="1"/>
          <p:nvPr/>
        </p:nvSpPr>
        <p:spPr>
          <a:xfrm>
            <a:off x="186608" y="3432913"/>
            <a:ext cx="5188830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b="1" dirty="0"/>
              <a:t>PROCEDURE</a:t>
            </a:r>
            <a:r>
              <a:rPr lang="en-US" sz="2200" dirty="0"/>
              <a:t>: Use the </a:t>
            </a:r>
            <a:r>
              <a:rPr lang="en-US" sz="2200" dirty="0" err="1"/>
              <a:t>VdM</a:t>
            </a:r>
            <a:r>
              <a:rPr lang="en-US" sz="2200" dirty="0"/>
              <a:t> cycle and filling scheme but interleaving NF and F bunches. Accelerate to FT and perform </a:t>
            </a:r>
            <a:r>
              <a:rPr lang="en-US" sz="2200" b="1" dirty="0"/>
              <a:t>luminosity scans (TBC) </a:t>
            </a:r>
            <a:r>
              <a:rPr lang="en-US" sz="2200" dirty="0"/>
              <a:t>and </a:t>
            </a:r>
            <a:r>
              <a:rPr lang="en-US" sz="2200" b="1" dirty="0"/>
              <a:t>scraping tests </a:t>
            </a:r>
            <a:r>
              <a:rPr lang="en-US" sz="2200" dirty="0"/>
              <a:t>to verify if and how much the NF is transported from FB to FT.</a:t>
            </a:r>
          </a:p>
          <a:p>
            <a:endParaRPr lang="en-US" sz="2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7F09E7-D093-6442-E7F6-428134201B00}"/>
              </a:ext>
            </a:extLst>
          </p:cNvPr>
          <p:cNvSpPr txBox="1"/>
          <p:nvPr/>
        </p:nvSpPr>
        <p:spPr>
          <a:xfrm>
            <a:off x="928903" y="778208"/>
            <a:ext cx="107006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FFC000"/>
                </a:solidFill>
                <a:sym typeface="Wingdings" pitchFamily="2" charset="2"/>
              </a:rPr>
              <a:t>Preliminary: we need to further discuss with the experiments on the feasibility of </a:t>
            </a:r>
            <a:r>
              <a:rPr lang="en-US" b="1" dirty="0">
                <a:solidFill>
                  <a:srgbClr val="FFC000"/>
                </a:solidFill>
                <a:sym typeface="Wingdings" pitchFamily="2" charset="2"/>
              </a:rPr>
              <a:t>such study!</a:t>
            </a:r>
            <a:endParaRPr lang="en-GB" sz="18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0C43197-3214-B913-ED59-3709B4E58C55}"/>
              </a:ext>
            </a:extLst>
          </p:cNvPr>
          <p:cNvSpPr txBox="1"/>
          <p:nvPr/>
        </p:nvSpPr>
        <p:spPr>
          <a:xfrm>
            <a:off x="66412" y="5899903"/>
            <a:ext cx="120591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ym typeface="Wingdings" pitchFamily="2" charset="2"/>
              </a:rPr>
              <a:t> </a:t>
            </a:r>
            <a:r>
              <a:rPr lang="en-US" dirty="0">
                <a:solidFill>
                  <a:srgbClr val="00B050"/>
                </a:solidFill>
              </a:rPr>
              <a:t>Strong synergy with the halo/tail MD program and the </a:t>
            </a:r>
            <a:r>
              <a:rPr lang="en-US" dirty="0">
                <a:solidFill>
                  <a:srgbClr val="00B05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LHC Luminosity Calibration and Monitoring Working Group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9513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A876434-32B6-3C94-06AC-B100078BF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ym typeface="Wingdings" pitchFamily="2" charset="2"/>
              </a:rPr>
              <a:t>Noise from the dipole converters (</a:t>
            </a:r>
            <a:r>
              <a:rPr lang="en-US" dirty="0">
                <a:sym typeface="Wingdings" pitchFamily="2" charset="2"/>
              </a:rPr>
              <a:t>6 h, HL cycle)</a:t>
            </a:r>
            <a:br>
              <a:rPr lang="en-US" dirty="0">
                <a:sym typeface="Wingdings" pitchFamily="2" charset="2"/>
              </a:rPr>
            </a:b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CDB2D5-1E7E-2FDA-5BF1-1C495859C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6628B8E-E2AC-6513-BBE4-1EB97B0764A9}"/>
              </a:ext>
            </a:extLst>
          </p:cNvPr>
          <p:cNvSpPr txBox="1"/>
          <p:nvPr/>
        </p:nvSpPr>
        <p:spPr>
          <a:xfrm>
            <a:off x="294968" y="1043268"/>
            <a:ext cx="11283046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hangingPunct="1">
              <a:buFont typeface="Wingdings" pitchFamily="2" charset="2"/>
              <a:buChar char="§"/>
            </a:pPr>
            <a:r>
              <a:rPr lang="en-US" sz="2400" b="1" dirty="0">
                <a:solidFill>
                  <a:schemeClr val="tx1"/>
                </a:solidFill>
              </a:rPr>
              <a:t>AIM</a:t>
            </a:r>
            <a:r>
              <a:rPr lang="en-CH" sz="2400">
                <a:solidFill>
                  <a:schemeClr val="tx1"/>
                </a:solidFill>
              </a:rPr>
              <a:t>: </a:t>
            </a:r>
            <a:r>
              <a:rPr lang="en-US" sz="2400" b="0" i="0" u="none" strike="noStrike" dirty="0">
                <a:effectLst/>
                <a:latin typeface="Roboto" panose="02000000000000000000" pitchFamily="2" charset="0"/>
              </a:rPr>
              <a:t>Understanding if 8 kHz cluster is related to main bends power converters leveraging on the </a:t>
            </a:r>
            <a:r>
              <a:rPr lang="en-US" sz="2400" b="1" i="0" u="none" strike="noStrike" dirty="0">
                <a:effectLst/>
                <a:latin typeface="Roboto" panose="02000000000000000000" pitchFamily="2" charset="0"/>
              </a:rPr>
              <a:t>HL optics high-tele index</a:t>
            </a:r>
            <a:r>
              <a:rPr lang="en-US" sz="2400" b="0" i="0" u="none" strike="noStrike" dirty="0">
                <a:effectLst/>
                <a:latin typeface="Roboto" panose="02000000000000000000" pitchFamily="2" charset="0"/>
              </a:rPr>
              <a:t>,  switching </a:t>
            </a:r>
            <a:r>
              <a:rPr lang="en-US" sz="2400" b="1" i="0" u="none" strike="noStrike" dirty="0">
                <a:effectLst/>
                <a:latin typeface="Roboto" panose="02000000000000000000" pitchFamily="2" charset="0"/>
              </a:rPr>
              <a:t>ON and OFF the active filters</a:t>
            </a:r>
            <a:r>
              <a:rPr lang="en-US" sz="2400" b="0" i="0" u="none" strike="noStrike" dirty="0">
                <a:effectLst/>
                <a:latin typeface="Roboto" panose="02000000000000000000" pitchFamily="2" charset="0"/>
              </a:rPr>
              <a:t> of MB power converters (as done in </a:t>
            </a:r>
            <a:r>
              <a:rPr lang="en-US" sz="2400" b="0" i="0" u="none" strike="noStrike" dirty="0">
                <a:effectLst/>
                <a:latin typeface="Roboto" panose="02000000000000000000" pitchFamily="2" charset="0"/>
                <a:hlinkClick r:id="rId2"/>
              </a:rPr>
              <a:t>MD4147</a:t>
            </a:r>
            <a:r>
              <a:rPr lang="en-US" sz="2400" dirty="0">
                <a:latin typeface="Roboto" panose="02000000000000000000" pitchFamily="2" charset="0"/>
              </a:rPr>
              <a:t> but using the ADT </a:t>
            </a:r>
            <a:r>
              <a:rPr lang="en-US" sz="2400" dirty="0" err="1">
                <a:latin typeface="Roboto" panose="02000000000000000000" pitchFamily="2" charset="0"/>
              </a:rPr>
              <a:t>obs</a:t>
            </a:r>
            <a:r>
              <a:rPr lang="en-US" sz="2400" dirty="0">
                <a:latin typeface="Roboto" panose="02000000000000000000" pitchFamily="2" charset="0"/>
              </a:rPr>
              <a:t>-box</a:t>
            </a:r>
            <a:r>
              <a:rPr lang="en-US" sz="2400" b="0" i="0" u="none" strike="noStrike" dirty="0">
                <a:effectLst/>
                <a:latin typeface="Roboto" panose="02000000000000000000" pitchFamily="2" charset="0"/>
              </a:rPr>
              <a:t> for b-by-b and t-by-t measurements). </a:t>
            </a:r>
            <a:r>
              <a:rPr lang="en-US" sz="2400" dirty="0">
                <a:latin typeface="Roboto" panose="02000000000000000000" pitchFamily="2" charset="0"/>
                <a:sym typeface="Wingdings" pitchFamily="2" charset="2"/>
              </a:rPr>
              <a:t> </a:t>
            </a:r>
            <a:r>
              <a:rPr lang="en-US" sz="2400" dirty="0">
                <a:latin typeface="Roboto" panose="02000000000000000000" pitchFamily="2" charset="0"/>
              </a:rPr>
              <a:t>Important reference measurement before the </a:t>
            </a:r>
            <a:r>
              <a:rPr lang="en-US" sz="2400" b="1" dirty="0">
                <a:latin typeface="Roboto" panose="02000000000000000000" pitchFamily="2" charset="0"/>
              </a:rPr>
              <a:t>MB PC upgrade next EYETS </a:t>
            </a:r>
            <a:r>
              <a:rPr lang="en-US" sz="2400" dirty="0">
                <a:latin typeface="Roboto" panose="02000000000000000000" pitchFamily="2" charset="0"/>
              </a:rPr>
              <a:t>(ECR </a:t>
            </a:r>
            <a:r>
              <a:rPr lang="en-US" sz="2400" dirty="0">
                <a:latin typeface="Roboto" panose="02000000000000000000" pitchFamily="2" charset="0"/>
                <a:hlinkClick r:id="rId3"/>
              </a:rPr>
              <a:t>LHC-R-EC-0002</a:t>
            </a:r>
            <a:r>
              <a:rPr lang="en-US" sz="2400" dirty="0">
                <a:latin typeface="Roboto" panose="02000000000000000000" pitchFamily="2" charset="0"/>
              </a:rPr>
              <a:t>).</a:t>
            </a:r>
            <a:endParaRPr lang="en-CH" sz="2400" b="0">
              <a:solidFill>
                <a:schemeClr val="tx1"/>
              </a:solidFill>
            </a:endParaRPr>
          </a:p>
          <a:p>
            <a:pPr marL="342900" indent="-342900" hangingPunct="1">
              <a:buFont typeface="Wingdings" pitchFamily="2" charset="2"/>
              <a:buChar char="§"/>
            </a:pPr>
            <a:endParaRPr lang="en-US" sz="2400" dirty="0">
              <a:solidFill>
                <a:schemeClr val="tx1"/>
              </a:solidFill>
            </a:endParaRPr>
          </a:p>
          <a:p>
            <a:pPr marL="342900" indent="-342900" hangingPunct="1">
              <a:buFont typeface="Wingdings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PROCEDURE</a:t>
            </a:r>
            <a:r>
              <a:rPr lang="en-CH" sz="2400">
                <a:solidFill>
                  <a:schemeClr val="tx1"/>
                </a:solidFill>
              </a:rPr>
              <a:t>: </a:t>
            </a:r>
          </a:p>
          <a:p>
            <a:pPr marL="835199" lvl="1" indent="-457200" hangingPunct="1">
              <a:buFont typeface="+mj-lt"/>
              <a:buAutoNum type="arabicPeriod"/>
            </a:pPr>
            <a:r>
              <a:rPr lang="en-CH" sz="2400" b="0">
                <a:solidFill>
                  <a:schemeClr val="tx1"/>
                </a:solidFill>
              </a:rPr>
              <a:t>Inject </a:t>
            </a:r>
            <a:r>
              <a:rPr lang="en-US" sz="2400" b="0" dirty="0">
                <a:solidFill>
                  <a:schemeClr val="tx1"/>
                </a:solidFill>
              </a:rPr>
              <a:t>20 PILOTs regularly distributed in the machine</a:t>
            </a:r>
          </a:p>
          <a:p>
            <a:pPr marL="835199" lvl="1" indent="-457200" hangingPunct="1">
              <a:buFont typeface="+mj-lt"/>
              <a:buAutoNum type="arabicPeriod"/>
            </a:pPr>
            <a:r>
              <a:rPr lang="en-US" sz="2400" b="0" dirty="0">
                <a:solidFill>
                  <a:schemeClr val="tx1"/>
                </a:solidFill>
              </a:rPr>
              <a:t>Ramp</a:t>
            </a:r>
            <a:r>
              <a:rPr lang="en-US" sz="2400" dirty="0"/>
              <a:t>-up and </a:t>
            </a:r>
            <a:r>
              <a:rPr lang="en-US" sz="2400" b="1" dirty="0"/>
              <a:t>HL</a:t>
            </a:r>
            <a:r>
              <a:rPr lang="en-US" sz="2400" dirty="0"/>
              <a:t> squeeze (see Riccardo’s presentation) with </a:t>
            </a:r>
            <a:r>
              <a:rPr lang="en-US" sz="2400" b="1" dirty="0"/>
              <a:t>maximum tele-index</a:t>
            </a:r>
            <a:r>
              <a:rPr lang="en-US" sz="2400" dirty="0"/>
              <a:t>.</a:t>
            </a:r>
          </a:p>
          <a:p>
            <a:pPr marL="835199" lvl="1" indent="-457200" hangingPunct="1">
              <a:buFont typeface="+mj-lt"/>
              <a:buAutoNum type="arabicPeriod"/>
            </a:pPr>
            <a:r>
              <a:rPr lang="en-US" sz="2400" b="0" dirty="0">
                <a:solidFill>
                  <a:schemeClr val="tx1"/>
                </a:solidFill>
              </a:rPr>
              <a:t>Observe the </a:t>
            </a:r>
            <a:r>
              <a:rPr lang="en-US" sz="2400" dirty="0"/>
              <a:t>8 kHz spectrum while switching </a:t>
            </a:r>
            <a:r>
              <a:rPr lang="en-US" sz="2400" b="1" dirty="0"/>
              <a:t>ON/OFF the MB active filters</a:t>
            </a:r>
            <a:r>
              <a:rPr lang="en-US" sz="2400" dirty="0"/>
              <a:t>.</a:t>
            </a:r>
            <a:endParaRPr lang="en-CH" sz="24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5555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z="1400" smtClean="0"/>
              <a:pPr>
                <a:spcAft>
                  <a:spcPts val="600"/>
                </a:spcAft>
              </a:pPr>
              <a:t>15</a:t>
            </a:fld>
            <a:endParaRPr lang="en-US" sz="14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C56D24-CF0C-5ACB-B409-84655F3DC4F2}"/>
              </a:ext>
            </a:extLst>
          </p:cNvPr>
          <p:cNvSpPr txBox="1"/>
          <p:nvPr/>
        </p:nvSpPr>
        <p:spPr>
          <a:xfrm>
            <a:off x="353618" y="227865"/>
            <a:ext cx="920187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3600" b="1" dirty="0"/>
              <a:t>I</a:t>
            </a:r>
            <a:r>
              <a:rPr lang="en-CH" sz="3600" b="1"/>
              <a:t>ons</a:t>
            </a:r>
            <a:r>
              <a:rPr lang="en-US" sz="3600" b="1" dirty="0"/>
              <a:t> and BB 2025 configuration</a:t>
            </a:r>
            <a:r>
              <a:rPr lang="en-CH" sz="3600" b="1"/>
              <a:t> </a:t>
            </a:r>
            <a:r>
              <a:rPr lang="en-CH" sz="3600"/>
              <a:t>(</a:t>
            </a:r>
            <a:r>
              <a:rPr lang="en-US" sz="3600" dirty="0"/>
              <a:t>8 </a:t>
            </a:r>
            <a:r>
              <a:rPr lang="en-CH" sz="3600"/>
              <a:t>h)</a:t>
            </a:r>
            <a:endParaRPr lang="en-CH" sz="36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D315703-B9D4-E629-2D48-3D992FCDC8AB}"/>
              </a:ext>
            </a:extLst>
          </p:cNvPr>
          <p:cNvSpPr txBox="1"/>
          <p:nvPr/>
        </p:nvSpPr>
        <p:spPr>
          <a:xfrm>
            <a:off x="393540" y="1121428"/>
            <a:ext cx="6423949" cy="40010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400" b="1" dirty="0"/>
              <a:t>AIM</a:t>
            </a:r>
            <a:r>
              <a:rPr lang="en-GB" sz="2400" dirty="0"/>
              <a:t>: </a:t>
            </a:r>
            <a:r>
              <a:rPr lang="en-US" sz="2400" dirty="0"/>
              <a:t>test a new optics and </a:t>
            </a:r>
            <a:r>
              <a:rPr lang="en-US" sz="2400" b="1" dirty="0"/>
              <a:t>reduced crossing configuration for the 2025 ions </a:t>
            </a:r>
            <a:r>
              <a:rPr lang="en-US" sz="2400" dirty="0"/>
              <a:t>run</a:t>
            </a:r>
            <a:r>
              <a:rPr lang="en-GB" sz="2400" dirty="0"/>
              <a:t>. Potential performance gain (</a:t>
            </a:r>
            <a:r>
              <a:rPr lang="en-US" sz="2400" dirty="0"/>
              <a:t>especially in IP8 thanks to reduced </a:t>
            </a:r>
            <a:r>
              <a:rPr lang="en-GB" sz="2400" dirty="0">
                <a:latin typeface="Symbol" pitchFamily="2" charset="2"/>
              </a:rPr>
              <a:t>b</a:t>
            </a:r>
            <a:r>
              <a:rPr lang="en-GB" sz="2400" dirty="0"/>
              <a:t>*).</a:t>
            </a:r>
          </a:p>
          <a:p>
            <a:pPr marL="342900" indent="-342900" algn="l">
              <a:buAutoNum type="arabicPeriod"/>
            </a:pPr>
            <a:endParaRPr lang="en-GB" sz="2400" dirty="0"/>
          </a:p>
          <a:p>
            <a:r>
              <a:rPr lang="en-GB" sz="2400" b="1" dirty="0"/>
              <a:t>PROCEDURE: </a:t>
            </a:r>
          </a:p>
          <a:p>
            <a:r>
              <a:rPr lang="en-GB" sz="2400" dirty="0"/>
              <a:t>After validation of the smaller </a:t>
            </a:r>
            <a:r>
              <a:rPr lang="en-GB" sz="2400" dirty="0">
                <a:latin typeface="Symbol" pitchFamily="2" charset="2"/>
              </a:rPr>
              <a:t>b</a:t>
            </a:r>
            <a:r>
              <a:rPr lang="en-GB" sz="2400" dirty="0"/>
              <a:t>* optics in IP8. </a:t>
            </a:r>
            <a:r>
              <a:rPr lang="en-GB" sz="2400" b="1" dirty="0" err="1">
                <a:latin typeface="Symbol" pitchFamily="2" charset="2"/>
              </a:rPr>
              <a:t>q</a:t>
            </a:r>
            <a:r>
              <a:rPr lang="en-GB" sz="2400" b="1" baseline="-25000" dirty="0" err="1"/>
              <a:t>X</a:t>
            </a:r>
            <a:r>
              <a:rPr lang="en-GB" sz="2400" dirty="0"/>
              <a:t>-scan in IP1/2/5/8 with </a:t>
            </a:r>
            <a:r>
              <a:rPr lang="en-GB" sz="2400" dirty="0">
                <a:latin typeface="Symbol" pitchFamily="2" charset="2"/>
              </a:rPr>
              <a:t>b</a:t>
            </a:r>
            <a:r>
              <a:rPr lang="en-GB" sz="2400" dirty="0"/>
              <a:t>*=50/50/50/? cm (4 trains at top energy). </a:t>
            </a:r>
          </a:p>
          <a:p>
            <a:r>
              <a:rPr lang="en-GB" sz="2400" dirty="0"/>
              <a:t>Procedure is to be finalized.</a:t>
            </a:r>
          </a:p>
          <a:p>
            <a:endParaRPr lang="en-GB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718F03D-4A93-BDAA-A2C7-C22CC6351B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6947" y="1480893"/>
            <a:ext cx="5137090" cy="395367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32A5625-B467-3D51-4DFA-33F75045849D}"/>
              </a:ext>
            </a:extLst>
          </p:cNvPr>
          <p:cNvSpPr txBox="1"/>
          <p:nvPr/>
        </p:nvSpPr>
        <p:spPr>
          <a:xfrm>
            <a:off x="8358104" y="5479961"/>
            <a:ext cx="255198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Courtesy of S. Kostoglou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44A7C37-568D-F03F-14AE-F518D5F827BE}"/>
              </a:ext>
            </a:extLst>
          </p:cNvPr>
          <p:cNvSpPr txBox="1"/>
          <p:nvPr/>
        </p:nvSpPr>
        <p:spPr>
          <a:xfrm>
            <a:off x="7858195" y="1042699"/>
            <a:ext cx="374948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Ions DA simulations with reduced </a:t>
            </a:r>
            <a:r>
              <a:rPr lang="en-GB" sz="1800" b="1" dirty="0" err="1">
                <a:latin typeface="Symbol" pitchFamily="2" charset="2"/>
              </a:rPr>
              <a:t>q</a:t>
            </a:r>
            <a:r>
              <a:rPr lang="en-GB" sz="1800" b="1" baseline="-25000" dirty="0" err="1"/>
              <a:t>X</a:t>
            </a:r>
            <a:r>
              <a:rPr lang="en-CH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974754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z="1400" smtClean="0"/>
              <a:pPr>
                <a:spcAft>
                  <a:spcPts val="600"/>
                </a:spcAft>
              </a:pPr>
              <a:t>16</a:t>
            </a:fld>
            <a:endParaRPr lang="en-US" sz="14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6F4C3D8-77CE-D7BF-D406-2248B2A921B2}"/>
              </a:ext>
            </a:extLst>
          </p:cNvPr>
          <p:cNvSpPr txBox="1"/>
          <p:nvPr/>
        </p:nvSpPr>
        <p:spPr>
          <a:xfrm>
            <a:off x="499641" y="2998113"/>
            <a:ext cx="1119271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b="1" dirty="0"/>
              <a:t>Thank you for your attention.</a:t>
            </a:r>
            <a:endParaRPr lang="en-GB" sz="2800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90408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8ACBE8-0F77-AEA6-229C-3A03341DC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7BCBE50-69D8-9022-7BEB-514B68D5EC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4862" y="349376"/>
            <a:ext cx="4948507" cy="283114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4ACDF56-22DA-A1D3-9527-ACB58ACA56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4861" y="3102608"/>
            <a:ext cx="4948507" cy="263398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492B30A-7132-9663-DB26-BA260D23329C}"/>
              </a:ext>
            </a:extLst>
          </p:cNvPr>
          <p:cNvSpPr txBox="1"/>
          <p:nvPr/>
        </p:nvSpPr>
        <p:spPr>
          <a:xfrm>
            <a:off x="417444" y="210876"/>
            <a:ext cx="2846933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3200" dirty="0"/>
              <a:t>20 days of MDs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A5ABDEF-1B36-EF7E-6C64-CCC3B5B04DFC}"/>
              </a:ext>
            </a:extLst>
          </p:cNvPr>
          <p:cNvSpPr txBox="1"/>
          <p:nvPr/>
        </p:nvSpPr>
        <p:spPr>
          <a:xfrm>
            <a:off x="3625297" y="5687230"/>
            <a:ext cx="609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edms.cern.ch</a:t>
            </a:r>
            <a:r>
              <a:rPr lang="en-US" dirty="0"/>
              <a:t>/document/2872429/1.0</a:t>
            </a:r>
          </a:p>
        </p:txBody>
      </p:sp>
    </p:spTree>
    <p:extLst>
      <p:ext uri="{BB962C8B-B14F-4D97-AF65-F5344CB8AC3E}">
        <p14:creationId xmlns:p14="http://schemas.microsoft.com/office/powerpoint/2010/main" val="26230674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96565C-D09F-529A-3402-369FEBABCD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EEAC6B-AD9A-2772-EEDF-7973073CF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z="1400" smtClean="0"/>
              <a:pPr>
                <a:spcAft>
                  <a:spcPts val="600"/>
                </a:spcAft>
              </a:pPr>
              <a:t>2</a:t>
            </a:fld>
            <a:endParaRPr lang="en-US" sz="14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55A455B-8B30-0EFB-9CEF-02715D0DDDC2}"/>
              </a:ext>
            </a:extLst>
          </p:cNvPr>
          <p:cNvSpPr txBox="1"/>
          <p:nvPr/>
        </p:nvSpPr>
        <p:spPr>
          <a:xfrm>
            <a:off x="211540" y="890313"/>
            <a:ext cx="11880376" cy="4985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b="1" dirty="0"/>
              <a:t>At 450 GeV</a:t>
            </a:r>
            <a:endParaRPr lang="en-US" sz="24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hlinkClick r:id="rId2"/>
              </a:rPr>
              <a:t>MD11663</a:t>
            </a:r>
            <a:r>
              <a:rPr lang="en-US" b="1" dirty="0"/>
              <a:t>: Emittance BU at injection for for the HL-LHC single bunches </a:t>
            </a:r>
            <a:r>
              <a:rPr lang="en-US" dirty="0">
                <a:sym typeface="Wingdings" pitchFamily="2" charset="2"/>
              </a:rPr>
              <a:t></a:t>
            </a:r>
            <a:r>
              <a:rPr lang="en-US" dirty="0"/>
              <a:t> IBS focused, 4 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hlinkClick r:id="rId3"/>
              </a:rPr>
              <a:t>MD11603</a:t>
            </a:r>
            <a:r>
              <a:rPr lang="en-US" b="1" dirty="0"/>
              <a:t>: HOBB induced crabbing </a:t>
            </a:r>
            <a:r>
              <a:rPr lang="en-US" dirty="0">
                <a:sym typeface="Wingdings" pitchFamily="2" charset="2"/>
              </a:rPr>
              <a:t> To induce/see the 20 um/</a:t>
            </a:r>
            <a:r>
              <a:rPr lang="en-US" dirty="0" err="1">
                <a:sym typeface="Wingdings" pitchFamily="2" charset="2"/>
              </a:rPr>
              <a:t>sigma_z</a:t>
            </a:r>
            <a:r>
              <a:rPr lang="en-US" dirty="0">
                <a:sym typeface="Wingdings" pitchFamily="2" charset="2"/>
              </a:rPr>
              <a:t> crabbing, 5 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hlinkClick r:id="rId4"/>
              </a:rPr>
              <a:t>MD11643</a:t>
            </a:r>
            <a:r>
              <a:rPr lang="en-US" b="1" dirty="0"/>
              <a:t>: Non-factorizable distributions </a:t>
            </a:r>
            <a:r>
              <a:rPr lang="en-US" dirty="0">
                <a:sym typeface="Wingdings" pitchFamily="2" charset="2"/>
              </a:rPr>
              <a:t></a:t>
            </a:r>
            <a:r>
              <a:rPr lang="en-US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>
                <a:sym typeface="Wingdings" pitchFamily="2" charset="2"/>
              </a:rPr>
              <a:t>For the absolute luminosity calibration, 4 h</a:t>
            </a:r>
            <a:endParaRPr lang="en-US" dirty="0"/>
          </a:p>
          <a:p>
            <a:endParaRPr lang="en-US" b="1" dirty="0"/>
          </a:p>
          <a:p>
            <a:r>
              <a:rPr lang="en-US" sz="2400" b="1" dirty="0"/>
              <a:t>During the ramp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hlinkClick r:id="rId5"/>
              </a:rPr>
              <a:t>MD6983</a:t>
            </a:r>
            <a:r>
              <a:rPr lang="en-US" b="1" dirty="0"/>
              <a:t>: Emittance BU for the HL-LHC single bunches </a:t>
            </a:r>
            <a:r>
              <a:rPr lang="en-US" b="1" dirty="0">
                <a:sym typeface="Wingdings" pitchFamily="2" charset="2"/>
              </a:rPr>
              <a:t> </a:t>
            </a:r>
            <a:r>
              <a:rPr lang="en-US" dirty="0">
                <a:sym typeface="Wingdings" pitchFamily="2" charset="2"/>
              </a:rPr>
              <a:t>Measure and localize the BU, 6 h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r>
              <a:rPr lang="en-US" sz="2400" b="1" dirty="0"/>
              <a:t>At 6.8 </a:t>
            </a:r>
            <a:r>
              <a:rPr lang="en-US" sz="2400" b="1" dirty="0" err="1"/>
              <a:t>TeV</a:t>
            </a:r>
            <a:endParaRPr lang="en-US" sz="24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hlinkClick r:id="rId6"/>
              </a:rPr>
              <a:t>MD9603</a:t>
            </a:r>
            <a:r>
              <a:rPr lang="en-US" b="1" dirty="0"/>
              <a:t>: BB limit at the </a:t>
            </a:r>
            <a:r>
              <a:rPr lang="en-US" b="1" dirty="0" err="1"/>
              <a:t>EoL</a:t>
            </a:r>
            <a:r>
              <a:rPr lang="en-US" b="1" dirty="0"/>
              <a:t> </a:t>
            </a:r>
            <a:r>
              <a:rPr lang="en-US" b="1" dirty="0">
                <a:sym typeface="Wingdings" pitchFamily="2" charset="2"/>
              </a:rPr>
              <a:t> </a:t>
            </a:r>
            <a:r>
              <a:rPr lang="en-US" dirty="0">
                <a:sym typeface="Wingdings" pitchFamily="2" charset="2"/>
              </a:rPr>
              <a:t>optimization of Run3 (nominal vs BCMS), 10 h, </a:t>
            </a:r>
            <a:r>
              <a:rPr lang="en-US" dirty="0" err="1">
                <a:solidFill>
                  <a:srgbClr val="FFC000"/>
                </a:solidFill>
                <a:sym typeface="Wingdings" pitchFamily="2" charset="2"/>
              </a:rPr>
              <a:t>EoF</a:t>
            </a:r>
            <a:r>
              <a:rPr lang="en-US" dirty="0">
                <a:solidFill>
                  <a:srgbClr val="FFC000"/>
                </a:solidFill>
                <a:sym typeface="Wingdings" pitchFamily="2" charset="2"/>
              </a:rPr>
              <a:t> MD (?)</a:t>
            </a:r>
            <a:endParaRPr lang="en-US" dirty="0">
              <a:sym typeface="Wingdings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ym typeface="Wingdings" pitchFamily="2" charset="2"/>
                <a:hlinkClick r:id="rId7"/>
              </a:rPr>
              <a:t>MD11666</a:t>
            </a:r>
            <a:r>
              <a:rPr lang="en-US" b="1" dirty="0">
                <a:sym typeface="Wingdings" pitchFamily="2" charset="2"/>
              </a:rPr>
              <a:t>:</a:t>
            </a:r>
            <a:r>
              <a:rPr lang="en-US" b="1" i="1" dirty="0">
                <a:sym typeface="Wingdings" pitchFamily="2" charset="2"/>
              </a:rPr>
              <a:t> </a:t>
            </a:r>
            <a:r>
              <a:rPr lang="en-US" b="1" dirty="0">
                <a:sym typeface="Wingdings" pitchFamily="2" charset="2"/>
              </a:rPr>
              <a:t>impact of the SPS scraping on losses/𝜎</a:t>
            </a:r>
            <a:r>
              <a:rPr lang="en-US" b="1" baseline="-25000" dirty="0">
                <a:sym typeface="Wingdings" pitchFamily="2" charset="2"/>
              </a:rPr>
              <a:t>eff</a:t>
            </a:r>
            <a:r>
              <a:rPr lang="en-US" b="1" dirty="0">
                <a:sym typeface="Wingdings" pitchFamily="2" charset="2"/>
              </a:rPr>
              <a:t> during L-level, </a:t>
            </a:r>
            <a:r>
              <a:rPr lang="en-US" dirty="0">
                <a:sym typeface="Wingdings" pitchFamily="2" charset="2"/>
              </a:rPr>
              <a:t>10 h,  </a:t>
            </a:r>
            <a:r>
              <a:rPr lang="en-US" dirty="0">
                <a:solidFill>
                  <a:srgbClr val="FFC000"/>
                </a:solidFill>
                <a:sym typeface="Wingdings" pitchFamily="2" charset="2"/>
              </a:rPr>
              <a:t>intensity ramp-up MD (?)</a:t>
            </a:r>
            <a:endParaRPr lang="en-US" b="1" dirty="0">
              <a:sym typeface="Wingdings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hlinkClick r:id="rId8"/>
              </a:rPr>
              <a:t>MD10363</a:t>
            </a:r>
            <a:r>
              <a:rPr lang="en-US" b="1" dirty="0"/>
              <a:t>: BBLR compensation </a:t>
            </a:r>
            <a:r>
              <a:rPr lang="en-US" b="1" dirty="0">
                <a:sym typeface="Wingdings" pitchFamily="2" charset="2"/>
              </a:rPr>
              <a:t> </a:t>
            </a:r>
            <a:r>
              <a:rPr lang="en-US" dirty="0">
                <a:sym typeface="Wingdings" pitchFamily="2" charset="2"/>
              </a:rPr>
              <a:t>test the wires during the </a:t>
            </a:r>
            <a:r>
              <a:rPr lang="en-US" dirty="0" err="1"/>
              <a:t>lumi</a:t>
            </a:r>
            <a:r>
              <a:rPr lang="en-US" dirty="0"/>
              <a:t>-levelling, 8 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hlinkClick r:id="rId9"/>
              </a:rPr>
              <a:t>MD11644</a:t>
            </a:r>
            <a:r>
              <a:rPr lang="en-US" b="1" dirty="0"/>
              <a:t>: </a:t>
            </a:r>
            <a:r>
              <a:rPr lang="en-US" b="1" dirty="0" err="1"/>
              <a:t>VdM</a:t>
            </a:r>
            <a:r>
              <a:rPr lang="en-US" b="1" dirty="0"/>
              <a:t> cycle MD </a:t>
            </a:r>
            <a:r>
              <a:rPr lang="en-US" b="1" dirty="0">
                <a:sym typeface="Wingdings" pitchFamily="2" charset="2"/>
              </a:rPr>
              <a:t> </a:t>
            </a:r>
            <a:r>
              <a:rPr lang="en-US" dirty="0">
                <a:sym typeface="Wingdings" pitchFamily="2" charset="2"/>
              </a:rPr>
              <a:t>test the impact of controlled NF distributions on the L-calibration, 8 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>
                    <a:lumMod val="65000"/>
                  </a:schemeClr>
                </a:solidFill>
                <a:hlinkClick r:id="rId10"/>
              </a:rPr>
              <a:t>MD11665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: Test collapse with HL optics 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  <a:sym typeface="Wingdings" pitchFamily="2" charset="2"/>
              </a:rPr>
              <a:t>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see Riccardo’s presentation, </a:t>
            </a:r>
            <a:r>
              <a:rPr lang="en-US" dirty="0">
                <a:solidFill>
                  <a:srgbClr val="FFC000"/>
                </a:solidFill>
                <a:sym typeface="Wingdings" pitchFamily="2" charset="2"/>
              </a:rPr>
              <a:t>(combined with HL MDs)</a:t>
            </a:r>
            <a:endParaRPr lang="en-US" dirty="0">
              <a:solidFill>
                <a:srgbClr val="FFC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ym typeface="Wingdings" pitchFamily="2" charset="2"/>
                <a:hlinkClick r:id="rId11"/>
              </a:rPr>
              <a:t>MD11664</a:t>
            </a:r>
            <a:r>
              <a:rPr lang="en-US" b="1" dirty="0">
                <a:sym typeface="Wingdings" pitchFamily="2" charset="2"/>
              </a:rPr>
              <a:t>: Noise from the MB PC </a:t>
            </a:r>
            <a:r>
              <a:rPr lang="en-US" dirty="0">
                <a:sym typeface="Wingdings" pitchFamily="2" charset="2"/>
              </a:rPr>
              <a:t> HL tele-index + before next EYETS ECR,  6 h </a:t>
            </a:r>
            <a:r>
              <a:rPr lang="en-US" dirty="0">
                <a:solidFill>
                  <a:srgbClr val="FFC000"/>
                </a:solidFill>
                <a:sym typeface="Wingdings" pitchFamily="2" charset="2"/>
              </a:rPr>
              <a:t>(combined with HL MDs)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  <a:hlinkClick r:id="rId12"/>
              </a:rPr>
              <a:t>MD10793</a:t>
            </a:r>
            <a:r>
              <a:rPr lang="en-US" b="1" dirty="0">
                <a:sym typeface="Wingdings" pitchFamily="2" charset="2"/>
              </a:rPr>
              <a:t>: BB limit and ions  </a:t>
            </a:r>
            <a:r>
              <a:rPr lang="en-US" dirty="0">
                <a:sym typeface="Wingdings" pitchFamily="2" charset="2"/>
              </a:rPr>
              <a:t>to prepare for the Pb-Pb 2025 configuration, 8 h</a:t>
            </a:r>
            <a:endParaRPr lang="en-US" dirty="0"/>
          </a:p>
          <a:p>
            <a:pPr algn="l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462715-E2A2-FF62-170F-3353C018CDE4}"/>
              </a:ext>
            </a:extLst>
          </p:cNvPr>
          <p:cNvSpPr txBox="1"/>
          <p:nvPr/>
        </p:nvSpPr>
        <p:spPr>
          <a:xfrm>
            <a:off x="134234" y="217316"/>
            <a:ext cx="1131393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dirty="0">
                <a:latin typeface="Roboto" panose="02000000000000000000" pitchFamily="2" charset="0"/>
              </a:rPr>
              <a:t>Beam-beam and luminosity studies (+IBS, +crabbing, +noise, +</a:t>
            </a:r>
            <a:r>
              <a:rPr lang="en-GB" sz="2800" b="1" dirty="0" err="1">
                <a:latin typeface="Roboto" panose="02000000000000000000" pitchFamily="2" charset="0"/>
              </a:rPr>
              <a:t>VdM</a:t>
            </a:r>
            <a:r>
              <a:rPr lang="en-GB" sz="2800" b="1" dirty="0">
                <a:latin typeface="Roboto" panose="02000000000000000000" pitchFamily="2" charset="0"/>
              </a:rPr>
              <a:t>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37443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96565C-D09F-529A-3402-369FEBABCD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EEAC6B-AD9A-2772-EEDF-7973073CF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z="1400" smtClean="0"/>
              <a:pPr>
                <a:spcAft>
                  <a:spcPts val="600"/>
                </a:spcAft>
              </a:pPr>
              <a:t>3</a:t>
            </a:fld>
            <a:endParaRPr lang="en-US" sz="14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55A455B-8B30-0EFB-9CEF-02715D0DDDC2}"/>
              </a:ext>
            </a:extLst>
          </p:cNvPr>
          <p:cNvSpPr txBox="1"/>
          <p:nvPr/>
        </p:nvSpPr>
        <p:spPr>
          <a:xfrm>
            <a:off x="211540" y="890313"/>
            <a:ext cx="11880376" cy="4985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b="1" dirty="0"/>
              <a:t>At 450 GeV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B05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MD11663</a:t>
            </a:r>
            <a:r>
              <a:rPr lang="en-US" b="1" dirty="0">
                <a:solidFill>
                  <a:srgbClr val="00B050"/>
                </a:solidFill>
              </a:rPr>
              <a:t>: Emittance BU at injection for for the HL-LHC single bunches </a:t>
            </a: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</a:t>
            </a:r>
            <a:r>
              <a:rPr lang="en-US" dirty="0">
                <a:solidFill>
                  <a:srgbClr val="00B050"/>
                </a:solidFill>
              </a:rPr>
              <a:t> IBS focused, 4 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B05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MD11603</a:t>
            </a:r>
            <a:r>
              <a:rPr lang="en-US" b="1" dirty="0">
                <a:solidFill>
                  <a:srgbClr val="00B050"/>
                </a:solidFill>
              </a:rPr>
              <a:t>: HOBB induced crabbing </a:t>
            </a: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 To induce/see the 20 um/</a:t>
            </a:r>
            <a:r>
              <a:rPr lang="en-US" dirty="0" err="1">
                <a:solidFill>
                  <a:srgbClr val="00B050"/>
                </a:solidFill>
                <a:sym typeface="Wingdings" pitchFamily="2" charset="2"/>
              </a:rPr>
              <a:t>sigma_z</a:t>
            </a: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 crabbing, 5 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B05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MD11643</a:t>
            </a:r>
            <a:r>
              <a:rPr lang="en-US" b="1" dirty="0">
                <a:solidFill>
                  <a:srgbClr val="00B050"/>
                </a:solidFill>
              </a:rPr>
              <a:t>: Non-factorizable distributions </a:t>
            </a: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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For the absolute luminosity calibration, 4 h</a:t>
            </a:r>
            <a:endParaRPr lang="en-US" dirty="0">
              <a:solidFill>
                <a:srgbClr val="00B050"/>
              </a:solidFill>
            </a:endParaRPr>
          </a:p>
          <a:p>
            <a:endParaRPr lang="en-US" b="1" dirty="0">
              <a:solidFill>
                <a:srgbClr val="00B050"/>
              </a:solidFill>
            </a:endParaRPr>
          </a:p>
          <a:p>
            <a:r>
              <a:rPr lang="en-US" sz="2400" b="1" dirty="0"/>
              <a:t>During the ramp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B05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MD6983</a:t>
            </a:r>
            <a:r>
              <a:rPr lang="en-US" b="1" dirty="0">
                <a:solidFill>
                  <a:srgbClr val="00B050"/>
                </a:solidFill>
              </a:rPr>
              <a:t>: Emittance BU for the HL-LHC single bunches </a:t>
            </a:r>
            <a:r>
              <a:rPr lang="en-US" b="1" dirty="0">
                <a:solidFill>
                  <a:srgbClr val="00B050"/>
                </a:solidFill>
                <a:sym typeface="Wingdings" pitchFamily="2" charset="2"/>
              </a:rPr>
              <a:t> </a:t>
            </a: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Measure and localize the BU, 6 h</a:t>
            </a:r>
            <a:endParaRPr lang="en-US" dirty="0">
              <a:solidFill>
                <a:srgbClr val="00B05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r>
              <a:rPr lang="en-US" sz="2400" b="1" dirty="0"/>
              <a:t>At 6.8 </a:t>
            </a:r>
            <a:r>
              <a:rPr lang="en-US" sz="2400" b="1" dirty="0" err="1"/>
              <a:t>TeV</a:t>
            </a:r>
            <a:endParaRPr lang="en-US" sz="24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MD9603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: BB limit at the </a:t>
            </a:r>
            <a:r>
              <a:rPr lang="en-US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EoL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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optimization of Run3 (nominal vs BCMS), 10 h, </a:t>
            </a:r>
            <a:r>
              <a:rPr lang="en-US" dirty="0" err="1">
                <a:solidFill>
                  <a:srgbClr val="FFC000"/>
                </a:solidFill>
                <a:sym typeface="Wingdings" pitchFamily="2" charset="2"/>
              </a:rPr>
              <a:t>EoF</a:t>
            </a:r>
            <a:r>
              <a:rPr lang="en-US" dirty="0">
                <a:solidFill>
                  <a:srgbClr val="FFC000"/>
                </a:solidFill>
                <a:sym typeface="Wingdings" pitchFamily="2" charset="2"/>
              </a:rPr>
              <a:t> MD (?)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MD11666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:</a:t>
            </a:r>
            <a:r>
              <a:rPr lang="en-US" b="1" i="1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 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impact of the SPS scraping on losses/𝜎</a:t>
            </a:r>
            <a:r>
              <a:rPr lang="en-US" b="1" baseline="-25000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eff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 during L-level,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10 h,  </a:t>
            </a:r>
            <a:r>
              <a:rPr lang="en-US" dirty="0">
                <a:solidFill>
                  <a:srgbClr val="FFC000"/>
                </a:solidFill>
                <a:sym typeface="Wingdings" pitchFamily="2" charset="2"/>
              </a:rPr>
              <a:t>intensity ramp-up MD (?)</a:t>
            </a:r>
            <a:endParaRPr lang="en-US" b="1" dirty="0">
              <a:solidFill>
                <a:srgbClr val="FFC000"/>
              </a:solidFill>
              <a:sym typeface="Wingdings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MD10363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: BBLR compensation 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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test the wires during the </a:t>
            </a:r>
            <a:r>
              <a:rPr 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lumi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-levelling, 8 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MD11644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: </a:t>
            </a:r>
            <a:r>
              <a:rPr lang="en-US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VdM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cycle MD 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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test the impact of controlled NF distributions on the L-calibration, 8 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MD11665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: Test collapse with HL optics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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see Riccardo’s presentation, </a:t>
            </a:r>
            <a:r>
              <a:rPr lang="en-US" dirty="0">
                <a:solidFill>
                  <a:srgbClr val="FFC000"/>
                </a:solidFill>
                <a:sym typeface="Wingdings" pitchFamily="2" charset="2"/>
              </a:rPr>
              <a:t>(combined with HL MDs)</a:t>
            </a:r>
            <a:endParaRPr lang="en-US" dirty="0">
              <a:solidFill>
                <a:srgbClr val="FFC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MD11664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: Noise from the MB PC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 HL tele-index + before next EYETS ECR,  6 h </a:t>
            </a:r>
            <a:r>
              <a:rPr lang="en-US" dirty="0">
                <a:solidFill>
                  <a:srgbClr val="FFC000"/>
                </a:solidFill>
                <a:sym typeface="Wingdings" pitchFamily="2" charset="2"/>
              </a:rPr>
              <a:t>(combined with HL MDs)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sym typeface="Wingdings" pitchFamily="2" charset="2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MD10793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sym typeface="Wingdings" pitchFamily="2" charset="2"/>
              </a:rPr>
              <a:t>: BB limit and ions  </a:t>
            </a: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  <a:sym typeface="Wingdings" pitchFamily="2" charset="2"/>
              </a:rPr>
              <a:t>to prepare for the Pb-Pb 2025 configuration, 8 h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algn="l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462715-E2A2-FF62-170F-3353C018CDE4}"/>
              </a:ext>
            </a:extLst>
          </p:cNvPr>
          <p:cNvSpPr txBox="1"/>
          <p:nvPr/>
        </p:nvSpPr>
        <p:spPr>
          <a:xfrm>
            <a:off x="134234" y="217316"/>
            <a:ext cx="1131393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dirty="0">
                <a:latin typeface="Roboto" panose="02000000000000000000" pitchFamily="2" charset="0"/>
              </a:rPr>
              <a:t>Beam-beam and luminosity studies (+IBS, +crabbing, +noise, +</a:t>
            </a:r>
            <a:r>
              <a:rPr lang="en-GB" sz="2800" b="1" dirty="0" err="1">
                <a:latin typeface="Roboto" panose="02000000000000000000" pitchFamily="2" charset="0"/>
              </a:rPr>
              <a:t>VdM</a:t>
            </a:r>
            <a:r>
              <a:rPr lang="en-GB" sz="2800" b="1" dirty="0">
                <a:latin typeface="Roboto" panose="02000000000000000000" pitchFamily="2" charset="0"/>
              </a:rPr>
              <a:t>)</a:t>
            </a:r>
            <a:endParaRPr lang="en-US" sz="2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115129A-70E5-38F6-1C2B-E008D10CB176}"/>
              </a:ext>
            </a:extLst>
          </p:cNvPr>
          <p:cNvSpPr txBox="1"/>
          <p:nvPr/>
        </p:nvSpPr>
        <p:spPr>
          <a:xfrm>
            <a:off x="1683226" y="5721465"/>
            <a:ext cx="821595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3200" b="1" dirty="0"/>
              <a:t>Legend </a:t>
            </a:r>
            <a:r>
              <a:rPr lang="en-US" sz="3200" b="1" dirty="0">
                <a:sym typeface="Wingdings" pitchFamily="2" charset="2"/>
              </a:rPr>
              <a:t>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rgbClr val="00B050"/>
                </a:solidFill>
              </a:rPr>
              <a:t>MD1/2 or before</a:t>
            </a:r>
            <a:r>
              <a:rPr lang="en-US" sz="3200" b="1" dirty="0"/>
              <a:t>, </a:t>
            </a:r>
            <a:r>
              <a:rPr lang="en-US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MD3/4</a:t>
            </a:r>
            <a:r>
              <a:rPr lang="en-US" sz="3200" b="1" dirty="0"/>
              <a:t>, </a:t>
            </a:r>
            <a:r>
              <a:rPr lang="en-US" sz="32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MD5</a:t>
            </a:r>
          </a:p>
        </p:txBody>
      </p:sp>
    </p:spTree>
    <p:extLst>
      <p:ext uri="{BB962C8B-B14F-4D97-AF65-F5344CB8AC3E}">
        <p14:creationId xmlns:p14="http://schemas.microsoft.com/office/powerpoint/2010/main" val="3183601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E67E18F-9F04-99B3-D9B6-8552EC5B8D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9" y="1082566"/>
            <a:ext cx="11376025" cy="5118210"/>
          </a:xfrm>
        </p:spPr>
        <p:txBody>
          <a:bodyPr>
            <a:normAutofit/>
          </a:bodyPr>
          <a:lstStyle/>
          <a:p>
            <a:pPr lvl="1" indent="0">
              <a:buNone/>
            </a:pPr>
            <a:endParaRPr lang="en-CH" dirty="0"/>
          </a:p>
          <a:p>
            <a:pPr marL="720899" lvl="1" indent="-342900">
              <a:buFont typeface="Arial" panose="020B0604020202020204" pitchFamily="34" charset="0"/>
              <a:buChar char="•"/>
            </a:pPr>
            <a:endParaRPr lang="en-CH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4EF213C-6E2A-0153-AA64-B40E19972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Studies of IBS at </a:t>
            </a:r>
            <a:r>
              <a:rPr lang="en-CH"/>
              <a:t>injection (4</a:t>
            </a:r>
            <a:r>
              <a:rPr lang="en-US" dirty="0"/>
              <a:t> </a:t>
            </a:r>
            <a:r>
              <a:rPr lang="en-CH"/>
              <a:t>h</a:t>
            </a:r>
            <a:r>
              <a:rPr lang="en-CH" dirty="0"/>
              <a:t>)</a:t>
            </a:r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BCB9C20A-8B52-0476-29DD-D20D54276C26}"/>
              </a:ext>
            </a:extLst>
          </p:cNvPr>
          <p:cNvSpPr txBox="1">
            <a:spLocks/>
          </p:cNvSpPr>
          <p:nvPr/>
        </p:nvSpPr>
        <p:spPr>
          <a:xfrm>
            <a:off x="467255" y="1082566"/>
            <a:ext cx="11376025" cy="51182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00" b="1" i="0" u="none" strike="noStrike" cap="none" spc="0" baseline="0">
                <a:solidFill>
                  <a:srgbClr val="2F2F2F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377999" marR="0" indent="-377999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2F2F2F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724235" marR="0" indent="-400235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2F2F2F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073249" marR="0" indent="-42525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2F2F2F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128837" marR="0" indent="-300037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2F2F2F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527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099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671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243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indent="-342900" hangingPunct="1">
              <a:buFont typeface="Wingdings" pitchFamily="2" charset="2"/>
              <a:buChar char="§"/>
            </a:pPr>
            <a:r>
              <a:rPr lang="en-US" sz="1900" dirty="0">
                <a:solidFill>
                  <a:schemeClr val="tx1"/>
                </a:solidFill>
              </a:rPr>
              <a:t>AIM</a:t>
            </a:r>
            <a:r>
              <a:rPr lang="en-CH" sz="1900">
                <a:solidFill>
                  <a:schemeClr val="tx1"/>
                </a:solidFill>
              </a:rPr>
              <a:t>: </a:t>
            </a:r>
            <a:r>
              <a:rPr lang="en-CH" sz="1900" b="0" dirty="0">
                <a:solidFill>
                  <a:schemeClr val="tx1"/>
                </a:solidFill>
              </a:rPr>
              <a:t>Study </a:t>
            </a:r>
            <a:r>
              <a:rPr lang="en-CH" sz="1900" dirty="0">
                <a:solidFill>
                  <a:schemeClr val="tx1"/>
                </a:solidFill>
              </a:rPr>
              <a:t>IBS for various distributions</a:t>
            </a:r>
            <a:r>
              <a:rPr lang="en-CH" sz="1900" b="0" dirty="0">
                <a:solidFill>
                  <a:schemeClr val="tx1"/>
                </a:solidFill>
              </a:rPr>
              <a:t> and detect additional sources of </a:t>
            </a:r>
            <a:r>
              <a:rPr lang="en-CH" sz="1900" dirty="0">
                <a:solidFill>
                  <a:schemeClr val="tx1"/>
                </a:solidFill>
              </a:rPr>
              <a:t>emittance blowup </a:t>
            </a:r>
            <a:r>
              <a:rPr lang="en-CH" sz="1900">
                <a:solidFill>
                  <a:schemeClr val="tx1"/>
                </a:solidFill>
              </a:rPr>
              <a:t>at injection</a:t>
            </a:r>
            <a:r>
              <a:rPr lang="en-US" sz="1900" b="0" dirty="0">
                <a:solidFill>
                  <a:schemeClr val="tx1"/>
                </a:solidFill>
              </a:rPr>
              <a:t> </a:t>
            </a:r>
            <a:r>
              <a:rPr lang="en-CH" sz="1900" b="0">
                <a:solidFill>
                  <a:schemeClr val="tx1"/>
                </a:solidFill>
              </a:rPr>
              <a:t>to</a:t>
            </a:r>
            <a:r>
              <a:rPr lang="en-CH" sz="1900" b="0" dirty="0">
                <a:solidFill>
                  <a:schemeClr val="tx1"/>
                </a:solidFill>
              </a:rPr>
              <a:t>:</a:t>
            </a:r>
          </a:p>
          <a:p>
            <a:pPr marL="720899" lvl="1" indent="-342900" hangingPunct="1">
              <a:buFont typeface="Arial" panose="020B0604020202020204" pitchFamily="34" charset="0"/>
              <a:buChar char="•"/>
            </a:pPr>
            <a:r>
              <a:rPr lang="en-CH" sz="1900" b="0" dirty="0">
                <a:solidFill>
                  <a:schemeClr val="tx1"/>
                </a:solidFill>
              </a:rPr>
              <a:t>benchmark our </a:t>
            </a:r>
            <a:r>
              <a:rPr lang="en-CH" sz="1900" dirty="0">
                <a:solidFill>
                  <a:schemeClr val="tx1"/>
                </a:solidFill>
              </a:rPr>
              <a:t>IBS models</a:t>
            </a:r>
          </a:p>
          <a:p>
            <a:pPr marL="720899" lvl="1" indent="-342900" hangingPunct="1">
              <a:buFont typeface="Arial" panose="020B0604020202020204" pitchFamily="34" charset="0"/>
              <a:buChar char="•"/>
            </a:pPr>
            <a:r>
              <a:rPr lang="en-CH" sz="1900" b="0" dirty="0">
                <a:solidFill>
                  <a:schemeClr val="tx1"/>
                </a:solidFill>
              </a:rPr>
              <a:t>study impact of </a:t>
            </a:r>
            <a:r>
              <a:rPr lang="en-CH" sz="1900" dirty="0">
                <a:solidFill>
                  <a:schemeClr val="tx1"/>
                </a:solidFill>
              </a:rPr>
              <a:t>non-Gaussian tails</a:t>
            </a:r>
            <a:r>
              <a:rPr lang="en-CH" sz="1900" b="0" dirty="0">
                <a:solidFill>
                  <a:schemeClr val="tx1"/>
                </a:solidFill>
              </a:rPr>
              <a:t> on IBS emittance growth</a:t>
            </a:r>
          </a:p>
          <a:p>
            <a:pPr marL="720899" lvl="1" indent="-342900" hangingPunct="1">
              <a:buFont typeface="Arial" panose="020B0604020202020204" pitchFamily="34" charset="0"/>
              <a:buChar char="•"/>
            </a:pPr>
            <a:r>
              <a:rPr lang="en-CH" sz="1900" b="0">
                <a:solidFill>
                  <a:schemeClr val="tx1"/>
                </a:solidFill>
              </a:rPr>
              <a:t>identifying </a:t>
            </a:r>
            <a:r>
              <a:rPr lang="en-CH" sz="1900" dirty="0">
                <a:solidFill>
                  <a:schemeClr val="tx1"/>
                </a:solidFill>
              </a:rPr>
              <a:t>additional sources of emittance blowup </a:t>
            </a:r>
            <a:r>
              <a:rPr lang="en-CH" sz="1900" b="0" dirty="0">
                <a:solidFill>
                  <a:schemeClr val="tx1"/>
                </a:solidFill>
              </a:rPr>
              <a:t>during injection beyond IBS </a:t>
            </a:r>
          </a:p>
          <a:p>
            <a:pPr marL="342900" indent="-342900" hangingPunct="1">
              <a:buFont typeface="Wingdings" pitchFamily="2" charset="2"/>
              <a:buChar char="§"/>
            </a:pPr>
            <a:r>
              <a:rPr lang="en-US" sz="1900" dirty="0">
                <a:solidFill>
                  <a:schemeClr val="tx1"/>
                </a:solidFill>
              </a:rPr>
              <a:t>PROCEDURE</a:t>
            </a:r>
            <a:r>
              <a:rPr lang="en-CH" sz="1900">
                <a:solidFill>
                  <a:schemeClr val="tx1"/>
                </a:solidFill>
              </a:rPr>
              <a:t>: </a:t>
            </a:r>
            <a:endParaRPr lang="en-CH" sz="1900" dirty="0">
              <a:solidFill>
                <a:schemeClr val="tx1"/>
              </a:solidFill>
            </a:endParaRPr>
          </a:p>
          <a:p>
            <a:pPr marL="835199" lvl="1" indent="-457200">
              <a:buFont typeface="+mj-lt"/>
              <a:buAutoNum type="arabicPeriod"/>
            </a:pPr>
            <a:r>
              <a:rPr lang="en-CH" sz="1700" b="0" dirty="0">
                <a:solidFill>
                  <a:schemeClr val="tx1"/>
                </a:solidFill>
              </a:rPr>
              <a:t>Inject from SPS a few high-intensity single bunches (</a:t>
            </a:r>
            <a:r>
              <a:rPr lang="en-CH" sz="1700" dirty="0">
                <a:solidFill>
                  <a:schemeClr val="tx1"/>
                </a:solidFill>
              </a:rPr>
              <a:t>2.3e11 ppb</a:t>
            </a:r>
            <a:r>
              <a:rPr lang="en-CH" sz="1700" b="0" dirty="0">
                <a:solidFill>
                  <a:schemeClr val="tx1"/>
                </a:solidFill>
              </a:rPr>
              <a:t>) per SPS injection and control their tails with scraping in </a:t>
            </a:r>
            <a:r>
              <a:rPr lang="en-CH" sz="1700" b="0">
                <a:solidFill>
                  <a:schemeClr val="tx1"/>
                </a:solidFill>
              </a:rPr>
              <a:t>the SPS: </a:t>
            </a:r>
            <a:r>
              <a:rPr lang="en-CH" sz="1700" b="0" dirty="0">
                <a:solidFill>
                  <a:schemeClr val="tx1"/>
                </a:solidFill>
              </a:rPr>
              <a:t>1st class “nominal emittance/nominal tails”, 2nd class “larger emittance, nominal tails”, 3rd class “large </a:t>
            </a:r>
            <a:r>
              <a:rPr lang="en-CH" sz="1700" b="0">
                <a:solidFill>
                  <a:schemeClr val="tx1"/>
                </a:solidFill>
              </a:rPr>
              <a:t>tails”.</a:t>
            </a:r>
            <a:r>
              <a:rPr lang="en-US" sz="1700" b="0" dirty="0">
                <a:solidFill>
                  <a:schemeClr val="tx1"/>
                </a:solidFill>
              </a:rPr>
              <a:t> Inject also few pilots to disentangle emittance BU not intensity driven.</a:t>
            </a:r>
          </a:p>
          <a:p>
            <a:pPr marL="835199" lvl="1" indent="-457200" hangingPunct="1">
              <a:buFont typeface="+mj-lt"/>
              <a:buAutoNum type="arabicPeriod"/>
            </a:pPr>
            <a:r>
              <a:rPr lang="en-US" sz="1700" b="0" dirty="0">
                <a:solidFill>
                  <a:schemeClr val="tx1"/>
                </a:solidFill>
              </a:rPr>
              <a:t>Stay </a:t>
            </a:r>
            <a:r>
              <a:rPr lang="en-CH" sz="1700">
                <a:solidFill>
                  <a:schemeClr val="tx1"/>
                </a:solidFill>
              </a:rPr>
              <a:t>at </a:t>
            </a:r>
            <a:r>
              <a:rPr lang="en-CH" sz="1700" dirty="0">
                <a:solidFill>
                  <a:schemeClr val="tx1"/>
                </a:solidFill>
              </a:rPr>
              <a:t>injection </a:t>
            </a:r>
            <a:r>
              <a:rPr lang="en-CH" sz="1700" b="0" dirty="0">
                <a:solidFill>
                  <a:schemeClr val="tx1"/>
                </a:solidFill>
              </a:rPr>
              <a:t>in the </a:t>
            </a:r>
            <a:r>
              <a:rPr lang="en-CH" sz="1700" b="0">
                <a:solidFill>
                  <a:schemeClr val="tx1"/>
                </a:solidFill>
              </a:rPr>
              <a:t>LHC </a:t>
            </a:r>
            <a:r>
              <a:rPr lang="en-US" sz="1700" b="0" dirty="0">
                <a:solidFill>
                  <a:schemeClr val="tx1"/>
                </a:solidFill>
              </a:rPr>
              <a:t>and perform</a:t>
            </a:r>
            <a:r>
              <a:rPr lang="en-CH" sz="1700" b="0">
                <a:solidFill>
                  <a:schemeClr val="tx1"/>
                </a:solidFill>
              </a:rPr>
              <a:t> </a:t>
            </a:r>
            <a:r>
              <a:rPr lang="en-CH" sz="1700" b="0" dirty="0">
                <a:solidFill>
                  <a:schemeClr val="tx1"/>
                </a:solidFill>
              </a:rPr>
              <a:t>regular wire </a:t>
            </a:r>
            <a:r>
              <a:rPr lang="en-CH" sz="1700" b="0">
                <a:solidFill>
                  <a:schemeClr val="tx1"/>
                </a:solidFill>
              </a:rPr>
              <a:t>scanner</a:t>
            </a:r>
            <a:r>
              <a:rPr lang="en-CH" sz="1700">
                <a:solidFill>
                  <a:schemeClr val="tx1"/>
                </a:solidFill>
              </a:rPr>
              <a:t> </a:t>
            </a:r>
            <a:r>
              <a:rPr lang="en-CH" sz="1700" b="0">
                <a:solidFill>
                  <a:schemeClr val="tx1"/>
                </a:solidFill>
              </a:rPr>
              <a:t>measurements</a:t>
            </a:r>
            <a:r>
              <a:rPr lang="en-US" sz="1700" b="0" dirty="0">
                <a:solidFill>
                  <a:schemeClr val="tx1"/>
                </a:solidFill>
              </a:rPr>
              <a:t> (</a:t>
            </a:r>
            <a:r>
              <a:rPr lang="en-US" sz="1700" b="0" dirty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US" sz="1700" dirty="0">
                <a:solidFill>
                  <a:srgbClr val="FFC000"/>
                </a:solidFill>
              </a:rPr>
              <a:t>WS intensive MD</a:t>
            </a:r>
            <a:r>
              <a:rPr lang="en-US" sz="1700" b="0" dirty="0">
                <a:solidFill>
                  <a:schemeClr val="tx1"/>
                </a:solidFill>
              </a:rPr>
              <a:t>).</a:t>
            </a:r>
            <a:endParaRPr lang="en-CH" sz="1700" b="0" dirty="0">
              <a:solidFill>
                <a:schemeClr val="tx1"/>
              </a:solidFill>
            </a:endParaRPr>
          </a:p>
          <a:p>
            <a:pPr marL="835199" lvl="1" indent="-457200" hangingPunct="1">
              <a:buFont typeface="+mj-lt"/>
              <a:buAutoNum type="arabicPeriod"/>
            </a:pPr>
            <a:r>
              <a:rPr lang="en-US" sz="1700" b="0" dirty="0">
                <a:solidFill>
                  <a:schemeClr val="tx1"/>
                </a:solidFill>
              </a:rPr>
              <a:t>(if time allows) check effect with </a:t>
            </a:r>
            <a:r>
              <a:rPr lang="en-CH" sz="1700" b="0">
                <a:solidFill>
                  <a:schemeClr val="tx1"/>
                </a:solidFill>
              </a:rPr>
              <a:t>reduce </a:t>
            </a:r>
            <a:r>
              <a:rPr lang="en-CH" sz="1700" dirty="0">
                <a:solidFill>
                  <a:schemeClr val="tx1"/>
                </a:solidFill>
              </a:rPr>
              <a:t>bunch length</a:t>
            </a:r>
            <a:r>
              <a:rPr lang="en-CH" sz="1700" b="0">
                <a:solidFill>
                  <a:schemeClr val="tx1"/>
                </a:solidFill>
              </a:rPr>
              <a:t>, </a:t>
            </a:r>
            <a:r>
              <a:rPr lang="en-US" sz="1700" b="0" dirty="0">
                <a:solidFill>
                  <a:schemeClr val="tx1"/>
                </a:solidFill>
              </a:rPr>
              <a:t>test positive/negative</a:t>
            </a:r>
            <a:r>
              <a:rPr lang="en-CH" sz="1700" b="0">
                <a:solidFill>
                  <a:schemeClr val="tx1"/>
                </a:solidFill>
              </a:rPr>
              <a:t> </a:t>
            </a:r>
            <a:r>
              <a:rPr lang="en-CH" sz="1700" dirty="0">
                <a:solidFill>
                  <a:schemeClr val="tx1"/>
                </a:solidFill>
              </a:rPr>
              <a:t>octupoles</a:t>
            </a:r>
            <a:r>
              <a:rPr lang="en-CH" sz="1700" b="0" dirty="0">
                <a:solidFill>
                  <a:schemeClr val="tx1"/>
                </a:solidFill>
              </a:rPr>
              <a:t> </a:t>
            </a:r>
            <a:r>
              <a:rPr lang="en-CH" sz="1700" b="0">
                <a:solidFill>
                  <a:schemeClr val="tx1"/>
                </a:solidFill>
              </a:rPr>
              <a:t>and </a:t>
            </a:r>
            <a:r>
              <a:rPr lang="en-US" sz="1700" b="0" dirty="0">
                <a:solidFill>
                  <a:schemeClr val="tx1"/>
                </a:solidFill>
              </a:rPr>
              <a:t>cycle them </a:t>
            </a:r>
            <a:r>
              <a:rPr lang="en-CH" sz="1700" b="0">
                <a:solidFill>
                  <a:schemeClr val="tx1"/>
                </a:solidFill>
              </a:rPr>
              <a:t>before dumping</a:t>
            </a:r>
            <a:r>
              <a:rPr lang="en-US" sz="1700" b="0" dirty="0">
                <a:solidFill>
                  <a:schemeClr val="tx1"/>
                </a:solidFill>
              </a:rPr>
              <a:t>.</a:t>
            </a:r>
            <a:endParaRPr lang="en-CH" b="0" dirty="0">
              <a:solidFill>
                <a:schemeClr val="tx1"/>
              </a:solidFill>
            </a:endParaRPr>
          </a:p>
          <a:p>
            <a:pPr marL="342900" indent="-342900" hangingPunct="1">
              <a:buFont typeface="Arial" panose="020B0604020202020204" pitchFamily="34" charset="0"/>
              <a:buChar char="•"/>
            </a:pP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423950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C0537F-039C-BD4B-B372-D11DF678B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F6131-CB6A-8947-B6CD-4F1A5D7542A2}" type="datetime1">
              <a:rPr lang="it-IT" smtClean="0"/>
              <a:t>20/02/24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769336-34B8-8147-9F6E-B02C2446B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CCF8B0BC-79E7-A44E-9656-3BBCF6418D9E}"/>
              </a:ext>
            </a:extLst>
          </p:cNvPr>
          <p:cNvSpPr txBox="1">
            <a:spLocks/>
          </p:cNvSpPr>
          <p:nvPr/>
        </p:nvSpPr>
        <p:spPr>
          <a:xfrm>
            <a:off x="215757" y="82451"/>
            <a:ext cx="12205698" cy="43824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Crabbing in the LHC via HOBB</a:t>
            </a:r>
            <a:r>
              <a:rPr lang="en-CH" sz="3200"/>
              <a:t> (</a:t>
            </a:r>
            <a:r>
              <a:rPr lang="en-US" sz="3200" dirty="0"/>
              <a:t>5 </a:t>
            </a:r>
            <a:r>
              <a:rPr lang="en-CH" sz="3200"/>
              <a:t>h)</a:t>
            </a:r>
            <a:endParaRPr lang="en-IT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10">
                <a:extLst>
                  <a:ext uri="{FF2B5EF4-FFF2-40B4-BE49-F238E27FC236}">
                    <a16:creationId xmlns:a16="http://schemas.microsoft.com/office/drawing/2014/main" id="{6EFE71B6-4599-304E-BCC3-A78BD1B7B52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34160" y="1208880"/>
                <a:ext cx="11573043" cy="4621927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GB" sz="2000" dirty="0">
                    <a:solidFill>
                      <a:schemeClr val="tx1"/>
                    </a:solidFill>
                  </a:rPr>
                  <a:t>PROCEDURE</a:t>
                </a:r>
                <a:r>
                  <a:rPr lang="en-GB" sz="1800" dirty="0">
                    <a:solidFill>
                      <a:schemeClr val="tx1"/>
                    </a:solidFill>
                  </a:rPr>
                  <a:t>: </a:t>
                </a:r>
              </a:p>
              <a:p>
                <a:r>
                  <a:rPr lang="en-GB" sz="1800" b="0" dirty="0">
                    <a:solidFill>
                      <a:schemeClr val="tx1"/>
                    </a:solidFill>
                  </a:rPr>
                  <a:t>Inject 1 or 2 bunch/beam (</a:t>
                </a:r>
                <a:r>
                  <a:rPr lang="en-GB" sz="1800" dirty="0">
                    <a:solidFill>
                      <a:schemeClr val="tx1"/>
                    </a:solidFill>
                  </a:rPr>
                  <a:t>2.3</a:t>
                </a:r>
                <a14:m>
                  <m:oMath xmlns:m="http://schemas.openxmlformats.org/officeDocument/2006/math">
                    <m:r>
                      <a:rPr lang="en-GB" sz="18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GB" sz="18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8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GB" sz="18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𝟏𝟏</m:t>
                        </m:r>
                      </m:sup>
                    </m:sSup>
                  </m:oMath>
                </a14:m>
                <a:r>
                  <a:rPr lang="en-GB" sz="1800" b="0" dirty="0">
                    <a:solidFill>
                      <a:schemeClr val="tx1"/>
                    </a:solidFill>
                  </a:rPr>
                  <a:t> ppb at 2.5 um,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18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m:rPr>
                        <m:nor/>
                      </m:rPr>
                      <a:rPr lang="en-GB" sz="1800" b="0" dirty="0">
                        <a:solidFill>
                          <a:schemeClr val="tx1"/>
                        </a:solidFill>
                      </a:rPr>
                      <m:t> = 12 </m:t>
                    </m:r>
                    <m:r>
                      <m:rPr>
                        <m:nor/>
                      </m:rPr>
                      <a:rPr lang="en-GB" sz="1800" b="0" dirty="0">
                        <a:solidFill>
                          <a:schemeClr val="tx1"/>
                        </a:solidFill>
                      </a:rPr>
                      <m:t>cm</m:t>
                    </m:r>
                  </m:oMath>
                </a14:m>
                <a:r>
                  <a:rPr lang="en-GB" sz="1800" b="0" dirty="0">
                    <a:solidFill>
                      <a:schemeClr val="tx1"/>
                    </a:solidFill>
                  </a:rPr>
                  <a:t>), </a:t>
                </a:r>
              </a:p>
              <a:p>
                <a:r>
                  <a:rPr lang="en-GB" sz="1800" b="0" dirty="0">
                    <a:solidFill>
                      <a:schemeClr val="tx1"/>
                    </a:solidFill>
                  </a:rPr>
                  <a:t>Stay at injection energy and colliding in IP1 (separated in IP5);</a:t>
                </a:r>
              </a:p>
              <a:p>
                <a:r>
                  <a:rPr lang="en-GB" sz="1800" dirty="0">
                    <a:solidFill>
                      <a:schemeClr val="tx1"/>
                    </a:solidFill>
                  </a:rPr>
                  <a:t>dynamical change in the IP1 vertical crossing angle </a:t>
                </a:r>
                <a:r>
                  <a:rPr lang="en-GB" sz="1800" b="0" dirty="0">
                    <a:solidFill>
                      <a:schemeClr val="tx1"/>
                    </a:solidFill>
                  </a:rPr>
                  <a:t>from -170 to 170 </a:t>
                </a:r>
                <a14:m>
                  <m:oMath xmlns:m="http://schemas.openxmlformats.org/officeDocument/2006/math">
                    <m:r>
                      <a:rPr lang="en-GB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sz="1800" b="0" dirty="0">
                    <a:solidFill>
                      <a:schemeClr val="tx1"/>
                    </a:solidFill>
                  </a:rPr>
                  <a:t>rad.</a:t>
                </a:r>
              </a:p>
              <a:p>
                <a:pPr marL="0" indent="0">
                  <a:buNone/>
                </a:pPr>
                <a:r>
                  <a:rPr lang="en-GB" sz="1800" b="0" dirty="0">
                    <a:solidFill>
                      <a:schemeClr val="tx1"/>
                    </a:solidFill>
                  </a:rPr>
                  <a:t>We expect to h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ave</m:t>
                    </m:r>
                    <m:r>
                      <a:rPr lang="en-US" sz="1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20 </m:t>
                    </m:r>
                    <m:r>
                      <a:rPr lang="en-GB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GB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sz="1800" b="0" dirty="0">
                    <a:solidFill>
                      <a:schemeClr val="tx1"/>
                    </a:solidFill>
                  </a:rPr>
                  <a:t> peak-to-peak signal at 1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18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GB" sz="1800" b="0" dirty="0">
                    <a:solidFill>
                      <a:schemeClr val="tx1"/>
                    </a:solidFill>
                  </a:rPr>
                  <a:t> at the HT monitor, deemed in the sensitivity range of this device.</a:t>
                </a:r>
              </a:p>
              <a:p>
                <a:pPr marL="0" indent="0">
                  <a:buNone/>
                </a:pPr>
                <a:r>
                  <a:rPr lang="en-GB" sz="1800" dirty="0">
                    <a:solidFill>
                      <a:srgbClr val="00B050"/>
                    </a:solidFill>
                    <a:sym typeface="Wingdings" pitchFamily="2" charset="2"/>
                  </a:rPr>
                  <a:t> </a:t>
                </a:r>
                <a:r>
                  <a:rPr lang="en-GB" sz="1800" dirty="0">
                    <a:solidFill>
                      <a:srgbClr val="00B050"/>
                    </a:solidFill>
                  </a:rPr>
                  <a:t>Strong synergies with the HT monitor studies (T. </a:t>
                </a:r>
                <a:r>
                  <a:rPr lang="en-GB" sz="1800" dirty="0" err="1">
                    <a:solidFill>
                      <a:srgbClr val="00B050"/>
                    </a:solidFill>
                  </a:rPr>
                  <a:t>Levens</a:t>
                </a:r>
                <a:r>
                  <a:rPr lang="en-GB" sz="1800" dirty="0">
                    <a:solidFill>
                      <a:srgbClr val="00B050"/>
                    </a:solidFill>
                  </a:rPr>
                  <a:t>) </a:t>
                </a:r>
                <a:r>
                  <a:rPr lang="en-GB" sz="1800" b="0" dirty="0">
                    <a:solidFill>
                      <a:schemeClr val="tx1"/>
                    </a:solidFill>
                  </a:rPr>
                  <a:t>and possible parasitic preparation with the collision at injection (e.g., 18 March). </a:t>
                </a:r>
                <a:r>
                  <a:rPr lang="en-GB" sz="1800" b="0" dirty="0">
                    <a:solidFill>
                      <a:srgbClr val="FFC000"/>
                    </a:solidFill>
                  </a:rPr>
                  <a:t>Several SPS injections required to have fresh bunches/statistics.</a:t>
                </a:r>
              </a:p>
              <a:p>
                <a:pPr marL="0" indent="0">
                  <a:buNone/>
                </a:pPr>
                <a:r>
                  <a:rPr lang="en-GB" sz="1800" b="0" dirty="0">
                    <a:solidFill>
                      <a:schemeClr val="tx1"/>
                    </a:solidFill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[1] https://indico.cern.ch/event/1350057/</a:t>
                </a:r>
                <a:r>
                  <a:rPr lang="en-GB" sz="1800" b="0" dirty="0">
                    <a:solidFill>
                      <a:schemeClr val="tx1"/>
                    </a:solidFill>
                  </a:rPr>
                  <a:t> </a:t>
                </a:r>
              </a:p>
              <a:p>
                <a:pPr marL="0" indent="0">
                  <a:buNone/>
                </a:pPr>
                <a:endParaRPr lang="en-GB" sz="2800" b="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GB" sz="2800" b="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GB" sz="2800" b="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Content Placeholder 10">
                <a:extLst>
                  <a:ext uri="{FF2B5EF4-FFF2-40B4-BE49-F238E27FC236}">
                    <a16:creationId xmlns:a16="http://schemas.microsoft.com/office/drawing/2014/main" id="{6EFE71B6-4599-304E-BCC3-A78BD1B7B52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4160" y="1208880"/>
                <a:ext cx="11573043" cy="4621927"/>
              </a:xfrm>
              <a:blipFill>
                <a:blip r:embed="rId3"/>
                <a:stretch>
                  <a:fillRect l="-1316" t="-24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FBB60B80-D56B-1C0D-4A01-D878AD045903}"/>
              </a:ext>
            </a:extLst>
          </p:cNvPr>
          <p:cNvSpPr txBox="1"/>
          <p:nvPr/>
        </p:nvSpPr>
        <p:spPr>
          <a:xfrm>
            <a:off x="215757" y="671410"/>
            <a:ext cx="1176048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400" b="1" dirty="0"/>
              <a:t>AIM</a:t>
            </a:r>
            <a:r>
              <a:rPr lang="en-GB" sz="2400" b="0" dirty="0"/>
              <a:t>: measure </a:t>
            </a:r>
            <a:r>
              <a:rPr lang="en-GB" sz="2400" dirty="0"/>
              <a:t>HOBB</a:t>
            </a:r>
            <a:r>
              <a:rPr lang="en-GB" sz="2400" b="1" dirty="0"/>
              <a:t> </a:t>
            </a:r>
            <a:r>
              <a:rPr lang="en-GB" sz="2400" dirty="0"/>
              <a:t>induced</a:t>
            </a:r>
            <a:r>
              <a:rPr lang="en-GB" sz="2400" b="1" dirty="0"/>
              <a:t> crabbing</a:t>
            </a:r>
            <a:r>
              <a:rPr lang="en-GB" sz="2400" b="0" dirty="0"/>
              <a:t> in the LHC and test the head-tail monitor [1]</a:t>
            </a:r>
            <a:endParaRPr lang="en-IT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B196EE6-DAEA-CDC9-B1E9-F2EFD7693E7D}"/>
              </a:ext>
            </a:extLst>
          </p:cNvPr>
          <p:cNvSpPr/>
          <p:nvPr/>
        </p:nvSpPr>
        <p:spPr>
          <a:xfrm>
            <a:off x="3596640" y="6350851"/>
            <a:ext cx="621792" cy="3651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741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A117F12-211F-BFE1-158A-FFF64B3FC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81" y="136525"/>
            <a:ext cx="11376025" cy="1065742"/>
          </a:xfrm>
        </p:spPr>
        <p:txBody>
          <a:bodyPr/>
          <a:lstStyle/>
          <a:p>
            <a:r>
              <a:rPr lang="en-US" dirty="0"/>
              <a:t>Non-factorizable transverse distribution</a:t>
            </a:r>
            <a:r>
              <a:rPr lang="en-CH"/>
              <a:t> (4</a:t>
            </a:r>
            <a:r>
              <a:rPr lang="en-US" dirty="0"/>
              <a:t> </a:t>
            </a:r>
            <a:r>
              <a:rPr lang="en-CH"/>
              <a:t>h)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D997BB-4902-DD8C-CBAF-EECF6761D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2A0E2D8-A398-DF85-7195-6C911ACE65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3193" y="866269"/>
            <a:ext cx="6241188" cy="349862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883ECF8-A689-7536-1D5F-79A3AF29AAC2}"/>
              </a:ext>
            </a:extLst>
          </p:cNvPr>
          <p:cNvSpPr txBox="1"/>
          <p:nvPr/>
        </p:nvSpPr>
        <p:spPr>
          <a:xfrm>
            <a:off x="157619" y="915236"/>
            <a:ext cx="5757751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AIM: </a:t>
            </a:r>
            <a:r>
              <a:rPr lang="en-US" dirty="0"/>
              <a:t>Inject and observe </a:t>
            </a:r>
            <a:r>
              <a:rPr lang="en-US" b="1" dirty="0"/>
              <a:t>non-factorizable (NF) transverse distributions in LHC </a:t>
            </a:r>
            <a:r>
              <a:rPr lang="en-US" dirty="0"/>
              <a:t>(see Elleanor’s presentation in JAP2023).</a:t>
            </a:r>
          </a:p>
          <a:p>
            <a:endParaRPr lang="en-US" b="1" dirty="0"/>
          </a:p>
          <a:p>
            <a:r>
              <a:rPr lang="en-US" dirty="0"/>
              <a:t>NF start to be the dominating contributor of the luminosity calibration error and </a:t>
            </a:r>
            <a:r>
              <a:rPr lang="en-US" b="1" dirty="0"/>
              <a:t>situation degraded in Run3 </a:t>
            </a:r>
            <a:r>
              <a:rPr lang="en-US" b="1" dirty="0">
                <a:sym typeface="Wingdings" pitchFamily="2" charset="2"/>
              </a:rPr>
              <a:t></a:t>
            </a:r>
            <a:r>
              <a:rPr lang="en-US" b="1" dirty="0"/>
              <a:t> </a:t>
            </a:r>
            <a:r>
              <a:rPr lang="en-US" dirty="0"/>
              <a:t>clear request from LPC to dedicate MD time on the problem. The proposal is to stage it in the different machines (PSB </a:t>
            </a:r>
            <a:r>
              <a:rPr lang="en-US" dirty="0">
                <a:sym typeface="Wingdings" pitchFamily="2" charset="2"/>
              </a:rPr>
              <a:t> PS  SPS</a:t>
            </a:r>
            <a:r>
              <a:rPr lang="en-US" dirty="0"/>
              <a:t>).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BD7FA0-618A-442D-E4CF-5F89324500B7}"/>
              </a:ext>
            </a:extLst>
          </p:cNvPr>
          <p:cNvSpPr txBox="1"/>
          <p:nvPr/>
        </p:nvSpPr>
        <p:spPr>
          <a:xfrm>
            <a:off x="7865533" y="4397746"/>
            <a:ext cx="221868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Courtesy of F. Alessio</a:t>
            </a:r>
            <a:endParaRPr lang="en-CH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A80B3C5-E016-D97A-A667-2BF6335B66F1}"/>
              </a:ext>
            </a:extLst>
          </p:cNvPr>
          <p:cNvSpPr txBox="1"/>
          <p:nvPr/>
        </p:nvSpPr>
        <p:spPr>
          <a:xfrm>
            <a:off x="105181" y="4448363"/>
            <a:ext cx="12181750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PROCEDURE:</a:t>
            </a:r>
          </a:p>
          <a:p>
            <a:pPr marL="342900" indent="-342900">
              <a:buAutoNum type="arabicPeriod"/>
            </a:pPr>
            <a:r>
              <a:rPr lang="en-US" dirty="0"/>
              <a:t>Prepare </a:t>
            </a:r>
            <a:r>
              <a:rPr lang="en-US" dirty="0" err="1"/>
              <a:t>VdM</a:t>
            </a:r>
            <a:r>
              <a:rPr lang="en-US" dirty="0"/>
              <a:t> like flavor in the PSB (NF and F) and after qualification in the PS and SPS, inject them in LHC (mimic part of the filling scheme of the recent </a:t>
            </a:r>
            <a:r>
              <a:rPr lang="en-US" dirty="0" err="1"/>
              <a:t>VdM</a:t>
            </a:r>
            <a:r>
              <a:rPr lang="en-US" dirty="0"/>
              <a:t> scans). </a:t>
            </a:r>
          </a:p>
          <a:p>
            <a:pPr marL="342900" indent="-342900">
              <a:buAutoNum type="arabicPeriod"/>
            </a:pPr>
            <a:r>
              <a:rPr lang="en-US" dirty="0"/>
              <a:t>Stay at injection and using consecutive </a:t>
            </a:r>
            <a:r>
              <a:rPr lang="en-US" b="1" dirty="0"/>
              <a:t>V/H scraping </a:t>
            </a:r>
            <a:r>
              <a:rPr lang="en-US" dirty="0"/>
              <a:t>and/or </a:t>
            </a:r>
            <a:r>
              <a:rPr lang="en-US" b="1" dirty="0"/>
              <a:t>WS measurement </a:t>
            </a:r>
            <a:r>
              <a:rPr lang="en-US" dirty="0"/>
              <a:t>(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>
                <a:solidFill>
                  <a:srgbClr val="FFC000"/>
                </a:solidFill>
              </a:rPr>
              <a:t>WS intensive MD</a:t>
            </a:r>
            <a:r>
              <a:rPr lang="en-US" dirty="0"/>
              <a:t>), observe and quantify if the NF feature is preserved.</a:t>
            </a:r>
          </a:p>
          <a:p>
            <a:r>
              <a:rPr lang="en-US" dirty="0">
                <a:sym typeface="Wingdings" pitchFamily="2" charset="2"/>
              </a:rPr>
              <a:t> </a:t>
            </a:r>
            <a:r>
              <a:rPr lang="en-US" dirty="0">
                <a:solidFill>
                  <a:srgbClr val="00B050"/>
                </a:solidFill>
              </a:rPr>
              <a:t>Strong synergy with the halo/tail MD program and the </a:t>
            </a:r>
            <a:r>
              <a:rPr lang="en-US" dirty="0">
                <a:solidFill>
                  <a:srgbClr val="00B05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LHC Luminosity Calibration and Monitoring Working Group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141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96565C-D09F-529A-3402-369FEBABCD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EEAC6B-AD9A-2772-EEDF-7973073CF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z="1400" smtClean="0"/>
              <a:pPr>
                <a:spcAft>
                  <a:spcPts val="600"/>
                </a:spcAft>
              </a:pPr>
              <a:t>7</a:t>
            </a:fld>
            <a:endParaRPr lang="en-US" sz="14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55A455B-8B30-0EFB-9CEF-02715D0DDDC2}"/>
              </a:ext>
            </a:extLst>
          </p:cNvPr>
          <p:cNvSpPr txBox="1"/>
          <p:nvPr/>
        </p:nvSpPr>
        <p:spPr>
          <a:xfrm>
            <a:off x="211540" y="890313"/>
            <a:ext cx="11880376" cy="4985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b="1" dirty="0"/>
              <a:t>At 450 GeV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B05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MD11663</a:t>
            </a:r>
            <a:r>
              <a:rPr lang="en-US" b="1" dirty="0">
                <a:solidFill>
                  <a:srgbClr val="00B050"/>
                </a:solidFill>
              </a:rPr>
              <a:t>: Emittance BU at injection for for the HL-LHC single bunches </a:t>
            </a: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</a:t>
            </a:r>
            <a:r>
              <a:rPr lang="en-US" dirty="0">
                <a:solidFill>
                  <a:srgbClr val="00B050"/>
                </a:solidFill>
              </a:rPr>
              <a:t> IBS focused, 4 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B05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MD11603</a:t>
            </a:r>
            <a:r>
              <a:rPr lang="en-US" b="1" dirty="0">
                <a:solidFill>
                  <a:srgbClr val="00B050"/>
                </a:solidFill>
              </a:rPr>
              <a:t>: HOBB induced crabbing </a:t>
            </a: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 To induce/see the 20 um/</a:t>
            </a:r>
            <a:r>
              <a:rPr lang="en-US" dirty="0" err="1">
                <a:solidFill>
                  <a:srgbClr val="00B050"/>
                </a:solidFill>
                <a:sym typeface="Wingdings" pitchFamily="2" charset="2"/>
              </a:rPr>
              <a:t>sigma_z</a:t>
            </a: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 crabbing, 5 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B05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MD11643</a:t>
            </a:r>
            <a:r>
              <a:rPr lang="en-US" b="1" dirty="0">
                <a:solidFill>
                  <a:srgbClr val="00B050"/>
                </a:solidFill>
              </a:rPr>
              <a:t>: Non-factorizable distributions </a:t>
            </a: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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For the absolute luminosity calibration, 4 h</a:t>
            </a:r>
            <a:endParaRPr lang="en-US" dirty="0">
              <a:solidFill>
                <a:srgbClr val="00B050"/>
              </a:solidFill>
            </a:endParaRPr>
          </a:p>
          <a:p>
            <a:endParaRPr lang="en-US" b="1" dirty="0">
              <a:solidFill>
                <a:srgbClr val="00B050"/>
              </a:solidFill>
            </a:endParaRPr>
          </a:p>
          <a:p>
            <a:r>
              <a:rPr lang="en-US" sz="2400" b="1" dirty="0"/>
              <a:t>During the ramp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B05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MD6983</a:t>
            </a:r>
            <a:r>
              <a:rPr lang="en-US" b="1" dirty="0">
                <a:solidFill>
                  <a:srgbClr val="00B050"/>
                </a:solidFill>
              </a:rPr>
              <a:t>: Emittance BU for the HL-LHC single bunches </a:t>
            </a:r>
            <a:r>
              <a:rPr lang="en-US" b="1" dirty="0">
                <a:solidFill>
                  <a:srgbClr val="00B050"/>
                </a:solidFill>
                <a:sym typeface="Wingdings" pitchFamily="2" charset="2"/>
              </a:rPr>
              <a:t> </a:t>
            </a: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Measure and localize the BU, 6 h</a:t>
            </a:r>
            <a:endParaRPr lang="en-US" dirty="0">
              <a:solidFill>
                <a:srgbClr val="00B05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r>
              <a:rPr lang="en-US" sz="2400" b="1" dirty="0"/>
              <a:t>At 6.8 </a:t>
            </a:r>
            <a:r>
              <a:rPr lang="en-US" sz="2400" b="1" dirty="0" err="1"/>
              <a:t>TeV</a:t>
            </a:r>
            <a:endParaRPr lang="en-US" sz="24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MD9603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: BB limit at the </a:t>
            </a:r>
            <a:r>
              <a:rPr lang="en-US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EoL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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optimization of Run3 (nominal vs BCMS), 10 h, </a:t>
            </a:r>
            <a:r>
              <a:rPr lang="en-US" dirty="0" err="1">
                <a:solidFill>
                  <a:srgbClr val="FFC000"/>
                </a:solidFill>
                <a:sym typeface="Wingdings" pitchFamily="2" charset="2"/>
              </a:rPr>
              <a:t>EoF</a:t>
            </a:r>
            <a:r>
              <a:rPr lang="en-US" dirty="0">
                <a:solidFill>
                  <a:srgbClr val="FFC000"/>
                </a:solidFill>
                <a:sym typeface="Wingdings" pitchFamily="2" charset="2"/>
              </a:rPr>
              <a:t> MD (?)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MD11666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:</a:t>
            </a:r>
            <a:r>
              <a:rPr lang="en-US" b="1" i="1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 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impact of the SPS scraping on losses/𝜎</a:t>
            </a:r>
            <a:r>
              <a:rPr lang="en-US" b="1" baseline="-25000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eff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 during L-level, 10 h,  </a:t>
            </a:r>
            <a:r>
              <a:rPr lang="en-US" dirty="0">
                <a:solidFill>
                  <a:srgbClr val="FFC000"/>
                </a:solidFill>
                <a:sym typeface="Wingdings" pitchFamily="2" charset="2"/>
              </a:rPr>
              <a:t>intensity ramp-up MD (?)</a:t>
            </a:r>
            <a:endParaRPr lang="en-US" b="1" dirty="0">
              <a:solidFill>
                <a:srgbClr val="FFC000"/>
              </a:solidFill>
              <a:sym typeface="Wingdings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MD10363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: BBLR compensation 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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test the wires during the </a:t>
            </a:r>
            <a:r>
              <a:rPr 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lumi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-levelling, 8 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MD11644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: </a:t>
            </a:r>
            <a:r>
              <a:rPr lang="en-US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VdM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cycle MD 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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test the impact of controlled NF distributions on the L-calibration, 8 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MD11665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: Test collapse with HL optics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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see Riccardo’s presentation, </a:t>
            </a:r>
            <a:r>
              <a:rPr lang="en-US" dirty="0">
                <a:solidFill>
                  <a:srgbClr val="FFC000"/>
                </a:solidFill>
                <a:sym typeface="Wingdings" pitchFamily="2" charset="2"/>
              </a:rPr>
              <a:t>(combined with HL MDs)</a:t>
            </a:r>
            <a:endParaRPr lang="en-US" dirty="0">
              <a:solidFill>
                <a:srgbClr val="FFC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MD11664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: Noise from the MB PC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 HL tele-index + before next EYETS ECR,  6 h (combined with HL MDs)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sym typeface="Wingdings" pitchFamily="2" charset="2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MD10793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sym typeface="Wingdings" pitchFamily="2" charset="2"/>
              </a:rPr>
              <a:t>: BB limit and ions  </a:t>
            </a: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  <a:sym typeface="Wingdings" pitchFamily="2" charset="2"/>
              </a:rPr>
              <a:t>to prepare for the Pb-Pb 2025 configuration, 8 h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algn="l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462715-E2A2-FF62-170F-3353C018CDE4}"/>
              </a:ext>
            </a:extLst>
          </p:cNvPr>
          <p:cNvSpPr txBox="1"/>
          <p:nvPr/>
        </p:nvSpPr>
        <p:spPr>
          <a:xfrm>
            <a:off x="134234" y="217316"/>
            <a:ext cx="1131393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dirty="0">
                <a:latin typeface="Roboto" panose="02000000000000000000" pitchFamily="2" charset="0"/>
              </a:rPr>
              <a:t>Beam-beam and luminosity studies (+IBS, +crabbing, +noise, +</a:t>
            </a:r>
            <a:r>
              <a:rPr lang="en-GB" sz="2800" b="1" dirty="0" err="1">
                <a:latin typeface="Roboto" panose="02000000000000000000" pitchFamily="2" charset="0"/>
              </a:rPr>
              <a:t>VdM</a:t>
            </a:r>
            <a:r>
              <a:rPr lang="en-GB" sz="2800" b="1" dirty="0">
                <a:latin typeface="Roboto" panose="02000000000000000000" pitchFamily="2" charset="0"/>
              </a:rPr>
              <a:t>)</a:t>
            </a:r>
            <a:endParaRPr lang="en-US" sz="28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5727AD-AFBA-52A7-F21C-E1BDB6F7C423}"/>
              </a:ext>
            </a:extLst>
          </p:cNvPr>
          <p:cNvSpPr/>
          <p:nvPr/>
        </p:nvSpPr>
        <p:spPr>
          <a:xfrm>
            <a:off x="134234" y="890313"/>
            <a:ext cx="10779360" cy="143844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7A1FA8B-410F-9008-B2D1-955925BAC77E}"/>
              </a:ext>
            </a:extLst>
          </p:cNvPr>
          <p:cNvSpPr/>
          <p:nvPr/>
        </p:nvSpPr>
        <p:spPr>
          <a:xfrm>
            <a:off x="134234" y="3239904"/>
            <a:ext cx="11846226" cy="2332015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E13A266-F3FF-89D2-F83E-500C12D72323}"/>
              </a:ext>
            </a:extLst>
          </p:cNvPr>
          <p:cNvSpPr txBox="1"/>
          <p:nvPr/>
        </p:nvSpPr>
        <p:spPr>
          <a:xfrm>
            <a:off x="1683226" y="5721465"/>
            <a:ext cx="821595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3200" b="1" dirty="0"/>
              <a:t>Legend </a:t>
            </a:r>
            <a:r>
              <a:rPr lang="en-US" sz="3200" b="1" dirty="0">
                <a:sym typeface="Wingdings" pitchFamily="2" charset="2"/>
              </a:rPr>
              <a:t>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rgbClr val="00B050"/>
                </a:solidFill>
              </a:rPr>
              <a:t>MD1/2 or before</a:t>
            </a:r>
            <a:r>
              <a:rPr lang="en-US" sz="3200" b="1" dirty="0"/>
              <a:t>, </a:t>
            </a:r>
            <a:r>
              <a:rPr lang="en-US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MD3/4</a:t>
            </a:r>
            <a:r>
              <a:rPr lang="en-US" sz="3200" b="1" dirty="0"/>
              <a:t>, </a:t>
            </a:r>
            <a:r>
              <a:rPr lang="en-US" sz="32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MD5</a:t>
            </a:r>
          </a:p>
        </p:txBody>
      </p:sp>
    </p:spTree>
    <p:extLst>
      <p:ext uri="{BB962C8B-B14F-4D97-AF65-F5344CB8AC3E}">
        <p14:creationId xmlns:p14="http://schemas.microsoft.com/office/powerpoint/2010/main" val="30067806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DDD5B0-69BD-3982-98BB-BCBB98A52C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0B7F63-8136-9E6C-2809-7DF23343B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z="1400" smtClean="0"/>
              <a:pPr>
                <a:spcAft>
                  <a:spcPts val="600"/>
                </a:spcAft>
              </a:pPr>
              <a:t>8</a:t>
            </a:fld>
            <a:endParaRPr lang="en-US" sz="14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73A1B1-66F3-A0BB-9668-9E3B079C2A90}"/>
              </a:ext>
            </a:extLst>
          </p:cNvPr>
          <p:cNvSpPr txBox="1"/>
          <p:nvPr/>
        </p:nvSpPr>
        <p:spPr>
          <a:xfrm>
            <a:off x="254644" y="237701"/>
            <a:ext cx="1119271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b="1" dirty="0"/>
              <a:t>Emittance BU of HL single bunches (RAMP)  6 h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ADD8230-CEDC-026A-8F21-663459C2CB06}"/>
              </a:ext>
            </a:extLst>
          </p:cNvPr>
          <p:cNvSpPr txBox="1"/>
          <p:nvPr/>
        </p:nvSpPr>
        <p:spPr>
          <a:xfrm>
            <a:off x="254644" y="816372"/>
            <a:ext cx="5034454" cy="47089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AIM: </a:t>
            </a:r>
          </a:p>
          <a:p>
            <a:r>
              <a:rPr lang="en-US" dirty="0"/>
              <a:t>Quantify the the HL-LHC single bunch emittance blow-up during the ramp.</a:t>
            </a:r>
          </a:p>
          <a:p>
            <a:pPr algn="l"/>
            <a:endParaRPr lang="en-US" dirty="0"/>
          </a:p>
          <a:p>
            <a:pPr algn="l"/>
            <a:r>
              <a:rPr lang="en-US" b="1" dirty="0"/>
              <a:t>PROCEDURE: </a:t>
            </a:r>
          </a:p>
          <a:p>
            <a:r>
              <a:rPr lang="en-US" dirty="0"/>
              <a:t>Very similar approach of the BSRT calibration but with the bunches having </a:t>
            </a:r>
            <a:r>
              <a:rPr lang="en-US" b="1" dirty="0"/>
              <a:t>2.3e11 ppb</a:t>
            </a:r>
            <a:r>
              <a:rPr lang="en-US" dirty="0"/>
              <a:t> and emittance injected in range of </a:t>
            </a:r>
            <a:r>
              <a:rPr lang="en-US" b="1" dirty="0"/>
              <a:t>1.5-2.5 urad</a:t>
            </a:r>
            <a:r>
              <a:rPr lang="en-US" dirty="0"/>
              <a:t>. (1.3e12 p was the integral for BSRT calibration, FILL8778). In principle we could consider </a:t>
            </a:r>
            <a:r>
              <a:rPr lang="en-US" b="1" dirty="0"/>
              <a:t>5 HL-LHC  bunches</a:t>
            </a:r>
            <a:r>
              <a:rPr lang="en-US" dirty="0"/>
              <a:t> per beam (TBC).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Once ramped, we could test the </a:t>
            </a:r>
            <a:r>
              <a:rPr lang="en-US" b="1" dirty="0"/>
              <a:t>end-of-collapse </a:t>
            </a:r>
            <a:r>
              <a:rPr lang="en-US" dirty="0"/>
              <a:t>and stay in collision for 30 min. 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GB" dirty="0">
                <a:solidFill>
                  <a:srgbClr val="00B050"/>
                </a:solidFill>
              </a:rPr>
              <a:t>Partial synergy with the BSRT calibration</a:t>
            </a:r>
            <a:endParaRPr lang="en-US" dirty="0"/>
          </a:p>
          <a:p>
            <a:r>
              <a:rPr lang="en-US" dirty="0">
                <a:sym typeface="Wingdings" pitchFamily="2" charset="2"/>
              </a:rPr>
              <a:t> </a:t>
            </a:r>
            <a:r>
              <a:rPr lang="en-US" dirty="0">
                <a:solidFill>
                  <a:srgbClr val="FFC000"/>
                </a:solidFill>
              </a:rPr>
              <a:t>WS intensive MD</a:t>
            </a:r>
            <a:endParaRPr lang="en-US" dirty="0"/>
          </a:p>
          <a:p>
            <a:pPr algn="l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6BA89C8-7B36-8D1E-EF65-A638DBCACA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9099" y="1383712"/>
            <a:ext cx="6818818" cy="376369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4613FCE-FFDD-C2E5-FCAC-7837700C5562}"/>
              </a:ext>
            </a:extLst>
          </p:cNvPr>
          <p:cNvSpPr txBox="1"/>
          <p:nvPr/>
        </p:nvSpPr>
        <p:spPr>
          <a:xfrm>
            <a:off x="6310963" y="1164650"/>
            <a:ext cx="477509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BSRT Calibration in 2023 (courtesy of G. Trad)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B1A0311-418A-807C-7A4A-A3D94FF83CEC}"/>
              </a:ext>
            </a:extLst>
          </p:cNvPr>
          <p:cNvSpPr txBox="1"/>
          <p:nvPr/>
        </p:nvSpPr>
        <p:spPr>
          <a:xfrm>
            <a:off x="254644" y="5308531"/>
            <a:ext cx="7677423" cy="11079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Depending on the result:</a:t>
            </a:r>
          </a:p>
          <a:p>
            <a:pPr algn="l"/>
            <a:r>
              <a:rPr lang="en-US" dirty="0"/>
              <a:t>- test bunches with different scraping from the SPS to see the tail evolution.</a:t>
            </a:r>
          </a:p>
          <a:p>
            <a:r>
              <a:rPr lang="en-US" dirty="0"/>
              <a:t>- test a single bunch (SETUP beam) with relaxed collimators.)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26479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96565C-D09F-529A-3402-369FEBABCD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EEAC6B-AD9A-2772-EEDF-7973073CF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z="1400" smtClean="0"/>
              <a:pPr>
                <a:spcAft>
                  <a:spcPts val="600"/>
                </a:spcAft>
              </a:pPr>
              <a:t>9</a:t>
            </a:fld>
            <a:endParaRPr lang="en-US" sz="14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55A455B-8B30-0EFB-9CEF-02715D0DDDC2}"/>
              </a:ext>
            </a:extLst>
          </p:cNvPr>
          <p:cNvSpPr txBox="1"/>
          <p:nvPr/>
        </p:nvSpPr>
        <p:spPr>
          <a:xfrm>
            <a:off x="211540" y="890313"/>
            <a:ext cx="11880376" cy="4985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b="1" dirty="0"/>
              <a:t>At 450 GeV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B05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MD11663</a:t>
            </a:r>
            <a:r>
              <a:rPr lang="en-US" b="1" dirty="0">
                <a:solidFill>
                  <a:srgbClr val="00B050"/>
                </a:solidFill>
              </a:rPr>
              <a:t>: Emittance BU at injection for for the HL-LHC single bunches </a:t>
            </a: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</a:t>
            </a:r>
            <a:r>
              <a:rPr lang="en-US" dirty="0">
                <a:solidFill>
                  <a:srgbClr val="00B050"/>
                </a:solidFill>
              </a:rPr>
              <a:t> IBS focused, 4 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B05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MD11603</a:t>
            </a:r>
            <a:r>
              <a:rPr lang="en-US" b="1" dirty="0">
                <a:solidFill>
                  <a:srgbClr val="00B050"/>
                </a:solidFill>
              </a:rPr>
              <a:t>: HOBB induced crabbing </a:t>
            </a: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 To induce/see the 20 um/</a:t>
            </a:r>
            <a:r>
              <a:rPr lang="en-US" dirty="0" err="1">
                <a:solidFill>
                  <a:srgbClr val="00B050"/>
                </a:solidFill>
                <a:sym typeface="Wingdings" pitchFamily="2" charset="2"/>
              </a:rPr>
              <a:t>sigma_z</a:t>
            </a: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 crabbing, 5 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B05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MD11643</a:t>
            </a:r>
            <a:r>
              <a:rPr lang="en-US" b="1" dirty="0">
                <a:solidFill>
                  <a:srgbClr val="00B050"/>
                </a:solidFill>
              </a:rPr>
              <a:t>: Non-factorizable distributions </a:t>
            </a: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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For the absolute luminosity calibration, 4 h</a:t>
            </a:r>
            <a:endParaRPr lang="en-US" dirty="0">
              <a:solidFill>
                <a:srgbClr val="00B050"/>
              </a:solidFill>
            </a:endParaRPr>
          </a:p>
          <a:p>
            <a:endParaRPr lang="en-US" b="1" dirty="0">
              <a:solidFill>
                <a:srgbClr val="00B050"/>
              </a:solidFill>
            </a:endParaRPr>
          </a:p>
          <a:p>
            <a:r>
              <a:rPr lang="en-US" sz="2400" b="1" dirty="0"/>
              <a:t>During the ramp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B05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MD6983</a:t>
            </a:r>
            <a:r>
              <a:rPr lang="en-US" b="1" dirty="0">
                <a:solidFill>
                  <a:srgbClr val="00B050"/>
                </a:solidFill>
              </a:rPr>
              <a:t>: Emittance BU for the HL-LHC single bunches </a:t>
            </a:r>
            <a:r>
              <a:rPr lang="en-US" b="1" dirty="0">
                <a:solidFill>
                  <a:srgbClr val="00B050"/>
                </a:solidFill>
                <a:sym typeface="Wingdings" pitchFamily="2" charset="2"/>
              </a:rPr>
              <a:t> </a:t>
            </a: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Measure and localize the BU, 6 h</a:t>
            </a:r>
            <a:endParaRPr lang="en-US" dirty="0">
              <a:solidFill>
                <a:srgbClr val="00B05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r>
              <a:rPr lang="en-US" sz="2400" b="1" dirty="0"/>
              <a:t>At 6.8 </a:t>
            </a:r>
            <a:r>
              <a:rPr lang="en-US" sz="2400" b="1" dirty="0" err="1"/>
              <a:t>TeV</a:t>
            </a:r>
            <a:endParaRPr lang="en-US" sz="24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MD9603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: BB limit at the </a:t>
            </a:r>
            <a:r>
              <a:rPr lang="en-US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EoL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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optimization of Run3 (nominal vs BCMS), 10 h, </a:t>
            </a:r>
            <a:r>
              <a:rPr lang="en-US" dirty="0" err="1">
                <a:solidFill>
                  <a:srgbClr val="FFC000"/>
                </a:solidFill>
                <a:sym typeface="Wingdings" pitchFamily="2" charset="2"/>
              </a:rPr>
              <a:t>EoF</a:t>
            </a:r>
            <a:r>
              <a:rPr lang="en-US" dirty="0">
                <a:solidFill>
                  <a:srgbClr val="FFC000"/>
                </a:solidFill>
                <a:sym typeface="Wingdings" pitchFamily="2" charset="2"/>
              </a:rPr>
              <a:t> MD (?)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MD11666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:</a:t>
            </a:r>
            <a:r>
              <a:rPr lang="en-US" b="1" i="1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 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impact of the SPS scraping on losses/𝜎</a:t>
            </a:r>
            <a:r>
              <a:rPr lang="en-US" b="1" baseline="-25000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eff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 during L-level,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10 h,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  </a:t>
            </a:r>
            <a:r>
              <a:rPr lang="en-US" dirty="0">
                <a:solidFill>
                  <a:srgbClr val="FFC000"/>
                </a:solidFill>
                <a:sym typeface="Wingdings" pitchFamily="2" charset="2"/>
              </a:rPr>
              <a:t>intensity ramp-up MD (?)</a:t>
            </a:r>
            <a:endParaRPr lang="en-US" b="1" dirty="0">
              <a:solidFill>
                <a:srgbClr val="FFC000"/>
              </a:solidFill>
              <a:sym typeface="Wingdings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MD10363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: BBLR compensation 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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test the wires during the </a:t>
            </a:r>
            <a:r>
              <a:rPr 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lumi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-levelling, 8 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MD11644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: </a:t>
            </a:r>
            <a:r>
              <a:rPr lang="en-US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VdM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cycle MD 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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test the impact of controlled NF distributions on the L-calibration, 8 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MD11665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: Test collapse with HL optics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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see Riccardo’s presentation, </a:t>
            </a:r>
            <a:r>
              <a:rPr lang="en-US" dirty="0">
                <a:solidFill>
                  <a:srgbClr val="FFC000"/>
                </a:solidFill>
                <a:sym typeface="Wingdings" pitchFamily="2" charset="2"/>
              </a:rPr>
              <a:t>(combined with HL MDs)</a:t>
            </a:r>
            <a:endParaRPr lang="en-US" dirty="0">
              <a:solidFill>
                <a:srgbClr val="FFC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MD11664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: Noise from the MB PC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 HL tele-index + before next EYETS ECR,  6 h (combined with HL MDs)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sym typeface="Wingdings" pitchFamily="2" charset="2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MD10793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sym typeface="Wingdings" pitchFamily="2" charset="2"/>
              </a:rPr>
              <a:t>: BB limit and ions  </a:t>
            </a: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  <a:sym typeface="Wingdings" pitchFamily="2" charset="2"/>
              </a:rPr>
              <a:t>to prepare for the Pb-Pb 2025 configuration, 8 h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algn="l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462715-E2A2-FF62-170F-3353C018CDE4}"/>
              </a:ext>
            </a:extLst>
          </p:cNvPr>
          <p:cNvSpPr txBox="1"/>
          <p:nvPr/>
        </p:nvSpPr>
        <p:spPr>
          <a:xfrm>
            <a:off x="134234" y="217316"/>
            <a:ext cx="1131393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dirty="0">
                <a:latin typeface="Roboto" panose="02000000000000000000" pitchFamily="2" charset="0"/>
              </a:rPr>
              <a:t>Beam-beam and luminosity studies (+IBS, +crabbing, +noise, +</a:t>
            </a:r>
            <a:r>
              <a:rPr lang="en-GB" sz="2800" b="1" dirty="0" err="1">
                <a:latin typeface="Roboto" panose="02000000000000000000" pitchFamily="2" charset="0"/>
              </a:rPr>
              <a:t>VdM</a:t>
            </a:r>
            <a:r>
              <a:rPr lang="en-GB" sz="2800" b="1" dirty="0">
                <a:latin typeface="Roboto" panose="02000000000000000000" pitchFamily="2" charset="0"/>
              </a:rPr>
              <a:t>)</a:t>
            </a:r>
            <a:endParaRPr lang="en-US" sz="28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5727AD-AFBA-52A7-F21C-E1BDB6F7C423}"/>
              </a:ext>
            </a:extLst>
          </p:cNvPr>
          <p:cNvSpPr/>
          <p:nvPr/>
        </p:nvSpPr>
        <p:spPr>
          <a:xfrm>
            <a:off x="134234" y="890313"/>
            <a:ext cx="10779360" cy="143844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7A1FA8B-410F-9008-B2D1-955925BAC77E}"/>
              </a:ext>
            </a:extLst>
          </p:cNvPr>
          <p:cNvSpPr/>
          <p:nvPr/>
        </p:nvSpPr>
        <p:spPr>
          <a:xfrm>
            <a:off x="172887" y="2328760"/>
            <a:ext cx="11846226" cy="809145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D12FD30-3438-3C20-259F-BAC1DAEF3782}"/>
              </a:ext>
            </a:extLst>
          </p:cNvPr>
          <p:cNvSpPr txBox="1"/>
          <p:nvPr/>
        </p:nvSpPr>
        <p:spPr>
          <a:xfrm>
            <a:off x="1683226" y="5721465"/>
            <a:ext cx="821595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3200" b="1" dirty="0"/>
              <a:t>Legend </a:t>
            </a:r>
            <a:r>
              <a:rPr lang="en-US" sz="3200" b="1" dirty="0">
                <a:sym typeface="Wingdings" pitchFamily="2" charset="2"/>
              </a:rPr>
              <a:t>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rgbClr val="00B050"/>
                </a:solidFill>
              </a:rPr>
              <a:t>MD1/2 or before</a:t>
            </a:r>
            <a:r>
              <a:rPr lang="en-US" sz="3200" b="1" dirty="0"/>
              <a:t>, </a:t>
            </a:r>
            <a:r>
              <a:rPr lang="en-US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MD3/4</a:t>
            </a:r>
            <a:r>
              <a:rPr lang="en-US" sz="3200" b="1" dirty="0"/>
              <a:t>, </a:t>
            </a:r>
            <a:r>
              <a:rPr lang="en-US" sz="32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MD5</a:t>
            </a:r>
          </a:p>
        </p:txBody>
      </p:sp>
    </p:spTree>
    <p:extLst>
      <p:ext uri="{BB962C8B-B14F-4D97-AF65-F5344CB8AC3E}">
        <p14:creationId xmlns:p14="http://schemas.microsoft.com/office/powerpoint/2010/main" val="28389362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13261</TotalTime>
  <Words>2397</Words>
  <Application>Microsoft Macintosh PowerPoint</Application>
  <PresentationFormat>Widescreen</PresentationFormat>
  <Paragraphs>183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Cambria Math</vt:lpstr>
      <vt:lpstr>Roboto</vt:lpstr>
      <vt:lpstr>Symbol</vt:lpstr>
      <vt:lpstr>Wingdings</vt:lpstr>
      <vt:lpstr>Office Theme</vt:lpstr>
      <vt:lpstr>Beam-beam and luminosity studies  </vt:lpstr>
      <vt:lpstr>PowerPoint Presentation</vt:lpstr>
      <vt:lpstr>PowerPoint Presentation</vt:lpstr>
      <vt:lpstr>Studies of IBS at injection (4 h)</vt:lpstr>
      <vt:lpstr>PowerPoint Presentation</vt:lpstr>
      <vt:lpstr>Non-factorizable transverse distribution (4 h)</vt:lpstr>
      <vt:lpstr>PowerPoint Presentation</vt:lpstr>
      <vt:lpstr>PowerPoint Presentation</vt:lpstr>
      <vt:lpstr>PowerPoint Presentation</vt:lpstr>
      <vt:lpstr>PowerPoint Presentation</vt:lpstr>
      <vt:lpstr>Extra losses during collisions</vt:lpstr>
      <vt:lpstr>PowerPoint Presentation</vt:lpstr>
      <vt:lpstr>VdM bunches and non-factorization (8 h)</vt:lpstr>
      <vt:lpstr>Noise from the dipole converters (6 h, HL cycle) 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Guido Sterbini</dc:creator>
  <cp:lastModifiedBy>Guido Sterbini</cp:lastModifiedBy>
  <cp:revision>91</cp:revision>
  <dcterms:created xsi:type="dcterms:W3CDTF">2022-04-25T16:15:19Z</dcterms:created>
  <dcterms:modified xsi:type="dcterms:W3CDTF">2024-02-20T13:05:33Z</dcterms:modified>
</cp:coreProperties>
</file>