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99" r:id="rId3"/>
    <p:sldId id="300" r:id="rId4"/>
    <p:sldId id="301" r:id="rId5"/>
    <p:sldId id="303" r:id="rId6"/>
    <p:sldId id="305" r:id="rId7"/>
    <p:sldId id="308" r:id="rId8"/>
    <p:sldId id="294" r:id="rId9"/>
    <p:sldId id="296" r:id="rId10"/>
    <p:sldId id="298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73" autoAdjust="0"/>
    <p:restoredTop sz="95194" autoAdjust="0"/>
  </p:normalViewPr>
  <p:slideViewPr>
    <p:cSldViewPr snapToGrid="0" snapToObjects="1">
      <p:cViewPr varScale="1">
        <p:scale>
          <a:sx n="119" d="100"/>
          <a:sy n="119" d="100"/>
        </p:scale>
        <p:origin x="725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Motorized Adapters Polyurethane pastils Issue: accelerated ageing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Vincent Schenk and Jean-Sébastien Rigaud (TE/MSC/SMT, polymer lab) </a:t>
            </a:r>
          </a:p>
          <a:p>
            <a:pPr algn="l"/>
            <a:r>
              <a:rPr lang="en-US" sz="1800" dirty="0"/>
              <a:t>12/02/2024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4913"/>
            <a:ext cx="11618912" cy="2535237"/>
          </a:xfrm>
        </p:spPr>
        <p:txBody>
          <a:bodyPr/>
          <a:lstStyle/>
          <a:p>
            <a:pPr marL="0" lvl="1" indent="0">
              <a:spcAft>
                <a:spcPts val="1000"/>
              </a:spcAft>
              <a:buNone/>
            </a:pPr>
            <a:r>
              <a:rPr lang="en-US" b="1" dirty="0"/>
              <a:t>To avoid a premature failure of PU pads in the future, a </a:t>
            </a:r>
            <a:r>
              <a:rPr lang="en-US" b="1" dirty="0" err="1"/>
              <a:t>thermokinetic</a:t>
            </a:r>
            <a:r>
              <a:rPr lang="en-US" b="1" dirty="0"/>
              <a:t> analysis could be carried out to estimate their lifetime:</a:t>
            </a:r>
          </a:p>
          <a:p>
            <a:pPr lvl="1">
              <a:spcAft>
                <a:spcPts val="1000"/>
              </a:spcAft>
            </a:pPr>
            <a:r>
              <a:rPr lang="en-US" dirty="0"/>
              <a:t>Monitoring properties (shore A, compression modulus…) during the accelerated ageing at different isotherms</a:t>
            </a:r>
          </a:p>
          <a:p>
            <a:pPr lvl="1">
              <a:spcAft>
                <a:spcPts val="1000"/>
              </a:spcAft>
            </a:pPr>
            <a:r>
              <a:rPr lang="en-US" dirty="0"/>
              <a:t>Use of a </a:t>
            </a:r>
            <a:r>
              <a:rPr lang="en-US" dirty="0" err="1"/>
              <a:t>thermokinetic</a:t>
            </a:r>
            <a:r>
              <a:rPr lang="en-US" dirty="0"/>
              <a:t> software called AKTS-</a:t>
            </a:r>
            <a:r>
              <a:rPr lang="en-US" dirty="0" err="1"/>
              <a:t>Thermokinetics</a:t>
            </a:r>
            <a:r>
              <a:rPr lang="en-US" dirty="0"/>
              <a:t> and enter data obtained at different isotherms and ageing durations</a:t>
            </a:r>
          </a:p>
          <a:p>
            <a:pPr lvl="1">
              <a:spcAft>
                <a:spcPts val="1000"/>
              </a:spcAft>
            </a:pPr>
            <a:r>
              <a:rPr lang="en-US" dirty="0"/>
              <a:t>Fit a model (based on Arrhenius-type law) with the experimental data and extrapolate to longer times, and define the lifetime of the material studied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Accelerated ageing of PU: </a:t>
            </a:r>
            <a:r>
              <a:rPr lang="en-US" dirty="0" err="1"/>
              <a:t>thermokinetic</a:t>
            </a:r>
            <a:r>
              <a:rPr lang="en-US" dirty="0"/>
              <a:t>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SCHENK, J-S RIGAUD | Motorized Adapters Polyurethane pastils Issue: accelerated ageing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D13E01A-B46C-3C9C-86B0-89764805E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15" y="4920440"/>
            <a:ext cx="1789449" cy="5212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D82C3F8-A965-1874-DA4F-504E2B126A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0945" y="3854152"/>
            <a:ext cx="4301988" cy="233655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8905C57-DD97-1347-08A0-8829AE831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0152" y="3854891"/>
            <a:ext cx="4225297" cy="233581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7AE9183-5114-46FA-64BA-6C050F6882F5}"/>
              </a:ext>
            </a:extLst>
          </p:cNvPr>
          <p:cNvSpPr txBox="1"/>
          <p:nvPr/>
        </p:nvSpPr>
        <p:spPr>
          <a:xfrm>
            <a:off x="194133" y="4419600"/>
            <a:ext cx="196938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u="sng" dirty="0">
                <a:solidFill>
                  <a:srgbClr val="303030"/>
                </a:solidFill>
              </a:rPr>
              <a:t>Experimental data:</a:t>
            </a:r>
            <a:endParaRPr lang="en-GB" u="sng" dirty="0">
              <a:solidFill>
                <a:srgbClr val="30303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30B855-0B79-1537-EBB1-5686C186F828}"/>
              </a:ext>
            </a:extLst>
          </p:cNvPr>
          <p:cNvSpPr txBox="1"/>
          <p:nvPr/>
        </p:nvSpPr>
        <p:spPr>
          <a:xfrm>
            <a:off x="6525083" y="4419600"/>
            <a:ext cx="11520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u="sng" dirty="0">
                <a:solidFill>
                  <a:srgbClr val="303030"/>
                </a:solidFill>
              </a:rPr>
              <a:t>Prediction:</a:t>
            </a:r>
            <a:endParaRPr lang="en-GB" u="sng" dirty="0">
              <a:solidFill>
                <a:srgbClr val="303030"/>
              </a:solidFill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66079A69-57DF-AB7D-C49E-BA37A3C3A258}"/>
              </a:ext>
            </a:extLst>
          </p:cNvPr>
          <p:cNvSpPr/>
          <p:nvPr/>
        </p:nvSpPr>
        <p:spPr>
          <a:xfrm>
            <a:off x="6845167" y="4787479"/>
            <a:ext cx="412750" cy="2349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455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3513"/>
            <a:ext cx="10423494" cy="4608512"/>
          </a:xfrm>
        </p:spPr>
        <p:txBody>
          <a:bodyPr/>
          <a:lstStyle/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/>
              <a:t>Reproduce PU sample failure under different conditions based on ASTM D543-95 “</a:t>
            </a:r>
            <a:r>
              <a:rPr lang="en-GB" u="sng" dirty="0"/>
              <a:t>Evaluating the Resistance of Plastics to Chemical Reagents</a:t>
            </a:r>
            <a:r>
              <a:rPr lang="en-GB" dirty="0"/>
              <a:t>”</a:t>
            </a:r>
            <a:r>
              <a:rPr lang="en-US" dirty="0"/>
              <a:t> Practice B “</a:t>
            </a:r>
            <a:r>
              <a:rPr lang="en-GB" dirty="0"/>
              <a:t>MECHANICAL STRESS AND REAGENT EXPOSURE”</a:t>
            </a:r>
            <a:endParaRPr lang="en-US" dirty="0"/>
          </a:p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/>
              <a:t>Ageing conditions based on previous accelerating ageing of </a:t>
            </a:r>
            <a:r>
              <a:rPr lang="en-US" dirty="0" err="1"/>
              <a:t>polymide</a:t>
            </a:r>
            <a:r>
              <a:rPr lang="en-US" dirty="0"/>
              <a:t> wire: “</a:t>
            </a:r>
            <a:r>
              <a:rPr lang="en-GB" dirty="0"/>
              <a:t>Environmental Stress Cracking of Thermoplastic Polyimide Insulated Wires”.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I. Accelerated ageing of PU: preliminary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SCHENK, J-S RIGAUD | Motorized Adapters Polyurethane pastils Issue: accelerated ageing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282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3513"/>
            <a:ext cx="9463668" cy="4864256"/>
          </a:xfrm>
        </p:spPr>
        <p:txBody>
          <a:bodyPr/>
          <a:lstStyle/>
          <a:p>
            <a:pPr marL="0" lvl="1" indent="0">
              <a:spcAft>
                <a:spcPts val="1000"/>
              </a:spcAft>
              <a:buNone/>
            </a:pPr>
            <a:r>
              <a:rPr lang="en-US" b="1" dirty="0"/>
              <a:t>Test plan and ageing parameters:</a:t>
            </a:r>
          </a:p>
          <a:p>
            <a:pPr lvl="1">
              <a:spcAft>
                <a:spcPts val="1000"/>
              </a:spcAft>
            </a:pPr>
            <a:r>
              <a:rPr lang="en-US" u="sng" dirty="0"/>
              <a:t>Materials:</a:t>
            </a:r>
            <a:r>
              <a:rPr lang="en-US" dirty="0"/>
              <a:t> </a:t>
            </a:r>
            <a:r>
              <a:rPr lang="en-US" dirty="0" err="1"/>
              <a:t>Synthene</a:t>
            </a:r>
            <a:r>
              <a:rPr lang="en-US" dirty="0"/>
              <a:t> HPE 70, </a:t>
            </a:r>
            <a:r>
              <a:rPr lang="en-US" dirty="0" err="1"/>
              <a:t>SikaBiresin</a:t>
            </a:r>
            <a:r>
              <a:rPr lang="en-US" dirty="0"/>
              <a:t> UR350</a:t>
            </a:r>
            <a:endParaRPr lang="en-US" u="sng" dirty="0"/>
          </a:p>
          <a:p>
            <a:pPr lvl="1">
              <a:spcAft>
                <a:spcPts val="1000"/>
              </a:spcAft>
            </a:pPr>
            <a:r>
              <a:rPr lang="en-US" u="sng" dirty="0"/>
              <a:t>Duration:</a:t>
            </a:r>
            <a:r>
              <a:rPr lang="en-US" dirty="0"/>
              <a:t> 168 hours</a:t>
            </a:r>
          </a:p>
          <a:p>
            <a:pPr lvl="1">
              <a:spcAft>
                <a:spcPts val="1000"/>
              </a:spcAft>
            </a:pPr>
            <a:r>
              <a:rPr lang="en-US" u="sng" dirty="0"/>
              <a:t>Temperature:</a:t>
            </a:r>
            <a:r>
              <a:rPr lang="en-US" dirty="0"/>
              <a:t> 60°C in a convection oven</a:t>
            </a:r>
          </a:p>
          <a:p>
            <a:pPr lvl="1">
              <a:spcAft>
                <a:spcPts val="1000"/>
              </a:spcAft>
            </a:pPr>
            <a:r>
              <a:rPr lang="en-US" u="sng" dirty="0"/>
              <a:t>Properties monitored:</a:t>
            </a:r>
            <a:r>
              <a:rPr lang="en-US" dirty="0"/>
              <a:t> </a:t>
            </a:r>
            <a:r>
              <a:rPr lang="en-US" b="1" dirty="0"/>
              <a:t>Shore A hardness </a:t>
            </a:r>
            <a:r>
              <a:rPr lang="en-US" dirty="0"/>
              <a:t>and </a:t>
            </a:r>
            <a:r>
              <a:rPr lang="en-US" b="1" dirty="0"/>
              <a:t>tensile modulus</a:t>
            </a:r>
          </a:p>
          <a:p>
            <a:pPr lvl="1">
              <a:spcAft>
                <a:spcPts val="1000"/>
              </a:spcAft>
            </a:pPr>
            <a:r>
              <a:rPr lang="en-US" u="sng" dirty="0"/>
              <a:t>Samples:</a:t>
            </a:r>
            <a:r>
              <a:rPr lang="en-US" dirty="0"/>
              <a:t> 5 samples per configuration for reproducibility</a:t>
            </a:r>
          </a:p>
          <a:p>
            <a:pPr lvl="1">
              <a:spcAft>
                <a:spcPts val="1000"/>
              </a:spcAft>
            </a:pPr>
            <a:r>
              <a:rPr lang="en-US" u="sng" dirty="0"/>
              <a:t>Ageing configuration: </a:t>
            </a:r>
          </a:p>
          <a:p>
            <a:pPr lvl="5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dirty="0"/>
              <a:t>60°C + </a:t>
            </a:r>
            <a:r>
              <a:rPr lang="en-US" dirty="0" err="1"/>
              <a:t>Molykote</a:t>
            </a:r>
            <a:r>
              <a:rPr lang="en-US" dirty="0"/>
              <a:t> BR2 Plus</a:t>
            </a:r>
          </a:p>
          <a:p>
            <a:pPr lvl="5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US" dirty="0"/>
              <a:t>60°C + </a:t>
            </a:r>
            <a:r>
              <a:rPr lang="en-US" dirty="0" err="1"/>
              <a:t>Molykote</a:t>
            </a:r>
            <a:r>
              <a:rPr lang="en-US" dirty="0"/>
              <a:t> BR2 Plus + 5% Strain</a:t>
            </a:r>
          </a:p>
          <a:p>
            <a:pPr marL="0" lvl="1" indent="0">
              <a:spcAft>
                <a:spcPts val="500"/>
              </a:spcAft>
              <a:buNone/>
            </a:pPr>
            <a:r>
              <a:rPr lang="en-US" sz="1600" dirty="0"/>
              <a:t>         </a:t>
            </a:r>
            <a:r>
              <a:rPr lang="en-US" sz="1600" b="1" dirty="0"/>
              <a:t>   </a:t>
            </a:r>
          </a:p>
          <a:p>
            <a:pPr marL="0" lvl="1" indent="0">
              <a:spcAft>
                <a:spcPts val="400"/>
              </a:spcAft>
              <a:buNone/>
            </a:pPr>
            <a:r>
              <a:rPr lang="en-US" sz="1600" dirty="0"/>
              <a:t>			</a:t>
            </a:r>
            <a:endParaRPr lang="en-US" sz="1600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656681"/>
            <a:ext cx="11376025" cy="1065742"/>
          </a:xfrm>
        </p:spPr>
        <p:txBody>
          <a:bodyPr/>
          <a:lstStyle/>
          <a:p>
            <a:r>
              <a:rPr lang="en-US" sz="2800" dirty="0"/>
              <a:t>Accelerated ageing of PU: </a:t>
            </a:r>
            <a:r>
              <a:rPr lang="en-GB" sz="2800" dirty="0"/>
              <a:t>candidates suggested by the POLAB</a:t>
            </a:r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SCHENK, J-S RIGAUD | Motorized Adapters Polyurethane pastils Issue: accelerated ageing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42A69F-8E59-5C2D-021B-D7D284C7D495}"/>
              </a:ext>
            </a:extLst>
          </p:cNvPr>
          <p:cNvSpPr txBox="1"/>
          <p:nvPr/>
        </p:nvSpPr>
        <p:spPr>
          <a:xfrm>
            <a:off x="9063126" y="4724496"/>
            <a:ext cx="280030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Shore A and tensile sample: </a:t>
            </a:r>
          </a:p>
          <a:p>
            <a:pPr algn="ctr"/>
            <a:r>
              <a:rPr lang="en-US" sz="1600" dirty="0"/>
              <a:t>DIN 50125 Type E</a:t>
            </a:r>
            <a:endParaRPr lang="en-GB" sz="1600" dirty="0"/>
          </a:p>
        </p:txBody>
      </p:sp>
      <p:pic>
        <p:nvPicPr>
          <p:cNvPr id="1026" name="Picture 2" descr="Tensile test specimens | 3D CAD Model Library | GrabCAD">
            <a:extLst>
              <a:ext uri="{FF2B5EF4-FFF2-40B4-BE49-F238E27FC236}">
                <a16:creationId xmlns:a16="http://schemas.microsoft.com/office/drawing/2014/main" id="{8B65D789-3178-3986-B3F5-2C4EA4258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3126" y="2719741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78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machine with a few parts&#10;&#10;Description automatically generated with medium confidence">
            <a:extLst>
              <a:ext uri="{FF2B5EF4-FFF2-40B4-BE49-F238E27FC236}">
                <a16:creationId xmlns:a16="http://schemas.microsoft.com/office/drawing/2014/main" id="{8626B6E1-7D37-3BB0-D8E6-DA973C91B3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9360833" y="1177534"/>
            <a:ext cx="2700000" cy="2700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623BF01-4CBE-E7BA-D697-AC10AB22C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Ageing set-up and testing devices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A2705-EC1E-E55A-9448-A29B86FC2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9E7C7-B6EC-413E-F019-BC3F45C39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SCHENK, J-S RIGAUD | Motorized Adapters Polyurethane pastils Issue: accelerated ageing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D4344-EC7A-977D-81D2-975FCD7C9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 descr="A machine in a factory&#10;&#10;Description automatically generated">
            <a:extLst>
              <a:ext uri="{FF2B5EF4-FFF2-40B4-BE49-F238E27FC236}">
                <a16:creationId xmlns:a16="http://schemas.microsoft.com/office/drawing/2014/main" id="{70DA4D92-DEBB-3B60-C77E-713B3C23E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549898" y="1177534"/>
            <a:ext cx="2700000" cy="2700000"/>
          </a:xfrm>
          <a:prstGeom prst="rect">
            <a:avLst/>
          </a:prstGeom>
        </p:spPr>
      </p:pic>
      <p:pic>
        <p:nvPicPr>
          <p:cNvPr id="12" name="Picture 11" descr="A metal object with black objects on it&#10;&#10;Description automatically generated">
            <a:extLst>
              <a:ext uri="{FF2B5EF4-FFF2-40B4-BE49-F238E27FC236}">
                <a16:creationId xmlns:a16="http://schemas.microsoft.com/office/drawing/2014/main" id="{EEF01EA7-17F7-1B04-F471-DCD7996CF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942102" y="1177536"/>
            <a:ext cx="2700000" cy="2700000"/>
          </a:xfrm>
          <a:prstGeom prst="rect">
            <a:avLst/>
          </a:prstGeom>
        </p:spPr>
      </p:pic>
      <p:pic>
        <p:nvPicPr>
          <p:cNvPr id="14" name="Picture 13" descr="A piece of art with blue tape on a table&#10;&#10;Description automatically generated">
            <a:extLst>
              <a:ext uri="{FF2B5EF4-FFF2-40B4-BE49-F238E27FC236}">
                <a16:creationId xmlns:a16="http://schemas.microsoft.com/office/drawing/2014/main" id="{E00E088C-3366-50B6-7024-967F13AFC4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31167" y="1177535"/>
            <a:ext cx="2700000" cy="270000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98DCA82-94A9-A417-CD45-911FCF183300}"/>
              </a:ext>
            </a:extLst>
          </p:cNvPr>
          <p:cNvCxnSpPr>
            <a:cxnSpLocks/>
          </p:cNvCxnSpPr>
          <p:nvPr/>
        </p:nvCxnSpPr>
        <p:spPr>
          <a:xfrm>
            <a:off x="6096000" y="1177534"/>
            <a:ext cx="0" cy="38516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AC42576-C796-4F78-01CB-2361A9EF311B}"/>
              </a:ext>
            </a:extLst>
          </p:cNvPr>
          <p:cNvSpPr txBox="1"/>
          <p:nvPr/>
        </p:nvSpPr>
        <p:spPr>
          <a:xfrm>
            <a:off x="6549898" y="4404476"/>
            <a:ext cx="26999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Shore A measuring device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EC1FE4-88C9-ED0B-B48D-8C13602EF8EB}"/>
              </a:ext>
            </a:extLst>
          </p:cNvPr>
          <p:cNvSpPr txBox="1"/>
          <p:nvPr/>
        </p:nvSpPr>
        <p:spPr>
          <a:xfrm>
            <a:off x="9360833" y="4429065"/>
            <a:ext cx="26999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Tensile test device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E61A1F-9ED5-81F8-737A-E05EB4BA713D}"/>
              </a:ext>
            </a:extLst>
          </p:cNvPr>
          <p:cNvSpPr txBox="1"/>
          <p:nvPr/>
        </p:nvSpPr>
        <p:spPr>
          <a:xfrm>
            <a:off x="131167" y="4290566"/>
            <a:ext cx="269999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Tensile sample cover with </a:t>
            </a:r>
            <a:r>
              <a:rPr lang="en-US" dirty="0" err="1"/>
              <a:t>Molykote</a:t>
            </a:r>
            <a:r>
              <a:rPr lang="en-US" dirty="0"/>
              <a:t> grease – no strain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166435-4676-CD02-C7AE-572E2034497A}"/>
              </a:ext>
            </a:extLst>
          </p:cNvPr>
          <p:cNvSpPr txBox="1"/>
          <p:nvPr/>
        </p:nvSpPr>
        <p:spPr>
          <a:xfrm>
            <a:off x="2942102" y="4294923"/>
            <a:ext cx="269999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Tensile sample cover with </a:t>
            </a:r>
            <a:r>
              <a:rPr lang="en-US" dirty="0" err="1"/>
              <a:t>Molykote</a:t>
            </a:r>
            <a:r>
              <a:rPr lang="en-US" dirty="0"/>
              <a:t> grease – 5% strain</a:t>
            </a:r>
          </a:p>
        </p:txBody>
      </p:sp>
    </p:spTree>
    <p:extLst>
      <p:ext uri="{BB962C8B-B14F-4D97-AF65-F5344CB8AC3E}">
        <p14:creationId xmlns:p14="http://schemas.microsoft.com/office/powerpoint/2010/main" val="1745240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68802A-E68E-3934-83F5-2762DC801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55690"/>
            <a:ext cx="11376024" cy="494508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EBAC05-5301-1F1D-EF81-BEC2893C7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73593"/>
            <a:ext cx="11376025" cy="1065742"/>
          </a:xfrm>
        </p:spPr>
        <p:txBody>
          <a:bodyPr/>
          <a:lstStyle/>
          <a:p>
            <a:r>
              <a:rPr lang="en-US" dirty="0"/>
              <a:t>Test results</a:t>
            </a:r>
            <a:br>
              <a:rPr lang="en-US" dirty="0"/>
            </a:br>
            <a:r>
              <a:rPr lang="en-US" sz="2400" dirty="0" err="1">
                <a:solidFill>
                  <a:schemeClr val="accent2"/>
                </a:solidFill>
              </a:rPr>
              <a:t>SikaBiresin</a:t>
            </a:r>
            <a:r>
              <a:rPr lang="en-US" sz="2400" dirty="0">
                <a:solidFill>
                  <a:schemeClr val="accent2"/>
                </a:solidFill>
              </a:rPr>
              <a:t> UR350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EA175-EB23-E659-21D0-559683572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45559-7085-E0B6-7AE5-02B1DAF35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SCHENK, J-S RIGAUD | Motorized Adapters Polyurethane pastils Issue: accelerated ageing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0D50B-E220-00F7-85A1-67DF7334C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C59FCB-9465-77E2-6216-143BD7F28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2000" y="0"/>
            <a:ext cx="7200000" cy="41246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6F07FE9-4C95-777D-2181-1E4F1C0F8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2000" y="5422102"/>
            <a:ext cx="8280000" cy="9069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2C254B-EB9B-AA24-A983-C29534C7D4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2724254"/>
            <a:ext cx="5040000" cy="263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26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68802A-E68E-3934-83F5-2762DC801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55690"/>
            <a:ext cx="11376024" cy="494508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EBAC05-5301-1F1D-EF81-BEC2893C7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results</a:t>
            </a:r>
            <a:br>
              <a:rPr lang="en-US" dirty="0"/>
            </a:br>
            <a:r>
              <a:rPr lang="en-US" sz="2400" dirty="0" err="1">
                <a:solidFill>
                  <a:schemeClr val="accent2"/>
                </a:solidFill>
              </a:rPr>
              <a:t>Synthene</a:t>
            </a:r>
            <a:r>
              <a:rPr lang="en-US" sz="2400" dirty="0">
                <a:solidFill>
                  <a:schemeClr val="accent2"/>
                </a:solidFill>
              </a:rPr>
              <a:t> HPE 70A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EA175-EB23-E659-21D0-559683572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45559-7085-E0B6-7AE5-02B1DAF35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SCHENK, J-S RIGAUD | Motorized Adapters Polyurethane pastils Issue: accelerated ageing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0D50B-E220-00F7-85A1-67DF7334C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210672-9E5B-C0AD-2AAA-5D4DBA2E1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2000" y="0"/>
            <a:ext cx="7200000" cy="38581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92EC3A-BE9F-A59A-781A-1AFBE7923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2000" y="5377184"/>
            <a:ext cx="8280000" cy="9736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79FA55-B024-997E-248B-E06B04F08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05646"/>
            <a:ext cx="5040000" cy="237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14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5208A1-2798-387B-8FFE-03C6E6D5D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The preliminary tests didn’t reveal any significant degradation regarding the different polyurethanes : no visual, physical and mechanical changes.</a:t>
            </a:r>
          </a:p>
          <a:p>
            <a:r>
              <a:rPr lang="en-US" b="0" dirty="0"/>
              <a:t>Based on the tensile test, it appears that there is a large dispersion for the tensile stress and especially the elongation at break unlike the modulus which is more reliable to follow the degradation of the PU.</a:t>
            </a:r>
          </a:p>
          <a:p>
            <a:r>
              <a:rPr lang="en-US" b="0" dirty="0"/>
              <a:t>Ageing at 60°C for one week is not long and hot enough. </a:t>
            </a:r>
            <a:r>
              <a:rPr lang="en-GB" b="0" dirty="0"/>
              <a:t>To really hope to see a change, we will have to increase the temperature and extend the ageing time.</a:t>
            </a:r>
            <a:endParaRPr lang="en-US" b="0" dirty="0"/>
          </a:p>
          <a:p>
            <a:r>
              <a:rPr lang="en-US" b="0" dirty="0"/>
              <a:t>Finally, regarding the temperature and time on this test, the bending strain of 5% is probably not enough to aged the polyurethane.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A86EAE-A993-FEB5-9498-30E854A70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of preliminary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E3DB4-E202-2048-B75E-ED3CEF73D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26597-71D1-F412-8B9B-716F67548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SCHENK, J-S RIGAUD | Motorized Adapters Polyurethane pastils Issue: accelerated ageing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7E95E-3323-7FC3-4171-5F0DC3F0A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438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3513"/>
            <a:ext cx="10602911" cy="4608512"/>
          </a:xfrm>
        </p:spPr>
        <p:txBody>
          <a:bodyPr/>
          <a:lstStyle/>
          <a:p>
            <a:pPr marL="0" lvl="1" indent="0">
              <a:buNone/>
            </a:pPr>
            <a:r>
              <a:rPr lang="en-US" b="1" dirty="0"/>
              <a:t>Different studies will be conducted:</a:t>
            </a:r>
          </a:p>
          <a:p>
            <a:pPr marL="0" lvl="1" indent="0">
              <a:buNone/>
            </a:pPr>
            <a:endParaRPr lang="en-US" b="1" dirty="0"/>
          </a:p>
          <a:p>
            <a:pPr lvl="1">
              <a:spcAft>
                <a:spcPts val="1000"/>
              </a:spcAft>
            </a:pPr>
            <a:r>
              <a:rPr lang="en-US" dirty="0"/>
              <a:t>Understand and reproduce PU sample failure under different conditions (high temperature and grease) with PU available in the POLAB</a:t>
            </a:r>
          </a:p>
          <a:p>
            <a:pPr lvl="1">
              <a:spcAft>
                <a:spcPts val="1000"/>
              </a:spcAft>
            </a:pPr>
            <a:r>
              <a:rPr lang="en-US" dirty="0"/>
              <a:t>If successful, apply previous study to A&amp;P PU samples and compare chemical compatibility with </a:t>
            </a:r>
            <a:r>
              <a:rPr lang="en-US" dirty="0" err="1"/>
              <a:t>Molykote</a:t>
            </a:r>
            <a:r>
              <a:rPr lang="en-US" dirty="0"/>
              <a:t> BR2+</a:t>
            </a:r>
          </a:p>
          <a:p>
            <a:pPr lvl="1">
              <a:spcAft>
                <a:spcPts val="1000"/>
              </a:spcAft>
            </a:pPr>
            <a:r>
              <a:rPr lang="en-US" dirty="0"/>
              <a:t>Use the properties monitored and extrapolate them using a </a:t>
            </a:r>
            <a:r>
              <a:rPr lang="en-US" dirty="0" err="1"/>
              <a:t>thermokinetic</a:t>
            </a:r>
            <a:r>
              <a:rPr lang="en-US" dirty="0"/>
              <a:t> software to define a lifetime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Accelerated ageing of PU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SCHENK, J-S RIGAUD | Motorized Adapters Polyurethane pastils Issue: accelerated ageing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3513"/>
            <a:ext cx="8545512" cy="3487737"/>
          </a:xfrm>
        </p:spPr>
        <p:txBody>
          <a:bodyPr/>
          <a:lstStyle/>
          <a:p>
            <a:pPr marL="0" lvl="1" indent="0">
              <a:spcAft>
                <a:spcPts val="1000"/>
              </a:spcAft>
              <a:buNone/>
            </a:pPr>
            <a:r>
              <a:rPr lang="en-US" b="1" dirty="0"/>
              <a:t>Test plan and ageing parameters:</a:t>
            </a:r>
          </a:p>
          <a:p>
            <a:pPr lvl="1">
              <a:spcAft>
                <a:spcPts val="1000"/>
              </a:spcAft>
            </a:pPr>
            <a:r>
              <a:rPr lang="en-US" u="sng" dirty="0"/>
              <a:t>Materials:</a:t>
            </a:r>
            <a:r>
              <a:rPr lang="en-US" dirty="0"/>
              <a:t> </a:t>
            </a:r>
            <a:r>
              <a:rPr lang="en-US" dirty="0" err="1"/>
              <a:t>Synthene</a:t>
            </a:r>
            <a:r>
              <a:rPr lang="en-US" dirty="0"/>
              <a:t> HPE 70, </a:t>
            </a:r>
            <a:r>
              <a:rPr lang="en-US" dirty="0" err="1"/>
              <a:t>Sikabiresin</a:t>
            </a:r>
            <a:r>
              <a:rPr lang="en-US" dirty="0"/>
              <a:t> UR350 and </a:t>
            </a:r>
            <a:r>
              <a:rPr lang="en-US" dirty="0" err="1"/>
              <a:t>Molykote</a:t>
            </a:r>
            <a:r>
              <a:rPr lang="en-US" dirty="0"/>
              <a:t> BR2+</a:t>
            </a:r>
            <a:endParaRPr lang="en-US" u="sng" dirty="0"/>
          </a:p>
          <a:p>
            <a:pPr lvl="1">
              <a:spcAft>
                <a:spcPts val="1000"/>
              </a:spcAft>
            </a:pPr>
            <a:r>
              <a:rPr lang="en-US" u="sng" dirty="0"/>
              <a:t>Duration:</a:t>
            </a:r>
            <a:r>
              <a:rPr lang="en-US" dirty="0"/>
              <a:t> to be determined during the ageing</a:t>
            </a:r>
          </a:p>
          <a:p>
            <a:pPr lvl="1">
              <a:spcAft>
                <a:spcPts val="1000"/>
              </a:spcAft>
            </a:pPr>
            <a:r>
              <a:rPr lang="en-US" u="sng" dirty="0"/>
              <a:t>Temperature:</a:t>
            </a:r>
            <a:r>
              <a:rPr lang="en-US" dirty="0"/>
              <a:t> 3 to 4 isotherms depending on TGA/DSC results (80 &lt; T°C &lt; 120)</a:t>
            </a:r>
          </a:p>
          <a:p>
            <a:pPr lvl="1">
              <a:spcAft>
                <a:spcPts val="1000"/>
              </a:spcAft>
            </a:pPr>
            <a:r>
              <a:rPr lang="en-US" u="sng" dirty="0"/>
              <a:t>Properties monitored:</a:t>
            </a:r>
            <a:r>
              <a:rPr lang="en-US" dirty="0"/>
              <a:t> </a:t>
            </a:r>
            <a:r>
              <a:rPr lang="en-US" b="1" dirty="0"/>
              <a:t>Shore A hardness, compression modulus </a:t>
            </a:r>
            <a:r>
              <a:rPr lang="en-US" dirty="0"/>
              <a:t>(NDT to reduce the number of samples) or </a:t>
            </a:r>
            <a:r>
              <a:rPr lang="en-US" b="1" dirty="0"/>
              <a:t>tensile strength/strain at break </a:t>
            </a:r>
            <a:r>
              <a:rPr lang="en-US" dirty="0"/>
              <a:t>(destructive)</a:t>
            </a:r>
            <a:endParaRPr lang="en-US" b="1" dirty="0"/>
          </a:p>
          <a:p>
            <a:pPr lvl="1">
              <a:spcAft>
                <a:spcPts val="1000"/>
              </a:spcAft>
            </a:pPr>
            <a:r>
              <a:rPr lang="en-US" u="sng" dirty="0"/>
              <a:t>Samples:</a:t>
            </a:r>
            <a:r>
              <a:rPr lang="en-US" dirty="0"/>
              <a:t> 1/3 samples per configuration for reproducibility</a:t>
            </a:r>
          </a:p>
          <a:p>
            <a:pPr lvl="1">
              <a:spcAft>
                <a:spcPts val="1000"/>
              </a:spcAft>
            </a:pPr>
            <a:r>
              <a:rPr lang="en-US" u="sng" dirty="0"/>
              <a:t>Ageing configuration:</a:t>
            </a:r>
          </a:p>
          <a:p>
            <a:pPr marL="0" lvl="1" indent="0">
              <a:spcAft>
                <a:spcPts val="500"/>
              </a:spcAft>
              <a:buNone/>
            </a:pPr>
            <a:r>
              <a:rPr lang="en-US" sz="1600" dirty="0"/>
              <a:t>         </a:t>
            </a:r>
            <a:r>
              <a:rPr lang="en-US" sz="1600" dirty="0" err="1"/>
              <a:t>Synthene</a:t>
            </a:r>
            <a:r>
              <a:rPr lang="en-US" sz="1600" dirty="0"/>
              <a:t> HPE 70 </a:t>
            </a:r>
            <a:r>
              <a:rPr lang="en-US" sz="1600" b="1" dirty="0"/>
              <a:t>= 8</a:t>
            </a:r>
          </a:p>
          <a:p>
            <a:pPr marL="0" lvl="1" indent="0">
              <a:spcAft>
                <a:spcPts val="0"/>
              </a:spcAft>
              <a:buNone/>
            </a:pPr>
            <a:r>
              <a:rPr lang="en-US" sz="1600" dirty="0"/>
              <a:t>         </a:t>
            </a:r>
            <a:r>
              <a:rPr lang="en-US" sz="1600" dirty="0" err="1"/>
              <a:t>Sikabiresin</a:t>
            </a:r>
            <a:r>
              <a:rPr lang="en-US" sz="1600" dirty="0"/>
              <a:t> UR350 </a:t>
            </a:r>
            <a:r>
              <a:rPr lang="en-US" sz="1600" b="1" dirty="0"/>
              <a:t>= 8</a:t>
            </a:r>
          </a:p>
          <a:p>
            <a:pPr marL="0" lvl="1" indent="0">
              <a:spcAft>
                <a:spcPts val="0"/>
              </a:spcAft>
              <a:buNone/>
            </a:pPr>
            <a:endParaRPr lang="en-US" sz="800" b="1" dirty="0"/>
          </a:p>
          <a:p>
            <a:pPr marL="0" lvl="1" indent="0">
              <a:spcAft>
                <a:spcPts val="400"/>
              </a:spcAft>
              <a:buNone/>
            </a:pPr>
            <a:r>
              <a:rPr lang="en-US" sz="1600" dirty="0"/>
              <a:t>			         </a:t>
            </a:r>
            <a:r>
              <a:rPr lang="en-US" b="1" dirty="0"/>
              <a:t>Total of 16 samples to produce per isotherm</a:t>
            </a:r>
            <a:endParaRPr lang="en-US" sz="1600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Accelerated ageing of POLAB’s PU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13 February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SCHENK, J-S RIGAUD | Motorized Adapters Polyurethane pastils Issue: accelerated ageing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94407D5-A775-9110-7E4C-B2071787D1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195849"/>
              </p:ext>
            </p:extLst>
          </p:nvPr>
        </p:nvGraphicFramePr>
        <p:xfrm>
          <a:off x="3522661" y="4532311"/>
          <a:ext cx="5002532" cy="1112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960563">
                  <a:extLst>
                    <a:ext uri="{9D8B030D-6E8A-4147-A177-3AD203B41FA5}">
                      <a16:colId xmlns:a16="http://schemas.microsoft.com/office/drawing/2014/main" val="509192032"/>
                    </a:ext>
                  </a:extLst>
                </a:gridCol>
                <a:gridCol w="1224598">
                  <a:extLst>
                    <a:ext uri="{9D8B030D-6E8A-4147-A177-3AD203B41FA5}">
                      <a16:colId xmlns:a16="http://schemas.microsoft.com/office/drawing/2014/main" val="2093930081"/>
                    </a:ext>
                  </a:extLst>
                </a:gridCol>
                <a:gridCol w="1817371">
                  <a:extLst>
                    <a:ext uri="{9D8B030D-6E8A-4147-A177-3AD203B41FA5}">
                      <a16:colId xmlns:a16="http://schemas.microsoft.com/office/drawing/2014/main" val="10885754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Test \ Configuration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T°C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T°C + grease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009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Shore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302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Compression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781089"/>
                  </a:ext>
                </a:extLst>
              </a:tr>
            </a:tbl>
          </a:graphicData>
        </a:graphic>
      </p:graphicFrame>
      <p:sp>
        <p:nvSpPr>
          <p:cNvPr id="9" name="Arrow: Right 8">
            <a:extLst>
              <a:ext uri="{FF2B5EF4-FFF2-40B4-BE49-F238E27FC236}">
                <a16:creationId xmlns:a16="http://schemas.microsoft.com/office/drawing/2014/main" id="{EA3F9E4D-A143-4BC7-258D-6C0691D34EAD}"/>
              </a:ext>
            </a:extLst>
          </p:cNvPr>
          <p:cNvSpPr/>
          <p:nvPr/>
        </p:nvSpPr>
        <p:spPr>
          <a:xfrm>
            <a:off x="3111500" y="5860790"/>
            <a:ext cx="412750" cy="2349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ylinder 9">
            <a:extLst>
              <a:ext uri="{FF2B5EF4-FFF2-40B4-BE49-F238E27FC236}">
                <a16:creationId xmlns:a16="http://schemas.microsoft.com/office/drawing/2014/main" id="{DE192601-2C17-DA33-7062-1003EBF3F44D}"/>
              </a:ext>
            </a:extLst>
          </p:cNvPr>
          <p:cNvSpPr/>
          <p:nvPr/>
        </p:nvSpPr>
        <p:spPr>
          <a:xfrm>
            <a:off x="9492750" y="2074595"/>
            <a:ext cx="2160000" cy="361950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42A69F-8E59-5C2D-021B-D7D284C7D495}"/>
              </a:ext>
            </a:extLst>
          </p:cNvPr>
          <p:cNvSpPr txBox="1"/>
          <p:nvPr/>
        </p:nvSpPr>
        <p:spPr>
          <a:xfrm>
            <a:off x="9426575" y="2517184"/>
            <a:ext cx="229235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Shore A sample: </a:t>
            </a:r>
          </a:p>
          <a:p>
            <a:pPr algn="ctr"/>
            <a:r>
              <a:rPr lang="en-US" sz="1600" dirty="0"/>
              <a:t>Ø = 20 mm, h = 4 mm</a:t>
            </a:r>
          </a:p>
          <a:p>
            <a:pPr algn="ctr"/>
            <a:r>
              <a:rPr lang="en-US" sz="1600" dirty="0"/>
              <a:t>ISO 868</a:t>
            </a:r>
            <a:endParaRPr lang="en-GB" sz="1600" dirty="0"/>
          </a:p>
        </p:txBody>
      </p:sp>
      <p:sp>
        <p:nvSpPr>
          <p:cNvPr id="12" name="Cylinder 11">
            <a:extLst>
              <a:ext uri="{FF2B5EF4-FFF2-40B4-BE49-F238E27FC236}">
                <a16:creationId xmlns:a16="http://schemas.microsoft.com/office/drawing/2014/main" id="{51D8BDDE-9B49-57F9-3955-9EA9B9B4569A}"/>
              </a:ext>
            </a:extLst>
          </p:cNvPr>
          <p:cNvSpPr/>
          <p:nvPr/>
        </p:nvSpPr>
        <p:spPr>
          <a:xfrm>
            <a:off x="10077450" y="4074981"/>
            <a:ext cx="1080000" cy="361950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206D6B-7361-2A9B-8117-059129651CB9}"/>
              </a:ext>
            </a:extLst>
          </p:cNvPr>
          <p:cNvSpPr txBox="1"/>
          <p:nvPr/>
        </p:nvSpPr>
        <p:spPr>
          <a:xfrm>
            <a:off x="9471275" y="4508469"/>
            <a:ext cx="229235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Compression sample: </a:t>
            </a:r>
          </a:p>
          <a:p>
            <a:pPr algn="ctr"/>
            <a:r>
              <a:rPr lang="en-US" sz="1600" dirty="0"/>
              <a:t>Ø = 10 mm, h = 4 mm</a:t>
            </a:r>
          </a:p>
          <a:p>
            <a:pPr algn="ctr"/>
            <a:r>
              <a:rPr lang="en-US" sz="1600" dirty="0"/>
              <a:t>Based on ISO 7743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52281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Accelerated ageing PU</Template>
  <TotalTime>382</TotalTime>
  <Words>821</Words>
  <Application>Microsoft Office PowerPoint</Application>
  <PresentationFormat>Widescreen</PresentationFormat>
  <Paragraphs>99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Motorized Adapters Polyurethane pastils Issue: accelerated ageing</vt:lpstr>
      <vt:lpstr>I. Accelerated ageing of PU: preliminary tests</vt:lpstr>
      <vt:lpstr>Accelerated ageing of PU: candidates suggested by the POLAB</vt:lpstr>
      <vt:lpstr>Ageing set-up and testing devices</vt:lpstr>
      <vt:lpstr>Test results SikaBiresin UR350</vt:lpstr>
      <vt:lpstr>Test results Synthene HPE 70A</vt:lpstr>
      <vt:lpstr>Conclusion of preliminary tests</vt:lpstr>
      <vt:lpstr>II. Accelerated ageing of PU</vt:lpstr>
      <vt:lpstr>Accelerated ageing of POLAB’s PU</vt:lpstr>
      <vt:lpstr>Accelerated ageing of PU: thermokinetic analysis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Motorized Adapters Polyurethane pastils Issue: accelerated ageing</dc:title>
  <dc:creator>Vincent Schenk</dc:creator>
  <cp:lastModifiedBy>Jean-Sebastien Rigaud</cp:lastModifiedBy>
  <cp:revision>74</cp:revision>
  <dcterms:created xsi:type="dcterms:W3CDTF">2024-02-02T12:56:53Z</dcterms:created>
  <dcterms:modified xsi:type="dcterms:W3CDTF">2024-02-13T09:37:27Z</dcterms:modified>
</cp:coreProperties>
</file>