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89" r:id="rId3"/>
    <p:sldId id="258" r:id="rId4"/>
    <p:sldId id="257" r:id="rId5"/>
    <p:sldId id="290" r:id="rId6"/>
    <p:sldId id="291" r:id="rId7"/>
    <p:sldId id="292" r:id="rId8"/>
    <p:sldId id="288" r:id="rId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0" autoAdjust="0"/>
    <p:restoredTop sz="94686"/>
  </p:normalViewPr>
  <p:slideViewPr>
    <p:cSldViewPr snapToGrid="0" snapToObjects="1">
      <p:cViewPr>
        <p:scale>
          <a:sx n="75" d="100"/>
          <a:sy n="75" d="100"/>
        </p:scale>
        <p:origin x="2328" y="8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94B2-7A09-4489-8581-995C30E8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152B7-81E3-4E10-AF8C-E679D0764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4F22E-F258-4F70-90E9-7A30E25FE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2C65-DA8C-4845-A7F2-6CF74DDCD50E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1E768-8805-45B7-B801-1B43602F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848A9-3480-4C36-AB07-879C72205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440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01273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906562/AA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layout.cern.ch/elements?navigator=MACHINE&amp;version=EYETS%202023-2024&amp;id=58604436&amp;parentId=56055903&amp;tab=BASIC_ELEMENT" TargetMode="Externa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60700"/>
            <a:ext cx="11376025" cy="2521565"/>
          </a:xfrm>
        </p:spPr>
        <p:txBody>
          <a:bodyPr/>
          <a:lstStyle/>
          <a:p>
            <a:r>
              <a:rPr lang="en-US" dirty="0" err="1"/>
              <a:t>Vérins</a:t>
            </a:r>
            <a:r>
              <a:rPr lang="en-US" dirty="0"/>
              <a:t> polyurethane - tests</a:t>
            </a:r>
            <a:br>
              <a:rPr lang="en-US" dirty="0"/>
            </a:br>
            <a:r>
              <a:rPr lang="en-GB" sz="3600" dirty="0">
                <a:hlinkClick r:id="rId2"/>
              </a:rPr>
              <a:t>https://edms.cern.ch/document/3001273/</a:t>
            </a:r>
            <a:br>
              <a:rPr lang="en-GB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37412"/>
            <a:ext cx="11376026" cy="766627"/>
          </a:xfrm>
        </p:spPr>
        <p:txBody>
          <a:bodyPr/>
          <a:lstStyle/>
          <a:p>
            <a:pPr algn="l"/>
            <a:r>
              <a:rPr lang="en-US" sz="2400" dirty="0"/>
              <a:t>S. Girod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0D4D0-50AB-7177-85E5-6DBE7F41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1167552"/>
          </a:xfrm>
        </p:spPr>
        <p:txBody>
          <a:bodyPr/>
          <a:lstStyle/>
          <a:p>
            <a:r>
              <a:rPr lang="en-GB" dirty="0"/>
              <a:t>SPSXHH2_0052-AA </a:t>
            </a:r>
            <a:r>
              <a:rPr lang="en-GB" sz="2400" dirty="0">
                <a:hlinkClick r:id="rId2"/>
              </a:rPr>
              <a:t>https://edms.cern.ch/document/2906562/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84F1A-1CEB-A80E-3B99-E0CB5D112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3106736" cy="5304665"/>
          </a:xfrm>
        </p:spPr>
        <p:txBody>
          <a:bodyPr/>
          <a:lstStyle/>
          <a:p>
            <a:r>
              <a:rPr lang="en-US" dirty="0"/>
              <a:t>10x assembly available W 39 (29 Sep)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0BF8C-3987-28F7-6113-6D561C360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B4A6-F7F9-4677-996D-0F807DCC50EC}" type="datetime1">
              <a:rPr lang="en-GB" smtClean="0"/>
              <a:t>26/01/2024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54C29-E48A-40E9-7528-D6F872FA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EDAA1D-320A-E8FA-DBFF-C06864052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5" y="801772"/>
            <a:ext cx="8524875" cy="605622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D67E486-6A39-C1A0-4042-B4A712B3B645}"/>
              </a:ext>
            </a:extLst>
          </p:cNvPr>
          <p:cNvCxnSpPr/>
          <p:nvPr/>
        </p:nvCxnSpPr>
        <p:spPr>
          <a:xfrm>
            <a:off x="4783931" y="3683794"/>
            <a:ext cx="0" cy="359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02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87B6315-F8D4-E65B-9A9F-E985DCED9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2328"/>
            <a:ext cx="10898172" cy="861145"/>
          </a:xfrm>
        </p:spPr>
        <p:txBody>
          <a:bodyPr>
            <a:normAutofit/>
          </a:bodyPr>
          <a:lstStyle/>
          <a:p>
            <a:r>
              <a:rPr lang="en-GB" dirty="0"/>
              <a:t>ST1729527 </a:t>
            </a:r>
            <a:r>
              <a:rPr lang="en-US" dirty="0"/>
              <a:t>(</a:t>
            </a:r>
            <a:r>
              <a:rPr lang="en-GB" dirty="0"/>
              <a:t>SPSXHH2_0052-AA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E7E2AD-07D4-2334-25CA-290E0B1ED2EF}"/>
              </a:ext>
            </a:extLst>
          </p:cNvPr>
          <p:cNvSpPr txBox="1"/>
          <p:nvPr/>
        </p:nvSpPr>
        <p:spPr>
          <a:xfrm>
            <a:off x="6863334" y="4881152"/>
            <a:ext cx="1171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800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6750D1-69F7-017F-FBAC-D3D259341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253" y="1051133"/>
            <a:ext cx="3589735" cy="51933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06EF99-B7F8-1A1F-946E-E96776514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405" y="1051133"/>
            <a:ext cx="3252975" cy="5193346"/>
          </a:xfrm>
          <a:prstGeom prst="rect">
            <a:avLst/>
          </a:prstGeom>
        </p:spPr>
      </p:pic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AE91570D-4CCF-2D53-CBD0-A6F366701698}"/>
              </a:ext>
            </a:extLst>
          </p:cNvPr>
          <p:cNvSpPr/>
          <p:nvPr/>
        </p:nvSpPr>
        <p:spPr>
          <a:xfrm>
            <a:off x="9531354" y="2437520"/>
            <a:ext cx="1757639" cy="502954"/>
          </a:xfrm>
          <a:prstGeom prst="wedgeRectCallout">
            <a:avLst>
              <a:gd name="adj1" fmla="val -97715"/>
              <a:gd name="adj2" fmla="val 2924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Gap 5 mm</a:t>
            </a:r>
            <a:endParaRPr lang="en-GB" dirty="0"/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B3F00F93-3AF9-1B1D-2FB3-6314BDFE0A9F}"/>
              </a:ext>
            </a:extLst>
          </p:cNvPr>
          <p:cNvSpPr/>
          <p:nvPr/>
        </p:nvSpPr>
        <p:spPr>
          <a:xfrm>
            <a:off x="9531353" y="5305434"/>
            <a:ext cx="1757639" cy="502954"/>
          </a:xfrm>
          <a:prstGeom prst="wedgeRectCallout">
            <a:avLst>
              <a:gd name="adj1" fmla="val -83781"/>
              <a:gd name="adj2" fmla="val 3871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Spring </a:t>
            </a:r>
            <a:r>
              <a:rPr lang="en-US" dirty="0" err="1"/>
              <a:t>whashers</a:t>
            </a:r>
            <a:endParaRPr lang="en-GB" dirty="0"/>
          </a:p>
        </p:txBody>
      </p:sp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9C3822A7-10EB-7345-3A4D-B582F90962ED}"/>
              </a:ext>
            </a:extLst>
          </p:cNvPr>
          <p:cNvSpPr/>
          <p:nvPr/>
        </p:nvSpPr>
        <p:spPr>
          <a:xfrm>
            <a:off x="9531352" y="1118893"/>
            <a:ext cx="1987548" cy="1161330"/>
          </a:xfrm>
          <a:prstGeom prst="wedgeRectCallout">
            <a:avLst>
              <a:gd name="adj1" fmla="val -165235"/>
              <a:gd name="adj2" fmla="val 1300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Centering cone for height measure with a sphere Ø16 mm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9EC1092-E02C-BF1E-6BBF-4A440E63D834}"/>
              </a:ext>
            </a:extLst>
          </p:cNvPr>
          <p:cNvSpPr/>
          <p:nvPr/>
        </p:nvSpPr>
        <p:spPr>
          <a:xfrm>
            <a:off x="7284813" y="1548973"/>
            <a:ext cx="286470" cy="276999"/>
          </a:xfrm>
          <a:prstGeom prst="ellipse">
            <a:avLst/>
          </a:prstGeom>
          <a:solidFill>
            <a:schemeClr val="accent3">
              <a:alpha val="66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D421E678-5108-4861-8AA9-18A7252186A3}"/>
              </a:ext>
            </a:extLst>
          </p:cNvPr>
          <p:cNvSpPr/>
          <p:nvPr/>
        </p:nvSpPr>
        <p:spPr>
          <a:xfrm>
            <a:off x="9531354" y="3328433"/>
            <a:ext cx="1757639" cy="502954"/>
          </a:xfrm>
          <a:prstGeom prst="wedgeRectCallout">
            <a:avLst>
              <a:gd name="adj1" fmla="val -90422"/>
              <a:gd name="adj2" fmla="val 377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8x M12</a:t>
            </a:r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DFB5E6A-642D-FA98-195B-9DDC07520807}"/>
              </a:ext>
            </a:extLst>
          </p:cNvPr>
          <p:cNvCxnSpPr>
            <a:cxnSpLocks/>
          </p:cNvCxnSpPr>
          <p:nvPr/>
        </p:nvCxnSpPr>
        <p:spPr>
          <a:xfrm flipH="1" flipV="1">
            <a:off x="5366887" y="5391404"/>
            <a:ext cx="2204396" cy="244283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B3E4802-1981-E15D-8034-A1AA2946B30D}"/>
              </a:ext>
            </a:extLst>
          </p:cNvPr>
          <p:cNvCxnSpPr>
            <a:cxnSpLocks/>
          </p:cNvCxnSpPr>
          <p:nvPr/>
        </p:nvCxnSpPr>
        <p:spPr>
          <a:xfrm flipH="1" flipV="1">
            <a:off x="5366887" y="1483639"/>
            <a:ext cx="2204396" cy="73759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296CA9F-8083-F4E0-6CF9-1096C296557E}"/>
              </a:ext>
            </a:extLst>
          </p:cNvPr>
          <p:cNvCxnSpPr>
            <a:cxnSpLocks/>
          </p:cNvCxnSpPr>
          <p:nvPr/>
        </p:nvCxnSpPr>
        <p:spPr>
          <a:xfrm>
            <a:off x="5443087" y="1478289"/>
            <a:ext cx="0" cy="3913115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5FAEDD2D-73A3-B14B-9FAD-35352BF2582F}"/>
              </a:ext>
            </a:extLst>
          </p:cNvPr>
          <p:cNvSpPr/>
          <p:nvPr/>
        </p:nvSpPr>
        <p:spPr>
          <a:xfrm>
            <a:off x="7289576" y="5340064"/>
            <a:ext cx="286470" cy="276999"/>
          </a:xfrm>
          <a:prstGeom prst="ellipse">
            <a:avLst/>
          </a:prstGeom>
          <a:solidFill>
            <a:schemeClr val="accent3">
              <a:alpha val="66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3BA8EC-0B29-BE2D-628F-A2D37E4CD5FE}"/>
              </a:ext>
            </a:extLst>
          </p:cNvPr>
          <p:cNvSpPr txBox="1"/>
          <p:nvPr/>
        </p:nvSpPr>
        <p:spPr>
          <a:xfrm rot="16200000">
            <a:off x="5158532" y="3144443"/>
            <a:ext cx="2921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h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5B2F83-2443-F989-703D-698466CBC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463779" y="58146"/>
            <a:ext cx="933749" cy="79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3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8227E2C-3A68-2524-7123-0AC966047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07387"/>
              </p:ext>
            </p:extLst>
          </p:nvPr>
        </p:nvGraphicFramePr>
        <p:xfrm>
          <a:off x="-274106" y="775145"/>
          <a:ext cx="12058117" cy="5852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8808">
                  <a:extLst>
                    <a:ext uri="{9D8B030D-6E8A-4147-A177-3AD203B41FA5}">
                      <a16:colId xmlns:a16="http://schemas.microsoft.com/office/drawing/2014/main" val="3763395539"/>
                    </a:ext>
                  </a:extLst>
                </a:gridCol>
                <a:gridCol w="2815560">
                  <a:extLst>
                    <a:ext uri="{9D8B030D-6E8A-4147-A177-3AD203B41FA5}">
                      <a16:colId xmlns:a16="http://schemas.microsoft.com/office/drawing/2014/main" val="823913843"/>
                    </a:ext>
                  </a:extLst>
                </a:gridCol>
                <a:gridCol w="1545517">
                  <a:extLst>
                    <a:ext uri="{9D8B030D-6E8A-4147-A177-3AD203B41FA5}">
                      <a16:colId xmlns:a16="http://schemas.microsoft.com/office/drawing/2014/main" val="1438974498"/>
                    </a:ext>
                  </a:extLst>
                </a:gridCol>
                <a:gridCol w="632691">
                  <a:extLst>
                    <a:ext uri="{9D8B030D-6E8A-4147-A177-3AD203B41FA5}">
                      <a16:colId xmlns:a16="http://schemas.microsoft.com/office/drawing/2014/main" val="326677795"/>
                    </a:ext>
                  </a:extLst>
                </a:gridCol>
                <a:gridCol w="731232">
                  <a:extLst>
                    <a:ext uri="{9D8B030D-6E8A-4147-A177-3AD203B41FA5}">
                      <a16:colId xmlns:a16="http://schemas.microsoft.com/office/drawing/2014/main" val="593359965"/>
                    </a:ext>
                  </a:extLst>
                </a:gridCol>
                <a:gridCol w="2046151">
                  <a:extLst>
                    <a:ext uri="{9D8B030D-6E8A-4147-A177-3AD203B41FA5}">
                      <a16:colId xmlns:a16="http://schemas.microsoft.com/office/drawing/2014/main" val="1788986224"/>
                    </a:ext>
                  </a:extLst>
                </a:gridCol>
                <a:gridCol w="1034041">
                  <a:extLst>
                    <a:ext uri="{9D8B030D-6E8A-4147-A177-3AD203B41FA5}">
                      <a16:colId xmlns:a16="http://schemas.microsoft.com/office/drawing/2014/main" val="3189698860"/>
                    </a:ext>
                  </a:extLst>
                </a:gridCol>
                <a:gridCol w="905855">
                  <a:extLst>
                    <a:ext uri="{9D8B030D-6E8A-4147-A177-3AD203B41FA5}">
                      <a16:colId xmlns:a16="http://schemas.microsoft.com/office/drawing/2014/main" val="1355940153"/>
                    </a:ext>
                  </a:extLst>
                </a:gridCol>
                <a:gridCol w="974220">
                  <a:extLst>
                    <a:ext uri="{9D8B030D-6E8A-4147-A177-3AD203B41FA5}">
                      <a16:colId xmlns:a16="http://schemas.microsoft.com/office/drawing/2014/main" val="1532478778"/>
                    </a:ext>
                  </a:extLst>
                </a:gridCol>
                <a:gridCol w="1034042">
                  <a:extLst>
                    <a:ext uri="{9D8B030D-6E8A-4147-A177-3AD203B41FA5}">
                      <a16:colId xmlns:a16="http://schemas.microsoft.com/office/drawing/2014/main" val="4028221186"/>
                    </a:ext>
                  </a:extLst>
                </a:gridCol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Test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Test Conditions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Jack Conditions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Pad </a:t>
                      </a:r>
                      <a:r>
                        <a:rPr lang="fr-CH" sz="1100" dirty="0" err="1"/>
                        <a:t>Hardness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Test Frequency 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Condition </a:t>
                      </a:r>
                      <a:r>
                        <a:rPr lang="fr-CH" sz="1100" dirty="0" err="1"/>
                        <a:t>After</a:t>
                      </a:r>
                      <a:r>
                        <a:rPr lang="fr-CH" sz="1100" dirty="0"/>
                        <a:t> Test</a:t>
                      </a:r>
                      <a:endParaRPr lang="en-GB" sz="11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Jack/Pad (batch 2023)Location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303279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LSS2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LSS3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TDC2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EHN1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105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6 t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preloaded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with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springwashers</a:t>
                      </a:r>
                      <a:r>
                        <a:rPr lang="en-GB" sz="1100" dirty="0"/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Additional 4 t load added via compression test machine for characterisation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Initial height measurement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Remains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closed</a:t>
                      </a:r>
                      <a:r>
                        <a:rPr lang="fr-CH" sz="11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Symmetric</a:t>
                      </a:r>
                      <a:r>
                        <a:rPr lang="fr-CH" sz="1100" dirty="0"/>
                        <a:t>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1" dirty="0"/>
                        <a:t>6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73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dirty="0"/>
                        <a:t>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6 t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preloaded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with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springwashers</a:t>
                      </a:r>
                      <a:r>
                        <a:rPr lang="en-GB" sz="1100" dirty="0"/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Additional 4 t load added via compression test machine for characterisation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Initial height measurement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Remains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closed</a:t>
                      </a:r>
                      <a:r>
                        <a:rPr lang="fr-CH" sz="11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Asymmetric</a:t>
                      </a:r>
                      <a:r>
                        <a:rPr lang="fr-CH" sz="1100" dirty="0"/>
                        <a:t>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1" dirty="0"/>
                        <a:t>6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059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8 t static load </a:t>
                      </a:r>
                      <a:r>
                        <a:rPr lang="fr-CH" sz="1100" dirty="0" err="1"/>
                        <a:t>preloaded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with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springwashers</a:t>
                      </a:r>
                      <a:r>
                        <a:rPr lang="en-GB" sz="1100" dirty="0"/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Additional 4 t load added via compression test machine for characterisation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Initial height measurement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Symmetric</a:t>
                      </a:r>
                      <a:r>
                        <a:rPr lang="fr-CH" sz="1100" dirty="0"/>
                        <a:t> configuration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Could be opened for visual inspections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90ShA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b="1" dirty="0"/>
                        <a:t>8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287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dirty="0"/>
                        <a:t>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10 tons </a:t>
                      </a:r>
                      <a:r>
                        <a:rPr lang="fr-CH" sz="1100" dirty="0" err="1"/>
                        <a:t>cyclic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Initial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Opened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between</a:t>
                      </a:r>
                      <a:r>
                        <a:rPr lang="fr-CH" sz="1100" dirty="0"/>
                        <a:t> tests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Asymmetric</a:t>
                      </a:r>
                      <a:r>
                        <a:rPr lang="fr-CH" sz="1100" dirty="0"/>
                        <a:t> configuration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90SHa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Monthly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10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CRHJPUH-CR000003 </a:t>
                      </a:r>
                    </a:p>
                    <a:p>
                      <a:pPr algn="ctr"/>
                      <a:r>
                        <a:rPr lang="en-GB" sz="1100" dirty="0"/>
                        <a:t>Sans plaques de compression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138980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fr-CH" sz="1100" dirty="0"/>
                        <a:t>5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Compression test on pad </a:t>
                      </a:r>
                      <a:r>
                        <a:rPr lang="fr-CH" sz="1100" dirty="0" err="1"/>
                        <a:t>only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71089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90SHa</a:t>
                      </a:r>
                      <a:endParaRPr lang="en-GB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489408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fr-CH" sz="1100" dirty="0"/>
                        <a:t>6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 err="1"/>
                        <a:t>Hardness</a:t>
                      </a:r>
                      <a:r>
                        <a:rPr lang="fr-CH" sz="1100" dirty="0"/>
                        <a:t> test on pad </a:t>
                      </a:r>
                      <a:r>
                        <a:rPr lang="fr-CH" sz="1100" dirty="0" err="1"/>
                        <a:t>only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679796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90SHa</a:t>
                      </a:r>
                      <a:endParaRPr lang="en-GB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95067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2D88908-4D1C-7E4D-8393-A5ADA919C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30695"/>
            <a:ext cx="11376025" cy="1142271"/>
          </a:xfrm>
        </p:spPr>
        <p:txBody>
          <a:bodyPr/>
          <a:lstStyle/>
          <a:p>
            <a:r>
              <a:rPr lang="en-GB" dirty="0" err="1"/>
              <a:t>Programe</a:t>
            </a:r>
            <a:r>
              <a:rPr lang="en-GB" dirty="0"/>
              <a:t> de tests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07F8F8-F397-A22C-554E-78CF60AFE263}"/>
              </a:ext>
            </a:extLst>
          </p:cNvPr>
          <p:cNvSpPr txBox="1"/>
          <p:nvPr/>
        </p:nvSpPr>
        <p:spPr>
          <a:xfrm>
            <a:off x="9815124" y="2127837"/>
            <a:ext cx="151168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/>
              <a:t>CRHJPUL-CR000002 (75 </a:t>
            </a:r>
            <a:r>
              <a:rPr lang="en-GB" sz="1100" dirty="0" err="1"/>
              <a:t>ShA</a:t>
            </a:r>
            <a:r>
              <a:rPr lang="en-GB" sz="1100" dirty="0"/>
              <a:t> batch 2017)</a:t>
            </a:r>
          </a:p>
        </p:txBody>
      </p:sp>
    </p:spTree>
    <p:extLst>
      <p:ext uri="{BB962C8B-B14F-4D97-AF65-F5344CB8AC3E}">
        <p14:creationId xmlns:p14="http://schemas.microsoft.com/office/powerpoint/2010/main" val="280431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0BFEC-802A-D3CC-84CA-A8DE95F6F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1142271"/>
          </a:xfrm>
        </p:spPr>
        <p:txBody>
          <a:bodyPr/>
          <a:lstStyle/>
          <a:p>
            <a:r>
              <a:rPr lang="en-GB" dirty="0"/>
              <a:t>rondelles </a:t>
            </a:r>
            <a:r>
              <a:rPr lang="en-GB" dirty="0" err="1"/>
              <a:t>ressort</a:t>
            </a:r>
            <a:r>
              <a:rPr lang="en-GB" dirty="0"/>
              <a:t> Ø12.2/30 ep 1.5 </a:t>
            </a:r>
            <a:r>
              <a:rPr lang="en-GB" dirty="0" err="1"/>
              <a:t>acier</a:t>
            </a:r>
            <a:r>
              <a:rPr lang="en-GB" dirty="0"/>
              <a:t> </a:t>
            </a:r>
            <a:r>
              <a:rPr lang="en-GB" dirty="0" err="1"/>
              <a:t>ressort</a:t>
            </a:r>
            <a:r>
              <a:rPr lang="en-GB" dirty="0"/>
              <a:t>  (BN806)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7E744-63BC-7274-E9D6-1FA311EEE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9CD3-CAB8-4E67-8655-7CBF9306E13C}" type="datetime1">
              <a:rPr lang="en-GB" smtClean="0"/>
              <a:t>26/01/2024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4D56A-8402-3A2A-17CD-40BC40336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D3790EA-DAB6-46AA-A188-E3B35DE6B8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369696"/>
              </p:ext>
            </p:extLst>
          </p:nvPr>
        </p:nvGraphicFramePr>
        <p:xfrm>
          <a:off x="929278" y="2522755"/>
          <a:ext cx="7477570" cy="2356485"/>
        </p:xfrm>
        <a:graphic>
          <a:graphicData uri="http://schemas.openxmlformats.org/drawingml/2006/table">
            <a:tbl>
              <a:tblPr/>
              <a:tblGrid>
                <a:gridCol w="1008943">
                  <a:extLst>
                    <a:ext uri="{9D8B030D-6E8A-4147-A177-3AD203B41FA5}">
                      <a16:colId xmlns:a16="http://schemas.microsoft.com/office/drawing/2014/main" val="1332402241"/>
                    </a:ext>
                  </a:extLst>
                </a:gridCol>
                <a:gridCol w="915372">
                  <a:extLst>
                    <a:ext uri="{9D8B030D-6E8A-4147-A177-3AD203B41FA5}">
                      <a16:colId xmlns:a16="http://schemas.microsoft.com/office/drawing/2014/main" val="241866726"/>
                    </a:ext>
                  </a:extLst>
                </a:gridCol>
                <a:gridCol w="1187949">
                  <a:extLst>
                    <a:ext uri="{9D8B030D-6E8A-4147-A177-3AD203B41FA5}">
                      <a16:colId xmlns:a16="http://schemas.microsoft.com/office/drawing/2014/main" val="2899010785"/>
                    </a:ext>
                  </a:extLst>
                </a:gridCol>
                <a:gridCol w="716024">
                  <a:extLst>
                    <a:ext uri="{9D8B030D-6E8A-4147-A177-3AD203B41FA5}">
                      <a16:colId xmlns:a16="http://schemas.microsoft.com/office/drawing/2014/main" val="1302543993"/>
                    </a:ext>
                  </a:extLst>
                </a:gridCol>
                <a:gridCol w="976397">
                  <a:extLst>
                    <a:ext uri="{9D8B030D-6E8A-4147-A177-3AD203B41FA5}">
                      <a16:colId xmlns:a16="http://schemas.microsoft.com/office/drawing/2014/main" val="3328738602"/>
                    </a:ext>
                  </a:extLst>
                </a:gridCol>
                <a:gridCol w="895029">
                  <a:extLst>
                    <a:ext uri="{9D8B030D-6E8A-4147-A177-3AD203B41FA5}">
                      <a16:colId xmlns:a16="http://schemas.microsoft.com/office/drawing/2014/main" val="4085136011"/>
                    </a:ext>
                  </a:extLst>
                </a:gridCol>
                <a:gridCol w="911304">
                  <a:extLst>
                    <a:ext uri="{9D8B030D-6E8A-4147-A177-3AD203B41FA5}">
                      <a16:colId xmlns:a16="http://schemas.microsoft.com/office/drawing/2014/main" val="3992866642"/>
                    </a:ext>
                  </a:extLst>
                </a:gridCol>
                <a:gridCol w="866552">
                  <a:extLst>
                    <a:ext uri="{9D8B030D-6E8A-4147-A177-3AD203B41FA5}">
                      <a16:colId xmlns:a16="http://schemas.microsoft.com/office/drawing/2014/main" val="2102398322"/>
                    </a:ext>
                  </a:extLst>
                </a:gridCol>
              </a:tblGrid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rondelle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ressort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Ø12.2/30 ep 1.5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acier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ressort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42-52 HRC (BN806)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477406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ecrasement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 rondelle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Ecrasement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/rondelle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charge [daN]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raideur [daN/mm]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vis M12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de rondelles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 load [daN]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004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0042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417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9846.4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552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301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533.78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735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374.775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5996.4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3498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16802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BF99D46B-4797-2B1A-E0CC-4EB5E32A11BF}"/>
              </a:ext>
            </a:extLst>
          </p:cNvPr>
          <p:cNvSpPr/>
          <p:nvPr/>
        </p:nvSpPr>
        <p:spPr>
          <a:xfrm>
            <a:off x="929278" y="4188927"/>
            <a:ext cx="7477570" cy="480914"/>
          </a:xfrm>
          <a:prstGeom prst="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9481E3B-E1AE-34C5-DEDB-CA31972E8F5A}"/>
              </a:ext>
            </a:extLst>
          </p:cNvPr>
          <p:cNvSpPr/>
          <p:nvPr/>
        </p:nvSpPr>
        <p:spPr>
          <a:xfrm flipH="1">
            <a:off x="8435368" y="4105818"/>
            <a:ext cx="621433" cy="3845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8t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49CE452-D212-B352-0573-01EFFE069391}"/>
              </a:ext>
            </a:extLst>
          </p:cNvPr>
          <p:cNvSpPr/>
          <p:nvPr/>
        </p:nvSpPr>
        <p:spPr>
          <a:xfrm flipH="1">
            <a:off x="8435368" y="4349374"/>
            <a:ext cx="621433" cy="3845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6t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BBC002-1F5A-4227-38B0-041C209A5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105" y="1779083"/>
            <a:ext cx="2543550" cy="3248557"/>
          </a:xfrm>
          <a:prstGeom prst="rect">
            <a:avLst/>
          </a:prstGeom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7CCC6327-B22D-A8C0-F0AE-90DAEB4A7FAA}"/>
              </a:ext>
            </a:extLst>
          </p:cNvPr>
          <p:cNvSpPr/>
          <p:nvPr/>
        </p:nvSpPr>
        <p:spPr>
          <a:xfrm>
            <a:off x="9343651" y="2247171"/>
            <a:ext cx="286850" cy="48748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435DBAB0-93F2-5AA0-E2F6-8447BD47D206}"/>
              </a:ext>
            </a:extLst>
          </p:cNvPr>
          <p:cNvSpPr/>
          <p:nvPr/>
        </p:nvSpPr>
        <p:spPr>
          <a:xfrm rot="5400000" flipV="1">
            <a:off x="7886031" y="1555644"/>
            <a:ext cx="480913" cy="2278133"/>
          </a:xfrm>
          <a:prstGeom prst="bentArrow">
            <a:avLst>
              <a:gd name="adj1" fmla="val 12948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1D35A4A-7569-9869-EF75-882FA71FD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484661"/>
              </p:ext>
            </p:extLst>
          </p:nvPr>
        </p:nvGraphicFramePr>
        <p:xfrm>
          <a:off x="2937756" y="4184219"/>
          <a:ext cx="483205" cy="480914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483205">
                  <a:extLst>
                    <a:ext uri="{9D8B030D-6E8A-4147-A177-3AD203B41FA5}">
                      <a16:colId xmlns:a16="http://schemas.microsoft.com/office/drawing/2014/main" val="3822484553"/>
                    </a:ext>
                  </a:extLst>
                </a:gridCol>
              </a:tblGrid>
              <a:tr h="240457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1.35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829276"/>
                  </a:ext>
                </a:extLst>
              </a:tr>
              <a:tr h="240457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1.425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1998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975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725C2-6F31-EFB4-D0FD-5389CBBE7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B8C61-8F18-498E-FBF6-03B31EF33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D411-3F11-A2ED-062D-335C44B2E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888D-D562-492F-9958-78C1C5EB3708}" type="datetime1">
              <a:rPr lang="en-GB" smtClean="0"/>
              <a:t>26/01/2024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1C404-F877-9AE7-D030-022E2F38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69E197-5DCE-4BFF-B34B-F90C0D269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514" y="1193693"/>
            <a:ext cx="6320302" cy="3511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C37E36-2AF5-096E-9446-166560C1A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84" y="1169596"/>
            <a:ext cx="3728179" cy="5074091"/>
          </a:xfrm>
          <a:prstGeom prst="rect">
            <a:avLst/>
          </a:prstGeom>
        </p:spPr>
      </p:pic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CA867399-7640-E828-6653-CDCA77C72C9E}"/>
              </a:ext>
            </a:extLst>
          </p:cNvPr>
          <p:cNvSpPr/>
          <p:nvPr/>
        </p:nvSpPr>
        <p:spPr>
          <a:xfrm>
            <a:off x="2315910" y="492868"/>
            <a:ext cx="1119499" cy="529839"/>
          </a:xfrm>
          <a:prstGeom prst="wedgeRectCallout">
            <a:avLst>
              <a:gd name="adj1" fmla="val -26177"/>
              <a:gd name="adj2" fmla="val 7862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Verins</a:t>
            </a:r>
            <a:r>
              <a:rPr lang="en-US" dirty="0"/>
              <a:t> de tests</a:t>
            </a:r>
            <a:endParaRPr lang="en-GB" dirty="0"/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00CB2FF3-A7DE-C916-7B21-CCB105634197}"/>
              </a:ext>
            </a:extLst>
          </p:cNvPr>
          <p:cNvSpPr/>
          <p:nvPr/>
        </p:nvSpPr>
        <p:spPr>
          <a:xfrm>
            <a:off x="7118647" y="492868"/>
            <a:ext cx="3819969" cy="529839"/>
          </a:xfrm>
          <a:prstGeom prst="wedgeRectCallout">
            <a:avLst>
              <a:gd name="adj1" fmla="val -28414"/>
              <a:gd name="adj2" fmla="val 11088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~120 </a:t>
            </a:r>
            <a:r>
              <a:rPr lang="en-US" dirty="0" err="1"/>
              <a:t>vérins</a:t>
            </a:r>
            <a:r>
              <a:rPr lang="en-US" dirty="0"/>
              <a:t> </a:t>
            </a:r>
            <a:r>
              <a:rPr lang="en-US" dirty="0" err="1"/>
              <a:t>rénovés</a:t>
            </a:r>
            <a:endParaRPr lang="en-US" dirty="0"/>
          </a:p>
          <a:p>
            <a:pPr algn="ctr"/>
            <a:r>
              <a:rPr lang="en-US" dirty="0"/>
              <a:t>En </a:t>
            </a:r>
            <a:r>
              <a:rPr lang="en-US" dirty="0" err="1"/>
              <a:t>cours</a:t>
            </a:r>
            <a:r>
              <a:rPr lang="en-US" dirty="0"/>
              <a:t> d’ installation sur H6 H8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3AF33C-FAF4-0DF5-600E-C7AF5D4FB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230" y="4205052"/>
            <a:ext cx="4401164" cy="2038635"/>
          </a:xfrm>
          <a:prstGeom prst="rect">
            <a:avLst/>
          </a:prstGeom>
        </p:spPr>
      </p:pic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CA59A7C1-B658-78E4-21B2-F5E2C2EEF0A3}"/>
              </a:ext>
            </a:extLst>
          </p:cNvPr>
          <p:cNvSpPr/>
          <p:nvPr/>
        </p:nvSpPr>
        <p:spPr>
          <a:xfrm>
            <a:off x="10302360" y="4833668"/>
            <a:ext cx="1593386" cy="830639"/>
          </a:xfrm>
          <a:prstGeom prst="wedgeRectCallout">
            <a:avLst>
              <a:gd name="adj1" fmla="val -59965"/>
              <a:gd name="adj2" fmla="val 2406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Asset / batch /slots association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23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AE97C-28DA-049D-55BB-A90007E2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database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727AD-9547-BFA0-FD6A-FEB5C9244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https://layout.cern.ch/elements?navigator=MACHINE&amp;version=EYETS%202023-2024&amp;id=58604436&amp;parentId=56055903&amp;tab=BASIC_ELEMENT</a:t>
            </a: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C8CAD-A059-0DA9-02E6-DBFF2A54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2314A-A94F-4D50-9EB2-C7E9E16F2758}" type="datetime1">
              <a:rPr lang="en-GB" smtClean="0"/>
              <a:t>26/01/2024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04769-760A-A9D8-F450-1894A171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756CB-1762-62CF-8130-3732F4FF4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96258"/>
            <a:ext cx="12810309" cy="3641234"/>
          </a:xfrm>
          <a:prstGeom prst="rect">
            <a:avLst/>
          </a:prstGeom>
        </p:spPr>
      </p:pic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D8A6B1F8-4015-3DDC-6726-DF090CC35B88}"/>
              </a:ext>
            </a:extLst>
          </p:cNvPr>
          <p:cNvSpPr/>
          <p:nvPr/>
        </p:nvSpPr>
        <p:spPr>
          <a:xfrm>
            <a:off x="2769577" y="2555904"/>
            <a:ext cx="1617784" cy="700825"/>
          </a:xfrm>
          <a:prstGeom prst="wedgeRectCallout">
            <a:avLst>
              <a:gd name="adj1" fmla="val -115942"/>
              <a:gd name="adj2" fmla="val -4790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Slots created for jacks</a:t>
            </a:r>
            <a:endParaRPr lang="en-GB" dirty="0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ACFEE530-C60A-DFD7-CBE4-AB43AAC4816D}"/>
              </a:ext>
            </a:extLst>
          </p:cNvPr>
          <p:cNvSpPr/>
          <p:nvPr/>
        </p:nvSpPr>
        <p:spPr>
          <a:xfrm>
            <a:off x="2426677" y="3530904"/>
            <a:ext cx="1617784" cy="700825"/>
          </a:xfrm>
          <a:prstGeom prst="wedgeRectCallout">
            <a:avLst>
              <a:gd name="adj1" fmla="val -104529"/>
              <a:gd name="adj2" fmla="val -14450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Tilt jack a left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0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15635</TotalTime>
  <Words>507</Words>
  <Application>Microsoft Office PowerPoint</Application>
  <PresentationFormat>Widescreen</PresentationFormat>
  <Paragraphs>182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Vérins polyurethane - tests https://edms.cern.ch/document/3001273/   </vt:lpstr>
      <vt:lpstr>SPSXHH2_0052-AA https://edms.cern.ch/document/2906562/ </vt:lpstr>
      <vt:lpstr>ST1729527 (SPSXHH2_0052-AA)</vt:lpstr>
      <vt:lpstr>Programe de tests 2023</vt:lpstr>
      <vt:lpstr>rondelles ressort Ø12.2/30 ep 1.5 acier ressort  (BN806)</vt:lpstr>
      <vt:lpstr>PowerPoint Presentation</vt:lpstr>
      <vt:lpstr>Layout database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Sylvain Girod</cp:lastModifiedBy>
  <cp:revision>296</cp:revision>
  <cp:lastPrinted>2024-01-08T15:23:39Z</cp:lastPrinted>
  <dcterms:created xsi:type="dcterms:W3CDTF">2021-01-11T13:55:30Z</dcterms:created>
  <dcterms:modified xsi:type="dcterms:W3CDTF">2024-01-26T14:18:37Z</dcterms:modified>
</cp:coreProperties>
</file>