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49"/>
  </p:notesMasterIdLst>
  <p:handoutMasterIdLst>
    <p:handoutMasterId r:id="rId50"/>
  </p:handoutMasterIdLst>
  <p:sldIdLst>
    <p:sldId id="265" r:id="rId6"/>
    <p:sldId id="264" r:id="rId7"/>
    <p:sldId id="319" r:id="rId8"/>
    <p:sldId id="285" r:id="rId9"/>
    <p:sldId id="355" r:id="rId10"/>
    <p:sldId id="286" r:id="rId11"/>
    <p:sldId id="287" r:id="rId12"/>
    <p:sldId id="357" r:id="rId13"/>
    <p:sldId id="300" r:id="rId14"/>
    <p:sldId id="350" r:id="rId15"/>
    <p:sldId id="382" r:id="rId16"/>
    <p:sldId id="383" r:id="rId17"/>
    <p:sldId id="378" r:id="rId18"/>
    <p:sldId id="379" r:id="rId19"/>
    <p:sldId id="380" r:id="rId20"/>
    <p:sldId id="256" r:id="rId21"/>
    <p:sldId id="257" r:id="rId22"/>
    <p:sldId id="289" r:id="rId23"/>
    <p:sldId id="385" r:id="rId24"/>
    <p:sldId id="386" r:id="rId25"/>
    <p:sldId id="292" r:id="rId26"/>
    <p:sldId id="293" r:id="rId27"/>
    <p:sldId id="294" r:id="rId28"/>
    <p:sldId id="384" r:id="rId29"/>
    <p:sldId id="299" r:id="rId30"/>
    <p:sldId id="302" r:id="rId31"/>
    <p:sldId id="347" r:id="rId32"/>
    <p:sldId id="318" r:id="rId33"/>
    <p:sldId id="381" r:id="rId34"/>
    <p:sldId id="387" r:id="rId35"/>
    <p:sldId id="334" r:id="rId36"/>
    <p:sldId id="320" r:id="rId37"/>
    <p:sldId id="367" r:id="rId38"/>
    <p:sldId id="368" r:id="rId39"/>
    <p:sldId id="369" r:id="rId40"/>
    <p:sldId id="370" r:id="rId41"/>
    <p:sldId id="371" r:id="rId42"/>
    <p:sldId id="372" r:id="rId43"/>
    <p:sldId id="373" r:id="rId44"/>
    <p:sldId id="374" r:id="rId45"/>
    <p:sldId id="375" r:id="rId46"/>
    <p:sldId id="376" r:id="rId47"/>
    <p:sldId id="259" r:id="rId4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0" autoAdjust="0"/>
    <p:restoredTop sz="94820"/>
  </p:normalViewPr>
  <p:slideViewPr>
    <p:cSldViewPr snapToGrid="0" snapToObjects="1">
      <p:cViewPr varScale="1">
        <p:scale>
          <a:sx n="116" d="100"/>
          <a:sy n="116" d="100"/>
        </p:scale>
        <p:origin x="135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ecreuse\cernbox\WINDOWS\Desktop\DAO-On-going\DAO-Section-Training%20pesentations\Annual%20meeting%20and%20stats\Stats-EN-08-12-23-rdm.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ecreuse\cernbox\WINDOWS\Desktop\DAO-On-going\DAO-Section-Training%20pesentations\Annual%20meeting%20and%20stats\Stats-EN-08-12-23-rdm.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[Stats-EN-08-12-23-rdm.xlsx]RepAgeSex!PivotTable2</c:name>
    <c:fmtId val="47"/>
  </c:pivotSource>
  <c:chart>
    <c:autoTitleDeleted val="1"/>
    <c:pivotFmts>
      <c:pivotFmt>
        <c:idx val="0"/>
      </c:pivotFmt>
      <c:pivotFmt>
        <c:idx val="1"/>
      </c:pivotFmt>
      <c:pivotFmt>
        <c:idx val="2"/>
      </c:pivotFmt>
      <c:pivotFmt>
        <c:idx val="3"/>
      </c:pivotFmt>
      <c:pivotFmt>
        <c:idx val="4"/>
      </c:pivotFmt>
      <c:pivotFmt>
        <c:idx val="5"/>
      </c:pivotFmt>
      <c:pivotFmt>
        <c:idx val="6"/>
      </c:pivotFmt>
      <c:pivotFmt>
        <c:idx val="7"/>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8"/>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9"/>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0"/>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3"/>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RepAgeSex!$B$3:$B$4</c:f>
              <c:strCache>
                <c:ptCount val="1"/>
                <c:pt idx="0">
                  <c:v>F</c:v>
                </c:pt>
              </c:strCache>
            </c:strRef>
          </c:tx>
          <c:spPr>
            <a:solidFill>
              <a:schemeClr val="accent1"/>
            </a:solidFill>
            <a:ln>
              <a:noFill/>
            </a:ln>
            <a:effectLst/>
          </c:spPr>
          <c:invertIfNegative val="0"/>
          <c:cat>
            <c:strRef>
              <c:f>RepAgeSex!$A$5:$A$15</c:f>
              <c:strCache>
                <c:ptCount val="10"/>
                <c:pt idx="0">
                  <c:v>AA</c:v>
                </c:pt>
                <c:pt idx="1">
                  <c:v>ACE</c:v>
                </c:pt>
                <c:pt idx="2">
                  <c:v>CV</c:v>
                </c:pt>
                <c:pt idx="3">
                  <c:v>EL</c:v>
                </c:pt>
                <c:pt idx="4">
                  <c:v>HDO</c:v>
                </c:pt>
                <c:pt idx="5">
                  <c:v>HE</c:v>
                </c:pt>
                <c:pt idx="6">
                  <c:v>IM</c:v>
                </c:pt>
                <c:pt idx="7">
                  <c:v>MME</c:v>
                </c:pt>
                <c:pt idx="8">
                  <c:v>PAS</c:v>
                </c:pt>
                <c:pt idx="9">
                  <c:v>(blank)</c:v>
                </c:pt>
              </c:strCache>
            </c:strRef>
          </c:cat>
          <c:val>
            <c:numRef>
              <c:f>RepAgeSex!$B$5:$B$15</c:f>
              <c:numCache>
                <c:formatCode>General</c:formatCode>
                <c:ptCount val="10"/>
                <c:pt idx="0">
                  <c:v>5</c:v>
                </c:pt>
                <c:pt idx="1">
                  <c:v>12</c:v>
                </c:pt>
                <c:pt idx="2">
                  <c:v>10</c:v>
                </c:pt>
                <c:pt idx="3">
                  <c:v>6</c:v>
                </c:pt>
                <c:pt idx="4">
                  <c:v>1</c:v>
                </c:pt>
                <c:pt idx="5">
                  <c:v>4</c:v>
                </c:pt>
                <c:pt idx="6">
                  <c:v>6</c:v>
                </c:pt>
                <c:pt idx="7">
                  <c:v>18</c:v>
                </c:pt>
                <c:pt idx="8">
                  <c:v>8</c:v>
                </c:pt>
                <c:pt idx="9">
                  <c:v>1</c:v>
                </c:pt>
              </c:numCache>
            </c:numRef>
          </c:val>
          <c:extLst>
            <c:ext xmlns:c16="http://schemas.microsoft.com/office/drawing/2014/chart" uri="{C3380CC4-5D6E-409C-BE32-E72D297353CC}">
              <c16:uniqueId val="{00000000-13B7-45EC-AFC0-96C1079416AF}"/>
            </c:ext>
          </c:extLst>
        </c:ser>
        <c:ser>
          <c:idx val="1"/>
          <c:order val="1"/>
          <c:tx>
            <c:strRef>
              <c:f>RepAgeSex!$C$3:$C$4</c:f>
              <c:strCache>
                <c:ptCount val="1"/>
                <c:pt idx="0">
                  <c:v>M</c:v>
                </c:pt>
              </c:strCache>
            </c:strRef>
          </c:tx>
          <c:spPr>
            <a:solidFill>
              <a:schemeClr val="accent3"/>
            </a:solidFill>
            <a:ln>
              <a:noFill/>
            </a:ln>
            <a:effectLst/>
          </c:spPr>
          <c:invertIfNegative val="0"/>
          <c:cat>
            <c:strRef>
              <c:f>RepAgeSex!$A$5:$A$15</c:f>
              <c:strCache>
                <c:ptCount val="10"/>
                <c:pt idx="0">
                  <c:v>AA</c:v>
                </c:pt>
                <c:pt idx="1">
                  <c:v>ACE</c:v>
                </c:pt>
                <c:pt idx="2">
                  <c:v>CV</c:v>
                </c:pt>
                <c:pt idx="3">
                  <c:v>EL</c:v>
                </c:pt>
                <c:pt idx="4">
                  <c:v>HDO</c:v>
                </c:pt>
                <c:pt idx="5">
                  <c:v>HE</c:v>
                </c:pt>
                <c:pt idx="6">
                  <c:v>IM</c:v>
                </c:pt>
                <c:pt idx="7">
                  <c:v>MME</c:v>
                </c:pt>
                <c:pt idx="8">
                  <c:v>PAS</c:v>
                </c:pt>
                <c:pt idx="9">
                  <c:v>(blank)</c:v>
                </c:pt>
              </c:strCache>
            </c:strRef>
          </c:cat>
          <c:val>
            <c:numRef>
              <c:f>RepAgeSex!$C$5:$C$15</c:f>
              <c:numCache>
                <c:formatCode>General</c:formatCode>
                <c:ptCount val="10"/>
                <c:pt idx="0">
                  <c:v>27</c:v>
                </c:pt>
                <c:pt idx="1">
                  <c:v>37</c:v>
                </c:pt>
                <c:pt idx="2">
                  <c:v>62</c:v>
                </c:pt>
                <c:pt idx="3">
                  <c:v>81</c:v>
                </c:pt>
                <c:pt idx="5">
                  <c:v>22</c:v>
                </c:pt>
                <c:pt idx="6">
                  <c:v>32</c:v>
                </c:pt>
                <c:pt idx="7">
                  <c:v>87</c:v>
                </c:pt>
                <c:pt idx="8">
                  <c:v>3</c:v>
                </c:pt>
              </c:numCache>
            </c:numRef>
          </c:val>
          <c:extLst>
            <c:ext xmlns:c16="http://schemas.microsoft.com/office/drawing/2014/chart" uri="{C3380CC4-5D6E-409C-BE32-E72D297353CC}">
              <c16:uniqueId val="{00000001-13B7-45EC-AFC0-96C1079416AF}"/>
            </c:ext>
          </c:extLst>
        </c:ser>
        <c:dLbls>
          <c:showLegendKey val="0"/>
          <c:showVal val="0"/>
          <c:showCatName val="0"/>
          <c:showSerName val="0"/>
          <c:showPercent val="0"/>
          <c:showBubbleSize val="0"/>
        </c:dLbls>
        <c:gapWidth val="79"/>
        <c:overlap val="100"/>
        <c:axId val="341518536"/>
        <c:axId val="341518864"/>
      </c:barChart>
      <c:catAx>
        <c:axId val="341518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fr-FR"/>
          </a:p>
        </c:txPr>
        <c:crossAx val="341518864"/>
        <c:crosses val="autoZero"/>
        <c:auto val="1"/>
        <c:lblAlgn val="ctr"/>
        <c:lblOffset val="100"/>
        <c:noMultiLvlLbl val="0"/>
      </c:catAx>
      <c:valAx>
        <c:axId val="34151886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41518536"/>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800" b="1" i="0" u="none" strike="noStrike" kern="1200" baseline="0">
                <a:solidFill>
                  <a:schemeClr val="tx1">
                    <a:lumMod val="65000"/>
                    <a:lumOff val="35000"/>
                  </a:schemeClr>
                </a:solidFill>
                <a:latin typeface="+mn-lt"/>
                <a:ea typeface="+mn-ea"/>
                <a:cs typeface="+mn-cs"/>
              </a:defRPr>
            </a:pPr>
            <a:endParaRPr lang="fr-FR"/>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E6A-4C48-800C-D295E9BEFC5E}"/>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8E6A-4C48-800C-D295E9BEFC5E}"/>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Gender!$B$7:$C$7</c:f>
              <c:strCache>
                <c:ptCount val="2"/>
                <c:pt idx="0">
                  <c:v>F</c:v>
                </c:pt>
                <c:pt idx="1">
                  <c:v>M</c:v>
                </c:pt>
              </c:strCache>
            </c:strRef>
          </c:cat>
          <c:val>
            <c:numRef>
              <c:f>Gender!$B$8:$C$8</c:f>
              <c:numCache>
                <c:formatCode>0%</c:formatCode>
                <c:ptCount val="2"/>
                <c:pt idx="0">
                  <c:v>0.16824644549763032</c:v>
                </c:pt>
                <c:pt idx="1">
                  <c:v>0.83175355450236965</c:v>
                </c:pt>
              </c:numCache>
            </c:numRef>
          </c:val>
          <c:extLst>
            <c:ext xmlns:c16="http://schemas.microsoft.com/office/drawing/2014/chart" uri="{C3380CC4-5D6E-409C-BE32-E72D297353CC}">
              <c16:uniqueId val="{00000004-8E6A-4C48-800C-D295E9BEFC5E}"/>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image" Target="../media/image123.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image" Target="../media/image12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 </a:t>
          </a:r>
          <a:r>
            <a:rPr lang="fr-CH" sz="900" i="1" dirty="0" err="1">
              <a:solidFill>
                <a:sysClr val="window" lastClr="FFFFFF"/>
              </a:solidFill>
              <a:latin typeface="Calibri"/>
              <a:ea typeface="+mn-ea"/>
              <a:cs typeface="+mn-cs"/>
            </a:rPr>
            <a:t>Voght</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cap="none" normalizeH="0" baseline="0" dirty="0">
              <a:ln/>
              <a:solidFill>
                <a:sysClr val="window" lastClr="FFFFFF"/>
              </a:solidFill>
              <a:effectLst/>
              <a:latin typeface="Calibri"/>
              <a:ea typeface="+mn-ea"/>
              <a:cs typeface="+mn-cs"/>
            </a:rPr>
            <a:t>DGL: 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 </a:t>
          </a:r>
          <a:r>
            <a:rPr lang="fr-CH" sz="900" dirty="0" err="1">
              <a:solidFill>
                <a:sysClr val="window" lastClr="FFFFFF"/>
              </a:solidFill>
              <a:latin typeface="Calibri"/>
              <a:ea typeface="+mn-ea"/>
              <a:cs typeface="+mn-cs"/>
            </a:rPr>
            <a:t>Bertarelli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J. Madden</a:t>
          </a: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 </a:t>
          </a:r>
          <a:r>
            <a:rPr lang="fr-CH" sz="900" i="1" kern="1200" dirty="0" err="1">
              <a:solidFill>
                <a:sysClr val="window" lastClr="FFFFFF"/>
              </a:solidFill>
              <a:latin typeface="Calibri"/>
              <a:ea typeface="+mn-ea"/>
              <a:cs typeface="+mn-cs"/>
            </a:rPr>
            <a:t>Voght</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kern="1200" cap="none" normalizeH="0" baseline="0" dirty="0">
              <a:ln/>
              <a:solidFill>
                <a:sysClr val="window" lastClr="FFFFFF"/>
              </a:solidFill>
              <a:effectLst/>
              <a:latin typeface="Calibri"/>
              <a:ea typeface="+mn-ea"/>
              <a:cs typeface="+mn-cs"/>
            </a:rPr>
            <a:t>DGL: 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 </a:t>
          </a:r>
          <a:r>
            <a:rPr lang="fr-CH" sz="900" kern="1200" dirty="0" err="1">
              <a:solidFill>
                <a:sysClr val="window" lastClr="FFFFFF"/>
              </a:solidFill>
              <a:latin typeface="Calibri"/>
              <a:ea typeface="+mn-ea"/>
              <a:cs typeface="+mn-cs"/>
            </a:rPr>
            <a:t>Bertarelli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J. Madden</a:t>
          </a: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8/7/2024</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8/7/2024</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1</a:t>
            </a:fld>
            <a:endParaRPr lang="en-US"/>
          </a:p>
        </p:txBody>
      </p:sp>
    </p:spTree>
    <p:extLst>
      <p:ext uri="{BB962C8B-B14F-4D97-AF65-F5344CB8AC3E}">
        <p14:creationId xmlns:p14="http://schemas.microsoft.com/office/powerpoint/2010/main" val="3421717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18</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21</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26</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30</a:t>
            </a:fld>
            <a:endParaRPr lang="en-US"/>
          </a:p>
        </p:txBody>
      </p:sp>
    </p:spTree>
    <p:extLst>
      <p:ext uri="{BB962C8B-B14F-4D97-AF65-F5344CB8AC3E}">
        <p14:creationId xmlns:p14="http://schemas.microsoft.com/office/powerpoint/2010/main" val="29648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7</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153391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3929020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13</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14</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15</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07.08.2024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07.08.2024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07.08.2024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07.08.2024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07.08.2024</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07.08.2024</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07.08.2024</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07.08.2024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07.08.2024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07.08.2024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07.08.2024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9" r:id="rId10"/>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07.08.2024</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slideLayout" Target="../slideLayouts/slideLayout5.xml"/><Relationship Id="rId7" Type="http://schemas.openxmlformats.org/officeDocument/2006/relationships/image" Target="../media/image1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5.xml"/><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tiff"/><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openxmlformats.org/officeDocument/2006/relationships/image" Target="../media/image38.png"/><Relationship Id="rId7" Type="http://schemas.openxmlformats.org/officeDocument/2006/relationships/image" Target="../media/image42.jpeg"/><Relationship Id="rId12" Type="http://schemas.openxmlformats.org/officeDocument/2006/relationships/image" Target="../media/image47.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jpg"/><Relationship Id="rId15" Type="http://schemas.openxmlformats.org/officeDocument/2006/relationships/image" Target="../media/image5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56.jpe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4.jpeg"/><Relationship Id="rId11" Type="http://schemas.openxmlformats.org/officeDocument/2006/relationships/image" Target="../media/image59.png"/><Relationship Id="rId5" Type="http://schemas.openxmlformats.org/officeDocument/2006/relationships/image" Target="../media/image53.png"/><Relationship Id="rId15" Type="http://schemas.openxmlformats.org/officeDocument/2006/relationships/image" Target="../media/image63.png"/><Relationship Id="rId10" Type="http://schemas.openxmlformats.org/officeDocument/2006/relationships/image" Target="../media/image58.jpg"/><Relationship Id="rId4" Type="http://schemas.openxmlformats.org/officeDocument/2006/relationships/image" Target="../media/image52.jpeg"/><Relationship Id="rId9" Type="http://schemas.openxmlformats.org/officeDocument/2006/relationships/image" Target="../media/image57.jpeg"/><Relationship Id="rId14" Type="http://schemas.openxmlformats.org/officeDocument/2006/relationships/image" Target="../media/image62.jp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2.xml"/><Relationship Id="rId5" Type="http://schemas.openxmlformats.org/officeDocument/2006/relationships/image" Target="../media/image70.png"/><Relationship Id="rId4" Type="http://schemas.openxmlformats.org/officeDocument/2006/relationships/image" Target="../media/image69.png"/></Relationships>
</file>

<file path=ppt/slides/_rels/slide1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4.png"/><Relationship Id="rId5" Type="http://schemas.openxmlformats.org/officeDocument/2006/relationships/image" Target="../media/image73.jpeg"/><Relationship Id="rId4" Type="http://schemas.openxmlformats.org/officeDocument/2006/relationships/image" Target="../media/image72.jpeg"/></Relationships>
</file>

<file path=ppt/slides/_rels/slide1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8.xml"/><Relationship Id="rId4" Type="http://schemas.openxmlformats.org/officeDocument/2006/relationships/image" Target="../media/image7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8.xml"/><Relationship Id="rId5" Type="http://schemas.openxmlformats.org/officeDocument/2006/relationships/image" Target="../media/image81.jpeg"/><Relationship Id="rId4" Type="http://schemas.openxmlformats.org/officeDocument/2006/relationships/image" Target="../media/image80.jpeg"/></Relationships>
</file>

<file path=ppt/slides/_rels/slide2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5.xml"/><Relationship Id="rId4" Type="http://schemas.openxmlformats.org/officeDocument/2006/relationships/image" Target="../media/image88.jpeg"/></Relationships>
</file>

<file path=ppt/slides/_rels/slide24.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7.png"/><Relationship Id="rId18" Type="http://schemas.microsoft.com/office/2007/relationships/hdphoto" Target="../media/hdphoto4.wdp"/><Relationship Id="rId3" Type="http://schemas.openxmlformats.org/officeDocument/2006/relationships/image" Target="../media/image89.png"/><Relationship Id="rId7" Type="http://schemas.openxmlformats.org/officeDocument/2006/relationships/image" Target="../media/image93.png"/><Relationship Id="rId12" Type="http://schemas.microsoft.com/office/2007/relationships/hdphoto" Target="../media/hdphoto2.wdp"/><Relationship Id="rId17" Type="http://schemas.openxmlformats.org/officeDocument/2006/relationships/image" Target="../media/image100.png"/><Relationship Id="rId2" Type="http://schemas.openxmlformats.org/officeDocument/2006/relationships/notesSlide" Target="../notesSlides/notesSlide12.xml"/><Relationship Id="rId16" Type="http://schemas.openxmlformats.org/officeDocument/2006/relationships/image" Target="../media/image99.jpeg"/><Relationship Id="rId20" Type="http://schemas.openxmlformats.org/officeDocument/2006/relationships/image" Target="../media/image102.png"/><Relationship Id="rId1" Type="http://schemas.openxmlformats.org/officeDocument/2006/relationships/slideLayout" Target="../slideLayouts/slideLayout5.xml"/><Relationship Id="rId6" Type="http://schemas.openxmlformats.org/officeDocument/2006/relationships/image" Target="../media/image92.jpeg"/><Relationship Id="rId11" Type="http://schemas.openxmlformats.org/officeDocument/2006/relationships/image" Target="../media/image96.png"/><Relationship Id="rId5" Type="http://schemas.openxmlformats.org/officeDocument/2006/relationships/image" Target="../media/image91.png"/><Relationship Id="rId15" Type="http://schemas.openxmlformats.org/officeDocument/2006/relationships/image" Target="../media/image98.jpeg"/><Relationship Id="rId10" Type="http://schemas.openxmlformats.org/officeDocument/2006/relationships/image" Target="../media/image95.jpeg"/><Relationship Id="rId19" Type="http://schemas.openxmlformats.org/officeDocument/2006/relationships/image" Target="../media/image101.png"/><Relationship Id="rId4" Type="http://schemas.openxmlformats.org/officeDocument/2006/relationships/image" Target="../media/image90.png"/><Relationship Id="rId9" Type="http://schemas.microsoft.com/office/2007/relationships/hdphoto" Target="../media/hdphoto1.wdp"/><Relationship Id="rId14" Type="http://schemas.microsoft.com/office/2007/relationships/hdphoto" Target="../media/hdphoto3.wdp"/></Relationships>
</file>

<file path=ppt/slides/_rels/slide25.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2.png"/><Relationship Id="rId18" Type="http://schemas.openxmlformats.org/officeDocument/2006/relationships/image" Target="../media/image117.png"/><Relationship Id="rId3" Type="http://schemas.openxmlformats.org/officeDocument/2006/relationships/image" Target="../media/image103.jpeg"/><Relationship Id="rId7" Type="http://schemas.microsoft.com/office/2007/relationships/hdphoto" Target="../media/hdphoto5.wdp"/><Relationship Id="rId12" Type="http://schemas.openxmlformats.org/officeDocument/2006/relationships/image" Target="../media/image111.jpeg"/><Relationship Id="rId17" Type="http://schemas.openxmlformats.org/officeDocument/2006/relationships/image" Target="../media/image116.jpeg"/><Relationship Id="rId2" Type="http://schemas.openxmlformats.org/officeDocument/2006/relationships/notesSlide" Target="../notesSlides/notesSlide13.xml"/><Relationship Id="rId16" Type="http://schemas.openxmlformats.org/officeDocument/2006/relationships/image" Target="../media/image115.jpeg"/><Relationship Id="rId1" Type="http://schemas.openxmlformats.org/officeDocument/2006/relationships/slideLayout" Target="../slideLayouts/slideLayout8.xml"/><Relationship Id="rId6" Type="http://schemas.openxmlformats.org/officeDocument/2006/relationships/image" Target="../media/image106.png"/><Relationship Id="rId11" Type="http://schemas.openxmlformats.org/officeDocument/2006/relationships/image" Target="../media/image110.png"/><Relationship Id="rId5" Type="http://schemas.openxmlformats.org/officeDocument/2006/relationships/image" Target="../media/image105.jpeg"/><Relationship Id="rId15" Type="http://schemas.openxmlformats.org/officeDocument/2006/relationships/image" Target="../media/image114.jpeg"/><Relationship Id="rId10" Type="http://schemas.openxmlformats.org/officeDocument/2006/relationships/image" Target="../media/image109.png"/><Relationship Id="rId19" Type="http://schemas.microsoft.com/office/2007/relationships/hdphoto" Target="../media/hdphoto6.wdp"/><Relationship Id="rId4" Type="http://schemas.openxmlformats.org/officeDocument/2006/relationships/image" Target="../media/image104.jpeg"/><Relationship Id="rId9" Type="http://schemas.openxmlformats.org/officeDocument/2006/relationships/image" Target="../media/image108.png"/><Relationship Id="rId14" Type="http://schemas.openxmlformats.org/officeDocument/2006/relationships/image" Target="../media/image113.jpeg"/></Relationships>
</file>

<file path=ppt/slides/_rels/slide26.xml.rels><?xml version="1.0" encoding="UTF-8" standalone="yes"?>
<Relationships xmlns="http://schemas.openxmlformats.org/package/2006/relationships"><Relationship Id="rId3" Type="http://schemas.openxmlformats.org/officeDocument/2006/relationships/image" Target="../media/image118.gif"/><Relationship Id="rId7" Type="http://schemas.openxmlformats.org/officeDocument/2006/relationships/image" Target="../media/image122.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21.jpeg"/><Relationship Id="rId5" Type="http://schemas.openxmlformats.org/officeDocument/2006/relationships/image" Target="../media/image120.png"/><Relationship Id="rId4" Type="http://schemas.openxmlformats.org/officeDocument/2006/relationships/image" Target="../media/image119.gi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5.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6.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tiff"/><Relationship Id="rId1" Type="http://schemas.openxmlformats.org/officeDocument/2006/relationships/slideLayout" Target="../slideLayouts/slideLayout4.xml"/><Relationship Id="rId5" Type="http://schemas.openxmlformats.org/officeDocument/2006/relationships/image" Target="../media/image130.png"/><Relationship Id="rId4" Type="http://schemas.openxmlformats.org/officeDocument/2006/relationships/image" Target="../media/image129.tiff"/></Relationships>
</file>

<file path=ppt/slides/_rels/slide34.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hyperlink" Target="https://edms.cern.ch/ui/file/1389540/LAST_RELEASED/SR-SO_E.pdf" TargetMode="External"/><Relationship Id="rId1" Type="http://schemas.openxmlformats.org/officeDocument/2006/relationships/slideLayout" Target="../slideLayouts/slideLayout8.xml"/><Relationship Id="rId5" Type="http://schemas.openxmlformats.org/officeDocument/2006/relationships/image" Target="../media/image133.tiff"/><Relationship Id="rId4" Type="http://schemas.openxmlformats.org/officeDocument/2006/relationships/image" Target="../media/image132.tiff"/></Relationships>
</file>

<file path=ppt/slides/_rels/slide35.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image" Target="../media/image134.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image" Target="../media/image138.tiff"/><Relationship Id="rId3" Type="http://schemas.openxmlformats.org/officeDocument/2006/relationships/hyperlink" Target="https://edh.cern.ch/Document/General/OHS" TargetMode="External"/><Relationship Id="rId7" Type="http://schemas.openxmlformats.org/officeDocument/2006/relationships/image" Target="../media/image137.jpeg"/><Relationship Id="rId2" Type="http://schemas.openxmlformats.org/officeDocument/2006/relationships/image" Target="../media/image136.png"/><Relationship Id="rId1" Type="http://schemas.openxmlformats.org/officeDocument/2006/relationships/slideLayout" Target="../slideLayouts/slideLayout8.xml"/><Relationship Id="rId6" Type="http://schemas.openxmlformats.org/officeDocument/2006/relationships/hyperlink" Target="https://apex-sso.cern.ch/pls/htmldb_edmsdb/f?p=404:1:15952795517400:::::" TargetMode="External"/><Relationship Id="rId5" Type="http://schemas.openxmlformats.org/officeDocument/2006/relationships/hyperlink" Target="https://lms.cern.ch/ekp/servlet/ekp/WIDGETCONTAINERPAGE?DECORATEPAGE=Y" TargetMode="External"/><Relationship Id="rId4" Type="http://schemas.openxmlformats.org/officeDocument/2006/relationships/hyperlink" Target="https://edh.cern.ch/" TargetMode="External"/><Relationship Id="rId9" Type="http://schemas.openxmlformats.org/officeDocument/2006/relationships/image" Target="../media/image139.tiff"/></Relationships>
</file>

<file path=ppt/slides/_rels/slide37.xml.rels><?xml version="1.0" encoding="UTF-8" standalone="yes"?>
<Relationships xmlns="http://schemas.openxmlformats.org/package/2006/relationships"><Relationship Id="rId3" Type="http://schemas.openxmlformats.org/officeDocument/2006/relationships/image" Target="../media/image141.svg"/><Relationship Id="rId2" Type="http://schemas.openxmlformats.org/officeDocument/2006/relationships/image" Target="../media/image140.png"/><Relationship Id="rId1" Type="http://schemas.openxmlformats.org/officeDocument/2006/relationships/slideLayout" Target="../slideLayouts/slideLayout8.xml"/><Relationship Id="rId5" Type="http://schemas.openxmlformats.org/officeDocument/2006/relationships/image" Target="../media/image143.jpeg"/><Relationship Id="rId4" Type="http://schemas.openxmlformats.org/officeDocument/2006/relationships/image" Target="../media/image142.png"/></Relationships>
</file>

<file path=ppt/slides/_rels/slide38.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image" Target="../media/image144.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147.tiff"/><Relationship Id="rId2" Type="http://schemas.openxmlformats.org/officeDocument/2006/relationships/image" Target="../media/image14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152.jpeg"/><Relationship Id="rId2" Type="http://schemas.openxmlformats.org/officeDocument/2006/relationships/image" Target="../media/image151.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10.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3"/>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16" name="TextBox 15"/>
          <p:cNvSpPr txBox="1"/>
          <p:nvPr/>
        </p:nvSpPr>
        <p:spPr>
          <a:xfrm>
            <a:off x="1896694" y="5507422"/>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dirty="0"/>
          </a:p>
        </p:txBody>
      </p:sp>
      <p:pic>
        <p:nvPicPr>
          <p:cNvPr id="17" name="Picture 16">
            <a:extLst>
              <a:ext uri="{FF2B5EF4-FFF2-40B4-BE49-F238E27FC236}">
                <a16:creationId xmlns:a16="http://schemas.microsoft.com/office/drawing/2014/main" id="{2FDCDB2A-0646-184A-A4B7-D3A44223EF82}"/>
              </a:ext>
            </a:extLst>
          </p:cNvPr>
          <p:cNvPicPr>
            <a:picLocks noChangeAspect="1"/>
          </p:cNvPicPr>
          <p:nvPr/>
        </p:nvPicPr>
        <p:blipFill rotWithShape="1">
          <a:blip r:embed="rId5"/>
          <a:srcRect l="11019" t="1561" r="7840" b="3725"/>
          <a:stretch/>
        </p:blipFill>
        <p:spPr>
          <a:xfrm>
            <a:off x="1708759" y="3649173"/>
            <a:ext cx="1227047" cy="865355"/>
          </a:xfrm>
          <a:prstGeom prst="rect">
            <a:avLst/>
          </a:prstGeom>
        </p:spPr>
      </p:pic>
      <p:pic>
        <p:nvPicPr>
          <p:cNvPr id="19" name="Picture 18">
            <a:extLst>
              <a:ext uri="{FF2B5EF4-FFF2-40B4-BE49-F238E27FC236}">
                <a16:creationId xmlns:a16="http://schemas.microsoft.com/office/drawing/2014/main" id="{1873CB90-6947-F74E-A41A-BE1834CB6934}"/>
              </a:ext>
            </a:extLst>
          </p:cNvPr>
          <p:cNvPicPr>
            <a:picLocks noChangeAspect="1"/>
          </p:cNvPicPr>
          <p:nvPr/>
        </p:nvPicPr>
        <p:blipFill>
          <a:blip r:embed="rId6"/>
          <a:stretch>
            <a:fillRect/>
          </a:stretch>
        </p:blipFill>
        <p:spPr>
          <a:xfrm>
            <a:off x="3322376" y="3610664"/>
            <a:ext cx="943164" cy="1693527"/>
          </a:xfrm>
          <a:prstGeom prst="rect">
            <a:avLst/>
          </a:prstGeom>
        </p:spPr>
      </p:pic>
      <p:pic>
        <p:nvPicPr>
          <p:cNvPr id="20" name="Picture 19" descr="A picture containing camera lens&#10;&#10;Description automatically generated">
            <a:extLst>
              <a:ext uri="{FF2B5EF4-FFF2-40B4-BE49-F238E27FC236}">
                <a16:creationId xmlns:a16="http://schemas.microsoft.com/office/drawing/2014/main" id="{6D394592-E7B9-5E44-B063-A3275AF025E6}"/>
              </a:ext>
            </a:extLst>
          </p:cNvPr>
          <p:cNvPicPr>
            <a:picLocks noChangeAspect="1"/>
          </p:cNvPicPr>
          <p:nvPr/>
        </p:nvPicPr>
        <p:blipFill>
          <a:blip r:embed="rId7"/>
          <a:stretch>
            <a:fillRect/>
          </a:stretch>
        </p:blipFill>
        <p:spPr>
          <a:xfrm>
            <a:off x="288765" y="3649173"/>
            <a:ext cx="1105641" cy="621923"/>
          </a:xfrm>
          <a:prstGeom prst="rect">
            <a:avLst/>
          </a:prstGeom>
        </p:spPr>
      </p:pic>
      <p:pic>
        <p:nvPicPr>
          <p:cNvPr id="7" name="Picture 6" descr="A person in a suit and glasses&#10;&#10;Description automatically generated">
            <a:extLst>
              <a:ext uri="{FF2B5EF4-FFF2-40B4-BE49-F238E27FC236}">
                <a16:creationId xmlns:a16="http://schemas.microsoft.com/office/drawing/2014/main" id="{0411FAC1-2DB7-50B5-24EE-5A597340BA0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6188" y="4851657"/>
            <a:ext cx="1300506" cy="1284450"/>
          </a:xfrm>
          <a:prstGeom prst="rect">
            <a:avLst/>
          </a:prstGeom>
        </p:spPr>
      </p:pic>
      <p:pic>
        <p:nvPicPr>
          <p:cNvPr id="9" name="DT-v3">
            <a:hlinkClick r:id="" action="ppaction://media"/>
            <a:extLst>
              <a:ext uri="{FF2B5EF4-FFF2-40B4-BE49-F238E27FC236}">
                <a16:creationId xmlns:a16="http://schemas.microsoft.com/office/drawing/2014/main" id="{DAE6D795-6D5F-0A6A-368F-3275221CF5EA}"/>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4652110" y="3625482"/>
            <a:ext cx="3903656" cy="1935563"/>
          </a:xfrm>
          <a:prstGeom prst="rect">
            <a:avLst/>
          </a:prstGeom>
        </p:spPr>
      </p:pic>
    </p:spTree>
    <p:extLst>
      <p:ext uri="{BB962C8B-B14F-4D97-AF65-F5344CB8AC3E}">
        <p14:creationId xmlns:p14="http://schemas.microsoft.com/office/powerpoint/2010/main" val="136820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59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399012" y="1252620"/>
            <a:ext cx="8021782" cy="584775"/>
          </a:xfrm>
          <a:prstGeom prst="rect">
            <a:avLst/>
          </a:prstGeom>
        </p:spPr>
        <p:txBody>
          <a:bodyPr wrap="square">
            <a:spAutoFit/>
          </a:bodyPr>
          <a:lstStyle/>
          <a:p>
            <a:pPr>
              <a:spcAft>
                <a:spcPts val="1200"/>
              </a:spcAft>
            </a:pPr>
            <a:r>
              <a:rPr lang="en-US" sz="1600" dirty="0"/>
              <a:t>A key goal is to provide the tools required to manage and document the entire lifecycles of CERN’s equipment and installations – also known as “Digital Thread”.</a:t>
            </a:r>
          </a:p>
        </p:txBody>
      </p:sp>
      <p:sp>
        <p:nvSpPr>
          <p:cNvPr id="8" name="Title 1"/>
          <p:cNvSpPr txBox="1">
            <a:spLocks/>
          </p:cNvSpPr>
          <p:nvPr/>
        </p:nvSpPr>
        <p:spPr>
          <a:xfrm>
            <a:off x="136421" y="0"/>
            <a:ext cx="7958280"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dirty="0"/>
          </a:p>
        </p:txBody>
      </p:sp>
      <p:grpSp>
        <p:nvGrpSpPr>
          <p:cNvPr id="239" name="Group 238">
            <a:extLst>
              <a:ext uri="{FF2B5EF4-FFF2-40B4-BE49-F238E27FC236}">
                <a16:creationId xmlns:a16="http://schemas.microsoft.com/office/drawing/2014/main" id="{0BA790C2-E23B-C983-6C56-985D6BD08E1D}"/>
              </a:ext>
            </a:extLst>
          </p:cNvPr>
          <p:cNvGrpSpPr/>
          <p:nvPr/>
        </p:nvGrpSpPr>
        <p:grpSpPr>
          <a:xfrm>
            <a:off x="541345" y="2019378"/>
            <a:ext cx="7833031" cy="4122581"/>
            <a:chOff x="541345" y="2019378"/>
            <a:chExt cx="7833031" cy="4122581"/>
          </a:xfrm>
        </p:grpSpPr>
        <p:pic>
          <p:nvPicPr>
            <p:cNvPr id="29" name="Picture 28">
              <a:extLst>
                <a:ext uri="{FF2B5EF4-FFF2-40B4-BE49-F238E27FC236}">
                  <a16:creationId xmlns:a16="http://schemas.microsoft.com/office/drawing/2014/main" id="{FD520B47-9301-3244-8D92-58B1F9703B50}"/>
                </a:ext>
              </a:extLst>
            </p:cNvPr>
            <p:cNvPicPr>
              <a:picLocks noChangeAspect="1"/>
            </p:cNvPicPr>
            <p:nvPr/>
          </p:nvPicPr>
          <p:blipFill>
            <a:blip r:embed="rId3"/>
            <a:stretch>
              <a:fillRect/>
            </a:stretch>
          </p:blipFill>
          <p:spPr>
            <a:xfrm>
              <a:off x="625961" y="2375851"/>
              <a:ext cx="1235632" cy="906628"/>
            </a:xfrm>
            <a:prstGeom prst="rect">
              <a:avLst/>
            </a:prstGeom>
          </p:spPr>
        </p:pic>
        <p:pic>
          <p:nvPicPr>
            <p:cNvPr id="9" name="Picture 8">
              <a:extLst>
                <a:ext uri="{FF2B5EF4-FFF2-40B4-BE49-F238E27FC236}">
                  <a16:creationId xmlns:a16="http://schemas.microsoft.com/office/drawing/2014/main" id="{F30381FC-264B-9941-9C97-453DB855F73D}"/>
                </a:ext>
              </a:extLst>
            </p:cNvPr>
            <p:cNvPicPr>
              <a:picLocks noChangeAspect="1"/>
            </p:cNvPicPr>
            <p:nvPr/>
          </p:nvPicPr>
          <p:blipFill>
            <a:blip r:embed="rId4"/>
            <a:stretch>
              <a:fillRect/>
            </a:stretch>
          </p:blipFill>
          <p:spPr>
            <a:xfrm>
              <a:off x="6958615" y="4875251"/>
              <a:ext cx="1266110" cy="897851"/>
            </a:xfrm>
            <a:prstGeom prst="rect">
              <a:avLst/>
            </a:prstGeom>
          </p:spPr>
        </p:pic>
        <p:pic>
          <p:nvPicPr>
            <p:cNvPr id="12" name="Picture 11" descr="A screenshot of a computer&#10;&#10;Description automatically generated">
              <a:extLst>
                <a:ext uri="{FF2B5EF4-FFF2-40B4-BE49-F238E27FC236}">
                  <a16:creationId xmlns:a16="http://schemas.microsoft.com/office/drawing/2014/main" id="{D8340BA6-DCF1-342F-5D22-F26663C9AFBB}"/>
                </a:ext>
              </a:extLst>
            </p:cNvPr>
            <p:cNvPicPr>
              <a:picLocks noChangeAspect="1"/>
            </p:cNvPicPr>
            <p:nvPr/>
          </p:nvPicPr>
          <p:blipFill>
            <a:blip r:embed="rId5"/>
            <a:stretch>
              <a:fillRect/>
            </a:stretch>
          </p:blipFill>
          <p:spPr>
            <a:xfrm>
              <a:off x="2117058" y="2411731"/>
              <a:ext cx="1364098" cy="878833"/>
            </a:xfrm>
            <a:prstGeom prst="rect">
              <a:avLst/>
            </a:prstGeom>
            <a:ln>
              <a:solidFill>
                <a:schemeClr val="bg1">
                  <a:lumMod val="75000"/>
                </a:schemeClr>
              </a:solidFill>
            </a:ln>
          </p:spPr>
        </p:pic>
        <p:pic>
          <p:nvPicPr>
            <p:cNvPr id="13" name="Picture 12" descr="A computer software showing a computer program&#10;&#10;Description automatically generated with medium confidence">
              <a:extLst>
                <a:ext uri="{FF2B5EF4-FFF2-40B4-BE49-F238E27FC236}">
                  <a16:creationId xmlns:a16="http://schemas.microsoft.com/office/drawing/2014/main" id="{AFD45E1D-9B76-E8CF-2B81-1221913F997C}"/>
                </a:ext>
              </a:extLst>
            </p:cNvPr>
            <p:cNvPicPr>
              <a:picLocks noChangeAspect="1"/>
            </p:cNvPicPr>
            <p:nvPr/>
          </p:nvPicPr>
          <p:blipFill>
            <a:blip r:embed="rId6"/>
            <a:stretch>
              <a:fillRect/>
            </a:stretch>
          </p:blipFill>
          <p:spPr>
            <a:xfrm>
              <a:off x="3703731" y="2396938"/>
              <a:ext cx="1222265" cy="903765"/>
            </a:xfrm>
            <a:prstGeom prst="rect">
              <a:avLst/>
            </a:prstGeom>
          </p:spPr>
        </p:pic>
        <p:pic>
          <p:nvPicPr>
            <p:cNvPr id="14" name="Picture 13" descr="Screen Clipping">
              <a:extLst>
                <a:ext uri="{FF2B5EF4-FFF2-40B4-BE49-F238E27FC236}">
                  <a16:creationId xmlns:a16="http://schemas.microsoft.com/office/drawing/2014/main" id="{63FD8466-1FDD-81F9-552F-59EA33EA15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7079" y="4840920"/>
              <a:ext cx="1811797" cy="897851"/>
            </a:xfrm>
            <a:prstGeom prst="rect">
              <a:avLst/>
            </a:prstGeom>
            <a:ln>
              <a:solidFill>
                <a:schemeClr val="tx2">
                  <a:lumMod val="25000"/>
                  <a:lumOff val="75000"/>
                </a:schemeClr>
              </a:solidFill>
            </a:ln>
          </p:spPr>
        </p:pic>
        <p:pic>
          <p:nvPicPr>
            <p:cNvPr id="15" name="Picture 14" descr="A screenshot of a computer&#10;&#10;Description automatically generated">
              <a:extLst>
                <a:ext uri="{FF2B5EF4-FFF2-40B4-BE49-F238E27FC236}">
                  <a16:creationId xmlns:a16="http://schemas.microsoft.com/office/drawing/2014/main" id="{D884B61C-D793-7444-1D24-EC5D8ED8F3FC}"/>
                </a:ext>
              </a:extLst>
            </p:cNvPr>
            <p:cNvPicPr>
              <a:picLocks noChangeAspect="1"/>
            </p:cNvPicPr>
            <p:nvPr/>
          </p:nvPicPr>
          <p:blipFill>
            <a:blip r:embed="rId8"/>
            <a:stretch>
              <a:fillRect/>
            </a:stretch>
          </p:blipFill>
          <p:spPr>
            <a:xfrm>
              <a:off x="6507891" y="2392681"/>
              <a:ext cx="1139175" cy="897825"/>
            </a:xfrm>
            <a:prstGeom prst="rect">
              <a:avLst/>
            </a:prstGeom>
          </p:spPr>
        </p:pic>
        <p:pic>
          <p:nvPicPr>
            <p:cNvPr id="18" name="Picture 17">
              <a:extLst>
                <a:ext uri="{FF2B5EF4-FFF2-40B4-BE49-F238E27FC236}">
                  <a16:creationId xmlns:a16="http://schemas.microsoft.com/office/drawing/2014/main" id="{1E915D62-F214-19C6-4781-D8A2D353987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1345" y="3799537"/>
              <a:ext cx="7772400" cy="526079"/>
            </a:xfrm>
            <a:prstGeom prst="rect">
              <a:avLst/>
            </a:prstGeom>
          </p:spPr>
        </p:pic>
        <p:pic>
          <p:nvPicPr>
            <p:cNvPr id="11" name="Picture 10" descr="A screenshot of a graph&#10;&#10;Description automatically generated">
              <a:extLst>
                <a:ext uri="{FF2B5EF4-FFF2-40B4-BE49-F238E27FC236}">
                  <a16:creationId xmlns:a16="http://schemas.microsoft.com/office/drawing/2014/main" id="{9ABB0D9E-7812-9152-2C4E-92A329084DC3}"/>
                </a:ext>
              </a:extLst>
            </p:cNvPr>
            <p:cNvPicPr>
              <a:picLocks noChangeAspect="1"/>
            </p:cNvPicPr>
            <p:nvPr/>
          </p:nvPicPr>
          <p:blipFill>
            <a:blip r:embed="rId10"/>
            <a:stretch>
              <a:fillRect/>
            </a:stretch>
          </p:blipFill>
          <p:spPr>
            <a:xfrm>
              <a:off x="3563140" y="4862551"/>
              <a:ext cx="1599747" cy="897851"/>
            </a:xfrm>
            <a:prstGeom prst="rect">
              <a:avLst/>
            </a:prstGeom>
          </p:spPr>
        </p:pic>
        <p:pic>
          <p:nvPicPr>
            <p:cNvPr id="16" name="Content Placeholder 7">
              <a:extLst>
                <a:ext uri="{FF2B5EF4-FFF2-40B4-BE49-F238E27FC236}">
                  <a16:creationId xmlns:a16="http://schemas.microsoft.com/office/drawing/2014/main" id="{FB1581A7-9038-8A1E-3C05-0D36C4A1968D}"/>
                </a:ext>
              </a:extLst>
            </p:cNvPr>
            <p:cNvPicPr>
              <a:picLocks noChangeAspect="1"/>
            </p:cNvPicPr>
            <p:nvPr/>
          </p:nvPicPr>
          <p:blipFill>
            <a:blip r:embed="rId11"/>
            <a:stretch>
              <a:fillRect/>
            </a:stretch>
          </p:blipFill>
          <p:spPr bwMode="auto">
            <a:xfrm>
              <a:off x="2566134" y="4862551"/>
              <a:ext cx="810399" cy="851651"/>
            </a:xfrm>
            <a:prstGeom prst="rect">
              <a:avLst/>
            </a:prstGeom>
            <a:ln>
              <a:solidFill>
                <a:schemeClr val="bg1">
                  <a:lumMod val="85000"/>
                </a:schemeClr>
              </a:solidFill>
            </a:ln>
          </p:spPr>
        </p:pic>
        <p:pic>
          <p:nvPicPr>
            <p:cNvPr id="17" name="Picture 16" descr="Screen Clipping">
              <a:extLst>
                <a:ext uri="{FF2B5EF4-FFF2-40B4-BE49-F238E27FC236}">
                  <a16:creationId xmlns:a16="http://schemas.microsoft.com/office/drawing/2014/main" id="{ECBCF656-67E2-0573-246F-22799B92DE7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181932" y="2412886"/>
              <a:ext cx="1053411" cy="876792"/>
            </a:xfrm>
            <a:prstGeom prst="rect">
              <a:avLst/>
            </a:prstGeom>
            <a:ln>
              <a:solidFill>
                <a:schemeClr val="accent1">
                  <a:lumMod val="40000"/>
                  <a:lumOff val="60000"/>
                </a:schemeClr>
              </a:solidFill>
            </a:ln>
          </p:spPr>
        </p:pic>
        <p:grpSp>
          <p:nvGrpSpPr>
            <p:cNvPr id="50" name="Graphic 1">
              <a:extLst>
                <a:ext uri="{FF2B5EF4-FFF2-40B4-BE49-F238E27FC236}">
                  <a16:creationId xmlns:a16="http://schemas.microsoft.com/office/drawing/2014/main" id="{49BBC972-EA58-9CB2-D9E3-A27864F7D5B3}"/>
                </a:ext>
              </a:extLst>
            </p:cNvPr>
            <p:cNvGrpSpPr/>
            <p:nvPr/>
          </p:nvGrpSpPr>
          <p:grpSpPr>
            <a:xfrm rot="10800000" flipH="1" flipV="1">
              <a:off x="7027591" y="3329226"/>
              <a:ext cx="95712" cy="95619"/>
              <a:chOff x="6698837" y="1842324"/>
              <a:chExt cx="96488" cy="96393"/>
            </a:xfrm>
            <a:solidFill>
              <a:srgbClr val="000000"/>
            </a:solidFill>
          </p:grpSpPr>
          <p:sp>
            <p:nvSpPr>
              <p:cNvPr id="51" name="Freeform: Shape 29">
                <a:extLst>
                  <a:ext uri="{FF2B5EF4-FFF2-40B4-BE49-F238E27FC236}">
                    <a16:creationId xmlns:a16="http://schemas.microsoft.com/office/drawing/2014/main" id="{E97162A2-0831-000E-C928-24AB5E7DFA5E}"/>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52" name="Freeform: Shape 30">
                <a:extLst>
                  <a:ext uri="{FF2B5EF4-FFF2-40B4-BE49-F238E27FC236}">
                    <a16:creationId xmlns:a16="http://schemas.microsoft.com/office/drawing/2014/main" id="{01B381F5-8A8F-AA51-E38A-4342DBAEB726}"/>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65" name="Graphic 1">
              <a:extLst>
                <a:ext uri="{FF2B5EF4-FFF2-40B4-BE49-F238E27FC236}">
                  <a16:creationId xmlns:a16="http://schemas.microsoft.com/office/drawing/2014/main" id="{D5FBCEBA-275B-B000-22AA-1DD8F6B5D478}"/>
                </a:ext>
              </a:extLst>
            </p:cNvPr>
            <p:cNvGrpSpPr/>
            <p:nvPr/>
          </p:nvGrpSpPr>
          <p:grpSpPr>
            <a:xfrm rot="10800000" flipH="1" flipV="1">
              <a:off x="5641390" y="3329781"/>
              <a:ext cx="95712" cy="95619"/>
              <a:chOff x="6698837" y="1842324"/>
              <a:chExt cx="96488" cy="96393"/>
            </a:xfrm>
            <a:solidFill>
              <a:srgbClr val="000000"/>
            </a:solidFill>
          </p:grpSpPr>
          <p:sp>
            <p:nvSpPr>
              <p:cNvPr id="66" name="Freeform: Shape 29">
                <a:extLst>
                  <a:ext uri="{FF2B5EF4-FFF2-40B4-BE49-F238E27FC236}">
                    <a16:creationId xmlns:a16="http://schemas.microsoft.com/office/drawing/2014/main" id="{02B01E28-4360-E3F3-4F5A-77D11307A26C}"/>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67" name="Freeform: Shape 30">
                <a:extLst>
                  <a:ext uri="{FF2B5EF4-FFF2-40B4-BE49-F238E27FC236}">
                    <a16:creationId xmlns:a16="http://schemas.microsoft.com/office/drawing/2014/main" id="{FEDB4959-D880-35A4-5A49-AE20CD8577E1}"/>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72" name="Graphic 1">
              <a:extLst>
                <a:ext uri="{FF2B5EF4-FFF2-40B4-BE49-F238E27FC236}">
                  <a16:creationId xmlns:a16="http://schemas.microsoft.com/office/drawing/2014/main" id="{C3688A2E-3514-5245-D039-A8786AC7A80C}"/>
                </a:ext>
              </a:extLst>
            </p:cNvPr>
            <p:cNvGrpSpPr/>
            <p:nvPr/>
          </p:nvGrpSpPr>
          <p:grpSpPr>
            <a:xfrm rot="10800000" flipH="1" flipV="1">
              <a:off x="4019849" y="3310229"/>
              <a:ext cx="95712" cy="95619"/>
              <a:chOff x="6698837" y="1842324"/>
              <a:chExt cx="96488" cy="96393"/>
            </a:xfrm>
            <a:solidFill>
              <a:srgbClr val="000000"/>
            </a:solidFill>
          </p:grpSpPr>
          <p:sp>
            <p:nvSpPr>
              <p:cNvPr id="73" name="Freeform: Shape 29">
                <a:extLst>
                  <a:ext uri="{FF2B5EF4-FFF2-40B4-BE49-F238E27FC236}">
                    <a16:creationId xmlns:a16="http://schemas.microsoft.com/office/drawing/2014/main" id="{2D7128C7-F2FB-0DAA-4B82-3FBD1C8AF01D}"/>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74" name="Freeform: Shape 30">
                <a:extLst>
                  <a:ext uri="{FF2B5EF4-FFF2-40B4-BE49-F238E27FC236}">
                    <a16:creationId xmlns:a16="http://schemas.microsoft.com/office/drawing/2014/main" id="{80FF882E-A805-F545-D161-03F6DF69F187}"/>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75" name="Graphic 1">
              <a:extLst>
                <a:ext uri="{FF2B5EF4-FFF2-40B4-BE49-F238E27FC236}">
                  <a16:creationId xmlns:a16="http://schemas.microsoft.com/office/drawing/2014/main" id="{2A959EDD-CE06-6D34-724B-CEA005114C61}"/>
                </a:ext>
              </a:extLst>
            </p:cNvPr>
            <p:cNvGrpSpPr/>
            <p:nvPr/>
          </p:nvGrpSpPr>
          <p:grpSpPr>
            <a:xfrm rot="10800000" flipH="1" flipV="1">
              <a:off x="4454199" y="3794717"/>
              <a:ext cx="95712" cy="95619"/>
              <a:chOff x="6698837" y="1842324"/>
              <a:chExt cx="96488" cy="96393"/>
            </a:xfrm>
            <a:solidFill>
              <a:srgbClr val="000000"/>
            </a:solidFill>
          </p:grpSpPr>
          <p:sp>
            <p:nvSpPr>
              <p:cNvPr id="76" name="Freeform: Shape 2259">
                <a:extLst>
                  <a:ext uri="{FF2B5EF4-FFF2-40B4-BE49-F238E27FC236}">
                    <a16:creationId xmlns:a16="http://schemas.microsoft.com/office/drawing/2014/main" id="{13A96429-0023-DE81-9507-C483E9871B6E}"/>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77" name="Freeform: Shape 2261">
                <a:extLst>
                  <a:ext uri="{FF2B5EF4-FFF2-40B4-BE49-F238E27FC236}">
                    <a16:creationId xmlns:a16="http://schemas.microsoft.com/office/drawing/2014/main" id="{34B6FF51-548A-FF50-4D63-F469128B9E6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78" name="Straight Connector 77">
              <a:extLst>
                <a:ext uri="{FF2B5EF4-FFF2-40B4-BE49-F238E27FC236}">
                  <a16:creationId xmlns:a16="http://schemas.microsoft.com/office/drawing/2014/main" id="{6F37AD26-9198-12B7-C1CC-3C000668AAC9}"/>
                </a:ext>
              </a:extLst>
            </p:cNvPr>
            <p:cNvCxnSpPr>
              <a:cxnSpLocks/>
            </p:cNvCxnSpPr>
            <p:nvPr/>
          </p:nvCxnSpPr>
          <p:spPr>
            <a:xfrm flipH="1" flipV="1">
              <a:off x="2716568" y="3360055"/>
              <a:ext cx="280563" cy="303668"/>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79" name="Graphic 1">
              <a:extLst>
                <a:ext uri="{FF2B5EF4-FFF2-40B4-BE49-F238E27FC236}">
                  <a16:creationId xmlns:a16="http://schemas.microsoft.com/office/drawing/2014/main" id="{218B6275-7ED4-0C69-8A48-7AEA9821737B}"/>
                </a:ext>
              </a:extLst>
            </p:cNvPr>
            <p:cNvGrpSpPr/>
            <p:nvPr/>
          </p:nvGrpSpPr>
          <p:grpSpPr>
            <a:xfrm rot="10800000" flipH="1" flipV="1">
              <a:off x="2684859" y="3321888"/>
              <a:ext cx="95712" cy="95619"/>
              <a:chOff x="6698837" y="1842324"/>
              <a:chExt cx="96488" cy="96393"/>
            </a:xfrm>
            <a:solidFill>
              <a:srgbClr val="000000"/>
            </a:solidFill>
          </p:grpSpPr>
          <p:sp>
            <p:nvSpPr>
              <p:cNvPr id="80" name="Freeform: Shape 29">
                <a:extLst>
                  <a:ext uri="{FF2B5EF4-FFF2-40B4-BE49-F238E27FC236}">
                    <a16:creationId xmlns:a16="http://schemas.microsoft.com/office/drawing/2014/main" id="{2367BB02-CBA5-DEE4-BAA2-4A742C254E63}"/>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81" name="Freeform: Shape 30">
                <a:extLst>
                  <a:ext uri="{FF2B5EF4-FFF2-40B4-BE49-F238E27FC236}">
                    <a16:creationId xmlns:a16="http://schemas.microsoft.com/office/drawing/2014/main" id="{F14C56F6-5AC9-45E7-631A-219A0B2096CB}"/>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86" name="Graphic 1">
              <a:extLst>
                <a:ext uri="{FF2B5EF4-FFF2-40B4-BE49-F238E27FC236}">
                  <a16:creationId xmlns:a16="http://schemas.microsoft.com/office/drawing/2014/main" id="{A85BCA4F-4E61-A6DE-8C5A-73A494767D51}"/>
                </a:ext>
              </a:extLst>
            </p:cNvPr>
            <p:cNvGrpSpPr/>
            <p:nvPr/>
          </p:nvGrpSpPr>
          <p:grpSpPr>
            <a:xfrm rot="10800000" flipH="1" flipV="1">
              <a:off x="1159382" y="3341958"/>
              <a:ext cx="95712" cy="95619"/>
              <a:chOff x="6698837" y="1842324"/>
              <a:chExt cx="96488" cy="96393"/>
            </a:xfrm>
            <a:solidFill>
              <a:srgbClr val="000000"/>
            </a:solidFill>
          </p:grpSpPr>
          <p:sp>
            <p:nvSpPr>
              <p:cNvPr id="87" name="Freeform: Shape 29">
                <a:extLst>
                  <a:ext uri="{FF2B5EF4-FFF2-40B4-BE49-F238E27FC236}">
                    <a16:creationId xmlns:a16="http://schemas.microsoft.com/office/drawing/2014/main" id="{01D9DD7C-B2FC-F7D6-223E-0CE53A7B9CF7}"/>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88" name="Freeform: Shape 30">
                <a:extLst>
                  <a:ext uri="{FF2B5EF4-FFF2-40B4-BE49-F238E27FC236}">
                    <a16:creationId xmlns:a16="http://schemas.microsoft.com/office/drawing/2014/main" id="{528BF068-044F-9CD7-DC8C-C02615D59CE1}"/>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20" name="Straight Connector 119">
              <a:extLst>
                <a:ext uri="{FF2B5EF4-FFF2-40B4-BE49-F238E27FC236}">
                  <a16:creationId xmlns:a16="http://schemas.microsoft.com/office/drawing/2014/main" id="{B0AB57DD-1C6A-C471-4995-A3806741233D}"/>
                </a:ext>
              </a:extLst>
            </p:cNvPr>
            <p:cNvCxnSpPr>
              <a:cxnSpLocks/>
            </p:cNvCxnSpPr>
            <p:nvPr/>
          </p:nvCxnSpPr>
          <p:spPr>
            <a:xfrm flipV="1">
              <a:off x="6746720" y="3389191"/>
              <a:ext cx="315713" cy="341711"/>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21" name="Graphic 1">
              <a:extLst>
                <a:ext uri="{FF2B5EF4-FFF2-40B4-BE49-F238E27FC236}">
                  <a16:creationId xmlns:a16="http://schemas.microsoft.com/office/drawing/2014/main" id="{6DBF4411-4B54-B4F8-1DE1-D8FC5D820190}"/>
                </a:ext>
              </a:extLst>
            </p:cNvPr>
            <p:cNvGrpSpPr/>
            <p:nvPr/>
          </p:nvGrpSpPr>
          <p:grpSpPr>
            <a:xfrm flipH="1">
              <a:off x="4551220" y="3791542"/>
              <a:ext cx="95712" cy="95619"/>
              <a:chOff x="6698837" y="1842324"/>
              <a:chExt cx="96488" cy="96393"/>
            </a:xfrm>
            <a:solidFill>
              <a:srgbClr val="000000"/>
            </a:solidFill>
          </p:grpSpPr>
          <p:sp>
            <p:nvSpPr>
              <p:cNvPr id="122" name="Freeform: Shape 29">
                <a:extLst>
                  <a:ext uri="{FF2B5EF4-FFF2-40B4-BE49-F238E27FC236}">
                    <a16:creationId xmlns:a16="http://schemas.microsoft.com/office/drawing/2014/main" id="{CE4A947E-2A45-6E28-0012-61BE02E24967}"/>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23" name="Freeform: Shape 30">
                <a:extLst>
                  <a:ext uri="{FF2B5EF4-FFF2-40B4-BE49-F238E27FC236}">
                    <a16:creationId xmlns:a16="http://schemas.microsoft.com/office/drawing/2014/main" id="{B32AFB5C-F060-C3D7-E088-56E35EF1AEE9}"/>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9" name="Straight Connector 18">
              <a:extLst>
                <a:ext uri="{FF2B5EF4-FFF2-40B4-BE49-F238E27FC236}">
                  <a16:creationId xmlns:a16="http://schemas.microsoft.com/office/drawing/2014/main" id="{ADACEE68-9618-D776-82D7-50C172ADFD9A}"/>
                </a:ext>
              </a:extLst>
            </p:cNvPr>
            <p:cNvCxnSpPr>
              <a:cxnSpLocks/>
            </p:cNvCxnSpPr>
            <p:nvPr/>
          </p:nvCxnSpPr>
          <p:spPr>
            <a:xfrm>
              <a:off x="1525903" y="3738315"/>
              <a:ext cx="269494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B207210-49E6-2977-D07E-06F132D176E1}"/>
                </a:ext>
              </a:extLst>
            </p:cNvPr>
            <p:cNvCxnSpPr>
              <a:cxnSpLocks/>
            </p:cNvCxnSpPr>
            <p:nvPr/>
          </p:nvCxnSpPr>
          <p:spPr>
            <a:xfrm flipH="1" flipV="1">
              <a:off x="1197077" y="3388216"/>
              <a:ext cx="326155" cy="35301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D5F8775-3448-9116-974C-EEB9CB6F9A27}"/>
                </a:ext>
              </a:extLst>
            </p:cNvPr>
            <p:cNvCxnSpPr>
              <a:cxnSpLocks/>
            </p:cNvCxnSpPr>
            <p:nvPr/>
          </p:nvCxnSpPr>
          <p:spPr>
            <a:xfrm flipV="1">
              <a:off x="4597806" y="3668478"/>
              <a:ext cx="160373" cy="17358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8" name="Graphic 1">
              <a:extLst>
                <a:ext uri="{FF2B5EF4-FFF2-40B4-BE49-F238E27FC236}">
                  <a16:creationId xmlns:a16="http://schemas.microsoft.com/office/drawing/2014/main" id="{B3A87B22-259B-6ED8-DBB4-03FE1D3B3DB9}"/>
                </a:ext>
              </a:extLst>
            </p:cNvPr>
            <p:cNvGrpSpPr/>
            <p:nvPr/>
          </p:nvGrpSpPr>
          <p:grpSpPr>
            <a:xfrm flipH="1">
              <a:off x="4267439" y="3795060"/>
              <a:ext cx="95712" cy="95619"/>
              <a:chOff x="6698837" y="1842324"/>
              <a:chExt cx="96488" cy="96393"/>
            </a:xfrm>
            <a:solidFill>
              <a:srgbClr val="000000"/>
            </a:solidFill>
          </p:grpSpPr>
          <p:sp>
            <p:nvSpPr>
              <p:cNvPr id="39" name="Freeform: Shape 29">
                <a:extLst>
                  <a:ext uri="{FF2B5EF4-FFF2-40B4-BE49-F238E27FC236}">
                    <a16:creationId xmlns:a16="http://schemas.microsoft.com/office/drawing/2014/main" id="{06C74A4E-241E-1737-BC97-C974DF050057}"/>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40" name="Freeform: Shape 30">
                <a:extLst>
                  <a:ext uri="{FF2B5EF4-FFF2-40B4-BE49-F238E27FC236}">
                    <a16:creationId xmlns:a16="http://schemas.microsoft.com/office/drawing/2014/main" id="{8EEDE648-3CBA-B946-EA13-EABCCC407C53}"/>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41" name="Graphic 1">
              <a:extLst>
                <a:ext uri="{FF2B5EF4-FFF2-40B4-BE49-F238E27FC236}">
                  <a16:creationId xmlns:a16="http://schemas.microsoft.com/office/drawing/2014/main" id="{0D1E3282-0BFB-B2C2-0701-E96D2E7D174B}"/>
                </a:ext>
              </a:extLst>
            </p:cNvPr>
            <p:cNvGrpSpPr/>
            <p:nvPr/>
          </p:nvGrpSpPr>
          <p:grpSpPr>
            <a:xfrm flipH="1">
              <a:off x="4359134" y="3794717"/>
              <a:ext cx="95712" cy="95619"/>
              <a:chOff x="6698837" y="1842324"/>
              <a:chExt cx="96488" cy="96393"/>
            </a:xfrm>
            <a:solidFill>
              <a:srgbClr val="000000"/>
            </a:solidFill>
          </p:grpSpPr>
          <p:sp>
            <p:nvSpPr>
              <p:cNvPr id="42" name="Freeform: Shape 29">
                <a:extLst>
                  <a:ext uri="{FF2B5EF4-FFF2-40B4-BE49-F238E27FC236}">
                    <a16:creationId xmlns:a16="http://schemas.microsoft.com/office/drawing/2014/main" id="{D16908F8-B03D-F6A4-E2A6-3D21B0355E24}"/>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45" name="Freeform: Shape 30">
                <a:extLst>
                  <a:ext uri="{FF2B5EF4-FFF2-40B4-BE49-F238E27FC236}">
                    <a16:creationId xmlns:a16="http://schemas.microsoft.com/office/drawing/2014/main" id="{8153850F-8CAF-E3E8-568A-6E15A286416E}"/>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63" name="Graphic 1">
              <a:extLst>
                <a:ext uri="{FF2B5EF4-FFF2-40B4-BE49-F238E27FC236}">
                  <a16:creationId xmlns:a16="http://schemas.microsoft.com/office/drawing/2014/main" id="{CB79E4B9-9198-6DB7-5AB1-AA263DD02DAB}"/>
                </a:ext>
              </a:extLst>
            </p:cNvPr>
            <p:cNvGrpSpPr/>
            <p:nvPr/>
          </p:nvGrpSpPr>
          <p:grpSpPr>
            <a:xfrm flipH="1">
              <a:off x="4648150" y="3792683"/>
              <a:ext cx="95712" cy="95619"/>
              <a:chOff x="6698837" y="1842324"/>
              <a:chExt cx="96488" cy="96393"/>
            </a:xfrm>
            <a:solidFill>
              <a:srgbClr val="000000"/>
            </a:solidFill>
          </p:grpSpPr>
          <p:sp>
            <p:nvSpPr>
              <p:cNvPr id="127" name="Freeform: Shape 29">
                <a:extLst>
                  <a:ext uri="{FF2B5EF4-FFF2-40B4-BE49-F238E27FC236}">
                    <a16:creationId xmlns:a16="http://schemas.microsoft.com/office/drawing/2014/main" id="{2FA997BF-5085-3DF4-CCD6-E70B8F7092B1}"/>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28" name="Freeform: Shape 30">
                <a:extLst>
                  <a:ext uri="{FF2B5EF4-FFF2-40B4-BE49-F238E27FC236}">
                    <a16:creationId xmlns:a16="http://schemas.microsoft.com/office/drawing/2014/main" id="{B34A53FA-6944-264E-F82C-D10CF99C812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33" name="Straight Connector 132">
              <a:extLst>
                <a:ext uri="{FF2B5EF4-FFF2-40B4-BE49-F238E27FC236}">
                  <a16:creationId xmlns:a16="http://schemas.microsoft.com/office/drawing/2014/main" id="{1BF61A82-B138-4640-CD0F-B4B20873701D}"/>
                </a:ext>
              </a:extLst>
            </p:cNvPr>
            <p:cNvCxnSpPr>
              <a:cxnSpLocks/>
            </p:cNvCxnSpPr>
            <p:nvPr/>
          </p:nvCxnSpPr>
          <p:spPr>
            <a:xfrm>
              <a:off x="2988454" y="3666167"/>
              <a:ext cx="1261556"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2BDBC413-192A-3211-B779-6BB1B0705872}"/>
                </a:ext>
              </a:extLst>
            </p:cNvPr>
            <p:cNvCxnSpPr>
              <a:cxnSpLocks/>
            </p:cNvCxnSpPr>
            <p:nvPr/>
          </p:nvCxnSpPr>
          <p:spPr>
            <a:xfrm flipH="1" flipV="1">
              <a:off x="4250010" y="3666511"/>
              <a:ext cx="161978" cy="17531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623603BE-FE97-82F5-587D-87E303160240}"/>
                </a:ext>
              </a:extLst>
            </p:cNvPr>
            <p:cNvCxnSpPr>
              <a:cxnSpLocks/>
            </p:cNvCxnSpPr>
            <p:nvPr/>
          </p:nvCxnSpPr>
          <p:spPr>
            <a:xfrm flipH="1" flipV="1">
              <a:off x="4076036" y="3378290"/>
              <a:ext cx="422416" cy="461063"/>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E09A16D-9E4A-D0C7-B4BA-378B6AD0614D}"/>
                </a:ext>
              </a:extLst>
            </p:cNvPr>
            <p:cNvCxnSpPr>
              <a:cxnSpLocks/>
            </p:cNvCxnSpPr>
            <p:nvPr/>
          </p:nvCxnSpPr>
          <p:spPr>
            <a:xfrm flipH="1" flipV="1">
              <a:off x="4220843" y="3738315"/>
              <a:ext cx="94089" cy="10183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D27ACE27-0E2B-048C-5769-4E294F9E63BB}"/>
                </a:ext>
              </a:extLst>
            </p:cNvPr>
            <p:cNvCxnSpPr>
              <a:cxnSpLocks/>
            </p:cNvCxnSpPr>
            <p:nvPr/>
          </p:nvCxnSpPr>
          <p:spPr>
            <a:xfrm>
              <a:off x="4758173" y="3667471"/>
              <a:ext cx="66663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0D30A4A6-48DF-0280-195C-E7986EE80480}"/>
                </a:ext>
              </a:extLst>
            </p:cNvPr>
            <p:cNvCxnSpPr>
              <a:cxnSpLocks/>
            </p:cNvCxnSpPr>
            <p:nvPr/>
          </p:nvCxnSpPr>
          <p:spPr>
            <a:xfrm flipV="1">
              <a:off x="4691068" y="3734567"/>
              <a:ext cx="96819" cy="10235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F623162A-6873-D8A4-C5EC-F4A1709F0D3B}"/>
                </a:ext>
              </a:extLst>
            </p:cNvPr>
            <p:cNvCxnSpPr>
              <a:cxnSpLocks/>
            </p:cNvCxnSpPr>
            <p:nvPr/>
          </p:nvCxnSpPr>
          <p:spPr>
            <a:xfrm>
              <a:off x="4787887" y="3733107"/>
              <a:ext cx="1960154"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74744CCE-A801-A9D1-1FD2-D0084174D6CA}"/>
                </a:ext>
              </a:extLst>
            </p:cNvPr>
            <p:cNvCxnSpPr>
              <a:cxnSpLocks/>
            </p:cNvCxnSpPr>
            <p:nvPr/>
          </p:nvCxnSpPr>
          <p:spPr>
            <a:xfrm flipV="1">
              <a:off x="5424060" y="3386323"/>
              <a:ext cx="256295" cy="27740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70" name="Picture 169" descr="A screenshot of a computer&#10;&#10;Description automatically generated">
              <a:extLst>
                <a:ext uri="{FF2B5EF4-FFF2-40B4-BE49-F238E27FC236}">
                  <a16:creationId xmlns:a16="http://schemas.microsoft.com/office/drawing/2014/main" id="{FB082BB9-FA79-AE81-1576-DCC02498178D}"/>
                </a:ext>
              </a:extLst>
            </p:cNvPr>
            <p:cNvPicPr>
              <a:picLocks noChangeAspect="1"/>
            </p:cNvPicPr>
            <p:nvPr/>
          </p:nvPicPr>
          <p:blipFill>
            <a:blip r:embed="rId13"/>
            <a:stretch>
              <a:fillRect/>
            </a:stretch>
          </p:blipFill>
          <p:spPr>
            <a:xfrm>
              <a:off x="5359341" y="4875251"/>
              <a:ext cx="1412512" cy="879489"/>
            </a:xfrm>
            <a:prstGeom prst="rect">
              <a:avLst/>
            </a:prstGeom>
            <a:ln>
              <a:solidFill>
                <a:schemeClr val="bg2">
                  <a:lumMod val="90000"/>
                </a:schemeClr>
              </a:solidFill>
            </a:ln>
          </p:spPr>
        </p:pic>
        <p:grpSp>
          <p:nvGrpSpPr>
            <p:cNvPr id="173" name="Graphic 1">
              <a:extLst>
                <a:ext uri="{FF2B5EF4-FFF2-40B4-BE49-F238E27FC236}">
                  <a16:creationId xmlns:a16="http://schemas.microsoft.com/office/drawing/2014/main" id="{A74722DC-40E5-0720-5FF6-279F11E9F4DD}"/>
                </a:ext>
              </a:extLst>
            </p:cNvPr>
            <p:cNvGrpSpPr/>
            <p:nvPr/>
          </p:nvGrpSpPr>
          <p:grpSpPr>
            <a:xfrm rot="10800000" flipH="1">
              <a:off x="7382582" y="4713794"/>
              <a:ext cx="95712" cy="95619"/>
              <a:chOff x="6698837" y="1842324"/>
              <a:chExt cx="96488" cy="96393"/>
            </a:xfrm>
            <a:solidFill>
              <a:srgbClr val="000000"/>
            </a:solidFill>
          </p:grpSpPr>
          <p:sp>
            <p:nvSpPr>
              <p:cNvPr id="214" name="Freeform: Shape 29">
                <a:extLst>
                  <a:ext uri="{FF2B5EF4-FFF2-40B4-BE49-F238E27FC236}">
                    <a16:creationId xmlns:a16="http://schemas.microsoft.com/office/drawing/2014/main" id="{BE6AD7EF-2032-272A-D81B-084F34631941}"/>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15" name="Freeform: Shape 30">
                <a:extLst>
                  <a:ext uri="{FF2B5EF4-FFF2-40B4-BE49-F238E27FC236}">
                    <a16:creationId xmlns:a16="http://schemas.microsoft.com/office/drawing/2014/main" id="{4494F6D2-E366-3FDF-8CFC-7F903EB5F16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4" name="Graphic 1">
              <a:extLst>
                <a:ext uri="{FF2B5EF4-FFF2-40B4-BE49-F238E27FC236}">
                  <a16:creationId xmlns:a16="http://schemas.microsoft.com/office/drawing/2014/main" id="{0ACE422A-10DB-2DAF-4060-46205F0FD838}"/>
                </a:ext>
              </a:extLst>
            </p:cNvPr>
            <p:cNvGrpSpPr/>
            <p:nvPr/>
          </p:nvGrpSpPr>
          <p:grpSpPr>
            <a:xfrm rot="10800000" flipH="1">
              <a:off x="5888431" y="4713239"/>
              <a:ext cx="95712" cy="95619"/>
              <a:chOff x="6698837" y="1842324"/>
              <a:chExt cx="96488" cy="96393"/>
            </a:xfrm>
            <a:solidFill>
              <a:srgbClr val="000000"/>
            </a:solidFill>
          </p:grpSpPr>
          <p:sp>
            <p:nvSpPr>
              <p:cNvPr id="212" name="Freeform: Shape 29">
                <a:extLst>
                  <a:ext uri="{FF2B5EF4-FFF2-40B4-BE49-F238E27FC236}">
                    <a16:creationId xmlns:a16="http://schemas.microsoft.com/office/drawing/2014/main" id="{35CE6CB1-0523-B752-E9DB-896FF1017A5F}"/>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13" name="Freeform: Shape 30">
                <a:extLst>
                  <a:ext uri="{FF2B5EF4-FFF2-40B4-BE49-F238E27FC236}">
                    <a16:creationId xmlns:a16="http://schemas.microsoft.com/office/drawing/2014/main" id="{6013FBC5-8AF1-F011-5689-031C63BB0AC9}"/>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5" name="Graphic 1">
              <a:extLst>
                <a:ext uri="{FF2B5EF4-FFF2-40B4-BE49-F238E27FC236}">
                  <a16:creationId xmlns:a16="http://schemas.microsoft.com/office/drawing/2014/main" id="{EDABA1A7-AF2B-85BE-42A3-263820C7B868}"/>
                </a:ext>
              </a:extLst>
            </p:cNvPr>
            <p:cNvGrpSpPr/>
            <p:nvPr/>
          </p:nvGrpSpPr>
          <p:grpSpPr>
            <a:xfrm rot="10800000" flipH="1">
              <a:off x="3986319" y="4732791"/>
              <a:ext cx="95712" cy="95619"/>
              <a:chOff x="6698837" y="1842324"/>
              <a:chExt cx="96488" cy="96393"/>
            </a:xfrm>
            <a:solidFill>
              <a:srgbClr val="000000"/>
            </a:solidFill>
          </p:grpSpPr>
          <p:sp>
            <p:nvSpPr>
              <p:cNvPr id="210" name="Freeform: Shape 29">
                <a:extLst>
                  <a:ext uri="{FF2B5EF4-FFF2-40B4-BE49-F238E27FC236}">
                    <a16:creationId xmlns:a16="http://schemas.microsoft.com/office/drawing/2014/main" id="{E34EB9CB-92E9-1F5A-C537-141F68139C0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11" name="Freeform: Shape 30">
                <a:extLst>
                  <a:ext uri="{FF2B5EF4-FFF2-40B4-BE49-F238E27FC236}">
                    <a16:creationId xmlns:a16="http://schemas.microsoft.com/office/drawing/2014/main" id="{72284C1E-42AA-AFE6-C3F7-9ACD4E8662AF}"/>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6" name="Graphic 1">
              <a:extLst>
                <a:ext uri="{FF2B5EF4-FFF2-40B4-BE49-F238E27FC236}">
                  <a16:creationId xmlns:a16="http://schemas.microsoft.com/office/drawing/2014/main" id="{67AE8819-A2D5-4064-B02F-4B135F926895}"/>
                </a:ext>
              </a:extLst>
            </p:cNvPr>
            <p:cNvGrpSpPr/>
            <p:nvPr/>
          </p:nvGrpSpPr>
          <p:grpSpPr>
            <a:xfrm rot="10800000" flipH="1">
              <a:off x="4434540" y="4248303"/>
              <a:ext cx="95712" cy="95619"/>
              <a:chOff x="6698837" y="1842324"/>
              <a:chExt cx="96488" cy="96393"/>
            </a:xfrm>
            <a:solidFill>
              <a:srgbClr val="000000"/>
            </a:solidFill>
          </p:grpSpPr>
          <p:sp>
            <p:nvSpPr>
              <p:cNvPr id="208" name="Freeform: Shape 2259">
                <a:extLst>
                  <a:ext uri="{FF2B5EF4-FFF2-40B4-BE49-F238E27FC236}">
                    <a16:creationId xmlns:a16="http://schemas.microsoft.com/office/drawing/2014/main" id="{8128D37D-53A7-522F-317E-12FCA6C17E8F}"/>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9" name="Freeform: Shape 2261">
                <a:extLst>
                  <a:ext uri="{FF2B5EF4-FFF2-40B4-BE49-F238E27FC236}">
                    <a16:creationId xmlns:a16="http://schemas.microsoft.com/office/drawing/2014/main" id="{7CD43B90-C716-06ED-645A-287BB61E45EB}"/>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77" name="Straight Connector 176">
              <a:extLst>
                <a:ext uri="{FF2B5EF4-FFF2-40B4-BE49-F238E27FC236}">
                  <a16:creationId xmlns:a16="http://schemas.microsoft.com/office/drawing/2014/main" id="{7F1E11E8-5222-730F-A6D8-B30943F7652C}"/>
                </a:ext>
              </a:extLst>
            </p:cNvPr>
            <p:cNvCxnSpPr>
              <a:cxnSpLocks/>
            </p:cNvCxnSpPr>
            <p:nvPr/>
          </p:nvCxnSpPr>
          <p:spPr>
            <a:xfrm flipH="1">
              <a:off x="2944559" y="4474916"/>
              <a:ext cx="280563" cy="303668"/>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78" name="Graphic 1">
              <a:extLst>
                <a:ext uri="{FF2B5EF4-FFF2-40B4-BE49-F238E27FC236}">
                  <a16:creationId xmlns:a16="http://schemas.microsoft.com/office/drawing/2014/main" id="{16604731-34CF-A8DC-A5C9-BA46697EC6B0}"/>
                </a:ext>
              </a:extLst>
            </p:cNvPr>
            <p:cNvGrpSpPr/>
            <p:nvPr/>
          </p:nvGrpSpPr>
          <p:grpSpPr>
            <a:xfrm rot="10800000" flipH="1">
              <a:off x="2912850" y="4721132"/>
              <a:ext cx="95712" cy="95619"/>
              <a:chOff x="6698837" y="1842324"/>
              <a:chExt cx="96488" cy="96393"/>
            </a:xfrm>
            <a:solidFill>
              <a:srgbClr val="000000"/>
            </a:solidFill>
          </p:grpSpPr>
          <p:sp>
            <p:nvSpPr>
              <p:cNvPr id="206" name="Freeform: Shape 29">
                <a:extLst>
                  <a:ext uri="{FF2B5EF4-FFF2-40B4-BE49-F238E27FC236}">
                    <a16:creationId xmlns:a16="http://schemas.microsoft.com/office/drawing/2014/main" id="{6F00170B-F8C9-1E2B-7D53-49581DC7D60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7" name="Freeform: Shape 30">
                <a:extLst>
                  <a:ext uri="{FF2B5EF4-FFF2-40B4-BE49-F238E27FC236}">
                    <a16:creationId xmlns:a16="http://schemas.microsoft.com/office/drawing/2014/main" id="{466A592C-8639-6F55-A7F3-8C7EDEF96CF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9" name="Graphic 1">
              <a:extLst>
                <a:ext uri="{FF2B5EF4-FFF2-40B4-BE49-F238E27FC236}">
                  <a16:creationId xmlns:a16="http://schemas.microsoft.com/office/drawing/2014/main" id="{0693F82E-F213-D6D7-E704-13837EACC80D}"/>
                </a:ext>
              </a:extLst>
            </p:cNvPr>
            <p:cNvGrpSpPr/>
            <p:nvPr/>
          </p:nvGrpSpPr>
          <p:grpSpPr>
            <a:xfrm rot="10800000" flipH="1">
              <a:off x="1139723" y="4701062"/>
              <a:ext cx="95712" cy="95619"/>
              <a:chOff x="6698837" y="1842324"/>
              <a:chExt cx="96488" cy="96393"/>
            </a:xfrm>
            <a:solidFill>
              <a:srgbClr val="000000"/>
            </a:solidFill>
          </p:grpSpPr>
          <p:sp>
            <p:nvSpPr>
              <p:cNvPr id="204" name="Freeform: Shape 29">
                <a:extLst>
                  <a:ext uri="{FF2B5EF4-FFF2-40B4-BE49-F238E27FC236}">
                    <a16:creationId xmlns:a16="http://schemas.microsoft.com/office/drawing/2014/main" id="{1F6476C4-7986-2289-EED1-DD7D783EB132}"/>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5" name="Freeform: Shape 30">
                <a:extLst>
                  <a:ext uri="{FF2B5EF4-FFF2-40B4-BE49-F238E27FC236}">
                    <a16:creationId xmlns:a16="http://schemas.microsoft.com/office/drawing/2014/main" id="{2ADEBB79-507E-F31F-48DB-DE04C0C0E34C}"/>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80" name="Straight Connector 179">
              <a:extLst>
                <a:ext uri="{FF2B5EF4-FFF2-40B4-BE49-F238E27FC236}">
                  <a16:creationId xmlns:a16="http://schemas.microsoft.com/office/drawing/2014/main" id="{D7B28586-CA5C-64E2-6E40-BCAEE560DBED}"/>
                </a:ext>
              </a:extLst>
            </p:cNvPr>
            <p:cNvCxnSpPr>
              <a:cxnSpLocks/>
            </p:cNvCxnSpPr>
            <p:nvPr/>
          </p:nvCxnSpPr>
          <p:spPr>
            <a:xfrm>
              <a:off x="7101711" y="4407737"/>
              <a:ext cx="315713" cy="341711"/>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81" name="Graphic 1">
              <a:extLst>
                <a:ext uri="{FF2B5EF4-FFF2-40B4-BE49-F238E27FC236}">
                  <a16:creationId xmlns:a16="http://schemas.microsoft.com/office/drawing/2014/main" id="{DE848D8B-012B-EC1D-55BD-85F96FC6D84B}"/>
                </a:ext>
              </a:extLst>
            </p:cNvPr>
            <p:cNvGrpSpPr/>
            <p:nvPr/>
          </p:nvGrpSpPr>
          <p:grpSpPr>
            <a:xfrm flipH="1" flipV="1">
              <a:off x="4531561" y="4251478"/>
              <a:ext cx="95712" cy="95619"/>
              <a:chOff x="6698837" y="1842324"/>
              <a:chExt cx="96488" cy="96393"/>
            </a:xfrm>
            <a:solidFill>
              <a:srgbClr val="000000"/>
            </a:solidFill>
          </p:grpSpPr>
          <p:sp>
            <p:nvSpPr>
              <p:cNvPr id="202" name="Freeform: Shape 29">
                <a:extLst>
                  <a:ext uri="{FF2B5EF4-FFF2-40B4-BE49-F238E27FC236}">
                    <a16:creationId xmlns:a16="http://schemas.microsoft.com/office/drawing/2014/main" id="{A7471ADD-EE19-DB33-7675-D71136BA1E5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3" name="Freeform: Shape 30">
                <a:extLst>
                  <a:ext uri="{FF2B5EF4-FFF2-40B4-BE49-F238E27FC236}">
                    <a16:creationId xmlns:a16="http://schemas.microsoft.com/office/drawing/2014/main" id="{8DF7FC7C-10A6-82A2-1FBF-CAADEDC147E9}"/>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82" name="Straight Connector 181">
              <a:extLst>
                <a:ext uri="{FF2B5EF4-FFF2-40B4-BE49-F238E27FC236}">
                  <a16:creationId xmlns:a16="http://schemas.microsoft.com/office/drawing/2014/main" id="{F2718F17-5231-76DE-7DC5-628D410D7330}"/>
                </a:ext>
              </a:extLst>
            </p:cNvPr>
            <p:cNvCxnSpPr>
              <a:cxnSpLocks/>
            </p:cNvCxnSpPr>
            <p:nvPr/>
          </p:nvCxnSpPr>
          <p:spPr>
            <a:xfrm flipV="1">
              <a:off x="1506244" y="4400324"/>
              <a:ext cx="269494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6F7C3476-CA6D-1678-EF14-F6A7A8908A36}"/>
                </a:ext>
              </a:extLst>
            </p:cNvPr>
            <p:cNvCxnSpPr>
              <a:cxnSpLocks/>
            </p:cNvCxnSpPr>
            <p:nvPr/>
          </p:nvCxnSpPr>
          <p:spPr>
            <a:xfrm flipH="1">
              <a:off x="1177418" y="4397408"/>
              <a:ext cx="326155" cy="35301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41B18B1A-EFF0-D7CA-D270-F2E1355CF01D}"/>
                </a:ext>
              </a:extLst>
            </p:cNvPr>
            <p:cNvCxnSpPr>
              <a:cxnSpLocks/>
            </p:cNvCxnSpPr>
            <p:nvPr/>
          </p:nvCxnSpPr>
          <p:spPr>
            <a:xfrm>
              <a:off x="4578147" y="4296581"/>
              <a:ext cx="160373" cy="17358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85" name="Graphic 1">
              <a:extLst>
                <a:ext uri="{FF2B5EF4-FFF2-40B4-BE49-F238E27FC236}">
                  <a16:creationId xmlns:a16="http://schemas.microsoft.com/office/drawing/2014/main" id="{A4273C14-1068-5F10-07BB-0D9BB2B6078A}"/>
                </a:ext>
              </a:extLst>
            </p:cNvPr>
            <p:cNvGrpSpPr/>
            <p:nvPr/>
          </p:nvGrpSpPr>
          <p:grpSpPr>
            <a:xfrm flipH="1" flipV="1">
              <a:off x="4247780" y="4247960"/>
              <a:ext cx="95712" cy="95619"/>
              <a:chOff x="6698837" y="1842324"/>
              <a:chExt cx="96488" cy="96393"/>
            </a:xfrm>
            <a:solidFill>
              <a:srgbClr val="000000"/>
            </a:solidFill>
          </p:grpSpPr>
          <p:sp>
            <p:nvSpPr>
              <p:cNvPr id="200" name="Freeform: Shape 29">
                <a:extLst>
                  <a:ext uri="{FF2B5EF4-FFF2-40B4-BE49-F238E27FC236}">
                    <a16:creationId xmlns:a16="http://schemas.microsoft.com/office/drawing/2014/main" id="{796EB949-D9F1-53A7-7AFB-A5D230E5CAEC}"/>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1" name="Freeform: Shape 30">
                <a:extLst>
                  <a:ext uri="{FF2B5EF4-FFF2-40B4-BE49-F238E27FC236}">
                    <a16:creationId xmlns:a16="http://schemas.microsoft.com/office/drawing/2014/main" id="{2AE31596-0478-4F8F-8D81-3300C185591C}"/>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86" name="Graphic 1">
              <a:extLst>
                <a:ext uri="{FF2B5EF4-FFF2-40B4-BE49-F238E27FC236}">
                  <a16:creationId xmlns:a16="http://schemas.microsoft.com/office/drawing/2014/main" id="{E259797F-6B26-0C85-0F5C-FDDC0B7472AC}"/>
                </a:ext>
              </a:extLst>
            </p:cNvPr>
            <p:cNvGrpSpPr/>
            <p:nvPr/>
          </p:nvGrpSpPr>
          <p:grpSpPr>
            <a:xfrm flipH="1" flipV="1">
              <a:off x="4339475" y="4248303"/>
              <a:ext cx="95712" cy="95619"/>
              <a:chOff x="6698837" y="1842324"/>
              <a:chExt cx="96488" cy="96393"/>
            </a:xfrm>
            <a:solidFill>
              <a:srgbClr val="000000"/>
            </a:solidFill>
          </p:grpSpPr>
          <p:sp>
            <p:nvSpPr>
              <p:cNvPr id="198" name="Freeform: Shape 29">
                <a:extLst>
                  <a:ext uri="{FF2B5EF4-FFF2-40B4-BE49-F238E27FC236}">
                    <a16:creationId xmlns:a16="http://schemas.microsoft.com/office/drawing/2014/main" id="{F8541C64-56DB-E0D5-3D8D-D40DEB7706B1}"/>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99" name="Freeform: Shape 30">
                <a:extLst>
                  <a:ext uri="{FF2B5EF4-FFF2-40B4-BE49-F238E27FC236}">
                    <a16:creationId xmlns:a16="http://schemas.microsoft.com/office/drawing/2014/main" id="{8BAEF732-0020-681A-DAF6-7747EBD96583}"/>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87" name="Graphic 1">
              <a:extLst>
                <a:ext uri="{FF2B5EF4-FFF2-40B4-BE49-F238E27FC236}">
                  <a16:creationId xmlns:a16="http://schemas.microsoft.com/office/drawing/2014/main" id="{49A5582E-2142-E87E-616F-4C15A4B75194}"/>
                </a:ext>
              </a:extLst>
            </p:cNvPr>
            <p:cNvGrpSpPr/>
            <p:nvPr/>
          </p:nvGrpSpPr>
          <p:grpSpPr>
            <a:xfrm flipH="1" flipV="1">
              <a:off x="4628491" y="4250337"/>
              <a:ext cx="95712" cy="95619"/>
              <a:chOff x="6698837" y="1842324"/>
              <a:chExt cx="96488" cy="96393"/>
            </a:xfrm>
            <a:solidFill>
              <a:srgbClr val="000000"/>
            </a:solidFill>
          </p:grpSpPr>
          <p:sp>
            <p:nvSpPr>
              <p:cNvPr id="196" name="Freeform: Shape 29">
                <a:extLst>
                  <a:ext uri="{FF2B5EF4-FFF2-40B4-BE49-F238E27FC236}">
                    <a16:creationId xmlns:a16="http://schemas.microsoft.com/office/drawing/2014/main" id="{C5004275-26B1-03BC-D5CE-70D847AB4292}"/>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97" name="Freeform: Shape 30">
                <a:extLst>
                  <a:ext uri="{FF2B5EF4-FFF2-40B4-BE49-F238E27FC236}">
                    <a16:creationId xmlns:a16="http://schemas.microsoft.com/office/drawing/2014/main" id="{27D0B02D-34FC-0777-C78B-D79E9D2FD605}"/>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88" name="Straight Connector 187">
              <a:extLst>
                <a:ext uri="{FF2B5EF4-FFF2-40B4-BE49-F238E27FC236}">
                  <a16:creationId xmlns:a16="http://schemas.microsoft.com/office/drawing/2014/main" id="{45B7C2AC-FA48-90AC-93FA-16AC63A209D4}"/>
                </a:ext>
              </a:extLst>
            </p:cNvPr>
            <p:cNvCxnSpPr>
              <a:cxnSpLocks/>
            </p:cNvCxnSpPr>
            <p:nvPr/>
          </p:nvCxnSpPr>
          <p:spPr>
            <a:xfrm>
              <a:off x="3225122" y="4472472"/>
              <a:ext cx="1005229"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B28F604E-5FCC-04BF-FBC7-C86554F2CC11}"/>
                </a:ext>
              </a:extLst>
            </p:cNvPr>
            <p:cNvCxnSpPr>
              <a:cxnSpLocks/>
            </p:cNvCxnSpPr>
            <p:nvPr/>
          </p:nvCxnSpPr>
          <p:spPr>
            <a:xfrm flipH="1">
              <a:off x="4230351" y="4296810"/>
              <a:ext cx="161978" cy="17531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0FABF957-C6E0-A701-8D6F-F7CBA83A5CF9}"/>
                </a:ext>
              </a:extLst>
            </p:cNvPr>
            <p:cNvCxnSpPr>
              <a:cxnSpLocks/>
            </p:cNvCxnSpPr>
            <p:nvPr/>
          </p:nvCxnSpPr>
          <p:spPr>
            <a:xfrm flipH="1">
              <a:off x="4201184" y="4298486"/>
              <a:ext cx="94089" cy="10183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687E4C6D-B1C3-68A8-F286-2E021A64EC76}"/>
                </a:ext>
              </a:extLst>
            </p:cNvPr>
            <p:cNvCxnSpPr>
              <a:cxnSpLocks/>
            </p:cNvCxnSpPr>
            <p:nvPr/>
          </p:nvCxnSpPr>
          <p:spPr>
            <a:xfrm>
              <a:off x="4738514" y="4471168"/>
              <a:ext cx="94001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2ADCC7AF-4002-D8F2-F46B-27D2B89D6363}"/>
                </a:ext>
              </a:extLst>
            </p:cNvPr>
            <p:cNvCxnSpPr>
              <a:cxnSpLocks/>
            </p:cNvCxnSpPr>
            <p:nvPr/>
          </p:nvCxnSpPr>
          <p:spPr>
            <a:xfrm>
              <a:off x="4671409" y="4301714"/>
              <a:ext cx="96819" cy="10235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5EC5C2C4-900E-9E98-F529-4D0C7171ADDC}"/>
                </a:ext>
              </a:extLst>
            </p:cNvPr>
            <p:cNvCxnSpPr>
              <a:cxnSpLocks/>
            </p:cNvCxnSpPr>
            <p:nvPr/>
          </p:nvCxnSpPr>
          <p:spPr>
            <a:xfrm>
              <a:off x="4760732" y="4405532"/>
              <a:ext cx="2339139"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7DB7D3D3-D522-1430-7AAB-A92EBDFF4F59}"/>
                </a:ext>
              </a:extLst>
            </p:cNvPr>
            <p:cNvCxnSpPr>
              <a:cxnSpLocks/>
            </p:cNvCxnSpPr>
            <p:nvPr/>
          </p:nvCxnSpPr>
          <p:spPr>
            <a:xfrm>
              <a:off x="5671847" y="4475723"/>
              <a:ext cx="255549" cy="276593"/>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20" name="TextBox 219">
              <a:extLst>
                <a:ext uri="{FF2B5EF4-FFF2-40B4-BE49-F238E27FC236}">
                  <a16:creationId xmlns:a16="http://schemas.microsoft.com/office/drawing/2014/main" id="{63B2959C-F581-B9F1-02F9-0285A2209A7C}"/>
                </a:ext>
              </a:extLst>
            </p:cNvPr>
            <p:cNvSpPr txBox="1"/>
            <p:nvPr/>
          </p:nvSpPr>
          <p:spPr>
            <a:xfrm>
              <a:off x="792717" y="2025604"/>
              <a:ext cx="909224" cy="346249"/>
            </a:xfrm>
            <a:prstGeom prst="rect">
              <a:avLst/>
            </a:prstGeom>
            <a:noFill/>
          </p:spPr>
          <p:txBody>
            <a:bodyPr wrap="none" rtlCol="0">
              <a:spAutoFit/>
            </a:bodyPr>
            <a:lstStyle/>
            <a:p>
              <a:pPr algn="ctr"/>
              <a:r>
                <a:rPr lang="en-US" sz="1050" b="1" dirty="0">
                  <a:cs typeface="Calibri" panose="020F0502020204030204" pitchFamily="34" charset="0"/>
                </a:rPr>
                <a:t>CAD</a:t>
              </a:r>
              <a:br>
                <a:rPr lang="en-US" sz="1100" b="1" dirty="0">
                  <a:cs typeface="Calibri" panose="020F0502020204030204" pitchFamily="34" charset="0"/>
                </a:rPr>
              </a:br>
              <a:r>
                <a:rPr lang="en-US" sz="600" b="1" dirty="0">
                  <a:cs typeface="Calibri" panose="020F0502020204030204" pitchFamily="34" charset="0"/>
                </a:rPr>
                <a:t>Mechanical 3D CAD</a:t>
              </a:r>
            </a:p>
          </p:txBody>
        </p:sp>
        <p:sp>
          <p:nvSpPr>
            <p:cNvPr id="221" name="TextBox 220">
              <a:extLst>
                <a:ext uri="{FF2B5EF4-FFF2-40B4-BE49-F238E27FC236}">
                  <a16:creationId xmlns:a16="http://schemas.microsoft.com/office/drawing/2014/main" id="{ED93BF1D-D001-6530-3CDD-6944110D1F55}"/>
                </a:ext>
              </a:extLst>
            </p:cNvPr>
            <p:cNvSpPr txBox="1"/>
            <p:nvPr/>
          </p:nvSpPr>
          <p:spPr>
            <a:xfrm>
              <a:off x="2100429" y="2026092"/>
              <a:ext cx="1338828" cy="346249"/>
            </a:xfrm>
            <a:prstGeom prst="rect">
              <a:avLst/>
            </a:prstGeom>
            <a:noFill/>
          </p:spPr>
          <p:txBody>
            <a:bodyPr wrap="none" rtlCol="0">
              <a:spAutoFit/>
            </a:bodyPr>
            <a:lstStyle/>
            <a:p>
              <a:pPr algn="ctr"/>
              <a:r>
                <a:rPr lang="en-US" sz="1050" b="1" dirty="0">
                  <a:cs typeface="Calibri" panose="020F0502020204030204" pitchFamily="34" charset="0"/>
                </a:rPr>
                <a:t>PLM</a:t>
              </a:r>
              <a:br>
                <a:rPr lang="en-US" sz="1100" b="1" dirty="0">
                  <a:cs typeface="Calibri" panose="020F0502020204030204" pitchFamily="34" charset="0"/>
                </a:rPr>
              </a:br>
              <a:r>
                <a:rPr lang="en-US" sz="600" b="1" dirty="0">
                  <a:cs typeface="Calibri" panose="020F0502020204030204" pitchFamily="34" charset="0"/>
                </a:rPr>
                <a:t>Product Lifecycle Management </a:t>
              </a:r>
            </a:p>
          </p:txBody>
        </p:sp>
        <p:sp>
          <p:nvSpPr>
            <p:cNvPr id="222" name="TextBox 221">
              <a:extLst>
                <a:ext uri="{FF2B5EF4-FFF2-40B4-BE49-F238E27FC236}">
                  <a16:creationId xmlns:a16="http://schemas.microsoft.com/office/drawing/2014/main" id="{7BC4BA88-1461-A613-1709-25490C3CFAFD}"/>
                </a:ext>
              </a:extLst>
            </p:cNvPr>
            <p:cNvSpPr txBox="1"/>
            <p:nvPr/>
          </p:nvSpPr>
          <p:spPr>
            <a:xfrm>
              <a:off x="3502231" y="2019378"/>
              <a:ext cx="1701107" cy="346249"/>
            </a:xfrm>
            <a:prstGeom prst="rect">
              <a:avLst/>
            </a:prstGeom>
            <a:noFill/>
          </p:spPr>
          <p:txBody>
            <a:bodyPr wrap="none" rtlCol="0">
              <a:spAutoFit/>
            </a:bodyPr>
            <a:lstStyle/>
            <a:p>
              <a:pPr algn="ctr"/>
              <a:r>
                <a:rPr lang="en-US" sz="1050" b="1" dirty="0">
                  <a:cs typeface="Calibri" panose="020F0502020204030204" pitchFamily="34" charset="0"/>
                </a:rPr>
                <a:t>3D Digital Twins</a:t>
              </a:r>
              <a:br>
                <a:rPr lang="en-US" sz="1100" b="1" dirty="0">
                  <a:cs typeface="Calibri" panose="020F0502020204030204" pitchFamily="34" charset="0"/>
                </a:rPr>
              </a:br>
              <a:r>
                <a:rPr lang="en-US" sz="600" b="1" dirty="0">
                  <a:cs typeface="Calibri" panose="020F0502020204030204" pitchFamily="34" charset="0"/>
                </a:rPr>
                <a:t>Navigation / Visualization of Product Data</a:t>
              </a:r>
            </a:p>
          </p:txBody>
        </p:sp>
        <p:sp>
          <p:nvSpPr>
            <p:cNvPr id="223" name="TextBox 222">
              <a:extLst>
                <a:ext uri="{FF2B5EF4-FFF2-40B4-BE49-F238E27FC236}">
                  <a16:creationId xmlns:a16="http://schemas.microsoft.com/office/drawing/2014/main" id="{9CD8ECDE-FCC5-60DE-03EC-E7537CE68FDD}"/>
                </a:ext>
              </a:extLst>
            </p:cNvPr>
            <p:cNvSpPr txBox="1"/>
            <p:nvPr/>
          </p:nvSpPr>
          <p:spPr>
            <a:xfrm>
              <a:off x="5228377" y="2026640"/>
              <a:ext cx="960519" cy="346249"/>
            </a:xfrm>
            <a:prstGeom prst="rect">
              <a:avLst/>
            </a:prstGeom>
            <a:noFill/>
          </p:spPr>
          <p:txBody>
            <a:bodyPr wrap="none" rtlCol="0">
              <a:spAutoFit/>
            </a:bodyPr>
            <a:lstStyle/>
            <a:p>
              <a:pPr algn="ctr"/>
              <a:r>
                <a:rPr lang="en-US" sz="1050" b="1" dirty="0">
                  <a:cs typeface="Calibri" panose="020F0502020204030204" pitchFamily="34" charset="0"/>
                </a:rPr>
                <a:t>Track It</a:t>
              </a:r>
              <a:br>
                <a:rPr lang="en-US" sz="1100" b="1" dirty="0">
                  <a:cs typeface="Calibri" panose="020F0502020204030204" pitchFamily="34" charset="0"/>
                </a:rPr>
              </a:br>
              <a:r>
                <a:rPr lang="en-US" sz="600" b="1" dirty="0">
                  <a:cs typeface="Calibri" panose="020F0502020204030204" pitchFamily="34" charset="0"/>
                </a:rPr>
                <a:t>Activity Coordination</a:t>
              </a:r>
            </a:p>
          </p:txBody>
        </p:sp>
        <p:sp>
          <p:nvSpPr>
            <p:cNvPr id="224" name="TextBox 223">
              <a:extLst>
                <a:ext uri="{FF2B5EF4-FFF2-40B4-BE49-F238E27FC236}">
                  <a16:creationId xmlns:a16="http://schemas.microsoft.com/office/drawing/2014/main" id="{01715151-D12A-CF4B-842F-2659FA703544}"/>
                </a:ext>
              </a:extLst>
            </p:cNvPr>
            <p:cNvSpPr txBox="1"/>
            <p:nvPr/>
          </p:nvSpPr>
          <p:spPr>
            <a:xfrm>
              <a:off x="6494436" y="2021482"/>
              <a:ext cx="1066318" cy="346249"/>
            </a:xfrm>
            <a:prstGeom prst="rect">
              <a:avLst/>
            </a:prstGeom>
            <a:noFill/>
          </p:spPr>
          <p:txBody>
            <a:bodyPr wrap="none" rtlCol="0">
              <a:spAutoFit/>
            </a:bodyPr>
            <a:lstStyle/>
            <a:p>
              <a:pPr algn="ctr"/>
              <a:r>
                <a:rPr lang="en-US" sz="1050" b="1" dirty="0">
                  <a:cs typeface="Calibri" panose="020F0502020204030204" pitchFamily="34" charset="0"/>
                </a:rPr>
                <a:t>TREC</a:t>
              </a:r>
              <a:br>
                <a:rPr lang="en-US" sz="1100" b="1" dirty="0">
                  <a:cs typeface="Calibri" panose="020F0502020204030204" pitchFamily="34" charset="0"/>
                </a:rPr>
              </a:br>
              <a:r>
                <a:rPr lang="en-US" sz="600" b="1" dirty="0">
                  <a:cs typeface="Calibri" panose="020F0502020204030204" pitchFamily="34" charset="0"/>
                </a:rPr>
                <a:t>Radioactive Traceability</a:t>
              </a:r>
            </a:p>
          </p:txBody>
        </p:sp>
        <p:sp>
          <p:nvSpPr>
            <p:cNvPr id="226" name="TextBox 225">
              <a:extLst>
                <a:ext uri="{FF2B5EF4-FFF2-40B4-BE49-F238E27FC236}">
                  <a16:creationId xmlns:a16="http://schemas.microsoft.com/office/drawing/2014/main" id="{21C6F8D3-F5CD-A009-4D26-28B8D2247E28}"/>
                </a:ext>
              </a:extLst>
            </p:cNvPr>
            <p:cNvSpPr txBox="1"/>
            <p:nvPr/>
          </p:nvSpPr>
          <p:spPr>
            <a:xfrm>
              <a:off x="673790" y="5795710"/>
              <a:ext cx="1516761" cy="346249"/>
            </a:xfrm>
            <a:prstGeom prst="rect">
              <a:avLst/>
            </a:prstGeom>
            <a:noFill/>
          </p:spPr>
          <p:txBody>
            <a:bodyPr wrap="none" rtlCol="0">
              <a:spAutoFit/>
            </a:bodyPr>
            <a:lstStyle/>
            <a:p>
              <a:pPr algn="ctr"/>
              <a:r>
                <a:rPr lang="en-US" sz="1050" b="1" dirty="0">
                  <a:cs typeface="Calibri" panose="020F0502020204030204" pitchFamily="34" charset="0"/>
                </a:rPr>
                <a:t>EDMS</a:t>
              </a:r>
              <a:br>
                <a:rPr lang="en-US" sz="1100" b="1" dirty="0">
                  <a:cs typeface="Calibri" panose="020F0502020204030204" pitchFamily="34" charset="0"/>
                </a:rPr>
              </a:br>
              <a:r>
                <a:rPr lang="en-US" sz="600" b="1" dirty="0">
                  <a:cs typeface="Calibri" panose="020F0502020204030204" pitchFamily="34" charset="0"/>
                </a:rPr>
                <a:t>Engineering Document Management</a:t>
              </a:r>
            </a:p>
          </p:txBody>
        </p:sp>
        <p:sp>
          <p:nvSpPr>
            <p:cNvPr id="227" name="TextBox 226">
              <a:extLst>
                <a:ext uri="{FF2B5EF4-FFF2-40B4-BE49-F238E27FC236}">
                  <a16:creationId xmlns:a16="http://schemas.microsoft.com/office/drawing/2014/main" id="{2B36C331-0BFF-F20E-09CD-1A4A79861DAA}"/>
                </a:ext>
              </a:extLst>
            </p:cNvPr>
            <p:cNvSpPr txBox="1"/>
            <p:nvPr/>
          </p:nvSpPr>
          <p:spPr>
            <a:xfrm>
              <a:off x="5394080" y="5794800"/>
              <a:ext cx="1269898" cy="346249"/>
            </a:xfrm>
            <a:prstGeom prst="rect">
              <a:avLst/>
            </a:prstGeom>
            <a:noFill/>
          </p:spPr>
          <p:txBody>
            <a:bodyPr wrap="none" rtlCol="0">
              <a:spAutoFit/>
            </a:bodyPr>
            <a:lstStyle/>
            <a:p>
              <a:pPr algn="ctr"/>
              <a:r>
                <a:rPr lang="en-US" sz="1050" b="1" dirty="0">
                  <a:cs typeface="Calibri" panose="020F0502020204030204" pitchFamily="34" charset="0"/>
                </a:rPr>
                <a:t>EAM Store Kiosk</a:t>
              </a:r>
              <a:br>
                <a:rPr lang="en-US" sz="1100" b="1" dirty="0">
                  <a:cs typeface="Calibri" panose="020F0502020204030204" pitchFamily="34" charset="0"/>
                </a:rPr>
              </a:br>
              <a:r>
                <a:rPr lang="en-US" sz="600" b="1" dirty="0">
                  <a:cs typeface="Calibri" panose="020F0502020204030204" pitchFamily="34" charset="0"/>
                </a:rPr>
                <a:t>Spare Part Management</a:t>
              </a:r>
            </a:p>
          </p:txBody>
        </p:sp>
        <p:sp>
          <p:nvSpPr>
            <p:cNvPr id="228" name="TextBox 227">
              <a:extLst>
                <a:ext uri="{FF2B5EF4-FFF2-40B4-BE49-F238E27FC236}">
                  <a16:creationId xmlns:a16="http://schemas.microsoft.com/office/drawing/2014/main" id="{06961550-3387-2E1E-2A3A-D48B34A1F960}"/>
                </a:ext>
              </a:extLst>
            </p:cNvPr>
            <p:cNvSpPr txBox="1"/>
            <p:nvPr/>
          </p:nvSpPr>
          <p:spPr>
            <a:xfrm>
              <a:off x="6940970" y="5794800"/>
              <a:ext cx="1433406" cy="346249"/>
            </a:xfrm>
            <a:prstGeom prst="rect">
              <a:avLst/>
            </a:prstGeom>
            <a:noFill/>
          </p:spPr>
          <p:txBody>
            <a:bodyPr wrap="none" rtlCol="0">
              <a:spAutoFit/>
            </a:bodyPr>
            <a:lstStyle/>
            <a:p>
              <a:pPr algn="ctr"/>
              <a:r>
                <a:rPr lang="en-US" sz="1050" b="1" dirty="0">
                  <a:cs typeface="Calibri" panose="020F0502020204030204" pitchFamily="34" charset="0"/>
                </a:rPr>
                <a:t>EAM Light</a:t>
              </a:r>
              <a:br>
                <a:rPr lang="en-US" sz="1100" b="1" dirty="0">
                  <a:cs typeface="Calibri" panose="020F0502020204030204" pitchFamily="34" charset="0"/>
                </a:rPr>
              </a:br>
              <a:r>
                <a:rPr lang="en-US" sz="600" b="1" dirty="0">
                  <a:cs typeface="Calibri" panose="020F0502020204030204" pitchFamily="34" charset="0"/>
                </a:rPr>
                <a:t>Simplified / Mobile EAM Interface</a:t>
              </a:r>
            </a:p>
          </p:txBody>
        </p:sp>
        <p:sp>
          <p:nvSpPr>
            <p:cNvPr id="229" name="TextBox 228">
              <a:extLst>
                <a:ext uri="{FF2B5EF4-FFF2-40B4-BE49-F238E27FC236}">
                  <a16:creationId xmlns:a16="http://schemas.microsoft.com/office/drawing/2014/main" id="{9A296E66-25E6-01CE-4D3F-8FA194635410}"/>
                </a:ext>
              </a:extLst>
            </p:cNvPr>
            <p:cNvSpPr txBox="1"/>
            <p:nvPr/>
          </p:nvSpPr>
          <p:spPr>
            <a:xfrm>
              <a:off x="2435847" y="5792219"/>
              <a:ext cx="1130439" cy="346249"/>
            </a:xfrm>
            <a:prstGeom prst="rect">
              <a:avLst/>
            </a:prstGeom>
            <a:noFill/>
          </p:spPr>
          <p:txBody>
            <a:bodyPr wrap="none" rtlCol="0">
              <a:spAutoFit/>
            </a:bodyPr>
            <a:lstStyle/>
            <a:p>
              <a:pPr algn="ctr"/>
              <a:r>
                <a:rPr lang="en-US" sz="1050" b="1" dirty="0">
                  <a:cs typeface="Calibri" panose="020F0502020204030204" pitchFamily="34" charset="0"/>
                </a:rPr>
                <a:t>IMPACT</a:t>
              </a:r>
              <a:br>
                <a:rPr lang="en-US" sz="1100" b="1" dirty="0">
                  <a:cs typeface="Calibri" panose="020F0502020204030204" pitchFamily="34" charset="0"/>
                </a:rPr>
              </a:br>
              <a:r>
                <a:rPr lang="en-US" sz="600" b="1" dirty="0">
                  <a:cs typeface="Calibri" panose="020F0502020204030204" pitchFamily="34" charset="0"/>
                </a:rPr>
                <a:t>Work Permit Management</a:t>
              </a:r>
            </a:p>
          </p:txBody>
        </p:sp>
        <p:sp>
          <p:nvSpPr>
            <p:cNvPr id="230" name="TextBox 229">
              <a:extLst>
                <a:ext uri="{FF2B5EF4-FFF2-40B4-BE49-F238E27FC236}">
                  <a16:creationId xmlns:a16="http://schemas.microsoft.com/office/drawing/2014/main" id="{49D0357D-1A03-ACF5-5971-723C8DF14390}"/>
                </a:ext>
              </a:extLst>
            </p:cNvPr>
            <p:cNvSpPr txBox="1"/>
            <p:nvPr/>
          </p:nvSpPr>
          <p:spPr>
            <a:xfrm>
              <a:off x="3692361" y="5792219"/>
              <a:ext cx="1290738" cy="346249"/>
            </a:xfrm>
            <a:prstGeom prst="rect">
              <a:avLst/>
            </a:prstGeom>
            <a:noFill/>
          </p:spPr>
          <p:txBody>
            <a:bodyPr wrap="none" rtlCol="0">
              <a:spAutoFit/>
            </a:bodyPr>
            <a:lstStyle/>
            <a:p>
              <a:pPr algn="ctr"/>
              <a:r>
                <a:rPr lang="en-US" sz="1050" b="1" dirty="0">
                  <a:cs typeface="Calibri" panose="020F0502020204030204" pitchFamily="34" charset="0"/>
                </a:rPr>
                <a:t>EAM</a:t>
              </a:r>
              <a:br>
                <a:rPr lang="en-US" sz="1100" b="1" dirty="0">
                  <a:cs typeface="Calibri" panose="020F0502020204030204" pitchFamily="34" charset="0"/>
                </a:rPr>
              </a:br>
              <a:r>
                <a:rPr lang="en-US" sz="600" b="1" dirty="0">
                  <a:cs typeface="Calibri" panose="020F0502020204030204" pitchFamily="34" charset="0"/>
                </a:rPr>
                <a:t>Enterprise Asset Management</a:t>
              </a:r>
            </a:p>
          </p:txBody>
        </p:sp>
        <p:cxnSp>
          <p:nvCxnSpPr>
            <p:cNvPr id="237" name="Straight Connector 236">
              <a:extLst>
                <a:ext uri="{FF2B5EF4-FFF2-40B4-BE49-F238E27FC236}">
                  <a16:creationId xmlns:a16="http://schemas.microsoft.com/office/drawing/2014/main" id="{FCEFD30C-10ED-07F0-5D51-2FC4EE177BAD}"/>
                </a:ext>
              </a:extLst>
            </p:cNvPr>
            <p:cNvCxnSpPr>
              <a:cxnSpLocks/>
            </p:cNvCxnSpPr>
            <p:nvPr/>
          </p:nvCxnSpPr>
          <p:spPr>
            <a:xfrm flipH="1">
              <a:off x="4039798" y="4300962"/>
              <a:ext cx="445421" cy="482102"/>
            </a:xfrm>
            <a:prstGeom prst="line">
              <a:avLst/>
            </a:prstGeom>
            <a:ln w="952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18453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5A2160B-9E82-115A-7403-99D5928A7DFB}"/>
              </a:ext>
            </a:extLst>
          </p:cNvPr>
          <p:cNvPicPr>
            <a:picLocks noChangeAspect="1"/>
          </p:cNvPicPr>
          <p:nvPr/>
        </p:nvPicPr>
        <p:blipFill>
          <a:blip r:embed="rId3"/>
          <a:stretch>
            <a:fillRect/>
          </a:stretch>
        </p:blipFill>
        <p:spPr>
          <a:xfrm>
            <a:off x="4200125" y="3280020"/>
            <a:ext cx="4382747" cy="3292837"/>
          </a:xfrm>
          <a:prstGeom prst="rect">
            <a:avLst/>
          </a:prstGeom>
        </p:spPr>
      </p:pic>
      <p:pic>
        <p:nvPicPr>
          <p:cNvPr id="10" name="Picture 9"/>
          <p:cNvPicPr>
            <a:picLocks noChangeAspect="1"/>
          </p:cNvPicPr>
          <p:nvPr/>
        </p:nvPicPr>
        <p:blipFill rotWithShape="1">
          <a:blip r:embed="rId4"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692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3711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311772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nvGraphicFramePr>
        <p:xfrm>
          <a:off x="193350" y="327138"/>
          <a:ext cx="5867815" cy="2346960"/>
        </p:xfrm>
        <a:graphic>
          <a:graphicData uri="http://schemas.openxmlformats.org/drawingml/2006/table">
            <a:tbl>
              <a:tblPr bandRow="1">
                <a:tableStyleId>{5C22544A-7EE6-4342-B048-85BDC9FD1C3A}</a:tableStyleId>
              </a:tblPr>
              <a:tblGrid>
                <a:gridCol w="4446210">
                  <a:extLst>
                    <a:ext uri="{9D8B030D-6E8A-4147-A177-3AD203B41FA5}">
                      <a16:colId xmlns:a16="http://schemas.microsoft.com/office/drawing/2014/main" val="20000"/>
                    </a:ext>
                  </a:extLst>
                </a:gridCol>
                <a:gridCol w="1421605">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annual</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2’800’000 m</a:t>
                      </a:r>
                      <a:r>
                        <a:rPr lang="fr-CH" sz="1600" baseline="30000" dirty="0"/>
                        <a:t>3</a:t>
                      </a:r>
                      <a:endParaRPr lang="fr-CH" sz="1600" dirty="0"/>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 </a:t>
                      </a:r>
                      <a:r>
                        <a:rPr lang="fr-CH" sz="1600" dirty="0" err="1"/>
                        <a:t>capacity</a:t>
                      </a:r>
                      <a:r>
                        <a:rPr lang="fr-CH" sz="1600" dirty="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7’398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193350" y="2987933"/>
            <a:ext cx="4207199"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~50’000 inhabitants.</a:t>
            </a:r>
            <a:endParaRPr lang="fr-CH" sz="1400" i="1"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a:cxnSpLocks/>
          </p:cNvCxnSpPr>
          <p:nvPr/>
        </p:nvCxnSpPr>
        <p:spPr>
          <a:xfrm flipV="1">
            <a:off x="4223731" y="2281646"/>
            <a:ext cx="444063" cy="706287"/>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19</a:t>
            </a:fld>
            <a:endParaRPr lang="en-US"/>
          </a:p>
        </p:txBody>
      </p:sp>
    </p:spTree>
    <p:extLst>
      <p:ext uri="{BB962C8B-B14F-4D97-AF65-F5344CB8AC3E}">
        <p14:creationId xmlns:p14="http://schemas.microsoft.com/office/powerpoint/2010/main" val="3148908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72’000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20</a:t>
            </a:fld>
            <a:endParaRPr lang="en-US"/>
          </a:p>
        </p:txBody>
      </p:sp>
    </p:spTree>
    <p:extLst>
      <p:ext uri="{BB962C8B-B14F-4D97-AF65-F5344CB8AC3E}">
        <p14:creationId xmlns:p14="http://schemas.microsoft.com/office/powerpoint/2010/main" val="1527071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21</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sp>
        <p:nvSpPr>
          <p:cNvPr id="11" name="TextBox 9">
            <a:extLst>
              <a:ext uri="{FF2B5EF4-FFF2-40B4-BE49-F238E27FC236}">
                <a16:creationId xmlns:a16="http://schemas.microsoft.com/office/drawing/2014/main" id="{ED78F401-051A-4460-BF3E-5BE83F88AA6C}"/>
              </a:ext>
            </a:extLst>
          </p:cNvPr>
          <p:cNvSpPr>
            <a:spLocks/>
          </p:cNvSpPr>
          <p:nvPr/>
        </p:nvSpPr>
        <p:spPr bwMode="auto">
          <a:xfrm>
            <a:off x="1535540" y="5628229"/>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Jan De Voght</a:t>
            </a:r>
          </a:p>
        </p:txBody>
      </p:sp>
      <p:pic>
        <p:nvPicPr>
          <p:cNvPr id="4" name="Picture 3" descr="A person wearing glasses&#10;&#10;Description automatically generated with medium confidence">
            <a:extLst>
              <a:ext uri="{FF2B5EF4-FFF2-40B4-BE49-F238E27FC236}">
                <a16:creationId xmlns:a16="http://schemas.microsoft.com/office/drawing/2014/main" id="{64EAE0E5-3B51-215F-F6A8-FAA46DC9758A}"/>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75164" y="4961576"/>
            <a:ext cx="987206" cy="1312984"/>
          </a:xfrm>
          <a:prstGeom prst="rect">
            <a:avLst/>
          </a:prstGeom>
        </p:spPr>
      </p:pic>
    </p:spTree>
    <p:extLst>
      <p:ext uri="{BB962C8B-B14F-4D97-AF65-F5344CB8AC3E}">
        <p14:creationId xmlns:p14="http://schemas.microsoft.com/office/powerpoint/2010/main" val="87813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22</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41055402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dirty="0">
                <a:solidFill>
                  <a:srgbClr val="0C377B"/>
                </a:solidFill>
                <a:latin typeface="Calibri"/>
                <a:cs typeface="Calibri"/>
              </a:rPr>
              <a:t>381</a:t>
            </a:r>
            <a:r>
              <a:rPr kumimoji="0" lang="en-GB" sz="1600" b="1" i="0" u="none" strike="noStrike" kern="1200" cap="none" spc="0" normalizeH="0" baseline="0" noProof="0" dirty="0">
                <a:ln>
                  <a:noFill/>
                </a:ln>
                <a:solidFill>
                  <a:srgbClr val="0C377B"/>
                </a:solidFill>
                <a:effectLst/>
                <a:uLnTx/>
                <a:uFillTx/>
                <a:latin typeface="Calibri"/>
                <a:cs typeface="Calibri"/>
              </a:rPr>
              <a:t>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2576477" cy="340735"/>
          </a:xfrm>
          <a:prstGeom prst="rect">
            <a:avLst/>
          </a:prstGeom>
          <a:noFill/>
          <a:ln w="9525">
            <a:noFill/>
            <a:miter lim="800000"/>
            <a:headEnd type="none" w="sm" len="sm"/>
            <a:tailEnd type="none" w="sm" len="sm"/>
          </a:ln>
          <a:effectLst/>
        </p:spPr>
        <p:txBody>
          <a:bodyPr wrap="non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a:defRPr/>
            </a:pPr>
            <a:r>
              <a:rPr lang="en-US" dirty="0">
                <a:solidFill>
                  <a:srgbClr val="FFFFFF"/>
                </a:solidFill>
                <a:latin typeface="Calibri"/>
                <a:cs typeface="Calibri"/>
              </a:rPr>
              <a:t>132 Personnel &amp; Goods Lifts</a:t>
            </a:r>
            <a:endParaRPr kumimoji="0" lang="en-US" sz="1600" b="1" i="0" u="none" strike="noStrike" kern="1200" cap="none" spc="0" normalizeH="0" baseline="0" noProof="0" dirty="0">
              <a:ln>
                <a:noFill/>
              </a:ln>
              <a:solidFill>
                <a:srgbClr val="FFFFFF"/>
              </a:solidFill>
              <a:effectLst/>
              <a:uLnTx/>
              <a:uFillTx/>
              <a:latin typeface="Calibri"/>
              <a:cs typeface="Calibri"/>
            </a:endParaRP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nchor="t">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sz="1600" b="1" dirty="0">
                <a:solidFill>
                  <a:srgbClr val="0C377B"/>
                </a:solidFill>
                <a:latin typeface="Calibri"/>
                <a:cs typeface="Calibri"/>
              </a:rPr>
              <a:t>52</a:t>
            </a:r>
            <a:r>
              <a:rPr kumimoji="0" lang="en-GB" sz="1600" b="1" i="0" u="none" strike="noStrike" kern="1200" cap="none" spc="0" normalizeH="0" baseline="0" noProof="0" dirty="0">
                <a:ln>
                  <a:noFill/>
                </a:ln>
                <a:solidFill>
                  <a:srgbClr val="0C377B"/>
                </a:solidFill>
                <a:effectLst/>
                <a:uLnTx/>
                <a:uFillTx/>
                <a:latin typeface="Calibri"/>
                <a:cs typeface="Calibri"/>
              </a:rPr>
              <a:t>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a:solidFill>
                  <a:srgbClr val="FFFFFF"/>
                </a:solidFill>
                <a:latin typeface="Calibri"/>
                <a:cs typeface="Calibri"/>
              </a:rPr>
              <a:t>83</a:t>
            </a:r>
            <a:r>
              <a:rPr kumimoji="0" lang="en-GB" sz="1600" b="1" i="0" u="none" strike="noStrike" kern="1200" cap="none" spc="0" normalizeH="0" baseline="0" noProof="0">
                <a:ln>
                  <a:noFill/>
                </a:ln>
                <a:solidFill>
                  <a:srgbClr val="FFFFFF"/>
                </a:solidFill>
                <a:effectLst/>
                <a:uLnTx/>
                <a:uFillTx/>
                <a:latin typeface="Calibri"/>
                <a:cs typeface="Calibri"/>
              </a:rPr>
              <a:t>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091966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8767" y="295346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421" y="2902258"/>
            <a:ext cx="2644856" cy="264485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15574" y="2349474"/>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2120" y="4819421"/>
            <a:ext cx="2174093" cy="14553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126299" y="5690122"/>
            <a:ext cx="1287532" cy="523220"/>
          </a:xfrm>
          <a:prstGeom prst="rect">
            <a:avLst/>
          </a:prstGeom>
          <a:noFill/>
        </p:spPr>
        <p:txBody>
          <a:bodyPr wrap="none" rtlCol="0">
            <a:spAutoFit/>
          </a:bodyPr>
          <a:lstStyle/>
          <a:p>
            <a:pPr algn="ctr"/>
            <a:r>
              <a:rPr lang="en-US" sz="1400" dirty="0">
                <a:solidFill>
                  <a:srgbClr val="0A4A8E"/>
                </a:solidFill>
                <a:effectLst>
                  <a:outerShdw blurRad="50800" dist="38100" dir="2700000" algn="tl" rotWithShape="0">
                    <a:srgbClr val="000000">
                      <a:alpha val="43000"/>
                    </a:srgbClr>
                  </a:outerShdw>
                </a:effectLst>
                <a:latin typeface="Arial"/>
              </a:rPr>
              <a:t>Group Leader</a:t>
            </a:r>
          </a:p>
          <a:p>
            <a:pPr algn="ctr"/>
            <a:r>
              <a:rPr lang="en-US" sz="1400" dirty="0">
                <a:solidFill>
                  <a:srgbClr val="0A4A8E"/>
                </a:solidFill>
                <a:effectLst>
                  <a:outerShdw blurRad="50800" dist="38100" dir="2700000" algn="tl" rotWithShape="0">
                    <a:srgbClr val="000000">
                      <a:alpha val="43000"/>
                    </a:srgbClr>
                  </a:outerShdw>
                </a:effectLst>
                <a:latin typeface="Arial"/>
              </a:rPr>
              <a:t>Said ATIEH</a:t>
            </a:r>
          </a:p>
        </p:txBody>
      </p:sp>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02877" y="3590669"/>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274249" y="5956976"/>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26</a:t>
            </a:fld>
            <a:endParaRPr lang="en-US"/>
          </a:p>
        </p:txBody>
      </p:sp>
      <p:pic>
        <p:nvPicPr>
          <p:cNvPr id="19" name="Grafik 18">
            <a:extLst>
              <a:ext uri="{FF2B5EF4-FFF2-40B4-BE49-F238E27FC236}">
                <a16:creationId xmlns:a16="http://schemas.microsoft.com/office/drawing/2014/main" id="{B02B8653-1346-3548-9F56-EE23D1B140B2}"/>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613749" y="4191859"/>
            <a:ext cx="1251956" cy="2092194"/>
          </a:xfrm>
          <a:prstGeom prst="rect">
            <a:avLst/>
          </a:prstGeom>
        </p:spPr>
      </p:pic>
    </p:spTree>
    <p:extLst>
      <p:ext uri="{BB962C8B-B14F-4D97-AF65-F5344CB8AC3E}">
        <p14:creationId xmlns:p14="http://schemas.microsoft.com/office/powerpoint/2010/main" val="375554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27</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txBody>
          <a:bodyPr/>
          <a:lstStyle/>
          <a:p>
            <a:endParaRPr lang="en-GB"/>
          </a:p>
        </p:txBody>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29</a:t>
            </a:fld>
            <a:endParaRPr lang="en-US"/>
          </a:p>
        </p:txBody>
      </p:sp>
      <p:pic>
        <p:nvPicPr>
          <p:cNvPr id="6" name="Picture 5">
            <a:extLst>
              <a:ext uri="{FF2B5EF4-FFF2-40B4-BE49-F238E27FC236}">
                <a16:creationId xmlns:a16="http://schemas.microsoft.com/office/drawing/2014/main" id="{E9CE09EA-A21B-9230-D1F7-97FD75C59E16}"/>
              </a:ext>
            </a:extLst>
          </p:cNvPr>
          <p:cNvPicPr>
            <a:picLocks noChangeAspect="1"/>
          </p:cNvPicPr>
          <p:nvPr/>
        </p:nvPicPr>
        <p:blipFill>
          <a:blip r:embed="rId2"/>
          <a:stretch>
            <a:fillRect/>
          </a:stretch>
        </p:blipFill>
        <p:spPr>
          <a:xfrm>
            <a:off x="915153" y="932595"/>
            <a:ext cx="7167390" cy="5384990"/>
          </a:xfrm>
          <a:prstGeom prst="rect">
            <a:avLst/>
          </a:prstGeom>
        </p:spPr>
      </p:pic>
    </p:spTree>
    <p:extLst>
      <p:ext uri="{BB962C8B-B14F-4D97-AF65-F5344CB8AC3E}">
        <p14:creationId xmlns:p14="http://schemas.microsoft.com/office/powerpoint/2010/main" val="3929320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3524F6B8-6D7C-F4F4-9F53-3F69F4197D4F}"/>
              </a:ext>
            </a:extLst>
          </p:cNvPr>
          <p:cNvSpPr/>
          <p:nvPr/>
        </p:nvSpPr>
        <p:spPr>
          <a:xfrm>
            <a:off x="-76200" y="-2480"/>
            <a:ext cx="9144000" cy="685633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BEF21861-FD27-B30B-8D12-90672833AAFC}"/>
              </a:ext>
            </a:extLst>
          </p:cNvPr>
          <p:cNvSpPr>
            <a:spLocks noGrp="1"/>
          </p:cNvSpPr>
          <p:nvPr>
            <p:ph type="sldNum" sz="quarter" idx="12"/>
          </p:nvPr>
        </p:nvSpPr>
        <p:spPr>
          <a:xfrm>
            <a:off x="7880724" y="6413500"/>
            <a:ext cx="729876" cy="365125"/>
          </a:xfrm>
        </p:spPr>
        <p:txBody>
          <a:bodyPr/>
          <a:lstStyle/>
          <a:p>
            <a:fld id="{9BBCADDF-C6D9-C14C-883B-1CD09994D60D}" type="slidenum">
              <a:rPr lang="en-US" smtClean="0"/>
              <a:pPr/>
              <a:t>30</a:t>
            </a:fld>
            <a:endParaRPr lang="en-US"/>
          </a:p>
        </p:txBody>
      </p:sp>
      <p:sp>
        <p:nvSpPr>
          <p:cNvPr id="5" name="Footer Placeholder 4">
            <a:extLst>
              <a:ext uri="{FF2B5EF4-FFF2-40B4-BE49-F238E27FC236}">
                <a16:creationId xmlns:a16="http://schemas.microsoft.com/office/drawing/2014/main" id="{074C164D-58A1-99FD-374F-5019BA000950}"/>
              </a:ext>
            </a:extLst>
          </p:cNvPr>
          <p:cNvSpPr>
            <a:spLocks noGrp="1"/>
          </p:cNvSpPr>
          <p:nvPr>
            <p:ph type="ftr" sz="quarter" idx="3"/>
          </p:nvPr>
        </p:nvSpPr>
        <p:spPr>
          <a:xfrm>
            <a:off x="2517648" y="6489356"/>
            <a:ext cx="3810000" cy="289903"/>
          </a:xfrm>
        </p:spPr>
        <p:txBody>
          <a:bodyPr/>
          <a:lstStyle/>
          <a:p>
            <a:r>
              <a:rPr lang="en-US"/>
              <a:t>Welcome to the EN Department</a:t>
            </a:r>
            <a:endParaRPr lang="en-US" dirty="0"/>
          </a:p>
        </p:txBody>
      </p:sp>
      <p:grpSp>
        <p:nvGrpSpPr>
          <p:cNvPr id="46" name="Group 45">
            <a:extLst>
              <a:ext uri="{FF2B5EF4-FFF2-40B4-BE49-F238E27FC236}">
                <a16:creationId xmlns:a16="http://schemas.microsoft.com/office/drawing/2014/main" id="{AE39BEAA-F025-94E8-7CDD-BDD2F56432F8}"/>
              </a:ext>
            </a:extLst>
          </p:cNvPr>
          <p:cNvGrpSpPr/>
          <p:nvPr/>
        </p:nvGrpSpPr>
        <p:grpSpPr>
          <a:xfrm>
            <a:off x="466951" y="4141"/>
            <a:ext cx="8142368" cy="6856339"/>
            <a:chOff x="543151" y="-53009"/>
            <a:chExt cx="8142368" cy="6856339"/>
          </a:xfrm>
        </p:grpSpPr>
        <p:pic>
          <p:nvPicPr>
            <p:cNvPr id="6" name="Picture 5" descr="A diagram of a complex&#10;&#10;Description automatically generated">
              <a:extLst>
                <a:ext uri="{FF2B5EF4-FFF2-40B4-BE49-F238E27FC236}">
                  <a16:creationId xmlns:a16="http://schemas.microsoft.com/office/drawing/2014/main" id="{855144F2-01B9-6143-DD61-2F25E626830B}"/>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t="2574" b="2696"/>
            <a:stretch/>
          </p:blipFill>
          <p:spPr>
            <a:xfrm>
              <a:off x="543151" y="-53009"/>
              <a:ext cx="8142368" cy="6856339"/>
            </a:xfrm>
            <a:prstGeom prst="rect">
              <a:avLst/>
            </a:prstGeom>
          </p:spPr>
        </p:pic>
        <p:grpSp>
          <p:nvGrpSpPr>
            <p:cNvPr id="45" name="Group 44">
              <a:extLst>
                <a:ext uri="{FF2B5EF4-FFF2-40B4-BE49-F238E27FC236}">
                  <a16:creationId xmlns:a16="http://schemas.microsoft.com/office/drawing/2014/main" id="{891C18DD-F5B4-8D5D-A800-780CE9FA4BC8}"/>
                </a:ext>
              </a:extLst>
            </p:cNvPr>
            <p:cNvGrpSpPr/>
            <p:nvPr/>
          </p:nvGrpSpPr>
          <p:grpSpPr>
            <a:xfrm>
              <a:off x="3809199" y="4355626"/>
              <a:ext cx="163129" cy="307730"/>
              <a:chOff x="3809199" y="4355626"/>
              <a:chExt cx="163129" cy="307730"/>
            </a:xfrm>
          </p:grpSpPr>
          <p:sp>
            <p:nvSpPr>
              <p:cNvPr id="11" name="Rectangle 10">
                <a:extLst>
                  <a:ext uri="{FF2B5EF4-FFF2-40B4-BE49-F238E27FC236}">
                    <a16:creationId xmlns:a16="http://schemas.microsoft.com/office/drawing/2014/main" id="{2A9B88CF-C40E-9C21-A1E8-4A27FCAD76B3}"/>
                  </a:ext>
                </a:extLst>
              </p:cNvPr>
              <p:cNvSpPr/>
              <p:nvPr/>
            </p:nvSpPr>
            <p:spPr>
              <a:xfrm>
                <a:off x="3893721" y="4441478"/>
                <a:ext cx="75584" cy="907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4EDD17E1-6331-2BE8-F81E-EB6F5E3078FE}"/>
                  </a:ext>
                </a:extLst>
              </p:cNvPr>
              <p:cNvSpPr txBox="1"/>
              <p:nvPr/>
            </p:nvSpPr>
            <p:spPr>
              <a:xfrm>
                <a:off x="3809199" y="4355626"/>
                <a:ext cx="163129" cy="307730"/>
              </a:xfrm>
              <a:prstGeom prst="rect">
                <a:avLst/>
              </a:prstGeom>
              <a:noFill/>
            </p:spPr>
            <p:txBody>
              <a:bodyPr wrap="square" rtlCol="0">
                <a:spAutoFit/>
              </a:bodyPr>
              <a:lstStyle/>
              <a:p>
                <a:pPr>
                  <a:lnSpc>
                    <a:spcPct val="120000"/>
                  </a:lnSpc>
                </a:pPr>
                <a:r>
                  <a:rPr lang="en-GB" sz="900" dirty="0">
                    <a:solidFill>
                      <a:srgbClr val="6E23CE"/>
                    </a:solidFill>
                    <a:latin typeface="Aparajita" panose="02020603050405020304" pitchFamily="18" charset="0"/>
                    <a:cs typeface="Aparajita" panose="02020603050405020304" pitchFamily="18" charset="0"/>
                  </a:rPr>
                  <a:t>4</a:t>
                </a:r>
              </a:p>
            </p:txBody>
          </p:sp>
        </p:grpSp>
      </p:grpSp>
      <p:sp>
        <p:nvSpPr>
          <p:cNvPr id="22" name="Oval 7">
            <a:extLst>
              <a:ext uri="{FF2B5EF4-FFF2-40B4-BE49-F238E27FC236}">
                <a16:creationId xmlns:a16="http://schemas.microsoft.com/office/drawing/2014/main" id="{5086D85A-0664-C4AD-5F97-876A88287002}"/>
              </a:ext>
            </a:extLst>
          </p:cNvPr>
          <p:cNvSpPr>
            <a:spLocks noChangeArrowheads="1"/>
          </p:cNvSpPr>
          <p:nvPr/>
        </p:nvSpPr>
        <p:spPr bwMode="auto">
          <a:xfrm>
            <a:off x="3852866" y="4364008"/>
            <a:ext cx="114300" cy="114300"/>
          </a:xfrm>
          <a:prstGeom prst="ellipse">
            <a:avLst/>
          </a:prstGeom>
          <a:solidFill>
            <a:srgbClr val="FF0000"/>
          </a:solidFill>
          <a:ln w="9525">
            <a:solidFill>
              <a:schemeClr val="tx1"/>
            </a:solidFill>
            <a:round/>
            <a:headEnd/>
            <a:tailEnd/>
          </a:ln>
        </p:spPr>
        <p:txBody>
          <a:bodyPr wrap="none" anchor="ctr"/>
          <a:lstStyle/>
          <a:p>
            <a:endParaRPr lang="en-GB"/>
          </a:p>
        </p:txBody>
      </p:sp>
      <p:sp>
        <p:nvSpPr>
          <p:cNvPr id="23" name="Oval 8">
            <a:extLst>
              <a:ext uri="{FF2B5EF4-FFF2-40B4-BE49-F238E27FC236}">
                <a16:creationId xmlns:a16="http://schemas.microsoft.com/office/drawing/2014/main" id="{10B2560B-4C1B-7BB1-B735-BF508F23CC03}"/>
              </a:ext>
            </a:extLst>
          </p:cNvPr>
          <p:cNvSpPr>
            <a:spLocks noChangeArrowheads="1"/>
          </p:cNvSpPr>
          <p:nvPr/>
        </p:nvSpPr>
        <p:spPr bwMode="auto">
          <a:xfrm>
            <a:off x="3852866" y="4364008"/>
            <a:ext cx="114300" cy="114300"/>
          </a:xfrm>
          <a:prstGeom prst="ellipse">
            <a:avLst/>
          </a:prstGeom>
          <a:solidFill>
            <a:srgbClr val="0000FF"/>
          </a:solidFill>
          <a:ln w="9525">
            <a:solidFill>
              <a:schemeClr val="tx1"/>
            </a:solidFill>
            <a:round/>
            <a:headEnd/>
            <a:tailEnd/>
          </a:ln>
        </p:spPr>
        <p:txBody>
          <a:bodyPr wrap="none" anchor="ctr"/>
          <a:lstStyle/>
          <a:p>
            <a:endParaRPr lang="en-GB"/>
          </a:p>
        </p:txBody>
      </p:sp>
      <p:sp>
        <p:nvSpPr>
          <p:cNvPr id="24" name="Oval 10">
            <a:extLst>
              <a:ext uri="{FF2B5EF4-FFF2-40B4-BE49-F238E27FC236}">
                <a16:creationId xmlns:a16="http://schemas.microsoft.com/office/drawing/2014/main" id="{8ED32EC9-EFE6-CC00-DF67-C8817E2E07B9}"/>
              </a:ext>
            </a:extLst>
          </p:cNvPr>
          <p:cNvSpPr>
            <a:spLocks noChangeArrowheads="1"/>
          </p:cNvSpPr>
          <p:nvPr/>
        </p:nvSpPr>
        <p:spPr bwMode="auto">
          <a:xfrm>
            <a:off x="3998918" y="968299"/>
            <a:ext cx="114300" cy="114300"/>
          </a:xfrm>
          <a:prstGeom prst="ellipse">
            <a:avLst/>
          </a:prstGeom>
          <a:solidFill>
            <a:srgbClr val="FF0000"/>
          </a:solidFill>
          <a:ln w="9525">
            <a:solidFill>
              <a:srgbClr val="000000"/>
            </a:solidFill>
            <a:round/>
            <a:headEnd/>
            <a:tailEnd/>
          </a:ln>
        </p:spPr>
        <p:txBody>
          <a:bodyPr wrap="none" anchor="ctr"/>
          <a:lstStyle/>
          <a:p>
            <a:endParaRPr lang="en-GB"/>
          </a:p>
        </p:txBody>
      </p:sp>
      <p:sp>
        <p:nvSpPr>
          <p:cNvPr id="25" name="Oval 11">
            <a:extLst>
              <a:ext uri="{FF2B5EF4-FFF2-40B4-BE49-F238E27FC236}">
                <a16:creationId xmlns:a16="http://schemas.microsoft.com/office/drawing/2014/main" id="{83ACE5EA-AC54-0A3D-54BF-2C9B44C7A391}"/>
              </a:ext>
            </a:extLst>
          </p:cNvPr>
          <p:cNvSpPr>
            <a:spLocks noChangeArrowheads="1"/>
          </p:cNvSpPr>
          <p:nvPr/>
        </p:nvSpPr>
        <p:spPr bwMode="auto">
          <a:xfrm>
            <a:off x="3998918" y="931786"/>
            <a:ext cx="125412" cy="125413"/>
          </a:xfrm>
          <a:prstGeom prst="ellipse">
            <a:avLst/>
          </a:prstGeom>
          <a:solidFill>
            <a:srgbClr val="FF0000"/>
          </a:solidFill>
          <a:ln w="9525">
            <a:solidFill>
              <a:schemeClr val="tx1"/>
            </a:solidFill>
            <a:round/>
            <a:headEnd/>
            <a:tailEnd/>
          </a:ln>
        </p:spPr>
        <p:txBody>
          <a:bodyPr wrap="none" anchor="ctr"/>
          <a:lstStyle/>
          <a:p>
            <a:endParaRPr lang="en-GB"/>
          </a:p>
        </p:txBody>
      </p:sp>
      <p:sp>
        <p:nvSpPr>
          <p:cNvPr id="27" name="Oval 13">
            <a:extLst>
              <a:ext uri="{FF2B5EF4-FFF2-40B4-BE49-F238E27FC236}">
                <a16:creationId xmlns:a16="http://schemas.microsoft.com/office/drawing/2014/main" id="{5CA8077E-C503-548A-75BC-081D60D51FB9}"/>
              </a:ext>
            </a:extLst>
          </p:cNvPr>
          <p:cNvSpPr>
            <a:spLocks noChangeArrowheads="1"/>
          </p:cNvSpPr>
          <p:nvPr/>
        </p:nvSpPr>
        <p:spPr bwMode="auto">
          <a:xfrm>
            <a:off x="3998918" y="931786"/>
            <a:ext cx="152400" cy="152400"/>
          </a:xfrm>
          <a:prstGeom prst="ellipse">
            <a:avLst/>
          </a:prstGeom>
          <a:solidFill>
            <a:schemeClr val="accent2"/>
          </a:solidFill>
          <a:ln w="9525">
            <a:noFill/>
            <a:round/>
            <a:headEnd/>
            <a:tailEnd/>
          </a:ln>
        </p:spPr>
        <p:txBody>
          <a:bodyPr wrap="none" anchor="ctr"/>
          <a:lstStyle/>
          <a:p>
            <a:pPr algn="ctr"/>
            <a:r>
              <a:rPr lang="en-US" u="none" dirty="0">
                <a:ea typeface="ＭＳ Ｐゴシック" pitchFamily="116" charset="-128"/>
              </a:rPr>
              <a:t>?</a:t>
            </a:r>
          </a:p>
        </p:txBody>
      </p:sp>
      <p:sp>
        <p:nvSpPr>
          <p:cNvPr id="34" name="Oval 14">
            <a:extLst>
              <a:ext uri="{FF2B5EF4-FFF2-40B4-BE49-F238E27FC236}">
                <a16:creationId xmlns:a16="http://schemas.microsoft.com/office/drawing/2014/main" id="{9A4A3F94-4F5E-254F-D859-12BB1D87070E}"/>
              </a:ext>
            </a:extLst>
          </p:cNvPr>
          <p:cNvSpPr>
            <a:spLocks noChangeArrowheads="1"/>
          </p:cNvSpPr>
          <p:nvPr/>
        </p:nvSpPr>
        <p:spPr bwMode="auto">
          <a:xfrm>
            <a:off x="3998918" y="931786"/>
            <a:ext cx="152400" cy="152400"/>
          </a:xfrm>
          <a:prstGeom prst="ellipse">
            <a:avLst/>
          </a:prstGeom>
          <a:solidFill>
            <a:srgbClr val="FF3300"/>
          </a:solidFill>
          <a:ln w="9525">
            <a:noFill/>
            <a:round/>
            <a:headEnd/>
            <a:tailEnd/>
          </a:ln>
        </p:spPr>
        <p:txBody>
          <a:bodyPr wrap="none" anchor="ctr"/>
          <a:lstStyle/>
          <a:p>
            <a:pPr algn="ctr"/>
            <a:r>
              <a:rPr lang="en-US" u="none" dirty="0">
                <a:ea typeface="ＭＳ Ｐゴシック" pitchFamily="116" charset="-128"/>
              </a:rPr>
              <a:t>?</a:t>
            </a:r>
          </a:p>
        </p:txBody>
      </p:sp>
      <p:sp>
        <p:nvSpPr>
          <p:cNvPr id="37" name="Oval 15">
            <a:extLst>
              <a:ext uri="{FF2B5EF4-FFF2-40B4-BE49-F238E27FC236}">
                <a16:creationId xmlns:a16="http://schemas.microsoft.com/office/drawing/2014/main" id="{BD9CD032-52E8-81A9-7CEF-3FEBAF6CED56}"/>
              </a:ext>
            </a:extLst>
          </p:cNvPr>
          <p:cNvSpPr>
            <a:spLocks noChangeArrowheads="1"/>
          </p:cNvSpPr>
          <p:nvPr/>
        </p:nvSpPr>
        <p:spPr bwMode="auto">
          <a:xfrm>
            <a:off x="3998918" y="931786"/>
            <a:ext cx="152400" cy="152400"/>
          </a:xfrm>
          <a:prstGeom prst="ellipse">
            <a:avLst/>
          </a:prstGeom>
          <a:solidFill>
            <a:srgbClr val="FFFF00"/>
          </a:solidFill>
          <a:ln w="9525">
            <a:noFill/>
            <a:round/>
            <a:headEnd/>
            <a:tailEnd/>
          </a:ln>
        </p:spPr>
        <p:txBody>
          <a:bodyPr wrap="none" anchor="ctr"/>
          <a:lstStyle/>
          <a:p>
            <a:pPr algn="ctr"/>
            <a:r>
              <a:rPr lang="en-US" u="none" dirty="0">
                <a:ea typeface="ＭＳ Ｐゴシック" pitchFamily="116" charset="-128"/>
              </a:rPr>
              <a:t>?</a:t>
            </a:r>
          </a:p>
        </p:txBody>
      </p:sp>
      <p:sp>
        <p:nvSpPr>
          <p:cNvPr id="38" name="Oval 16">
            <a:extLst>
              <a:ext uri="{FF2B5EF4-FFF2-40B4-BE49-F238E27FC236}">
                <a16:creationId xmlns:a16="http://schemas.microsoft.com/office/drawing/2014/main" id="{A7B04D00-24E7-CCF9-3425-9950F66F3C4A}"/>
              </a:ext>
            </a:extLst>
          </p:cNvPr>
          <p:cNvSpPr>
            <a:spLocks noChangeArrowheads="1"/>
          </p:cNvSpPr>
          <p:nvPr/>
        </p:nvSpPr>
        <p:spPr bwMode="auto">
          <a:xfrm>
            <a:off x="3992570" y="931786"/>
            <a:ext cx="152400" cy="152400"/>
          </a:xfrm>
          <a:prstGeom prst="ellipse">
            <a:avLst/>
          </a:prstGeom>
          <a:solidFill>
            <a:schemeClr val="hlink"/>
          </a:solidFill>
          <a:ln w="9525">
            <a:noFill/>
            <a:round/>
            <a:headEnd/>
            <a:tailEnd/>
          </a:ln>
        </p:spPr>
        <p:txBody>
          <a:bodyPr wrap="none" anchor="ctr"/>
          <a:lstStyle/>
          <a:p>
            <a:pPr algn="ctr"/>
            <a:r>
              <a:rPr lang="en-US" u="none" dirty="0">
                <a:ea typeface="ＭＳ Ｐゴシック" pitchFamily="116" charset="-128"/>
              </a:rPr>
              <a:t>?</a:t>
            </a:r>
          </a:p>
        </p:txBody>
      </p:sp>
      <p:sp>
        <p:nvSpPr>
          <p:cNvPr id="39" name="Oval 8">
            <a:extLst>
              <a:ext uri="{FF2B5EF4-FFF2-40B4-BE49-F238E27FC236}">
                <a16:creationId xmlns:a16="http://schemas.microsoft.com/office/drawing/2014/main" id="{3CBA2AE7-DDFF-4A86-DBD3-067FE87820E7}"/>
              </a:ext>
            </a:extLst>
          </p:cNvPr>
          <p:cNvSpPr>
            <a:spLocks noChangeArrowheads="1"/>
          </p:cNvSpPr>
          <p:nvPr/>
        </p:nvSpPr>
        <p:spPr bwMode="auto">
          <a:xfrm>
            <a:off x="3852866" y="4364008"/>
            <a:ext cx="114300" cy="114300"/>
          </a:xfrm>
          <a:prstGeom prst="ellipse">
            <a:avLst/>
          </a:prstGeom>
          <a:solidFill>
            <a:srgbClr val="7DAD21"/>
          </a:solidFill>
          <a:ln w="9525">
            <a:solidFill>
              <a:srgbClr val="7DAD21"/>
            </a:solidFill>
            <a:round/>
            <a:headEnd/>
            <a:tailEnd/>
          </a:ln>
        </p:spPr>
        <p:txBody>
          <a:bodyPr wrap="none" anchor="ctr"/>
          <a:lstStyle/>
          <a:p>
            <a:endParaRPr lang="en-GB"/>
          </a:p>
        </p:txBody>
      </p:sp>
      <p:sp>
        <p:nvSpPr>
          <p:cNvPr id="40" name="Oval 39">
            <a:extLst>
              <a:ext uri="{FF2B5EF4-FFF2-40B4-BE49-F238E27FC236}">
                <a16:creationId xmlns:a16="http://schemas.microsoft.com/office/drawing/2014/main" id="{54ABEE27-4D9D-BF5B-AE11-1095F97A9877}"/>
              </a:ext>
            </a:extLst>
          </p:cNvPr>
          <p:cNvSpPr/>
          <p:nvPr/>
        </p:nvSpPr>
        <p:spPr>
          <a:xfrm>
            <a:off x="3962406" y="895274"/>
            <a:ext cx="219078" cy="21907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1" name="Group 40">
            <a:extLst>
              <a:ext uri="{FF2B5EF4-FFF2-40B4-BE49-F238E27FC236}">
                <a16:creationId xmlns:a16="http://schemas.microsoft.com/office/drawing/2014/main" id="{3D05D99B-EBCF-7C61-F78B-A9FBF87BDF2B}"/>
              </a:ext>
            </a:extLst>
          </p:cNvPr>
          <p:cNvGrpSpPr/>
          <p:nvPr/>
        </p:nvGrpSpPr>
        <p:grpSpPr>
          <a:xfrm>
            <a:off x="3962405" y="895273"/>
            <a:ext cx="212730" cy="212730"/>
            <a:chOff x="4425948" y="1165194"/>
            <a:chExt cx="212730" cy="212730"/>
          </a:xfrm>
        </p:grpSpPr>
        <p:sp>
          <p:nvSpPr>
            <p:cNvPr id="42" name="Oval 41">
              <a:extLst>
                <a:ext uri="{FF2B5EF4-FFF2-40B4-BE49-F238E27FC236}">
                  <a16:creationId xmlns:a16="http://schemas.microsoft.com/office/drawing/2014/main" id="{38FB939B-B2FC-51E9-E853-196E41B14135}"/>
                </a:ext>
              </a:extLst>
            </p:cNvPr>
            <p:cNvSpPr/>
            <p:nvPr/>
          </p:nvSpPr>
          <p:spPr>
            <a:xfrm>
              <a:off x="4495800" y="1235046"/>
              <a:ext cx="73026" cy="7302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69BC9CB7-2425-7362-A3D0-5DBD1C6D228E}"/>
                </a:ext>
              </a:extLst>
            </p:cNvPr>
            <p:cNvSpPr/>
            <p:nvPr/>
          </p:nvSpPr>
          <p:spPr>
            <a:xfrm>
              <a:off x="4425948" y="1165194"/>
              <a:ext cx="212730" cy="2127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6840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3" nodeType="clickEffect">
                                  <p:stCondLst>
                                    <p:cond delay="0"/>
                                  </p:stCondLst>
                                  <p:childTnLst>
                                    <p:animMotion origin="layout" path="M 0.00816 -0.01019 C 0.0165 -0.02547 0.03125 -0.0426 0.04063 -0.05255 C 0.05 -0.0625 0.05868 -0.06667 0.06441 -0.06968 C 0.07014 -0.07269 0.07292 -0.07014 0.07518 -0.07014 " pathEditMode="relative" rAng="0" ptsTypes="AAAA">
                                      <p:cBhvr>
                                        <p:cTn id="6" dur="2000" fill="hold"/>
                                        <p:tgtEl>
                                          <p:spTgt spid="23"/>
                                        </p:tgtEl>
                                        <p:attrNameLst>
                                          <p:attrName>ppt_x</p:attrName>
                                          <p:attrName>ppt_y</p:attrName>
                                        </p:attrNameLst>
                                      </p:cBhvr>
                                      <p:rCtr x="3351" y="-3056"/>
                                    </p:animMotion>
                                  </p:childTnLst>
                                </p:cTn>
                              </p:par>
                              <p:par>
                                <p:cTn id="7" presetID="0" presetClass="path" presetSubtype="0" fill="hold" grpId="4" nodeType="withEffect">
                                  <p:stCondLst>
                                    <p:cond delay="200"/>
                                  </p:stCondLst>
                                  <p:childTnLst>
                                    <p:animMotion origin="layout" path="M 0.00816 -0.01019 C 0.0165 -0.02547 0.03125 -0.0426 0.04063 -0.05255 C 0.05 -0.0625 0.05868 -0.06667 0.06441 -0.06968 C 0.07014 -0.07269 0.07292 -0.07014 0.07518 -0.07014 " pathEditMode="relative" rAng="0" ptsTypes="AAAA">
                                      <p:cBhvr>
                                        <p:cTn id="8" dur="2000" fill="hold"/>
                                        <p:tgtEl>
                                          <p:spTgt spid="39"/>
                                        </p:tgtEl>
                                        <p:attrNameLst>
                                          <p:attrName>ppt_x</p:attrName>
                                          <p:attrName>ppt_y</p:attrName>
                                        </p:attrNameLst>
                                      </p:cBhvr>
                                      <p:rCtr x="3351" y="-3056"/>
                                    </p:animMotion>
                                  </p:childTnLst>
                                </p:cTn>
                              </p:par>
                            </p:childTnLst>
                          </p:cTn>
                        </p:par>
                        <p:par>
                          <p:cTn id="9" fill="hold">
                            <p:stCondLst>
                              <p:cond delay="2200"/>
                            </p:stCondLst>
                            <p:childTnLst>
                              <p:par>
                                <p:cTn id="10" presetID="1" presetClass="path" presetSubtype="0" fill="hold" nodeType="afterEffect">
                                  <p:stCondLst>
                                    <p:cond delay="0"/>
                                  </p:stCondLst>
                                  <p:childTnLst>
                                    <p:animMotion origin="layout" path="M 0.15157 -0.04237 C 0.14914 -0.04306 0.14428 -0.04746 0.13733 -0.04931 C 0.13039 -0.05116 0.12032 -0.0507 0.1099 -0.05301 C 0.09948 -0.05533 0.08664 -0.05949 0.07483 -0.06366 C 0.05903 -0.06366 0.03872 -0.07061 0.03872 -0.07848 C 0.03872 -0.08635 0.06285 -0.09051 0.07865 -0.09051 C 0.09514 -0.09051 0.13316 -0.07477 0.07934 -0.06505 " pathEditMode="relative" rAng="0" ptsTypes="AAAAAAA">
                                      <p:cBhvr>
                                        <p:cTn id="11" dur="3000" spd="-100000" fill="hold"/>
                                        <p:tgtEl>
                                          <p:spTgt spid="23"/>
                                        </p:tgtEl>
                                        <p:attrNameLst>
                                          <p:attrName>ppt_x</p:attrName>
                                          <p:attrName>ppt_y</p:attrName>
                                        </p:attrNameLst>
                                      </p:cBhvr>
                                      <p:rCtr x="-5642" y="-2407"/>
                                    </p:animMotion>
                                  </p:childTnLst>
                                </p:cTn>
                              </p:par>
                              <p:par>
                                <p:cTn id="12" presetID="1" presetClass="path" presetSubtype="0" fill="hold" grpId="0" nodeType="withEffect">
                                  <p:stCondLst>
                                    <p:cond delay="0"/>
                                  </p:stCondLst>
                                  <p:childTnLst>
                                    <p:animMotion origin="layout" path="M 0.15157 -0.04746 C 0.14914 -0.04815 0.14428 -0.05255 0.13733 -0.0544 C 0.13039 -0.05625 0.12032 -0.05579 0.1099 -0.05811 C 0.09948 -0.06042 0.08664 -0.06459 0.07483 -0.06875 C 0.05903 -0.06875 0.03872 -0.0757 0.03872 -0.08357 C 0.03872 -0.09144 0.06285 -0.09561 0.07865 -0.09561 C 0.09514 -0.09561 0.13316 -0.07987 0.07934 -0.07014 " pathEditMode="relative" rAng="0" ptsTypes="AAAAAAA">
                                      <p:cBhvr>
                                        <p:cTn id="13" dur="3000" spd="-100000" fill="hold"/>
                                        <p:tgtEl>
                                          <p:spTgt spid="39"/>
                                        </p:tgtEl>
                                        <p:attrNameLst>
                                          <p:attrName>ppt_x</p:attrName>
                                          <p:attrName>ppt_y</p:attrName>
                                        </p:attrNameLst>
                                      </p:cBhvr>
                                      <p:rCtr x="-5642" y="-2407"/>
                                    </p:animMotion>
                                  </p:childTnLst>
                                </p:cTn>
                              </p:par>
                            </p:childTnLst>
                          </p:cTn>
                        </p:par>
                        <p:par>
                          <p:cTn id="14" fill="hold">
                            <p:stCondLst>
                              <p:cond delay="5200"/>
                            </p:stCondLst>
                            <p:childTnLst>
                              <p:par>
                                <p:cTn id="15" presetID="1" presetClass="path" presetSubtype="0" repeatCount="2000" fill="hold" grpId="0" nodeType="afterEffect">
                                  <p:stCondLst>
                                    <p:cond delay="0"/>
                                  </p:stCondLst>
                                  <p:childTnLst>
                                    <p:animMotion origin="layout" path="M 0.14566 -0.04746 C 0.19445 -0.04746 0.23438 -0.03172 0.23438 -0.01204 C 0.23438 0.0074 0.19445 0.02338 0.14566 0.02338 C 0.09671 0.02338 0.05712 0.0074 0.05712 -0.01204 C 0.05712 -0.03172 0.09671 -0.04746 0.14566 -0.04746 Z " pathEditMode="relative" rAng="0" ptsTypes="AAAAA">
                                      <p:cBhvr>
                                        <p:cTn id="16" dur="2000" fill="hold"/>
                                        <p:tgtEl>
                                          <p:spTgt spid="23"/>
                                        </p:tgtEl>
                                        <p:attrNameLst>
                                          <p:attrName>ppt_x</p:attrName>
                                          <p:attrName>ppt_y</p:attrName>
                                        </p:attrNameLst>
                                      </p:cBhvr>
                                      <p:rCtr x="0" y="3542"/>
                                    </p:animMotion>
                                  </p:childTnLst>
                                </p:cTn>
                              </p:par>
                              <p:par>
                                <p:cTn id="17" presetID="1" presetClass="path" presetSubtype="0" repeatCount="2000" fill="hold" grpId="1" nodeType="withEffect">
                                  <p:stCondLst>
                                    <p:cond delay="0"/>
                                  </p:stCondLst>
                                  <p:childTnLst>
                                    <p:animMotion origin="layout" path="M 0.14566 -0.04491 C 0.19445 -0.04491 0.23438 -0.02917 0.23438 -0.00949 C 0.23438 0.00995 0.19445 0.02592 0.14566 0.02592 C 0.09671 0.02592 0.05712 0.00995 0.05712 -0.00949 C 0.05712 -0.02917 0.09671 -0.04491 0.14566 -0.04491 Z " pathEditMode="relative" rAng="0" ptsTypes="AAAAA">
                                      <p:cBhvr>
                                        <p:cTn id="18" dur="2000" fill="hold"/>
                                        <p:tgtEl>
                                          <p:spTgt spid="39"/>
                                        </p:tgtEl>
                                        <p:attrNameLst>
                                          <p:attrName>ppt_x</p:attrName>
                                          <p:attrName>ppt_y</p:attrName>
                                        </p:attrNameLst>
                                      </p:cBhvr>
                                      <p:rCtr x="0" y="3542"/>
                                    </p:animMotion>
                                  </p:childTnLst>
                                </p:cTn>
                              </p:par>
                            </p:childTnLst>
                          </p:cTn>
                        </p:par>
                        <p:par>
                          <p:cTn id="19" fill="hold">
                            <p:stCondLst>
                              <p:cond delay="9200"/>
                            </p:stCondLst>
                            <p:childTnLst>
                              <p:par>
                                <p:cTn id="20" presetID="0" presetClass="path" presetSubtype="0" fill="hold" grpId="4" nodeType="afterEffect">
                                  <p:stCondLst>
                                    <p:cond delay="0"/>
                                  </p:stCondLst>
                                  <p:childTnLst>
                                    <p:animMotion origin="layout" path="M 0.14566 -0.04746 C 0.15868 -0.04422 0.21285 -0.03774 0.22379 -0.02848 C 0.23473 -0.01922 0.23021 -0.00024 0.21129 0.00763 C 0.19237 0.01551 0.14428 0.02592 0.11059 0.01875 C 0.07691 0.01157 0.04792 -0.0176 0.00921 -0.03496 C -0.02951 -0.05232 -0.10173 -0.04352 -0.12135 -0.08588 C -0.14097 -0.12824 -0.13819 -0.24699 -0.10885 -0.28866 C -0.07951 -0.33033 0.02084 -0.32616 0.05504 -0.33588 " pathEditMode="relative" rAng="0" ptsTypes="AAAAAAAA">
                                      <p:cBhvr>
                                        <p:cTn id="21" dur="2000" fill="hold"/>
                                        <p:tgtEl>
                                          <p:spTgt spid="23"/>
                                        </p:tgtEl>
                                        <p:attrNameLst>
                                          <p:attrName>ppt_x</p:attrName>
                                          <p:attrName>ppt_y</p:attrName>
                                        </p:attrNameLst>
                                      </p:cBhvr>
                                      <p:rCtr x="-9792" y="-10995"/>
                                    </p:animMotion>
                                  </p:childTnLst>
                                </p:cTn>
                              </p:par>
                              <p:par>
                                <p:cTn id="22" presetID="0" presetClass="path" presetSubtype="0" fill="hold" grpId="5" nodeType="withEffect">
                                  <p:stCondLst>
                                    <p:cond delay="0"/>
                                  </p:stCondLst>
                                  <p:childTnLst>
                                    <p:animMotion origin="layout" path="M 0.14289 -0.0426 C 0.15591 -0.03936 0.21007 -0.03287 0.22101 -0.02362 C 0.23195 -0.01436 0.22743 0.00463 0.20851 0.0125 C 0.18959 0.02037 0.1415 0.03078 0.10782 0.02361 C 0.07414 0.01643 0.04514 -0.01274 0.00643 -0.0301 C -0.03229 -0.04746 -0.10451 -0.03866 -0.12413 -0.08102 C -0.14375 -0.12338 -0.14097 -0.24213 -0.11163 -0.2838 C -0.08229 -0.32547 0.01806 -0.3213 0.05226 -0.33102 " pathEditMode="relative" rAng="0" ptsTypes="AAAAAAAA">
                                      <p:cBhvr>
                                        <p:cTn id="23" dur="2000" fill="hold"/>
                                        <p:tgtEl>
                                          <p:spTgt spid="39"/>
                                        </p:tgtEl>
                                        <p:attrNameLst>
                                          <p:attrName>ppt_x</p:attrName>
                                          <p:attrName>ppt_y</p:attrName>
                                        </p:attrNameLst>
                                      </p:cBhvr>
                                      <p:rCtr x="-9792" y="-10995"/>
                                    </p:animMotion>
                                  </p:childTnLst>
                                </p:cTn>
                              </p:par>
                            </p:childTnLst>
                          </p:cTn>
                        </p:par>
                        <p:par>
                          <p:cTn id="24" fill="hold">
                            <p:stCondLst>
                              <p:cond delay="11200"/>
                            </p:stCondLst>
                            <p:childTnLst>
                              <p:par>
                                <p:cTn id="25" presetID="1" presetClass="path" presetSubtype="0" repeatCount="3000" fill="hold" grpId="1" nodeType="afterEffect">
                                  <p:stCondLst>
                                    <p:cond delay="0"/>
                                  </p:stCondLst>
                                  <p:childTnLst>
                                    <p:animMotion origin="layout" path="M 0.05504 -0.33635 C 0.15157 -0.33635 0.23039 -0.30533 0.23039 -0.2669 C 0.23039 -0.22848 0.15157 -0.19723 0.05504 -0.19723 C -0.04149 -0.19723 -0.11996 -0.22848 -0.11996 -0.2669 C -0.11996 -0.30533 -0.04149 -0.33635 0.05504 -0.33635 Z " pathEditMode="relative" rAng="0" ptsTypes="AAAAA">
                                      <p:cBhvr>
                                        <p:cTn id="26" dur="1000" fill="hold"/>
                                        <p:tgtEl>
                                          <p:spTgt spid="23"/>
                                        </p:tgtEl>
                                        <p:attrNameLst>
                                          <p:attrName>ppt_x</p:attrName>
                                          <p:attrName>ppt_y</p:attrName>
                                        </p:attrNameLst>
                                      </p:cBhvr>
                                      <p:rCtr x="17" y="6944"/>
                                    </p:animMotion>
                                  </p:childTnLst>
                                </p:cTn>
                              </p:par>
                              <p:par>
                                <p:cTn id="27" presetID="1" presetClass="path" presetSubtype="0" repeatCount="3000" fill="hold" grpId="2" nodeType="withEffect">
                                  <p:stCondLst>
                                    <p:cond delay="0"/>
                                  </p:stCondLst>
                                  <p:childTnLst>
                                    <p:animMotion origin="layout" path="M 0.05504 -0.33635 C 0.15157 -0.33635 0.23039 -0.30533 0.23039 -0.2669 C 0.23039 -0.22848 0.15157 -0.19723 0.05504 -0.19723 C -0.04149 -0.19723 -0.11996 -0.22848 -0.11996 -0.2669 C -0.11996 -0.30533 -0.04149 -0.33635 0.05504 -0.33635 Z " pathEditMode="relative" rAng="0" ptsTypes="AAAAA">
                                      <p:cBhvr>
                                        <p:cTn id="28" dur="1000" fill="hold"/>
                                        <p:tgtEl>
                                          <p:spTgt spid="39"/>
                                        </p:tgtEl>
                                        <p:attrNameLst>
                                          <p:attrName>ppt_x</p:attrName>
                                          <p:attrName>ppt_y</p:attrName>
                                        </p:attrNameLst>
                                      </p:cBhvr>
                                      <p:rCtr x="17" y="6944"/>
                                    </p:animMotion>
                                  </p:childTnLst>
                                </p:cTn>
                              </p:par>
                            </p:childTnLst>
                          </p:cTn>
                        </p:par>
                        <p:par>
                          <p:cTn id="29" fill="hold">
                            <p:stCondLst>
                              <p:cond delay="14200"/>
                            </p:stCondLst>
                            <p:childTnLst>
                              <p:par>
                                <p:cTn id="30" presetID="0" presetClass="path" presetSubtype="0" fill="hold" grpId="5" nodeType="afterEffect">
                                  <p:stCondLst>
                                    <p:cond delay="0"/>
                                  </p:stCondLst>
                                  <p:childTnLst>
                                    <p:animMotion origin="layout" path="M 0.05487 -0.33635 C 0.08039 -0.33079 0.18212 -0.32153 0.20782 -0.30348 C 0.23351 -0.28542 0.23438 -0.2463 0.20851 -0.22848 C 0.18264 -0.21065 0.10018 -0.20209 0.05296 -0.19699 C 0.00573 -0.1919 -0.04062 -0.20186 -0.07482 -0.19792 C -0.10902 -0.19399 -0.12222 -0.17315 -0.15191 -0.17385 C -0.18159 -0.17454 -0.22743 -0.16806 -0.25329 -0.20255 C -0.27916 -0.23704 -0.31944 -0.33519 -0.30677 -0.38033 C -0.29409 -0.42547 -0.23125 -0.45348 -0.17691 -0.47292 C -0.12257 -0.49237 -0.02187 -0.4919 0.01893 -0.49699 " pathEditMode="relative" rAng="0" ptsTypes="AAAAAAAAAA">
                                      <p:cBhvr>
                                        <p:cTn id="31" dur="1000" fill="hold"/>
                                        <p:tgtEl>
                                          <p:spTgt spid="23"/>
                                        </p:tgtEl>
                                        <p:attrNameLst>
                                          <p:attrName>ppt_x</p:attrName>
                                          <p:attrName>ppt_y</p:attrName>
                                        </p:attrNameLst>
                                      </p:cBhvr>
                                      <p:rCtr x="-9583" y="93"/>
                                    </p:animMotion>
                                  </p:childTnLst>
                                </p:cTn>
                              </p:par>
                              <p:par>
                                <p:cTn id="32" presetID="0" presetClass="path" presetSubtype="0" fill="hold" grpId="6" nodeType="withEffect">
                                  <p:stCondLst>
                                    <p:cond delay="0"/>
                                  </p:stCondLst>
                                  <p:childTnLst>
                                    <p:animMotion origin="layout" path="M 0.05487 -0.33102 C 0.07987 -0.3257 0.18073 -0.31713 0.20504 -0.29862 C 0.22934 -0.2801 0.23594 -0.23774 0.20087 -0.21991 C 0.1658 -0.20209 0.04879 -0.18403 -0.00503 -0.19098 C -0.05885 -0.19792 -0.12083 -0.23959 -0.1217 -0.26204 C -0.12257 -0.28449 -0.05989 -0.3169 -0.01076 -0.32547 C 0.03837 -0.33403 0.13594 -0.31621 0.17344 -0.3132 C 0.21094 -0.31019 0.19514 -0.31181 0.21424 -0.30764 C 0.23334 -0.30348 0.26667 -0.27894 0.28837 -0.28866 C 0.3099 -0.29838 0.35348 -0.33704 0.34341 -0.36644 C 0.33334 -0.39584 0.28125 -0.44375 0.2283 -0.46528 C 0.17535 -0.48681 0.06806 -0.48912 0.02587 -0.49537 " pathEditMode="relative" rAng="0" ptsTypes="AAAAAAAAAAAA">
                                      <p:cBhvr>
                                        <p:cTn id="33" dur="1000" fill="hold"/>
                                        <p:tgtEl>
                                          <p:spTgt spid="39"/>
                                        </p:tgtEl>
                                        <p:attrNameLst>
                                          <p:attrName>ppt_x</p:attrName>
                                          <p:attrName>ppt_y</p:attrName>
                                        </p:attrNameLst>
                                      </p:cBhvr>
                                      <p:rCtr x="5660" y="-1157"/>
                                    </p:animMotion>
                                  </p:childTnLst>
                                </p:cTn>
                              </p:par>
                            </p:childTnLst>
                          </p:cTn>
                        </p:par>
                        <p:par>
                          <p:cTn id="34" fill="hold">
                            <p:stCondLst>
                              <p:cond delay="15200"/>
                            </p:stCondLst>
                            <p:childTnLst>
                              <p:par>
                                <p:cTn id="35" presetID="1" presetClass="path" presetSubtype="0" repeatCount="6000" fill="hold" grpId="2" nodeType="afterEffect">
                                  <p:stCondLst>
                                    <p:cond delay="0"/>
                                  </p:stCondLst>
                                  <p:childTnLst>
                                    <p:animMotion origin="layout" path="M 0.01771 -0.49908 C 0.19757 -0.49908 0.34462 -0.43866 0.34462 -0.36389 C 0.34462 -0.28936 0.19757 -0.22871 0.01771 -0.22871 C -0.1625 -0.22871 -0.30902 -0.28936 -0.30902 -0.36389 C -0.30902 -0.43866 -0.1625 -0.49908 0.01771 -0.49908 Z " pathEditMode="relative" rAng="0" ptsTypes="AAAAA">
                                      <p:cBhvr>
                                        <p:cTn id="36" dur="500" fill="hold"/>
                                        <p:tgtEl>
                                          <p:spTgt spid="23"/>
                                        </p:tgtEl>
                                        <p:attrNameLst>
                                          <p:attrName>ppt_x</p:attrName>
                                          <p:attrName>ppt_y</p:attrName>
                                        </p:attrNameLst>
                                      </p:cBhvr>
                                      <p:rCtr x="0" y="13519"/>
                                    </p:animMotion>
                                  </p:childTnLst>
                                </p:cTn>
                              </p:par>
                              <p:par>
                                <p:cTn id="37" presetID="1" presetClass="path" presetSubtype="0" repeatCount="6000" fill="hold" grpId="3" nodeType="withEffect">
                                  <p:stCondLst>
                                    <p:cond delay="0"/>
                                  </p:stCondLst>
                                  <p:childTnLst>
                                    <p:animMotion origin="layout" path="M 0.01771 -0.49908 C 0.19757 -0.49908 0.34462 -0.43866 0.34462 -0.36389 C 0.34462 -0.28936 0.19757 -0.22871 0.01771 -0.22871 C -0.1625 -0.22871 -0.30902 -0.28936 -0.30902 -0.36389 C -0.30902 -0.43866 -0.1625 -0.49908 0.01771 -0.49908 Z " pathEditMode="relative" rAng="0" ptsTypes="AAAAA">
                                      <p:cBhvr>
                                        <p:cTn id="38" dur="500" spd="-100000" fill="hold"/>
                                        <p:tgtEl>
                                          <p:spTgt spid="39"/>
                                        </p:tgtEl>
                                        <p:attrNameLst>
                                          <p:attrName>ppt_x</p:attrName>
                                          <p:attrName>ppt_y</p:attrName>
                                        </p:attrNameLst>
                                      </p:cBhvr>
                                      <p:rCtr x="0" y="13519"/>
                                    </p:animMotion>
                                  </p:childTnLst>
                                </p:cTn>
                              </p:par>
                            </p:childTnLst>
                          </p:cTn>
                        </p:par>
                        <p:par>
                          <p:cTn id="39" fill="hold">
                            <p:stCondLst>
                              <p:cond delay="18200"/>
                            </p:stCondLst>
                            <p:childTnLst>
                              <p:par>
                                <p:cTn id="40" presetID="0" presetClass="path" presetSubtype="0" decel="50000" fill="hold" grpId="0" nodeType="afterEffect">
                                  <p:stCondLst>
                                    <p:cond delay="0"/>
                                  </p:stCondLst>
                                  <p:childTnLst>
                                    <p:animMotion origin="layout" path="M 4.72222E-6 -7.40741E-7 C -0.02032 -0.00463 -0.08386 -0.02731 -0.12171 -0.02824 C -0.15955 -0.02917 -0.20521 -0.01018 -0.22709 -0.00555 " pathEditMode="relative" rAng="0" ptsTypes="AAA">
                                      <p:cBhvr>
                                        <p:cTn id="41" dur="2000" fill="hold"/>
                                        <p:tgtEl>
                                          <p:spTgt spid="38"/>
                                        </p:tgtEl>
                                        <p:attrNameLst>
                                          <p:attrName>ppt_x</p:attrName>
                                          <p:attrName>ppt_y</p:attrName>
                                        </p:attrNameLst>
                                      </p:cBhvr>
                                      <p:rCtr x="-11354" y="-1435"/>
                                    </p:animMotion>
                                  </p:childTnLst>
                                </p:cTn>
                              </p:par>
                              <p:par>
                                <p:cTn id="42" presetID="0" presetClass="path" presetSubtype="0" decel="50000" fill="hold" grpId="0" nodeType="withEffect">
                                  <p:stCondLst>
                                    <p:cond delay="0"/>
                                  </p:stCondLst>
                                  <p:childTnLst>
                                    <p:animMotion origin="layout" path="M 2.77778E-6 2.59259E-6 C -0.01979 0.00208 -0.0875 0.00578 -0.11858 0.01296 C -0.14966 0.02014 -0.17205 0.03634 -0.18611 0.04259 " pathEditMode="relative" rAng="0" ptsTypes="AAA">
                                      <p:cBhvr>
                                        <p:cTn id="43" dur="2000" fill="hold"/>
                                        <p:tgtEl>
                                          <p:spTgt spid="25"/>
                                        </p:tgtEl>
                                        <p:attrNameLst>
                                          <p:attrName>ppt_x</p:attrName>
                                          <p:attrName>ppt_y</p:attrName>
                                        </p:attrNameLst>
                                      </p:cBhvr>
                                      <p:rCtr x="-9306" y="2130"/>
                                    </p:animMotion>
                                  </p:childTnLst>
                                </p:cTn>
                              </p:par>
                              <p:par>
                                <p:cTn id="44" presetID="0" presetClass="path" presetSubtype="0" decel="50000" fill="hold" grpId="0" nodeType="withEffect">
                                  <p:stCondLst>
                                    <p:cond delay="0"/>
                                  </p:stCondLst>
                                  <p:childTnLst>
                                    <p:animMotion origin="layout" path="M 2.77778E-7 -7.40741E-7 C -0.00955 0.0044 -0.04583 0.01134 -0.05677 0.0257 C -0.06771 0.04005 -0.06406 0.07384 -0.06597 0.08657 " pathEditMode="relative" rAng="0" ptsTypes="AAA">
                                      <p:cBhvr>
                                        <p:cTn id="45" dur="2000" fill="hold"/>
                                        <p:tgtEl>
                                          <p:spTgt spid="34"/>
                                        </p:tgtEl>
                                        <p:attrNameLst>
                                          <p:attrName>ppt_x</p:attrName>
                                          <p:attrName>ppt_y</p:attrName>
                                        </p:attrNameLst>
                                      </p:cBhvr>
                                      <p:rCtr x="-3299" y="4329"/>
                                    </p:animMotion>
                                  </p:childTnLst>
                                </p:cTn>
                              </p:par>
                              <p:par>
                                <p:cTn id="46" presetID="0" presetClass="path" presetSubtype="0" decel="50000" fill="hold" grpId="0" nodeType="withEffect">
                                  <p:stCondLst>
                                    <p:cond delay="0"/>
                                  </p:stCondLst>
                                  <p:childTnLst>
                                    <p:animMotion origin="layout" path="M 2.77778E-7 -7.40741E-7 C 0.01458 -0.00532 0.05538 -0.03171 0.08785 -0.03241 C 0.12031 -0.0331 0.17257 -0.01018 0.19479 -0.0044 " pathEditMode="relative" rAng="0" ptsTypes="AAA">
                                      <p:cBhvr>
                                        <p:cTn id="47" dur="2000" fill="hold"/>
                                        <p:tgtEl>
                                          <p:spTgt spid="27"/>
                                        </p:tgtEl>
                                        <p:attrNameLst>
                                          <p:attrName>ppt_x</p:attrName>
                                          <p:attrName>ppt_y</p:attrName>
                                        </p:attrNameLst>
                                      </p:cBhvr>
                                      <p:rCtr x="9740" y="-1644"/>
                                    </p:animMotion>
                                  </p:childTnLst>
                                </p:cTn>
                              </p:par>
                              <p:par>
                                <p:cTn id="48" presetID="0" presetClass="path" presetSubtype="0" decel="50000" fill="hold" grpId="0" nodeType="withEffect">
                                  <p:stCondLst>
                                    <p:cond delay="0"/>
                                  </p:stCondLst>
                                  <p:childTnLst>
                                    <p:animMotion origin="layout" path="M 0.00295 -0.00185 C 0.02413 0.00023 0.09895 -0.00394 0.1302 0.01111 C 0.16145 0.02615 0.17847 0.07268 0.19114 0.08889 " pathEditMode="relative" rAng="0" ptsTypes="AAA">
                                      <p:cBhvr>
                                        <p:cTn id="49" dur="2000" fill="hold"/>
                                        <p:tgtEl>
                                          <p:spTgt spid="24"/>
                                        </p:tgtEl>
                                        <p:attrNameLst>
                                          <p:attrName>ppt_x</p:attrName>
                                          <p:attrName>ppt_y</p:attrName>
                                        </p:attrNameLst>
                                      </p:cBhvr>
                                      <p:rCtr x="9410" y="4537"/>
                                    </p:animMotion>
                                  </p:childTnLst>
                                </p:cTn>
                              </p:par>
                              <p:par>
                                <p:cTn id="50" presetID="0" presetClass="path" presetSubtype="0" decel="50000" fill="hold" grpId="0" nodeType="withEffect">
                                  <p:stCondLst>
                                    <p:cond delay="0"/>
                                  </p:stCondLst>
                                  <p:childTnLst>
                                    <p:animMotion origin="layout" path="M 2.77778E-7 -7.40741E-7 C 0.01372 0.00602 0.06389 0.01574 0.08264 0.03565 C 0.10139 0.05556 0.10642 0.10185 0.11267 0.11921 " pathEditMode="relative" rAng="0" ptsTypes="AAA">
                                      <p:cBhvr>
                                        <p:cTn id="51" dur="2000" fill="hold"/>
                                        <p:tgtEl>
                                          <p:spTgt spid="37"/>
                                        </p:tgtEl>
                                        <p:attrNameLst>
                                          <p:attrName>ppt_x</p:attrName>
                                          <p:attrName>ppt_y</p:attrName>
                                        </p:attrNameLst>
                                      </p:cBhvr>
                                      <p:rCtr x="5625" y="59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3" grpId="2" animBg="1"/>
      <p:bldP spid="23" grpId="3" animBg="1"/>
      <p:bldP spid="23" grpId="4" animBg="1"/>
      <p:bldP spid="23" grpId="5" animBg="1"/>
      <p:bldP spid="24" grpId="0" animBg="1"/>
      <p:bldP spid="25" grpId="0" animBg="1"/>
      <p:bldP spid="27" grpId="0" animBg="1"/>
      <p:bldP spid="34" grpId="0" animBg="1"/>
      <p:bldP spid="37" grpId="0" animBg="1"/>
      <p:bldP spid="38" grpId="0" animBg="1"/>
      <p:bldP spid="39" grpId="0" animBg="1"/>
      <p:bldP spid="39" grpId="1" animBg="1"/>
      <p:bldP spid="39" grpId="2" animBg="1"/>
      <p:bldP spid="39" grpId="3" animBg="1"/>
      <p:bldP spid="39" grpId="4" animBg="1"/>
      <p:bldP spid="39" grpId="5" animBg="1"/>
      <p:bldP spid="39" grpId="6"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31</a:t>
            </a:fld>
            <a:endParaRPr lang="en-US"/>
          </a:p>
        </p:txBody>
      </p:sp>
    </p:spTree>
    <p:extLst>
      <p:ext uri="{BB962C8B-B14F-4D97-AF65-F5344CB8AC3E}">
        <p14:creationId xmlns:p14="http://schemas.microsoft.com/office/powerpoint/2010/main" val="789586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33</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20596909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CAB45-F01B-A249-908F-6F1373E51FEC}"/>
              </a:ext>
            </a:extLst>
          </p:cNvPr>
          <p:cNvSpPr>
            <a:spLocks noGrp="1"/>
          </p:cNvSpPr>
          <p:nvPr>
            <p:ph idx="1"/>
          </p:nvPr>
        </p:nvSpPr>
        <p:spPr>
          <a:xfrm>
            <a:off x="324000" y="1800000"/>
            <a:ext cx="5800435" cy="2751606"/>
          </a:xfrm>
        </p:spPr>
        <p:txBody>
          <a:bodyPr>
            <a:noAutofit/>
          </a:bodyPr>
          <a:lstStyle/>
          <a:p>
            <a:pPr algn="just"/>
            <a:r>
              <a:rPr lang="en-GB" sz="1800" dirty="0"/>
              <a:t>Responsibilities and organisational structure in matters of Safety at CERN are defined in </a:t>
            </a:r>
            <a:r>
              <a:rPr lang="en-GB" sz="1800" dirty="0">
                <a:hlinkClick r:id="rId2"/>
              </a:rPr>
              <a:t>Safety Regulation SR-SO</a:t>
            </a:r>
            <a:endParaRPr lang="en-GB" sz="1800" dirty="0"/>
          </a:p>
          <a:p>
            <a:pPr algn="just"/>
            <a:r>
              <a:rPr lang="en-GB" sz="1800" dirty="0"/>
              <a:t>The Department Leader and your Group Leader have the overall responsibility for your safety conditions at work</a:t>
            </a:r>
          </a:p>
          <a:p>
            <a:pPr algn="just"/>
            <a:r>
              <a:rPr lang="en-GB" sz="1800" dirty="0"/>
              <a:t>Each of us is responsible for safety in our work so </a:t>
            </a:r>
            <a:r>
              <a:rPr lang="en-GB" sz="1800" b="1" u="sng" dirty="0"/>
              <a:t>YOU</a:t>
            </a:r>
            <a:r>
              <a:rPr lang="en-GB" sz="1800" dirty="0"/>
              <a:t> are the first person involved in your own safety</a:t>
            </a:r>
          </a:p>
        </p:txBody>
      </p:sp>
      <p:pic>
        <p:nvPicPr>
          <p:cNvPr id="5" name="Picture 2" descr="Safety is Everyone's Responsibility | Safety Poster Shop">
            <a:extLst>
              <a:ext uri="{FF2B5EF4-FFF2-40B4-BE49-F238E27FC236}">
                <a16:creationId xmlns:a16="http://schemas.microsoft.com/office/drawing/2014/main" id="{F4F75BC3-74DC-E6F4-08F2-26116C476FE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080881" cy="14430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4520F89A-4755-CFF6-CF99-D55E81CB2536}"/>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CERN Safety </a:t>
            </a:r>
            <a:r>
              <a:rPr lang="fr-FR" sz="3600" b="1" dirty="0" err="1">
                <a:solidFill>
                  <a:schemeClr val="accent1">
                    <a:lumMod val="75000"/>
                  </a:schemeClr>
                </a:solidFill>
              </a:rPr>
              <a:t>responsabilities</a:t>
            </a:r>
            <a:endParaRPr lang="fr-FR" sz="3600" b="1" dirty="0">
              <a:solidFill>
                <a:schemeClr val="accent1">
                  <a:lumMod val="75000"/>
                </a:schemeClr>
              </a:solidFill>
            </a:endParaRPr>
          </a:p>
        </p:txBody>
      </p:sp>
      <p:sp>
        <p:nvSpPr>
          <p:cNvPr id="7" name="TextBox 2">
            <a:extLst>
              <a:ext uri="{FF2B5EF4-FFF2-40B4-BE49-F238E27FC236}">
                <a16:creationId xmlns:a16="http://schemas.microsoft.com/office/drawing/2014/main" id="{F955E26B-7076-A0A3-ECCC-973C70CAF02E}"/>
              </a:ext>
            </a:extLst>
          </p:cNvPr>
          <p:cNvSpPr txBox="1"/>
          <p:nvPr/>
        </p:nvSpPr>
        <p:spPr>
          <a:xfrm>
            <a:off x="332102" y="4986118"/>
            <a:ext cx="8479797" cy="11310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i="1" dirty="0"/>
              <a:t>Each person participating in the activities of the Organization or present on its site shall actively contribute to the implementation of the CERN Safety Policy through exemplary conduct and, in particular, compliance with the CERN Safety Rules, the CERN Safety Objectives and best practices, actively seeking information to minimise risks, avoiding dangerous situations for herself/himself and others and exercising the responsibilities assigned to her/him safely.</a:t>
            </a:r>
          </a:p>
        </p:txBody>
      </p:sp>
      <p:grpSp>
        <p:nvGrpSpPr>
          <p:cNvPr id="9" name="Groupe 8">
            <a:extLst>
              <a:ext uri="{FF2B5EF4-FFF2-40B4-BE49-F238E27FC236}">
                <a16:creationId xmlns:a16="http://schemas.microsoft.com/office/drawing/2014/main" id="{FBC694E5-79FF-9CE8-1B5F-189FA678D084}"/>
              </a:ext>
            </a:extLst>
          </p:cNvPr>
          <p:cNvGrpSpPr/>
          <p:nvPr/>
        </p:nvGrpSpPr>
        <p:grpSpPr>
          <a:xfrm>
            <a:off x="6296766" y="1800000"/>
            <a:ext cx="2515133" cy="3043466"/>
            <a:chOff x="6296766" y="1857716"/>
            <a:chExt cx="2515133" cy="3043466"/>
          </a:xfrm>
        </p:grpSpPr>
        <p:pic>
          <p:nvPicPr>
            <p:cNvPr id="4" name="Picture 3">
              <a:extLst>
                <a:ext uri="{FF2B5EF4-FFF2-40B4-BE49-F238E27FC236}">
                  <a16:creationId xmlns:a16="http://schemas.microsoft.com/office/drawing/2014/main" id="{AFAB127D-CD21-064F-83AF-8A8C1A766A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6766" y="1857716"/>
              <a:ext cx="1356533" cy="1901828"/>
            </a:xfrm>
            <a:prstGeom prst="rect">
              <a:avLst/>
            </a:prstGeom>
            <a:ln>
              <a:noFill/>
            </a:ln>
            <a:effectLst>
              <a:outerShdw blurRad="292100" dist="139700" dir="2700000" algn="tl" rotWithShape="0">
                <a:srgbClr val="333333">
                  <a:alpha val="65000"/>
                </a:srgbClr>
              </a:outerShdw>
            </a:effectLst>
          </p:spPr>
        </p:pic>
        <p:pic>
          <p:nvPicPr>
            <p:cNvPr id="8" name="Picture 5">
              <a:extLst>
                <a:ext uri="{FF2B5EF4-FFF2-40B4-BE49-F238E27FC236}">
                  <a16:creationId xmlns:a16="http://schemas.microsoft.com/office/drawing/2014/main" id="{4AD8E951-BF05-220E-F1A2-4E737A4A6C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3022" y="2745139"/>
              <a:ext cx="1528877" cy="2156043"/>
            </a:xfrm>
            <a:prstGeom prst="rect">
              <a:avLst/>
            </a:prstGeom>
            <a:ln>
              <a:noFill/>
            </a:ln>
            <a:effectLst>
              <a:outerShdw blurRad="292100" dist="139700" dir="2700000" algn="tl" rotWithShape="0">
                <a:srgbClr val="333333">
                  <a:alpha val="65000"/>
                </a:srgbClr>
              </a:outerShdw>
            </a:effectLst>
          </p:spPr>
        </p:pic>
      </p:grpSp>
      <p:sp>
        <p:nvSpPr>
          <p:cNvPr id="2" name="Slide Number Placeholder 3">
            <a:extLst>
              <a:ext uri="{FF2B5EF4-FFF2-40B4-BE49-F238E27FC236}">
                <a16:creationId xmlns:a16="http://schemas.microsoft.com/office/drawing/2014/main" id="{A68E97A1-EA2A-628E-8416-A33E528FBFD5}"/>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34</a:t>
            </a:fld>
            <a:endParaRPr lang="en-US" dirty="0"/>
          </a:p>
        </p:txBody>
      </p:sp>
    </p:spTree>
    <p:extLst>
      <p:ext uri="{BB962C8B-B14F-4D97-AF65-F5344CB8AC3E}">
        <p14:creationId xmlns:p14="http://schemas.microsoft.com/office/powerpoint/2010/main" val="578317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isques professionnels : évaluer, inventorier, prévenir - CCI Tarn">
            <a:extLst>
              <a:ext uri="{FF2B5EF4-FFF2-40B4-BE49-F238E27FC236}">
                <a16:creationId xmlns:a16="http://schemas.microsoft.com/office/drawing/2014/main" id="{72F5F078-F2DE-BCD5-92EC-16FF1AA4662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930046" cy="104412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3">
            <a:extLst>
              <a:ext uri="{FF2B5EF4-FFF2-40B4-BE49-F238E27FC236}">
                <a16:creationId xmlns:a16="http://schemas.microsoft.com/office/drawing/2014/main" id="{268D79E9-B8F0-64DB-F0D4-901BE9FF6A2C}"/>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35</a:t>
            </a:fld>
            <a:endParaRPr lang="en-US" dirty="0"/>
          </a:p>
        </p:txBody>
      </p:sp>
      <p:sp>
        <p:nvSpPr>
          <p:cNvPr id="3" name="Title 1">
            <a:extLst>
              <a:ext uri="{FF2B5EF4-FFF2-40B4-BE49-F238E27FC236}">
                <a16:creationId xmlns:a16="http://schemas.microsoft.com/office/drawing/2014/main" id="{FD982373-39A5-1788-9B51-8F426B6D82FC}"/>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a:t>
            </a:r>
            <a:r>
              <a:rPr lang="fr-FR" sz="3600" b="1" dirty="0" err="1">
                <a:solidFill>
                  <a:schemeClr val="accent1">
                    <a:lumMod val="75000"/>
                  </a:schemeClr>
                </a:solidFill>
              </a:rPr>
              <a:t>organization</a:t>
            </a:r>
            <a:endParaRPr lang="fr-FR" sz="3600" b="1" dirty="0">
              <a:solidFill>
                <a:schemeClr val="accent1">
                  <a:lumMod val="75000"/>
                </a:schemeClr>
              </a:solidFill>
            </a:endParaRPr>
          </a:p>
        </p:txBody>
      </p:sp>
      <p:pic>
        <p:nvPicPr>
          <p:cNvPr id="6" name="Image 5">
            <a:extLst>
              <a:ext uri="{FF2B5EF4-FFF2-40B4-BE49-F238E27FC236}">
                <a16:creationId xmlns:a16="http://schemas.microsoft.com/office/drawing/2014/main" id="{300BF924-FA3C-FBD7-BF53-2A4F61F0188C}"/>
              </a:ext>
            </a:extLst>
          </p:cNvPr>
          <p:cNvPicPr>
            <a:picLocks noChangeAspect="1"/>
          </p:cNvPicPr>
          <p:nvPr/>
        </p:nvPicPr>
        <p:blipFill>
          <a:blip r:embed="rId3"/>
          <a:stretch>
            <a:fillRect/>
          </a:stretch>
        </p:blipFill>
        <p:spPr>
          <a:xfrm>
            <a:off x="509049" y="1302194"/>
            <a:ext cx="7585379" cy="4698166"/>
          </a:xfrm>
          <a:prstGeom prst="rect">
            <a:avLst/>
          </a:prstGeom>
        </p:spPr>
      </p:pic>
    </p:spTree>
    <p:extLst>
      <p:ext uri="{BB962C8B-B14F-4D97-AF65-F5344CB8AC3E}">
        <p14:creationId xmlns:p14="http://schemas.microsoft.com/office/powerpoint/2010/main" val="40401386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869 First Steps Illustrations &amp; Clip Art - iStock">
            <a:extLst>
              <a:ext uri="{FF2B5EF4-FFF2-40B4-BE49-F238E27FC236}">
                <a16:creationId xmlns:a16="http://schemas.microsoft.com/office/drawing/2014/main" id="{DECE511B-09B3-62BD-782A-F791CF8AC2CE}"/>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31068"/>
          <a:stretch/>
        </p:blipFill>
        <p:spPr bwMode="auto">
          <a:xfrm>
            <a:off x="0" y="1590"/>
            <a:ext cx="2143125" cy="82729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5">
            <a:extLst>
              <a:ext uri="{FF2B5EF4-FFF2-40B4-BE49-F238E27FC236}">
                <a16:creationId xmlns:a16="http://schemas.microsoft.com/office/drawing/2014/main" id="{D2D67CE5-EEC4-C1E5-FD0C-7C0764B9A62C}"/>
              </a:ext>
            </a:extLst>
          </p:cNvPr>
          <p:cNvSpPr txBox="1"/>
          <p:nvPr/>
        </p:nvSpPr>
        <p:spPr>
          <a:xfrm>
            <a:off x="1" y="1080000"/>
            <a:ext cx="9144000" cy="6063198"/>
          </a:xfrm>
          <a:prstGeom prst="rect">
            <a:avLst/>
          </a:prstGeom>
          <a:noFill/>
        </p:spPr>
        <p:txBody>
          <a:bodyPr wrap="square" rtlCol="0">
            <a:spAutoFit/>
          </a:bodyPr>
          <a:lstStyle/>
          <a:p>
            <a:r>
              <a:rPr lang="en-GB" sz="1600" dirty="0">
                <a:solidFill>
                  <a:srgbClr val="0070C0"/>
                </a:solidFill>
              </a:rPr>
              <a:t>The first steps to do when arriving at CERN regarding safety matters:</a:t>
            </a:r>
          </a:p>
          <a:p>
            <a:pPr algn="just"/>
            <a:endParaRPr lang="en-GB" sz="1600" dirty="0"/>
          </a:p>
          <a:p>
            <a:pPr marL="685800" lvl="1" indent="-342900" algn="just">
              <a:buFont typeface="+mj-lt"/>
              <a:buAutoNum type="arabicPeriod"/>
            </a:pPr>
            <a:r>
              <a:rPr lang="en-GB" sz="1600" b="1" dirty="0"/>
              <a:t>Define your activity and identify the hazards </a:t>
            </a:r>
            <a:r>
              <a:rPr lang="en-GB" sz="1600" dirty="0"/>
              <a:t>associated to it with your supervisor</a:t>
            </a:r>
          </a:p>
          <a:p>
            <a:pPr lvl="3" indent="-342900" algn="just">
              <a:buFont typeface="Wingdings" panose="05000000000000000000" pitchFamily="2" charset="2"/>
              <a:buChar char="§"/>
            </a:pPr>
            <a:r>
              <a:rPr lang="en-GB" sz="1200" dirty="0"/>
              <a:t>Fill the documents (</a:t>
            </a:r>
            <a:r>
              <a:rPr lang="en-GB" sz="1200" dirty="0">
                <a:hlinkClick r:id="rId3"/>
              </a:rPr>
              <a:t>https://edh.cern.ch/Document/General/OHS</a:t>
            </a:r>
            <a:r>
              <a:rPr lang="en-GB" sz="1200" dirty="0"/>
              <a:t>)</a:t>
            </a:r>
          </a:p>
          <a:p>
            <a:pPr lvl="1" algn="just"/>
            <a:endParaRPr lang="en-GB" sz="1600" dirty="0"/>
          </a:p>
          <a:p>
            <a:pPr marL="685800" lvl="1" indent="-342900" algn="just">
              <a:buFont typeface="+mj-lt"/>
              <a:buAutoNum type="arabicPeriod" startAt="2"/>
            </a:pPr>
            <a:r>
              <a:rPr lang="en-GB" sz="1600" b="1" dirty="0"/>
              <a:t>Purchase the needed safety equipment </a:t>
            </a:r>
            <a:r>
              <a:rPr lang="en-GB" sz="1600" dirty="0"/>
              <a:t>via the CERN catalogue(</a:t>
            </a:r>
            <a:r>
              <a:rPr lang="en-GB" sz="1600" dirty="0">
                <a:hlinkClick r:id="rId4"/>
              </a:rPr>
              <a:t>https://edh.cern.ch</a:t>
            </a:r>
            <a:r>
              <a:rPr lang="en-GB" sz="1600" dirty="0"/>
              <a:t>)</a:t>
            </a:r>
          </a:p>
          <a:p>
            <a:pPr marL="1285875" lvl="3" indent="-257175" algn="just">
              <a:buFont typeface="Wingdings" panose="05000000000000000000" pitchFamily="2" charset="2"/>
              <a:buChar char="§"/>
            </a:pPr>
            <a:r>
              <a:rPr lang="en-GB" sz="1200" dirty="0"/>
              <a:t>Ask your supervisor for a budget code</a:t>
            </a:r>
          </a:p>
          <a:p>
            <a:pPr marL="1285875" lvl="3" indent="-257175" algn="just">
              <a:buFont typeface="Wingdings" panose="05000000000000000000" pitchFamily="2" charset="2"/>
              <a:buChar char="§"/>
            </a:pPr>
            <a:r>
              <a:rPr lang="en-GB" sz="1200" dirty="0"/>
              <a:t>Wear the appropriate PPE according to potential risks</a:t>
            </a:r>
          </a:p>
          <a:p>
            <a:pPr marL="1285875" lvl="3" indent="-257175" algn="just">
              <a:buFont typeface="Wingdings" panose="05000000000000000000" pitchFamily="2" charset="2"/>
              <a:buChar char="§"/>
            </a:pPr>
            <a:r>
              <a:rPr lang="en-GB" sz="1200" dirty="0"/>
              <a:t>Self-rescue mask, ODH detector and personal dosimeter are mandatory for particular activities</a:t>
            </a:r>
          </a:p>
          <a:p>
            <a:pPr marL="1285875" lvl="3" indent="-257175" algn="just">
              <a:buFont typeface="Wingdings" panose="05000000000000000000" pitchFamily="2" charset="2"/>
              <a:buChar char="§"/>
            </a:pPr>
            <a:endParaRPr lang="en-GB" sz="1600" dirty="0"/>
          </a:p>
          <a:p>
            <a:pPr marL="685800" lvl="1" indent="-342900" algn="just">
              <a:buFont typeface="+mj-lt"/>
              <a:buAutoNum type="arabicPeriod" startAt="3"/>
            </a:pPr>
            <a:r>
              <a:rPr lang="en-GB" dirty="0"/>
              <a:t>Once the hazards have been identified: </a:t>
            </a:r>
            <a:r>
              <a:rPr lang="en-GB" b="1" dirty="0"/>
              <a:t>Follow the appropriate safety training courses </a:t>
            </a:r>
            <a:r>
              <a:rPr lang="en-GB" dirty="0"/>
              <a:t>via </a:t>
            </a:r>
            <a:r>
              <a:rPr lang="en-GB" dirty="0">
                <a:hlinkClick r:id="rId5"/>
              </a:rPr>
              <a:t>Learning Hub</a:t>
            </a:r>
            <a:endParaRPr lang="en-GB" dirty="0"/>
          </a:p>
          <a:p>
            <a:pPr algn="just"/>
            <a:r>
              <a:rPr lang="en-GB" sz="1800" dirty="0">
                <a:solidFill>
                  <a:srgbClr val="FF0000"/>
                </a:solidFill>
              </a:rPr>
              <a:t>	</a:t>
            </a:r>
            <a:r>
              <a:rPr lang="en-GB" sz="1200" u="sng" dirty="0">
                <a:solidFill>
                  <a:srgbClr val="FF0000"/>
                </a:solidFill>
              </a:rPr>
              <a:t>Mandatory training:</a:t>
            </a:r>
          </a:p>
          <a:p>
            <a:pPr marL="1585913" lvl="3" indent="-214313" algn="just">
              <a:buFont typeface="Arial" panose="020B0604020202020204" pitchFamily="34" charset="0"/>
              <a:buChar char="•"/>
            </a:pPr>
            <a:r>
              <a:rPr lang="en-GB" sz="1200" dirty="0"/>
              <a:t>Safety at CERN</a:t>
            </a:r>
          </a:p>
          <a:p>
            <a:pPr marL="1585913" lvl="3" indent="-214313" algn="just">
              <a:buFont typeface="Arial" panose="020B0604020202020204" pitchFamily="34" charset="0"/>
              <a:buChar char="•"/>
            </a:pPr>
            <a:r>
              <a:rPr lang="en-GB" sz="1200" dirty="0"/>
              <a:t>Emergency Evacuation</a:t>
            </a:r>
          </a:p>
          <a:p>
            <a:pPr marL="1585913" lvl="3" indent="-214313" algn="just">
              <a:buFont typeface="Arial" panose="020B0604020202020204" pitchFamily="34" charset="0"/>
              <a:buChar char="•"/>
            </a:pPr>
            <a:r>
              <a:rPr lang="en-GB" sz="1200" dirty="0"/>
              <a:t>Radiation Protection –Awareness</a:t>
            </a:r>
          </a:p>
          <a:p>
            <a:pPr lvl="2" algn="just"/>
            <a:r>
              <a:rPr lang="en-GB" sz="1200" u="sng" dirty="0" err="1">
                <a:solidFill>
                  <a:srgbClr val="00B050"/>
                </a:solidFill>
              </a:rPr>
              <a:t>Recommanded</a:t>
            </a:r>
            <a:r>
              <a:rPr lang="en-GB" sz="1200" u="sng" dirty="0">
                <a:solidFill>
                  <a:srgbClr val="00B050"/>
                </a:solidFill>
              </a:rPr>
              <a:t> training</a:t>
            </a:r>
          </a:p>
          <a:p>
            <a:pPr marL="1585913" lvl="3" indent="-214313" algn="just">
              <a:buFont typeface="Arial" panose="020B0604020202020204" pitchFamily="34" charset="0"/>
              <a:buChar char="•"/>
            </a:pPr>
            <a:r>
              <a:rPr lang="en-GB" sz="1200" dirty="0"/>
              <a:t>First Aid – Life Saving Actions</a:t>
            </a:r>
          </a:p>
          <a:p>
            <a:pPr lvl="3" algn="just"/>
            <a:endParaRPr lang="en-GB" sz="1200" dirty="0"/>
          </a:p>
          <a:p>
            <a:pPr marL="685800" lvl="1" indent="-342900" algn="just">
              <a:buFont typeface="+mj-lt"/>
              <a:buAutoNum type="arabicPeriod" startAt="4"/>
            </a:pPr>
            <a:r>
              <a:rPr lang="en-GB" dirty="0"/>
              <a:t>Request access permission via </a:t>
            </a:r>
            <a:r>
              <a:rPr lang="en-GB" dirty="0">
                <a:hlinkClick r:id="rId6"/>
              </a:rPr>
              <a:t>ADaMS</a:t>
            </a:r>
            <a:endParaRPr lang="en-GB" dirty="0"/>
          </a:p>
          <a:p>
            <a:pPr lvl="1" algn="just"/>
            <a:r>
              <a:rPr lang="en-GB" dirty="0"/>
              <a:t>       </a:t>
            </a:r>
            <a:r>
              <a:rPr lang="en-GB" sz="1200" dirty="0"/>
              <a:t>Always follow the appropriate safety training courses before requesting the access and mention                                                                                             </a:t>
            </a:r>
          </a:p>
          <a:p>
            <a:pPr lvl="1" algn="just"/>
            <a:r>
              <a:rPr lang="en-GB" sz="1200" dirty="0"/>
              <a:t>          a clear justification (otherwise the access will not be approved)</a:t>
            </a:r>
          </a:p>
          <a:p>
            <a:pPr marL="1285875" lvl="3" indent="-257175">
              <a:buFont typeface="Wingdings" panose="05000000000000000000" pitchFamily="2" charset="2"/>
              <a:buChar char="§"/>
            </a:pPr>
            <a:endParaRPr lang="en-GB" sz="1600" dirty="0"/>
          </a:p>
          <a:p>
            <a:pPr marL="1285875" lvl="3" indent="-257175">
              <a:buFont typeface="Wingdings" panose="05000000000000000000" pitchFamily="2" charset="2"/>
              <a:buChar char="§"/>
            </a:pPr>
            <a:endParaRPr lang="en-GB" dirty="0"/>
          </a:p>
          <a:p>
            <a:pPr lvl="3"/>
            <a:endParaRPr lang="en-GB" dirty="0"/>
          </a:p>
          <a:p>
            <a:pPr lvl="1"/>
            <a:endParaRPr lang="en-GB" dirty="0"/>
          </a:p>
        </p:txBody>
      </p:sp>
      <p:pic>
        <p:nvPicPr>
          <p:cNvPr id="4102" name="Picture 6" descr="Prévention et sécurité sur un chantier - IC TRANSPORT">
            <a:extLst>
              <a:ext uri="{FF2B5EF4-FFF2-40B4-BE49-F238E27FC236}">
                <a16:creationId xmlns:a16="http://schemas.microsoft.com/office/drawing/2014/main" id="{E956B942-FF19-A12F-1E0B-A08CB98D97EB}"/>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973742" y="2556593"/>
            <a:ext cx="724985" cy="7249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B2B7984-87A1-6B2E-C6B4-45B392E61C10}"/>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first </a:t>
            </a:r>
            <a:r>
              <a:rPr lang="fr-FR" sz="3600" b="1" dirty="0" err="1">
                <a:solidFill>
                  <a:schemeClr val="accent1">
                    <a:lumMod val="75000"/>
                  </a:schemeClr>
                </a:solidFill>
              </a:rPr>
              <a:t>steps</a:t>
            </a:r>
            <a:endParaRPr lang="fr-FR" sz="3600" b="1" dirty="0">
              <a:solidFill>
                <a:schemeClr val="accent1">
                  <a:lumMod val="75000"/>
                </a:schemeClr>
              </a:solidFill>
            </a:endParaRPr>
          </a:p>
        </p:txBody>
      </p:sp>
      <p:pic>
        <p:nvPicPr>
          <p:cNvPr id="3" name="Picture 3">
            <a:extLst>
              <a:ext uri="{FF2B5EF4-FFF2-40B4-BE49-F238E27FC236}">
                <a16:creationId xmlns:a16="http://schemas.microsoft.com/office/drawing/2014/main" id="{E0D55711-3679-9BAB-7EB0-8E8CD22A9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99999" y="3785127"/>
            <a:ext cx="1471227" cy="88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DC87F5F-0CE3-36A0-1AF5-23ADDDCAE13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486816" y="5276997"/>
            <a:ext cx="1434548" cy="8828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245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AC1AE9-D2F3-1F48-83D1-CF0313812C8D}"/>
              </a:ext>
            </a:extLst>
          </p:cNvPr>
          <p:cNvSpPr>
            <a:spLocks noGrp="1"/>
          </p:cNvSpPr>
          <p:nvPr>
            <p:ph idx="1"/>
          </p:nvPr>
        </p:nvSpPr>
        <p:spPr>
          <a:xfrm>
            <a:off x="600735" y="1800000"/>
            <a:ext cx="7886700" cy="358837"/>
          </a:xfrm>
        </p:spPr>
        <p:txBody>
          <a:bodyPr>
            <a:normAutofit fontScale="62500" lnSpcReduction="20000"/>
          </a:bodyPr>
          <a:lstStyle/>
          <a:p>
            <a:pPr marL="0" indent="0">
              <a:buNone/>
            </a:pPr>
            <a:r>
              <a:rPr lang="fr-FR" b="1" dirty="0"/>
              <a:t>  Be </a:t>
            </a:r>
            <a:r>
              <a:rPr lang="fr-FR" b="1" dirty="0" err="1"/>
              <a:t>familiar</a:t>
            </a:r>
            <a:r>
              <a:rPr lang="fr-FR" b="1" dirty="0"/>
              <a:t> </a:t>
            </a:r>
            <a:r>
              <a:rPr lang="fr-FR" b="1" dirty="0" err="1"/>
              <a:t>with</a:t>
            </a:r>
            <a:r>
              <a:rPr lang="fr-FR" b="1" dirty="0"/>
              <a:t> </a:t>
            </a:r>
            <a:r>
              <a:rPr lang="fr-FR" b="1" dirty="0" err="1"/>
              <a:t>your</a:t>
            </a:r>
            <a:r>
              <a:rPr lang="fr-FR" b="1" dirty="0"/>
              <a:t> </a:t>
            </a:r>
            <a:r>
              <a:rPr lang="fr-FR" b="1" dirty="0" err="1"/>
              <a:t>working</a:t>
            </a:r>
            <a:r>
              <a:rPr lang="fr-FR" b="1" dirty="0"/>
              <a:t> environment </a:t>
            </a:r>
            <a:r>
              <a:rPr lang="en-GB" sz="2100" b="1" dirty="0"/>
              <a:t>&amp; make sure that you know:</a:t>
            </a:r>
          </a:p>
          <a:p>
            <a:pPr marL="0" indent="0">
              <a:buNone/>
            </a:pPr>
            <a:endParaRPr lang="fr-FR" b="1" dirty="0"/>
          </a:p>
        </p:txBody>
      </p:sp>
      <p:pic>
        <p:nvPicPr>
          <p:cNvPr id="12" name="Picture 24">
            <a:extLst>
              <a:ext uri="{FF2B5EF4-FFF2-40B4-BE49-F238E27FC236}">
                <a16:creationId xmlns:a16="http://schemas.microsoft.com/office/drawing/2014/main" id="{B05EB138-44B6-6393-DC42-80F862A64FF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54421" y="1800000"/>
            <a:ext cx="394226" cy="316366"/>
          </a:xfrm>
          <a:prstGeom prst="rect">
            <a:avLst/>
          </a:prstGeom>
        </p:spPr>
      </p:pic>
      <p:grpSp>
        <p:nvGrpSpPr>
          <p:cNvPr id="10" name="Groupe 9">
            <a:extLst>
              <a:ext uri="{FF2B5EF4-FFF2-40B4-BE49-F238E27FC236}">
                <a16:creationId xmlns:a16="http://schemas.microsoft.com/office/drawing/2014/main" id="{F9E70566-CEF6-6DC5-AE63-3E77222E22C1}"/>
              </a:ext>
            </a:extLst>
          </p:cNvPr>
          <p:cNvGrpSpPr/>
          <p:nvPr/>
        </p:nvGrpSpPr>
        <p:grpSpPr>
          <a:xfrm>
            <a:off x="0" y="0"/>
            <a:ext cx="1712838" cy="780564"/>
            <a:chOff x="119447" y="1"/>
            <a:chExt cx="2489286" cy="1142999"/>
          </a:xfrm>
        </p:grpSpPr>
        <p:pic>
          <p:nvPicPr>
            <p:cNvPr id="6146" name="Picture 2" descr="Poster Construction de travail Pictogramme dur travail Symbole Icône  Connexion - PIXERS.FR">
              <a:extLst>
                <a:ext uri="{FF2B5EF4-FFF2-40B4-BE49-F238E27FC236}">
                  <a16:creationId xmlns:a16="http://schemas.microsoft.com/office/drawing/2014/main" id="{1C55911E-9B06-C849-F699-6090E891E40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788"/>
            <a:stretch/>
          </p:blipFill>
          <p:spPr bwMode="auto">
            <a:xfrm>
              <a:off x="119447" y="1"/>
              <a:ext cx="1239535" cy="114299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oster Construction de travail Pictogramme dur travail Symbole Icône  Connexion - PIXERS.FR">
              <a:extLst>
                <a:ext uri="{FF2B5EF4-FFF2-40B4-BE49-F238E27FC236}">
                  <a16:creationId xmlns:a16="http://schemas.microsoft.com/office/drawing/2014/main" id="{D37090B4-6C62-36B6-8196-EA7A2FB2CC7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788"/>
            <a:stretch/>
          </p:blipFill>
          <p:spPr bwMode="auto">
            <a:xfrm>
              <a:off x="1369198" y="1"/>
              <a:ext cx="1239535" cy="1142999"/>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Image 1">
            <a:extLst>
              <a:ext uri="{FF2B5EF4-FFF2-40B4-BE49-F238E27FC236}">
                <a16:creationId xmlns:a16="http://schemas.microsoft.com/office/drawing/2014/main" id="{DFDBCFCD-721E-8E79-0DA2-1203F9763E4D}"/>
              </a:ext>
            </a:extLst>
          </p:cNvPr>
          <p:cNvPicPr>
            <a:picLocks noChangeAspect="1"/>
          </p:cNvPicPr>
          <p:nvPr/>
        </p:nvPicPr>
        <p:blipFill>
          <a:blip r:embed="rId5"/>
          <a:stretch>
            <a:fillRect/>
          </a:stretch>
        </p:blipFill>
        <p:spPr>
          <a:xfrm>
            <a:off x="0" y="2359391"/>
            <a:ext cx="9144000" cy="3771153"/>
          </a:xfrm>
          <a:prstGeom prst="rect">
            <a:avLst/>
          </a:prstGeom>
        </p:spPr>
      </p:pic>
      <p:sp>
        <p:nvSpPr>
          <p:cNvPr id="5" name="Title 1">
            <a:extLst>
              <a:ext uri="{FF2B5EF4-FFF2-40B4-BE49-F238E27FC236}">
                <a16:creationId xmlns:a16="http://schemas.microsoft.com/office/drawing/2014/main" id="{148F91C3-25EC-E636-8A9E-FA743F125B41}"/>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Workplace</a:t>
            </a:r>
          </a:p>
        </p:txBody>
      </p:sp>
      <p:sp>
        <p:nvSpPr>
          <p:cNvPr id="4" name="Slide Number Placeholder 1">
            <a:extLst>
              <a:ext uri="{FF2B5EF4-FFF2-40B4-BE49-F238E27FC236}">
                <a16:creationId xmlns:a16="http://schemas.microsoft.com/office/drawing/2014/main" id="{A070716A-5E84-87D8-73DA-62DCDA733668}"/>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37</a:t>
            </a:fld>
            <a:endParaRPr lang="en-US"/>
          </a:p>
        </p:txBody>
      </p:sp>
    </p:spTree>
    <p:extLst>
      <p:ext uri="{BB962C8B-B14F-4D97-AF65-F5344CB8AC3E}">
        <p14:creationId xmlns:p14="http://schemas.microsoft.com/office/powerpoint/2010/main" val="1623779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abilite - Storkcom">
            <a:extLst>
              <a:ext uri="{FF2B5EF4-FFF2-40B4-BE49-F238E27FC236}">
                <a16:creationId xmlns:a16="http://schemas.microsoft.com/office/drawing/2014/main" id="{B332F093-A5F0-66B0-A293-28C361E4346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177290" cy="11772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376462C-E856-A65D-19E8-085E5E30FB88}"/>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Reliability</a:t>
            </a:r>
            <a:r>
              <a:rPr lang="fr-FR" sz="3600" b="1" dirty="0">
                <a:solidFill>
                  <a:schemeClr val="accent1">
                    <a:lumMod val="75000"/>
                  </a:schemeClr>
                </a:solidFill>
              </a:rPr>
              <a:t> techniques</a:t>
            </a:r>
          </a:p>
        </p:txBody>
      </p:sp>
      <p:pic>
        <p:nvPicPr>
          <p:cNvPr id="3" name="Image 2">
            <a:extLst>
              <a:ext uri="{FF2B5EF4-FFF2-40B4-BE49-F238E27FC236}">
                <a16:creationId xmlns:a16="http://schemas.microsoft.com/office/drawing/2014/main" id="{2CDED23D-CB71-0AEF-C615-7A3C4485B97C}"/>
              </a:ext>
            </a:extLst>
          </p:cNvPr>
          <p:cNvPicPr>
            <a:picLocks noChangeAspect="1"/>
          </p:cNvPicPr>
          <p:nvPr/>
        </p:nvPicPr>
        <p:blipFill>
          <a:blip r:embed="rId3"/>
          <a:stretch>
            <a:fillRect/>
          </a:stretch>
        </p:blipFill>
        <p:spPr>
          <a:xfrm>
            <a:off x="0" y="1437736"/>
            <a:ext cx="9144000" cy="3982528"/>
          </a:xfrm>
          <a:prstGeom prst="rect">
            <a:avLst/>
          </a:prstGeom>
        </p:spPr>
      </p:pic>
      <p:sp>
        <p:nvSpPr>
          <p:cNvPr id="4" name="Slide Number Placeholder 1">
            <a:extLst>
              <a:ext uri="{FF2B5EF4-FFF2-40B4-BE49-F238E27FC236}">
                <a16:creationId xmlns:a16="http://schemas.microsoft.com/office/drawing/2014/main" id="{5292ADDE-6B3F-1148-2F76-EF90C8525DF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38</a:t>
            </a:fld>
            <a:endParaRPr lang="en-US"/>
          </a:p>
        </p:txBody>
      </p:sp>
    </p:spTree>
    <p:extLst>
      <p:ext uri="{BB962C8B-B14F-4D97-AF65-F5344CB8AC3E}">
        <p14:creationId xmlns:p14="http://schemas.microsoft.com/office/powerpoint/2010/main" val="7526478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a:extLst>
              <a:ext uri="{FF2B5EF4-FFF2-40B4-BE49-F238E27FC236}">
                <a16:creationId xmlns:a16="http://schemas.microsoft.com/office/drawing/2014/main" id="{F58643CB-0123-DC88-92E4-D62867962DF6}"/>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32693"/>
          <a:stretch/>
        </p:blipFill>
        <p:spPr bwMode="auto">
          <a:xfrm>
            <a:off x="0" y="0"/>
            <a:ext cx="1602685" cy="1143041"/>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3">
            <a:extLst>
              <a:ext uri="{FF2B5EF4-FFF2-40B4-BE49-F238E27FC236}">
                <a16:creationId xmlns:a16="http://schemas.microsoft.com/office/drawing/2014/main" id="{90D51DFC-5384-C64E-B44C-BE06214439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9100" y="2970189"/>
            <a:ext cx="2079140" cy="1466264"/>
          </a:xfrm>
          <a:prstGeom prst="rect">
            <a:avLst/>
          </a:prstGeom>
        </p:spPr>
      </p:pic>
      <p:sp>
        <p:nvSpPr>
          <p:cNvPr id="3" name="Content Placeholder 2">
            <a:extLst>
              <a:ext uri="{FF2B5EF4-FFF2-40B4-BE49-F238E27FC236}">
                <a16:creationId xmlns:a16="http://schemas.microsoft.com/office/drawing/2014/main" id="{F74ED479-7970-7448-B5D0-CB7ECC091F09}"/>
              </a:ext>
            </a:extLst>
          </p:cNvPr>
          <p:cNvSpPr>
            <a:spLocks noGrp="1"/>
          </p:cNvSpPr>
          <p:nvPr>
            <p:ph idx="1"/>
          </p:nvPr>
        </p:nvSpPr>
        <p:spPr>
          <a:xfrm>
            <a:off x="351464" y="2219014"/>
            <a:ext cx="8792535" cy="3830722"/>
          </a:xfrm>
        </p:spPr>
        <p:txBody>
          <a:bodyPr>
            <a:noAutofit/>
          </a:bodyPr>
          <a:lstStyle/>
          <a:p>
            <a:r>
              <a:rPr lang="en-GB" sz="1800" dirty="0"/>
              <a:t>KEEP CALM</a:t>
            </a:r>
          </a:p>
          <a:p>
            <a:r>
              <a:rPr lang="en-GB" sz="1800" dirty="0">
                <a:solidFill>
                  <a:srgbClr val="FF0000"/>
                </a:solidFill>
              </a:rPr>
              <a:t>Call the fire brigade n°(+41 22 76) 74444 </a:t>
            </a:r>
            <a:r>
              <a:rPr lang="en-GB" sz="1800" dirty="0"/>
              <a:t>and communicate</a:t>
            </a:r>
          </a:p>
          <a:p>
            <a:pPr marL="342900" lvl="1" indent="0">
              <a:buClr>
                <a:schemeClr val="accent1">
                  <a:lumMod val="75000"/>
                </a:schemeClr>
              </a:buClr>
              <a:buSzPct val="130000"/>
              <a:buNone/>
            </a:pPr>
            <a:r>
              <a:rPr lang="en-GB" sz="1800" dirty="0"/>
              <a:t>Who you are (CERN ID, phone number)</a:t>
            </a:r>
          </a:p>
          <a:p>
            <a:pPr lvl="2" indent="0">
              <a:buClr>
                <a:schemeClr val="accent1">
                  <a:lumMod val="75000"/>
                </a:schemeClr>
              </a:buClr>
              <a:buSzPct val="130000"/>
              <a:buNone/>
            </a:pPr>
            <a:r>
              <a:rPr lang="en-GB" sz="1800" dirty="0"/>
              <a:t>	Where you are (building, number on the door)</a:t>
            </a:r>
          </a:p>
          <a:p>
            <a:pPr marL="1028700" lvl="3" indent="0">
              <a:buClr>
                <a:schemeClr val="accent1">
                  <a:lumMod val="75000"/>
                </a:schemeClr>
              </a:buClr>
              <a:buSzPct val="130000"/>
              <a:buNone/>
            </a:pPr>
            <a:r>
              <a:rPr lang="en-GB" sz="1800" dirty="0"/>
              <a:t>	What is going on</a:t>
            </a:r>
          </a:p>
          <a:p>
            <a:pPr marL="1028700" lvl="3" indent="0">
              <a:buClr>
                <a:schemeClr val="accent1">
                  <a:lumMod val="75000"/>
                </a:schemeClr>
              </a:buClr>
              <a:buSzPct val="130000"/>
              <a:buNone/>
            </a:pPr>
            <a:endParaRPr lang="en-GB" sz="1800" dirty="0">
              <a:solidFill>
                <a:srgbClr val="FF0000"/>
              </a:solidFill>
            </a:endParaRPr>
          </a:p>
          <a:p>
            <a:pPr marL="1028700" lvl="3" indent="0">
              <a:buClr>
                <a:schemeClr val="accent1">
                  <a:lumMod val="75000"/>
                </a:schemeClr>
              </a:buClr>
              <a:buSzPct val="130000"/>
              <a:buNone/>
            </a:pPr>
            <a:r>
              <a:rPr lang="en-GB" sz="1800" dirty="0">
                <a:solidFill>
                  <a:srgbClr val="FF0000"/>
                </a:solidFill>
              </a:rPr>
              <a:t>               Never hang up without fire brigade authorization</a:t>
            </a:r>
          </a:p>
          <a:p>
            <a:pPr marL="0" indent="0">
              <a:buNone/>
            </a:pPr>
            <a:endParaRPr lang="en-GB" sz="1800" dirty="0">
              <a:effectLst>
                <a:outerShdw blurRad="38100" dist="38100" dir="2700000" algn="tl">
                  <a:srgbClr val="000000">
                    <a:alpha val="43137"/>
                  </a:srgbClr>
                </a:outerShdw>
              </a:effectLst>
            </a:endParaRPr>
          </a:p>
          <a:p>
            <a:pPr marL="0" indent="0" algn="ctr">
              <a:buNone/>
            </a:pPr>
            <a:r>
              <a:rPr lang="en-GB" sz="1800" dirty="0">
                <a:effectLst>
                  <a:outerShdw blurRad="38100" dist="38100" dir="2700000" algn="tl">
                    <a:srgbClr val="000000">
                      <a:alpha val="43137"/>
                    </a:srgbClr>
                  </a:outerShdw>
                </a:effectLst>
              </a:rPr>
              <a:t>Important: </a:t>
            </a:r>
            <a:r>
              <a:rPr lang="en-GB" sz="1800" dirty="0"/>
              <a:t>Do not use the European Emergency call 112                                                </a:t>
            </a:r>
            <a:r>
              <a:rPr lang="en-GB" sz="1800" dirty="0">
                <a:sym typeface="Wingdings" panose="05000000000000000000" pitchFamily="2" charset="2"/>
              </a:rPr>
              <a:t></a:t>
            </a:r>
            <a:r>
              <a:rPr lang="en-GB" sz="1800" dirty="0"/>
              <a:t>Your call will be treated outside CERN</a:t>
            </a:r>
          </a:p>
        </p:txBody>
      </p:sp>
      <p:sp>
        <p:nvSpPr>
          <p:cNvPr id="6" name="Organigramme : Connecteur 5">
            <a:extLst>
              <a:ext uri="{FF2B5EF4-FFF2-40B4-BE49-F238E27FC236}">
                <a16:creationId xmlns:a16="http://schemas.microsoft.com/office/drawing/2014/main" id="{19498676-E1D0-D9E0-51A4-5E245023EC51}"/>
              </a:ext>
            </a:extLst>
          </p:cNvPr>
          <p:cNvSpPr/>
          <p:nvPr/>
        </p:nvSpPr>
        <p:spPr>
          <a:xfrm>
            <a:off x="435829" y="3020344"/>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1</a:t>
            </a:r>
            <a:endParaRPr lang="en-GB" sz="1350" dirty="0">
              <a:solidFill>
                <a:schemeClr val="tx1"/>
              </a:solidFill>
            </a:endParaRPr>
          </a:p>
        </p:txBody>
      </p:sp>
      <p:sp>
        <p:nvSpPr>
          <p:cNvPr id="9" name="Organigramme : Connecteur 8">
            <a:extLst>
              <a:ext uri="{FF2B5EF4-FFF2-40B4-BE49-F238E27FC236}">
                <a16:creationId xmlns:a16="http://schemas.microsoft.com/office/drawing/2014/main" id="{4F600BFF-6FE6-99C4-4065-0CEAF053C990}"/>
              </a:ext>
            </a:extLst>
          </p:cNvPr>
          <p:cNvSpPr/>
          <p:nvPr/>
        </p:nvSpPr>
        <p:spPr>
          <a:xfrm>
            <a:off x="1004587" y="3429000"/>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2</a:t>
            </a:r>
            <a:endParaRPr lang="en-GB" sz="1350" dirty="0">
              <a:solidFill>
                <a:schemeClr val="tx1"/>
              </a:solidFill>
            </a:endParaRPr>
          </a:p>
        </p:txBody>
      </p:sp>
      <p:sp>
        <p:nvSpPr>
          <p:cNvPr id="10" name="Organigramme : Connecteur 9">
            <a:extLst>
              <a:ext uri="{FF2B5EF4-FFF2-40B4-BE49-F238E27FC236}">
                <a16:creationId xmlns:a16="http://schemas.microsoft.com/office/drawing/2014/main" id="{BD7A93F4-B164-5EDC-01BB-E5E3DDCBA780}"/>
              </a:ext>
            </a:extLst>
          </p:cNvPr>
          <p:cNvSpPr/>
          <p:nvPr/>
        </p:nvSpPr>
        <p:spPr>
          <a:xfrm>
            <a:off x="1932419" y="3809946"/>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3</a:t>
            </a:r>
            <a:endParaRPr lang="en-GB" sz="1350" dirty="0">
              <a:solidFill>
                <a:schemeClr val="tx1"/>
              </a:solidFill>
            </a:endParaRPr>
          </a:p>
        </p:txBody>
      </p:sp>
      <p:sp>
        <p:nvSpPr>
          <p:cNvPr id="2" name="Title 1">
            <a:extLst>
              <a:ext uri="{FF2B5EF4-FFF2-40B4-BE49-F238E27FC236}">
                <a16:creationId xmlns:a16="http://schemas.microsoft.com/office/drawing/2014/main" id="{4D19550B-BEC3-B783-BDC5-6DC83AA6BF7D}"/>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 case of emergency</a:t>
            </a:r>
          </a:p>
        </p:txBody>
      </p:sp>
      <p:sp>
        <p:nvSpPr>
          <p:cNvPr id="5" name="Slide Number Placeholder 1">
            <a:extLst>
              <a:ext uri="{FF2B5EF4-FFF2-40B4-BE49-F238E27FC236}">
                <a16:creationId xmlns:a16="http://schemas.microsoft.com/office/drawing/2014/main" id="{F84F37D1-EE32-00E5-6ACC-2162E70CCC29}"/>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39</a:t>
            </a:fld>
            <a:endParaRPr lang="en-US"/>
          </a:p>
        </p:txBody>
      </p:sp>
    </p:spTree>
    <p:extLst>
      <p:ext uri="{BB962C8B-B14F-4D97-AF65-F5344CB8AC3E}">
        <p14:creationId xmlns:p14="http://schemas.microsoft.com/office/powerpoint/2010/main" val="4059303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4</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0D7154-4990-534B-9611-2647C79C1DCC}"/>
              </a:ext>
            </a:extLst>
          </p:cNvPr>
          <p:cNvSpPr>
            <a:spLocks noGrp="1"/>
          </p:cNvSpPr>
          <p:nvPr>
            <p:ph idx="1"/>
          </p:nvPr>
        </p:nvSpPr>
        <p:spPr>
          <a:xfrm>
            <a:off x="540000" y="1800000"/>
            <a:ext cx="8238240" cy="4402017"/>
          </a:xfrm>
        </p:spPr>
        <p:txBody>
          <a:bodyPr>
            <a:noAutofit/>
          </a:bodyPr>
          <a:lstStyle/>
          <a:p>
            <a:pPr algn="just"/>
            <a:r>
              <a:rPr lang="fr-FR" sz="1600" dirty="0"/>
              <a:t>Must </a:t>
            </a:r>
            <a:r>
              <a:rPr lang="fr-FR" sz="1600" dirty="0" err="1"/>
              <a:t>be</a:t>
            </a:r>
            <a:r>
              <a:rPr lang="fr-FR" sz="1600" dirty="0"/>
              <a:t> </a:t>
            </a:r>
            <a:r>
              <a:rPr lang="fr-FR" sz="1600" dirty="0" err="1"/>
              <a:t>done</a:t>
            </a:r>
            <a:r>
              <a:rPr lang="fr-FR" sz="1600" dirty="0"/>
              <a:t> </a:t>
            </a:r>
            <a:r>
              <a:rPr lang="fr-FR" sz="1600" dirty="0" err="1"/>
              <a:t>within</a:t>
            </a:r>
            <a:r>
              <a:rPr lang="fr-FR" sz="1600" dirty="0"/>
              <a:t> 48 </a:t>
            </a:r>
            <a:r>
              <a:rPr lang="fr-FR" sz="1600" dirty="0" err="1"/>
              <a:t>hours</a:t>
            </a:r>
            <a:endParaRPr lang="fr-FR" sz="1600" dirty="0"/>
          </a:p>
          <a:p>
            <a:pPr algn="just"/>
            <a:r>
              <a:rPr lang="fr-FR" sz="1600" dirty="0"/>
              <a:t>« Incident </a:t>
            </a:r>
            <a:r>
              <a:rPr lang="fr-FR" sz="1600" dirty="0" err="1"/>
              <a:t>declaration</a:t>
            </a:r>
            <a:r>
              <a:rPr lang="fr-FR" sz="1600" dirty="0"/>
              <a:t> » via EDH</a:t>
            </a:r>
          </a:p>
          <a:p>
            <a:pPr lvl="4" algn="just">
              <a:buClr>
                <a:schemeClr val="tx1"/>
              </a:buClr>
              <a:buFont typeface="Wingdings" panose="05000000000000000000" pitchFamily="2" charset="2"/>
              <a:buChar char="Ø"/>
            </a:pPr>
            <a:r>
              <a:rPr lang="fr-FR" sz="1600" dirty="0"/>
              <a:t>4 topics</a:t>
            </a:r>
          </a:p>
          <a:p>
            <a:pPr lvl="5">
              <a:buClr>
                <a:schemeClr val="tx1"/>
              </a:buClr>
              <a:buFont typeface="Arial" panose="020B0604020202020204" pitchFamily="34" charset="0"/>
              <a:buChar char="•"/>
            </a:pPr>
            <a:r>
              <a:rPr lang="fr-FR" sz="1600" dirty="0" err="1"/>
              <a:t>Circumstances</a:t>
            </a:r>
            <a:r>
              <a:rPr lang="fr-FR" sz="1600" dirty="0"/>
              <a:t> (Date/Time/Location/Description)</a:t>
            </a:r>
          </a:p>
          <a:p>
            <a:pPr lvl="7">
              <a:buClr>
                <a:schemeClr val="tx1"/>
              </a:buClr>
              <a:buFont typeface="Arial" panose="020B0604020202020204" pitchFamily="34" charset="0"/>
              <a:buChar char="•"/>
            </a:pPr>
            <a:r>
              <a:rPr lang="en-GB" sz="1200" dirty="0"/>
              <a:t>Allows to understand the event</a:t>
            </a:r>
          </a:p>
          <a:p>
            <a:pPr lvl="5">
              <a:buClr>
                <a:schemeClr val="tx1"/>
              </a:buClr>
              <a:buFont typeface="Arial" panose="020B0604020202020204" pitchFamily="34" charset="0"/>
              <a:buChar char="•"/>
            </a:pPr>
            <a:r>
              <a:rPr lang="fr-FR" sz="1600" dirty="0" err="1"/>
              <a:t>Consequences</a:t>
            </a:r>
            <a:r>
              <a:rPr lang="fr-FR" sz="1600" dirty="0"/>
              <a:t> (</a:t>
            </a:r>
            <a:r>
              <a:rPr lang="fr-FR" sz="1600" dirty="0" err="1"/>
              <a:t>Personal</a:t>
            </a:r>
            <a:r>
              <a:rPr lang="fr-FR" sz="1600" dirty="0"/>
              <a:t> </a:t>
            </a:r>
            <a:r>
              <a:rPr lang="fr-FR" sz="1600" dirty="0" err="1"/>
              <a:t>injury</a:t>
            </a:r>
            <a:r>
              <a:rPr lang="fr-FR" sz="1600" dirty="0"/>
              <a:t>/</a:t>
            </a:r>
            <a:r>
              <a:rPr lang="fr-FR" sz="1600" dirty="0" err="1"/>
              <a:t>Material</a:t>
            </a:r>
            <a:r>
              <a:rPr lang="fr-FR" sz="1600" dirty="0"/>
              <a:t> damage/</a:t>
            </a:r>
            <a:r>
              <a:rPr lang="fr-FR" sz="1600" dirty="0" err="1"/>
              <a:t>Environmental</a:t>
            </a:r>
            <a:r>
              <a:rPr lang="fr-FR" sz="1600" dirty="0"/>
              <a:t> </a:t>
            </a:r>
            <a:r>
              <a:rPr lang="fr-FR" sz="1600" dirty="0" err="1"/>
              <a:t>consequences</a:t>
            </a:r>
            <a:r>
              <a:rPr lang="fr-FR" sz="1600" dirty="0"/>
              <a:t>)</a:t>
            </a:r>
          </a:p>
          <a:p>
            <a:pPr lvl="7">
              <a:buClr>
                <a:schemeClr val="tx1"/>
              </a:buClr>
              <a:buFont typeface="Arial" panose="020B0604020202020204" pitchFamily="34" charset="0"/>
              <a:buChar char="•"/>
            </a:pPr>
            <a:r>
              <a:rPr lang="en-GB" sz="1200" dirty="0"/>
              <a:t>To determine whether an accident or near miss has occurred</a:t>
            </a:r>
          </a:p>
          <a:p>
            <a:pPr lvl="7">
              <a:buClr>
                <a:schemeClr val="tx1"/>
              </a:buClr>
              <a:buFont typeface="Arial" panose="020B0604020202020204" pitchFamily="34" charset="0"/>
              <a:buChar char="•"/>
            </a:pPr>
            <a:r>
              <a:rPr lang="en-GB" sz="1200" dirty="0"/>
              <a:t>Allows to determine the routing of information</a:t>
            </a:r>
            <a:endParaRPr lang="fr-FR" sz="1200" dirty="0"/>
          </a:p>
          <a:p>
            <a:pPr lvl="5">
              <a:buClr>
                <a:schemeClr val="tx1"/>
              </a:buClr>
              <a:buFont typeface="Arial" panose="020B0604020202020204" pitchFamily="34" charset="0"/>
              <a:buChar char="•"/>
            </a:pPr>
            <a:r>
              <a:rPr lang="fr-FR" sz="1600" dirty="0" err="1"/>
              <a:t>Witnesses</a:t>
            </a:r>
            <a:endParaRPr lang="fr-FR" sz="1600" dirty="0"/>
          </a:p>
          <a:p>
            <a:pPr lvl="5">
              <a:buClr>
                <a:schemeClr val="tx1"/>
              </a:buClr>
              <a:buFont typeface="Arial" panose="020B0604020202020204" pitchFamily="34" charset="0"/>
              <a:buChar char="•"/>
            </a:pPr>
            <a:r>
              <a:rPr lang="fr-FR" sz="1600" dirty="0" err="1"/>
              <a:t>Comments</a:t>
            </a:r>
            <a:endParaRPr lang="fr-FR" sz="1600" dirty="0"/>
          </a:p>
          <a:p>
            <a:pPr algn="just"/>
            <a:endParaRPr lang="fr-FR" sz="1600" dirty="0"/>
          </a:p>
          <a:p>
            <a:pPr lvl="4" algn="just">
              <a:buClr>
                <a:schemeClr val="tx1"/>
              </a:buClr>
              <a:buFont typeface="Wingdings" panose="05000000000000000000" pitchFamily="2" charset="2"/>
              <a:buChar char="Ø"/>
            </a:pPr>
            <a:r>
              <a:rPr lang="en-GB" sz="1600" dirty="0"/>
              <a:t>Don’t forget to fill in the declaration of occupational accident if necessary (In case of injury/consultation)</a:t>
            </a:r>
            <a:endParaRPr lang="en-US" sz="1600" dirty="0"/>
          </a:p>
        </p:txBody>
      </p:sp>
      <p:pic>
        <p:nvPicPr>
          <p:cNvPr id="3076" name="Picture 4">
            <a:extLst>
              <a:ext uri="{FF2B5EF4-FFF2-40B4-BE49-F238E27FC236}">
                <a16:creationId xmlns:a16="http://schemas.microsoft.com/office/drawing/2014/main" id="{58774658-4411-B99E-F9E0-79E3B5B9E0A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036154" cy="10361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41EFA8-BD64-D651-785E-1468E703BB2A}"/>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Incident report</a:t>
            </a:r>
          </a:p>
        </p:txBody>
      </p:sp>
      <p:sp>
        <p:nvSpPr>
          <p:cNvPr id="4" name="Slide Number Placeholder 1">
            <a:extLst>
              <a:ext uri="{FF2B5EF4-FFF2-40B4-BE49-F238E27FC236}">
                <a16:creationId xmlns:a16="http://schemas.microsoft.com/office/drawing/2014/main" id="{CBB068FC-2093-66CD-C724-775AB59404D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40</a:t>
            </a:fld>
            <a:endParaRPr lang="en-US"/>
          </a:p>
        </p:txBody>
      </p:sp>
    </p:spTree>
    <p:extLst>
      <p:ext uri="{BB962C8B-B14F-4D97-AF65-F5344CB8AC3E}">
        <p14:creationId xmlns:p14="http://schemas.microsoft.com/office/powerpoint/2010/main" val="763285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E1C01A2F-12F9-4354-4BD5-6D871165B2E8}"/>
              </a:ext>
            </a:extLst>
          </p:cNvPr>
          <p:cNvSpPr>
            <a:spLocks noGrp="1"/>
          </p:cNvSpPr>
          <p:nvPr>
            <p:ph type="sldNum" sz="quarter" idx="12"/>
          </p:nvPr>
        </p:nvSpPr>
        <p:spPr/>
        <p:txBody>
          <a:bodyPr/>
          <a:lstStyle/>
          <a:p>
            <a:fld id="{9BBCADDF-C6D9-C14C-883B-1CD09994D60D}" type="slidenum">
              <a:rPr lang="en-US" smtClean="0"/>
              <a:pPr/>
              <a:t>41</a:t>
            </a:fld>
            <a:endParaRPr lang="en-US"/>
          </a:p>
        </p:txBody>
      </p:sp>
      <p:pic>
        <p:nvPicPr>
          <p:cNvPr id="9" name="Espace réservé du contenu 8">
            <a:extLst>
              <a:ext uri="{FF2B5EF4-FFF2-40B4-BE49-F238E27FC236}">
                <a16:creationId xmlns:a16="http://schemas.microsoft.com/office/drawing/2014/main" id="{B571F700-E254-F0D7-1B1C-5D52B35EE8FC}"/>
              </a:ext>
            </a:extLst>
          </p:cNvPr>
          <p:cNvPicPr>
            <a:picLocks noGrp="1" noChangeAspect="1"/>
          </p:cNvPicPr>
          <p:nvPr>
            <p:ph sz="quarter" idx="1"/>
          </p:nvPr>
        </p:nvPicPr>
        <p:blipFill rotWithShape="1">
          <a:blip r:embed="rId2"/>
          <a:srcRect l="2418" t="937" r="2424" b="1201"/>
          <a:stretch/>
        </p:blipFill>
        <p:spPr>
          <a:xfrm>
            <a:off x="4673972" y="291659"/>
            <a:ext cx="4012828" cy="5762297"/>
          </a:xfrm>
        </p:spPr>
      </p:pic>
      <p:sp>
        <p:nvSpPr>
          <p:cNvPr id="5" name="Espace réservé du pied de page 4">
            <a:extLst>
              <a:ext uri="{FF2B5EF4-FFF2-40B4-BE49-F238E27FC236}">
                <a16:creationId xmlns:a16="http://schemas.microsoft.com/office/drawing/2014/main" id="{40916AFC-85A3-0BA2-D4C4-99E37DAF696A}"/>
              </a:ext>
            </a:extLst>
          </p:cNvPr>
          <p:cNvSpPr>
            <a:spLocks noGrp="1"/>
          </p:cNvSpPr>
          <p:nvPr>
            <p:ph type="ftr" sz="quarter" idx="3"/>
          </p:nvPr>
        </p:nvSpPr>
        <p:spPr/>
        <p:txBody>
          <a:bodyPr/>
          <a:lstStyle/>
          <a:p>
            <a:r>
              <a:rPr lang="en-US"/>
              <a:t>Welcome to the EN Department</a:t>
            </a:r>
            <a:endParaRPr lang="en-US" dirty="0"/>
          </a:p>
        </p:txBody>
      </p:sp>
      <p:pic>
        <p:nvPicPr>
          <p:cNvPr id="7" name="Image 6">
            <a:extLst>
              <a:ext uri="{FF2B5EF4-FFF2-40B4-BE49-F238E27FC236}">
                <a16:creationId xmlns:a16="http://schemas.microsoft.com/office/drawing/2014/main" id="{35F1E584-FAC0-78CD-49A2-72D1467BF9B8}"/>
              </a:ext>
            </a:extLst>
          </p:cNvPr>
          <p:cNvPicPr>
            <a:picLocks noChangeAspect="1"/>
          </p:cNvPicPr>
          <p:nvPr/>
        </p:nvPicPr>
        <p:blipFill rotWithShape="1">
          <a:blip r:embed="rId3"/>
          <a:srcRect t="937" b="1201"/>
          <a:stretch/>
        </p:blipFill>
        <p:spPr>
          <a:xfrm>
            <a:off x="63062" y="291660"/>
            <a:ext cx="4115067" cy="5762297"/>
          </a:xfrm>
          <a:prstGeom prst="rect">
            <a:avLst/>
          </a:prstGeom>
        </p:spPr>
      </p:pic>
    </p:spTree>
    <p:extLst>
      <p:ext uri="{BB962C8B-B14F-4D97-AF65-F5344CB8AC3E}">
        <p14:creationId xmlns:p14="http://schemas.microsoft.com/office/powerpoint/2010/main" val="16677266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ZoneTexte 17">
            <a:extLst>
              <a:ext uri="{FF2B5EF4-FFF2-40B4-BE49-F238E27FC236}">
                <a16:creationId xmlns:a16="http://schemas.microsoft.com/office/drawing/2014/main" id="{17A4F0D4-CC65-D8A7-024F-E25719D87E76}"/>
              </a:ext>
            </a:extLst>
          </p:cNvPr>
          <p:cNvSpPr txBox="1"/>
          <p:nvPr/>
        </p:nvSpPr>
        <p:spPr>
          <a:xfrm>
            <a:off x="2630897" y="1466091"/>
            <a:ext cx="4572936" cy="369332"/>
          </a:xfrm>
          <a:prstGeom prst="rect">
            <a:avLst/>
          </a:prstGeom>
          <a:noFill/>
        </p:spPr>
        <p:txBody>
          <a:bodyPr wrap="square">
            <a:spAutoFit/>
          </a:bodyPr>
          <a:lstStyle/>
          <a:p>
            <a:r>
              <a:rPr lang="fr-FR" b="1" dirty="0">
                <a:solidFill>
                  <a:schemeClr val="accent1">
                    <a:lumMod val="75000"/>
                  </a:schemeClr>
                </a:solidFill>
              </a:rPr>
              <a:t>What </a:t>
            </a:r>
            <a:r>
              <a:rPr lang="fr-FR" b="1" dirty="0" err="1">
                <a:solidFill>
                  <a:schemeClr val="accent1">
                    <a:lumMod val="75000"/>
                  </a:schemeClr>
                </a:solidFill>
              </a:rPr>
              <a:t>is</a:t>
            </a:r>
            <a:r>
              <a:rPr lang="fr-FR" b="1" dirty="0">
                <a:solidFill>
                  <a:schemeClr val="accent1">
                    <a:lumMod val="75000"/>
                  </a:schemeClr>
                </a:solidFill>
              </a:rPr>
              <a:t> </a:t>
            </a:r>
            <a:r>
              <a:rPr lang="fr-FR" b="1" dirty="0" err="1">
                <a:solidFill>
                  <a:schemeClr val="accent1">
                    <a:lumMod val="75000"/>
                  </a:schemeClr>
                </a:solidFill>
              </a:rPr>
              <a:t>expected</a:t>
            </a:r>
            <a:r>
              <a:rPr lang="fr-FR" b="1" dirty="0">
                <a:solidFill>
                  <a:schemeClr val="accent1">
                    <a:lumMod val="75000"/>
                  </a:schemeClr>
                </a:solidFill>
              </a:rPr>
              <a:t> </a:t>
            </a:r>
            <a:r>
              <a:rPr lang="fr-FR" b="1" dirty="0" err="1">
                <a:solidFill>
                  <a:schemeClr val="accent1">
                    <a:lumMod val="75000"/>
                  </a:schemeClr>
                </a:solidFill>
              </a:rPr>
              <a:t>from</a:t>
            </a:r>
            <a:r>
              <a:rPr lang="fr-FR" b="1" dirty="0">
                <a:solidFill>
                  <a:schemeClr val="accent1">
                    <a:lumMod val="75000"/>
                  </a:schemeClr>
                </a:solidFill>
              </a:rPr>
              <a:t> </a:t>
            </a:r>
            <a:r>
              <a:rPr lang="fr-FR" b="1" dirty="0" err="1">
                <a:solidFill>
                  <a:schemeClr val="accent1">
                    <a:lumMod val="75000"/>
                  </a:schemeClr>
                </a:solidFill>
              </a:rPr>
              <a:t>you</a:t>
            </a:r>
            <a:r>
              <a:rPr lang="fr-FR" b="1" dirty="0">
                <a:solidFill>
                  <a:schemeClr val="accent1">
                    <a:lumMod val="75000"/>
                  </a:schemeClr>
                </a:solidFill>
              </a:rPr>
              <a:t>?</a:t>
            </a:r>
            <a:endParaRPr lang="en-GB" dirty="0"/>
          </a:p>
        </p:txBody>
      </p:sp>
      <p:pic>
        <p:nvPicPr>
          <p:cNvPr id="4098" name="Picture 2" descr="An Easy Way To Two Point Conclusion Writing - Microservice Architecture Logo  - Free Transparent PNG Download - PNGkey">
            <a:extLst>
              <a:ext uri="{FF2B5EF4-FFF2-40B4-BE49-F238E27FC236}">
                <a16:creationId xmlns:a16="http://schemas.microsoft.com/office/drawing/2014/main" id="{39EFEA62-B24E-321C-0DE5-66399C369D1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874520" cy="815968"/>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0390DDBA-DEF6-AC10-4C8F-3E134EEE6F66}"/>
              </a:ext>
            </a:extLst>
          </p:cNvPr>
          <p:cNvPicPr>
            <a:picLocks noChangeAspect="1"/>
          </p:cNvPicPr>
          <p:nvPr/>
        </p:nvPicPr>
        <p:blipFill>
          <a:blip r:embed="rId3"/>
          <a:stretch>
            <a:fillRect/>
          </a:stretch>
        </p:blipFill>
        <p:spPr>
          <a:xfrm>
            <a:off x="829408" y="2216923"/>
            <a:ext cx="7520277" cy="3436547"/>
          </a:xfrm>
          <a:prstGeom prst="rect">
            <a:avLst/>
          </a:prstGeom>
        </p:spPr>
      </p:pic>
      <p:sp>
        <p:nvSpPr>
          <p:cNvPr id="3" name="Title 1">
            <a:extLst>
              <a:ext uri="{FF2B5EF4-FFF2-40B4-BE49-F238E27FC236}">
                <a16:creationId xmlns:a16="http://schemas.microsoft.com/office/drawing/2014/main" id="{3135934B-31DA-8886-B74F-97D59AA6C37B}"/>
              </a:ext>
            </a:extLst>
          </p:cNvPr>
          <p:cNvSpPr txBox="1">
            <a:spLocks/>
          </p:cNvSpPr>
          <p:nvPr/>
        </p:nvSpPr>
        <p:spPr>
          <a:xfrm>
            <a:off x="1980000" y="0"/>
            <a:ext cx="3278003"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Conclusions</a:t>
            </a:r>
          </a:p>
        </p:txBody>
      </p:sp>
      <p:sp>
        <p:nvSpPr>
          <p:cNvPr id="4" name="Slide Number Placeholder 1">
            <a:extLst>
              <a:ext uri="{FF2B5EF4-FFF2-40B4-BE49-F238E27FC236}">
                <a16:creationId xmlns:a16="http://schemas.microsoft.com/office/drawing/2014/main" id="{5AB7838A-1DF0-5F29-00FA-A1EE0AC1C07D}"/>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42</a:t>
            </a:fld>
            <a:endParaRPr lang="en-US"/>
          </a:p>
        </p:txBody>
      </p:sp>
    </p:spTree>
    <p:extLst>
      <p:ext uri="{BB962C8B-B14F-4D97-AF65-F5344CB8AC3E}">
        <p14:creationId xmlns:p14="http://schemas.microsoft.com/office/powerpoint/2010/main" val="3204042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901084493"/>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Christopher Hartley</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err="1">
                          <a:solidFill>
                            <a:srgbClr val="0A4A8E"/>
                          </a:solidFill>
                        </a:rPr>
                        <a:t>Enrica</a:t>
                      </a:r>
                      <a:r>
                        <a:rPr lang="en-GB" sz="1600" dirty="0">
                          <a:solidFill>
                            <a:srgbClr val="0A4A8E"/>
                          </a:solidFill>
                        </a:rPr>
                        <a:t> </a:t>
                      </a:r>
                      <a:r>
                        <a:rPr lang="en-GB" sz="1600" dirty="0" err="1">
                          <a:solidFill>
                            <a:srgbClr val="0A4A8E"/>
                          </a:solidFill>
                        </a:rPr>
                        <a:t>Porcari</a:t>
                      </a:r>
                      <a:endParaRPr lang="en-GB" sz="1600" dirty="0">
                        <a:solidFill>
                          <a:srgbClr val="0A4A8E"/>
                        </a:solidFill>
                      </a:endParaRP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pPr marL="0" algn="l" rtl="0" eaLnBrk="1" latinLnBrk="0" hangingPunct="1"/>
                      <a:r>
                        <a:rPr kumimoji="0" lang="en-GB" sz="1600" kern="1200" dirty="0">
                          <a:solidFill>
                            <a:srgbClr val="0A4A8E"/>
                          </a:solidFill>
                          <a:latin typeface="+mn-lt"/>
                          <a:ea typeface="+mn-ea"/>
                          <a:cs typeface="+mn-cs"/>
                        </a:rPr>
                        <a:t>José Miguel Jiménez</a:t>
                      </a: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7</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360767951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551567" y="777522"/>
            <a:ext cx="2371724" cy="537210"/>
          </a:xfrm>
        </p:spPr>
        <p:txBody>
          <a:bodyPr>
            <a:normAutofit/>
          </a:bodyPr>
          <a:lstStyle/>
          <a:p>
            <a:pPr marL="0" indent="0">
              <a:buNone/>
            </a:pPr>
            <a:r>
              <a:rPr lang="en-US" sz="1600" b="1" dirty="0">
                <a:solidFill>
                  <a:srgbClr val="0A4A8E"/>
                </a:solidFill>
              </a:rPr>
              <a:t>28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8</a:t>
            </a:fld>
            <a:endParaRPr lang="en-US"/>
          </a:p>
        </p:txBody>
      </p:sp>
      <p:graphicFrame>
        <p:nvGraphicFramePr>
          <p:cNvPr id="6" name="Table 5">
            <a:extLst>
              <a:ext uri="{FF2B5EF4-FFF2-40B4-BE49-F238E27FC236}">
                <a16:creationId xmlns:a16="http://schemas.microsoft.com/office/drawing/2014/main" id="{59B6224D-8BB1-2529-3AE9-D05C66A5A768}"/>
              </a:ext>
            </a:extLst>
          </p:cNvPr>
          <p:cNvGraphicFramePr>
            <a:graphicFrameLocks noGrp="1"/>
          </p:cNvGraphicFramePr>
          <p:nvPr>
            <p:extLst>
              <p:ext uri="{D42A27DB-BD31-4B8C-83A1-F6EECF244321}">
                <p14:modId xmlns:p14="http://schemas.microsoft.com/office/powerpoint/2010/main" val="667486179"/>
              </p:ext>
            </p:extLst>
          </p:nvPr>
        </p:nvGraphicFramePr>
        <p:xfrm>
          <a:off x="266890" y="1030611"/>
          <a:ext cx="8832848" cy="476250"/>
        </p:xfrm>
        <a:graphic>
          <a:graphicData uri="http://schemas.openxmlformats.org/drawingml/2006/table">
            <a:tbl>
              <a:tblPr>
                <a:tableStyleId>{5C22544A-7EE6-4342-B048-85BDC9FD1C3A}</a:tableStyleId>
              </a:tblPr>
              <a:tblGrid>
                <a:gridCol w="435350">
                  <a:extLst>
                    <a:ext uri="{9D8B030D-6E8A-4147-A177-3AD203B41FA5}">
                      <a16:colId xmlns:a16="http://schemas.microsoft.com/office/drawing/2014/main" val="391554378"/>
                    </a:ext>
                  </a:extLst>
                </a:gridCol>
                <a:gridCol w="299303">
                  <a:extLst>
                    <a:ext uri="{9D8B030D-6E8A-4147-A177-3AD203B41FA5}">
                      <a16:colId xmlns:a16="http://schemas.microsoft.com/office/drawing/2014/main" val="1153642105"/>
                    </a:ext>
                  </a:extLst>
                </a:gridCol>
                <a:gridCol w="326513">
                  <a:extLst>
                    <a:ext uri="{9D8B030D-6E8A-4147-A177-3AD203B41FA5}">
                      <a16:colId xmlns:a16="http://schemas.microsoft.com/office/drawing/2014/main" val="765649118"/>
                    </a:ext>
                  </a:extLst>
                </a:gridCol>
                <a:gridCol w="316309">
                  <a:extLst>
                    <a:ext uri="{9D8B030D-6E8A-4147-A177-3AD203B41FA5}">
                      <a16:colId xmlns:a16="http://schemas.microsoft.com/office/drawing/2014/main" val="760244954"/>
                    </a:ext>
                  </a:extLst>
                </a:gridCol>
                <a:gridCol w="285699">
                  <a:extLst>
                    <a:ext uri="{9D8B030D-6E8A-4147-A177-3AD203B41FA5}">
                      <a16:colId xmlns:a16="http://schemas.microsoft.com/office/drawing/2014/main" val="3956247354"/>
                    </a:ext>
                  </a:extLst>
                </a:gridCol>
                <a:gridCol w="312908">
                  <a:extLst>
                    <a:ext uri="{9D8B030D-6E8A-4147-A177-3AD203B41FA5}">
                      <a16:colId xmlns:a16="http://schemas.microsoft.com/office/drawing/2014/main" val="856840791"/>
                    </a:ext>
                  </a:extLst>
                </a:gridCol>
                <a:gridCol w="316309">
                  <a:extLst>
                    <a:ext uri="{9D8B030D-6E8A-4147-A177-3AD203B41FA5}">
                      <a16:colId xmlns:a16="http://schemas.microsoft.com/office/drawing/2014/main" val="3616845566"/>
                    </a:ext>
                  </a:extLst>
                </a:gridCol>
                <a:gridCol w="275495">
                  <a:extLst>
                    <a:ext uri="{9D8B030D-6E8A-4147-A177-3AD203B41FA5}">
                      <a16:colId xmlns:a16="http://schemas.microsoft.com/office/drawing/2014/main" val="4268267920"/>
                    </a:ext>
                  </a:extLst>
                </a:gridCol>
                <a:gridCol w="299303">
                  <a:extLst>
                    <a:ext uri="{9D8B030D-6E8A-4147-A177-3AD203B41FA5}">
                      <a16:colId xmlns:a16="http://schemas.microsoft.com/office/drawing/2014/main" val="32772338"/>
                    </a:ext>
                  </a:extLst>
                </a:gridCol>
                <a:gridCol w="234681">
                  <a:extLst>
                    <a:ext uri="{9D8B030D-6E8A-4147-A177-3AD203B41FA5}">
                      <a16:colId xmlns:a16="http://schemas.microsoft.com/office/drawing/2014/main" val="2457658274"/>
                    </a:ext>
                  </a:extLst>
                </a:gridCol>
                <a:gridCol w="397938">
                  <a:extLst>
                    <a:ext uri="{9D8B030D-6E8A-4147-A177-3AD203B41FA5}">
                      <a16:colId xmlns:a16="http://schemas.microsoft.com/office/drawing/2014/main" val="1338182570"/>
                    </a:ext>
                  </a:extLst>
                </a:gridCol>
                <a:gridCol w="326513">
                  <a:extLst>
                    <a:ext uri="{9D8B030D-6E8A-4147-A177-3AD203B41FA5}">
                      <a16:colId xmlns:a16="http://schemas.microsoft.com/office/drawing/2014/main" val="1593214245"/>
                    </a:ext>
                  </a:extLst>
                </a:gridCol>
                <a:gridCol w="326513">
                  <a:extLst>
                    <a:ext uri="{9D8B030D-6E8A-4147-A177-3AD203B41FA5}">
                      <a16:colId xmlns:a16="http://schemas.microsoft.com/office/drawing/2014/main" val="4109537624"/>
                    </a:ext>
                  </a:extLst>
                </a:gridCol>
                <a:gridCol w="340117">
                  <a:extLst>
                    <a:ext uri="{9D8B030D-6E8A-4147-A177-3AD203B41FA5}">
                      <a16:colId xmlns:a16="http://schemas.microsoft.com/office/drawing/2014/main" val="3587965489"/>
                    </a:ext>
                  </a:extLst>
                </a:gridCol>
                <a:gridCol w="275495">
                  <a:extLst>
                    <a:ext uri="{9D8B030D-6E8A-4147-A177-3AD203B41FA5}">
                      <a16:colId xmlns:a16="http://schemas.microsoft.com/office/drawing/2014/main" val="1663416934"/>
                    </a:ext>
                  </a:extLst>
                </a:gridCol>
                <a:gridCol w="299303">
                  <a:extLst>
                    <a:ext uri="{9D8B030D-6E8A-4147-A177-3AD203B41FA5}">
                      <a16:colId xmlns:a16="http://schemas.microsoft.com/office/drawing/2014/main" val="132775821"/>
                    </a:ext>
                  </a:extLst>
                </a:gridCol>
                <a:gridCol w="357124">
                  <a:extLst>
                    <a:ext uri="{9D8B030D-6E8A-4147-A177-3AD203B41FA5}">
                      <a16:colId xmlns:a16="http://schemas.microsoft.com/office/drawing/2014/main" val="562550096"/>
                    </a:ext>
                  </a:extLst>
                </a:gridCol>
                <a:gridCol w="312908">
                  <a:extLst>
                    <a:ext uri="{9D8B030D-6E8A-4147-A177-3AD203B41FA5}">
                      <a16:colId xmlns:a16="http://schemas.microsoft.com/office/drawing/2014/main" val="3764463964"/>
                    </a:ext>
                  </a:extLst>
                </a:gridCol>
                <a:gridCol w="357124">
                  <a:extLst>
                    <a:ext uri="{9D8B030D-6E8A-4147-A177-3AD203B41FA5}">
                      <a16:colId xmlns:a16="http://schemas.microsoft.com/office/drawing/2014/main" val="2983396322"/>
                    </a:ext>
                  </a:extLst>
                </a:gridCol>
                <a:gridCol w="299303">
                  <a:extLst>
                    <a:ext uri="{9D8B030D-6E8A-4147-A177-3AD203B41FA5}">
                      <a16:colId xmlns:a16="http://schemas.microsoft.com/office/drawing/2014/main" val="1640270343"/>
                    </a:ext>
                  </a:extLst>
                </a:gridCol>
                <a:gridCol w="299303">
                  <a:extLst>
                    <a:ext uri="{9D8B030D-6E8A-4147-A177-3AD203B41FA5}">
                      <a16:colId xmlns:a16="http://schemas.microsoft.com/office/drawing/2014/main" val="1759041460"/>
                    </a:ext>
                  </a:extLst>
                </a:gridCol>
                <a:gridCol w="299303">
                  <a:extLst>
                    <a:ext uri="{9D8B030D-6E8A-4147-A177-3AD203B41FA5}">
                      <a16:colId xmlns:a16="http://schemas.microsoft.com/office/drawing/2014/main" val="3884495146"/>
                    </a:ext>
                  </a:extLst>
                </a:gridCol>
                <a:gridCol w="340117">
                  <a:extLst>
                    <a:ext uri="{9D8B030D-6E8A-4147-A177-3AD203B41FA5}">
                      <a16:colId xmlns:a16="http://schemas.microsoft.com/office/drawing/2014/main" val="3635209082"/>
                    </a:ext>
                  </a:extLst>
                </a:gridCol>
                <a:gridCol w="299303">
                  <a:extLst>
                    <a:ext uri="{9D8B030D-6E8A-4147-A177-3AD203B41FA5}">
                      <a16:colId xmlns:a16="http://schemas.microsoft.com/office/drawing/2014/main" val="1163820181"/>
                    </a:ext>
                  </a:extLst>
                </a:gridCol>
                <a:gridCol w="275495">
                  <a:extLst>
                    <a:ext uri="{9D8B030D-6E8A-4147-A177-3AD203B41FA5}">
                      <a16:colId xmlns:a16="http://schemas.microsoft.com/office/drawing/2014/main" val="4221264660"/>
                    </a:ext>
                  </a:extLst>
                </a:gridCol>
                <a:gridCol w="285699">
                  <a:extLst>
                    <a:ext uri="{9D8B030D-6E8A-4147-A177-3AD203B41FA5}">
                      <a16:colId xmlns:a16="http://schemas.microsoft.com/office/drawing/2014/main" val="3644268785"/>
                    </a:ext>
                  </a:extLst>
                </a:gridCol>
                <a:gridCol w="299303">
                  <a:extLst>
                    <a:ext uri="{9D8B030D-6E8A-4147-A177-3AD203B41FA5}">
                      <a16:colId xmlns:a16="http://schemas.microsoft.com/office/drawing/2014/main" val="718827381"/>
                    </a:ext>
                  </a:extLst>
                </a:gridCol>
                <a:gridCol w="340117">
                  <a:extLst>
                    <a:ext uri="{9D8B030D-6E8A-4147-A177-3AD203B41FA5}">
                      <a16:colId xmlns:a16="http://schemas.microsoft.com/office/drawing/2014/main" val="3762422865"/>
                    </a:ext>
                  </a:extLst>
                </a:gridCol>
              </a:tblGrid>
              <a:tr h="238125">
                <a:tc>
                  <a:txBody>
                    <a:bodyPr/>
                    <a:lstStyle/>
                    <a:p>
                      <a:pPr algn="ctr" fontAlgn="ctr"/>
                      <a:r>
                        <a:rPr lang="en-GB" sz="1400" u="none" strike="noStrike">
                          <a:effectLst/>
                        </a:rPr>
                        <a:t>AT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BE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BG</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CH</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CZ</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DE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DK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EE</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ES</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FI</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FR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GB</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GR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HU</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IN</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IT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MT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NL</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NO</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PL</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RO</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RS</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SE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SK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TR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UA</a:t>
                      </a:r>
                      <a:endParaRPr lang="en-GB" sz="14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78629457"/>
                  </a:ext>
                </a:extLst>
              </a:tr>
              <a:tr h="238125">
                <a:tc>
                  <a:txBody>
                    <a:bodyPr/>
                    <a:lstStyle/>
                    <a:p>
                      <a:pPr algn="ctr" fontAlgn="ctr"/>
                      <a:r>
                        <a:rPr lang="en-GB" sz="1400" u="none" strike="noStrike">
                          <a:effectLst/>
                        </a:rPr>
                        <a:t>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5</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189</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20</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7</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41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19</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16</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1</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265597964"/>
                  </a:ext>
                </a:extLst>
              </a:tr>
            </a:tbl>
          </a:graphicData>
        </a:graphic>
      </p:graphicFrame>
      <p:graphicFrame>
        <p:nvGraphicFramePr>
          <p:cNvPr id="7" name="Table 6">
            <a:extLst>
              <a:ext uri="{FF2B5EF4-FFF2-40B4-BE49-F238E27FC236}">
                <a16:creationId xmlns:a16="http://schemas.microsoft.com/office/drawing/2014/main" id="{92205651-7F87-2CF7-0872-915D03B52303}"/>
              </a:ext>
            </a:extLst>
          </p:cNvPr>
          <p:cNvGraphicFramePr>
            <a:graphicFrameLocks noGrp="1"/>
          </p:cNvGraphicFramePr>
          <p:nvPr>
            <p:extLst>
              <p:ext uri="{D42A27DB-BD31-4B8C-83A1-F6EECF244321}">
                <p14:modId xmlns:p14="http://schemas.microsoft.com/office/powerpoint/2010/main" val="2544744325"/>
              </p:ext>
            </p:extLst>
          </p:nvPr>
        </p:nvGraphicFramePr>
        <p:xfrm>
          <a:off x="4683314" y="1946765"/>
          <a:ext cx="4189625" cy="1107350"/>
        </p:xfrm>
        <a:graphic>
          <a:graphicData uri="http://schemas.openxmlformats.org/drawingml/2006/table">
            <a:tbl>
              <a:tblPr firstRow="1" bandRow="1">
                <a:tableStyleId>{5C22544A-7EE6-4342-B048-85BDC9FD1C3A}</a:tableStyleId>
              </a:tblPr>
              <a:tblGrid>
                <a:gridCol w="3166318">
                  <a:extLst>
                    <a:ext uri="{9D8B030D-6E8A-4147-A177-3AD203B41FA5}">
                      <a16:colId xmlns:a16="http://schemas.microsoft.com/office/drawing/2014/main" val="2571594352"/>
                    </a:ext>
                  </a:extLst>
                </a:gridCol>
                <a:gridCol w="552671">
                  <a:extLst>
                    <a:ext uri="{9D8B030D-6E8A-4147-A177-3AD203B41FA5}">
                      <a16:colId xmlns:a16="http://schemas.microsoft.com/office/drawing/2014/main" val="2929439028"/>
                    </a:ext>
                  </a:extLst>
                </a:gridCol>
                <a:gridCol w="470636">
                  <a:extLst>
                    <a:ext uri="{9D8B030D-6E8A-4147-A177-3AD203B41FA5}">
                      <a16:colId xmlns:a16="http://schemas.microsoft.com/office/drawing/2014/main" val="634117012"/>
                    </a:ext>
                  </a:extLst>
                </a:gridCol>
              </a:tblGrid>
              <a:tr h="251940">
                <a:tc gridSpan="3">
                  <a:txBody>
                    <a:bodyPr/>
                    <a:lstStyle/>
                    <a:p>
                      <a:pPr algn="ctr"/>
                      <a:r>
                        <a:rPr lang="en-US" sz="1100" dirty="0"/>
                        <a:t>Professional Category</a:t>
                      </a:r>
                      <a:endParaRPr lang="en-GB" sz="1100"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257603814"/>
                  </a:ext>
                </a:extLst>
              </a:tr>
              <a:tr h="225773">
                <a:tc>
                  <a:txBody>
                    <a:bodyPr/>
                    <a:lstStyle/>
                    <a:p>
                      <a:r>
                        <a:rPr lang="en-US" sz="1100" dirty="0"/>
                        <a:t>Office and Administrative work</a:t>
                      </a:r>
                      <a:endParaRPr lang="en-GB" sz="1100" dirty="0"/>
                    </a:p>
                  </a:txBody>
                  <a:tcPr/>
                </a:tc>
                <a:tc>
                  <a:txBody>
                    <a:bodyPr/>
                    <a:lstStyle/>
                    <a:p>
                      <a:r>
                        <a:rPr lang="en-US" sz="1100" dirty="0"/>
                        <a:t>15</a:t>
                      </a:r>
                      <a:endParaRPr lang="en-GB" sz="1100" dirty="0"/>
                    </a:p>
                  </a:txBody>
                  <a:tcPr/>
                </a:tc>
                <a:tc>
                  <a:txBody>
                    <a:bodyPr/>
                    <a:lstStyle/>
                    <a:p>
                      <a:r>
                        <a:rPr lang="en-US" sz="1100" dirty="0"/>
                        <a:t>3%</a:t>
                      </a:r>
                      <a:endParaRPr lang="en-GB" sz="1100" dirty="0"/>
                    </a:p>
                  </a:txBody>
                  <a:tcPr/>
                </a:tc>
                <a:extLst>
                  <a:ext uri="{0D108BD9-81ED-4DB2-BD59-A6C34878D82A}">
                    <a16:rowId xmlns:a16="http://schemas.microsoft.com/office/drawing/2014/main" val="2057010695"/>
                  </a:ext>
                </a:extLst>
              </a:tr>
              <a:tr h="225773">
                <a:tc>
                  <a:txBody>
                    <a:bodyPr/>
                    <a:lstStyle/>
                    <a:p>
                      <a:r>
                        <a:rPr lang="en-US" sz="1100" dirty="0"/>
                        <a:t>Technical work</a:t>
                      </a:r>
                      <a:endParaRPr lang="en-GB" sz="1100" dirty="0"/>
                    </a:p>
                  </a:txBody>
                  <a:tcPr/>
                </a:tc>
                <a:tc>
                  <a:txBody>
                    <a:bodyPr/>
                    <a:lstStyle/>
                    <a:p>
                      <a:r>
                        <a:rPr lang="en-US" sz="1100" dirty="0"/>
                        <a:t>197</a:t>
                      </a:r>
                      <a:endParaRPr lang="en-GB" sz="1100" dirty="0"/>
                    </a:p>
                  </a:txBody>
                  <a:tcPr/>
                </a:tc>
                <a:tc>
                  <a:txBody>
                    <a:bodyPr/>
                    <a:lstStyle/>
                    <a:p>
                      <a:r>
                        <a:rPr lang="en-US" sz="1100" dirty="0"/>
                        <a:t>47%</a:t>
                      </a:r>
                      <a:endParaRPr lang="en-GB" sz="1100" dirty="0"/>
                    </a:p>
                  </a:txBody>
                  <a:tcPr/>
                </a:tc>
                <a:extLst>
                  <a:ext uri="{0D108BD9-81ED-4DB2-BD59-A6C34878D82A}">
                    <a16:rowId xmlns:a16="http://schemas.microsoft.com/office/drawing/2014/main" val="3564380576"/>
                  </a:ext>
                </a:extLst>
              </a:tr>
              <a:tr h="330110">
                <a:tc>
                  <a:txBody>
                    <a:bodyPr/>
                    <a:lstStyle/>
                    <a:p>
                      <a:r>
                        <a:rPr lang="en-US" sz="1100" dirty="0"/>
                        <a:t>Scientific and Engineering work</a:t>
                      </a:r>
                      <a:endParaRPr lang="en-GB" sz="1100" dirty="0"/>
                    </a:p>
                  </a:txBody>
                  <a:tcPr/>
                </a:tc>
                <a:tc>
                  <a:txBody>
                    <a:bodyPr/>
                    <a:lstStyle/>
                    <a:p>
                      <a:r>
                        <a:rPr lang="en-US" sz="1100" dirty="0"/>
                        <a:t>210</a:t>
                      </a:r>
                      <a:endParaRPr lang="en-GB" sz="1100" dirty="0"/>
                    </a:p>
                  </a:txBody>
                  <a:tcPr/>
                </a:tc>
                <a:tc>
                  <a:txBody>
                    <a:bodyPr/>
                    <a:lstStyle/>
                    <a:p>
                      <a:r>
                        <a:rPr lang="en-US" sz="1100" dirty="0"/>
                        <a:t>50%</a:t>
                      </a:r>
                      <a:endParaRPr lang="en-GB" sz="1100" dirty="0"/>
                    </a:p>
                  </a:txBody>
                  <a:tcPr/>
                </a:tc>
                <a:extLst>
                  <a:ext uri="{0D108BD9-81ED-4DB2-BD59-A6C34878D82A}">
                    <a16:rowId xmlns:a16="http://schemas.microsoft.com/office/drawing/2014/main" val="1492693781"/>
                  </a:ext>
                </a:extLst>
              </a:tr>
            </a:tbl>
          </a:graphicData>
        </a:graphic>
      </p:graphicFrame>
      <p:pic>
        <p:nvPicPr>
          <p:cNvPr id="11" name="Picture 10">
            <a:extLst>
              <a:ext uri="{FF2B5EF4-FFF2-40B4-BE49-F238E27FC236}">
                <a16:creationId xmlns:a16="http://schemas.microsoft.com/office/drawing/2014/main" id="{3322BD79-937D-6DA3-C1EF-F1F011A3B45D}"/>
              </a:ext>
            </a:extLst>
          </p:cNvPr>
          <p:cNvPicPr>
            <a:picLocks noChangeAspect="1"/>
          </p:cNvPicPr>
          <p:nvPr/>
        </p:nvPicPr>
        <p:blipFill>
          <a:blip r:embed="rId2"/>
          <a:stretch>
            <a:fillRect/>
          </a:stretch>
        </p:blipFill>
        <p:spPr>
          <a:xfrm>
            <a:off x="72370" y="3353200"/>
            <a:ext cx="4670268" cy="3359539"/>
          </a:xfrm>
          <a:prstGeom prst="rect">
            <a:avLst/>
          </a:prstGeom>
        </p:spPr>
      </p:pic>
      <p:graphicFrame>
        <p:nvGraphicFramePr>
          <p:cNvPr id="13" name="Chart 12">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209269417"/>
              </p:ext>
            </p:extLst>
          </p:nvPr>
        </p:nvGraphicFramePr>
        <p:xfrm>
          <a:off x="4742638" y="3243147"/>
          <a:ext cx="4130301" cy="30585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00000000-0008-0000-0B00-000002000000}"/>
              </a:ext>
            </a:extLst>
          </p:cNvPr>
          <p:cNvGraphicFramePr>
            <a:graphicFrameLocks/>
          </p:cNvGraphicFramePr>
          <p:nvPr>
            <p:extLst>
              <p:ext uri="{D42A27DB-BD31-4B8C-83A1-F6EECF244321}">
                <p14:modId xmlns:p14="http://schemas.microsoft.com/office/powerpoint/2010/main" val="4250097269"/>
              </p:ext>
            </p:extLst>
          </p:nvPr>
        </p:nvGraphicFramePr>
        <p:xfrm>
          <a:off x="-252625" y="1320313"/>
          <a:ext cx="3299527" cy="20910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FEBB5AD3-AC8A-407A-9569-3DA1C0E13520}">
  <ds:schemaRefs>
    <ds:schemaRef ds:uri="http://schemas.microsoft.com/sharepoint/v3/contenttype/forms"/>
  </ds:schemaRefs>
</ds:datastoreItem>
</file>

<file path=customXml/itemProps3.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538</TotalTime>
  <Words>2962</Words>
  <Application>Microsoft Office PowerPoint</Application>
  <PresentationFormat>On-screen Show (4:3)</PresentationFormat>
  <Paragraphs>600</Paragraphs>
  <Slides>43</Slides>
  <Notes>15</Notes>
  <HiddenSlides>0</HiddenSlides>
  <MMClips>1</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43</vt:i4>
      </vt:variant>
    </vt:vector>
  </HeadingPairs>
  <TitlesOfParts>
    <vt:vector size="56" baseType="lpstr">
      <vt:lpstr>ＭＳ Ｐゴシック</vt:lpstr>
      <vt:lpstr>Aparajita</vt:lpstr>
      <vt:lpstr>Arial</vt:lpstr>
      <vt:lpstr>Calibri</vt:lpstr>
      <vt:lpstr>Calibri Light</vt:lpstr>
      <vt:lpstr>Cambria</vt:lpstr>
      <vt:lpstr>Comic Sans MS</vt:lpstr>
      <vt:lpstr>Tahoma</vt:lpstr>
      <vt:lpstr>Ubuntu</vt:lpstr>
      <vt:lpstr>Ubuntu Light</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A long-term perspective</vt:lpstr>
      <vt:lpstr>PowerPoint Presentation</vt:lpstr>
      <vt:lpstr>MAGIC OF CERN</vt:lpstr>
      <vt:lpstr>PowerPoint Presentation</vt:lpstr>
      <vt:lpstr>Our priorities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Rachelle Decreuse-Michaud</cp:lastModifiedBy>
  <cp:revision>79</cp:revision>
  <dcterms:created xsi:type="dcterms:W3CDTF">2021-01-04T15:57:32Z</dcterms:created>
  <dcterms:modified xsi:type="dcterms:W3CDTF">2024-08-07T14:37:56Z</dcterms:modified>
</cp:coreProperties>
</file>