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15"/>
    </p:embeddedFont>
    <p:embeddedFont>
      <p:font typeface="Inter" panose="020B0604020202020204" charset="0"/>
      <p:regular r:id="rId16"/>
      <p:bold r:id="rId17"/>
      <p:italic r:id="rId18"/>
      <p:boldItalic r:id="rId19"/>
    </p:embeddedFont>
    <p:embeddedFont>
      <p:font typeface="Inter SemiBold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daad44ec_0_5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2f0daad44ec_0_5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2f0daad44ec_0_17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2f0daad44ec_0_17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f0daad44ec_0_1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f0daad44ec_0_1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f0daad44ec_0_17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f0daad44ec_0_17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0daad44ec_0_10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0daad44ec_0_10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f148f1075d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f148f1075d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f0daad44ec_0_1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f0daad44ec_0_1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f0daad44ec_0_16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f0daad44ec_0_16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f0daad44ec_0_16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f0daad44ec_0_16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f0daad44ec_0_1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f0daad44ec_0_1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f0daad44ec_0_1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2f0daad44ec_0_1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f0daad44ec_0_17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f0daad44ec_0_17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. text columns purple">
  <p:cSld name="CUSTOM_9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3">
            <a:alphaModFix/>
          </a:blip>
          <a:srcRect l="-1721" t="-5349" r="-2012" b="-5638"/>
          <a:stretch/>
        </p:blipFill>
        <p:spPr>
          <a:xfrm>
            <a:off x="7390811" y="261050"/>
            <a:ext cx="1532339" cy="6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4275" y="2044425"/>
            <a:ext cx="3834900" cy="30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 sz="200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2"/>
          </p:nvPr>
        </p:nvSpPr>
        <p:spPr>
          <a:xfrm>
            <a:off x="4971625" y="2044425"/>
            <a:ext cx="3834900" cy="30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 sz="200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3"/>
          </p:nvPr>
        </p:nvSpPr>
        <p:spPr>
          <a:xfrm>
            <a:off x="325225" y="1487350"/>
            <a:ext cx="41010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 SemiBold"/>
              <a:buNone/>
              <a:defRPr sz="2200">
                <a:solidFill>
                  <a:schemeClr val="dk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4"/>
          </p:nvPr>
        </p:nvSpPr>
        <p:spPr>
          <a:xfrm>
            <a:off x="4973425" y="1487350"/>
            <a:ext cx="41010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 SemiBold"/>
              <a:buNone/>
              <a:defRPr sz="2200">
                <a:solidFill>
                  <a:schemeClr val="dk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314275" y="261050"/>
            <a:ext cx="6881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sz="3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CUSTOM_9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-75" y="827425"/>
            <a:ext cx="9144000" cy="43161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E6E4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/>
          </a:blip>
          <a:srcRect l="-1721" t="-5349" r="-2012" b="-5638"/>
          <a:stretch/>
        </p:blipFill>
        <p:spPr>
          <a:xfrm>
            <a:off x="7390811" y="261050"/>
            <a:ext cx="1532339" cy="6292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971625" y="2044425"/>
            <a:ext cx="3834900" cy="30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 sz="200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2"/>
          </p:nvPr>
        </p:nvSpPr>
        <p:spPr>
          <a:xfrm>
            <a:off x="274650" y="1360900"/>
            <a:ext cx="41010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 SemiBold"/>
              <a:buNone/>
              <a:defRPr sz="2200">
                <a:solidFill>
                  <a:schemeClr val="dk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3"/>
          </p:nvPr>
        </p:nvSpPr>
        <p:spPr>
          <a:xfrm>
            <a:off x="4971625" y="1403050"/>
            <a:ext cx="41010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 SemiBold"/>
              <a:buNone/>
              <a:defRPr sz="2200">
                <a:solidFill>
                  <a:schemeClr val="dk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 SemiBold"/>
              <a:buNone/>
              <a:defRPr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179400" y="133625"/>
            <a:ext cx="6881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  <a:defRPr sz="3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Bebas Neue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414178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 sz="1300">
                <a:solidFill>
                  <a:schemeClr val="dk1"/>
                </a:solidFill>
              </a:defRPr>
            </a:lvl1pPr>
            <a:lvl2pPr lvl="1" rtl="0">
              <a:buNone/>
              <a:defRPr sz="1300">
                <a:solidFill>
                  <a:schemeClr val="dk1"/>
                </a:solidFill>
              </a:defRPr>
            </a:lvl2pPr>
            <a:lvl3pPr lvl="2" rtl="0">
              <a:buNone/>
              <a:defRPr sz="1300">
                <a:solidFill>
                  <a:schemeClr val="dk1"/>
                </a:solidFill>
              </a:defRPr>
            </a:lvl3pPr>
            <a:lvl4pPr lvl="3" rtl="0">
              <a:buNone/>
              <a:defRPr sz="1300">
                <a:solidFill>
                  <a:schemeClr val="dk1"/>
                </a:solidFill>
              </a:defRPr>
            </a:lvl4pPr>
            <a:lvl5pPr lvl="4" rtl="0">
              <a:buNone/>
              <a:defRPr sz="1300">
                <a:solidFill>
                  <a:schemeClr val="dk1"/>
                </a:solidFill>
              </a:defRPr>
            </a:lvl5pPr>
            <a:lvl6pPr lvl="5" rtl="0">
              <a:buNone/>
              <a:defRPr sz="1300">
                <a:solidFill>
                  <a:schemeClr val="dk1"/>
                </a:solidFill>
              </a:defRPr>
            </a:lvl6pPr>
            <a:lvl7pPr lvl="6" rtl="0">
              <a:buNone/>
              <a:defRPr sz="1300">
                <a:solidFill>
                  <a:schemeClr val="dk1"/>
                </a:solidFill>
              </a:defRPr>
            </a:lvl7pPr>
            <a:lvl8pPr lvl="7" rtl="0">
              <a:buNone/>
              <a:defRPr sz="1300">
                <a:solidFill>
                  <a:schemeClr val="dk1"/>
                </a:solidFill>
              </a:defRPr>
            </a:lvl8pPr>
            <a:lvl9pPr lvl="8" rtl="0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3300" y="227025"/>
            <a:ext cx="1722025" cy="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l="-1721" t="-5349" r="-2012" b="-5638"/>
          <a:stretch/>
        </p:blipFill>
        <p:spPr>
          <a:xfrm>
            <a:off x="7418148" y="105425"/>
            <a:ext cx="1532339" cy="6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. left text and photo light grey">
  <p:cSld name="CUSTOM_11_1_1_1_1_1_1">
    <p:bg>
      <p:bgPr>
        <a:solidFill>
          <a:srgbClr val="E6E4DB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>
            <a:spLocks noGrp="1"/>
          </p:cNvSpPr>
          <p:nvPr>
            <p:ph type="pic" idx="2"/>
          </p:nvPr>
        </p:nvSpPr>
        <p:spPr>
          <a:xfrm>
            <a:off x="5536350" y="1144975"/>
            <a:ext cx="3295800" cy="3711000"/>
          </a:xfrm>
          <a:prstGeom prst="roundRect">
            <a:avLst>
              <a:gd name="adj" fmla="val 13323"/>
            </a:avLst>
          </a:prstGeom>
          <a:noFill/>
          <a:ln>
            <a:noFill/>
          </a:ln>
        </p:spPr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574875" y="1958400"/>
            <a:ext cx="4461900" cy="24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  <a:defRPr sz="2000">
                <a:solidFill>
                  <a:schemeClr val="dk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0750" y="261050"/>
            <a:ext cx="1532390" cy="62925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574875" y="556950"/>
            <a:ext cx="4735800" cy="12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Bebas Neue"/>
              <a:buNone/>
              <a:defRPr b="1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t1518@yor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-iop-org.libproxy.york.ac.uk/book/mono/978-0-7503-5643-5" TargetMode="External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spirehep.net/files/428db041e829d7f9d851da1cc67fca9a" TargetMode="External"/><Relationship Id="rId5" Type="http://schemas.openxmlformats.org/officeDocument/2006/relationships/hyperlink" Target="https://journals.aps.org/prc/pdf/10.1103/PhysRevC.103.044315" TargetMode="External"/><Relationship Id="rId4" Type="http://schemas.openxmlformats.org/officeDocument/2006/relationships/hyperlink" Target="https://journals.aps.org/prc/pdf/10.1103/PhysRevC.95.02431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journals.aps.org/prc/pdf/10.1103/PhysRevC.101.02460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574875" y="1958400"/>
            <a:ext cx="4461900" cy="29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400"/>
              <a:t>August 2024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400"/>
              <a:t>Supervisor:		Professor David Jenkins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400"/>
              <a:t>Speaker: 		Jacob Towers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14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000"/>
              <a:t>Email: 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jt1518@york.ac.uk</a:t>
            </a:r>
            <a:r>
              <a:rPr lang="en-GB" sz="1000"/>
              <a:t> </a:t>
            </a: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574875" y="556950"/>
            <a:ext cx="4735800" cy="12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-GB" sz="2400"/>
              <a:t>Shape Coexistence in </a:t>
            </a:r>
            <a:r>
              <a:rPr lang="en-GB" sz="2400" baseline="30000"/>
              <a:t>28</a:t>
            </a:r>
            <a:r>
              <a:rPr lang="en-GB" sz="2400"/>
              <a:t>Si</a:t>
            </a:r>
            <a:endParaRPr sz="2400"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4">
            <a:alphaModFix/>
          </a:blip>
          <a:srcRect b="8223"/>
          <a:stretch/>
        </p:blipFill>
        <p:spPr>
          <a:xfrm>
            <a:off x="5310675" y="1001844"/>
            <a:ext cx="3220500" cy="3940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"/>
          <p:cNvSpPr txBox="1">
            <a:spLocks noGrp="1"/>
          </p:cNvSpPr>
          <p:nvPr>
            <p:ph type="sldNum" idx="12"/>
          </p:nvPr>
        </p:nvSpPr>
        <p:spPr>
          <a:xfrm>
            <a:off x="413508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344" name="Google Shape;344;p25"/>
          <p:cNvSpPr txBox="1">
            <a:spLocks noGrp="1"/>
          </p:cNvSpPr>
          <p:nvPr>
            <p:ph type="body" idx="1"/>
          </p:nvPr>
        </p:nvSpPr>
        <p:spPr>
          <a:xfrm>
            <a:off x="288025" y="1172875"/>
            <a:ext cx="3966000" cy="25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D G Jenkins and J L Wood 2023 </a:t>
            </a:r>
            <a:r>
              <a:rPr lang="en-GB" sz="1100" i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Data: A Collective Motion View</a:t>
            </a:r>
            <a:r>
              <a:rPr lang="en-GB" sz="1100" i="1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(Bristol: IOP Publishing)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P Adsley </a:t>
            </a:r>
            <a:r>
              <a:rPr lang="en-GB" sz="1100" i="1">
                <a:latin typeface="Times New Roman"/>
                <a:ea typeface="Times New Roman"/>
                <a:cs typeface="Times New Roman"/>
                <a:sym typeface="Times New Roman"/>
              </a:rPr>
              <a:t>et al.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2017 ⍺ clustering in 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28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Si probed through the identification of high-lying 0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states </a:t>
            </a:r>
            <a:r>
              <a:rPr lang="en-GB" sz="1100" i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B </a:t>
            </a:r>
            <a:r>
              <a:rPr lang="en-GB" sz="1100" b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95 </a:t>
            </a:r>
            <a:r>
              <a:rPr lang="en-GB" sz="11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024319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P Adsley </a:t>
            </a:r>
            <a:r>
              <a:rPr lang="en-GB" sz="1100" i="1">
                <a:latin typeface="Times New Roman"/>
                <a:ea typeface="Times New Roman"/>
                <a:cs typeface="Times New Roman"/>
                <a:sym typeface="Times New Roman"/>
              </a:rPr>
              <a:t>et al. 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2021 Isoscalar monopole and dipole transitions in 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24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Mg, 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26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Mg, and 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28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Si </a:t>
            </a:r>
            <a:r>
              <a:rPr lang="en-GB" sz="1100" i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C </a:t>
            </a:r>
            <a:r>
              <a:rPr lang="en-GB" sz="1100" b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103 </a:t>
            </a:r>
            <a:r>
              <a:rPr lang="en-GB" sz="11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044315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J T H Dowie </a:t>
            </a:r>
            <a:r>
              <a:rPr lang="en-GB" sz="1100" i="1">
                <a:latin typeface="Times New Roman"/>
                <a:ea typeface="Times New Roman"/>
                <a:cs typeface="Times New Roman"/>
                <a:sym typeface="Times New Roman"/>
              </a:rPr>
              <a:t>et al.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2020 Evidence for Shape Coexistence and Superdeformation in </a:t>
            </a:r>
            <a:r>
              <a:rPr lang="en-GB" sz="1100" baseline="30000">
                <a:latin typeface="Times New Roman"/>
                <a:ea typeface="Times New Roman"/>
                <a:cs typeface="Times New Roman"/>
                <a:sym typeface="Times New Roman"/>
              </a:rPr>
              <a:t>24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Mg </a:t>
            </a:r>
            <a:r>
              <a:rPr lang="en-GB" sz="1100" i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Lett. B </a:t>
            </a:r>
            <a:r>
              <a:rPr lang="en-GB" sz="1100" b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811 </a:t>
            </a:r>
            <a:r>
              <a:rPr lang="en-GB" sz="11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135855</a:t>
            </a: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5" name="Google Shape;345;p25"/>
          <p:cNvSpPr txBox="1"/>
          <p:nvPr/>
        </p:nvSpPr>
        <p:spPr>
          <a:xfrm>
            <a:off x="212300" y="158925"/>
            <a:ext cx="24822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Bibliography </a:t>
            </a:r>
            <a:endParaRPr sz="3400" b="1">
              <a:solidFill>
                <a:srgbClr val="FFFFFF"/>
              </a:solidFill>
            </a:endParaRPr>
          </a:p>
        </p:txBody>
      </p:sp>
      <p:pic>
        <p:nvPicPr>
          <p:cNvPr id="346" name="Google Shape;346;p25"/>
          <p:cNvPicPr preferRelativeResize="0"/>
          <p:nvPr/>
        </p:nvPicPr>
        <p:blipFill rotWithShape="1">
          <a:blip r:embed="rId7">
            <a:alphaModFix/>
          </a:blip>
          <a:srcRect t="-321" r="-341"/>
          <a:stretch/>
        </p:blipFill>
        <p:spPr>
          <a:xfrm>
            <a:off x="4390899" y="1126251"/>
            <a:ext cx="4481100" cy="3360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347" name="Google Shape;347;p25"/>
          <p:cNvSpPr txBox="1">
            <a:spLocks noGrp="1"/>
          </p:cNvSpPr>
          <p:nvPr>
            <p:ph type="subTitle" idx="2"/>
          </p:nvPr>
        </p:nvSpPr>
        <p:spPr>
          <a:xfrm>
            <a:off x="1063675" y="3730675"/>
            <a:ext cx="24147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Any Questions?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6"/>
          <p:cNvSpPr txBox="1">
            <a:spLocks noGrp="1"/>
          </p:cNvSpPr>
          <p:nvPr>
            <p:ph type="sldNum" idx="12"/>
          </p:nvPr>
        </p:nvSpPr>
        <p:spPr>
          <a:xfrm>
            <a:off x="410833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pic>
        <p:nvPicPr>
          <p:cNvPr id="353" name="Google Shape;35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350" y="1033862"/>
            <a:ext cx="4291200" cy="35622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354" name="Google Shape;354;p26"/>
          <p:cNvSpPr txBox="1"/>
          <p:nvPr/>
        </p:nvSpPr>
        <p:spPr>
          <a:xfrm>
            <a:off x="307600" y="93850"/>
            <a:ext cx="46755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Why proton scattering?</a:t>
            </a:r>
            <a:endParaRPr sz="2800" b="1">
              <a:solidFill>
                <a:srgbClr val="FFFFFF"/>
              </a:solidFill>
            </a:endParaRPr>
          </a:p>
        </p:txBody>
      </p:sp>
      <p:sp>
        <p:nvSpPr>
          <p:cNvPr id="355" name="Google Shape;355;p26"/>
          <p:cNvSpPr txBox="1"/>
          <p:nvPr/>
        </p:nvSpPr>
        <p:spPr>
          <a:xfrm>
            <a:off x="4657025" y="1181000"/>
            <a:ext cx="4091700" cy="33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Heavy ion fusion-evaporation reactions favour the population of high energy, high spin states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Inelastic electron scattering depends on theoretical models to estimate E0 transition strengths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Inelastic nucleon scattering allows for model-independent analysis of monopole transitions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Protons favour the population of low spin states at low incident energies</a:t>
            </a:r>
            <a:endParaRPr/>
          </a:p>
        </p:txBody>
      </p:sp>
      <p:sp>
        <p:nvSpPr>
          <p:cNvPr id="356" name="Google Shape;356;p26"/>
          <p:cNvSpPr txBox="1"/>
          <p:nvPr/>
        </p:nvSpPr>
        <p:spPr>
          <a:xfrm>
            <a:off x="512250" y="4508100"/>
            <a:ext cx="3979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Boromiza </a:t>
            </a:r>
            <a:r>
              <a:rPr lang="en-GB" sz="11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al.</a:t>
            </a:r>
            <a:r>
              <a:rPr lang="en-GB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2020 Nucleon inelastic scattering cross sections on </a:t>
            </a:r>
            <a:r>
              <a:rPr lang="en-GB" sz="11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r>
            <a:r>
              <a:rPr lang="en-GB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and </a:t>
            </a:r>
            <a:r>
              <a:rPr lang="en-GB" sz="11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r>
            <a:r>
              <a:rPr lang="en-GB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 </a:t>
            </a:r>
            <a:r>
              <a:rPr lang="en-GB" sz="1100" i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C</a:t>
            </a:r>
            <a:r>
              <a:rPr lang="en-GB" sz="11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100" b="1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101</a:t>
            </a:r>
            <a:r>
              <a:rPr lang="en-GB" sz="11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024604</a:t>
            </a:r>
            <a:r>
              <a:rPr lang="en-GB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27"/>
          <p:cNvPicPr preferRelativeResize="0"/>
          <p:nvPr/>
        </p:nvPicPr>
        <p:blipFill rotWithShape="1">
          <a:blip r:embed="rId3">
            <a:alphaModFix/>
          </a:blip>
          <a:srcRect r="37122"/>
          <a:stretch/>
        </p:blipFill>
        <p:spPr>
          <a:xfrm>
            <a:off x="3324428" y="1183225"/>
            <a:ext cx="5524500" cy="3566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362" name="Google Shape;362;p27"/>
          <p:cNvSpPr txBox="1">
            <a:spLocks noGrp="1"/>
          </p:cNvSpPr>
          <p:nvPr>
            <p:ph type="sldNum" idx="12"/>
          </p:nvPr>
        </p:nvSpPr>
        <p:spPr>
          <a:xfrm>
            <a:off x="412173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363" name="Google Shape;363;p27"/>
          <p:cNvSpPr txBox="1"/>
          <p:nvPr/>
        </p:nvSpPr>
        <p:spPr>
          <a:xfrm>
            <a:off x="218975" y="138875"/>
            <a:ext cx="63558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Why can we see other transitions? </a:t>
            </a:r>
            <a:endParaRPr sz="3400" b="1">
              <a:solidFill>
                <a:srgbClr val="FFFFFF"/>
              </a:solidFill>
            </a:endParaRPr>
          </a:p>
        </p:txBody>
      </p:sp>
      <p:pic>
        <p:nvPicPr>
          <p:cNvPr id="364" name="Google Shape;364;p27"/>
          <p:cNvPicPr preferRelativeResize="0"/>
          <p:nvPr/>
        </p:nvPicPr>
        <p:blipFill rotWithShape="1">
          <a:blip r:embed="rId4">
            <a:alphaModFix/>
          </a:blip>
          <a:srcRect l="9733" t="72760" r="78748" b="8273"/>
          <a:stretch/>
        </p:blipFill>
        <p:spPr>
          <a:xfrm>
            <a:off x="6040850" y="1708775"/>
            <a:ext cx="2257800" cy="2131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65" name="Google Shape;365;p27"/>
          <p:cNvSpPr txBox="1">
            <a:spLocks noGrp="1"/>
          </p:cNvSpPr>
          <p:nvPr>
            <p:ph type="body" idx="1"/>
          </p:nvPr>
        </p:nvSpPr>
        <p:spPr>
          <a:xfrm>
            <a:off x="246700" y="1130375"/>
            <a:ext cx="3171000" cy="29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Many transitions have a monopole component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This is typically weaker than the other components, but is isolated in the pair spectrum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As for the 0</a:t>
            </a:r>
            <a:r>
              <a:rPr lang="en-GB" sz="1800" baseline="30000"/>
              <a:t>+ </a:t>
            </a:r>
            <a:r>
              <a:rPr lang="en-GB" sz="1800"/>
              <a:t>→ 0</a:t>
            </a:r>
            <a:r>
              <a:rPr lang="en-GB" sz="1800" baseline="30000"/>
              <a:t>+</a:t>
            </a:r>
            <a:r>
              <a:rPr lang="en-GB" sz="1800"/>
              <a:t> case, the strength of this component can indicate a change in deformation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025" y="1188200"/>
            <a:ext cx="3957300" cy="3599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4101609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87" name="Google Shape;87;p17"/>
          <p:cNvSpPr txBox="1"/>
          <p:nvPr/>
        </p:nvSpPr>
        <p:spPr>
          <a:xfrm>
            <a:off x="205625" y="132150"/>
            <a:ext cx="5907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Shape Coexistence - What is it?</a:t>
            </a:r>
            <a:endParaRPr sz="3400" b="1">
              <a:solidFill>
                <a:srgbClr val="FFFFFF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4390800" y="1706250"/>
            <a:ext cx="4572000" cy="25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Inter"/>
                <a:ea typeface="Inter"/>
                <a:cs typeface="Inter"/>
                <a:sym typeface="Inter"/>
              </a:rPr>
              <a:t>Shape coexistence refers to the observation of distinct collective configurations at low energies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GB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change in the deformation of the nucleus increas</a:t>
            </a:r>
            <a:r>
              <a:rPr lang="en-GB" sz="1800">
                <a:latin typeface="Inter"/>
                <a:ea typeface="Inter"/>
                <a:cs typeface="Inter"/>
                <a:sym typeface="Inter"/>
              </a:rPr>
              <a:t>es the binding energy, accounting for the energy discrepancy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sldNum" idx="12"/>
          </p:nvPr>
        </p:nvSpPr>
        <p:spPr>
          <a:xfrm>
            <a:off x="414178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94" name="Google Shape;94;p18"/>
          <p:cNvSpPr txBox="1"/>
          <p:nvPr/>
        </p:nvSpPr>
        <p:spPr>
          <a:xfrm>
            <a:off x="205625" y="132150"/>
            <a:ext cx="5907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Why does it matter?</a:t>
            </a:r>
            <a:endParaRPr sz="3400" b="1">
              <a:solidFill>
                <a:srgbClr val="FFFFFF"/>
              </a:solidFill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2336038" y="1149425"/>
            <a:ext cx="4285500" cy="3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Inter"/>
                <a:ea typeface="Inter"/>
                <a:cs typeface="Inter"/>
                <a:sym typeface="Inter"/>
              </a:rPr>
              <a:t>It is impossible to explain some of the lowest lying excited states in nuclei without shape coexistence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has become increasingly evident as we have progressed across the nuclear chart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has effects on nuclear reaction cross-sections, particularly in nucleosynthesis 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7657745" y="4051134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7657781" y="3621229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7344834" y="3618012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7196465" y="3743524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7196429" y="3951389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8282202" y="1665913"/>
            <a:ext cx="6411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aseline="-25000"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7303725" y="4481025"/>
            <a:ext cx="9339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800" baseline="30000">
                <a:latin typeface="Inter SemiBold"/>
                <a:ea typeface="Inter SemiBold"/>
                <a:cs typeface="Inter SemiBold"/>
                <a:sym typeface="Inter SemiBold"/>
              </a:rPr>
              <a:t>12</a:t>
            </a:r>
            <a:r>
              <a:rPr lang="en-GB" sz="1800">
                <a:latin typeface="Inter SemiBold"/>
                <a:ea typeface="Inter SemiBold"/>
                <a:cs typeface="Inter SemiBold"/>
                <a:sym typeface="Inter SemiBold"/>
              </a:rPr>
              <a:t>C</a:t>
            </a:r>
            <a:endParaRPr sz="1600"/>
          </a:p>
        </p:txBody>
      </p:sp>
      <p:sp>
        <p:nvSpPr>
          <p:cNvPr id="103" name="Google Shape;103;p18"/>
          <p:cNvSpPr/>
          <p:nvPr/>
        </p:nvSpPr>
        <p:spPr>
          <a:xfrm>
            <a:off x="7344870" y="4077254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8"/>
          <p:cNvSpPr/>
          <p:nvPr/>
        </p:nvSpPr>
        <p:spPr>
          <a:xfrm>
            <a:off x="7539174" y="3618048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8"/>
          <p:cNvSpPr/>
          <p:nvPr/>
        </p:nvSpPr>
        <p:spPr>
          <a:xfrm>
            <a:off x="7539138" y="4119810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7739670" y="3951425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7344834" y="3743488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7739634" y="3743488"/>
            <a:ext cx="342600" cy="3333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7539174" y="3873170"/>
            <a:ext cx="342600" cy="3333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8"/>
          <p:cNvCxnSpPr/>
          <p:nvPr/>
        </p:nvCxnSpPr>
        <p:spPr>
          <a:xfrm>
            <a:off x="7629875" y="2470775"/>
            <a:ext cx="300" cy="1072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" name="Google Shape;111;p18"/>
          <p:cNvSpPr txBox="1"/>
          <p:nvPr/>
        </p:nvSpPr>
        <p:spPr>
          <a:xfrm>
            <a:off x="7976002" y="3801913"/>
            <a:ext cx="6411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12" name="Google Shape;112;p18"/>
          <p:cNvSpPr/>
          <p:nvPr/>
        </p:nvSpPr>
        <p:spPr>
          <a:xfrm>
            <a:off x="7140700" y="2027085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8"/>
          <p:cNvSpPr/>
          <p:nvPr/>
        </p:nvSpPr>
        <p:spPr>
          <a:xfrm>
            <a:off x="7181841" y="1825827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8"/>
          <p:cNvSpPr/>
          <p:nvPr/>
        </p:nvSpPr>
        <p:spPr>
          <a:xfrm>
            <a:off x="7303779" y="2084325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8"/>
          <p:cNvSpPr/>
          <p:nvPr/>
        </p:nvSpPr>
        <p:spPr>
          <a:xfrm>
            <a:off x="7367753" y="1877234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8"/>
          <p:cNvSpPr/>
          <p:nvPr/>
        </p:nvSpPr>
        <p:spPr>
          <a:xfrm>
            <a:off x="7783825" y="1897835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8"/>
          <p:cNvSpPr/>
          <p:nvPr/>
        </p:nvSpPr>
        <p:spPr>
          <a:xfrm>
            <a:off x="7824966" y="1696577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7946904" y="1955075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8010878" y="1747984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8"/>
          <p:cNvSpPr/>
          <p:nvPr/>
        </p:nvSpPr>
        <p:spPr>
          <a:xfrm>
            <a:off x="7355225" y="1379035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8"/>
          <p:cNvSpPr/>
          <p:nvPr/>
        </p:nvSpPr>
        <p:spPr>
          <a:xfrm>
            <a:off x="7396366" y="1177777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8"/>
          <p:cNvSpPr/>
          <p:nvPr/>
        </p:nvSpPr>
        <p:spPr>
          <a:xfrm>
            <a:off x="7518304" y="1436275"/>
            <a:ext cx="326100" cy="3117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8"/>
          <p:cNvSpPr/>
          <p:nvPr/>
        </p:nvSpPr>
        <p:spPr>
          <a:xfrm>
            <a:off x="7582278" y="1229184"/>
            <a:ext cx="326100" cy="3117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680225" y="1167775"/>
            <a:ext cx="695100" cy="1072500"/>
          </a:xfrm>
          <a:prstGeom prst="ellipse">
            <a:avLst/>
          </a:prstGeom>
          <a:solidFill>
            <a:srgbClr val="FF99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661770" y="2702350"/>
            <a:ext cx="732000" cy="716400"/>
          </a:xfrm>
          <a:prstGeom prst="ellipse">
            <a:avLst/>
          </a:prstGeom>
          <a:solidFill>
            <a:srgbClr val="FF99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465728" y="3953300"/>
            <a:ext cx="1124100" cy="666300"/>
          </a:xfrm>
          <a:prstGeom prst="ellipse">
            <a:avLst/>
          </a:prstGeom>
          <a:solidFill>
            <a:srgbClr val="FF99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18"/>
          <p:cNvCxnSpPr/>
          <p:nvPr/>
        </p:nvCxnSpPr>
        <p:spPr>
          <a:xfrm>
            <a:off x="987600" y="2326248"/>
            <a:ext cx="0" cy="30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8" name="Google Shape;128;p18"/>
          <p:cNvCxnSpPr/>
          <p:nvPr/>
        </p:nvCxnSpPr>
        <p:spPr>
          <a:xfrm rot="10800000" flipH="1">
            <a:off x="1066450" y="2293350"/>
            <a:ext cx="1500" cy="33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9" name="Google Shape;129;p18"/>
          <p:cNvCxnSpPr/>
          <p:nvPr/>
        </p:nvCxnSpPr>
        <p:spPr>
          <a:xfrm>
            <a:off x="987600" y="3494462"/>
            <a:ext cx="0" cy="42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0" name="Google Shape;130;p18"/>
          <p:cNvCxnSpPr/>
          <p:nvPr/>
        </p:nvCxnSpPr>
        <p:spPr>
          <a:xfrm rot="10800000" flipH="1">
            <a:off x="1066450" y="3448125"/>
            <a:ext cx="1500" cy="47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1" name="Google Shape;131;p18"/>
          <p:cNvSpPr txBox="1"/>
          <p:nvPr/>
        </p:nvSpPr>
        <p:spPr>
          <a:xfrm>
            <a:off x="7507950" y="2773488"/>
            <a:ext cx="10671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7.65 MeV</a:t>
            </a:r>
            <a:endParaRPr sz="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00" y="1358753"/>
            <a:ext cx="4696799" cy="308894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>
            <a:spLocks noGrp="1"/>
          </p:cNvSpPr>
          <p:nvPr>
            <p:ph type="sldNum" idx="12"/>
          </p:nvPr>
        </p:nvSpPr>
        <p:spPr>
          <a:xfrm>
            <a:off x="4101659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38" name="Google Shape;138;p19"/>
          <p:cNvSpPr txBox="1"/>
          <p:nvPr/>
        </p:nvSpPr>
        <p:spPr>
          <a:xfrm>
            <a:off x="212300" y="138850"/>
            <a:ext cx="4696800" cy="6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How do we investigate it?</a:t>
            </a:r>
            <a:endParaRPr sz="3400" b="1">
              <a:solidFill>
                <a:srgbClr val="FFFFFF"/>
              </a:solidFill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4836000" y="1455700"/>
            <a:ext cx="4308000" cy="26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Monopole (E0) transition strengths are directly related to changes in deformation and the mixing between the initial and final configurations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These components must conserve spin, through internal conversion (IC) or internal pair formation (IPF)</a:t>
            </a:r>
            <a:endParaRPr sz="22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1197850" y="3796725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IC</a:t>
            </a:r>
            <a:endParaRPr sz="1000"/>
          </a:p>
        </p:txBody>
      </p:sp>
      <p:sp>
        <p:nvSpPr>
          <p:cNvPr id="141" name="Google Shape;141;p19"/>
          <p:cNvSpPr txBox="1"/>
          <p:nvPr/>
        </p:nvSpPr>
        <p:spPr>
          <a:xfrm>
            <a:off x="895450" y="1455700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IPF</a:t>
            </a:r>
            <a:endParaRPr sz="1000"/>
          </a:p>
        </p:txBody>
      </p:sp>
      <p:sp>
        <p:nvSpPr>
          <p:cNvPr id="142" name="Google Shape;142;p19"/>
          <p:cNvSpPr txBox="1"/>
          <p:nvPr/>
        </p:nvSpPr>
        <p:spPr>
          <a:xfrm>
            <a:off x="-229675" y="3281675"/>
            <a:ext cx="12129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Single Photon </a:t>
            </a:r>
            <a:endParaRPr sz="800">
              <a:latin typeface="Inter SemiBold"/>
              <a:ea typeface="Inter SemiBold"/>
              <a:cs typeface="Inter SemiBold"/>
              <a:sym typeface="Inter SemiBold"/>
            </a:endParaRPr>
          </a:p>
          <a:p>
            <a: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Emission</a:t>
            </a:r>
            <a:endParaRPr sz="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410833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body" idx="1"/>
          </p:nvPr>
        </p:nvSpPr>
        <p:spPr>
          <a:xfrm>
            <a:off x="255500" y="1423475"/>
            <a:ext cx="4520700" cy="27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Inter"/>
                <a:ea typeface="Inter"/>
                <a:cs typeface="Inter"/>
                <a:sym typeface="Inter"/>
              </a:rPr>
              <a:t>E0 transition strengths have not been reported for </a:t>
            </a:r>
            <a:r>
              <a:rPr lang="en-GB" sz="1800" baseline="30000">
                <a:latin typeface="Inter"/>
                <a:ea typeface="Inter"/>
                <a:cs typeface="Inter"/>
                <a:sym typeface="Inter"/>
              </a:rPr>
              <a:t>28</a:t>
            </a:r>
            <a:r>
              <a:rPr lang="en-GB" sz="1800">
                <a:latin typeface="Inter"/>
                <a:ea typeface="Inter"/>
                <a:cs typeface="Inter"/>
                <a:sym typeface="Inter"/>
              </a:rPr>
              <a:t>Si previously, and its oblate ground state is uncommon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Inter"/>
                <a:ea typeface="Inter"/>
                <a:cs typeface="Inter"/>
                <a:sym typeface="Inter"/>
              </a:rPr>
              <a:t>Further, the 9.71 MeV 0</a:t>
            </a:r>
            <a:r>
              <a:rPr lang="en-GB" sz="1800" baseline="-25000">
                <a:latin typeface="Inter"/>
                <a:ea typeface="Inter"/>
                <a:cs typeface="Inter"/>
                <a:sym typeface="Inter"/>
              </a:rPr>
              <a:t>4</a:t>
            </a:r>
            <a:r>
              <a:rPr lang="en-GB" sz="1800" baseline="30000">
                <a:latin typeface="Inter"/>
                <a:ea typeface="Inter"/>
                <a:cs typeface="Inter"/>
                <a:sym typeface="Inter"/>
              </a:rPr>
              <a:t>+</a:t>
            </a:r>
            <a:r>
              <a:rPr lang="en-GB" sz="1800">
                <a:latin typeface="Inter"/>
                <a:ea typeface="Inter"/>
                <a:cs typeface="Inter"/>
                <a:sym typeface="Inter"/>
              </a:rPr>
              <a:t> state was recently identified for the first time by inelastic ⍺-scattering and is predicted to be the superdeformed bandhead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20"/>
          <p:cNvSpPr txBox="1"/>
          <p:nvPr/>
        </p:nvSpPr>
        <p:spPr>
          <a:xfrm>
            <a:off x="274650" y="113700"/>
            <a:ext cx="4815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chemeClr val="lt1"/>
                </a:solidFill>
              </a:rPr>
              <a:t>Why </a:t>
            </a:r>
            <a:r>
              <a:rPr lang="en-GB" sz="2800" b="1" baseline="30000">
                <a:solidFill>
                  <a:schemeClr val="lt1"/>
                </a:solidFill>
              </a:rPr>
              <a:t>28</a:t>
            </a:r>
            <a:r>
              <a:rPr lang="en-GB" sz="2800" b="1">
                <a:solidFill>
                  <a:schemeClr val="lt1"/>
                </a:solidFill>
              </a:rPr>
              <a:t>Si?</a:t>
            </a:r>
            <a:endParaRPr sz="800"/>
          </a:p>
        </p:txBody>
      </p:sp>
      <p:sp>
        <p:nvSpPr>
          <p:cNvPr id="150" name="Google Shape;150;p20"/>
          <p:cNvSpPr/>
          <p:nvPr/>
        </p:nvSpPr>
        <p:spPr>
          <a:xfrm>
            <a:off x="6503236" y="41793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0"/>
          <p:cNvSpPr/>
          <p:nvPr/>
        </p:nvSpPr>
        <p:spPr>
          <a:xfrm>
            <a:off x="6543761" y="42036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0"/>
          <p:cNvSpPr/>
          <p:nvPr/>
        </p:nvSpPr>
        <p:spPr>
          <a:xfrm>
            <a:off x="6338836" y="45308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6485036" y="45028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0"/>
          <p:cNvSpPr/>
          <p:nvPr/>
        </p:nvSpPr>
        <p:spPr>
          <a:xfrm>
            <a:off x="6409273" y="45308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0"/>
          <p:cNvSpPr/>
          <p:nvPr/>
        </p:nvSpPr>
        <p:spPr>
          <a:xfrm>
            <a:off x="6329198" y="42073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0"/>
          <p:cNvSpPr/>
          <p:nvPr/>
        </p:nvSpPr>
        <p:spPr>
          <a:xfrm>
            <a:off x="6249786" y="44151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0"/>
          <p:cNvSpPr/>
          <p:nvPr/>
        </p:nvSpPr>
        <p:spPr>
          <a:xfrm>
            <a:off x="6409261" y="41793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0"/>
          <p:cNvSpPr/>
          <p:nvPr/>
        </p:nvSpPr>
        <p:spPr>
          <a:xfrm>
            <a:off x="6249786" y="43532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/>
          <p:nvPr/>
        </p:nvSpPr>
        <p:spPr>
          <a:xfrm>
            <a:off x="6310211" y="44711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0"/>
          <p:cNvSpPr/>
          <p:nvPr/>
        </p:nvSpPr>
        <p:spPr>
          <a:xfrm>
            <a:off x="6274773" y="425977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6583636" y="425977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0"/>
          <p:cNvSpPr/>
          <p:nvPr/>
        </p:nvSpPr>
        <p:spPr>
          <a:xfrm>
            <a:off x="6381361" y="44711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0"/>
          <p:cNvSpPr/>
          <p:nvPr/>
        </p:nvSpPr>
        <p:spPr>
          <a:xfrm>
            <a:off x="6388348" y="42353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0"/>
          <p:cNvSpPr/>
          <p:nvPr/>
        </p:nvSpPr>
        <p:spPr>
          <a:xfrm>
            <a:off x="6338836" y="42972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0"/>
          <p:cNvSpPr/>
          <p:nvPr/>
        </p:nvSpPr>
        <p:spPr>
          <a:xfrm>
            <a:off x="6388336" y="44151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6456411" y="44711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/>
          <p:nvPr/>
        </p:nvSpPr>
        <p:spPr>
          <a:xfrm>
            <a:off x="6338848" y="43532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0"/>
          <p:cNvSpPr/>
          <p:nvPr/>
        </p:nvSpPr>
        <p:spPr>
          <a:xfrm>
            <a:off x="6568786" y="44711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6602611" y="43532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0"/>
          <p:cNvSpPr/>
          <p:nvPr/>
        </p:nvSpPr>
        <p:spPr>
          <a:xfrm>
            <a:off x="7393761" y="34458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0"/>
          <p:cNvSpPr/>
          <p:nvPr/>
        </p:nvSpPr>
        <p:spPr>
          <a:xfrm>
            <a:off x="7182223" y="35254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7348786" y="35254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0"/>
          <p:cNvSpPr/>
          <p:nvPr/>
        </p:nvSpPr>
        <p:spPr>
          <a:xfrm>
            <a:off x="7109561" y="34075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0"/>
          <p:cNvSpPr/>
          <p:nvPr/>
        </p:nvSpPr>
        <p:spPr>
          <a:xfrm>
            <a:off x="7150073" y="34877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7299823" y="35271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0"/>
          <p:cNvSpPr/>
          <p:nvPr/>
        </p:nvSpPr>
        <p:spPr>
          <a:xfrm>
            <a:off x="7299823" y="32879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0"/>
          <p:cNvSpPr/>
          <p:nvPr/>
        </p:nvSpPr>
        <p:spPr>
          <a:xfrm>
            <a:off x="7375561" y="33328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0"/>
          <p:cNvSpPr/>
          <p:nvPr/>
        </p:nvSpPr>
        <p:spPr>
          <a:xfrm>
            <a:off x="7229361" y="35271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0"/>
          <p:cNvSpPr/>
          <p:nvPr/>
        </p:nvSpPr>
        <p:spPr>
          <a:xfrm>
            <a:off x="7229361" y="32879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0"/>
          <p:cNvSpPr/>
          <p:nvPr/>
        </p:nvSpPr>
        <p:spPr>
          <a:xfrm>
            <a:off x="7150073" y="33329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0"/>
          <p:cNvSpPr/>
          <p:nvPr/>
        </p:nvSpPr>
        <p:spPr>
          <a:xfrm>
            <a:off x="7182211" y="34075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7623123" y="34053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0"/>
          <p:cNvSpPr/>
          <p:nvPr/>
        </p:nvSpPr>
        <p:spPr>
          <a:xfrm>
            <a:off x="7769323" y="15667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0"/>
          <p:cNvSpPr/>
          <p:nvPr/>
        </p:nvSpPr>
        <p:spPr>
          <a:xfrm>
            <a:off x="7906073" y="13995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0"/>
          <p:cNvSpPr/>
          <p:nvPr/>
        </p:nvSpPr>
        <p:spPr>
          <a:xfrm>
            <a:off x="7867773" y="12846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0"/>
          <p:cNvSpPr/>
          <p:nvPr/>
        </p:nvSpPr>
        <p:spPr>
          <a:xfrm>
            <a:off x="7788473" y="12554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0"/>
          <p:cNvSpPr/>
          <p:nvPr/>
        </p:nvSpPr>
        <p:spPr>
          <a:xfrm>
            <a:off x="7906073" y="14635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0"/>
          <p:cNvSpPr/>
          <p:nvPr/>
        </p:nvSpPr>
        <p:spPr>
          <a:xfrm>
            <a:off x="7867773" y="15038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0"/>
          <p:cNvSpPr/>
          <p:nvPr/>
        </p:nvSpPr>
        <p:spPr>
          <a:xfrm>
            <a:off x="7632573" y="14961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0"/>
          <p:cNvSpPr/>
          <p:nvPr/>
        </p:nvSpPr>
        <p:spPr>
          <a:xfrm>
            <a:off x="7715273" y="12554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0"/>
          <p:cNvSpPr/>
          <p:nvPr/>
        </p:nvSpPr>
        <p:spPr>
          <a:xfrm>
            <a:off x="7715273" y="15435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0"/>
          <p:cNvSpPr/>
          <p:nvPr/>
        </p:nvSpPr>
        <p:spPr>
          <a:xfrm>
            <a:off x="7670873" y="12846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0"/>
          <p:cNvSpPr/>
          <p:nvPr/>
        </p:nvSpPr>
        <p:spPr>
          <a:xfrm>
            <a:off x="7750173" y="12846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0"/>
          <p:cNvSpPr/>
          <p:nvPr/>
        </p:nvSpPr>
        <p:spPr>
          <a:xfrm>
            <a:off x="7832873" y="14620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0"/>
          <p:cNvSpPr/>
          <p:nvPr/>
        </p:nvSpPr>
        <p:spPr>
          <a:xfrm>
            <a:off x="5860598" y="26665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0"/>
          <p:cNvSpPr/>
          <p:nvPr/>
        </p:nvSpPr>
        <p:spPr>
          <a:xfrm>
            <a:off x="5860611" y="2514495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0"/>
          <p:cNvSpPr/>
          <p:nvPr/>
        </p:nvSpPr>
        <p:spPr>
          <a:xfrm>
            <a:off x="5753223" y="25133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0"/>
          <p:cNvSpPr/>
          <p:nvPr/>
        </p:nvSpPr>
        <p:spPr>
          <a:xfrm>
            <a:off x="5702311" y="2557745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0"/>
          <p:cNvSpPr/>
          <p:nvPr/>
        </p:nvSpPr>
        <p:spPr>
          <a:xfrm>
            <a:off x="5702298" y="26312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0"/>
          <p:cNvSpPr/>
          <p:nvPr/>
        </p:nvSpPr>
        <p:spPr>
          <a:xfrm>
            <a:off x="5422148" y="24500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0"/>
          <p:cNvSpPr/>
          <p:nvPr/>
        </p:nvSpPr>
        <p:spPr>
          <a:xfrm>
            <a:off x="5304548" y="26836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0"/>
          <p:cNvSpPr/>
          <p:nvPr/>
        </p:nvSpPr>
        <p:spPr>
          <a:xfrm>
            <a:off x="5462648" y="26836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5304548" y="26439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0"/>
          <p:cNvSpPr/>
          <p:nvPr/>
        </p:nvSpPr>
        <p:spPr>
          <a:xfrm>
            <a:off x="5259598" y="25657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0"/>
          <p:cNvSpPr txBox="1"/>
          <p:nvPr/>
        </p:nvSpPr>
        <p:spPr>
          <a:xfrm>
            <a:off x="6069195" y="4576893"/>
            <a:ext cx="8316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28</a:t>
            </a: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Si</a:t>
            </a:r>
            <a:endParaRPr/>
          </a:p>
        </p:txBody>
      </p:sp>
      <p:sp>
        <p:nvSpPr>
          <p:cNvPr id="206" name="Google Shape;206;p20"/>
          <p:cNvSpPr txBox="1"/>
          <p:nvPr/>
        </p:nvSpPr>
        <p:spPr>
          <a:xfrm>
            <a:off x="7734502" y="3266868"/>
            <a:ext cx="6303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="0" i="0" u="none" strike="noStrike" cap="none" baseline="-25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207" name="Google Shape;207;p20"/>
          <p:cNvSpPr txBox="1"/>
          <p:nvPr/>
        </p:nvSpPr>
        <p:spPr>
          <a:xfrm>
            <a:off x="5864852" y="2424638"/>
            <a:ext cx="6411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="0" i="0" u="none" strike="noStrike" cap="none" baseline="-25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3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208" name="Google Shape;208;p20"/>
          <p:cNvSpPr txBox="1"/>
          <p:nvPr/>
        </p:nvSpPr>
        <p:spPr>
          <a:xfrm>
            <a:off x="6568780" y="4236175"/>
            <a:ext cx="10125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="0" i="0" u="none" strike="noStrike" cap="none" baseline="-25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209" name="Google Shape;209;p20"/>
          <p:cNvSpPr txBox="1"/>
          <p:nvPr/>
        </p:nvSpPr>
        <p:spPr>
          <a:xfrm>
            <a:off x="8179577" y="1255868"/>
            <a:ext cx="6303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aseline="-25000">
                <a:latin typeface="Inter SemiBold"/>
                <a:ea typeface="Inter SemiBold"/>
                <a:cs typeface="Inter SemiBold"/>
                <a:sym typeface="Inter SemiBold"/>
              </a:rPr>
              <a:t>4</a:t>
            </a:r>
            <a:r>
              <a:rPr lang="en-GB" sz="16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1600" b="0" i="0" u="none" strike="noStrike" cap="none">
              <a:solidFill>
                <a:srgbClr val="00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210" name="Google Shape;210;p20"/>
          <p:cNvSpPr txBox="1"/>
          <p:nvPr/>
        </p:nvSpPr>
        <p:spPr>
          <a:xfrm>
            <a:off x="5094925" y="2754413"/>
            <a:ext cx="10125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 baseline="30000">
                <a:latin typeface="Inter SemiBold"/>
                <a:ea typeface="Inter SemiBold"/>
                <a:cs typeface="Inter SemiBold"/>
                <a:sym typeface="Inter SemiBold"/>
              </a:rPr>
              <a:t>16</a:t>
            </a: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O + </a:t>
            </a:r>
            <a:r>
              <a:rPr lang="en-GB" sz="1200" baseline="30000">
                <a:latin typeface="Inter SemiBold"/>
                <a:ea typeface="Inter SemiBold"/>
                <a:cs typeface="Inter SemiBold"/>
                <a:sym typeface="Inter SemiBold"/>
              </a:rPr>
              <a:t>12</a:t>
            </a: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C</a:t>
            </a:r>
            <a:endParaRPr sz="1000"/>
          </a:p>
        </p:txBody>
      </p:sp>
      <p:sp>
        <p:nvSpPr>
          <p:cNvPr id="211" name="Google Shape;211;p20"/>
          <p:cNvSpPr txBox="1"/>
          <p:nvPr/>
        </p:nvSpPr>
        <p:spPr>
          <a:xfrm>
            <a:off x="6900800" y="3603713"/>
            <a:ext cx="12454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 b="0" i="0" u="none" strike="noStrike" cap="none" baseline="30000" dirty="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1200" baseline="30000" dirty="0"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200" dirty="0">
                <a:latin typeface="Inter SemiBold"/>
                <a:ea typeface="Inter SemiBold"/>
                <a:cs typeface="Inter SemiBold"/>
                <a:sym typeface="Inter SemiBold"/>
              </a:rPr>
              <a:t>Ne + </a:t>
            </a:r>
            <a:r>
              <a:rPr lang="en-GB" sz="1200" baseline="30000" dirty="0">
                <a:latin typeface="Inter SemiBold"/>
                <a:ea typeface="Inter SemiBold"/>
                <a:cs typeface="Inter SemiBold"/>
                <a:sym typeface="Inter SemiBold"/>
              </a:rPr>
              <a:t>8</a:t>
            </a:r>
            <a:r>
              <a:rPr lang="en-GB" sz="1200" dirty="0">
                <a:latin typeface="Inter SemiBold"/>
                <a:ea typeface="Inter SemiBold"/>
                <a:cs typeface="Inter SemiBold"/>
                <a:sym typeface="Inter SemiBold"/>
              </a:rPr>
              <a:t>Be</a:t>
            </a:r>
            <a:endParaRPr sz="1000" dirty="0"/>
          </a:p>
        </p:txBody>
      </p:sp>
      <p:sp>
        <p:nvSpPr>
          <p:cNvPr id="212" name="Google Shape;212;p20"/>
          <p:cNvSpPr txBox="1"/>
          <p:nvPr/>
        </p:nvSpPr>
        <p:spPr>
          <a:xfrm>
            <a:off x="7417429" y="1644325"/>
            <a:ext cx="15327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1200" baseline="30000">
                <a:latin typeface="Inter SemiBold"/>
                <a:ea typeface="Inter SemiBold"/>
                <a:cs typeface="Inter SemiBold"/>
                <a:sym typeface="Inter SemiBold"/>
              </a:rPr>
              <a:t>4</a:t>
            </a: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Mg + ⍺</a:t>
            </a:r>
            <a:endParaRPr sz="1000"/>
          </a:p>
        </p:txBody>
      </p:sp>
      <p:sp>
        <p:nvSpPr>
          <p:cNvPr id="213" name="Google Shape;213;p20"/>
          <p:cNvSpPr/>
          <p:nvPr/>
        </p:nvSpPr>
        <p:spPr>
          <a:xfrm>
            <a:off x="5304548" y="24880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0"/>
          <p:cNvSpPr/>
          <p:nvPr/>
        </p:nvSpPr>
        <p:spPr>
          <a:xfrm>
            <a:off x="5349098" y="26020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0"/>
          <p:cNvSpPr/>
          <p:nvPr/>
        </p:nvSpPr>
        <p:spPr>
          <a:xfrm>
            <a:off x="5377198" y="26836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0"/>
          <p:cNvSpPr/>
          <p:nvPr/>
        </p:nvSpPr>
        <p:spPr>
          <a:xfrm>
            <a:off x="5494798" y="26439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0"/>
          <p:cNvSpPr/>
          <p:nvPr/>
        </p:nvSpPr>
        <p:spPr>
          <a:xfrm>
            <a:off x="5494798" y="24841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0"/>
          <p:cNvSpPr/>
          <p:nvPr/>
        </p:nvSpPr>
        <p:spPr>
          <a:xfrm>
            <a:off x="5377198" y="24500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0"/>
          <p:cNvSpPr/>
          <p:nvPr/>
        </p:nvSpPr>
        <p:spPr>
          <a:xfrm>
            <a:off x="5753236" y="267577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0"/>
          <p:cNvSpPr/>
          <p:nvPr/>
        </p:nvSpPr>
        <p:spPr>
          <a:xfrm>
            <a:off x="5819911" y="251337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0"/>
          <p:cNvSpPr/>
          <p:nvPr/>
        </p:nvSpPr>
        <p:spPr>
          <a:xfrm>
            <a:off x="5819898" y="26908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0"/>
          <p:cNvSpPr/>
          <p:nvPr/>
        </p:nvSpPr>
        <p:spPr>
          <a:xfrm>
            <a:off x="5888711" y="263127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0"/>
          <p:cNvSpPr/>
          <p:nvPr/>
        </p:nvSpPr>
        <p:spPr>
          <a:xfrm>
            <a:off x="5462648" y="24841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0"/>
          <p:cNvSpPr/>
          <p:nvPr/>
        </p:nvSpPr>
        <p:spPr>
          <a:xfrm>
            <a:off x="5377198" y="25260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0"/>
          <p:cNvSpPr/>
          <p:nvPr/>
        </p:nvSpPr>
        <p:spPr>
          <a:xfrm>
            <a:off x="5422148" y="2643895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0"/>
          <p:cNvSpPr/>
          <p:nvPr/>
        </p:nvSpPr>
        <p:spPr>
          <a:xfrm>
            <a:off x="5539748" y="256570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0"/>
          <p:cNvSpPr/>
          <p:nvPr/>
        </p:nvSpPr>
        <p:spPr>
          <a:xfrm>
            <a:off x="5753223" y="25577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0"/>
          <p:cNvSpPr/>
          <p:nvPr/>
        </p:nvSpPr>
        <p:spPr>
          <a:xfrm>
            <a:off x="5888698" y="25577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0"/>
          <p:cNvSpPr/>
          <p:nvPr/>
        </p:nvSpPr>
        <p:spPr>
          <a:xfrm>
            <a:off x="7665848" y="33684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0"/>
          <p:cNvSpPr/>
          <p:nvPr/>
        </p:nvSpPr>
        <p:spPr>
          <a:xfrm>
            <a:off x="7375573" y="34877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0"/>
          <p:cNvSpPr/>
          <p:nvPr/>
        </p:nvSpPr>
        <p:spPr>
          <a:xfrm>
            <a:off x="7616911" y="34863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0"/>
          <p:cNvSpPr/>
          <p:nvPr/>
        </p:nvSpPr>
        <p:spPr>
          <a:xfrm>
            <a:off x="7229373" y="33698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0"/>
          <p:cNvSpPr/>
          <p:nvPr/>
        </p:nvSpPr>
        <p:spPr>
          <a:xfrm>
            <a:off x="7734511" y="35232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0"/>
          <p:cNvSpPr/>
          <p:nvPr/>
        </p:nvSpPr>
        <p:spPr>
          <a:xfrm>
            <a:off x="7299823" y="33329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0"/>
          <p:cNvSpPr/>
          <p:nvPr/>
        </p:nvSpPr>
        <p:spPr>
          <a:xfrm>
            <a:off x="7229373" y="34458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0"/>
          <p:cNvSpPr/>
          <p:nvPr/>
        </p:nvSpPr>
        <p:spPr>
          <a:xfrm>
            <a:off x="7393773" y="34075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0"/>
          <p:cNvSpPr/>
          <p:nvPr/>
        </p:nvSpPr>
        <p:spPr>
          <a:xfrm>
            <a:off x="7346961" y="34075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0"/>
          <p:cNvSpPr/>
          <p:nvPr/>
        </p:nvSpPr>
        <p:spPr>
          <a:xfrm>
            <a:off x="7299811" y="34877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0"/>
          <p:cNvSpPr/>
          <p:nvPr/>
        </p:nvSpPr>
        <p:spPr>
          <a:xfrm>
            <a:off x="7271911" y="34075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0"/>
          <p:cNvSpPr/>
          <p:nvPr/>
        </p:nvSpPr>
        <p:spPr>
          <a:xfrm>
            <a:off x="7665848" y="35232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0"/>
          <p:cNvSpPr/>
          <p:nvPr/>
        </p:nvSpPr>
        <p:spPr>
          <a:xfrm>
            <a:off x="7665848" y="345033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0"/>
          <p:cNvSpPr/>
          <p:nvPr/>
        </p:nvSpPr>
        <p:spPr>
          <a:xfrm>
            <a:off x="7748448" y="34053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0"/>
          <p:cNvSpPr/>
          <p:nvPr/>
        </p:nvSpPr>
        <p:spPr>
          <a:xfrm>
            <a:off x="5462648" y="25635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0"/>
          <p:cNvSpPr/>
          <p:nvPr/>
        </p:nvSpPr>
        <p:spPr>
          <a:xfrm>
            <a:off x="8096886" y="14348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0"/>
          <p:cNvSpPr/>
          <p:nvPr/>
        </p:nvSpPr>
        <p:spPr>
          <a:xfrm>
            <a:off x="8124986" y="13587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0"/>
          <p:cNvSpPr/>
          <p:nvPr/>
        </p:nvSpPr>
        <p:spPr>
          <a:xfrm>
            <a:off x="8169936" y="1476645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0"/>
          <p:cNvSpPr/>
          <p:nvPr/>
        </p:nvSpPr>
        <p:spPr>
          <a:xfrm>
            <a:off x="8210436" y="139625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0"/>
          <p:cNvSpPr/>
          <p:nvPr/>
        </p:nvSpPr>
        <p:spPr>
          <a:xfrm>
            <a:off x="5819911" y="2603595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0"/>
          <p:cNvSpPr/>
          <p:nvPr/>
        </p:nvSpPr>
        <p:spPr>
          <a:xfrm>
            <a:off x="7715273" y="13479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0"/>
          <p:cNvSpPr/>
          <p:nvPr/>
        </p:nvSpPr>
        <p:spPr>
          <a:xfrm>
            <a:off x="7832873" y="15435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0"/>
          <p:cNvSpPr/>
          <p:nvPr/>
        </p:nvSpPr>
        <p:spPr>
          <a:xfrm>
            <a:off x="7594273" y="14256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0"/>
          <p:cNvSpPr/>
          <p:nvPr/>
        </p:nvSpPr>
        <p:spPr>
          <a:xfrm>
            <a:off x="7670873" y="15038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0"/>
          <p:cNvSpPr/>
          <p:nvPr/>
        </p:nvSpPr>
        <p:spPr>
          <a:xfrm>
            <a:off x="7832873" y="13100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0"/>
          <p:cNvSpPr/>
          <p:nvPr/>
        </p:nvSpPr>
        <p:spPr>
          <a:xfrm>
            <a:off x="7632573" y="13479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0"/>
          <p:cNvSpPr/>
          <p:nvPr/>
        </p:nvSpPr>
        <p:spPr>
          <a:xfrm>
            <a:off x="7670873" y="14234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0"/>
          <p:cNvSpPr/>
          <p:nvPr/>
        </p:nvSpPr>
        <p:spPr>
          <a:xfrm>
            <a:off x="7906073" y="13362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0"/>
          <p:cNvSpPr/>
          <p:nvPr/>
        </p:nvSpPr>
        <p:spPr>
          <a:xfrm>
            <a:off x="7750173" y="1503857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0"/>
          <p:cNvSpPr/>
          <p:nvPr/>
        </p:nvSpPr>
        <p:spPr>
          <a:xfrm>
            <a:off x="7867773" y="13859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0"/>
          <p:cNvSpPr/>
          <p:nvPr/>
        </p:nvSpPr>
        <p:spPr>
          <a:xfrm>
            <a:off x="7750173" y="142568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0"/>
          <p:cNvSpPr/>
          <p:nvPr/>
        </p:nvSpPr>
        <p:spPr>
          <a:xfrm>
            <a:off x="7788473" y="13479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0"/>
          <p:cNvSpPr/>
          <p:nvPr/>
        </p:nvSpPr>
        <p:spPr>
          <a:xfrm>
            <a:off x="7748461" y="3486307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0"/>
          <p:cNvSpPr/>
          <p:nvPr/>
        </p:nvSpPr>
        <p:spPr>
          <a:xfrm>
            <a:off x="6572886" y="42972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0"/>
          <p:cNvSpPr/>
          <p:nvPr/>
        </p:nvSpPr>
        <p:spPr>
          <a:xfrm>
            <a:off x="6456411" y="42353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0"/>
          <p:cNvSpPr/>
          <p:nvPr/>
        </p:nvSpPr>
        <p:spPr>
          <a:xfrm>
            <a:off x="6602611" y="44151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0"/>
          <p:cNvSpPr/>
          <p:nvPr/>
        </p:nvSpPr>
        <p:spPr>
          <a:xfrm>
            <a:off x="6485036" y="4415120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0"/>
          <p:cNvSpPr/>
          <p:nvPr/>
        </p:nvSpPr>
        <p:spPr>
          <a:xfrm>
            <a:off x="6526898" y="435322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0"/>
          <p:cNvSpPr/>
          <p:nvPr/>
        </p:nvSpPr>
        <p:spPr>
          <a:xfrm>
            <a:off x="6503236" y="4259770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0"/>
          <p:cNvSpPr/>
          <p:nvPr/>
        </p:nvSpPr>
        <p:spPr>
          <a:xfrm>
            <a:off x="6438686" y="4325232"/>
            <a:ext cx="117600" cy="117900"/>
          </a:xfrm>
          <a:prstGeom prst="ellipse">
            <a:avLst/>
          </a:prstGeom>
          <a:solidFill>
            <a:srgbClr val="7F7F7F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0"/>
          <p:cNvSpPr/>
          <p:nvPr/>
        </p:nvSpPr>
        <p:spPr>
          <a:xfrm>
            <a:off x="6409286" y="4369082"/>
            <a:ext cx="117600" cy="1179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0" name="Google Shape;270;p20"/>
          <p:cNvCxnSpPr/>
          <p:nvPr/>
        </p:nvCxnSpPr>
        <p:spPr>
          <a:xfrm flipH="1">
            <a:off x="7591725" y="2006575"/>
            <a:ext cx="173700" cy="1250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1" name="Google Shape;271;p20"/>
          <p:cNvCxnSpPr/>
          <p:nvPr/>
        </p:nvCxnSpPr>
        <p:spPr>
          <a:xfrm flipH="1">
            <a:off x="5914925" y="1665450"/>
            <a:ext cx="1549500" cy="81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2" name="Google Shape;272;p20"/>
          <p:cNvCxnSpPr/>
          <p:nvPr/>
        </p:nvCxnSpPr>
        <p:spPr>
          <a:xfrm flipH="1">
            <a:off x="6608450" y="1899550"/>
            <a:ext cx="963000" cy="2120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3" name="Google Shape;273;p20"/>
          <p:cNvCxnSpPr/>
          <p:nvPr/>
        </p:nvCxnSpPr>
        <p:spPr>
          <a:xfrm>
            <a:off x="5778925" y="3063375"/>
            <a:ext cx="528300" cy="10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4" name="Google Shape;274;p20"/>
          <p:cNvCxnSpPr/>
          <p:nvPr/>
        </p:nvCxnSpPr>
        <p:spPr>
          <a:xfrm flipH="1">
            <a:off x="6795550" y="3939575"/>
            <a:ext cx="428100" cy="29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5" name="Google Shape;275;p20"/>
          <p:cNvCxnSpPr/>
          <p:nvPr/>
        </p:nvCxnSpPr>
        <p:spPr>
          <a:xfrm>
            <a:off x="6374200" y="2762375"/>
            <a:ext cx="725700" cy="546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6" name="Google Shape;276;p20"/>
          <p:cNvSpPr txBox="1"/>
          <p:nvPr/>
        </p:nvSpPr>
        <p:spPr>
          <a:xfrm>
            <a:off x="6892475" y="3990900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4.98 MeV</a:t>
            </a:r>
            <a:endParaRPr sz="800"/>
          </a:p>
        </p:txBody>
      </p:sp>
      <p:sp>
        <p:nvSpPr>
          <p:cNvPr id="277" name="Google Shape;277;p20"/>
          <p:cNvSpPr txBox="1"/>
          <p:nvPr/>
        </p:nvSpPr>
        <p:spPr>
          <a:xfrm>
            <a:off x="5153375" y="3420588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6.69 MeV</a:t>
            </a:r>
            <a:endParaRPr sz="800"/>
          </a:p>
        </p:txBody>
      </p:sp>
      <p:sp>
        <p:nvSpPr>
          <p:cNvPr id="278" name="Google Shape;278;p20"/>
          <p:cNvSpPr txBox="1"/>
          <p:nvPr/>
        </p:nvSpPr>
        <p:spPr>
          <a:xfrm>
            <a:off x="5916138" y="2902138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1.71 MeV</a:t>
            </a:r>
            <a:endParaRPr sz="800"/>
          </a:p>
        </p:txBody>
      </p:sp>
      <p:sp>
        <p:nvSpPr>
          <p:cNvPr id="279" name="Google Shape;279;p20"/>
          <p:cNvSpPr txBox="1"/>
          <p:nvPr/>
        </p:nvSpPr>
        <p:spPr>
          <a:xfrm>
            <a:off x="6472838" y="2342225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9.71 MeV</a:t>
            </a:r>
            <a:endParaRPr sz="800"/>
          </a:p>
        </p:txBody>
      </p:sp>
      <p:sp>
        <p:nvSpPr>
          <p:cNvPr id="280" name="Google Shape;280;p20"/>
          <p:cNvSpPr txBox="1"/>
          <p:nvPr/>
        </p:nvSpPr>
        <p:spPr>
          <a:xfrm>
            <a:off x="6033700" y="1713325"/>
            <a:ext cx="10671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3.02 MeV</a:t>
            </a:r>
            <a:endParaRPr sz="800"/>
          </a:p>
        </p:txBody>
      </p:sp>
      <p:sp>
        <p:nvSpPr>
          <p:cNvPr id="281" name="Google Shape;281;p20"/>
          <p:cNvSpPr txBox="1"/>
          <p:nvPr/>
        </p:nvSpPr>
        <p:spPr>
          <a:xfrm>
            <a:off x="7536588" y="2524600"/>
            <a:ext cx="9630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000">
                <a:latin typeface="Inter SemiBold"/>
                <a:ea typeface="Inter SemiBold"/>
                <a:cs typeface="Inter SemiBold"/>
                <a:sym typeface="Inter SemiBold"/>
              </a:rPr>
              <a:t>4.73 MeV</a:t>
            </a:r>
            <a:endParaRPr sz="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1"/>
          <p:cNvSpPr txBox="1">
            <a:spLocks noGrp="1"/>
          </p:cNvSpPr>
          <p:nvPr>
            <p:ph type="sldNum" idx="12"/>
          </p:nvPr>
        </p:nvSpPr>
        <p:spPr>
          <a:xfrm>
            <a:off x="410168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287" name="Google Shape;287;p21"/>
          <p:cNvSpPr txBox="1"/>
          <p:nvPr/>
        </p:nvSpPr>
        <p:spPr>
          <a:xfrm>
            <a:off x="212300" y="112100"/>
            <a:ext cx="44697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The First Experiment</a:t>
            </a:r>
            <a:endParaRPr sz="3400" b="1">
              <a:solidFill>
                <a:srgbClr val="FFFFFF"/>
              </a:solidFill>
            </a:endParaRPr>
          </a:p>
        </p:txBody>
      </p:sp>
      <p:pic>
        <p:nvPicPr>
          <p:cNvPr id="288" name="Google Shape;288;p21"/>
          <p:cNvPicPr preferRelativeResize="0"/>
          <p:nvPr/>
        </p:nvPicPr>
        <p:blipFill rotWithShape="1">
          <a:blip r:embed="rId3">
            <a:alphaModFix/>
          </a:blip>
          <a:srcRect l="2638" b="21519"/>
          <a:stretch/>
        </p:blipFill>
        <p:spPr>
          <a:xfrm>
            <a:off x="359450" y="1081775"/>
            <a:ext cx="3588900" cy="3857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289" name="Google Shape;289;p21"/>
          <p:cNvSpPr txBox="1"/>
          <p:nvPr/>
        </p:nvSpPr>
        <p:spPr>
          <a:xfrm>
            <a:off x="4153600" y="1664225"/>
            <a:ext cx="4768800" cy="26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2 week investigation took place at the Australian National University (ANU) using the 14UD accelerator in November 2023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Protons were accelerated onto a </a:t>
            </a:r>
            <a:r>
              <a:rPr lang="en-GB" sz="1800" baseline="30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28</a:t>
            </a: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 target and data recorded by a single HPGe detector and the Super-e Pair Spectrometer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717"/>
            <a:ext cx="9144000" cy="5138784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2"/>
          <p:cNvSpPr txBox="1">
            <a:spLocks noGrp="1"/>
          </p:cNvSpPr>
          <p:nvPr>
            <p:ph type="sldNum" idx="12"/>
          </p:nvPr>
        </p:nvSpPr>
        <p:spPr>
          <a:xfrm>
            <a:off x="410163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>
                <a:solidFill>
                  <a:schemeClr val="dk1"/>
                </a:solidFill>
              </a:rPr>
              <a:t>7</a:t>
            </a:fld>
            <a:endParaRPr sz="1300">
              <a:solidFill>
                <a:schemeClr val="dk1"/>
              </a:solidFill>
            </a:endParaRPr>
          </a:p>
        </p:txBody>
      </p:sp>
      <p:cxnSp>
        <p:nvCxnSpPr>
          <p:cNvPr id="296" name="Google Shape;296;p22"/>
          <p:cNvCxnSpPr/>
          <p:nvPr/>
        </p:nvCxnSpPr>
        <p:spPr>
          <a:xfrm>
            <a:off x="2682100" y="3003150"/>
            <a:ext cx="1819200" cy="1290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7" name="Google Shape;297;p22"/>
          <p:cNvCxnSpPr/>
          <p:nvPr/>
        </p:nvCxnSpPr>
        <p:spPr>
          <a:xfrm>
            <a:off x="3872675" y="3090125"/>
            <a:ext cx="635400" cy="1210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8" name="Google Shape;298;p22"/>
          <p:cNvCxnSpPr/>
          <p:nvPr/>
        </p:nvCxnSpPr>
        <p:spPr>
          <a:xfrm flipH="1">
            <a:off x="4508200" y="2514900"/>
            <a:ext cx="394500" cy="1779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22"/>
          <p:cNvCxnSpPr/>
          <p:nvPr/>
        </p:nvCxnSpPr>
        <p:spPr>
          <a:xfrm flipH="1">
            <a:off x="6441125" y="2427950"/>
            <a:ext cx="501600" cy="1056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22"/>
          <p:cNvCxnSpPr/>
          <p:nvPr/>
        </p:nvCxnSpPr>
        <p:spPr>
          <a:xfrm rot="10800000">
            <a:off x="652075" y="1745800"/>
            <a:ext cx="361200" cy="1297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1" name="Google Shape;301;p22"/>
          <p:cNvCxnSpPr/>
          <p:nvPr/>
        </p:nvCxnSpPr>
        <p:spPr>
          <a:xfrm flipH="1">
            <a:off x="655375" y="3738900"/>
            <a:ext cx="354600" cy="608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2" name="Google Shape;302;p22"/>
          <p:cNvCxnSpPr/>
          <p:nvPr/>
        </p:nvCxnSpPr>
        <p:spPr>
          <a:xfrm rot="10800000" flipH="1">
            <a:off x="7009600" y="668725"/>
            <a:ext cx="428100" cy="78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3" name="Google Shape;303;p22"/>
          <p:cNvCxnSpPr/>
          <p:nvPr/>
        </p:nvCxnSpPr>
        <p:spPr>
          <a:xfrm>
            <a:off x="1504925" y="4280675"/>
            <a:ext cx="809400" cy="354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4" name="Google Shape;304;p22"/>
          <p:cNvCxnSpPr/>
          <p:nvPr/>
        </p:nvCxnSpPr>
        <p:spPr>
          <a:xfrm rot="10800000" flipH="1">
            <a:off x="2233950" y="1351250"/>
            <a:ext cx="755700" cy="1076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Google Shape;305;p22"/>
          <p:cNvCxnSpPr/>
          <p:nvPr/>
        </p:nvCxnSpPr>
        <p:spPr>
          <a:xfrm rot="10800000" flipH="1">
            <a:off x="3932850" y="1351250"/>
            <a:ext cx="829500" cy="1357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6" name="Google Shape;306;p22"/>
          <p:cNvSpPr txBox="1"/>
          <p:nvPr/>
        </p:nvSpPr>
        <p:spPr>
          <a:xfrm>
            <a:off x="6822325" y="126250"/>
            <a:ext cx="2201400" cy="5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Superconducting coils (not pictured)</a:t>
            </a:r>
            <a:endParaRPr sz="1000"/>
          </a:p>
        </p:txBody>
      </p:sp>
      <p:sp>
        <p:nvSpPr>
          <p:cNvPr id="307" name="Google Shape;307;p22"/>
          <p:cNvSpPr txBox="1"/>
          <p:nvPr/>
        </p:nvSpPr>
        <p:spPr>
          <a:xfrm>
            <a:off x="5570100" y="3421150"/>
            <a:ext cx="2302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The Miel detector array </a:t>
            </a:r>
            <a:endParaRPr sz="1000"/>
          </a:p>
        </p:txBody>
      </p:sp>
      <p:sp>
        <p:nvSpPr>
          <p:cNvPr id="308" name="Google Shape;308;p22"/>
          <p:cNvSpPr txBox="1"/>
          <p:nvPr/>
        </p:nvSpPr>
        <p:spPr>
          <a:xfrm>
            <a:off x="4358075" y="1073650"/>
            <a:ext cx="11238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Positron</a:t>
            </a:r>
            <a:endParaRPr sz="1000"/>
          </a:p>
        </p:txBody>
      </p:sp>
      <p:sp>
        <p:nvSpPr>
          <p:cNvPr id="309" name="Google Shape;309;p22"/>
          <p:cNvSpPr txBox="1"/>
          <p:nvPr/>
        </p:nvSpPr>
        <p:spPr>
          <a:xfrm>
            <a:off x="2557400" y="1073650"/>
            <a:ext cx="11238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Electron </a:t>
            </a:r>
            <a:endParaRPr sz="1000"/>
          </a:p>
        </p:txBody>
      </p:sp>
      <p:sp>
        <p:nvSpPr>
          <p:cNvPr id="310" name="Google Shape;310;p22"/>
          <p:cNvSpPr txBox="1"/>
          <p:nvPr/>
        </p:nvSpPr>
        <p:spPr>
          <a:xfrm>
            <a:off x="81200" y="1451425"/>
            <a:ext cx="11238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 b="0" i="0" u="none" strike="noStrike" cap="none" baseline="30000">
                <a:solidFill>
                  <a:srgbClr val="00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1200" baseline="30000">
                <a:latin typeface="Inter SemiBold"/>
                <a:ea typeface="Inter SemiBold"/>
                <a:cs typeface="Inter SemiBold"/>
                <a:sym typeface="Inter SemiBold"/>
              </a:rPr>
              <a:t>8</a:t>
            </a: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Si Target</a:t>
            </a:r>
            <a:endParaRPr sz="1000"/>
          </a:p>
        </p:txBody>
      </p:sp>
      <p:sp>
        <p:nvSpPr>
          <p:cNvPr id="311" name="Google Shape;311;p22"/>
          <p:cNvSpPr txBox="1"/>
          <p:nvPr/>
        </p:nvSpPr>
        <p:spPr>
          <a:xfrm>
            <a:off x="13350" y="4242475"/>
            <a:ext cx="14916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endParaRPr sz="1000"/>
          </a:p>
        </p:txBody>
      </p:sp>
      <p:sp>
        <p:nvSpPr>
          <p:cNvPr id="312" name="Google Shape;312;p22"/>
          <p:cNvSpPr txBox="1"/>
          <p:nvPr/>
        </p:nvSpPr>
        <p:spPr>
          <a:xfrm>
            <a:off x="2151363" y="4448375"/>
            <a:ext cx="16314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Incident Protons</a:t>
            </a:r>
            <a:endParaRPr sz="1000"/>
          </a:p>
        </p:txBody>
      </p:sp>
      <p:sp>
        <p:nvSpPr>
          <p:cNvPr id="313" name="Google Shape;313;p22"/>
          <p:cNvSpPr txBox="1"/>
          <p:nvPr/>
        </p:nvSpPr>
        <p:spPr>
          <a:xfrm>
            <a:off x="4070300" y="4242475"/>
            <a:ext cx="11238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Baffles</a:t>
            </a:r>
            <a:endParaRPr sz="1000"/>
          </a:p>
        </p:txBody>
      </p:sp>
      <p:sp>
        <p:nvSpPr>
          <p:cNvPr id="314" name="Google Shape;314;p22"/>
          <p:cNvSpPr txBox="1"/>
          <p:nvPr/>
        </p:nvSpPr>
        <p:spPr>
          <a:xfrm>
            <a:off x="-89275" y="4294200"/>
            <a:ext cx="1921800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Boron-loaded</a:t>
            </a:r>
            <a:endParaRPr sz="1200">
              <a:latin typeface="Inter SemiBold"/>
              <a:ea typeface="Inter SemiBold"/>
              <a:cs typeface="Inter SemiBold"/>
              <a:sym typeface="Inter SemiBo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Aluminium Oxide </a:t>
            </a:r>
            <a:endParaRPr sz="1200">
              <a:latin typeface="Inter SemiBold"/>
              <a:ea typeface="Inter SemiBold"/>
              <a:cs typeface="Inter SemiBold"/>
              <a:sym typeface="Inter SemiBo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200">
                <a:latin typeface="Inter SemiBold"/>
                <a:ea typeface="Inter SemiBold"/>
                <a:cs typeface="Inter SemiBold"/>
                <a:sym typeface="Inter SemiBold"/>
              </a:rPr>
              <a:t>(not pictured)</a:t>
            </a: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3"/>
          <p:cNvSpPr txBox="1">
            <a:spLocks noGrp="1"/>
          </p:cNvSpPr>
          <p:nvPr>
            <p:ph type="sldNum" idx="12"/>
          </p:nvPr>
        </p:nvSpPr>
        <p:spPr>
          <a:xfrm>
            <a:off x="4094959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320" name="Google Shape;32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725" y="1007100"/>
            <a:ext cx="6528000" cy="3742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321" name="Google Shape;321;p23"/>
          <p:cNvSpPr txBox="1"/>
          <p:nvPr/>
        </p:nvSpPr>
        <p:spPr>
          <a:xfrm>
            <a:off x="218975" y="158925"/>
            <a:ext cx="28242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Initial Analysis</a:t>
            </a:r>
            <a:endParaRPr sz="3400" b="1">
              <a:solidFill>
                <a:srgbClr val="FFFFFF"/>
              </a:solidFill>
            </a:endParaRPr>
          </a:p>
        </p:txBody>
      </p:sp>
      <p:sp>
        <p:nvSpPr>
          <p:cNvPr id="322" name="Google Shape;322;p23"/>
          <p:cNvSpPr txBox="1"/>
          <p:nvPr/>
        </p:nvSpPr>
        <p:spPr>
          <a:xfrm>
            <a:off x="3936600" y="3241850"/>
            <a:ext cx="10125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 baseline="30000"/>
          </a:p>
        </p:txBody>
      </p:sp>
      <p:sp>
        <p:nvSpPr>
          <p:cNvPr id="323" name="Google Shape;323;p23"/>
          <p:cNvSpPr txBox="1"/>
          <p:nvPr/>
        </p:nvSpPr>
        <p:spPr>
          <a:xfrm>
            <a:off x="2449575" y="3454750"/>
            <a:ext cx="9216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 baseline="30000"/>
          </a:p>
        </p:txBody>
      </p:sp>
      <p:sp>
        <p:nvSpPr>
          <p:cNvPr id="324" name="Google Shape;324;p23"/>
          <p:cNvSpPr txBox="1"/>
          <p:nvPr/>
        </p:nvSpPr>
        <p:spPr>
          <a:xfrm>
            <a:off x="4908975" y="1524825"/>
            <a:ext cx="2080824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 baseline="30000" dirty="0">
                <a:latin typeface="Inter SemiBold"/>
                <a:ea typeface="Inter SemiBold"/>
                <a:cs typeface="Inter SemiBold"/>
                <a:sym typeface="Inter SemiBold"/>
              </a:rPr>
              <a:t>16</a:t>
            </a:r>
            <a:r>
              <a:rPr lang="en-GB" sz="800" dirty="0">
                <a:latin typeface="Inter SemiBold"/>
                <a:ea typeface="Inter SemiBold"/>
                <a:cs typeface="Inter SemiBold"/>
                <a:sym typeface="Inter SemiBold"/>
              </a:rPr>
              <a:t>O contamination (0</a:t>
            </a:r>
            <a:r>
              <a:rPr lang="en-GB" sz="800" baseline="-25000" dirty="0"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800" baseline="30000" dirty="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 dirty="0"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 dirty="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 dirty="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 dirty="0">
                <a:latin typeface="Inter SemiBold"/>
                <a:ea typeface="Inter SemiBold"/>
                <a:cs typeface="Inter SemiBold"/>
                <a:sym typeface="Inter SemiBold"/>
              </a:rPr>
              <a:t>)</a:t>
            </a:r>
            <a:r>
              <a:rPr lang="en-GB" sz="800" baseline="30000" dirty="0">
                <a:latin typeface="Inter SemiBold"/>
                <a:ea typeface="Inter SemiBold"/>
                <a:cs typeface="Inter SemiBold"/>
                <a:sym typeface="Inter SemiBold"/>
              </a:rPr>
              <a:t> </a:t>
            </a:r>
            <a:endParaRPr sz="600" baseline="30000" dirty="0"/>
          </a:p>
        </p:txBody>
      </p:sp>
      <p:sp>
        <p:nvSpPr>
          <p:cNvPr id="325" name="Google Shape;325;p23"/>
          <p:cNvSpPr txBox="1"/>
          <p:nvPr/>
        </p:nvSpPr>
        <p:spPr>
          <a:xfrm>
            <a:off x="2688000" y="2967575"/>
            <a:ext cx="10125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 → 2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 baseline="30000"/>
          </a:p>
        </p:txBody>
      </p:sp>
      <p:sp>
        <p:nvSpPr>
          <p:cNvPr id="326" name="Google Shape;326;p23"/>
          <p:cNvSpPr txBox="1"/>
          <p:nvPr/>
        </p:nvSpPr>
        <p:spPr>
          <a:xfrm>
            <a:off x="1709256" y="3648706"/>
            <a:ext cx="10122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4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 → 2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 baseline="30000"/>
          </a:p>
        </p:txBody>
      </p:sp>
      <p:sp>
        <p:nvSpPr>
          <p:cNvPr id="327" name="Google Shape;327;p23"/>
          <p:cNvSpPr txBox="1"/>
          <p:nvPr/>
        </p:nvSpPr>
        <p:spPr>
          <a:xfrm>
            <a:off x="3591000" y="3454750"/>
            <a:ext cx="10125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4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 baseline="30000"/>
          </a:p>
        </p:txBody>
      </p:sp>
      <p:sp>
        <p:nvSpPr>
          <p:cNvPr id="328" name="Google Shape;328;p23"/>
          <p:cNvSpPr txBox="1"/>
          <p:nvPr/>
        </p:nvSpPr>
        <p:spPr>
          <a:xfrm>
            <a:off x="5260275" y="3898350"/>
            <a:ext cx="10125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8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800" baseline="-25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3</a:t>
            </a:r>
            <a:r>
              <a:rPr lang="en-GB" sz="800" baseline="30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1</a:t>
            </a:r>
            <a:r>
              <a:rPr lang="en-GB" sz="800" baseline="30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 sz="600">
              <a:solidFill>
                <a:srgbClr val="FF0000"/>
              </a:solidFill>
            </a:endParaRPr>
          </a:p>
        </p:txBody>
      </p:sp>
      <p:sp>
        <p:nvSpPr>
          <p:cNvPr id="329" name="Google Shape;329;p23"/>
          <p:cNvSpPr txBox="1"/>
          <p:nvPr/>
        </p:nvSpPr>
        <p:spPr>
          <a:xfrm>
            <a:off x="1432225" y="3826000"/>
            <a:ext cx="831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800" baseline="-25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3</a:t>
            </a:r>
            <a:r>
              <a:rPr lang="en-GB" sz="800" baseline="30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8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 → 0</a:t>
            </a:r>
            <a:r>
              <a:rPr lang="en-GB" sz="800" baseline="-25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2</a:t>
            </a:r>
            <a:r>
              <a:rPr lang="en-GB" sz="800" baseline="30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endParaRPr/>
          </a:p>
        </p:txBody>
      </p:sp>
      <p:sp>
        <p:nvSpPr>
          <p:cNvPr id="330" name="Google Shape;330;p23"/>
          <p:cNvSpPr txBox="1"/>
          <p:nvPr/>
        </p:nvSpPr>
        <p:spPr>
          <a:xfrm>
            <a:off x="6158199" y="2671150"/>
            <a:ext cx="8316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Inter SemiBold"/>
              <a:buNone/>
            </a:pPr>
            <a:r>
              <a:rPr lang="en-GB" sz="1600" b="0" i="0" u="none" strike="noStrike" cap="none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0</a:t>
            </a:r>
            <a:r>
              <a:rPr lang="en-GB" sz="1600" baseline="-25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4</a:t>
            </a:r>
            <a:r>
              <a:rPr lang="en-GB" sz="1600" b="0" i="0" u="none" strike="noStrike" cap="none" baseline="300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+</a:t>
            </a:r>
            <a:r>
              <a:rPr lang="en-GB" sz="1600" b="0" i="0" u="none" strike="noStrike" cap="none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 </a:t>
            </a:r>
            <a:r>
              <a:rPr lang="en-GB" sz="1600">
                <a:solidFill>
                  <a:srgbClr val="FF0000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?</a:t>
            </a:r>
            <a:endParaRPr sz="1600" b="0" i="0" u="none" strike="noStrike" cap="none">
              <a:solidFill>
                <a:srgbClr val="FF0000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4"/>
          <p:cNvSpPr txBox="1">
            <a:spLocks noGrp="1"/>
          </p:cNvSpPr>
          <p:nvPr>
            <p:ph type="sldNum" idx="12"/>
          </p:nvPr>
        </p:nvSpPr>
        <p:spPr>
          <a:xfrm>
            <a:off x="4101684" y="47499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336" name="Google Shape;336;p24"/>
          <p:cNvSpPr txBox="1">
            <a:spLocks noGrp="1"/>
          </p:cNvSpPr>
          <p:nvPr>
            <p:ph type="body" idx="1"/>
          </p:nvPr>
        </p:nvSpPr>
        <p:spPr>
          <a:xfrm>
            <a:off x="4374325" y="1538350"/>
            <a:ext cx="4470600" cy="355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A 4 month placement at ANU is planned, beginning February 2025.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The initial aim is to obtain more counts for the decays from the 0</a:t>
            </a:r>
            <a:r>
              <a:rPr lang="en-GB" sz="1800" baseline="-25000"/>
              <a:t>3</a:t>
            </a:r>
            <a:r>
              <a:rPr lang="en-GB" sz="1800" baseline="30000"/>
              <a:t>+</a:t>
            </a:r>
            <a:r>
              <a:rPr lang="en-GB" sz="1800"/>
              <a:t> state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The beam energy will then be increased to target the 0</a:t>
            </a:r>
            <a:r>
              <a:rPr lang="en-GB" sz="1800" baseline="-25000"/>
              <a:t>4</a:t>
            </a:r>
            <a:r>
              <a:rPr lang="en-GB" sz="1800" baseline="30000"/>
              <a:t>+</a:t>
            </a:r>
            <a:r>
              <a:rPr lang="en-GB" sz="1800"/>
              <a:t> state</a:t>
            </a:r>
            <a:endParaRPr sz="1800"/>
          </a:p>
        </p:txBody>
      </p:sp>
      <p:sp>
        <p:nvSpPr>
          <p:cNvPr id="337" name="Google Shape;337;p24"/>
          <p:cNvSpPr txBox="1"/>
          <p:nvPr/>
        </p:nvSpPr>
        <p:spPr>
          <a:xfrm>
            <a:off x="218975" y="158925"/>
            <a:ext cx="26571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FFFFFF"/>
                </a:solidFill>
              </a:rPr>
              <a:t>Future Runs</a:t>
            </a:r>
            <a:endParaRPr sz="3400" b="1">
              <a:solidFill>
                <a:srgbClr val="FFFFFF"/>
              </a:solidFill>
            </a:endParaRPr>
          </a:p>
        </p:txBody>
      </p:sp>
      <p:pic>
        <p:nvPicPr>
          <p:cNvPr id="338" name="Google Shape;3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75" y="1080425"/>
            <a:ext cx="3834900" cy="38349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645</Words>
  <Application>Microsoft Office PowerPoint</Application>
  <PresentationFormat>On-screen Show (16:9)</PresentationFormat>
  <Paragraphs>122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Inter</vt:lpstr>
      <vt:lpstr>Times New Roman</vt:lpstr>
      <vt:lpstr>Arial</vt:lpstr>
      <vt:lpstr>Inter SemiBold</vt:lpstr>
      <vt:lpstr>Bebas Neue</vt:lpstr>
      <vt:lpstr>Simple Light</vt:lpstr>
      <vt:lpstr>Shape Coexistence in 28Si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Jacob Towers</cp:lastModifiedBy>
  <cp:revision>2</cp:revision>
  <dcterms:modified xsi:type="dcterms:W3CDTF">2024-08-13T15:16:13Z</dcterms:modified>
</cp:coreProperties>
</file>