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4"/>
  </p:sldMasterIdLst>
  <p:sldIdLst>
    <p:sldId id="257" r:id="rId5"/>
    <p:sldId id="256" r:id="rId6"/>
    <p:sldId id="286" r:id="rId7"/>
    <p:sldId id="287" r:id="rId8"/>
    <p:sldId id="262" r:id="rId9"/>
    <p:sldId id="264" r:id="rId10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97CF"/>
    <a:srgbClr val="0078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18"/>
  </p:normalViewPr>
  <p:slideViewPr>
    <p:cSldViewPr snapToGrid="0">
      <p:cViewPr varScale="1">
        <p:scale>
          <a:sx n="110" d="100"/>
          <a:sy n="110" d="100"/>
        </p:scale>
        <p:origin x="192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openxmlformats.org/officeDocument/2006/relationships/image" Target="../media/image13.svg"/><Relationship Id="rId12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11" Type="http://schemas.openxmlformats.org/officeDocument/2006/relationships/image" Target="../media/image17.svg"/><Relationship Id="rId5" Type="http://schemas.openxmlformats.org/officeDocument/2006/relationships/image" Target="../media/image11.sv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jpeg"/><Relationship Id="rId5" Type="http://schemas.openxmlformats.org/officeDocument/2006/relationships/image" Target="../media/image5.jpeg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png"/><Relationship Id="rId7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jpeg"/><Relationship Id="rId5" Type="http://schemas.openxmlformats.org/officeDocument/2006/relationships/image" Target="../media/image5.jpeg"/><Relationship Id="rId10" Type="http://schemas.openxmlformats.org/officeDocument/2006/relationships/image" Target="../media/image3.png"/><Relationship Id="rId4" Type="http://schemas.openxmlformats.org/officeDocument/2006/relationships/image" Target="../media/image8.png"/><Relationship Id="rId9" Type="http://schemas.openxmlformats.org/officeDocument/2006/relationships/image" Target="../media/image11.sv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green background with lines and dots&#10;&#10;Description automatically generated">
            <a:extLst>
              <a:ext uri="{FF2B5EF4-FFF2-40B4-BE49-F238E27FC236}">
                <a16:creationId xmlns:a16="http://schemas.microsoft.com/office/drawing/2014/main" id="{3CD05976-8653-E08D-2C83-BBF171BE93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2" descr="A white number on a black background&#10;&#10;Description automatically generated">
            <a:extLst>
              <a:ext uri="{FF2B5EF4-FFF2-40B4-BE49-F238E27FC236}">
                <a16:creationId xmlns:a16="http://schemas.microsoft.com/office/drawing/2014/main" id="{4E1ACECF-9C56-2E2B-8B8C-F85E6F3EC28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31" t="3958" r="-3127" b="-1509"/>
          <a:stretch>
            <a:fillRect/>
          </a:stretch>
        </p:blipFill>
        <p:spPr bwMode="auto">
          <a:xfrm>
            <a:off x="1349375" y="5781675"/>
            <a:ext cx="1465263" cy="102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A logo with blue and purple colors&#10;&#10;Description automatically generated">
            <a:extLst>
              <a:ext uri="{FF2B5EF4-FFF2-40B4-BE49-F238E27FC236}">
                <a16:creationId xmlns:a16="http://schemas.microsoft.com/office/drawing/2014/main" id="{FCF33DD4-273A-E83E-EFE4-5945C495771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842"/>
          <a:stretch>
            <a:fillRect/>
          </a:stretch>
        </p:blipFill>
        <p:spPr bwMode="auto">
          <a:xfrm>
            <a:off x="530225" y="5862638"/>
            <a:ext cx="900113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2257" y="3419305"/>
            <a:ext cx="9294526" cy="673047"/>
          </a:xfrm>
          <a:prstGeom prst="rect">
            <a:avLst/>
          </a:prstGeom>
        </p:spPr>
        <p:txBody>
          <a:bodyPr anchor="ctr"/>
          <a:lstStyle>
            <a:lvl1pPr algn="ctr">
              <a:defRPr sz="4000" b="1">
                <a:solidFill>
                  <a:schemeClr val="bg1"/>
                </a:solidFill>
                <a:latin typeface="Aptos Display" panose="020B00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01720" y="4341656"/>
            <a:ext cx="6395987" cy="9525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Aptos Display" panose="020B00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2182B9A-3A6A-B02E-F7D2-46E1A3AE93C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305" y="6340415"/>
            <a:ext cx="5512443" cy="517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204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and green background with lines and dots&#10;&#10;Description automatically generated">
            <a:extLst>
              <a:ext uri="{FF2B5EF4-FFF2-40B4-BE49-F238E27FC236}">
                <a16:creationId xmlns:a16="http://schemas.microsoft.com/office/drawing/2014/main" id="{33AF0C20-9565-427B-6F93-4F94E1CB36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0"/>
          <a:stretch/>
        </p:blipFill>
        <p:spPr>
          <a:xfrm>
            <a:off x="4876799" y="0"/>
            <a:ext cx="7315201" cy="6858000"/>
          </a:xfrm>
          <a:prstGeom prst="rect">
            <a:avLst/>
          </a:prstGeom>
        </p:spPr>
      </p:pic>
      <p:pic>
        <p:nvPicPr>
          <p:cNvPr id="10" name="Picture 7" descr="A logo with blue and purple colors&#10;&#10;Description automatically generated">
            <a:extLst>
              <a:ext uri="{FF2B5EF4-FFF2-40B4-BE49-F238E27FC236}">
                <a16:creationId xmlns:a16="http://schemas.microsoft.com/office/drawing/2014/main" id="{37541A59-491F-796D-0275-BFFB5A60DFC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38" y="3255970"/>
            <a:ext cx="3694112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57799" y="2733199"/>
            <a:ext cx="6639128" cy="1391602"/>
          </a:xfrm>
          <a:prstGeom prst="rect">
            <a:avLst/>
          </a:prstGeom>
        </p:spPr>
        <p:txBody>
          <a:bodyPr anchor="b"/>
          <a:lstStyle>
            <a:lvl1pPr algn="ctr">
              <a:defRPr sz="4000" b="1">
                <a:solidFill>
                  <a:schemeClr val="bg1"/>
                </a:solidFill>
                <a:latin typeface="Aptos Display" panose="020B00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57799" y="4214111"/>
            <a:ext cx="6639127" cy="95250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ptos Display" panose="020B00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70358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A blue and orange background&#10;&#10;Description automatically generated">
            <a:extLst>
              <a:ext uri="{FF2B5EF4-FFF2-40B4-BE49-F238E27FC236}">
                <a16:creationId xmlns:a16="http://schemas.microsoft.com/office/drawing/2014/main" id="{0B33C7B1-FC04-35FF-F4B8-9C47A389E13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" t="97523" r="37773" b="119"/>
          <a:stretch>
            <a:fillRect/>
          </a:stretch>
        </p:blipFill>
        <p:spPr bwMode="auto">
          <a:xfrm>
            <a:off x="914174" y="4398963"/>
            <a:ext cx="7583487" cy="7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016" y="1519484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000" b="1">
                <a:solidFill>
                  <a:srgbClr val="0054A6"/>
                </a:solidFill>
                <a:latin typeface="Aptos Display" panose="020B00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6625" y="4601846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Aptos Display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2" name="Picture 1" descr="A black and white logo&#10;&#10;Description automatically generated">
            <a:extLst>
              <a:ext uri="{FF2B5EF4-FFF2-40B4-BE49-F238E27FC236}">
                <a16:creationId xmlns:a16="http://schemas.microsoft.com/office/drawing/2014/main" id="{509F1658-A2F2-9E46-658F-DAFC3E51084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138" y="6124575"/>
            <a:ext cx="831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A colorful logo with a black background&#10;&#10;Description automatically generated">
            <a:extLst>
              <a:ext uri="{FF2B5EF4-FFF2-40B4-BE49-F238E27FC236}">
                <a16:creationId xmlns:a16="http://schemas.microsoft.com/office/drawing/2014/main" id="{B5B31923-D3D2-75CD-C196-A746640FDB2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52" t="3336"/>
          <a:stretch>
            <a:fillRect/>
          </a:stretch>
        </p:blipFill>
        <p:spPr bwMode="auto">
          <a:xfrm>
            <a:off x="790575" y="6180138"/>
            <a:ext cx="928688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9967B75D-00FA-0776-C539-3A4182E5EF6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1988" y="6240463"/>
            <a:ext cx="733425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A blue and orange background&#10;&#10;Description automatically generated">
            <a:extLst>
              <a:ext uri="{FF2B5EF4-FFF2-40B4-BE49-F238E27FC236}">
                <a16:creationId xmlns:a16="http://schemas.microsoft.com/office/drawing/2014/main" id="{B6D5EC25-FF36-BE3E-9815-F2CA49DED8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172" r="-598"/>
          <a:stretch>
            <a:fillRect/>
          </a:stretch>
        </p:blipFill>
        <p:spPr bwMode="auto">
          <a:xfrm>
            <a:off x="0" y="6670675"/>
            <a:ext cx="12265025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6" descr="A blue logo with text&#10;&#10;Description automatically generated">
            <a:extLst>
              <a:ext uri="{FF2B5EF4-FFF2-40B4-BE49-F238E27FC236}">
                <a16:creationId xmlns:a16="http://schemas.microsoft.com/office/drawing/2014/main" id="{04A1ABD7-EC94-846A-562A-6187490F8EE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6165850"/>
            <a:ext cx="42227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95B9EF61-52A7-AFAD-7FCA-085F1170345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21506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ptos Display" panose="020B0004020202020204" pitchFamily="34" charset="0"/>
              </a:defRPr>
            </a:lvl1pPr>
          </a:lstStyle>
          <a:p>
            <a:pPr>
              <a:defRPr/>
            </a:pPr>
            <a:r>
              <a:rPr lang="en-US" dirty="0"/>
              <a:t>Welcome to the Workshops | March 2024 |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C6DDC7F1-375A-864A-99C7-6228B47726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0600" y="621506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698F54-7EBB-4670-9FB8-C2E13CA9EE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223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blue and orange background&#10;&#10;Description automatically generated">
            <a:extLst>
              <a:ext uri="{FF2B5EF4-FFF2-40B4-BE49-F238E27FC236}">
                <a16:creationId xmlns:a16="http://schemas.microsoft.com/office/drawing/2014/main" id="{B917A3E8-5AB7-AC8E-54AD-541E64060C5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90" r="-598" b="-1"/>
          <a:stretch/>
        </p:blipFill>
        <p:spPr bwMode="auto">
          <a:xfrm>
            <a:off x="0" y="6238833"/>
            <a:ext cx="12265025" cy="629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A blue and orange background&#10;&#10;Description automatically generated">
            <a:extLst>
              <a:ext uri="{FF2B5EF4-FFF2-40B4-BE49-F238E27FC236}">
                <a16:creationId xmlns:a16="http://schemas.microsoft.com/office/drawing/2014/main" id="{73EE7165-BB02-57C7-6858-ABB5AD841B2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" t="97523" r="37773" b="119"/>
          <a:stretch>
            <a:fillRect/>
          </a:stretch>
        </p:blipFill>
        <p:spPr bwMode="auto">
          <a:xfrm>
            <a:off x="572185" y="727175"/>
            <a:ext cx="7583488" cy="7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185" y="1244561"/>
            <a:ext cx="10515600" cy="429594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ptos Display" panose="020B0004020202020204" pitchFamily="34" charset="0"/>
              </a:defRPr>
            </a:lvl1pPr>
            <a:lvl2pPr>
              <a:defRPr sz="2000">
                <a:latin typeface="Aptos Display" panose="020B0004020202020204" pitchFamily="34" charset="0"/>
              </a:defRPr>
            </a:lvl2pPr>
            <a:lvl3pPr>
              <a:defRPr sz="2000">
                <a:latin typeface="Aptos Display" panose="020B0004020202020204" pitchFamily="34" charset="0"/>
              </a:defRPr>
            </a:lvl3pPr>
            <a:lvl4pPr>
              <a:defRPr sz="2000">
                <a:latin typeface="Aptos Display" panose="020B0004020202020204" pitchFamily="34" charset="0"/>
              </a:defRPr>
            </a:lvl4pPr>
            <a:lvl5pPr>
              <a:defRPr sz="2000">
                <a:latin typeface="Aptos Display" panose="020B00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EB2A583-71AD-A603-BC11-D16A46FE27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4476024" y="639762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FD33829-BBAE-4D3B-AC0D-2BC0D71685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738F24FD-1655-B9B2-7E51-069055F00A93}"/>
              </a:ext>
            </a:extLst>
          </p:cNvPr>
          <p:cNvSpPr txBox="1">
            <a:spLocks/>
          </p:cNvSpPr>
          <p:nvPr userDrawn="1"/>
        </p:nvSpPr>
        <p:spPr>
          <a:xfrm>
            <a:off x="7620000" y="6397624"/>
            <a:ext cx="44503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ptos Display" panose="020B00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Welcome to the Workshops | March 2024 |</a:t>
            </a:r>
          </a:p>
        </p:txBody>
      </p:sp>
      <p:pic>
        <p:nvPicPr>
          <p:cNvPr id="15" name="Picture 14" descr="A blue and green background with lines and dots&#10;&#10;Description automatically generated">
            <a:extLst>
              <a:ext uri="{FF2B5EF4-FFF2-40B4-BE49-F238E27FC236}">
                <a16:creationId xmlns:a16="http://schemas.microsoft.com/office/drawing/2014/main" id="{9D2CE6E2-87D7-6B4F-C492-C7AC43F138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09" b="29436"/>
          <a:stretch/>
        </p:blipFill>
        <p:spPr>
          <a:xfrm>
            <a:off x="0" y="0"/>
            <a:ext cx="12192000" cy="10256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643" y="304520"/>
            <a:ext cx="10515600" cy="5643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  <a:latin typeface="Aptos Display" panose="020B00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8241D4CC-E715-FC36-6EF1-684A8947AE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5509"/>
          <a:stretch/>
        </p:blipFill>
        <p:spPr>
          <a:xfrm>
            <a:off x="11184655" y="175584"/>
            <a:ext cx="920286" cy="711106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2FFF362F-045B-877C-5106-D070F37B5C8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 bwMode="auto">
          <a:xfrm>
            <a:off x="608851" y="6312311"/>
            <a:ext cx="497653" cy="497653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C9FD8BF8-D376-C1DC-0953-7A701BEAC4D1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222610" y="6396038"/>
            <a:ext cx="954880" cy="345862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38E9D456-7B66-DC7D-EA00-F0FCFCE910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t="21899" b="31819"/>
          <a:stretch/>
        </p:blipFill>
        <p:spPr>
          <a:xfrm>
            <a:off x="861879" y="6196962"/>
            <a:ext cx="1606374" cy="525650"/>
          </a:xfrm>
          <a:prstGeom prst="rect">
            <a:avLst/>
          </a:prstGeom>
        </p:spPr>
      </p:pic>
      <p:pic>
        <p:nvPicPr>
          <p:cNvPr id="22" name="Picture 7" descr="A logo with blue and purple colors&#10;&#10;Description automatically generated">
            <a:extLst>
              <a:ext uri="{FF2B5EF4-FFF2-40B4-BE49-F238E27FC236}">
                <a16:creationId xmlns:a16="http://schemas.microsoft.com/office/drawing/2014/main" id="{474722AF-6D69-C873-4DDE-9E2AF30BD20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144"/>
          <a:stretch/>
        </p:blipFill>
        <p:spPr bwMode="auto">
          <a:xfrm>
            <a:off x="10416064" y="158621"/>
            <a:ext cx="768591" cy="71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6764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 black and white logo&#10;&#10;Description automatically generated">
            <a:extLst>
              <a:ext uri="{FF2B5EF4-FFF2-40B4-BE49-F238E27FC236}">
                <a16:creationId xmlns:a16="http://schemas.microsoft.com/office/drawing/2014/main" id="{0678743D-1B8C-2384-E7BA-482BCF7F370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138" y="6124575"/>
            <a:ext cx="831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A colorful logo with a black background&#10;&#10;Description automatically generated">
            <a:extLst>
              <a:ext uri="{FF2B5EF4-FFF2-40B4-BE49-F238E27FC236}">
                <a16:creationId xmlns:a16="http://schemas.microsoft.com/office/drawing/2014/main" id="{A6296C73-63A3-3CEF-258C-864034AC961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52" t="3336"/>
          <a:stretch>
            <a:fillRect/>
          </a:stretch>
        </p:blipFill>
        <p:spPr bwMode="auto">
          <a:xfrm>
            <a:off x="790575" y="6180138"/>
            <a:ext cx="928688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ABF71111-EC0B-5CD5-D006-6792CE2D23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1988" y="6240463"/>
            <a:ext cx="733425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A blue and orange background&#10;&#10;Description automatically generated">
            <a:extLst>
              <a:ext uri="{FF2B5EF4-FFF2-40B4-BE49-F238E27FC236}">
                <a16:creationId xmlns:a16="http://schemas.microsoft.com/office/drawing/2014/main" id="{B917A3E8-5AB7-AC8E-54AD-541E64060C5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172" r="-598"/>
          <a:stretch>
            <a:fillRect/>
          </a:stretch>
        </p:blipFill>
        <p:spPr bwMode="auto">
          <a:xfrm>
            <a:off x="0" y="6670675"/>
            <a:ext cx="12265025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A blue logo with text&#10;&#10;Description automatically generated">
            <a:extLst>
              <a:ext uri="{FF2B5EF4-FFF2-40B4-BE49-F238E27FC236}">
                <a16:creationId xmlns:a16="http://schemas.microsoft.com/office/drawing/2014/main" id="{7AB976F1-1ECC-668A-80DB-1178C29141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6165850"/>
            <a:ext cx="42227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185" y="173894"/>
            <a:ext cx="10515600" cy="794142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rgbClr val="0054A6"/>
                </a:solidFill>
                <a:latin typeface="Aptos Display" panose="020B00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185" y="1244561"/>
            <a:ext cx="10515600" cy="429594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ptos Display" panose="020B0004020202020204" pitchFamily="34" charset="0"/>
              </a:defRPr>
            </a:lvl1pPr>
            <a:lvl2pPr>
              <a:defRPr sz="2000">
                <a:latin typeface="Aptos Display" panose="020B0004020202020204" pitchFamily="34" charset="0"/>
              </a:defRPr>
            </a:lvl2pPr>
            <a:lvl3pPr>
              <a:defRPr sz="2000">
                <a:latin typeface="Aptos Display" panose="020B0004020202020204" pitchFamily="34" charset="0"/>
              </a:defRPr>
            </a:lvl3pPr>
            <a:lvl4pPr>
              <a:defRPr sz="2000">
                <a:latin typeface="Aptos Display" panose="020B0004020202020204" pitchFamily="34" charset="0"/>
              </a:defRPr>
            </a:lvl4pPr>
            <a:lvl5pPr>
              <a:defRPr sz="2000">
                <a:latin typeface="Aptos Display" panose="020B00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EB2A583-71AD-A603-BC11-D16A46FE27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0600" y="621506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698F54-7EBB-4670-9FB8-C2E13CA9EE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17A7E740-7835-E568-4AEF-909759924A81}"/>
              </a:ext>
            </a:extLst>
          </p:cNvPr>
          <p:cNvSpPr txBox="1">
            <a:spLocks/>
          </p:cNvSpPr>
          <p:nvPr userDrawn="1"/>
        </p:nvSpPr>
        <p:spPr>
          <a:xfrm>
            <a:off x="4038600" y="618013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ptos Display" panose="020B00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Welcome to the Workshops | March 2024 |</a:t>
            </a:r>
          </a:p>
        </p:txBody>
      </p:sp>
    </p:spTree>
    <p:extLst>
      <p:ext uri="{BB962C8B-B14F-4D97-AF65-F5344CB8AC3E}">
        <p14:creationId xmlns:p14="http://schemas.microsoft.com/office/powerpoint/2010/main" val="1540983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 black and white logo&#10;&#10;Description automatically generated">
            <a:extLst>
              <a:ext uri="{FF2B5EF4-FFF2-40B4-BE49-F238E27FC236}">
                <a16:creationId xmlns:a16="http://schemas.microsoft.com/office/drawing/2014/main" id="{1E18CAEB-D9EF-4432-8857-78A4D04937F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138" y="6124575"/>
            <a:ext cx="831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A colorful logo with a black background&#10;&#10;Description automatically generated">
            <a:extLst>
              <a:ext uri="{FF2B5EF4-FFF2-40B4-BE49-F238E27FC236}">
                <a16:creationId xmlns:a16="http://schemas.microsoft.com/office/drawing/2014/main" id="{5D834488-61CE-C256-E05C-FD8926A15B2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52" t="3336"/>
          <a:stretch>
            <a:fillRect/>
          </a:stretch>
        </p:blipFill>
        <p:spPr bwMode="auto">
          <a:xfrm>
            <a:off x="790575" y="6180138"/>
            <a:ext cx="928688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0DE0ED20-88DB-ACB1-0EA3-710F96E5364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1988" y="6240463"/>
            <a:ext cx="733425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A blue and orange background&#10;&#10;Description automatically generated">
            <a:extLst>
              <a:ext uri="{FF2B5EF4-FFF2-40B4-BE49-F238E27FC236}">
                <a16:creationId xmlns:a16="http://schemas.microsoft.com/office/drawing/2014/main" id="{BAC86FBB-A1A0-B02D-D4E5-6CC3D28DA8B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172" r="-598"/>
          <a:stretch>
            <a:fillRect/>
          </a:stretch>
        </p:blipFill>
        <p:spPr bwMode="auto">
          <a:xfrm>
            <a:off x="0" y="6670675"/>
            <a:ext cx="12265025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A blue logo with text&#10;&#10;Description automatically generated">
            <a:extLst>
              <a:ext uri="{FF2B5EF4-FFF2-40B4-BE49-F238E27FC236}">
                <a16:creationId xmlns:a16="http://schemas.microsoft.com/office/drawing/2014/main" id="{0642C788-88A3-8614-C31D-B6E2B32EFAC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6165850"/>
            <a:ext cx="42227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61853"/>
            <a:ext cx="10515600" cy="429594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ptos Display" panose="020B0004020202020204" pitchFamily="34" charset="0"/>
              </a:defRPr>
            </a:lvl1pPr>
            <a:lvl2pPr>
              <a:defRPr sz="2000">
                <a:latin typeface="Aptos Display" panose="020B0004020202020204" pitchFamily="34" charset="0"/>
              </a:defRPr>
            </a:lvl2pPr>
            <a:lvl3pPr>
              <a:defRPr sz="2000">
                <a:latin typeface="Aptos Display" panose="020B0004020202020204" pitchFamily="34" charset="0"/>
              </a:defRPr>
            </a:lvl3pPr>
            <a:lvl4pPr>
              <a:defRPr sz="2000">
                <a:latin typeface="Aptos Display" panose="020B0004020202020204" pitchFamily="34" charset="0"/>
              </a:defRPr>
            </a:lvl4pPr>
            <a:lvl5pPr>
              <a:defRPr sz="2000">
                <a:latin typeface="Aptos Display" panose="020B00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C61DFF9A-2B1D-94C7-2D78-FA7702A64A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0600" y="621506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CA763A4-8345-46C2-B765-813E292B8E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235FA95-2011-8332-1571-BB3192CDF2A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3838" y="620702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ptos Display" panose="020B0004020202020204" pitchFamily="34" charset="0"/>
              </a:defRPr>
            </a:lvl1pPr>
          </a:lstStyle>
          <a:p>
            <a:pPr>
              <a:defRPr/>
            </a:pPr>
            <a:r>
              <a:rPr lang="en-US" dirty="0"/>
              <a:t>Welcome to the Workshops | March 2024 |</a:t>
            </a:r>
          </a:p>
        </p:txBody>
      </p:sp>
      <p:pic>
        <p:nvPicPr>
          <p:cNvPr id="10" name="Picture 5" descr="A blue and orange background&#10;&#10;Description automatically generated">
            <a:extLst>
              <a:ext uri="{FF2B5EF4-FFF2-40B4-BE49-F238E27FC236}">
                <a16:creationId xmlns:a16="http://schemas.microsoft.com/office/drawing/2014/main" id="{AB5990C1-A917-3486-4C0B-74BC224E19C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" t="97523" r="37773" b="119"/>
          <a:stretch>
            <a:fillRect/>
          </a:stretch>
        </p:blipFill>
        <p:spPr bwMode="auto">
          <a:xfrm>
            <a:off x="572185" y="727175"/>
            <a:ext cx="7583488" cy="7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A blue and green background with lines and dots&#10;&#10;Description automatically generated">
            <a:extLst>
              <a:ext uri="{FF2B5EF4-FFF2-40B4-BE49-F238E27FC236}">
                <a16:creationId xmlns:a16="http://schemas.microsoft.com/office/drawing/2014/main" id="{CB7E27C6-4586-860C-ED50-F96E955C0CB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09" b="29436"/>
          <a:stretch/>
        </p:blipFill>
        <p:spPr>
          <a:xfrm>
            <a:off x="0" y="0"/>
            <a:ext cx="12192000" cy="1025611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BE68A3C9-D6F4-344A-CDE3-EAC1BA4B5914}"/>
              </a:ext>
            </a:extLst>
          </p:cNvPr>
          <p:cNvSpPr txBox="1">
            <a:spLocks/>
          </p:cNvSpPr>
          <p:nvPr userDrawn="1"/>
        </p:nvSpPr>
        <p:spPr>
          <a:xfrm>
            <a:off x="528643" y="304520"/>
            <a:ext cx="10515600" cy="5643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bg1"/>
                </a:solidFill>
                <a:latin typeface="Aptos Display" panose="020B0004020202020204" pitchFamily="34" charset="0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F85E52A4-33CD-B63D-9CA9-69D0B47241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l="45509"/>
          <a:stretch/>
        </p:blipFill>
        <p:spPr>
          <a:xfrm>
            <a:off x="11184655" y="175584"/>
            <a:ext cx="920286" cy="711106"/>
          </a:xfrm>
          <a:prstGeom prst="rect">
            <a:avLst/>
          </a:prstGeom>
        </p:spPr>
      </p:pic>
      <p:pic>
        <p:nvPicPr>
          <p:cNvPr id="16" name="Picture 7" descr="A logo with blue and purple colors&#10;&#10;Description automatically generated">
            <a:extLst>
              <a:ext uri="{FF2B5EF4-FFF2-40B4-BE49-F238E27FC236}">
                <a16:creationId xmlns:a16="http://schemas.microsoft.com/office/drawing/2014/main" id="{E08F9445-3F36-0D06-2322-6184ABB985EE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144"/>
          <a:stretch/>
        </p:blipFill>
        <p:spPr bwMode="auto">
          <a:xfrm>
            <a:off x="10416064" y="158621"/>
            <a:ext cx="768591" cy="71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322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urple circle with a lightning bolt in it&#10;&#10;Description automatically generated">
            <a:extLst>
              <a:ext uri="{FF2B5EF4-FFF2-40B4-BE49-F238E27FC236}">
                <a16:creationId xmlns:a16="http://schemas.microsoft.com/office/drawing/2014/main" id="{EB85EBD4-D58F-8F50-4BF5-984A28BE193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7191" y="4369871"/>
            <a:ext cx="1548000" cy="15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A white circle with dots and circles on it&#10;&#10;Description automatically generated with medium confidence">
            <a:extLst>
              <a:ext uri="{FF2B5EF4-FFF2-40B4-BE49-F238E27FC236}">
                <a16:creationId xmlns:a16="http://schemas.microsoft.com/office/drawing/2014/main" id="{2B603FB0-3B16-9E95-4FD5-D30F162EDAB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592" y="1152525"/>
            <a:ext cx="1549400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A white brain with lines and dots on a dark blue background&#10;&#10;Description automatically generated">
            <a:extLst>
              <a:ext uri="{FF2B5EF4-FFF2-40B4-BE49-F238E27FC236}">
                <a16:creationId xmlns:a16="http://schemas.microsoft.com/office/drawing/2014/main" id="{D35ADCC6-4F24-1BEE-8984-60132469F7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764" y="3922713"/>
            <a:ext cx="1546551" cy="15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A blue circle with a white outline on it&#10;&#10;Description automatically generated">
            <a:extLst>
              <a:ext uri="{FF2B5EF4-FFF2-40B4-BE49-F238E27FC236}">
                <a16:creationId xmlns:a16="http://schemas.microsoft.com/office/drawing/2014/main" id="{ACB6D024-F05A-88BF-F65A-C82595D5DD1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037" y="727074"/>
            <a:ext cx="1549671" cy="15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A logo with blue and purple colors&#10;&#10;Description automatically generated">
            <a:extLst>
              <a:ext uri="{FF2B5EF4-FFF2-40B4-BE49-F238E27FC236}">
                <a16:creationId xmlns:a16="http://schemas.microsoft.com/office/drawing/2014/main" id="{13D6B9CB-8725-02C0-541C-1C07EDEF66D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938" y="2701925"/>
            <a:ext cx="3552825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43B7636-0A3F-7CCA-6A9A-D0282268A463}"/>
              </a:ext>
            </a:extLst>
          </p:cNvPr>
          <p:cNvSpPr txBox="1"/>
          <p:nvPr userDrawn="1"/>
        </p:nvSpPr>
        <p:spPr>
          <a:xfrm>
            <a:off x="4487637" y="4633726"/>
            <a:ext cx="391103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err="1">
                <a:solidFill>
                  <a:srgbClr val="0054A6"/>
                </a:solidFill>
                <a:latin typeface="Aptos Display" panose="020B0004020202020204" pitchFamily="34" charset="0"/>
              </a:rPr>
              <a:t>oqi.cern</a:t>
            </a:r>
            <a:endParaRPr lang="en-US">
              <a:solidFill>
                <a:srgbClr val="0054A6"/>
              </a:solidFill>
              <a:latin typeface="Aptos Display" panose="020B00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US">
                <a:solidFill>
                  <a:srgbClr val="0054A6"/>
                </a:solidFill>
                <a:latin typeface="Aptos Display" panose="020B0004020202020204" pitchFamily="34" charset="0"/>
              </a:rPr>
              <a:t>@OQI_at_CERN</a:t>
            </a:r>
            <a:br>
              <a:rPr lang="en-US">
                <a:solidFill>
                  <a:srgbClr val="0054A6"/>
                </a:solidFill>
                <a:latin typeface="Aptos Display" panose="020B0004020202020204" pitchFamily="34" charset="0"/>
              </a:rPr>
            </a:br>
            <a:r>
              <a:rPr lang="en-US">
                <a:solidFill>
                  <a:srgbClr val="0054A6"/>
                </a:solidFill>
                <a:latin typeface="Aptos Display" panose="020B0004020202020204" pitchFamily="34" charset="0"/>
              </a:rPr>
              <a:t>OQI - Open Quantum Institute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D6AC368-740B-AAD3-0801-ADD0E13524F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325938" y="4993110"/>
            <a:ext cx="205285" cy="204561"/>
          </a:xfrm>
          <a:prstGeom prst="rect">
            <a:avLst/>
          </a:prstGeom>
        </p:spPr>
      </p:pic>
      <p:pic>
        <p:nvPicPr>
          <p:cNvPr id="1034" name="Picture 10" descr="Image result for linkedin Icon svg">
            <a:extLst>
              <a:ext uri="{FF2B5EF4-FFF2-40B4-BE49-F238E27FC236}">
                <a16:creationId xmlns:a16="http://schemas.microsoft.com/office/drawing/2014/main" id="{6B5E21A1-858F-8A60-3474-1954FA35F80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938" y="5275731"/>
            <a:ext cx="183205" cy="175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A logo with blue and purple colors&#10;&#10;Description automatically generated">
            <a:extLst>
              <a:ext uri="{FF2B5EF4-FFF2-40B4-BE49-F238E27FC236}">
                <a16:creationId xmlns:a16="http://schemas.microsoft.com/office/drawing/2014/main" id="{946A9FC2-699F-DC35-6B1A-9E808B167A4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350"/>
          <a:stretch/>
        </p:blipFill>
        <p:spPr bwMode="auto">
          <a:xfrm>
            <a:off x="4325938" y="4712777"/>
            <a:ext cx="226794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721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1">
            <a:extLst>
              <a:ext uri="{FF2B5EF4-FFF2-40B4-BE49-F238E27FC236}">
                <a16:creationId xmlns:a16="http://schemas.microsoft.com/office/drawing/2014/main" id="{563DB09F-F110-4A93-696C-0FF27A2E2C08}"/>
              </a:ext>
            </a:extLst>
          </p:cNvPr>
          <p:cNvSpPr txBox="1">
            <a:spLocks/>
          </p:cNvSpPr>
          <p:nvPr userDrawn="1"/>
        </p:nvSpPr>
        <p:spPr>
          <a:xfrm>
            <a:off x="1195388" y="625475"/>
            <a:ext cx="9294812" cy="673100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bg1"/>
                </a:solidFill>
                <a:latin typeface="Aptos Display" panose="020B00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287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EF1CA-1E5B-05F6-9B02-B42678E795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80574" y="2755953"/>
            <a:ext cx="7238278" cy="673047"/>
          </a:xfrm>
        </p:spPr>
        <p:txBody>
          <a:bodyPr/>
          <a:lstStyle/>
          <a:p>
            <a:pPr algn="ctr"/>
            <a:r>
              <a:rPr lang="en-US"/>
              <a:t>Introduction to the workshops</a:t>
            </a:r>
            <a:endParaRPr lang="en-CH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504C905-4CD1-6493-C7EB-CFA3067B49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01719" y="3641264"/>
            <a:ext cx="6395987" cy="952501"/>
          </a:xfrm>
        </p:spPr>
        <p:txBody>
          <a:bodyPr/>
          <a:lstStyle/>
          <a:p>
            <a:r>
              <a:rPr lang="en-US"/>
              <a:t>5</a:t>
            </a:r>
            <a:r>
              <a:rPr lang="en-US" baseline="30000"/>
              <a:t>th</a:t>
            </a:r>
            <a:r>
              <a:rPr lang="en-US"/>
              <a:t>  March 2024</a:t>
            </a:r>
          </a:p>
          <a:p>
            <a:r>
              <a:rPr lang="en-US"/>
              <a:t>CERN, </a:t>
            </a:r>
            <a:r>
              <a:rPr lang="en-GB" sz="1800" kern="0">
                <a:effectLst/>
                <a:latin typeface="Montserrat" panose="00000500000000000000" pitchFamily="2" charset="0"/>
                <a:ea typeface="Monserrat"/>
                <a:cs typeface="Monserrat"/>
              </a:rPr>
              <a:t>Science Gateway Auditorium B </a:t>
            </a:r>
          </a:p>
          <a:p>
            <a:r>
              <a:rPr lang="en-GB" sz="1800" kern="0">
                <a:latin typeface="Montserrat" panose="00000500000000000000" pitchFamily="2" charset="0"/>
              </a:rPr>
              <a:t>12.45 – 13.00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42210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D771D-19E3-4843-4299-92E9F36B02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/>
              <a:t>Welcome at CERN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3453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4ABACD-4391-93E0-0273-15F13DD8CB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BF6FECC-C739-F999-934D-E1A221108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Timeline of the development of OQI 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CD36B-AEAF-E625-E0CF-DF20AFE0EDC1}"/>
              </a:ext>
            </a:extLst>
          </p:cNvPr>
          <p:cNvSpPr txBox="1">
            <a:spLocks/>
          </p:cNvSpPr>
          <p:nvPr/>
        </p:nvSpPr>
        <p:spPr>
          <a:xfrm>
            <a:off x="8610600" y="57340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EFDF936-3BD6-4D1B-AF83-34C174BC0866}" type="slidenum">
              <a:rPr lang="en-US" sz="1300" smtClean="0">
                <a:latin typeface="Aptos Display" panose="020B0004020202020204" pitchFamily="34" charset="0"/>
              </a:rPr>
              <a:pPr/>
              <a:t>3</a:t>
            </a:fld>
            <a:endParaRPr lang="en-US" sz="1300">
              <a:latin typeface="Aptos Display" panose="020B00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C15261-183F-8907-9775-993BED791D83}"/>
              </a:ext>
            </a:extLst>
          </p:cNvPr>
          <p:cNvSpPr/>
          <p:nvPr/>
        </p:nvSpPr>
        <p:spPr>
          <a:xfrm>
            <a:off x="381056" y="1282482"/>
            <a:ext cx="630079" cy="252000"/>
          </a:xfrm>
          <a:prstGeom prst="rect">
            <a:avLst/>
          </a:prstGeom>
          <a:solidFill>
            <a:srgbClr val="2448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ptos Display" panose="020B0004020202020204" pitchFamily="34" charset="0"/>
              </a:rPr>
              <a:t>2020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CBDB660-E6A2-2EE7-0E0B-A8BBC89DDE9A}"/>
              </a:ext>
            </a:extLst>
          </p:cNvPr>
          <p:cNvSpPr/>
          <p:nvPr/>
        </p:nvSpPr>
        <p:spPr>
          <a:xfrm>
            <a:off x="540127" y="1562022"/>
            <a:ext cx="427039" cy="246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>
                <a:solidFill>
                  <a:schemeClr val="tx1"/>
                </a:solidFill>
                <a:latin typeface="Aptos Display" panose="020B0004020202020204" pitchFamily="34" charset="0"/>
              </a:rPr>
              <a:t>Dec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1176DAC-637B-F005-AD36-984434A06DEC}"/>
              </a:ext>
            </a:extLst>
          </p:cNvPr>
          <p:cNvSpPr/>
          <p:nvPr/>
        </p:nvSpPr>
        <p:spPr>
          <a:xfrm>
            <a:off x="1080674" y="1282482"/>
            <a:ext cx="1171571" cy="252000"/>
          </a:xfrm>
          <a:prstGeom prst="rect">
            <a:avLst/>
          </a:prstGeom>
          <a:solidFill>
            <a:srgbClr val="2448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ptos Display" panose="020B0004020202020204" pitchFamily="34" charset="0"/>
              </a:rPr>
              <a:t>2021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5E02878-9728-16E2-0E73-04599A9A8462}"/>
              </a:ext>
            </a:extLst>
          </p:cNvPr>
          <p:cNvSpPr/>
          <p:nvPr/>
        </p:nvSpPr>
        <p:spPr>
          <a:xfrm>
            <a:off x="5421136" y="1282482"/>
            <a:ext cx="1992185" cy="252000"/>
          </a:xfrm>
          <a:prstGeom prst="rect">
            <a:avLst/>
          </a:prstGeom>
          <a:solidFill>
            <a:srgbClr val="2448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ptos Display" panose="020B0004020202020204" pitchFamily="34" charset="0"/>
              </a:rPr>
              <a:t>2024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5D44945-CE55-6C6C-A74D-631C896C72CA}"/>
              </a:ext>
            </a:extLst>
          </p:cNvPr>
          <p:cNvSpPr/>
          <p:nvPr/>
        </p:nvSpPr>
        <p:spPr>
          <a:xfrm>
            <a:off x="7481074" y="1282482"/>
            <a:ext cx="1690385" cy="252000"/>
          </a:xfrm>
          <a:prstGeom prst="rect">
            <a:avLst/>
          </a:prstGeom>
          <a:solidFill>
            <a:srgbClr val="2448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ptos Display" panose="020B0004020202020204" pitchFamily="34" charset="0"/>
              </a:rPr>
              <a:t>2025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B65F027-6BDB-13EF-4BDC-D4AF13512D54}"/>
              </a:ext>
            </a:extLst>
          </p:cNvPr>
          <p:cNvSpPr/>
          <p:nvPr/>
        </p:nvSpPr>
        <p:spPr>
          <a:xfrm>
            <a:off x="9224254" y="1282482"/>
            <a:ext cx="1560364" cy="252000"/>
          </a:xfrm>
          <a:prstGeom prst="rect">
            <a:avLst/>
          </a:prstGeom>
          <a:solidFill>
            <a:srgbClr val="2448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ptos Display" panose="020B0004020202020204" pitchFamily="34" charset="0"/>
              </a:rPr>
              <a:t>2026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B7CB37-5003-D6CD-1A02-A7C00F4D2E07}"/>
              </a:ext>
            </a:extLst>
          </p:cNvPr>
          <p:cNvSpPr/>
          <p:nvPr/>
        </p:nvSpPr>
        <p:spPr>
          <a:xfrm>
            <a:off x="2327455" y="1282482"/>
            <a:ext cx="1220929" cy="252000"/>
          </a:xfrm>
          <a:prstGeom prst="rect">
            <a:avLst/>
          </a:prstGeom>
          <a:solidFill>
            <a:srgbClr val="2448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ptos Display" panose="020B0004020202020204" pitchFamily="34" charset="0"/>
              </a:rPr>
              <a:t>2022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6E1E71-0E1F-701C-D600-DD9AF79B8210}"/>
              </a:ext>
            </a:extLst>
          </p:cNvPr>
          <p:cNvSpPr/>
          <p:nvPr/>
        </p:nvSpPr>
        <p:spPr>
          <a:xfrm>
            <a:off x="3608563" y="1282482"/>
            <a:ext cx="1752395" cy="252000"/>
          </a:xfrm>
          <a:prstGeom prst="rect">
            <a:avLst/>
          </a:prstGeom>
          <a:solidFill>
            <a:srgbClr val="2448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ptos Display" panose="020B0004020202020204" pitchFamily="34" charset="0"/>
              </a:rPr>
              <a:t>2023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C0C4543-7B4F-601E-A850-0E119BDD1832}"/>
              </a:ext>
            </a:extLst>
          </p:cNvPr>
          <p:cNvSpPr/>
          <p:nvPr/>
        </p:nvSpPr>
        <p:spPr>
          <a:xfrm>
            <a:off x="1484589" y="1562022"/>
            <a:ext cx="427039" cy="246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>
                <a:solidFill>
                  <a:schemeClr val="tx1"/>
                </a:solidFill>
                <a:latin typeface="Aptos Display" panose="020B0004020202020204" pitchFamily="34" charset="0"/>
              </a:rPr>
              <a:t>…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B72BDC0-CA48-9C68-0C20-DE5F4DEC9D6C}"/>
              </a:ext>
            </a:extLst>
          </p:cNvPr>
          <p:cNvSpPr/>
          <p:nvPr/>
        </p:nvSpPr>
        <p:spPr>
          <a:xfrm>
            <a:off x="1826372" y="1577103"/>
            <a:ext cx="427039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>
                <a:solidFill>
                  <a:schemeClr val="tx1"/>
                </a:solidFill>
                <a:latin typeface="Aptos Display" panose="020B0004020202020204" pitchFamily="34" charset="0"/>
              </a:rPr>
              <a:t>Dec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2E09E0F-832F-1263-AB6E-0C777CE0F287}"/>
              </a:ext>
            </a:extLst>
          </p:cNvPr>
          <p:cNvSpPr/>
          <p:nvPr/>
        </p:nvSpPr>
        <p:spPr>
          <a:xfrm>
            <a:off x="3058018" y="1577103"/>
            <a:ext cx="427039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>
                <a:solidFill>
                  <a:schemeClr val="tx1"/>
                </a:solidFill>
                <a:latin typeface="Aptos Display" panose="020B0004020202020204" pitchFamily="34" charset="0"/>
              </a:rPr>
              <a:t>Dec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93C4C98-7C76-72A8-261B-8F29E3B193D4}"/>
              </a:ext>
            </a:extLst>
          </p:cNvPr>
          <p:cNvSpPr/>
          <p:nvPr/>
        </p:nvSpPr>
        <p:spPr>
          <a:xfrm>
            <a:off x="2607228" y="1577103"/>
            <a:ext cx="427039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>
                <a:solidFill>
                  <a:schemeClr val="tx1"/>
                </a:solidFill>
                <a:latin typeface="Aptos Display" panose="020B0004020202020204" pitchFamily="34" charset="0"/>
              </a:rPr>
              <a:t>…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9A50C5A-AFC9-9794-7ACA-C205A38C9853}"/>
              </a:ext>
            </a:extLst>
          </p:cNvPr>
          <p:cNvSpPr/>
          <p:nvPr/>
        </p:nvSpPr>
        <p:spPr>
          <a:xfrm>
            <a:off x="3559478" y="1577103"/>
            <a:ext cx="427039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>
                <a:solidFill>
                  <a:schemeClr val="tx1"/>
                </a:solidFill>
                <a:latin typeface="Aptos Display" panose="020B0004020202020204" pitchFamily="34" charset="0"/>
              </a:rPr>
              <a:t>Jan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4D8821A-07DD-6F4A-B0A2-0ADF3A257A20}"/>
              </a:ext>
            </a:extLst>
          </p:cNvPr>
          <p:cNvSpPr/>
          <p:nvPr/>
        </p:nvSpPr>
        <p:spPr>
          <a:xfrm>
            <a:off x="3948689" y="1577103"/>
            <a:ext cx="427039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>
                <a:solidFill>
                  <a:schemeClr val="tx1"/>
                </a:solidFill>
                <a:latin typeface="Aptos Display" panose="020B0004020202020204" pitchFamily="34" charset="0"/>
              </a:rPr>
              <a:t>…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2D1D8DE-D378-89D4-EC54-D239BB45F4E4}"/>
              </a:ext>
            </a:extLst>
          </p:cNvPr>
          <p:cNvSpPr/>
          <p:nvPr/>
        </p:nvSpPr>
        <p:spPr>
          <a:xfrm>
            <a:off x="4992615" y="1577103"/>
            <a:ext cx="427039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>
                <a:solidFill>
                  <a:schemeClr val="tx1"/>
                </a:solidFill>
                <a:latin typeface="Aptos Display" panose="020B0004020202020204" pitchFamily="34" charset="0"/>
              </a:rPr>
              <a:t>Dec</a:t>
            </a:r>
          </a:p>
        </p:txBody>
      </p:sp>
      <p:sp>
        <p:nvSpPr>
          <p:cNvPr id="20" name="Arrow: Pentagon 19">
            <a:extLst>
              <a:ext uri="{FF2B5EF4-FFF2-40B4-BE49-F238E27FC236}">
                <a16:creationId xmlns:a16="http://schemas.microsoft.com/office/drawing/2014/main" id="{A2864C85-CD47-CE02-1DA9-1FBA5FD13BFF}"/>
              </a:ext>
            </a:extLst>
          </p:cNvPr>
          <p:cNvSpPr/>
          <p:nvPr/>
        </p:nvSpPr>
        <p:spPr>
          <a:xfrm>
            <a:off x="467115" y="1800660"/>
            <a:ext cx="605266" cy="350839"/>
          </a:xfrm>
          <a:prstGeom prst="homePlate">
            <a:avLst>
              <a:gd name="adj" fmla="val 28108"/>
            </a:avLst>
          </a:prstGeom>
          <a:solidFill>
            <a:srgbClr val="653A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100" b="1">
              <a:solidFill>
                <a:schemeClr val="bg1"/>
              </a:solidFill>
              <a:latin typeface="Aptos Display" panose="020B0004020202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3864F0D-3437-0738-797F-837AFDA2F041}"/>
              </a:ext>
            </a:extLst>
          </p:cNvPr>
          <p:cNvSpPr/>
          <p:nvPr/>
        </p:nvSpPr>
        <p:spPr>
          <a:xfrm>
            <a:off x="482197" y="2176199"/>
            <a:ext cx="1826635" cy="40566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72000" bIns="36000"/>
          <a:lstStyle/>
          <a:p>
            <a:pPr marL="88900" indent="-88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800" b="1">
                <a:solidFill>
                  <a:schemeClr val="tx1"/>
                </a:solidFill>
                <a:latin typeface="Aptos Display" panose="020B0004020202020204" pitchFamily="34" charset="0"/>
              </a:rPr>
              <a:t>GESDA Academic Forum identifies </a:t>
            </a:r>
            <a:r>
              <a:rPr lang="en-GB" sz="800">
                <a:solidFill>
                  <a:schemeClr val="tx1"/>
                </a:solidFill>
                <a:latin typeface="Aptos Display" panose="020B0004020202020204" pitchFamily="34" charset="0"/>
              </a:rPr>
              <a:t>some </a:t>
            </a:r>
            <a:r>
              <a:rPr lang="en-GB" sz="800" b="1">
                <a:solidFill>
                  <a:schemeClr val="tx1"/>
                </a:solidFill>
                <a:latin typeface="Aptos Display" panose="020B0004020202020204" pitchFamily="34" charset="0"/>
              </a:rPr>
              <a:t>emerging</a:t>
            </a:r>
            <a:r>
              <a:rPr lang="en-GB" sz="800">
                <a:solidFill>
                  <a:schemeClr val="tx1"/>
                </a:solidFill>
                <a:latin typeface="Aptos Display" panose="020B0004020202020204" pitchFamily="34" charset="0"/>
              </a:rPr>
              <a:t> </a:t>
            </a:r>
            <a:r>
              <a:rPr lang="en-GB" sz="800" b="1">
                <a:solidFill>
                  <a:schemeClr val="tx1"/>
                </a:solidFill>
                <a:latin typeface="Aptos Display" panose="020B0004020202020204" pitchFamily="34" charset="0"/>
              </a:rPr>
              <a:t>topics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id="{128DA501-1DE6-803E-00E3-312CDEBCCDDD}"/>
              </a:ext>
            </a:extLst>
          </p:cNvPr>
          <p:cNvSpPr/>
          <p:nvPr/>
        </p:nvSpPr>
        <p:spPr>
          <a:xfrm>
            <a:off x="1907649" y="3560256"/>
            <a:ext cx="471568" cy="350839"/>
          </a:xfrm>
          <a:prstGeom prst="homePlate">
            <a:avLst>
              <a:gd name="adj" fmla="val 2810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100" b="1">
              <a:solidFill>
                <a:srgbClr val="71437A"/>
              </a:solidFill>
              <a:latin typeface="Aptos Display" panose="020B0004020202020204" pitchFamily="34" charset="0"/>
            </a:endParaRPr>
          </a:p>
        </p:txBody>
      </p:sp>
      <p:sp>
        <p:nvSpPr>
          <p:cNvPr id="23" name="Diamond 22">
            <a:extLst>
              <a:ext uri="{FF2B5EF4-FFF2-40B4-BE49-F238E27FC236}">
                <a16:creationId xmlns:a16="http://schemas.microsoft.com/office/drawing/2014/main" id="{0CCA3FE5-9C5A-7388-D02E-82F279D23110}"/>
              </a:ext>
            </a:extLst>
          </p:cNvPr>
          <p:cNvSpPr>
            <a:spLocks noChangeAspect="1"/>
          </p:cNvSpPr>
          <p:nvPr/>
        </p:nvSpPr>
        <p:spPr>
          <a:xfrm>
            <a:off x="2116964" y="3556736"/>
            <a:ext cx="350837" cy="350838"/>
          </a:xfrm>
          <a:prstGeom prst="diamond">
            <a:avLst/>
          </a:prstGeom>
          <a:solidFill>
            <a:srgbClr val="653A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>
              <a:solidFill>
                <a:schemeClr val="tx1"/>
              </a:solidFill>
              <a:latin typeface="Aptos Display" panose="020B0004020202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CE913B3-CF84-1E93-0667-38EE7E5C7D77}"/>
              </a:ext>
            </a:extLst>
          </p:cNvPr>
          <p:cNvSpPr/>
          <p:nvPr/>
        </p:nvSpPr>
        <p:spPr>
          <a:xfrm>
            <a:off x="455899" y="3937379"/>
            <a:ext cx="1852933" cy="35083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72000" bIns="36000"/>
          <a:lstStyle/>
          <a:p>
            <a:pPr marL="88900" indent="-8890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408045" algn="l"/>
              </a:tabLst>
            </a:pPr>
            <a:r>
              <a:rPr lang="en-GB" sz="800" b="1">
                <a:solidFill>
                  <a:schemeClr val="tx1"/>
                </a:solidFill>
                <a:latin typeface="Aptos Display" panose="020B0004020202020204" pitchFamily="34" charset="0"/>
              </a:rPr>
              <a:t>Task Force </a:t>
            </a:r>
            <a:r>
              <a:rPr lang="en-GB" sz="800">
                <a:solidFill>
                  <a:schemeClr val="tx1"/>
                </a:solidFill>
                <a:latin typeface="Aptos Display" panose="020B0004020202020204" pitchFamily="34" charset="0"/>
              </a:rPr>
              <a:t>explores possible </a:t>
            </a:r>
            <a:r>
              <a:rPr lang="en-GB" sz="800" b="1">
                <a:solidFill>
                  <a:schemeClr val="tx1"/>
                </a:solidFill>
                <a:latin typeface="Aptos Display" panose="020B0004020202020204" pitchFamily="34" charset="0"/>
              </a:rPr>
              <a:t>pathways</a:t>
            </a:r>
            <a:r>
              <a:rPr lang="en-GB" sz="800">
                <a:solidFill>
                  <a:schemeClr val="tx1"/>
                </a:solidFill>
                <a:latin typeface="Aptos Display" panose="020B0004020202020204" pitchFamily="34" charset="0"/>
              </a:rPr>
              <a:t> for the Solution idea design</a:t>
            </a:r>
            <a:endParaRPr lang="en-GB" sz="800" b="1">
              <a:solidFill>
                <a:schemeClr val="tx1"/>
              </a:solidFill>
              <a:latin typeface="Aptos Display" panose="020B0004020202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F79C0E0-3C75-0C38-259D-E36AF0C34D25}"/>
              </a:ext>
            </a:extLst>
          </p:cNvPr>
          <p:cNvSpPr/>
          <p:nvPr/>
        </p:nvSpPr>
        <p:spPr>
          <a:xfrm>
            <a:off x="178386" y="3600397"/>
            <a:ext cx="1757522" cy="2635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tx1"/>
                </a:solidFill>
                <a:latin typeface="Aptos Display" panose="020B0004020202020204" pitchFamily="34" charset="0"/>
              </a:rPr>
              <a:t>Solution ideas </a:t>
            </a: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tx1"/>
                </a:solidFill>
                <a:latin typeface="Aptos Display" panose="020B0004020202020204" pitchFamily="34" charset="0"/>
              </a:rPr>
              <a:t>pathways identification</a:t>
            </a:r>
          </a:p>
        </p:txBody>
      </p:sp>
      <p:sp>
        <p:nvSpPr>
          <p:cNvPr id="26" name="Arrow: Pentagon 25">
            <a:extLst>
              <a:ext uri="{FF2B5EF4-FFF2-40B4-BE49-F238E27FC236}">
                <a16:creationId xmlns:a16="http://schemas.microsoft.com/office/drawing/2014/main" id="{9E68BAFE-7317-BAE5-3B84-402E660316A0}"/>
              </a:ext>
            </a:extLst>
          </p:cNvPr>
          <p:cNvSpPr/>
          <p:nvPr/>
        </p:nvSpPr>
        <p:spPr>
          <a:xfrm>
            <a:off x="892831" y="2718352"/>
            <a:ext cx="1613225" cy="350839"/>
          </a:xfrm>
          <a:prstGeom prst="homePlate">
            <a:avLst>
              <a:gd name="adj" fmla="val 2810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ptos Display" panose="020B0004020202020204" pitchFamily="34" charset="0"/>
              </a:rPr>
              <a:t>Task Force setup</a:t>
            </a:r>
          </a:p>
        </p:txBody>
      </p:sp>
      <p:sp>
        <p:nvSpPr>
          <p:cNvPr id="27" name="Diamond 26">
            <a:extLst>
              <a:ext uri="{FF2B5EF4-FFF2-40B4-BE49-F238E27FC236}">
                <a16:creationId xmlns:a16="http://schemas.microsoft.com/office/drawing/2014/main" id="{6BBBEB5C-27FC-B16D-3482-CDDA8459232B}"/>
              </a:ext>
            </a:extLst>
          </p:cNvPr>
          <p:cNvSpPr>
            <a:spLocks noChangeAspect="1"/>
          </p:cNvSpPr>
          <p:nvPr/>
        </p:nvSpPr>
        <p:spPr>
          <a:xfrm>
            <a:off x="2234828" y="2715694"/>
            <a:ext cx="350837" cy="350838"/>
          </a:xfrm>
          <a:prstGeom prst="diamond">
            <a:avLst/>
          </a:prstGeom>
          <a:solidFill>
            <a:srgbClr val="653A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>
              <a:solidFill>
                <a:schemeClr val="tx1"/>
              </a:solidFill>
              <a:latin typeface="Aptos Display" panose="020B0004020202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892677A-7B85-9164-CB05-EA99B42CEB15}"/>
              </a:ext>
            </a:extLst>
          </p:cNvPr>
          <p:cNvSpPr/>
          <p:nvPr/>
        </p:nvSpPr>
        <p:spPr>
          <a:xfrm>
            <a:off x="902160" y="3104570"/>
            <a:ext cx="1980407" cy="341291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72000" bIns="36000"/>
          <a:lstStyle/>
          <a:p>
            <a:pPr marL="88900" indent="-88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800">
                <a:solidFill>
                  <a:schemeClr val="tx1"/>
                </a:solidFill>
                <a:latin typeface="Aptos Display" panose="020B0004020202020204" pitchFamily="34" charset="0"/>
              </a:rPr>
              <a:t>Co-Chairs select </a:t>
            </a:r>
            <a:r>
              <a:rPr lang="en-GB" sz="800" b="1">
                <a:solidFill>
                  <a:schemeClr val="tx1"/>
                </a:solidFill>
                <a:latin typeface="Aptos Display" panose="020B0004020202020204" pitchFamily="34" charset="0"/>
              </a:rPr>
              <a:t>Task</a:t>
            </a:r>
            <a:r>
              <a:rPr lang="en-GB" sz="800">
                <a:solidFill>
                  <a:schemeClr val="tx1"/>
                </a:solidFill>
                <a:latin typeface="Aptos Display" panose="020B0004020202020204" pitchFamily="34" charset="0"/>
              </a:rPr>
              <a:t> </a:t>
            </a:r>
            <a:r>
              <a:rPr lang="en-GB" sz="800" b="1">
                <a:solidFill>
                  <a:schemeClr val="tx1"/>
                </a:solidFill>
                <a:latin typeface="Aptos Display" panose="020B0004020202020204" pitchFamily="34" charset="0"/>
              </a:rPr>
              <a:t>Force</a:t>
            </a:r>
            <a:r>
              <a:rPr lang="en-GB" sz="800">
                <a:solidFill>
                  <a:schemeClr val="tx1"/>
                </a:solidFill>
                <a:latin typeface="Aptos Display" panose="020B0004020202020204" pitchFamily="34" charset="0"/>
              </a:rPr>
              <a:t> </a:t>
            </a:r>
            <a:r>
              <a:rPr lang="en-GB" sz="800" b="1">
                <a:solidFill>
                  <a:schemeClr val="tx1"/>
                </a:solidFill>
                <a:latin typeface="Aptos Display" panose="020B0004020202020204" pitchFamily="34" charset="0"/>
              </a:rPr>
              <a:t>members</a:t>
            </a:r>
            <a:r>
              <a:rPr lang="en-GB" sz="800">
                <a:solidFill>
                  <a:schemeClr val="tx1"/>
                </a:solidFill>
                <a:latin typeface="Aptos Display" panose="020B0004020202020204" pitchFamily="34" charset="0"/>
              </a:rPr>
              <a:t> and </a:t>
            </a:r>
            <a:r>
              <a:rPr lang="en-GB" sz="800" b="1">
                <a:solidFill>
                  <a:schemeClr val="tx1"/>
                </a:solidFill>
                <a:latin typeface="Aptos Display" panose="020B0004020202020204" pitchFamily="34" charset="0"/>
              </a:rPr>
              <a:t>experts</a:t>
            </a:r>
            <a:endParaRPr lang="en-GB" sz="800">
              <a:solidFill>
                <a:schemeClr val="tx1"/>
              </a:solidFill>
              <a:latin typeface="Aptos Display" panose="020B0004020202020204" pitchFamily="34" charset="0"/>
            </a:endParaRPr>
          </a:p>
        </p:txBody>
      </p:sp>
      <p:sp>
        <p:nvSpPr>
          <p:cNvPr id="29" name="Arrow: Pentagon 28">
            <a:extLst>
              <a:ext uri="{FF2B5EF4-FFF2-40B4-BE49-F238E27FC236}">
                <a16:creationId xmlns:a16="http://schemas.microsoft.com/office/drawing/2014/main" id="{01E4547B-C8E4-0592-9507-F7037A39ABE7}"/>
              </a:ext>
            </a:extLst>
          </p:cNvPr>
          <p:cNvSpPr/>
          <p:nvPr/>
        </p:nvSpPr>
        <p:spPr>
          <a:xfrm>
            <a:off x="2193919" y="4380370"/>
            <a:ext cx="1463316" cy="350839"/>
          </a:xfrm>
          <a:prstGeom prst="homePlate">
            <a:avLst>
              <a:gd name="adj" fmla="val 2810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100" b="1">
                <a:solidFill>
                  <a:schemeClr val="bg1"/>
                </a:solidFill>
                <a:latin typeface="Aptos Display" panose="020B0004020202020204" pitchFamily="34" charset="0"/>
              </a:rPr>
              <a:t>Group building</a:t>
            </a:r>
          </a:p>
          <a:p>
            <a:pPr>
              <a:defRPr/>
            </a:pPr>
            <a:r>
              <a:rPr lang="en-US" sz="1100" b="1">
                <a:solidFill>
                  <a:schemeClr val="bg1"/>
                </a:solidFill>
                <a:latin typeface="Aptos Display" panose="020B0004020202020204" pitchFamily="34" charset="0"/>
              </a:rPr>
              <a:t>and design</a:t>
            </a:r>
          </a:p>
        </p:txBody>
      </p:sp>
      <p:sp>
        <p:nvSpPr>
          <p:cNvPr id="30" name="Diamond 29">
            <a:extLst>
              <a:ext uri="{FF2B5EF4-FFF2-40B4-BE49-F238E27FC236}">
                <a16:creationId xmlns:a16="http://schemas.microsoft.com/office/drawing/2014/main" id="{73D83AE3-EBD3-8C04-A25E-B97DA1122DF2}"/>
              </a:ext>
            </a:extLst>
          </p:cNvPr>
          <p:cNvSpPr>
            <a:spLocks noChangeAspect="1"/>
          </p:cNvSpPr>
          <p:nvPr/>
        </p:nvSpPr>
        <p:spPr>
          <a:xfrm>
            <a:off x="3390551" y="4380370"/>
            <a:ext cx="350837" cy="350838"/>
          </a:xfrm>
          <a:prstGeom prst="diamond">
            <a:avLst/>
          </a:prstGeom>
          <a:solidFill>
            <a:srgbClr val="653A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>
              <a:solidFill>
                <a:schemeClr val="tx1"/>
              </a:solidFill>
              <a:latin typeface="Aptos Display" panose="020B0004020202020204" pitchFamily="34" charset="0"/>
            </a:endParaRPr>
          </a:p>
        </p:txBody>
      </p:sp>
      <p:sp>
        <p:nvSpPr>
          <p:cNvPr id="31" name="Arrow: Pentagon 30">
            <a:extLst>
              <a:ext uri="{FF2B5EF4-FFF2-40B4-BE49-F238E27FC236}">
                <a16:creationId xmlns:a16="http://schemas.microsoft.com/office/drawing/2014/main" id="{7AA1A301-49EB-C371-2575-D5A0767D0F3D}"/>
              </a:ext>
            </a:extLst>
          </p:cNvPr>
          <p:cNvSpPr/>
          <p:nvPr/>
        </p:nvSpPr>
        <p:spPr>
          <a:xfrm>
            <a:off x="2031655" y="4816592"/>
            <a:ext cx="1622375" cy="350839"/>
          </a:xfrm>
          <a:prstGeom prst="homePlate">
            <a:avLst>
              <a:gd name="adj" fmla="val 28108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72000" anchor="ctr"/>
          <a:lstStyle/>
          <a:p>
            <a:pPr algn="ctr">
              <a:defRPr/>
            </a:pPr>
            <a:r>
              <a:rPr lang="en-US" sz="1100" b="1">
                <a:solidFill>
                  <a:schemeClr val="tx1"/>
                </a:solidFill>
                <a:latin typeface="Aptos Display" panose="020B0004020202020204" pitchFamily="34" charset="0"/>
              </a:rPr>
              <a:t>Evaluation</a:t>
            </a:r>
          </a:p>
        </p:txBody>
      </p:sp>
      <p:sp>
        <p:nvSpPr>
          <p:cNvPr id="32" name="Diamond 31">
            <a:extLst>
              <a:ext uri="{FF2B5EF4-FFF2-40B4-BE49-F238E27FC236}">
                <a16:creationId xmlns:a16="http://schemas.microsoft.com/office/drawing/2014/main" id="{8E176D71-1E9F-7E12-AE58-0313462D343C}"/>
              </a:ext>
            </a:extLst>
          </p:cNvPr>
          <p:cNvSpPr>
            <a:spLocks noChangeAspect="1"/>
          </p:cNvSpPr>
          <p:nvPr/>
        </p:nvSpPr>
        <p:spPr>
          <a:xfrm>
            <a:off x="3411112" y="4817411"/>
            <a:ext cx="350837" cy="350838"/>
          </a:xfrm>
          <a:prstGeom prst="diamond">
            <a:avLst/>
          </a:prstGeom>
          <a:solidFill>
            <a:srgbClr val="653A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>
              <a:solidFill>
                <a:schemeClr val="tx1"/>
              </a:solidFill>
              <a:latin typeface="Aptos Display" panose="020B0004020202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9832F61-8359-E5F5-B9A6-7BC97ED510B9}"/>
              </a:ext>
            </a:extLst>
          </p:cNvPr>
          <p:cNvSpPr/>
          <p:nvPr/>
        </p:nvSpPr>
        <p:spPr>
          <a:xfrm>
            <a:off x="5451733" y="4245444"/>
            <a:ext cx="1175115" cy="4556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rgbClr val="09819D"/>
                </a:solidFill>
                <a:latin typeface="Aptos Display" panose="020B0004020202020204" pitchFamily="34" charset="0"/>
                <a:ea typeface="Times New Roman" panose="02020603050405020304" pitchFamily="18" charset="0"/>
              </a:rPr>
              <a:t>Launch of the pilot phase</a:t>
            </a:r>
            <a:endParaRPr lang="en-US" sz="1100" b="1">
              <a:solidFill>
                <a:srgbClr val="09819D"/>
              </a:solidFill>
              <a:latin typeface="Aptos Display" panose="020B0004020202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1CB74C0-3395-04BC-721F-61A0F378067D}"/>
              </a:ext>
            </a:extLst>
          </p:cNvPr>
          <p:cNvSpPr/>
          <p:nvPr/>
        </p:nvSpPr>
        <p:spPr>
          <a:xfrm>
            <a:off x="467114" y="1774134"/>
            <a:ext cx="565985" cy="3983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36000"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b="1">
              <a:solidFill>
                <a:schemeClr val="bg1"/>
              </a:solidFill>
              <a:latin typeface="Aptos Display" panose="020B0004020202020204" pitchFamily="34" charset="0"/>
            </a:endParaRPr>
          </a:p>
        </p:txBody>
      </p:sp>
      <p:sp>
        <p:nvSpPr>
          <p:cNvPr id="36" name="Arrow: Chevron 76">
            <a:extLst>
              <a:ext uri="{FF2B5EF4-FFF2-40B4-BE49-F238E27FC236}">
                <a16:creationId xmlns:a16="http://schemas.microsoft.com/office/drawing/2014/main" id="{DAD927C5-3855-2EE6-7F69-31174C3CA61E}"/>
              </a:ext>
            </a:extLst>
          </p:cNvPr>
          <p:cNvSpPr/>
          <p:nvPr/>
        </p:nvSpPr>
        <p:spPr>
          <a:xfrm>
            <a:off x="10862891" y="5751279"/>
            <a:ext cx="1042028" cy="347896"/>
          </a:xfrm>
          <a:prstGeom prst="chevron">
            <a:avLst>
              <a:gd name="adj" fmla="val 2771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marL="96838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ptos Display" panose="020B0004020202020204" pitchFamily="34" charset="0"/>
              </a:rPr>
              <a:t>OQI at scale</a:t>
            </a:r>
          </a:p>
        </p:txBody>
      </p:sp>
      <p:sp>
        <p:nvSpPr>
          <p:cNvPr id="38" name="Arrow: Chevron 83">
            <a:extLst>
              <a:ext uri="{FF2B5EF4-FFF2-40B4-BE49-F238E27FC236}">
                <a16:creationId xmlns:a16="http://schemas.microsoft.com/office/drawing/2014/main" id="{BD88C750-1CDA-B1F2-3884-98957E56E3A8}"/>
              </a:ext>
            </a:extLst>
          </p:cNvPr>
          <p:cNvSpPr/>
          <p:nvPr/>
        </p:nvSpPr>
        <p:spPr>
          <a:xfrm>
            <a:off x="6008022" y="5752257"/>
            <a:ext cx="4968000" cy="352800"/>
          </a:xfrm>
          <a:prstGeom prst="chevron">
            <a:avLst>
              <a:gd name="adj" fmla="val 24379"/>
            </a:avLst>
          </a:prstGeom>
          <a:solidFill>
            <a:srgbClr val="098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39700" algn="ctr"/>
            <a:r>
              <a:rPr lang="en-US" sz="1400" b="1">
                <a:solidFill>
                  <a:schemeClr val="bg1"/>
                </a:solidFill>
                <a:latin typeface="Aptos Display" panose="020B0004020202020204" pitchFamily="34" charset="0"/>
              </a:rPr>
              <a:t>Pilot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0A13FA5-4DA0-615E-1934-6CD28E29FD23}"/>
              </a:ext>
            </a:extLst>
          </p:cNvPr>
          <p:cNvSpPr/>
          <p:nvPr/>
        </p:nvSpPr>
        <p:spPr>
          <a:xfrm>
            <a:off x="5383892" y="1577103"/>
            <a:ext cx="427039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>
                <a:solidFill>
                  <a:schemeClr val="tx1"/>
                </a:solidFill>
                <a:latin typeface="Aptos Display" panose="020B0004020202020204" pitchFamily="34" charset="0"/>
              </a:rPr>
              <a:t>Jan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AF9AB34-7967-674E-62E5-AD10A0B0C949}"/>
              </a:ext>
            </a:extLst>
          </p:cNvPr>
          <p:cNvSpPr/>
          <p:nvPr/>
        </p:nvSpPr>
        <p:spPr>
          <a:xfrm>
            <a:off x="7029676" y="1577103"/>
            <a:ext cx="427039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>
                <a:solidFill>
                  <a:schemeClr val="tx1"/>
                </a:solidFill>
                <a:latin typeface="Aptos Display" panose="020B0004020202020204" pitchFamily="34" charset="0"/>
              </a:rPr>
              <a:t>Dec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965F9AA-9BF0-A0F6-4442-F61A56492E2F}"/>
              </a:ext>
            </a:extLst>
          </p:cNvPr>
          <p:cNvSpPr/>
          <p:nvPr/>
        </p:nvSpPr>
        <p:spPr>
          <a:xfrm>
            <a:off x="8779093" y="1577103"/>
            <a:ext cx="427039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>
                <a:solidFill>
                  <a:schemeClr val="tx1"/>
                </a:solidFill>
                <a:latin typeface="Aptos Display" panose="020B0004020202020204" pitchFamily="34" charset="0"/>
              </a:rPr>
              <a:t>Dec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38102E2-FB8D-F2C0-4324-BBEB2EF73E66}"/>
              </a:ext>
            </a:extLst>
          </p:cNvPr>
          <p:cNvSpPr/>
          <p:nvPr/>
        </p:nvSpPr>
        <p:spPr>
          <a:xfrm>
            <a:off x="7481075" y="1577103"/>
            <a:ext cx="427039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>
                <a:solidFill>
                  <a:schemeClr val="tx1"/>
                </a:solidFill>
                <a:latin typeface="Aptos Display" panose="020B0004020202020204" pitchFamily="34" charset="0"/>
              </a:rPr>
              <a:t>Jan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1364B63-33C8-F683-DC1F-187761C0C167}"/>
              </a:ext>
            </a:extLst>
          </p:cNvPr>
          <p:cNvSpPr/>
          <p:nvPr/>
        </p:nvSpPr>
        <p:spPr>
          <a:xfrm>
            <a:off x="6091972" y="1577103"/>
            <a:ext cx="427039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>
                <a:solidFill>
                  <a:schemeClr val="tx1"/>
                </a:solidFill>
                <a:latin typeface="Aptos Display" panose="020B0004020202020204" pitchFamily="34" charset="0"/>
              </a:rPr>
              <a:t>…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2910946-3877-141C-CB83-B26510C41CB2}"/>
              </a:ext>
            </a:extLst>
          </p:cNvPr>
          <p:cNvSpPr/>
          <p:nvPr/>
        </p:nvSpPr>
        <p:spPr>
          <a:xfrm>
            <a:off x="8169734" y="1577103"/>
            <a:ext cx="427039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>
                <a:solidFill>
                  <a:schemeClr val="tx1"/>
                </a:solidFill>
                <a:latin typeface="Aptos Display" panose="020B0004020202020204" pitchFamily="34" charset="0"/>
              </a:rPr>
              <a:t>…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29ACE1A-8B42-4CE8-2A30-812902142989}"/>
              </a:ext>
            </a:extLst>
          </p:cNvPr>
          <p:cNvSpPr/>
          <p:nvPr/>
        </p:nvSpPr>
        <p:spPr>
          <a:xfrm>
            <a:off x="9839878" y="1577103"/>
            <a:ext cx="427039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>
                <a:solidFill>
                  <a:schemeClr val="tx1"/>
                </a:solidFill>
                <a:latin typeface="Aptos Display" panose="020B0004020202020204" pitchFamily="34" charset="0"/>
              </a:rPr>
              <a:t>…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4212848-BFEC-7AAD-2EED-B2E656CF1AAA}"/>
              </a:ext>
            </a:extLst>
          </p:cNvPr>
          <p:cNvSpPr/>
          <p:nvPr/>
        </p:nvSpPr>
        <p:spPr>
          <a:xfrm>
            <a:off x="11383905" y="1577103"/>
            <a:ext cx="427039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>
                <a:solidFill>
                  <a:schemeClr val="tx1"/>
                </a:solidFill>
                <a:latin typeface="Aptos Display" panose="020B0004020202020204" pitchFamily="34" charset="0"/>
              </a:rPr>
              <a:t>…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CEEE7B8-6030-4CFB-714D-CF79CB8D7D13}"/>
              </a:ext>
            </a:extLst>
          </p:cNvPr>
          <p:cNvSpPr/>
          <p:nvPr/>
        </p:nvSpPr>
        <p:spPr>
          <a:xfrm>
            <a:off x="9287372" y="1577103"/>
            <a:ext cx="427039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>
                <a:solidFill>
                  <a:schemeClr val="tx1"/>
                </a:solidFill>
                <a:latin typeface="Aptos Display" panose="020B0004020202020204" pitchFamily="34" charset="0"/>
              </a:rPr>
              <a:t>Jan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2E9663F-FDF1-6561-4DEB-C8C9E5BF4C5A}"/>
              </a:ext>
            </a:extLst>
          </p:cNvPr>
          <p:cNvSpPr/>
          <p:nvPr/>
        </p:nvSpPr>
        <p:spPr>
          <a:xfrm>
            <a:off x="4423738" y="1577103"/>
            <a:ext cx="427039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>
                <a:solidFill>
                  <a:schemeClr val="tx1"/>
                </a:solidFill>
                <a:latin typeface="Aptos Display" panose="020B0004020202020204" pitchFamily="34" charset="0"/>
              </a:rPr>
              <a:t>Oct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ABB62814-403C-BACA-4EF8-4DC6A23A40E9}"/>
              </a:ext>
            </a:extLst>
          </p:cNvPr>
          <p:cNvSpPr/>
          <p:nvPr/>
        </p:nvSpPr>
        <p:spPr>
          <a:xfrm>
            <a:off x="4713162" y="1577103"/>
            <a:ext cx="427039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>
                <a:solidFill>
                  <a:schemeClr val="tx1"/>
                </a:solidFill>
                <a:latin typeface="Aptos Display" panose="020B0004020202020204" pitchFamily="34" charset="0"/>
              </a:rPr>
              <a:t>…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C68F361C-DC06-A2A0-64D0-427B08AA3BBD}"/>
              </a:ext>
            </a:extLst>
          </p:cNvPr>
          <p:cNvSpPr/>
          <p:nvPr/>
        </p:nvSpPr>
        <p:spPr>
          <a:xfrm>
            <a:off x="10837412" y="1282482"/>
            <a:ext cx="849985" cy="252000"/>
          </a:xfrm>
          <a:prstGeom prst="rect">
            <a:avLst/>
          </a:prstGeom>
          <a:solidFill>
            <a:srgbClr val="2448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ptos Display" panose="020B0004020202020204" pitchFamily="34" charset="0"/>
              </a:rPr>
              <a:t>2027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7AA15A7-16AD-448D-9B7A-AF2360200936}"/>
              </a:ext>
            </a:extLst>
          </p:cNvPr>
          <p:cNvSpPr/>
          <p:nvPr/>
        </p:nvSpPr>
        <p:spPr>
          <a:xfrm>
            <a:off x="10387508" y="1577103"/>
            <a:ext cx="427039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>
                <a:solidFill>
                  <a:schemeClr val="tx1"/>
                </a:solidFill>
                <a:latin typeface="Aptos Display" panose="020B0004020202020204" pitchFamily="34" charset="0"/>
              </a:rPr>
              <a:t>Dec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15BB7B2-EFC2-C373-586A-1C4FE2CC53F2}"/>
              </a:ext>
            </a:extLst>
          </p:cNvPr>
          <p:cNvSpPr/>
          <p:nvPr/>
        </p:nvSpPr>
        <p:spPr>
          <a:xfrm>
            <a:off x="10837412" y="1577103"/>
            <a:ext cx="427039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>
                <a:solidFill>
                  <a:schemeClr val="tx1"/>
                </a:solidFill>
                <a:latin typeface="Aptos Display" panose="020B0004020202020204" pitchFamily="34" charset="0"/>
              </a:rPr>
              <a:t>Jan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940D6EC4-97FE-6275-0E22-90358E5AD51A}"/>
              </a:ext>
            </a:extLst>
          </p:cNvPr>
          <p:cNvSpPr/>
          <p:nvPr/>
        </p:nvSpPr>
        <p:spPr>
          <a:xfrm>
            <a:off x="583385" y="1869171"/>
            <a:ext cx="427039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>
                <a:solidFill>
                  <a:schemeClr val="bg1"/>
                </a:solidFill>
                <a:latin typeface="Aptos Display" panose="020B0004020202020204" pitchFamily="34" charset="0"/>
              </a:rPr>
              <a:t>Radar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D7CC0F0E-75BC-8E7E-BC38-D7ACFA4D2EAB}"/>
              </a:ext>
            </a:extLst>
          </p:cNvPr>
          <p:cNvSpPr/>
          <p:nvPr/>
        </p:nvSpPr>
        <p:spPr>
          <a:xfrm>
            <a:off x="1978772" y="1729503"/>
            <a:ext cx="427039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>
                <a:solidFill>
                  <a:schemeClr val="tx1"/>
                </a:solidFill>
                <a:latin typeface="Aptos Display" panose="020B0004020202020204" pitchFamily="34" charset="0"/>
              </a:rPr>
              <a:t>Dec</a:t>
            </a:r>
          </a:p>
        </p:txBody>
      </p:sp>
      <p:sp>
        <p:nvSpPr>
          <p:cNvPr id="61" name="Arrow: Pentagon 60">
            <a:extLst>
              <a:ext uri="{FF2B5EF4-FFF2-40B4-BE49-F238E27FC236}">
                <a16:creationId xmlns:a16="http://schemas.microsoft.com/office/drawing/2014/main" id="{DE72F779-28E9-B06A-3A5C-4B41B1D10AF1}"/>
              </a:ext>
            </a:extLst>
          </p:cNvPr>
          <p:cNvSpPr/>
          <p:nvPr/>
        </p:nvSpPr>
        <p:spPr>
          <a:xfrm>
            <a:off x="3485057" y="5246492"/>
            <a:ext cx="1613225" cy="350839"/>
          </a:xfrm>
          <a:prstGeom prst="homePlate">
            <a:avLst>
              <a:gd name="adj" fmla="val 33072"/>
            </a:avLst>
          </a:prstGeom>
          <a:solidFill>
            <a:srgbClr val="653A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ptos Display" panose="020B0004020202020204" pitchFamily="34" charset="0"/>
              </a:rPr>
              <a:t>Incubation of OQI by GESDA</a:t>
            </a:r>
          </a:p>
        </p:txBody>
      </p:sp>
      <p:sp>
        <p:nvSpPr>
          <p:cNvPr id="62" name="Arrow: Chevron 77">
            <a:extLst>
              <a:ext uri="{FF2B5EF4-FFF2-40B4-BE49-F238E27FC236}">
                <a16:creationId xmlns:a16="http://schemas.microsoft.com/office/drawing/2014/main" id="{5DDA83E5-5D45-F1D5-596A-55ED6AD3566E}"/>
              </a:ext>
            </a:extLst>
          </p:cNvPr>
          <p:cNvSpPr/>
          <p:nvPr/>
        </p:nvSpPr>
        <p:spPr>
          <a:xfrm>
            <a:off x="5054714" y="5236699"/>
            <a:ext cx="953308" cy="360632"/>
          </a:xfrm>
          <a:prstGeom prst="chevron">
            <a:avLst>
              <a:gd name="adj" fmla="val 27710"/>
            </a:avLst>
          </a:prstGeom>
          <a:solidFill>
            <a:srgbClr val="244893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ptos Display" panose="020B0004020202020204" pitchFamily="34" charset="0"/>
              </a:rPr>
              <a:t>Transition to CERN</a:t>
            </a:r>
          </a:p>
        </p:txBody>
      </p:sp>
      <p:sp>
        <p:nvSpPr>
          <p:cNvPr id="40" name="Diamond 39">
            <a:extLst>
              <a:ext uri="{FF2B5EF4-FFF2-40B4-BE49-F238E27FC236}">
                <a16:creationId xmlns:a16="http://schemas.microsoft.com/office/drawing/2014/main" id="{C538160A-B6A4-C22B-676E-8DFF5FB9EAF0}"/>
              </a:ext>
            </a:extLst>
          </p:cNvPr>
          <p:cNvSpPr>
            <a:spLocks noChangeAspect="1"/>
          </p:cNvSpPr>
          <p:nvPr/>
        </p:nvSpPr>
        <p:spPr>
          <a:xfrm>
            <a:off x="10715012" y="5741192"/>
            <a:ext cx="360000" cy="360000"/>
          </a:xfrm>
          <a:prstGeom prst="diamond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>
              <a:solidFill>
                <a:schemeClr val="tx1"/>
              </a:solidFill>
              <a:latin typeface="Aptos Display" panose="020B0004020202020204" pitchFamily="34" charset="0"/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ADF01A0C-E99E-4DD5-0AC2-B6CD3BA19ADD}"/>
              </a:ext>
            </a:extLst>
          </p:cNvPr>
          <p:cNvSpPr>
            <a:spLocks noChangeAspect="1"/>
          </p:cNvSpPr>
          <p:nvPr/>
        </p:nvSpPr>
        <p:spPr>
          <a:xfrm>
            <a:off x="5426938" y="3850498"/>
            <a:ext cx="1224704" cy="122360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D7DF6329-C223-9EE8-F429-A88BB47E39FF}"/>
              </a:ext>
            </a:extLst>
          </p:cNvPr>
          <p:cNvCxnSpPr>
            <a:cxnSpLocks/>
          </p:cNvCxnSpPr>
          <p:nvPr/>
        </p:nvCxnSpPr>
        <p:spPr>
          <a:xfrm flipV="1">
            <a:off x="6020722" y="5095905"/>
            <a:ext cx="0" cy="650845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426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DF685-C18C-18D0-9F2B-85EB53CC8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Engagement framework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E13F0E-A64F-B9BA-8079-EB86236EF7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002666"/>
              </p:ext>
            </p:extLst>
          </p:nvPr>
        </p:nvGraphicFramePr>
        <p:xfrm>
          <a:off x="838199" y="1825625"/>
          <a:ext cx="10206043" cy="402533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28555">
                  <a:extLst>
                    <a:ext uri="{9D8B030D-6E8A-4147-A177-3AD203B41FA5}">
                      <a16:colId xmlns:a16="http://schemas.microsoft.com/office/drawing/2014/main" val="2158647442"/>
                    </a:ext>
                  </a:extLst>
                </a:gridCol>
                <a:gridCol w="9377488">
                  <a:extLst>
                    <a:ext uri="{9D8B030D-6E8A-4147-A177-3AD203B41FA5}">
                      <a16:colId xmlns:a16="http://schemas.microsoft.com/office/drawing/2014/main" val="1534025066"/>
                    </a:ext>
                  </a:extLst>
                </a:gridCol>
              </a:tblGrid>
              <a:tr h="305941">
                <a:tc>
                  <a:txBody>
                    <a:bodyPr/>
                    <a:lstStyle/>
                    <a:p>
                      <a:pPr lvl="0" algn="ctr">
                        <a:spcAft>
                          <a:spcPts val="400"/>
                        </a:spcAft>
                        <a:buNone/>
                      </a:pPr>
                      <a:r>
                        <a:rPr lang="en-US" sz="2000" dirty="0">
                          <a:latin typeface="Aptos"/>
                        </a:rPr>
                        <a:t>Tier</a:t>
                      </a:r>
                    </a:p>
                  </a:txBody>
                  <a:tcPr anchor="ctr">
                    <a:solidFill>
                      <a:srgbClr val="1D445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Aft>
                          <a:spcPts val="400"/>
                        </a:spcAft>
                        <a:buNone/>
                      </a:pPr>
                      <a:r>
                        <a:rPr lang="en-US" sz="2000" dirty="0">
                          <a:latin typeface="Aptos"/>
                        </a:rPr>
                        <a:t>Objective</a:t>
                      </a:r>
                    </a:p>
                  </a:txBody>
                  <a:tcPr anchor="ctr">
                    <a:solidFill>
                      <a:srgbClr val="1D445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565977"/>
                  </a:ext>
                </a:extLst>
              </a:tr>
              <a:tr h="1213216">
                <a:tc>
                  <a:txBody>
                    <a:bodyPr/>
                    <a:lstStyle/>
                    <a:p>
                      <a:pPr lvl="0" algn="ctr"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>
                          <a:latin typeface="Aptos"/>
                        </a:rPr>
                        <a:t>PARTNER</a:t>
                      </a:r>
                    </a:p>
                  </a:txBody>
                  <a:tcPr vert="vert27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>
                          <a:latin typeface="Aptos"/>
                        </a:rPr>
                        <a:t>Co-shape and co-create OQI’s unique value proposition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9836670"/>
                  </a:ext>
                </a:extLst>
              </a:tr>
              <a:tr h="1434758">
                <a:tc>
                  <a:txBody>
                    <a:bodyPr/>
                    <a:lstStyle/>
                    <a:p>
                      <a:pPr lvl="0" algn="ctr"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>
                          <a:latin typeface="Aptos"/>
                        </a:rPr>
                        <a:t>MEMBER</a:t>
                      </a:r>
                    </a:p>
                  </a:txBody>
                  <a:tcPr vert="vert27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>
                          <a:latin typeface="Aptos"/>
                        </a:rPr>
                        <a:t>Contribute continuously to at least one of OQI’s 4 A’s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6755380"/>
                  </a:ext>
                </a:extLst>
              </a:tr>
              <a:tr h="981122">
                <a:tc>
                  <a:txBody>
                    <a:bodyPr/>
                    <a:lstStyle/>
                    <a:p>
                      <a:pPr lvl="0" algn="ctr"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>
                          <a:latin typeface="Aptos"/>
                        </a:rPr>
                        <a:t>FRIEND</a:t>
                      </a:r>
                    </a:p>
                  </a:txBody>
                  <a:tcPr vert="vert27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>
                          <a:latin typeface="Aptos"/>
                        </a:rPr>
                        <a:t>Stay informed and be potentially solicited for consultations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36560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048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DF685-C18C-18D0-9F2B-85EB53CC8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program for the afternoon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0564B34-25C3-8112-4A0D-CA0547BE01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398060"/>
              </p:ext>
            </p:extLst>
          </p:nvPr>
        </p:nvGraphicFramePr>
        <p:xfrm>
          <a:off x="296562" y="1818192"/>
          <a:ext cx="11598876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6465">
                  <a:extLst>
                    <a:ext uri="{9D8B030D-6E8A-4147-A177-3AD203B41FA5}">
                      <a16:colId xmlns:a16="http://schemas.microsoft.com/office/drawing/2014/main" val="508021556"/>
                    </a:ext>
                  </a:extLst>
                </a:gridCol>
                <a:gridCol w="2619632">
                  <a:extLst>
                    <a:ext uri="{9D8B030D-6E8A-4147-A177-3AD203B41FA5}">
                      <a16:colId xmlns:a16="http://schemas.microsoft.com/office/drawing/2014/main" val="3862153566"/>
                    </a:ext>
                  </a:extLst>
                </a:gridCol>
                <a:gridCol w="7092779">
                  <a:extLst>
                    <a:ext uri="{9D8B030D-6E8A-4147-A177-3AD203B41FA5}">
                      <a16:colId xmlns:a16="http://schemas.microsoft.com/office/drawing/2014/main" val="19361169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787F"/>
                          </a:solidFill>
                          <a:latin typeface="Aptos Display" panose="020B0004020202020204" pitchFamily="34" charset="0"/>
                        </a:rPr>
                        <a:t>12.45 – 17.00</a:t>
                      </a:r>
                      <a:endParaRPr lang="en-CH" sz="1600" dirty="0">
                        <a:solidFill>
                          <a:srgbClr val="00787F"/>
                        </a:solidFill>
                        <a:latin typeface="Aptos Display" panose="020B00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787F"/>
                          </a:solidFill>
                          <a:latin typeface="Aptos Display" panose="020B0004020202020204" pitchFamily="34" charset="0"/>
                        </a:rPr>
                        <a:t>OQI Operational Workshops</a:t>
                      </a:r>
                    </a:p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ptos Display" panose="020B0004020202020204" pitchFamily="34" charset="0"/>
                        </a:rPr>
                        <a:t>Per invitation only – OQI community and informed science diplomacy leaders </a:t>
                      </a:r>
                      <a:endParaRPr lang="en-CH" sz="1600" b="0" dirty="0">
                        <a:solidFill>
                          <a:schemeClr val="tx1"/>
                        </a:solidFill>
                        <a:latin typeface="Aptos Display" panose="020B00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8855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sz="1600" dirty="0">
                        <a:latin typeface="Aptos Display" panose="020B00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ptos Display" panose="020B0004020202020204" pitchFamily="34" charset="0"/>
                        </a:rPr>
                        <a:t>12.45 – 13.00</a:t>
                      </a:r>
                      <a:endParaRPr lang="en-CH" sz="1600" dirty="0">
                        <a:latin typeface="Aptos Display" panose="020B00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ptos Display" panose="020B0004020202020204" pitchFamily="34" charset="0"/>
                        </a:rPr>
                        <a:t>Welcome / Introduction to the workshops </a:t>
                      </a:r>
                    </a:p>
                    <a:p>
                      <a:r>
                        <a:rPr lang="en-US" sz="1600" i="1" dirty="0">
                          <a:solidFill>
                            <a:srgbClr val="B797CF"/>
                          </a:solidFill>
                          <a:latin typeface="Aptos Display" panose="020B0004020202020204" pitchFamily="34" charset="0"/>
                        </a:rPr>
                        <a:t>Location:</a:t>
                      </a:r>
                      <a:r>
                        <a:rPr lang="en-US" sz="1600" dirty="0">
                          <a:latin typeface="Aptos Display" panose="020B0004020202020204" pitchFamily="34" charset="0"/>
                        </a:rPr>
                        <a:t> Science Gateway Auditorium B</a:t>
                      </a:r>
                      <a:endParaRPr lang="en-CH" sz="1600" dirty="0">
                        <a:latin typeface="Aptos Display" panose="020B00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7109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sz="1600" dirty="0">
                        <a:latin typeface="Aptos Display" panose="020B00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ptos Display" panose="020B0004020202020204" pitchFamily="34" charset="0"/>
                        </a:rPr>
                        <a:t>13.15 – 17.00</a:t>
                      </a:r>
                      <a:endParaRPr lang="en-CH" sz="1600" dirty="0">
                        <a:latin typeface="Aptos Display" panose="020B00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Aptos Display" panose="020B0004020202020204" pitchFamily="34" charset="0"/>
                        </a:rPr>
                        <a:t>Workshop A1 </a:t>
                      </a:r>
                      <a:r>
                        <a:rPr lang="en-US" sz="1600" dirty="0">
                          <a:latin typeface="Aptos Display" panose="020B0004020202020204" pitchFamily="34" charset="0"/>
                        </a:rPr>
                        <a:t>– Accelerating applications for humanity</a:t>
                      </a:r>
                      <a:br>
                        <a:rPr lang="en-US" sz="1600" dirty="0">
                          <a:latin typeface="Aptos Display" panose="020B0004020202020204" pitchFamily="34" charset="0"/>
                        </a:rPr>
                      </a:br>
                      <a:r>
                        <a:rPr lang="en-US" sz="1600" i="1" kern="1200" dirty="0">
                          <a:solidFill>
                            <a:srgbClr val="B797CF"/>
                          </a:solidFill>
                          <a:latin typeface="Aptos Display" panose="020B0004020202020204" pitchFamily="34" charset="0"/>
                          <a:ea typeface="+mn-ea"/>
                          <a:cs typeface="+mn-cs"/>
                        </a:rPr>
                        <a:t>Location:</a:t>
                      </a:r>
                      <a:r>
                        <a:rPr lang="en-US" sz="1600" dirty="0">
                          <a:latin typeface="Aptos Display" panose="020B0004020202020204" pitchFamily="34" charset="0"/>
                        </a:rPr>
                        <a:t> The Globe</a:t>
                      </a:r>
                      <a:endParaRPr lang="en-CH" sz="1600" dirty="0">
                        <a:latin typeface="Aptos Display" panose="020B00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370116"/>
                  </a:ext>
                </a:extLst>
              </a:tr>
              <a:tr h="330186">
                <a:tc>
                  <a:txBody>
                    <a:bodyPr/>
                    <a:lstStyle/>
                    <a:p>
                      <a:endParaRPr lang="en-CH" sz="1600" dirty="0">
                        <a:latin typeface="Aptos Display" panose="020B00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ptos Display" panose="020B0004020202020204" pitchFamily="34" charset="0"/>
                        </a:rPr>
                        <a:t>13.15 – 14.45</a:t>
                      </a:r>
                      <a:endParaRPr lang="en-CH" sz="1600" dirty="0">
                        <a:latin typeface="Aptos Display" panose="020B00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Aptos Display" panose="020B0004020202020204" pitchFamily="34" charset="0"/>
                        </a:rPr>
                        <a:t>Workshops A2 </a:t>
                      </a:r>
                      <a:r>
                        <a:rPr lang="en-US" sz="1600" dirty="0">
                          <a:latin typeface="Aptos Display" panose="020B0004020202020204" pitchFamily="34" charset="0"/>
                        </a:rPr>
                        <a:t>– Access for all </a:t>
                      </a:r>
                    </a:p>
                    <a:p>
                      <a:r>
                        <a:rPr lang="en-US" sz="1600" i="1" kern="1200" dirty="0">
                          <a:solidFill>
                            <a:srgbClr val="B797CF"/>
                          </a:solidFill>
                          <a:latin typeface="Aptos Display" panose="020B0004020202020204" pitchFamily="34" charset="0"/>
                          <a:ea typeface="+mn-ea"/>
                          <a:cs typeface="+mn-cs"/>
                        </a:rPr>
                        <a:t>Location: </a:t>
                      </a:r>
                      <a:r>
                        <a:rPr lang="en-US" sz="1600" dirty="0">
                          <a:latin typeface="Aptos Display" panose="020B0004020202020204" pitchFamily="34" charset="0"/>
                        </a:rPr>
                        <a:t>Science Gateway Auditorium B</a:t>
                      </a:r>
                      <a:endParaRPr lang="en-CH" sz="1600" dirty="0">
                        <a:latin typeface="Aptos Display" panose="020B00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3764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sz="1600" dirty="0">
                        <a:latin typeface="Aptos Display" panose="020B00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ptos Display" panose="020B0004020202020204" pitchFamily="34" charset="0"/>
                        </a:rPr>
                        <a:t>13.15 – 14.45</a:t>
                      </a:r>
                      <a:endParaRPr lang="en-CH" sz="1600" dirty="0">
                        <a:latin typeface="Aptos Display" panose="020B00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Aptos Display" panose="020B0004020202020204" pitchFamily="34" charset="0"/>
                        </a:rPr>
                        <a:t>Workshop A3</a:t>
                      </a:r>
                      <a:r>
                        <a:rPr lang="en-US" sz="1600" b="0" dirty="0">
                          <a:latin typeface="Aptos Display" panose="020B0004020202020204" pitchFamily="34" charset="0"/>
                        </a:rPr>
                        <a:t> </a:t>
                      </a:r>
                      <a:r>
                        <a:rPr lang="en-US" sz="1600" dirty="0">
                          <a:latin typeface="Aptos Display" panose="020B0004020202020204" pitchFamily="34" charset="0"/>
                        </a:rPr>
                        <a:t>– Advancing capacity building </a:t>
                      </a:r>
                    </a:p>
                    <a:p>
                      <a:r>
                        <a:rPr lang="en-US" sz="1600" i="1" kern="1200" dirty="0">
                          <a:solidFill>
                            <a:srgbClr val="B797CF"/>
                          </a:solidFill>
                          <a:latin typeface="Aptos Display" panose="020B0004020202020204" pitchFamily="34" charset="0"/>
                          <a:ea typeface="+mn-ea"/>
                          <a:cs typeface="+mn-cs"/>
                        </a:rPr>
                        <a:t>Location: </a:t>
                      </a:r>
                      <a:r>
                        <a:rPr lang="en-US" sz="1600" dirty="0">
                          <a:latin typeface="Aptos Display" panose="020B0004020202020204" pitchFamily="34" charset="0"/>
                        </a:rPr>
                        <a:t>Science Gateway Auditorium C</a:t>
                      </a:r>
                      <a:endParaRPr lang="en-CH" sz="1600" dirty="0">
                        <a:latin typeface="Aptos Display" panose="020B00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7797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sz="1600" dirty="0">
                        <a:latin typeface="Aptos Display" panose="020B00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ptos Display" panose="020B0004020202020204" pitchFamily="34" charset="0"/>
                        </a:rPr>
                        <a:t>15.15 – 17. 00 </a:t>
                      </a:r>
                      <a:endParaRPr lang="en-CH" sz="1600" dirty="0">
                        <a:latin typeface="Aptos Display" panose="020B00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Aptos Display" panose="020B0004020202020204" pitchFamily="34" charset="0"/>
                        </a:rPr>
                        <a:t>Workshop A4 </a:t>
                      </a:r>
                      <a:r>
                        <a:rPr lang="en-US" sz="1600" dirty="0">
                          <a:latin typeface="Aptos Display" panose="020B0004020202020204" pitchFamily="34" charset="0"/>
                        </a:rPr>
                        <a:t>– Activating the multilateral Governance </a:t>
                      </a:r>
                    </a:p>
                    <a:p>
                      <a:r>
                        <a:rPr lang="en-US" sz="1600" i="1" kern="1200" dirty="0">
                          <a:solidFill>
                            <a:srgbClr val="B797CF"/>
                          </a:solidFill>
                          <a:latin typeface="Aptos Display" panose="020B0004020202020204" pitchFamily="34" charset="0"/>
                          <a:ea typeface="+mn-ea"/>
                          <a:cs typeface="+mn-cs"/>
                        </a:rPr>
                        <a:t>Location: </a:t>
                      </a:r>
                      <a:r>
                        <a:rPr lang="en-US" sz="1600" dirty="0">
                          <a:latin typeface="Aptos Display" panose="020B0004020202020204" pitchFamily="34" charset="0"/>
                        </a:rPr>
                        <a:t>Science Gateway Auditorium B</a:t>
                      </a:r>
                      <a:endParaRPr lang="en-CH" sz="1600" dirty="0">
                        <a:latin typeface="Aptos Display" panose="020B00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02916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7361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3229311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QI_ppt_template_v1.pptx" id="{30BEF213-8617-4AF3-8341-D23858A39114}" vid="{7F1A685F-DE33-4F69-A499-511F1FDDE43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4d7bcd0-2b00-4cac-8672-7323829fbbec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754A2981CDBD4BBF661AF042A814DD" ma:contentTypeVersion="17" ma:contentTypeDescription="Crée un document." ma:contentTypeScope="" ma:versionID="a1404f3da7924945b18a4b91b9944fec">
  <xsd:schema xmlns:xsd="http://www.w3.org/2001/XMLSchema" xmlns:xs="http://www.w3.org/2001/XMLSchema" xmlns:p="http://schemas.microsoft.com/office/2006/metadata/properties" xmlns:ns2="a4d7bcd0-2b00-4cac-8672-7323829fbbec" xmlns:ns3="ed4a5c99-9ebb-4bc4-9734-de42a3a5375f" targetNamespace="http://schemas.microsoft.com/office/2006/metadata/properties" ma:root="true" ma:fieldsID="81054a07601efe005c6c72f14cf0ebb2" ns2:_="" ns3:_="">
    <xsd:import namespace="a4d7bcd0-2b00-4cac-8672-7323829fbbec"/>
    <xsd:import namespace="ed4a5c99-9ebb-4bc4-9734-de42a3a5375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d7bcd0-2b00-4cac-8672-7323829fbb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Balises d’images" ma:readOnly="false" ma:fieldId="{5cf76f15-5ced-4ddc-b409-7134ff3c332f}" ma:taxonomyMulti="true" ma:sspId="d40cc355-af06-4abb-9c5f-d45856c59ba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4a5c99-9ebb-4bc4-9734-de42a3a5375f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837941-EA1D-493F-8492-FC1FA6DFDB2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635E13D-0748-47E5-AFA4-E55D3D4D697A}">
  <ds:schemaRefs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ed4a5c99-9ebb-4bc4-9734-de42a3a5375f"/>
    <ds:schemaRef ds:uri="a4d7bcd0-2b00-4cac-8672-7323829fbbec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46A75F00-10ED-4BEA-9DCB-F01AFD2778DE}">
  <ds:schemaRefs>
    <ds:schemaRef ds:uri="a4d7bcd0-2b00-4cac-8672-7323829fbbec"/>
    <ds:schemaRef ds:uri="ed4a5c99-9ebb-4bc4-9734-de42a3a5375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242</Words>
  <Application>Microsoft Macintosh PowerPoint</Application>
  <PresentationFormat>Widescreen</PresentationFormat>
  <Paragraphs>79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Aptos</vt:lpstr>
      <vt:lpstr>Aptos Display</vt:lpstr>
      <vt:lpstr>Arial</vt:lpstr>
      <vt:lpstr>Calibri</vt:lpstr>
      <vt:lpstr>Calibri Light</vt:lpstr>
      <vt:lpstr>Montserrat</vt:lpstr>
      <vt:lpstr>2_Office Theme</vt:lpstr>
      <vt:lpstr>Introduction to the workshops</vt:lpstr>
      <vt:lpstr>Welcome at CERN</vt:lpstr>
      <vt:lpstr>Timeline of the development of OQI </vt:lpstr>
      <vt:lpstr>Engagement framework</vt:lpstr>
      <vt:lpstr>Our program for the afternoon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the workshops</dc:title>
  <dc:creator>Brigida Melillo</dc:creator>
  <cp:lastModifiedBy>Marieke Hood</cp:lastModifiedBy>
  <cp:revision>3</cp:revision>
  <dcterms:created xsi:type="dcterms:W3CDTF">2024-02-26T14:40:15Z</dcterms:created>
  <dcterms:modified xsi:type="dcterms:W3CDTF">2024-03-05T11:38:36Z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0x0101007E754A2981CDBD4BBF661AF042A814DD</vt:lpwstr>
  </property>
  <property fmtid="{D5CDD505-2E9C-101B-9397-08002B2CF9AE}" pid="3" name="MediaServiceImageTags">
    <vt:lpwstr/>
  </property>
</Properties>
</file>