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7" r:id="rId2"/>
    <p:sldId id="309" r:id="rId3"/>
    <p:sldId id="385" r:id="rId4"/>
    <p:sldId id="395" r:id="rId5"/>
    <p:sldId id="364" r:id="rId6"/>
    <p:sldId id="396" r:id="rId7"/>
    <p:sldId id="399" r:id="rId8"/>
    <p:sldId id="398" r:id="rId9"/>
    <p:sldId id="401" r:id="rId10"/>
    <p:sldId id="275" r:id="rId11"/>
    <p:sldId id="403" r:id="rId12"/>
    <p:sldId id="315" r:id="rId13"/>
    <p:sldId id="311" r:id="rId14"/>
    <p:sldId id="404" r:id="rId15"/>
    <p:sldId id="406" r:id="rId16"/>
    <p:sldId id="405" r:id="rId17"/>
    <p:sldId id="402" r:id="rId18"/>
    <p:sldId id="25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85918"/>
  </p:normalViewPr>
  <p:slideViewPr>
    <p:cSldViewPr snapToGrid="0" snapToObjects="1">
      <p:cViewPr varScale="1">
        <p:scale>
          <a:sx n="109" d="100"/>
          <a:sy n="109" d="100"/>
        </p:scale>
        <p:origin x="1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89AFEE-C8BA-624B-BDBA-38ABDB5CDC33}" type="doc">
      <dgm:prSet loTypeId="urn:microsoft.com/office/officeart/2005/8/layout/cycle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0B56609-B5A0-054D-84ED-0EF49C95D71C}">
      <dgm:prSet phldrT="[Texte]"/>
      <dgm:spPr/>
      <dgm:t>
        <a:bodyPr/>
        <a:lstStyle/>
        <a:p>
          <a:r>
            <a:rPr lang="en-GB" noProof="0" dirty="0"/>
            <a:t>Fault registered in OP logbook</a:t>
          </a:r>
        </a:p>
      </dgm:t>
    </dgm:pt>
    <dgm:pt modelId="{0A686900-17CC-8B44-9BD9-D0DE046421C9}" type="parTrans" cxnId="{1B3B3BC1-D056-2C4C-89A6-B519FC49AFD2}">
      <dgm:prSet/>
      <dgm:spPr/>
      <dgm:t>
        <a:bodyPr/>
        <a:lstStyle/>
        <a:p>
          <a:endParaRPr lang="en-GB" noProof="0" dirty="0"/>
        </a:p>
      </dgm:t>
    </dgm:pt>
    <dgm:pt modelId="{D665DA93-201E-EB47-9E5D-469A3A343B92}" type="sibTrans" cxnId="{1B3B3BC1-D056-2C4C-89A6-B519FC49AFD2}">
      <dgm:prSet/>
      <dgm:spPr/>
      <dgm:t>
        <a:bodyPr/>
        <a:lstStyle/>
        <a:p>
          <a:endParaRPr lang="en-GB" noProof="0" dirty="0"/>
        </a:p>
      </dgm:t>
    </dgm:pt>
    <dgm:pt modelId="{22DE07B2-414E-AA47-B6EE-0BBC27CB90C2}">
      <dgm:prSet phldrT="[Texte]"/>
      <dgm:spPr/>
      <dgm:t>
        <a:bodyPr/>
        <a:lstStyle/>
        <a:p>
          <a:r>
            <a:rPr lang="en-GB" noProof="0" dirty="0"/>
            <a:t>Fault added to KPI</a:t>
          </a:r>
        </a:p>
      </dgm:t>
    </dgm:pt>
    <dgm:pt modelId="{9A5CA2E0-014A-5B45-ADD8-511D351C1825}" type="parTrans" cxnId="{79222DC4-A786-E446-90C4-458424118703}">
      <dgm:prSet/>
      <dgm:spPr/>
      <dgm:t>
        <a:bodyPr/>
        <a:lstStyle/>
        <a:p>
          <a:endParaRPr lang="en-GB" noProof="0" dirty="0"/>
        </a:p>
      </dgm:t>
    </dgm:pt>
    <dgm:pt modelId="{DCC4C783-A6E8-D34E-B371-A21FBFC1005A}" type="sibTrans" cxnId="{79222DC4-A786-E446-90C4-458424118703}">
      <dgm:prSet/>
      <dgm:spPr/>
      <dgm:t>
        <a:bodyPr/>
        <a:lstStyle/>
        <a:p>
          <a:endParaRPr lang="en-GB" noProof="0" dirty="0"/>
        </a:p>
      </dgm:t>
    </dgm:pt>
    <dgm:pt modelId="{3C97C816-A5AD-2341-910C-D4A70B32762E}">
      <dgm:prSet phldrT="[Texte]"/>
      <dgm:spPr/>
      <dgm:t>
        <a:bodyPr/>
        <a:lstStyle/>
        <a:p>
          <a:r>
            <a:rPr lang="en-GB" noProof="0" dirty="0"/>
            <a:t>TIOC reviewed, CRG reviewed</a:t>
          </a:r>
        </a:p>
      </dgm:t>
    </dgm:pt>
    <dgm:pt modelId="{272643C8-D2A2-D94D-A2C3-B630869E6A96}" type="parTrans" cxnId="{899C227B-9D2F-BD4F-A430-FDB9BCA68B85}">
      <dgm:prSet/>
      <dgm:spPr/>
      <dgm:t>
        <a:bodyPr/>
        <a:lstStyle/>
        <a:p>
          <a:endParaRPr lang="en-GB" noProof="0" dirty="0"/>
        </a:p>
      </dgm:t>
    </dgm:pt>
    <dgm:pt modelId="{B1578250-D6EC-EC43-AA09-513E03DC5EEE}" type="sibTrans" cxnId="{899C227B-9D2F-BD4F-A430-FDB9BCA68B85}">
      <dgm:prSet/>
      <dgm:spPr/>
      <dgm:t>
        <a:bodyPr/>
        <a:lstStyle/>
        <a:p>
          <a:endParaRPr lang="en-GB" noProof="0" dirty="0"/>
        </a:p>
      </dgm:t>
    </dgm:pt>
    <dgm:pt modelId="{2ABE9528-911B-8949-A7ED-01AB9E190030}">
      <dgm:prSet phldrT="[Texte]"/>
      <dgm:spPr/>
      <dgm:t>
        <a:bodyPr/>
        <a:lstStyle/>
        <a:p>
          <a:r>
            <a:rPr lang="en-GB" noProof="0" dirty="0"/>
            <a:t>AFT reviewed</a:t>
          </a:r>
        </a:p>
      </dgm:t>
    </dgm:pt>
    <dgm:pt modelId="{6E75F568-B001-9145-8DEE-04C74CC28846}" type="parTrans" cxnId="{6E6953AB-00FA-4843-B1CF-8A4123197538}">
      <dgm:prSet/>
      <dgm:spPr/>
      <dgm:t>
        <a:bodyPr/>
        <a:lstStyle/>
        <a:p>
          <a:endParaRPr lang="en-GB" noProof="0" dirty="0"/>
        </a:p>
      </dgm:t>
    </dgm:pt>
    <dgm:pt modelId="{299202E4-5C9F-5A46-BA3D-978A586564F9}" type="sibTrans" cxnId="{6E6953AB-00FA-4843-B1CF-8A4123197538}">
      <dgm:prSet/>
      <dgm:spPr/>
      <dgm:t>
        <a:bodyPr/>
        <a:lstStyle/>
        <a:p>
          <a:endParaRPr lang="en-GB" noProof="0" dirty="0"/>
        </a:p>
      </dgm:t>
    </dgm:pt>
    <dgm:pt modelId="{1708A8BC-3882-2F4B-B16E-E64062160BDB}">
      <dgm:prSet phldrT="[Texte]"/>
      <dgm:spPr/>
      <dgm:t>
        <a:bodyPr/>
        <a:lstStyle/>
        <a:p>
          <a:r>
            <a:rPr lang="en-GB" noProof="0" dirty="0"/>
            <a:t>CS/CM loss</a:t>
          </a:r>
        </a:p>
      </dgm:t>
    </dgm:pt>
    <dgm:pt modelId="{01C3EC15-AB5B-CD4E-ADAF-328FE87CFB67}" type="parTrans" cxnId="{8F1FE53F-78E2-A443-8D0F-58E963A853ED}">
      <dgm:prSet/>
      <dgm:spPr/>
      <dgm:t>
        <a:bodyPr/>
        <a:lstStyle/>
        <a:p>
          <a:endParaRPr lang="en-GB" noProof="0" dirty="0"/>
        </a:p>
      </dgm:t>
    </dgm:pt>
    <dgm:pt modelId="{F2DA035C-62F2-5B44-8127-99F5ABDE1A25}" type="sibTrans" cxnId="{8F1FE53F-78E2-A443-8D0F-58E963A853ED}">
      <dgm:prSet/>
      <dgm:spPr/>
      <dgm:t>
        <a:bodyPr/>
        <a:lstStyle/>
        <a:p>
          <a:endParaRPr lang="en-GB" noProof="0" dirty="0"/>
        </a:p>
      </dgm:t>
    </dgm:pt>
    <dgm:pt modelId="{76A4BC5F-34B2-2141-AFD2-5CEB7CE80A35}" type="pres">
      <dgm:prSet presAssocID="{9089AFEE-C8BA-624B-BDBA-38ABDB5CDC33}" presName="cycle" presStyleCnt="0">
        <dgm:presLayoutVars>
          <dgm:dir/>
          <dgm:resizeHandles val="exact"/>
        </dgm:presLayoutVars>
      </dgm:prSet>
      <dgm:spPr/>
    </dgm:pt>
    <dgm:pt modelId="{D54FD92A-4CE4-164A-A0BC-EAE7D5ED78E0}" type="pres">
      <dgm:prSet presAssocID="{60B56609-B5A0-054D-84ED-0EF49C95D71C}" presName="dummy" presStyleCnt="0"/>
      <dgm:spPr/>
    </dgm:pt>
    <dgm:pt modelId="{FF4C0BAC-D64C-A948-B7DF-28D929A53470}" type="pres">
      <dgm:prSet presAssocID="{60B56609-B5A0-054D-84ED-0EF49C95D71C}" presName="node" presStyleLbl="revTx" presStyleIdx="0" presStyleCnt="5">
        <dgm:presLayoutVars>
          <dgm:bulletEnabled val="1"/>
        </dgm:presLayoutVars>
      </dgm:prSet>
      <dgm:spPr/>
    </dgm:pt>
    <dgm:pt modelId="{827E89AC-FC24-664D-8981-5703A938CF1F}" type="pres">
      <dgm:prSet presAssocID="{D665DA93-201E-EB47-9E5D-469A3A343B92}" presName="sibTrans" presStyleLbl="node1" presStyleIdx="0" presStyleCnt="5"/>
      <dgm:spPr/>
    </dgm:pt>
    <dgm:pt modelId="{C1708151-0CA8-E44E-A708-F69195A60BAF}" type="pres">
      <dgm:prSet presAssocID="{22DE07B2-414E-AA47-B6EE-0BBC27CB90C2}" presName="dummy" presStyleCnt="0"/>
      <dgm:spPr/>
    </dgm:pt>
    <dgm:pt modelId="{79828893-4B37-8C4B-A09C-353DF6B2BF61}" type="pres">
      <dgm:prSet presAssocID="{22DE07B2-414E-AA47-B6EE-0BBC27CB90C2}" presName="node" presStyleLbl="revTx" presStyleIdx="1" presStyleCnt="5">
        <dgm:presLayoutVars>
          <dgm:bulletEnabled val="1"/>
        </dgm:presLayoutVars>
      </dgm:prSet>
      <dgm:spPr/>
    </dgm:pt>
    <dgm:pt modelId="{209A9B99-CA45-4848-975D-0CEA2F7F76E4}" type="pres">
      <dgm:prSet presAssocID="{DCC4C783-A6E8-D34E-B371-A21FBFC1005A}" presName="sibTrans" presStyleLbl="node1" presStyleIdx="1" presStyleCnt="5"/>
      <dgm:spPr/>
    </dgm:pt>
    <dgm:pt modelId="{94574A71-0152-B74B-9CD3-05797E62407C}" type="pres">
      <dgm:prSet presAssocID="{3C97C816-A5AD-2341-910C-D4A70B32762E}" presName="dummy" presStyleCnt="0"/>
      <dgm:spPr/>
    </dgm:pt>
    <dgm:pt modelId="{A74E7C06-4347-9947-A6BF-60E1211447BF}" type="pres">
      <dgm:prSet presAssocID="{3C97C816-A5AD-2341-910C-D4A70B32762E}" presName="node" presStyleLbl="revTx" presStyleIdx="2" presStyleCnt="5">
        <dgm:presLayoutVars>
          <dgm:bulletEnabled val="1"/>
        </dgm:presLayoutVars>
      </dgm:prSet>
      <dgm:spPr/>
    </dgm:pt>
    <dgm:pt modelId="{D3F78854-5E3F-534E-8733-D4C2CD7D53FE}" type="pres">
      <dgm:prSet presAssocID="{B1578250-D6EC-EC43-AA09-513E03DC5EEE}" presName="sibTrans" presStyleLbl="node1" presStyleIdx="2" presStyleCnt="5"/>
      <dgm:spPr/>
    </dgm:pt>
    <dgm:pt modelId="{EC514B9C-1DBB-254D-ABBE-A876E87EFA69}" type="pres">
      <dgm:prSet presAssocID="{2ABE9528-911B-8949-A7ED-01AB9E190030}" presName="dummy" presStyleCnt="0"/>
      <dgm:spPr/>
    </dgm:pt>
    <dgm:pt modelId="{F387C32F-1D1E-7945-B15F-B75DB3D6398B}" type="pres">
      <dgm:prSet presAssocID="{2ABE9528-911B-8949-A7ED-01AB9E190030}" presName="node" presStyleLbl="revTx" presStyleIdx="3" presStyleCnt="5">
        <dgm:presLayoutVars>
          <dgm:bulletEnabled val="1"/>
        </dgm:presLayoutVars>
      </dgm:prSet>
      <dgm:spPr/>
    </dgm:pt>
    <dgm:pt modelId="{0377E632-D294-C34A-9D54-74AB8A5AC8BA}" type="pres">
      <dgm:prSet presAssocID="{299202E4-5C9F-5A46-BA3D-978A586564F9}" presName="sibTrans" presStyleLbl="node1" presStyleIdx="3" presStyleCnt="5"/>
      <dgm:spPr/>
    </dgm:pt>
    <dgm:pt modelId="{00AFBA40-0A04-4943-B096-379152B02321}" type="pres">
      <dgm:prSet presAssocID="{1708A8BC-3882-2F4B-B16E-E64062160BDB}" presName="dummy" presStyleCnt="0"/>
      <dgm:spPr/>
    </dgm:pt>
    <dgm:pt modelId="{A8282137-FC7F-5343-B984-DDE236885F98}" type="pres">
      <dgm:prSet presAssocID="{1708A8BC-3882-2F4B-B16E-E64062160BDB}" presName="node" presStyleLbl="revTx" presStyleIdx="4" presStyleCnt="5">
        <dgm:presLayoutVars>
          <dgm:bulletEnabled val="1"/>
        </dgm:presLayoutVars>
      </dgm:prSet>
      <dgm:spPr/>
    </dgm:pt>
    <dgm:pt modelId="{9AD2D710-C232-F144-AD5F-EF2B51ABE3C4}" type="pres">
      <dgm:prSet presAssocID="{F2DA035C-62F2-5B44-8127-99F5ABDE1A25}" presName="sibTrans" presStyleLbl="node1" presStyleIdx="4" presStyleCnt="5"/>
      <dgm:spPr/>
    </dgm:pt>
  </dgm:ptLst>
  <dgm:cxnLst>
    <dgm:cxn modelId="{36B6A90A-3FE0-7547-AE83-DB857BD09CF3}" type="presOf" srcId="{F2DA035C-62F2-5B44-8127-99F5ABDE1A25}" destId="{9AD2D710-C232-F144-AD5F-EF2B51ABE3C4}" srcOrd="0" destOrd="0" presId="urn:microsoft.com/office/officeart/2005/8/layout/cycle1"/>
    <dgm:cxn modelId="{7B4CBA0A-7F24-A044-A09E-DF1F30A8C46A}" type="presOf" srcId="{1708A8BC-3882-2F4B-B16E-E64062160BDB}" destId="{A8282137-FC7F-5343-B984-DDE236885F98}" srcOrd="0" destOrd="0" presId="urn:microsoft.com/office/officeart/2005/8/layout/cycle1"/>
    <dgm:cxn modelId="{96AAC80B-B32A-EA4C-960B-4FF2071CBA81}" type="presOf" srcId="{3C97C816-A5AD-2341-910C-D4A70B32762E}" destId="{A74E7C06-4347-9947-A6BF-60E1211447BF}" srcOrd="0" destOrd="0" presId="urn:microsoft.com/office/officeart/2005/8/layout/cycle1"/>
    <dgm:cxn modelId="{2BF5FC20-65F9-AB48-B2AA-AE6275012DA0}" type="presOf" srcId="{2ABE9528-911B-8949-A7ED-01AB9E190030}" destId="{F387C32F-1D1E-7945-B15F-B75DB3D6398B}" srcOrd="0" destOrd="0" presId="urn:microsoft.com/office/officeart/2005/8/layout/cycle1"/>
    <dgm:cxn modelId="{8996453B-8CB6-5C45-B34F-5244C89B75D5}" type="presOf" srcId="{D665DA93-201E-EB47-9E5D-469A3A343B92}" destId="{827E89AC-FC24-664D-8981-5703A938CF1F}" srcOrd="0" destOrd="0" presId="urn:microsoft.com/office/officeart/2005/8/layout/cycle1"/>
    <dgm:cxn modelId="{8F1FE53F-78E2-A443-8D0F-58E963A853ED}" srcId="{9089AFEE-C8BA-624B-BDBA-38ABDB5CDC33}" destId="{1708A8BC-3882-2F4B-B16E-E64062160BDB}" srcOrd="4" destOrd="0" parTransId="{01C3EC15-AB5B-CD4E-ADAF-328FE87CFB67}" sibTransId="{F2DA035C-62F2-5B44-8127-99F5ABDE1A25}"/>
    <dgm:cxn modelId="{3B16C44E-8C46-234F-A6BA-9447C8DDBC39}" type="presOf" srcId="{60B56609-B5A0-054D-84ED-0EF49C95D71C}" destId="{FF4C0BAC-D64C-A948-B7DF-28D929A53470}" srcOrd="0" destOrd="0" presId="urn:microsoft.com/office/officeart/2005/8/layout/cycle1"/>
    <dgm:cxn modelId="{4974946A-024D-1D4D-8FDC-75CBC2BC2987}" type="presOf" srcId="{DCC4C783-A6E8-D34E-B371-A21FBFC1005A}" destId="{209A9B99-CA45-4848-975D-0CEA2F7F76E4}" srcOrd="0" destOrd="0" presId="urn:microsoft.com/office/officeart/2005/8/layout/cycle1"/>
    <dgm:cxn modelId="{5558C371-229E-F940-9D87-AE17AF8D6685}" type="presOf" srcId="{9089AFEE-C8BA-624B-BDBA-38ABDB5CDC33}" destId="{76A4BC5F-34B2-2141-AFD2-5CEB7CE80A35}" srcOrd="0" destOrd="0" presId="urn:microsoft.com/office/officeart/2005/8/layout/cycle1"/>
    <dgm:cxn modelId="{899C227B-9D2F-BD4F-A430-FDB9BCA68B85}" srcId="{9089AFEE-C8BA-624B-BDBA-38ABDB5CDC33}" destId="{3C97C816-A5AD-2341-910C-D4A70B32762E}" srcOrd="2" destOrd="0" parTransId="{272643C8-D2A2-D94D-A2C3-B630869E6A96}" sibTransId="{B1578250-D6EC-EC43-AA09-513E03DC5EEE}"/>
    <dgm:cxn modelId="{4C96498D-1672-2E4F-A15D-24E9A5012744}" type="presOf" srcId="{299202E4-5C9F-5A46-BA3D-978A586564F9}" destId="{0377E632-D294-C34A-9D54-74AB8A5AC8BA}" srcOrd="0" destOrd="0" presId="urn:microsoft.com/office/officeart/2005/8/layout/cycle1"/>
    <dgm:cxn modelId="{6E6953AB-00FA-4843-B1CF-8A4123197538}" srcId="{9089AFEE-C8BA-624B-BDBA-38ABDB5CDC33}" destId="{2ABE9528-911B-8949-A7ED-01AB9E190030}" srcOrd="3" destOrd="0" parTransId="{6E75F568-B001-9145-8DEE-04C74CC28846}" sibTransId="{299202E4-5C9F-5A46-BA3D-978A586564F9}"/>
    <dgm:cxn modelId="{1B3B3BC1-D056-2C4C-89A6-B519FC49AFD2}" srcId="{9089AFEE-C8BA-624B-BDBA-38ABDB5CDC33}" destId="{60B56609-B5A0-054D-84ED-0EF49C95D71C}" srcOrd="0" destOrd="0" parTransId="{0A686900-17CC-8B44-9BD9-D0DE046421C9}" sibTransId="{D665DA93-201E-EB47-9E5D-469A3A343B92}"/>
    <dgm:cxn modelId="{79222DC4-A786-E446-90C4-458424118703}" srcId="{9089AFEE-C8BA-624B-BDBA-38ABDB5CDC33}" destId="{22DE07B2-414E-AA47-B6EE-0BBC27CB90C2}" srcOrd="1" destOrd="0" parTransId="{9A5CA2E0-014A-5B45-ADD8-511D351C1825}" sibTransId="{DCC4C783-A6E8-D34E-B371-A21FBFC1005A}"/>
    <dgm:cxn modelId="{659367C8-C51A-1845-9E58-CB20026C07BC}" type="presOf" srcId="{22DE07B2-414E-AA47-B6EE-0BBC27CB90C2}" destId="{79828893-4B37-8C4B-A09C-353DF6B2BF61}" srcOrd="0" destOrd="0" presId="urn:microsoft.com/office/officeart/2005/8/layout/cycle1"/>
    <dgm:cxn modelId="{CAB4D3F9-45E9-E743-8767-97C9C6624B2B}" type="presOf" srcId="{B1578250-D6EC-EC43-AA09-513E03DC5EEE}" destId="{D3F78854-5E3F-534E-8733-D4C2CD7D53FE}" srcOrd="0" destOrd="0" presId="urn:microsoft.com/office/officeart/2005/8/layout/cycle1"/>
    <dgm:cxn modelId="{5CCA235C-633E-934C-A570-4A37B2920676}" type="presParOf" srcId="{76A4BC5F-34B2-2141-AFD2-5CEB7CE80A35}" destId="{D54FD92A-4CE4-164A-A0BC-EAE7D5ED78E0}" srcOrd="0" destOrd="0" presId="urn:microsoft.com/office/officeart/2005/8/layout/cycle1"/>
    <dgm:cxn modelId="{A172555E-B8E0-804D-8B17-5B487C7943AF}" type="presParOf" srcId="{76A4BC5F-34B2-2141-AFD2-5CEB7CE80A35}" destId="{FF4C0BAC-D64C-A948-B7DF-28D929A53470}" srcOrd="1" destOrd="0" presId="urn:microsoft.com/office/officeart/2005/8/layout/cycle1"/>
    <dgm:cxn modelId="{DC57FED8-5A53-1B4F-9006-F4CC0DE13C53}" type="presParOf" srcId="{76A4BC5F-34B2-2141-AFD2-5CEB7CE80A35}" destId="{827E89AC-FC24-664D-8981-5703A938CF1F}" srcOrd="2" destOrd="0" presId="urn:microsoft.com/office/officeart/2005/8/layout/cycle1"/>
    <dgm:cxn modelId="{3F178682-928C-E845-9983-64E7C9428990}" type="presParOf" srcId="{76A4BC5F-34B2-2141-AFD2-5CEB7CE80A35}" destId="{C1708151-0CA8-E44E-A708-F69195A60BAF}" srcOrd="3" destOrd="0" presId="urn:microsoft.com/office/officeart/2005/8/layout/cycle1"/>
    <dgm:cxn modelId="{D44D21F4-699B-E349-BF21-D518C931FED4}" type="presParOf" srcId="{76A4BC5F-34B2-2141-AFD2-5CEB7CE80A35}" destId="{79828893-4B37-8C4B-A09C-353DF6B2BF61}" srcOrd="4" destOrd="0" presId="urn:microsoft.com/office/officeart/2005/8/layout/cycle1"/>
    <dgm:cxn modelId="{7B3C3440-3E74-7145-8032-BF64685BB168}" type="presParOf" srcId="{76A4BC5F-34B2-2141-AFD2-5CEB7CE80A35}" destId="{209A9B99-CA45-4848-975D-0CEA2F7F76E4}" srcOrd="5" destOrd="0" presId="urn:microsoft.com/office/officeart/2005/8/layout/cycle1"/>
    <dgm:cxn modelId="{DF32D8F4-3A70-2E47-9A49-A54391BBCD9F}" type="presParOf" srcId="{76A4BC5F-34B2-2141-AFD2-5CEB7CE80A35}" destId="{94574A71-0152-B74B-9CD3-05797E62407C}" srcOrd="6" destOrd="0" presId="urn:microsoft.com/office/officeart/2005/8/layout/cycle1"/>
    <dgm:cxn modelId="{12CB6326-24EA-0648-983C-9CA3BCF28F3D}" type="presParOf" srcId="{76A4BC5F-34B2-2141-AFD2-5CEB7CE80A35}" destId="{A74E7C06-4347-9947-A6BF-60E1211447BF}" srcOrd="7" destOrd="0" presId="urn:microsoft.com/office/officeart/2005/8/layout/cycle1"/>
    <dgm:cxn modelId="{DB187780-9F0C-FA45-86F0-67123B204F24}" type="presParOf" srcId="{76A4BC5F-34B2-2141-AFD2-5CEB7CE80A35}" destId="{D3F78854-5E3F-534E-8733-D4C2CD7D53FE}" srcOrd="8" destOrd="0" presId="urn:microsoft.com/office/officeart/2005/8/layout/cycle1"/>
    <dgm:cxn modelId="{73EC4CAC-DA12-4242-96F6-AD7AA443F34F}" type="presParOf" srcId="{76A4BC5F-34B2-2141-AFD2-5CEB7CE80A35}" destId="{EC514B9C-1DBB-254D-ABBE-A876E87EFA69}" srcOrd="9" destOrd="0" presId="urn:microsoft.com/office/officeart/2005/8/layout/cycle1"/>
    <dgm:cxn modelId="{2F59E42E-BD8A-7648-9143-681EEA959541}" type="presParOf" srcId="{76A4BC5F-34B2-2141-AFD2-5CEB7CE80A35}" destId="{F387C32F-1D1E-7945-B15F-B75DB3D6398B}" srcOrd="10" destOrd="0" presId="urn:microsoft.com/office/officeart/2005/8/layout/cycle1"/>
    <dgm:cxn modelId="{DCAFEAE0-7DA3-6F40-B6DC-C8A0AA913786}" type="presParOf" srcId="{76A4BC5F-34B2-2141-AFD2-5CEB7CE80A35}" destId="{0377E632-D294-C34A-9D54-74AB8A5AC8BA}" srcOrd="11" destOrd="0" presId="urn:microsoft.com/office/officeart/2005/8/layout/cycle1"/>
    <dgm:cxn modelId="{7898F268-08E1-BE40-917C-E30A46941830}" type="presParOf" srcId="{76A4BC5F-34B2-2141-AFD2-5CEB7CE80A35}" destId="{00AFBA40-0A04-4943-B096-379152B02321}" srcOrd="12" destOrd="0" presId="urn:microsoft.com/office/officeart/2005/8/layout/cycle1"/>
    <dgm:cxn modelId="{E148A11F-D29A-F54C-8224-3E27FF1E46B2}" type="presParOf" srcId="{76A4BC5F-34B2-2141-AFD2-5CEB7CE80A35}" destId="{A8282137-FC7F-5343-B984-DDE236885F98}" srcOrd="13" destOrd="0" presId="urn:microsoft.com/office/officeart/2005/8/layout/cycle1"/>
    <dgm:cxn modelId="{D69B829A-E0FA-9245-BEA4-F0211046853D}" type="presParOf" srcId="{76A4BC5F-34B2-2141-AFD2-5CEB7CE80A35}" destId="{9AD2D710-C232-F144-AD5F-EF2B51ABE3C4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C0BAC-D64C-A948-B7DF-28D929A53470}">
      <dsp:nvSpPr>
        <dsp:cNvPr id="0" name=""/>
        <dsp:cNvSpPr/>
      </dsp:nvSpPr>
      <dsp:spPr>
        <a:xfrm>
          <a:off x="4704665" y="39140"/>
          <a:ext cx="1341437" cy="1341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 dirty="0"/>
            <a:t>Fault registered in OP logbook</a:t>
          </a:r>
        </a:p>
      </dsp:txBody>
      <dsp:txXfrm>
        <a:off x="4704665" y="39140"/>
        <a:ext cx="1341437" cy="1341437"/>
      </dsp:txXfrm>
    </dsp:sp>
    <dsp:sp modelId="{827E89AC-FC24-664D-8981-5703A938CF1F}">
      <dsp:nvSpPr>
        <dsp:cNvPr id="0" name=""/>
        <dsp:cNvSpPr/>
      </dsp:nvSpPr>
      <dsp:spPr>
        <a:xfrm>
          <a:off x="1549560" y="385"/>
          <a:ext cx="5028878" cy="5028878"/>
        </a:xfrm>
        <a:prstGeom prst="circularArrow">
          <a:avLst>
            <a:gd name="adj1" fmla="val 5202"/>
            <a:gd name="adj2" fmla="val 336015"/>
            <a:gd name="adj3" fmla="val 21292825"/>
            <a:gd name="adj4" fmla="val 19766604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828893-4B37-8C4B-A09C-353DF6B2BF61}">
      <dsp:nvSpPr>
        <dsp:cNvPr id="0" name=""/>
        <dsp:cNvSpPr/>
      </dsp:nvSpPr>
      <dsp:spPr>
        <a:xfrm>
          <a:off x="5515145" y="2533541"/>
          <a:ext cx="1341437" cy="1341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 dirty="0"/>
            <a:t>Fault added to KPI</a:t>
          </a:r>
        </a:p>
      </dsp:txBody>
      <dsp:txXfrm>
        <a:off x="5515145" y="2533541"/>
        <a:ext cx="1341437" cy="1341437"/>
      </dsp:txXfrm>
    </dsp:sp>
    <dsp:sp modelId="{209A9B99-CA45-4848-975D-0CEA2F7F76E4}">
      <dsp:nvSpPr>
        <dsp:cNvPr id="0" name=""/>
        <dsp:cNvSpPr/>
      </dsp:nvSpPr>
      <dsp:spPr>
        <a:xfrm>
          <a:off x="1549560" y="385"/>
          <a:ext cx="5028878" cy="5028878"/>
        </a:xfrm>
        <a:prstGeom prst="circularArrow">
          <a:avLst>
            <a:gd name="adj1" fmla="val 5202"/>
            <a:gd name="adj2" fmla="val 336015"/>
            <a:gd name="adj3" fmla="val 4014266"/>
            <a:gd name="adj4" fmla="val 2253829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4E7C06-4347-9947-A6BF-60E1211447BF}">
      <dsp:nvSpPr>
        <dsp:cNvPr id="0" name=""/>
        <dsp:cNvSpPr/>
      </dsp:nvSpPr>
      <dsp:spPr>
        <a:xfrm>
          <a:off x="3393281" y="4075166"/>
          <a:ext cx="1341437" cy="1341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 dirty="0"/>
            <a:t>TIOC reviewed, CRG reviewed</a:t>
          </a:r>
        </a:p>
      </dsp:txBody>
      <dsp:txXfrm>
        <a:off x="3393281" y="4075166"/>
        <a:ext cx="1341437" cy="1341437"/>
      </dsp:txXfrm>
    </dsp:sp>
    <dsp:sp modelId="{D3F78854-5E3F-534E-8733-D4C2CD7D53FE}">
      <dsp:nvSpPr>
        <dsp:cNvPr id="0" name=""/>
        <dsp:cNvSpPr/>
      </dsp:nvSpPr>
      <dsp:spPr>
        <a:xfrm>
          <a:off x="1549560" y="385"/>
          <a:ext cx="5028878" cy="5028878"/>
        </a:xfrm>
        <a:prstGeom prst="circularArrow">
          <a:avLst>
            <a:gd name="adj1" fmla="val 5202"/>
            <a:gd name="adj2" fmla="val 336015"/>
            <a:gd name="adj3" fmla="val 8210155"/>
            <a:gd name="adj4" fmla="val 6449719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87C32F-1D1E-7945-B15F-B75DB3D6398B}">
      <dsp:nvSpPr>
        <dsp:cNvPr id="0" name=""/>
        <dsp:cNvSpPr/>
      </dsp:nvSpPr>
      <dsp:spPr>
        <a:xfrm>
          <a:off x="1271416" y="2533541"/>
          <a:ext cx="1341437" cy="1341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 dirty="0"/>
            <a:t>AFT reviewed</a:t>
          </a:r>
        </a:p>
      </dsp:txBody>
      <dsp:txXfrm>
        <a:off x="1271416" y="2533541"/>
        <a:ext cx="1341437" cy="1341437"/>
      </dsp:txXfrm>
    </dsp:sp>
    <dsp:sp modelId="{0377E632-D294-C34A-9D54-74AB8A5AC8BA}">
      <dsp:nvSpPr>
        <dsp:cNvPr id="0" name=""/>
        <dsp:cNvSpPr/>
      </dsp:nvSpPr>
      <dsp:spPr>
        <a:xfrm>
          <a:off x="1549560" y="385"/>
          <a:ext cx="5028878" cy="5028878"/>
        </a:xfrm>
        <a:prstGeom prst="circularArrow">
          <a:avLst>
            <a:gd name="adj1" fmla="val 5202"/>
            <a:gd name="adj2" fmla="val 336015"/>
            <a:gd name="adj3" fmla="val 12297380"/>
            <a:gd name="adj4" fmla="val 10771160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282137-FC7F-5343-B984-DDE236885F98}">
      <dsp:nvSpPr>
        <dsp:cNvPr id="0" name=""/>
        <dsp:cNvSpPr/>
      </dsp:nvSpPr>
      <dsp:spPr>
        <a:xfrm>
          <a:off x="2081896" y="39140"/>
          <a:ext cx="1341437" cy="1341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 dirty="0"/>
            <a:t>CS/CM loss</a:t>
          </a:r>
        </a:p>
      </dsp:txBody>
      <dsp:txXfrm>
        <a:off x="2081896" y="39140"/>
        <a:ext cx="1341437" cy="1341437"/>
      </dsp:txXfrm>
    </dsp:sp>
    <dsp:sp modelId="{9AD2D710-C232-F144-AD5F-EF2B51ABE3C4}">
      <dsp:nvSpPr>
        <dsp:cNvPr id="0" name=""/>
        <dsp:cNvSpPr/>
      </dsp:nvSpPr>
      <dsp:spPr>
        <a:xfrm>
          <a:off x="1549560" y="385"/>
          <a:ext cx="5028878" cy="5028878"/>
        </a:xfrm>
        <a:prstGeom prst="circularArrow">
          <a:avLst>
            <a:gd name="adj1" fmla="val 5202"/>
            <a:gd name="adj2" fmla="val 336015"/>
            <a:gd name="adj3" fmla="val 16865256"/>
            <a:gd name="adj4" fmla="val 15198729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64D7C-3610-6149-AE43-CAD39F313E64}" type="datetimeFigureOut">
              <a:rPr lang="fr-FR" smtClean="0"/>
              <a:t>14/02/2024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77F18-534D-CD41-B2C7-66197BA2C4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9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65913" cy="37496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5000"/>
              </a:spcBef>
            </a:pPr>
            <a:r>
              <a:rPr lang="en-US" altLang="en-US" u="sng" dirty="0"/>
              <a:t>Total for 8 sectors:</a:t>
            </a:r>
            <a:endParaRPr lang="en-US" altLang="en-US" dirty="0"/>
          </a:p>
          <a:p>
            <a:pPr>
              <a:spcBef>
                <a:spcPct val="25000"/>
              </a:spcBef>
            </a:pPr>
            <a:r>
              <a:rPr lang="en-US" altLang="en-US" dirty="0"/>
              <a:t>Compressors:  64</a:t>
            </a:r>
          </a:p>
          <a:p>
            <a:pPr>
              <a:spcBef>
                <a:spcPct val="25000"/>
              </a:spcBef>
            </a:pPr>
            <a:r>
              <a:rPr lang="en-US" altLang="en-US" dirty="0"/>
              <a:t>Turbines:         74</a:t>
            </a:r>
          </a:p>
          <a:p>
            <a:pPr>
              <a:spcBef>
                <a:spcPct val="25000"/>
              </a:spcBef>
            </a:pPr>
            <a:r>
              <a:rPr lang="en-US" altLang="en-US" dirty="0"/>
              <a:t>Cold Comp.:    28</a:t>
            </a:r>
          </a:p>
          <a:p>
            <a:pPr>
              <a:spcBef>
                <a:spcPct val="25000"/>
              </a:spcBef>
            </a:pPr>
            <a:r>
              <a:rPr lang="en-US" altLang="en-US" dirty="0"/>
              <a:t>Leads:         1’200</a:t>
            </a:r>
          </a:p>
          <a:p>
            <a:pPr>
              <a:spcBef>
                <a:spcPct val="25000"/>
              </a:spcBef>
            </a:pPr>
            <a:r>
              <a:rPr lang="en-US" altLang="en-US" dirty="0"/>
              <a:t>I/O signals: 60’000</a:t>
            </a:r>
          </a:p>
          <a:p>
            <a:pPr>
              <a:spcBef>
                <a:spcPct val="25000"/>
              </a:spcBef>
            </a:pPr>
            <a:r>
              <a:rPr lang="en-US" altLang="en-US" dirty="0"/>
              <a:t>PID loops:    4’000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68B9D-B392-4C4A-85A6-D59099722C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416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65913" cy="37496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68B9D-B392-4C4A-85A6-D59099722C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833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65913" cy="37496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68B9D-B392-4C4A-85A6-D59099722C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461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33A98-D41E-43A5-8F90-E73BFC26335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459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2/14/24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12" Type="http://schemas.openxmlformats.org/officeDocument/2006/relationships/image" Target="../media/image2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openxmlformats.org/officeDocument/2006/relationships/image" Target="../media/image21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0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amlogbook.cern.ch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B4B585-96DB-BDA5-0814-0D30605654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46163"/>
            <a:ext cx="12192000" cy="2387600"/>
          </a:xfrm>
        </p:spPr>
        <p:txBody>
          <a:bodyPr/>
          <a:lstStyle/>
          <a:p>
            <a:r>
              <a:rPr lang="en-GB" dirty="0"/>
              <a:t>LHC Cryogenic Availability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7D1DC65-95FE-4814-38E5-3EED876BC8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Fault tracking in LHC cryogenics operation section</a:t>
            </a:r>
          </a:p>
          <a:p>
            <a:r>
              <a:rPr lang="en-GB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With a focus on the 2023 run</a:t>
            </a:r>
          </a:p>
          <a:p>
            <a:r>
              <a:rPr lang="en-GB" b="0" dirty="0"/>
              <a:t>L. Delprat, on behalf of TE-CRG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7BA8DA-A951-50B5-B411-58335848F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14/02/2024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3C22D7-897F-9BEF-F405-C640C3541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Delprat | Fault tracking in LHC cryogenics operation section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520647-7982-543D-C05C-5B5643AC9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307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D5B1D7-6280-8FD2-1919-245AF0F30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14/02/2024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C5B434-BA7C-72ED-F04E-964E10AC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Delprat | Fault tracking in LHC cryogenics operation section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F47320-C422-8F9A-1DB9-69BC9C69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F4B2F05-1C26-51CA-A992-E72B827D14CD}"/>
              </a:ext>
            </a:extLst>
          </p:cNvPr>
          <p:cNvSpPr txBox="1"/>
          <p:nvPr/>
        </p:nvSpPr>
        <p:spPr>
          <a:xfrm>
            <a:off x="1524000" y="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Cryoplants issues follow-up</a:t>
            </a:r>
          </a:p>
          <a:p>
            <a:pPr algn="ctr"/>
            <a:endParaRPr lang="en-GB" sz="3200" b="1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5C6AECFB-24DC-3533-42D2-D75B3AB1E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805" y="802640"/>
            <a:ext cx="10144391" cy="51906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55895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C777E-1FFC-3C4E-C93C-ABFD7C0EF3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46341D-1339-20FC-FEAD-9E9BBE837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14/02/2024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395834-B045-4F40-8080-7109D0262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Delprat | Fault tracking in LHC cryogenics operation section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5DB564-04B9-1719-7FC5-0F40082D1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0B22C7A-0BEB-A79F-99E2-DB3C887F4FB9}"/>
              </a:ext>
            </a:extLst>
          </p:cNvPr>
          <p:cNvSpPr txBox="1"/>
          <p:nvPr/>
        </p:nvSpPr>
        <p:spPr>
          <a:xfrm>
            <a:off x="0" y="4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Use of availability to steer corrective maintenance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23D4108-556C-7B63-E3E3-780B3BB0A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15" y="980440"/>
            <a:ext cx="3294896" cy="24485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2A1879D-F0E3-2EB0-2C31-22122BAC3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5926" y="519073"/>
            <a:ext cx="7772400" cy="325058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D323112-891A-5899-5720-919F40B4D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9693" y="3865540"/>
            <a:ext cx="6932614" cy="292133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49672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9BB8BC-EFDE-07E5-36A6-2F645DCFD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504EDD8-5D77-EC35-E51E-4054A1EA1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664029"/>
          </a:xfrm>
        </p:spPr>
        <p:txBody>
          <a:bodyPr anchor="ctr"/>
          <a:lstStyle/>
          <a:p>
            <a:pPr algn="ctr"/>
            <a:r>
              <a:rPr lang="en-GB" dirty="0"/>
              <a:t>Summary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837D9A-41CE-6D81-0DE2-C7F8988F3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14/02/2024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0DCA69-85A7-68A2-4D13-64BC52CE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Delprat | Fault tracking in LHC cryogenics operation section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9AF6E7-2B59-FB37-3E41-852D71A4B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12</a:t>
            </a:fld>
            <a:endParaRPr lang="en-GB"/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215D4F65-BD2F-1F9A-C991-AA8A22046C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246301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 6">
            <a:extLst>
              <a:ext uri="{FF2B5EF4-FFF2-40B4-BE49-F238E27FC236}">
                <a16:creationId xmlns:a16="http://schemas.microsoft.com/office/drawing/2014/main" id="{8EED7D06-8D95-D28D-7D68-76D5FCF8ED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8314"/>
          <a:stretch/>
        </p:blipFill>
        <p:spPr>
          <a:xfrm>
            <a:off x="403200" y="2771385"/>
            <a:ext cx="2618526" cy="1709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2D05237-EA64-704E-BE51-1BB33A671F5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20917"/>
          <a:stretch/>
        </p:blipFill>
        <p:spPr>
          <a:xfrm>
            <a:off x="8489020" y="609880"/>
            <a:ext cx="2618526" cy="1736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6C83F5E-F881-24A0-C26C-6AFFA70A1D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94903" y="2596708"/>
            <a:ext cx="2816780" cy="1722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DD42936-7818-818F-73BC-8FF4417B43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75614" y="4639633"/>
            <a:ext cx="2618526" cy="21348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77CC40A-F250-DA5F-C010-744B77C157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15996" y="4693142"/>
            <a:ext cx="2767203" cy="16958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B670E95-53E3-9D70-FB13-813F6798FE1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73137" y="538707"/>
            <a:ext cx="2627671" cy="21168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51729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D5B1D7-6280-8FD2-1919-245AF0F30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14/02/2024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C5B434-BA7C-72ED-F04E-964E10AC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Delprat | Fault tracking in LHC cryogenics operation section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F47320-C422-8F9A-1DB9-69BC9C69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2" name="Titre 2">
            <a:extLst>
              <a:ext uri="{FF2B5EF4-FFF2-40B4-BE49-F238E27FC236}">
                <a16:creationId xmlns:a16="http://schemas.microsoft.com/office/drawing/2014/main" id="{E0851161-4FED-6723-120E-726FD6D94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664029"/>
          </a:xfrm>
        </p:spPr>
        <p:txBody>
          <a:bodyPr anchor="ctr"/>
          <a:lstStyle/>
          <a:p>
            <a:pPr algn="ctr"/>
            <a:r>
              <a:rPr lang="en-GB" dirty="0"/>
              <a:t>What we make out of the AFT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7BD3671-CC6A-0E32-8A27-5E0EC07F8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72" y="748080"/>
            <a:ext cx="6273133" cy="3282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9E6B7CB-CB46-0859-D462-62B86A105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748" y="2477402"/>
            <a:ext cx="6891680" cy="37427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2E9104E-4EA1-98B4-13C4-3FEB7F52DD96}"/>
              </a:ext>
            </a:extLst>
          </p:cNvPr>
          <p:cNvSpPr/>
          <p:nvPr/>
        </p:nvSpPr>
        <p:spPr>
          <a:xfrm>
            <a:off x="944880" y="1584960"/>
            <a:ext cx="589280" cy="223520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6A2097-934F-BDE2-71B3-D4C7A127B5F6}"/>
              </a:ext>
            </a:extLst>
          </p:cNvPr>
          <p:cNvSpPr/>
          <p:nvPr/>
        </p:nvSpPr>
        <p:spPr>
          <a:xfrm>
            <a:off x="6644640" y="2631440"/>
            <a:ext cx="1991360" cy="357896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2F23875-0ABF-FD09-C6CF-154F269E22DF}"/>
              </a:ext>
            </a:extLst>
          </p:cNvPr>
          <p:cNvSpPr/>
          <p:nvPr/>
        </p:nvSpPr>
        <p:spPr>
          <a:xfrm>
            <a:off x="8981440" y="2631440"/>
            <a:ext cx="904240" cy="357896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CB55EE-8498-5C68-FFD8-F56478FF4B5D}"/>
              </a:ext>
            </a:extLst>
          </p:cNvPr>
          <p:cNvSpPr/>
          <p:nvPr/>
        </p:nvSpPr>
        <p:spPr>
          <a:xfrm>
            <a:off x="5362065" y="2722880"/>
            <a:ext cx="1183640" cy="357896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4E7317B-547E-1F37-44AD-335E254BB1BD}"/>
              </a:ext>
            </a:extLst>
          </p:cNvPr>
          <p:cNvSpPr txBox="1"/>
          <p:nvPr/>
        </p:nvSpPr>
        <p:spPr>
          <a:xfrm>
            <a:off x="1065560" y="4280550"/>
            <a:ext cx="3793142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GB" sz="2800" dirty="0"/>
              <a:t>Categorization</a:t>
            </a:r>
          </a:p>
          <a:p>
            <a:pPr marL="285750" indent="-285750" algn="l">
              <a:buFont typeface="Wingdings" pitchFamily="2" charset="2"/>
              <a:buChar char="Ø"/>
            </a:pPr>
            <a:r>
              <a:rPr lang="en-GB" sz="2800" dirty="0"/>
              <a:t>Description</a:t>
            </a:r>
          </a:p>
          <a:p>
            <a:pPr marL="285750" indent="-285750" algn="l">
              <a:buFont typeface="Wingdings" pitchFamily="2" charset="2"/>
              <a:buChar char="Ø"/>
            </a:pPr>
            <a:r>
              <a:rPr lang="en-GB" sz="28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Only for CS/CM impacting events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01B4FD8-41D2-8604-C109-E658B6894990}"/>
              </a:ext>
            </a:extLst>
          </p:cNvPr>
          <p:cNvSpPr txBox="1"/>
          <p:nvPr/>
        </p:nvSpPr>
        <p:spPr>
          <a:xfrm>
            <a:off x="7545372" y="986780"/>
            <a:ext cx="3669093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GB" sz="2800" dirty="0"/>
              <a:t>Start time</a:t>
            </a:r>
          </a:p>
          <a:p>
            <a:pPr marL="285750" indent="-285750" algn="l">
              <a:buFont typeface="Wingdings" pitchFamily="2" charset="2"/>
              <a:buChar char="Ø"/>
            </a:pPr>
            <a:r>
              <a:rPr lang="en-GB" sz="2800" dirty="0"/>
              <a:t>End time</a:t>
            </a:r>
          </a:p>
          <a:p>
            <a:pPr marL="285750" indent="-285750" algn="l">
              <a:buFont typeface="Wingdings" pitchFamily="2" charset="2"/>
              <a:buChar char="Ø"/>
            </a:pPr>
            <a:r>
              <a:rPr lang="en-GB" sz="2800" dirty="0"/>
              <a:t>Effective duration</a:t>
            </a:r>
          </a:p>
        </p:txBody>
      </p:sp>
    </p:spTree>
    <p:extLst>
      <p:ext uri="{BB962C8B-B14F-4D97-AF65-F5344CB8AC3E}">
        <p14:creationId xmlns:p14="http://schemas.microsoft.com/office/powerpoint/2010/main" val="3865822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D5B1D7-6280-8FD2-1919-245AF0F30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14/02/2024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C5B434-BA7C-72ED-F04E-964E10AC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Delprat | Fault tracking in LHC cryogenics operation section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F47320-C422-8F9A-1DB9-69BC9C69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2" name="Titre 2">
            <a:extLst>
              <a:ext uri="{FF2B5EF4-FFF2-40B4-BE49-F238E27FC236}">
                <a16:creationId xmlns:a16="http://schemas.microsoft.com/office/drawing/2014/main" id="{E0851161-4FED-6723-120E-726FD6D94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664029"/>
          </a:xfrm>
        </p:spPr>
        <p:txBody>
          <a:bodyPr anchor="ctr"/>
          <a:lstStyle/>
          <a:p>
            <a:pPr algn="ctr"/>
            <a:r>
              <a:rPr lang="en-GB" dirty="0"/>
              <a:t>We mainly miss from the AFT (for now)…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7BD3671-CC6A-0E32-8A27-5E0EC07F8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7520" y="1637657"/>
            <a:ext cx="5230906" cy="27375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C4E7317B-547E-1F37-44AD-335E254BB1BD}"/>
              </a:ext>
            </a:extLst>
          </p:cNvPr>
          <p:cNvSpPr txBox="1"/>
          <p:nvPr/>
        </p:nvSpPr>
        <p:spPr>
          <a:xfrm>
            <a:off x="6837680" y="4780541"/>
            <a:ext cx="495112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dirty="0"/>
              <a:t>…the possibility to directly push data from our TE-CRG-OP logbook (INFOR EAM) into the AFT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B5B38E0-F54C-4ACF-AC78-8C36ABA31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187" y="652491"/>
            <a:ext cx="5865812" cy="24294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DF4B880-23A6-1D02-98E9-558404404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187" y="3211819"/>
            <a:ext cx="5865812" cy="29584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E6A2097-934F-BDE2-71B3-D4C7A127B5F6}"/>
              </a:ext>
            </a:extLst>
          </p:cNvPr>
          <p:cNvSpPr/>
          <p:nvPr/>
        </p:nvSpPr>
        <p:spPr>
          <a:xfrm>
            <a:off x="3163093" y="971894"/>
            <a:ext cx="2932906" cy="988985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2F23875-0ABF-FD09-C6CF-154F269E22DF}"/>
              </a:ext>
            </a:extLst>
          </p:cNvPr>
          <p:cNvSpPr/>
          <p:nvPr/>
        </p:nvSpPr>
        <p:spPr>
          <a:xfrm>
            <a:off x="7366000" y="2290701"/>
            <a:ext cx="1107440" cy="759851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CB55EE-8498-5C68-FFD8-F56478FF4B5D}"/>
              </a:ext>
            </a:extLst>
          </p:cNvPr>
          <p:cNvSpPr/>
          <p:nvPr/>
        </p:nvSpPr>
        <p:spPr>
          <a:xfrm>
            <a:off x="230186" y="3734464"/>
            <a:ext cx="2878773" cy="1304895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69C290A5-230A-5812-6E1F-BAD24792AA53}"/>
              </a:ext>
            </a:extLst>
          </p:cNvPr>
          <p:cNvCxnSpPr>
            <a:stCxn id="15" idx="3"/>
          </p:cNvCxnSpPr>
          <p:nvPr/>
        </p:nvCxnSpPr>
        <p:spPr>
          <a:xfrm>
            <a:off x="6095999" y="1466387"/>
            <a:ext cx="1270001" cy="128697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4AE55AB6-AD96-8A62-C310-B72932AB720D}"/>
              </a:ext>
            </a:extLst>
          </p:cNvPr>
          <p:cNvCxnSpPr>
            <a:cxnSpLocks/>
          </p:cNvCxnSpPr>
          <p:nvPr/>
        </p:nvCxnSpPr>
        <p:spPr>
          <a:xfrm flipV="1">
            <a:off x="3108959" y="2394018"/>
            <a:ext cx="4257041" cy="157580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F544CC8-4CCE-A2D0-E013-652094BF3D55}"/>
              </a:ext>
            </a:extLst>
          </p:cNvPr>
          <p:cNvSpPr/>
          <p:nvPr/>
        </p:nvSpPr>
        <p:spPr>
          <a:xfrm>
            <a:off x="8569959" y="2270485"/>
            <a:ext cx="635002" cy="218716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7CFCAD0-9E0E-1C80-0421-05BD19A82B23}"/>
              </a:ext>
            </a:extLst>
          </p:cNvPr>
          <p:cNvSpPr/>
          <p:nvPr/>
        </p:nvSpPr>
        <p:spPr>
          <a:xfrm>
            <a:off x="3167727" y="5962542"/>
            <a:ext cx="631160" cy="242967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7E963853-7F32-FF01-F49D-4A32B988F680}"/>
              </a:ext>
            </a:extLst>
          </p:cNvPr>
          <p:cNvCxnSpPr>
            <a:cxnSpLocks/>
          </p:cNvCxnSpPr>
          <p:nvPr/>
        </p:nvCxnSpPr>
        <p:spPr>
          <a:xfrm flipV="1">
            <a:off x="3840480" y="2510640"/>
            <a:ext cx="5242563" cy="356327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236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D5B1D7-6280-8FD2-1919-245AF0F30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14/02/2024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C5B434-BA7C-72ED-F04E-964E10AC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Delprat | Fault tracking in LHC cryogenics operation section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F47320-C422-8F9A-1DB9-69BC9C69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2" name="Titre 2">
            <a:extLst>
              <a:ext uri="{FF2B5EF4-FFF2-40B4-BE49-F238E27FC236}">
                <a16:creationId xmlns:a16="http://schemas.microsoft.com/office/drawing/2014/main" id="{E0851161-4FED-6723-120E-726FD6D94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664029"/>
          </a:xfrm>
        </p:spPr>
        <p:txBody>
          <a:bodyPr anchor="ctr"/>
          <a:lstStyle/>
          <a:p>
            <a:pPr algn="ctr"/>
            <a:r>
              <a:rPr lang="en-GB" dirty="0"/>
              <a:t>AFT cryo categories as of today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B55D2A3-98C4-1EC5-6FC6-0E43DB4E7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907" y="592155"/>
            <a:ext cx="3786864" cy="21852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0921E81-0149-4BFE-51FE-162BFC0BA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3" y="592155"/>
            <a:ext cx="4232290" cy="4504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35559F3-995D-68BF-CC69-E6C0C3DEBA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0333" y="592155"/>
            <a:ext cx="3037840" cy="1288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258496A0-1AED-10E3-83D2-1812EB2F0335}"/>
              </a:ext>
            </a:extLst>
          </p:cNvPr>
          <p:cNvSpPr txBox="1"/>
          <p:nvPr/>
        </p:nvSpPr>
        <p:spPr>
          <a:xfrm>
            <a:off x="4513579" y="2966440"/>
            <a:ext cx="7495541" cy="32624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/>
              <a:t>Good to remember:</a:t>
            </a:r>
          </a:p>
          <a:p>
            <a:pPr algn="l"/>
            <a:endParaRPr lang="en-GB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 “technical services” category </a:t>
            </a:r>
            <a:r>
              <a:rPr lang="en-GB" sz="1600" dirty="0"/>
              <a:t>as it is sorted in another branch in the AFT (however we do have such one in CRG)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“Equipment” and “Users” are identical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“Eco-Mode Impact”</a:t>
            </a:r>
            <a:r>
              <a:rPr lang="en-GB" sz="1600" dirty="0"/>
              <a:t>: to track the influence of the eco-mode configuration of the cryoplants, e.g. in case of an electrical failure (longer recovery time as less CPs running)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“Specific Operations”</a:t>
            </a:r>
            <a:r>
              <a:rPr lang="en-GB" sz="1600" dirty="0"/>
              <a:t>: ”everything” that is agreed beforehand with LHC and during which the cryo conditions are lost (e.g. reconfiguration of the cryoplants to low power consumption for the ion run) – </a:t>
            </a:r>
            <a:r>
              <a:rPr lang="en-GB" sz="1600" dirty="0">
                <a:highlight>
                  <a:srgbClr val="FFFF00"/>
                </a:highlight>
              </a:rPr>
              <a:t>only for P6 &amp; P8 eventually for 2024</a:t>
            </a:r>
            <a:r>
              <a:rPr lang="en-GB" sz="1600" dirty="0"/>
              <a:t> (see next slide)</a:t>
            </a:r>
          </a:p>
          <a:p>
            <a:pPr algn="l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48433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FF4673-40F3-9519-50D3-AF9CB19F3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F151E5-EF6A-4375-6F0B-F997BFD5A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14/02/2024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376857-81EF-0EA7-E78E-F46CD66BB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Delprat | Fault tracking in LHC cryogenics operation section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21C76F-5B2F-1E95-4292-D04625244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1F8C94-99F6-2593-B6A8-27D213F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222" y="643907"/>
            <a:ext cx="9407458" cy="789093"/>
          </a:xfrm>
          <a:ln>
            <a:noFill/>
          </a:ln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Based on the latest LHC planning on 9</a:t>
            </a:r>
            <a:r>
              <a:rPr lang="en-US" sz="1800" b="0" baseline="30000" dirty="0"/>
              <a:t>th</a:t>
            </a:r>
            <a:r>
              <a:rPr lang="en-US" sz="1800" b="0" dirty="0"/>
              <a:t> January 2024 </a:t>
            </a:r>
            <a:r>
              <a:rPr lang="en-US" sz="1100" b="0" i="1" dirty="0"/>
              <a:t>(2 Technical Stops and only Pb+ run after TS2)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highlight>
                  <a:srgbClr val="FFFF00"/>
                </a:highlight>
              </a:rPr>
              <a:t>P18/P2 &amp; P4 always in “Full Power”</a:t>
            </a:r>
            <a:r>
              <a:rPr lang="en-US" sz="1800" dirty="0"/>
              <a:t> when liquid helium in the tunnel.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highlight>
                  <a:srgbClr val="FFFF00"/>
                </a:highlight>
              </a:rPr>
              <a:t>P6 &amp; P8 in “eco mode”</a:t>
            </a:r>
            <a:r>
              <a:rPr lang="en-US" sz="1800" dirty="0"/>
              <a:t> during the recommissioning, the TS and the Ion Run.</a:t>
            </a:r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AC7D725A-CFBF-B4AC-0CD2-A7A1B50E1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727" y="1548575"/>
            <a:ext cx="7154016" cy="4669147"/>
          </a:xfrm>
          <a:prstGeom prst="rect">
            <a:avLst/>
          </a:prstGeom>
        </p:spPr>
      </p:pic>
      <p:sp>
        <p:nvSpPr>
          <p:cNvPr id="11" name="TextBox 19">
            <a:extLst>
              <a:ext uri="{FF2B5EF4-FFF2-40B4-BE49-F238E27FC236}">
                <a16:creationId xmlns:a16="http://schemas.microsoft.com/office/drawing/2014/main" id="{DB2AD3EA-D9EA-69A7-DD99-E5AB04C69020}"/>
              </a:ext>
            </a:extLst>
          </p:cNvPr>
          <p:cNvSpPr txBox="1"/>
          <p:nvPr/>
        </p:nvSpPr>
        <p:spPr>
          <a:xfrm>
            <a:off x="7639546" y="4101851"/>
            <a:ext cx="171841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Forecast in 2024</a:t>
            </a:r>
          </a:p>
          <a:p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  </a:t>
            </a:r>
            <a:r>
              <a:rPr lang="en-US" dirty="0">
                <a:solidFill>
                  <a:srgbClr val="00B050"/>
                </a:solidFill>
              </a:rPr>
              <a:t>257 GWh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id="{3D061331-39CD-E29A-8567-7CD5325570A8}"/>
              </a:ext>
            </a:extLst>
          </p:cNvPr>
          <p:cNvSpPr txBox="1"/>
          <p:nvPr/>
        </p:nvSpPr>
        <p:spPr>
          <a:xfrm>
            <a:off x="7897663" y="2262266"/>
            <a:ext cx="364896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LHC cryogenics in 2024: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/>
              <a:t>Eco mode at P6&amp;P8 </a:t>
            </a:r>
            <a:r>
              <a:rPr lang="en-US" sz="1600" dirty="0">
                <a:sym typeface="Wingdings" panose="05000000000000000000" pitchFamily="2" charset="2"/>
              </a:rPr>
              <a:t></a:t>
            </a:r>
            <a:r>
              <a:rPr lang="en-US" sz="1600" dirty="0"/>
              <a:t> ~31 MW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/>
              <a:t>Full power </a:t>
            </a:r>
            <a:r>
              <a:rPr lang="en-US" sz="1600" dirty="0">
                <a:sym typeface="Wingdings" panose="05000000000000000000" pitchFamily="2" charset="2"/>
              </a:rPr>
              <a:t></a:t>
            </a:r>
            <a:r>
              <a:rPr lang="en-US" sz="1600" dirty="0"/>
              <a:t> ~36.5 MW</a:t>
            </a:r>
            <a:endParaRPr lang="en-GB" sz="1600" dirty="0"/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DEC8396F-6A68-A2F0-7DEC-D02CBF97A8AB}"/>
              </a:ext>
            </a:extLst>
          </p:cNvPr>
          <p:cNvSpPr txBox="1"/>
          <p:nvPr/>
        </p:nvSpPr>
        <p:spPr>
          <a:xfrm>
            <a:off x="8767277" y="5062129"/>
            <a:ext cx="28997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/>
            <a:r>
              <a:rPr lang="en-GB" dirty="0">
                <a:solidFill>
                  <a:srgbClr val="FF0000"/>
                </a:solidFill>
                <a:highlight>
                  <a:srgbClr val="FFFF00"/>
                </a:highlight>
              </a:rPr>
              <a:t>Always try to optimize the electrical consumption whenever it is possible.</a:t>
            </a:r>
          </a:p>
        </p:txBody>
      </p:sp>
      <p:sp>
        <p:nvSpPr>
          <p:cNvPr id="17" name="TextBox 7">
            <a:extLst>
              <a:ext uri="{FF2B5EF4-FFF2-40B4-BE49-F238E27FC236}">
                <a16:creationId xmlns:a16="http://schemas.microsoft.com/office/drawing/2014/main" id="{FDF327BE-8BDC-75EC-D9E0-92672C62C04A}"/>
              </a:ext>
            </a:extLst>
          </p:cNvPr>
          <p:cNvSpPr txBox="1"/>
          <p:nvPr/>
        </p:nvSpPr>
        <p:spPr>
          <a:xfrm rot="16200000">
            <a:off x="1518614" y="2938773"/>
            <a:ext cx="998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1</a:t>
            </a:r>
            <a:r>
              <a:rPr lang="en-US" sz="1600" baseline="30000" dirty="0">
                <a:solidFill>
                  <a:srgbClr val="00B050"/>
                </a:solidFill>
              </a:rPr>
              <a:t>st</a:t>
            </a:r>
            <a:r>
              <a:rPr lang="en-US" sz="1600" dirty="0">
                <a:solidFill>
                  <a:srgbClr val="00B050"/>
                </a:solidFill>
              </a:rPr>
              <a:t> Beam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470B7BF0-494E-2C76-C995-9F87C923633B}"/>
              </a:ext>
            </a:extLst>
          </p:cNvPr>
          <p:cNvSpPr txBox="1"/>
          <p:nvPr/>
        </p:nvSpPr>
        <p:spPr>
          <a:xfrm>
            <a:off x="6714862" y="3031707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EYETS</a:t>
            </a:r>
            <a:endParaRPr lang="en-GB" sz="1200" dirty="0"/>
          </a:p>
        </p:txBody>
      </p:sp>
      <p:sp>
        <p:nvSpPr>
          <p:cNvPr id="19" name="TextBox 11">
            <a:extLst>
              <a:ext uri="{FF2B5EF4-FFF2-40B4-BE49-F238E27FC236}">
                <a16:creationId xmlns:a16="http://schemas.microsoft.com/office/drawing/2014/main" id="{5F4E32D7-A34C-423B-53A5-42E098CF7036}"/>
              </a:ext>
            </a:extLst>
          </p:cNvPr>
          <p:cNvSpPr txBox="1"/>
          <p:nvPr/>
        </p:nvSpPr>
        <p:spPr>
          <a:xfrm>
            <a:off x="3205722" y="1711072"/>
            <a:ext cx="18389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Scrubbing &amp; Proton Run</a:t>
            </a:r>
            <a:endParaRPr lang="en-GB" sz="1200" dirty="0"/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5939838F-0835-DE63-A206-5656BE0940A1}"/>
              </a:ext>
            </a:extLst>
          </p:cNvPr>
          <p:cNvSpPr txBox="1"/>
          <p:nvPr/>
        </p:nvSpPr>
        <p:spPr>
          <a:xfrm>
            <a:off x="3575933" y="2292156"/>
            <a:ext cx="4667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TS1</a:t>
            </a:r>
            <a:endParaRPr lang="en-GB" sz="1200" dirty="0"/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8225E5D7-B071-8E59-B560-5B932B8B16DA}"/>
              </a:ext>
            </a:extLst>
          </p:cNvPr>
          <p:cNvSpPr txBox="1"/>
          <p:nvPr/>
        </p:nvSpPr>
        <p:spPr>
          <a:xfrm>
            <a:off x="5512731" y="2311778"/>
            <a:ext cx="965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TS2 </a:t>
            </a:r>
          </a:p>
          <a:p>
            <a:r>
              <a:rPr lang="en-US" sz="1200" dirty="0"/>
              <a:t>+ Ion Run</a:t>
            </a:r>
            <a:endParaRPr lang="en-GB" sz="1200" dirty="0"/>
          </a:p>
        </p:txBody>
      </p:sp>
      <p:sp>
        <p:nvSpPr>
          <p:cNvPr id="22" name="TextBox 15">
            <a:extLst>
              <a:ext uri="{FF2B5EF4-FFF2-40B4-BE49-F238E27FC236}">
                <a16:creationId xmlns:a16="http://schemas.microsoft.com/office/drawing/2014/main" id="{5C4D551B-720C-86E6-4AF4-211F013865D3}"/>
              </a:ext>
            </a:extLst>
          </p:cNvPr>
          <p:cNvSpPr txBox="1"/>
          <p:nvPr/>
        </p:nvSpPr>
        <p:spPr>
          <a:xfrm>
            <a:off x="1179396" y="2039838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Recommissioning</a:t>
            </a:r>
            <a:endParaRPr lang="en-GB" sz="1200" dirty="0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51C9EFE3-FE17-DF8F-CD23-0590E0A41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664029"/>
          </a:xfrm>
        </p:spPr>
        <p:txBody>
          <a:bodyPr anchor="ctr"/>
          <a:lstStyle/>
          <a:p>
            <a:pPr algn="ctr"/>
            <a:r>
              <a:rPr lang="en-GB" dirty="0"/>
              <a:t>Electrical power consumption forecast for 2024</a:t>
            </a:r>
          </a:p>
        </p:txBody>
      </p:sp>
    </p:spTree>
    <p:extLst>
      <p:ext uri="{BB962C8B-B14F-4D97-AF65-F5344CB8AC3E}">
        <p14:creationId xmlns:p14="http://schemas.microsoft.com/office/powerpoint/2010/main" val="502409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E4492D-89B4-3C70-75FB-DD93EA856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A56647B-FE86-B862-20A2-524EDB522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664029"/>
          </a:xfrm>
        </p:spPr>
        <p:txBody>
          <a:bodyPr anchor="ctr"/>
          <a:lstStyle/>
          <a:p>
            <a:pPr algn="ctr"/>
            <a:r>
              <a:rPr lang="en-GB" dirty="0"/>
              <a:t>Perspectives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260C72-6C4F-3950-5755-C7331E8E2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14/02/2024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736E23-5D27-5A50-5056-A51B17414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Delprat | Fault tracking in LHC cryogenics operation section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29EDEA-924F-74C7-200F-1B9949CAE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0C8E607-490F-C766-C860-D2E1FF781D9D}"/>
              </a:ext>
            </a:extLst>
          </p:cNvPr>
          <p:cNvSpPr txBox="1"/>
          <p:nvPr/>
        </p:nvSpPr>
        <p:spPr>
          <a:xfrm>
            <a:off x="439766" y="1146202"/>
            <a:ext cx="11244234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Availability tracking workflow in CRG-OP to be simplified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Adding the possibility to push the data from the CRG-OP logbook into the AFT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Adding the possibility to create directly within the AFT the outputs currently produced internally to CRG-OP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41DFA55-F3D2-537A-5A89-E3241CA5B5A5}"/>
              </a:ext>
            </a:extLst>
          </p:cNvPr>
          <p:cNvSpPr txBox="1"/>
          <p:nvPr/>
        </p:nvSpPr>
        <p:spPr>
          <a:xfrm>
            <a:off x="1" y="5578185"/>
            <a:ext cx="121919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367599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0572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358E98A-E8A0-9D93-45CD-3711A398F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664029"/>
          </a:xfrm>
        </p:spPr>
        <p:txBody>
          <a:bodyPr anchor="ctr"/>
          <a:lstStyle/>
          <a:p>
            <a:pPr algn="ctr"/>
            <a:r>
              <a:rPr lang="en-GB" dirty="0"/>
              <a:t>Outlook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D5B1D7-6280-8FD2-1919-245AF0F30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14/02/2024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C5B434-BA7C-72ED-F04E-964E10AC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Delprat | Fault tracking in LHC cryogenics operation section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F47320-C422-8F9A-1DB9-69BC9C69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DA5FDDB-00B5-F337-16A0-98D061323C28}"/>
              </a:ext>
            </a:extLst>
          </p:cNvPr>
          <p:cNvSpPr txBox="1"/>
          <p:nvPr/>
        </p:nvSpPr>
        <p:spPr>
          <a:xfrm>
            <a:off x="4293928" y="1288442"/>
            <a:ext cx="763899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Availability tracking workflow in CRG-OP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C21B6EC5-705B-3F79-0ABB-DEDBD9CFCBFB}"/>
              </a:ext>
            </a:extLst>
          </p:cNvPr>
          <p:cNvSpPr/>
          <p:nvPr/>
        </p:nvSpPr>
        <p:spPr>
          <a:xfrm>
            <a:off x="76200" y="2534293"/>
            <a:ext cx="1143000" cy="172893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71928F8-A85B-EB8E-AD23-7D033C70D371}"/>
              </a:ext>
            </a:extLst>
          </p:cNvPr>
          <p:cNvSpPr/>
          <p:nvPr/>
        </p:nvSpPr>
        <p:spPr>
          <a:xfrm>
            <a:off x="76200" y="701517"/>
            <a:ext cx="1143000" cy="172893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A2AC79C0-0E2E-D294-E2CC-1C46F7C3A1D9}"/>
              </a:ext>
            </a:extLst>
          </p:cNvPr>
          <p:cNvSpPr/>
          <p:nvPr/>
        </p:nvSpPr>
        <p:spPr>
          <a:xfrm>
            <a:off x="76200" y="4367068"/>
            <a:ext cx="1143000" cy="172893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BE02C5C-0649-1380-757B-E401D9F1B830}"/>
              </a:ext>
            </a:extLst>
          </p:cNvPr>
          <p:cNvSpPr txBox="1"/>
          <p:nvPr/>
        </p:nvSpPr>
        <p:spPr>
          <a:xfrm>
            <a:off x="0" y="1198483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Fault</a:t>
            </a:r>
          </a:p>
          <a:p>
            <a:pPr algn="ctr"/>
            <a:r>
              <a:rPr lang="en-GB" sz="1400" dirty="0">
                <a:solidFill>
                  <a:schemeClr val="bg1"/>
                </a:solidFill>
              </a:rPr>
              <a:t>tracking in</a:t>
            </a:r>
          </a:p>
          <a:p>
            <a:pPr algn="ctr"/>
            <a:r>
              <a:rPr lang="en-GB" sz="1400" dirty="0">
                <a:solidFill>
                  <a:schemeClr val="bg1"/>
                </a:solidFill>
              </a:rPr>
              <a:t>TE-CRG-OP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AF8EC40-C47E-6D0D-08D3-C5529293709E}"/>
              </a:ext>
            </a:extLst>
          </p:cNvPr>
          <p:cNvSpPr txBox="1"/>
          <p:nvPr/>
        </p:nvSpPr>
        <p:spPr>
          <a:xfrm>
            <a:off x="0" y="3140358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AFT</a:t>
            </a:r>
          </a:p>
          <a:p>
            <a:pPr algn="ctr"/>
            <a:r>
              <a:rPr lang="en-GB" sz="1400" dirty="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3F8E178-BAB3-2FA8-3C66-B9D08EB72B4E}"/>
              </a:ext>
            </a:extLst>
          </p:cNvPr>
          <p:cNvSpPr txBox="1"/>
          <p:nvPr/>
        </p:nvSpPr>
        <p:spPr>
          <a:xfrm>
            <a:off x="0" y="4972732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INFOR</a:t>
            </a:r>
          </a:p>
          <a:p>
            <a:pPr algn="ctr"/>
            <a:r>
              <a:rPr lang="en-GB" sz="1400" dirty="0">
                <a:solidFill>
                  <a:schemeClr val="bg1"/>
                </a:solidFill>
              </a:rPr>
              <a:t>EAM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ED27AF7-CC59-A8D8-CA6D-6621746F56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314"/>
          <a:stretch/>
        </p:blipFill>
        <p:spPr>
          <a:xfrm>
            <a:off x="1280315" y="2534292"/>
            <a:ext cx="2618526" cy="1709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22" name="Image 21">
            <a:hlinkClick r:id="rId3"/>
            <a:extLst>
              <a:ext uri="{FF2B5EF4-FFF2-40B4-BE49-F238E27FC236}">
                <a16:creationId xmlns:a16="http://schemas.microsoft.com/office/drawing/2014/main" id="{90468D8E-3246-1855-D58B-8DD152ED02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0577"/>
          <a:stretch/>
        </p:blipFill>
        <p:spPr>
          <a:xfrm>
            <a:off x="1295400" y="4369041"/>
            <a:ext cx="2618526" cy="1726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2BD1C5D5-57C5-DD73-58E0-C21A512D48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9824"/>
          <a:stretch/>
        </p:blipFill>
        <p:spPr>
          <a:xfrm>
            <a:off x="1295400" y="701517"/>
            <a:ext cx="2618526" cy="1716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D0CA5EBB-8CB2-CD80-C13F-9F393F851D1D}"/>
              </a:ext>
            </a:extLst>
          </p:cNvPr>
          <p:cNvSpPr txBox="1"/>
          <p:nvPr/>
        </p:nvSpPr>
        <p:spPr>
          <a:xfrm>
            <a:off x="4293928" y="3152537"/>
            <a:ext cx="763899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Use of AFT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ACEFF73-44F0-9EB2-E257-728E196B6830}"/>
              </a:ext>
            </a:extLst>
          </p:cNvPr>
          <p:cNvSpPr txBox="1"/>
          <p:nvPr/>
        </p:nvSpPr>
        <p:spPr>
          <a:xfrm>
            <a:off x="4293928" y="4985312"/>
            <a:ext cx="763899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TE-CRG-OP logbook </a:t>
            </a:r>
            <a:r>
              <a:rPr lang="en-GB" dirty="0"/>
              <a:t>(</a:t>
            </a:r>
            <a:r>
              <a:rPr lang="en-GB" dirty="0">
                <a:hlinkClick r:id="rId3"/>
              </a:rPr>
              <a:t>https://eamlogbook.cern.ch</a:t>
            </a:r>
            <a:r>
              <a:rPr lang="en-GB" dirty="0"/>
              <a:t>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18047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7130264" y="4863227"/>
            <a:ext cx="4070090" cy="1138952"/>
            <a:chOff x="4864852" y="4727828"/>
            <a:chExt cx="3340398" cy="1138952"/>
          </a:xfrm>
        </p:grpSpPr>
        <p:sp>
          <p:nvSpPr>
            <p:cNvPr id="93" name="Oval 92"/>
            <p:cNvSpPr/>
            <p:nvPr/>
          </p:nvSpPr>
          <p:spPr>
            <a:xfrm>
              <a:off x="4893600" y="5638800"/>
              <a:ext cx="288000" cy="72000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96" name="Oval 95"/>
            <p:cNvSpPr/>
            <p:nvPr/>
          </p:nvSpPr>
          <p:spPr>
            <a:xfrm>
              <a:off x="4947352" y="4814354"/>
              <a:ext cx="144000" cy="144000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4947352" y="5113800"/>
              <a:ext cx="144000" cy="144000"/>
            </a:xfrm>
            <a:prstGeom prst="rect">
              <a:avLst/>
            </a:prstGeom>
            <a:solidFill>
              <a:srgbClr val="33CC33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186876" y="4727828"/>
              <a:ext cx="21887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Compressor station</a:t>
              </a:r>
              <a:endParaRPr lang="en-GB" sz="1600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202627" y="5024596"/>
              <a:ext cx="2722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4.5 K refrigerator</a:t>
              </a:r>
              <a:endParaRPr lang="en-GB" sz="1600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196191" y="5528226"/>
              <a:ext cx="30090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1.8 K pumping unit (cold compressor)</a:t>
              </a:r>
              <a:endParaRPr lang="en-GB" sz="1600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4864852" y="5422276"/>
              <a:ext cx="329339" cy="494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209725" y="5284127"/>
              <a:ext cx="25764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Interconnection box</a:t>
              </a:r>
              <a:endParaRPr lang="en-GB" sz="1600" dirty="0"/>
            </a:p>
          </p:txBody>
        </p:sp>
      </p:grpSp>
      <p:cxnSp>
        <p:nvCxnSpPr>
          <p:cNvPr id="122" name="Straight Connector 121"/>
          <p:cNvCxnSpPr/>
          <p:nvPr/>
        </p:nvCxnSpPr>
        <p:spPr>
          <a:xfrm>
            <a:off x="10530377" y="1308582"/>
            <a:ext cx="57022" cy="60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8555119" y="4535352"/>
            <a:ext cx="101194" cy="2318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7234231" y="3710060"/>
            <a:ext cx="51935" cy="6242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10194659" y="4069336"/>
            <a:ext cx="51935" cy="5293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7643314" y="925941"/>
            <a:ext cx="51935" cy="5293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6949271" y="685754"/>
            <a:ext cx="3960000" cy="3731339"/>
            <a:chOff x="2255940" y="1492836"/>
            <a:chExt cx="4764300" cy="4524105"/>
          </a:xfrm>
        </p:grpSpPr>
        <p:grpSp>
          <p:nvGrpSpPr>
            <p:cNvPr id="7" name="Group 6"/>
            <p:cNvGrpSpPr/>
            <p:nvPr/>
          </p:nvGrpSpPr>
          <p:grpSpPr>
            <a:xfrm>
              <a:off x="2630016" y="1738695"/>
              <a:ext cx="4082843" cy="4015654"/>
              <a:chOff x="1981059" y="1189250"/>
              <a:chExt cx="4945425" cy="4860006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1981059" y="1189250"/>
                <a:ext cx="4860000" cy="4860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167987" y="5552462"/>
                <a:ext cx="633532" cy="496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P1</a:t>
                </a:r>
                <a:endParaRPr lang="en-GB" sz="16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647402" y="4870990"/>
                <a:ext cx="633532" cy="496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P2</a:t>
                </a:r>
                <a:endParaRPr lang="en-GB" sz="16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177460" y="3449972"/>
                <a:ext cx="633532" cy="496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P3</a:t>
                </a:r>
                <a:endParaRPr lang="en-GB" sz="16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751816" y="1937674"/>
                <a:ext cx="633532" cy="496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P4</a:t>
                </a:r>
                <a:endParaRPr lang="en-GB" sz="16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668101" y="1954090"/>
                <a:ext cx="633532" cy="496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P6</a:t>
                </a:r>
                <a:endParaRPr lang="en-GB" sz="16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292952" y="3474655"/>
                <a:ext cx="633532" cy="496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P7</a:t>
                </a:r>
                <a:endParaRPr lang="en-GB" sz="16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664955" y="4897539"/>
                <a:ext cx="633532" cy="496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P8</a:t>
                </a:r>
                <a:endParaRPr lang="en-GB" sz="16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162308" y="1326042"/>
                <a:ext cx="633532" cy="496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P5</a:t>
                </a:r>
                <a:endParaRPr lang="en-GB" sz="1600" dirty="0"/>
              </a:p>
            </p:txBody>
          </p:sp>
        </p:grpSp>
        <p:sp>
          <p:nvSpPr>
            <p:cNvPr id="8" name="Oval 7"/>
            <p:cNvSpPr/>
            <p:nvPr/>
          </p:nvSpPr>
          <p:spPr>
            <a:xfrm>
              <a:off x="2528266" y="1649819"/>
              <a:ext cx="4212000" cy="421200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 rot="18740577">
              <a:off x="2990199" y="1991736"/>
              <a:ext cx="144016" cy="325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 rot="18740577">
              <a:off x="6185340" y="5132710"/>
              <a:ext cx="144016" cy="325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531016" y="1492836"/>
              <a:ext cx="125413" cy="185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2001" y="5840110"/>
              <a:ext cx="150702" cy="1768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55940" y="3670097"/>
              <a:ext cx="296973" cy="162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723267" y="3669326"/>
              <a:ext cx="296973" cy="162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19136195">
              <a:off x="6114075" y="2138673"/>
              <a:ext cx="296973" cy="162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 rot="19136195">
              <a:off x="2842294" y="5179566"/>
              <a:ext cx="296973" cy="162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912587" y="2145933"/>
              <a:ext cx="195400" cy="162743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025232" y="2036995"/>
              <a:ext cx="195400" cy="162743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104359" y="5242277"/>
              <a:ext cx="195400" cy="162743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209053" y="5133339"/>
              <a:ext cx="195400" cy="162743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6088666" y="2024017"/>
              <a:ext cx="211837" cy="21614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6217213" y="2152564"/>
              <a:ext cx="211837" cy="21614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819506" y="5108031"/>
              <a:ext cx="211837" cy="21614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054740" y="5797189"/>
              <a:ext cx="52960" cy="219752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900742" y="5183055"/>
              <a:ext cx="783024" cy="410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P18</a:t>
              </a:r>
              <a:endParaRPr lang="en-GB" sz="1600" dirty="0"/>
            </a:p>
          </p:txBody>
        </p:sp>
      </p:grpSp>
      <p:grpSp>
        <p:nvGrpSpPr>
          <p:cNvPr id="75" name="Group 74"/>
          <p:cNvGrpSpPr/>
          <p:nvPr/>
        </p:nvGrpSpPr>
        <p:grpSpPr>
          <a:xfrm rot="11834148">
            <a:off x="8408927" y="4347166"/>
            <a:ext cx="575347" cy="320408"/>
            <a:chOff x="1450011" y="1685536"/>
            <a:chExt cx="692203" cy="388483"/>
          </a:xfrm>
        </p:grpSpPr>
        <p:grpSp>
          <p:nvGrpSpPr>
            <p:cNvPr id="77" name="Group 76"/>
            <p:cNvGrpSpPr/>
            <p:nvPr/>
          </p:nvGrpSpPr>
          <p:grpSpPr>
            <a:xfrm>
              <a:off x="1621414" y="1685536"/>
              <a:ext cx="520800" cy="223818"/>
              <a:chOff x="1600200" y="1479207"/>
              <a:chExt cx="520800" cy="223818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1600200" y="1487025"/>
                <a:ext cx="216000" cy="216000"/>
              </a:xfrm>
              <a:prstGeom prst="ellipse">
                <a:avLst/>
              </a:prstGeom>
              <a:solidFill>
                <a:srgbClr val="33CC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1905000" y="1479207"/>
                <a:ext cx="216000" cy="216000"/>
              </a:xfrm>
              <a:prstGeom prst="rect">
                <a:avLst/>
              </a:prstGeom>
              <a:solidFill>
                <a:srgbClr val="33CC33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6" name="Oval 75"/>
            <p:cNvSpPr/>
            <p:nvPr/>
          </p:nvSpPr>
          <p:spPr>
            <a:xfrm rot="20924130">
              <a:off x="1450011" y="1966019"/>
              <a:ext cx="381001" cy="108000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8344359" y="4362777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</a:t>
            </a:r>
            <a:endParaRPr lang="en-GB" sz="14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6996005" y="871814"/>
            <a:ext cx="1108555" cy="566707"/>
            <a:chOff x="5075931" y="2472060"/>
            <a:chExt cx="1108555" cy="566707"/>
          </a:xfrm>
        </p:grpSpPr>
        <p:grpSp>
          <p:nvGrpSpPr>
            <p:cNvPr id="29" name="Group 28"/>
            <p:cNvGrpSpPr/>
            <p:nvPr/>
          </p:nvGrpSpPr>
          <p:grpSpPr>
            <a:xfrm>
              <a:off x="5075931" y="2606695"/>
              <a:ext cx="1108555" cy="432072"/>
              <a:chOff x="5075931" y="2606695"/>
              <a:chExt cx="1108555" cy="432072"/>
            </a:xfrm>
          </p:grpSpPr>
          <p:grpSp>
            <p:nvGrpSpPr>
              <p:cNvPr id="5" name="Group 4"/>
              <p:cNvGrpSpPr/>
              <p:nvPr/>
            </p:nvGrpSpPr>
            <p:grpSpPr>
              <a:xfrm rot="18970358">
                <a:off x="5075931" y="2606695"/>
                <a:ext cx="1108555" cy="354414"/>
                <a:chOff x="1542941" y="1685536"/>
                <a:chExt cx="1333710" cy="429711"/>
              </a:xfrm>
            </p:grpSpPr>
            <p:sp>
              <p:nvSpPr>
                <p:cNvPr id="55" name="Oval 54"/>
                <p:cNvSpPr/>
                <p:nvPr/>
              </p:nvSpPr>
              <p:spPr>
                <a:xfrm rot="20848009">
                  <a:off x="1542941" y="2007248"/>
                  <a:ext cx="381000" cy="107999"/>
                </a:xfrm>
                <a:prstGeom prst="ellipse">
                  <a:avLst/>
                </a:prstGeom>
                <a:solidFill>
                  <a:srgbClr val="33CC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4" name="Group 3"/>
                <p:cNvGrpSpPr/>
                <p:nvPr/>
              </p:nvGrpSpPr>
              <p:grpSpPr>
                <a:xfrm>
                  <a:off x="1621414" y="1685536"/>
                  <a:ext cx="1142275" cy="223818"/>
                  <a:chOff x="1600200" y="1479207"/>
                  <a:chExt cx="1142275" cy="223818"/>
                </a:xfrm>
              </p:grpSpPr>
              <p:sp>
                <p:nvSpPr>
                  <p:cNvPr id="53" name="Oval 52"/>
                  <p:cNvSpPr/>
                  <p:nvPr/>
                </p:nvSpPr>
                <p:spPr>
                  <a:xfrm>
                    <a:off x="1600200" y="1487025"/>
                    <a:ext cx="216000" cy="216000"/>
                  </a:xfrm>
                  <a:prstGeom prst="ellipse">
                    <a:avLst/>
                  </a:prstGeom>
                  <a:solidFill>
                    <a:srgbClr val="33CC33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4" name="Oval 53"/>
                  <p:cNvSpPr/>
                  <p:nvPr/>
                </p:nvSpPr>
                <p:spPr>
                  <a:xfrm>
                    <a:off x="2526475" y="1482938"/>
                    <a:ext cx="216000" cy="216000"/>
                  </a:xfrm>
                  <a:prstGeom prst="ellipse">
                    <a:avLst/>
                  </a:prstGeom>
                  <a:solidFill>
                    <a:srgbClr val="33CC33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" name="Rectangle 2"/>
                  <p:cNvSpPr/>
                  <p:nvPr/>
                </p:nvSpPr>
                <p:spPr>
                  <a:xfrm>
                    <a:off x="1905000" y="1479207"/>
                    <a:ext cx="216000" cy="216000"/>
                  </a:xfrm>
                  <a:prstGeom prst="rect">
                    <a:avLst/>
                  </a:prstGeom>
                  <a:solidFill>
                    <a:srgbClr val="33CC33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2247160" y="1487025"/>
                    <a:ext cx="216000" cy="216000"/>
                  </a:xfrm>
                  <a:prstGeom prst="rect">
                    <a:avLst/>
                  </a:prstGeom>
                  <a:solidFill>
                    <a:srgbClr val="33CC33"/>
                  </a:solidFill>
                  <a:ln w="127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57" name="Oval 56"/>
                <p:cNvSpPr/>
                <p:nvPr/>
              </p:nvSpPr>
              <p:spPr>
                <a:xfrm rot="760111">
                  <a:off x="2495651" y="1993923"/>
                  <a:ext cx="381000" cy="108000"/>
                </a:xfrm>
                <a:prstGeom prst="ellipse">
                  <a:avLst/>
                </a:prstGeom>
                <a:solidFill>
                  <a:srgbClr val="33CC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8" name="Rectangle 27"/>
              <p:cNvSpPr/>
              <p:nvPr/>
            </p:nvSpPr>
            <p:spPr>
              <a:xfrm rot="18898563">
                <a:off x="5501255" y="2823520"/>
                <a:ext cx="381000" cy="49494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5531280" y="247206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</a:t>
              </a:r>
              <a:endParaRPr lang="en-GB" sz="14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320258" y="2651755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</a:t>
              </a:r>
              <a:endParaRPr lang="en-GB" sz="1400" dirty="0"/>
            </a:p>
          </p:txBody>
        </p:sp>
      </p:grpSp>
      <p:sp>
        <p:nvSpPr>
          <p:cNvPr id="60" name="Oval 59"/>
          <p:cNvSpPr/>
          <p:nvPr/>
        </p:nvSpPr>
        <p:spPr>
          <a:xfrm rot="2376267">
            <a:off x="9799946" y="962387"/>
            <a:ext cx="314236" cy="89768"/>
          </a:xfrm>
          <a:prstGeom prst="ellipse">
            <a:avLst/>
          </a:prstGeom>
          <a:solidFill>
            <a:srgbClr val="33CC3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 rot="2785156">
            <a:off x="10023650" y="780848"/>
            <a:ext cx="178149" cy="179532"/>
          </a:xfrm>
          <a:prstGeom prst="ellipse">
            <a:avLst/>
          </a:prstGeom>
          <a:solidFill>
            <a:srgbClr val="33CC3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 rot="2785156">
            <a:off x="10552765" y="1331920"/>
            <a:ext cx="178149" cy="179532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 rot="2785156">
            <a:off x="10201658" y="958475"/>
            <a:ext cx="178149" cy="179532"/>
          </a:xfrm>
          <a:prstGeom prst="rect">
            <a:avLst/>
          </a:prstGeom>
          <a:solidFill>
            <a:srgbClr val="33CC33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 rot="2785156">
            <a:off x="10391494" y="1167382"/>
            <a:ext cx="178149" cy="179532"/>
          </a:xfrm>
          <a:prstGeom prst="rect">
            <a:avLst/>
          </a:prstGeom>
          <a:solidFill>
            <a:srgbClr val="92D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 rot="3230441">
            <a:off x="10364987" y="1539170"/>
            <a:ext cx="314235" cy="89767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extBox 102"/>
          <p:cNvSpPr txBox="1"/>
          <p:nvPr/>
        </p:nvSpPr>
        <p:spPr>
          <a:xfrm>
            <a:off x="10336137" y="1091490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</a:t>
            </a:r>
            <a:endParaRPr lang="en-GB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10148542" y="890518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</a:t>
            </a:r>
            <a:endParaRPr lang="en-GB" sz="1400" dirty="0"/>
          </a:p>
        </p:txBody>
      </p:sp>
      <p:sp>
        <p:nvSpPr>
          <p:cNvPr id="68" name="Oval 67"/>
          <p:cNvSpPr/>
          <p:nvPr/>
        </p:nvSpPr>
        <p:spPr>
          <a:xfrm rot="7634726">
            <a:off x="10360307" y="3446230"/>
            <a:ext cx="314238" cy="89770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9" name="Group 68"/>
          <p:cNvGrpSpPr/>
          <p:nvPr/>
        </p:nvGrpSpPr>
        <p:grpSpPr>
          <a:xfrm rot="8043615">
            <a:off x="9944117" y="3812621"/>
            <a:ext cx="942117" cy="186036"/>
            <a:chOff x="1600200" y="1479207"/>
            <a:chExt cx="1142275" cy="223818"/>
          </a:xfrm>
        </p:grpSpPr>
        <p:sp>
          <p:nvSpPr>
            <p:cNvPr id="71" name="Oval 70"/>
            <p:cNvSpPr/>
            <p:nvPr/>
          </p:nvSpPr>
          <p:spPr>
            <a:xfrm>
              <a:off x="1600200" y="1487025"/>
              <a:ext cx="216000" cy="216000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/>
            <p:cNvSpPr/>
            <p:nvPr/>
          </p:nvSpPr>
          <p:spPr>
            <a:xfrm>
              <a:off x="2526475" y="1482938"/>
              <a:ext cx="216000" cy="216000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905000" y="1479207"/>
              <a:ext cx="216000" cy="216000"/>
            </a:xfrm>
            <a:prstGeom prst="rect">
              <a:avLst/>
            </a:prstGeom>
            <a:solidFill>
              <a:srgbClr val="92D05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247160" y="1487025"/>
              <a:ext cx="216000" cy="216000"/>
            </a:xfrm>
            <a:prstGeom prst="rect">
              <a:avLst/>
            </a:prstGeom>
            <a:solidFill>
              <a:srgbClr val="33CC33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0" name="Oval 69"/>
          <p:cNvSpPr/>
          <p:nvPr/>
        </p:nvSpPr>
        <p:spPr>
          <a:xfrm rot="8488900">
            <a:off x="9822618" y="4028122"/>
            <a:ext cx="314238" cy="89767"/>
          </a:xfrm>
          <a:prstGeom prst="ellipse">
            <a:avLst/>
          </a:prstGeom>
          <a:solidFill>
            <a:srgbClr val="33CC3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TextBox 96"/>
          <p:cNvSpPr txBox="1"/>
          <p:nvPr/>
        </p:nvSpPr>
        <p:spPr>
          <a:xfrm>
            <a:off x="10167260" y="3849069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</a:t>
            </a:r>
            <a:endParaRPr lang="en-GB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10359388" y="3645519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</a:t>
            </a:r>
            <a:endParaRPr lang="en-GB" sz="14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7104685" y="3336933"/>
            <a:ext cx="416028" cy="626603"/>
            <a:chOff x="5184614" y="4937179"/>
            <a:chExt cx="416028" cy="626603"/>
          </a:xfrm>
        </p:grpSpPr>
        <p:grpSp>
          <p:nvGrpSpPr>
            <p:cNvPr id="83" name="Group 82"/>
            <p:cNvGrpSpPr/>
            <p:nvPr/>
          </p:nvGrpSpPr>
          <p:grpSpPr>
            <a:xfrm rot="13621732">
              <a:off x="5053555" y="5068238"/>
              <a:ext cx="583210" cy="321092"/>
              <a:chOff x="2268374" y="1689267"/>
              <a:chExt cx="709716" cy="386308"/>
            </a:xfrm>
          </p:grpSpPr>
          <p:grpSp>
            <p:nvGrpSpPr>
              <p:cNvPr id="85" name="Group 84"/>
              <p:cNvGrpSpPr/>
              <p:nvPr/>
            </p:nvGrpSpPr>
            <p:grpSpPr>
              <a:xfrm>
                <a:off x="2268374" y="1689267"/>
                <a:ext cx="495315" cy="220087"/>
                <a:chOff x="2247160" y="1482938"/>
                <a:chExt cx="495315" cy="220087"/>
              </a:xfrm>
            </p:grpSpPr>
            <p:sp>
              <p:nvSpPr>
                <p:cNvPr id="88" name="Oval 87"/>
                <p:cNvSpPr/>
                <p:nvPr/>
              </p:nvSpPr>
              <p:spPr>
                <a:xfrm>
                  <a:off x="2526475" y="1482938"/>
                  <a:ext cx="216000" cy="216000"/>
                </a:xfrm>
                <a:prstGeom prst="ellipse">
                  <a:avLst/>
                </a:prstGeom>
                <a:solidFill>
                  <a:srgbClr val="33CC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2247160" y="1487025"/>
                  <a:ext cx="216000" cy="216000"/>
                </a:xfrm>
                <a:prstGeom prst="rect">
                  <a:avLst/>
                </a:prstGeom>
                <a:solidFill>
                  <a:srgbClr val="33CC33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6" name="Oval 85"/>
              <p:cNvSpPr/>
              <p:nvPr/>
            </p:nvSpPr>
            <p:spPr>
              <a:xfrm rot="445285">
                <a:off x="2597091" y="1967575"/>
                <a:ext cx="380999" cy="108000"/>
              </a:xfrm>
              <a:prstGeom prst="ellipse">
                <a:avLst/>
              </a:prstGeom>
              <a:solidFill>
                <a:srgbClr val="33CC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5295750" y="5256005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</a:t>
              </a:r>
              <a:endParaRPr lang="en-GB" sz="1400" dirty="0"/>
            </a:p>
          </p:txBody>
        </p:sp>
      </p:grpSp>
      <p:sp>
        <p:nvSpPr>
          <p:cNvPr id="80" name="Rectangle 79"/>
          <p:cNvSpPr/>
          <p:nvPr/>
        </p:nvSpPr>
        <p:spPr>
          <a:xfrm rot="2705263">
            <a:off x="10068414" y="1256801"/>
            <a:ext cx="381000" cy="49494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TextBox 106"/>
          <p:cNvSpPr txBox="1"/>
          <p:nvPr/>
        </p:nvSpPr>
        <p:spPr>
          <a:xfrm>
            <a:off x="6955653" y="173411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LL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0552358" y="1732621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LL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976864" y="302951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LL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0581971" y="295885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LL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137506" y="592900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HL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462564" y="628288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HL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708436" y="4008951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HL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533560" y="4103406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HL</a:t>
            </a:r>
            <a:endParaRPr lang="en-GB" sz="1600" dirty="0">
              <a:solidFill>
                <a:srgbClr val="0000FF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7260199" y="1281065"/>
            <a:ext cx="51935" cy="5293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10566451" y="3698384"/>
            <a:ext cx="51935" cy="5293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10167194" y="930876"/>
            <a:ext cx="57022" cy="60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7594800" y="1815555"/>
            <a:ext cx="2723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A – upgraded ex-LEP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cryo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plant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B – new LHC cryogenic plant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7945289" y="2904898"/>
            <a:ext cx="21043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LL – Low Load sector</a:t>
            </a:r>
          </a:p>
          <a:p>
            <a:pPr lvl="0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HL – High Load sector</a:t>
            </a:r>
          </a:p>
        </p:txBody>
      </p:sp>
      <p:cxnSp>
        <p:nvCxnSpPr>
          <p:cNvPr id="129" name="Straight Connector 128"/>
          <p:cNvCxnSpPr>
            <a:stCxn id="60" idx="6"/>
          </p:cNvCxnSpPr>
          <p:nvPr/>
        </p:nvCxnSpPr>
        <p:spPr>
          <a:xfrm>
            <a:off x="10078121" y="1107434"/>
            <a:ext cx="42033" cy="3628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0382427" y="1406538"/>
            <a:ext cx="57022" cy="60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endCxn id="57" idx="2"/>
          </p:cNvCxnSpPr>
          <p:nvPr/>
        </p:nvCxnSpPr>
        <p:spPr>
          <a:xfrm flipV="1">
            <a:off x="7743811" y="1079185"/>
            <a:ext cx="40874" cy="3391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endCxn id="68" idx="6"/>
          </p:cNvCxnSpPr>
          <p:nvPr/>
        </p:nvCxnSpPr>
        <p:spPr>
          <a:xfrm flipV="1">
            <a:off x="10378903" y="3616190"/>
            <a:ext cx="43430" cy="5126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10104721" y="3910325"/>
            <a:ext cx="55971" cy="5979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 rot="7992408">
            <a:off x="10075608" y="3777380"/>
            <a:ext cx="381000" cy="49494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4" name="Straight Connector 133"/>
          <p:cNvCxnSpPr/>
          <p:nvPr/>
        </p:nvCxnSpPr>
        <p:spPr>
          <a:xfrm>
            <a:off x="8619823" y="4396869"/>
            <a:ext cx="76200" cy="1624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 rot="1105724">
            <a:off x="8277937" y="4312968"/>
            <a:ext cx="381000" cy="49494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7346893" y="3577545"/>
            <a:ext cx="35454" cy="406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 rot="2698129">
            <a:off x="7321576" y="3724976"/>
            <a:ext cx="381000" cy="49494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3" name="Straight Connector 142"/>
          <p:cNvCxnSpPr/>
          <p:nvPr/>
        </p:nvCxnSpPr>
        <p:spPr>
          <a:xfrm flipH="1">
            <a:off x="7442913" y="1381346"/>
            <a:ext cx="34167" cy="3896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7890762" y="2399559"/>
            <a:ext cx="2222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LHC Cryogenics</a:t>
            </a:r>
          </a:p>
        </p:txBody>
      </p:sp>
      <p:pic>
        <p:nvPicPr>
          <p:cNvPr id="123" name="Picture 1">
            <a:extLst>
              <a:ext uri="{FF2B5EF4-FFF2-40B4-BE49-F238E27FC236}">
                <a16:creationId xmlns:a16="http://schemas.microsoft.com/office/drawing/2014/main" id="{CEAB6360-35FB-4E78-A8B4-88139300A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479" y="669100"/>
            <a:ext cx="4898640" cy="2664296"/>
          </a:xfrm>
          <a:prstGeom prst="rect">
            <a:avLst/>
          </a:prstGeom>
        </p:spPr>
      </p:pic>
      <p:sp>
        <p:nvSpPr>
          <p:cNvPr id="137" name="TextBox 17">
            <a:extLst>
              <a:ext uri="{FF2B5EF4-FFF2-40B4-BE49-F238E27FC236}">
                <a16:creationId xmlns:a16="http://schemas.microsoft.com/office/drawing/2014/main" id="{1EC97474-1EBD-463C-9E42-07783DACC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7482" y="3419506"/>
            <a:ext cx="4182095" cy="830997"/>
          </a:xfrm>
          <a:prstGeom prst="rect">
            <a:avLst/>
          </a:prstGeom>
          <a:solidFill>
            <a:srgbClr val="FFE38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1600" b="1" dirty="0"/>
              <a:t> circumference  </a:t>
            </a:r>
            <a:r>
              <a:rPr lang="en-US" sz="1600" b="1" dirty="0">
                <a:sym typeface="Wingdings" pitchFamily="2" charset="2"/>
              </a:rPr>
              <a:t> </a:t>
            </a:r>
            <a:r>
              <a:rPr lang="en-US" sz="1600" b="1" dirty="0"/>
              <a:t>~ 27 km,</a:t>
            </a:r>
          </a:p>
          <a:p>
            <a:pPr>
              <a:buFont typeface="Wingdings" pitchFamily="2" charset="2"/>
              <a:buChar char="Ø"/>
            </a:pPr>
            <a:r>
              <a:rPr lang="en-US" sz="1600" b="1" dirty="0"/>
              <a:t> constructed at ~ 100 m underground, </a:t>
            </a:r>
          </a:p>
          <a:p>
            <a:pPr>
              <a:buFont typeface="Wingdings" pitchFamily="2" charset="2"/>
              <a:buChar char="Ø"/>
            </a:pPr>
            <a:r>
              <a:rPr lang="en-US" sz="1600" b="1" dirty="0"/>
              <a:t> the accelerator ring inclination is 1.4 %</a:t>
            </a:r>
            <a:endParaRPr lang="en-US" dirty="0"/>
          </a:p>
        </p:txBody>
      </p:sp>
      <p:sp>
        <p:nvSpPr>
          <p:cNvPr id="138" name="TextBox 5">
            <a:extLst>
              <a:ext uri="{FF2B5EF4-FFF2-40B4-BE49-F238E27FC236}">
                <a16:creationId xmlns:a16="http://schemas.microsoft.com/office/drawing/2014/main" id="{1392AD48-917F-479B-915F-253A4854EABF}"/>
              </a:ext>
            </a:extLst>
          </p:cNvPr>
          <p:cNvSpPr txBox="1"/>
          <p:nvPr/>
        </p:nvSpPr>
        <p:spPr>
          <a:xfrm>
            <a:off x="1701781" y="4401174"/>
            <a:ext cx="307007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LHC cryogenics:</a:t>
            </a:r>
          </a:p>
          <a:p>
            <a:pPr algn="ctr"/>
            <a:r>
              <a:rPr lang="en-US" dirty="0"/>
              <a:t>8 x 18 kW @ 4.5 K</a:t>
            </a:r>
          </a:p>
          <a:p>
            <a:pPr algn="ctr"/>
            <a:r>
              <a:rPr lang="en-US" dirty="0"/>
              <a:t>1800 </a:t>
            </a:r>
            <a:r>
              <a:rPr lang="en-US" dirty="0" err="1"/>
              <a:t>sc</a:t>
            </a:r>
            <a:r>
              <a:rPr lang="en-US" dirty="0"/>
              <a:t> magnets</a:t>
            </a:r>
          </a:p>
          <a:p>
            <a:pPr algn="ctr"/>
            <a:r>
              <a:rPr lang="en-US" dirty="0"/>
              <a:t>24 km &amp; 20 kW @ 1.8 K</a:t>
            </a:r>
          </a:p>
          <a:p>
            <a:pPr algn="ctr"/>
            <a:r>
              <a:rPr lang="en-US" dirty="0"/>
              <a:t>37 000 tons @ 1.9 K</a:t>
            </a:r>
          </a:p>
          <a:p>
            <a:pPr algn="ctr"/>
            <a:r>
              <a:rPr lang="en-US" dirty="0"/>
              <a:t>130 tons of helium inventory</a:t>
            </a:r>
            <a:endParaRPr lang="en-GB" dirty="0"/>
          </a:p>
        </p:txBody>
      </p:sp>
      <p:sp>
        <p:nvSpPr>
          <p:cNvPr id="121" name="ZoneTexte 120">
            <a:extLst>
              <a:ext uri="{FF2B5EF4-FFF2-40B4-BE49-F238E27FC236}">
                <a16:creationId xmlns:a16="http://schemas.microsoft.com/office/drawing/2014/main" id="{25260199-7ECB-43C0-8C95-ADEB197466C6}"/>
              </a:ext>
            </a:extLst>
          </p:cNvPr>
          <p:cNvSpPr txBox="1"/>
          <p:nvPr/>
        </p:nvSpPr>
        <p:spPr>
          <a:xfrm>
            <a:off x="1524000" y="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LHC Cryogenic System Architecture</a:t>
            </a:r>
          </a:p>
        </p:txBody>
      </p:sp>
      <p:sp>
        <p:nvSpPr>
          <p:cNvPr id="35" name="Espace réservé de la date 3">
            <a:extLst>
              <a:ext uri="{FF2B5EF4-FFF2-40B4-BE49-F238E27FC236}">
                <a16:creationId xmlns:a16="http://schemas.microsoft.com/office/drawing/2014/main" id="{70C1852F-2764-B06A-5D67-B41A3630B438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GB" smtClean="0"/>
              <a:pPr/>
              <a:t>14/02/2024</a:t>
            </a:fld>
            <a:endParaRPr lang="en-GB" dirty="0"/>
          </a:p>
        </p:txBody>
      </p:sp>
      <p:sp>
        <p:nvSpPr>
          <p:cNvPr id="45" name="Espace réservé du pied de page 4">
            <a:extLst>
              <a:ext uri="{FF2B5EF4-FFF2-40B4-BE49-F238E27FC236}">
                <a16:creationId xmlns:a16="http://schemas.microsoft.com/office/drawing/2014/main" id="{30110FD0-F73C-49E1-3630-332FF3048E58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bg1"/>
                </a:solidFill>
              </a:rPr>
              <a:t>L. Delprat | Fault tracking in LHC cryogenics operation section</a:t>
            </a:r>
          </a:p>
        </p:txBody>
      </p:sp>
      <p:sp>
        <p:nvSpPr>
          <p:cNvPr id="46" name="Espace réservé du numéro de diapositive 5">
            <a:extLst>
              <a:ext uri="{FF2B5EF4-FFF2-40B4-BE49-F238E27FC236}">
                <a16:creationId xmlns:a16="http://schemas.microsoft.com/office/drawing/2014/main" id="{865BC217-7B35-5416-4CFB-27FE793AC9C6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r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6B5EA5A-BC32-A742-B11B-8E7414D5B535}" type="slidenum">
              <a:rPr lang="en-GB" sz="1000" smtClean="0">
                <a:solidFill>
                  <a:schemeClr val="bg1"/>
                </a:solidFill>
              </a:rPr>
              <a:pPr algn="r"/>
              <a:t>3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74104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3"/>
          <a:srcRect t="11286"/>
          <a:stretch/>
        </p:blipFill>
        <p:spPr>
          <a:xfrm>
            <a:off x="2019300" y="591560"/>
            <a:ext cx="8153400" cy="5677019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981200" y="2362200"/>
            <a:ext cx="8229600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dk1">
                <a:shade val="60000"/>
                <a:satMod val="30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 of cryogenic conditions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to start powering </a:t>
            </a:r>
            <a:r>
              <a:rPr lang="en-US" b="1" dirty="0"/>
              <a:t>(Cryo Start – CS)</a:t>
            </a:r>
          </a:p>
          <a:p>
            <a:pPr marL="285750" indent="-285750">
              <a:buFontTx/>
              <a:buChar char="-"/>
            </a:pPr>
            <a:r>
              <a:rPr lang="en-US" dirty="0"/>
              <a:t>to keep the magnets powered </a:t>
            </a:r>
            <a:r>
              <a:rPr lang="en-US" b="1" dirty="0"/>
              <a:t>(Cryo Maintain – CM)</a:t>
            </a:r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…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in the end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allow for beams to circulate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for physics production !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94DC58A-465A-4264-AE90-5B8DDCCFA598}"/>
              </a:ext>
            </a:extLst>
          </p:cNvPr>
          <p:cNvSpPr txBox="1"/>
          <p:nvPr/>
        </p:nvSpPr>
        <p:spPr>
          <a:xfrm>
            <a:off x="1524000" y="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Cryogenic Conditions Definition</a:t>
            </a:r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A6B7D8D8-8FB1-5DA6-D6E1-1E8F1CFAA85E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GB" smtClean="0"/>
              <a:pPr/>
              <a:t>14/02/2024</a:t>
            </a:fld>
            <a:endParaRPr lang="en-GB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D08B54E9-048F-07B7-973A-8F5C9EC61547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bg1"/>
                </a:solidFill>
              </a:rPr>
              <a:t>L. Delprat | Fault tracking in LHC cryogenics operation section</a:t>
            </a:r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0B423BA6-3853-8E7A-0A1C-A870C207C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579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5257800" y="4149511"/>
            <a:ext cx="3352800" cy="140973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CRYO START = 1</a:t>
            </a:r>
          </a:p>
          <a:p>
            <a:pPr algn="ctr"/>
            <a:r>
              <a:rPr lang="fr-FR" dirty="0"/>
              <a:t>CRYO MAINTAIN = 1</a:t>
            </a:r>
          </a:p>
        </p:txBody>
      </p:sp>
      <p:sp>
        <p:nvSpPr>
          <p:cNvPr id="5" name="Ellipse 4"/>
          <p:cNvSpPr/>
          <p:nvPr/>
        </p:nvSpPr>
        <p:spPr>
          <a:xfrm>
            <a:off x="4742618" y="260361"/>
            <a:ext cx="1581982" cy="9144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Quality of helium</a:t>
            </a:r>
          </a:p>
        </p:txBody>
      </p:sp>
      <p:sp>
        <p:nvSpPr>
          <p:cNvPr id="6" name="Ellipse 5"/>
          <p:cNvSpPr/>
          <p:nvPr/>
        </p:nvSpPr>
        <p:spPr>
          <a:xfrm>
            <a:off x="6400800" y="287274"/>
            <a:ext cx="1905000" cy="9144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Hardware / Production</a:t>
            </a:r>
          </a:p>
        </p:txBody>
      </p:sp>
      <p:sp>
        <p:nvSpPr>
          <p:cNvPr id="7" name="Ellipse 6"/>
          <p:cNvSpPr/>
          <p:nvPr/>
        </p:nvSpPr>
        <p:spPr>
          <a:xfrm>
            <a:off x="7848600" y="1070547"/>
            <a:ext cx="2667000" cy="9144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Instrumentation / Distribution</a:t>
            </a:r>
          </a:p>
        </p:txBody>
      </p:sp>
      <p:sp>
        <p:nvSpPr>
          <p:cNvPr id="8" name="Ellipse 7"/>
          <p:cNvSpPr/>
          <p:nvPr/>
        </p:nvSpPr>
        <p:spPr>
          <a:xfrm>
            <a:off x="8991600" y="2115468"/>
            <a:ext cx="1371600" cy="9144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Human Factor</a:t>
            </a:r>
          </a:p>
        </p:txBody>
      </p:sp>
      <p:sp>
        <p:nvSpPr>
          <p:cNvPr id="9" name="Ellipse 8"/>
          <p:cNvSpPr/>
          <p:nvPr/>
        </p:nvSpPr>
        <p:spPr>
          <a:xfrm>
            <a:off x="5867400" y="2327847"/>
            <a:ext cx="2133600" cy="9144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LHe level</a:t>
            </a:r>
          </a:p>
          <a:p>
            <a:pPr algn="ctr"/>
            <a:r>
              <a:rPr lang="fr-FR" dirty="0"/>
              <a:t>Temperature</a:t>
            </a:r>
          </a:p>
        </p:txBody>
      </p:sp>
      <p:sp>
        <p:nvSpPr>
          <p:cNvPr id="3" name="Arc 2"/>
          <p:cNvSpPr/>
          <p:nvPr/>
        </p:nvSpPr>
        <p:spPr>
          <a:xfrm>
            <a:off x="3208978" y="358509"/>
            <a:ext cx="1606923" cy="2883738"/>
          </a:xfrm>
          <a:prstGeom prst="arc">
            <a:avLst>
              <a:gd name="adj1" fmla="val 16186729"/>
              <a:gd name="adj2" fmla="val 4992180"/>
            </a:avLst>
          </a:prstGeom>
          <a:ln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264147" y="65932"/>
            <a:ext cx="1773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u="sng" dirty="0"/>
              <a:t>Interface with the </a:t>
            </a:r>
            <a:r>
              <a:rPr lang="fr-FR" sz="1200" i="1" u="sng" dirty="0" err="1"/>
              <a:t>users</a:t>
            </a:r>
            <a:endParaRPr lang="fr-FR" sz="1200" i="1" u="sng" dirty="0"/>
          </a:p>
        </p:txBody>
      </p:sp>
      <p:cxnSp>
        <p:nvCxnSpPr>
          <p:cNvPr id="13" name="Connecteur droit 12"/>
          <p:cNvCxnSpPr>
            <a:stCxn id="6" idx="4"/>
            <a:endCxn id="9" idx="0"/>
          </p:cNvCxnSpPr>
          <p:nvPr/>
        </p:nvCxnSpPr>
        <p:spPr>
          <a:xfrm flipH="1">
            <a:off x="6934200" y="1201675"/>
            <a:ext cx="419100" cy="112617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2206783" y="419541"/>
            <a:ext cx="2002436" cy="904994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 modification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03215" y="1447690"/>
            <a:ext cx="1447800" cy="43225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PID &amp; SP of </a:t>
            </a:r>
            <a:r>
              <a:rPr lang="fr-FR" sz="1400" dirty="0" err="1"/>
              <a:t>regulation</a:t>
            </a:r>
            <a:r>
              <a:rPr lang="fr-FR" sz="1400" dirty="0"/>
              <a:t> </a:t>
            </a:r>
            <a:r>
              <a:rPr lang="fr-FR" sz="1400" dirty="0" err="1"/>
              <a:t>loops</a:t>
            </a:r>
            <a:endParaRPr lang="fr-FR" sz="1400" dirty="0"/>
          </a:p>
        </p:txBody>
      </p:sp>
      <p:sp>
        <p:nvSpPr>
          <p:cNvPr id="20" name="Rectangle 19"/>
          <p:cNvSpPr/>
          <p:nvPr/>
        </p:nvSpPr>
        <p:spPr>
          <a:xfrm>
            <a:off x="1713002" y="2001775"/>
            <a:ext cx="1447800" cy="64869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Operation </a:t>
            </a:r>
            <a:r>
              <a:rPr lang="fr-FR" sz="1400" dirty="0" err="1"/>
              <a:t>boundaries</a:t>
            </a:r>
            <a:r>
              <a:rPr lang="fr-FR" sz="1400" dirty="0"/>
              <a:t> adaptation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239468" y="1677427"/>
            <a:ext cx="1447800" cy="64869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Tests to validate </a:t>
            </a:r>
            <a:r>
              <a:rPr lang="fr-FR" sz="1400" dirty="0" err="1"/>
              <a:t>wrt</a:t>
            </a:r>
            <a:r>
              <a:rPr lang="fr-FR" sz="1400" dirty="0"/>
              <a:t> Tech. Resp.</a:t>
            </a:r>
          </a:p>
        </p:txBody>
      </p:sp>
      <p:cxnSp>
        <p:nvCxnSpPr>
          <p:cNvPr id="22" name="Connecteur droit 21"/>
          <p:cNvCxnSpPr>
            <a:stCxn id="5" idx="4"/>
            <a:endCxn id="9" idx="1"/>
          </p:cNvCxnSpPr>
          <p:nvPr/>
        </p:nvCxnSpPr>
        <p:spPr>
          <a:xfrm>
            <a:off x="5533610" y="1174762"/>
            <a:ext cx="646249" cy="1286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stCxn id="7" idx="3"/>
            <a:endCxn id="9" idx="7"/>
          </p:cNvCxnSpPr>
          <p:nvPr/>
        </p:nvCxnSpPr>
        <p:spPr>
          <a:xfrm flipH="1">
            <a:off x="7688543" y="1851036"/>
            <a:ext cx="550631" cy="6107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8" idx="2"/>
            <a:endCxn id="9" idx="6"/>
          </p:cNvCxnSpPr>
          <p:nvPr/>
        </p:nvCxnSpPr>
        <p:spPr>
          <a:xfrm flipH="1">
            <a:off x="8001000" y="2572669"/>
            <a:ext cx="990600" cy="21237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9" idx="4"/>
            <a:endCxn id="2" idx="0"/>
          </p:cNvCxnSpPr>
          <p:nvPr/>
        </p:nvCxnSpPr>
        <p:spPr>
          <a:xfrm>
            <a:off x="6934200" y="3242248"/>
            <a:ext cx="0" cy="9072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9472000" y="3109779"/>
            <a:ext cx="952500" cy="43225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Training</a:t>
            </a:r>
          </a:p>
        </p:txBody>
      </p:sp>
      <p:sp>
        <p:nvSpPr>
          <p:cNvPr id="40" name="Rectangle 39"/>
          <p:cNvSpPr/>
          <p:nvPr/>
        </p:nvSpPr>
        <p:spPr>
          <a:xfrm>
            <a:off x="9481477" y="3662219"/>
            <a:ext cx="1171623" cy="43225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/>
              <a:t>Recruitment</a:t>
            </a:r>
            <a:endParaRPr lang="fr-FR" sz="1400" dirty="0"/>
          </a:p>
        </p:txBody>
      </p:sp>
      <p:cxnSp>
        <p:nvCxnSpPr>
          <p:cNvPr id="44" name="Connecteur droit 43"/>
          <p:cNvCxnSpPr>
            <a:stCxn id="17" idx="6"/>
            <a:endCxn id="9" idx="2"/>
          </p:cNvCxnSpPr>
          <p:nvPr/>
        </p:nvCxnSpPr>
        <p:spPr>
          <a:xfrm>
            <a:off x="4209220" y="872039"/>
            <a:ext cx="1658181" cy="1913009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9041937" y="5097707"/>
            <a:ext cx="1270926" cy="98207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/>
              <a:t>Operational</a:t>
            </a:r>
            <a:r>
              <a:rPr lang="fr-FR" sz="1400" dirty="0"/>
              <a:t> </a:t>
            </a:r>
            <a:r>
              <a:rPr lang="fr-FR" sz="1400" dirty="0" err="1"/>
              <a:t>context</a:t>
            </a:r>
            <a:r>
              <a:rPr lang="fr-FR" sz="1400" dirty="0"/>
              <a:t> (</a:t>
            </a:r>
            <a:r>
              <a:rPr lang="fr-FR" sz="1400" dirty="0" err="1"/>
              <a:t>delayed</a:t>
            </a:r>
            <a:r>
              <a:rPr lang="fr-FR" sz="1400" dirty="0"/>
              <a:t> injections, …)</a:t>
            </a:r>
          </a:p>
        </p:txBody>
      </p:sp>
      <p:cxnSp>
        <p:nvCxnSpPr>
          <p:cNvPr id="54" name="Connecteur droit 53"/>
          <p:cNvCxnSpPr>
            <a:stCxn id="53" idx="1"/>
            <a:endCxn id="2" idx="5"/>
          </p:cNvCxnSpPr>
          <p:nvPr/>
        </p:nvCxnSpPr>
        <p:spPr>
          <a:xfrm flipH="1" flipV="1">
            <a:off x="8119595" y="5352799"/>
            <a:ext cx="922343" cy="2359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1703215" y="3258984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ways to lose availability:</a:t>
            </a:r>
            <a:endParaRPr lang="en-US" dirty="0"/>
          </a:p>
        </p:txBody>
      </p:sp>
      <p:sp>
        <p:nvSpPr>
          <p:cNvPr id="63" name="ZoneTexte 62"/>
          <p:cNvSpPr txBox="1"/>
          <p:nvPr/>
        </p:nvSpPr>
        <p:spPr>
          <a:xfrm>
            <a:off x="2641387" y="4619066"/>
            <a:ext cx="2742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 </a:t>
            </a:r>
            <a:r>
              <a:rPr lang="fr-FR" b="1" dirty="0" err="1">
                <a:solidFill>
                  <a:srgbClr val="FF0000"/>
                </a:solidFill>
              </a:rPr>
              <a:t>Technical</a:t>
            </a:r>
            <a:r>
              <a:rPr lang="fr-FR" b="1" dirty="0">
                <a:solidFill>
                  <a:srgbClr val="FF0000"/>
                </a:solidFill>
              </a:rPr>
              <a:t> Services or Cryo Equipment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1852752" y="5480506"/>
            <a:ext cx="3405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 </a:t>
            </a:r>
            <a:r>
              <a:rPr lang="fr-FR" b="1" dirty="0" err="1">
                <a:solidFill>
                  <a:srgbClr val="FF0000"/>
                </a:solidFill>
              </a:rPr>
              <a:t>Ask</a:t>
            </a:r>
            <a:r>
              <a:rPr lang="fr-FR" b="1" dirty="0">
                <a:solidFill>
                  <a:srgbClr val="FF0000"/>
                </a:solidFill>
              </a:rPr>
              <a:t> for </a:t>
            </a:r>
            <a:r>
              <a:rPr lang="fr-FR" b="1" dirty="0" err="1">
                <a:solidFill>
                  <a:srgbClr val="FF0000"/>
                </a:solidFill>
              </a:rPr>
              <a:t>delayed</a:t>
            </a:r>
            <a:r>
              <a:rPr lang="fr-FR" b="1" dirty="0">
                <a:solidFill>
                  <a:srgbClr val="FF0000"/>
                </a:solidFill>
              </a:rPr>
              <a:t> injection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1FE778A7-C976-4224-9F93-B5743D99D5B6}"/>
              </a:ext>
            </a:extLst>
          </p:cNvPr>
          <p:cNvSpPr txBox="1"/>
          <p:nvPr/>
        </p:nvSpPr>
        <p:spPr>
          <a:xfrm>
            <a:off x="1541890" y="5188285"/>
            <a:ext cx="301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The context 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F3F3D9B2-D69C-45C6-B51C-F687BEE0BA44}"/>
              </a:ext>
            </a:extLst>
          </p:cNvPr>
          <p:cNvSpPr txBox="1"/>
          <p:nvPr/>
        </p:nvSpPr>
        <p:spPr>
          <a:xfrm>
            <a:off x="1541890" y="4316732"/>
            <a:ext cx="3015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Act on one of the 4 root causes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FFBA032-48BC-41E2-BBF0-4A5F1CFF47DC}"/>
              </a:ext>
            </a:extLst>
          </p:cNvPr>
          <p:cNvSpPr txBox="1"/>
          <p:nvPr/>
        </p:nvSpPr>
        <p:spPr>
          <a:xfrm>
            <a:off x="1524000" y="3649031"/>
            <a:ext cx="3015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Act directly on level or temperature</a:t>
            </a:r>
          </a:p>
        </p:txBody>
      </p:sp>
      <p:sp>
        <p:nvSpPr>
          <p:cNvPr id="62" name="ZoneTexte 61"/>
          <p:cNvSpPr txBox="1"/>
          <p:nvPr/>
        </p:nvSpPr>
        <p:spPr>
          <a:xfrm>
            <a:off x="2986316" y="3935891"/>
            <a:ext cx="1700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 </a:t>
            </a:r>
            <a:r>
              <a:rPr lang="fr-FR" b="1" dirty="0">
                <a:solidFill>
                  <a:srgbClr val="FF0000"/>
                </a:solidFill>
              </a:rPr>
              <a:t>Quench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5EE640B-C29B-4875-A555-9469ACEBDA49}"/>
              </a:ext>
            </a:extLst>
          </p:cNvPr>
          <p:cNvGrpSpPr/>
          <p:nvPr/>
        </p:nvGrpSpPr>
        <p:grpSpPr>
          <a:xfrm>
            <a:off x="6173010" y="2224481"/>
            <a:ext cx="1548000" cy="1080000"/>
            <a:chOff x="9753600" y="861858"/>
            <a:chExt cx="1548000" cy="1080000"/>
          </a:xfrm>
        </p:grpSpPr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D8554138-6984-4EE4-A2FC-1674CC727E79}"/>
                </a:ext>
              </a:extLst>
            </p:cNvPr>
            <p:cNvCxnSpPr/>
            <p:nvPr/>
          </p:nvCxnSpPr>
          <p:spPr>
            <a:xfrm>
              <a:off x="9753600" y="861858"/>
              <a:ext cx="1548000" cy="1080000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B727E9F-EC5D-4E60-9535-CCA285E8F6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3600" y="861858"/>
              <a:ext cx="1548000" cy="1080000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1DF818AD-34FE-410A-83D4-E4D74FE72408}"/>
              </a:ext>
            </a:extLst>
          </p:cNvPr>
          <p:cNvGrpSpPr/>
          <p:nvPr/>
        </p:nvGrpSpPr>
        <p:grpSpPr>
          <a:xfrm>
            <a:off x="6987374" y="1744955"/>
            <a:ext cx="266700" cy="230026"/>
            <a:chOff x="9753600" y="861858"/>
            <a:chExt cx="1548000" cy="1080000"/>
          </a:xfrm>
        </p:grpSpPr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E146B40-44CC-43FD-AEC3-1567CC75AEAD}"/>
                </a:ext>
              </a:extLst>
            </p:cNvPr>
            <p:cNvCxnSpPr/>
            <p:nvPr/>
          </p:nvCxnSpPr>
          <p:spPr>
            <a:xfrm>
              <a:off x="9753600" y="861858"/>
              <a:ext cx="1548000" cy="1080000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457D2C34-5961-43F4-8FE0-CB82764EDB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3600" y="861858"/>
              <a:ext cx="1548000" cy="1080000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CB5E3BE3-B77D-41B9-BCA0-371781B9F745}"/>
              </a:ext>
            </a:extLst>
          </p:cNvPr>
          <p:cNvSpPr txBox="1"/>
          <p:nvPr/>
        </p:nvSpPr>
        <p:spPr>
          <a:xfrm>
            <a:off x="7284396" y="1563229"/>
            <a:ext cx="335280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loss of cooling water on a compressor station</a:t>
            </a:r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4F7AC523-39C6-489F-A726-377148116D14}"/>
              </a:ext>
            </a:extLst>
          </p:cNvPr>
          <p:cNvGrpSpPr/>
          <p:nvPr/>
        </p:nvGrpSpPr>
        <p:grpSpPr>
          <a:xfrm>
            <a:off x="8496300" y="5343970"/>
            <a:ext cx="266700" cy="230026"/>
            <a:chOff x="9753600" y="861858"/>
            <a:chExt cx="1548000" cy="1080000"/>
          </a:xfrm>
        </p:grpSpPr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C7D665EC-D526-4F55-84A7-B4B60A6B8C65}"/>
                </a:ext>
              </a:extLst>
            </p:cNvPr>
            <p:cNvCxnSpPr/>
            <p:nvPr/>
          </p:nvCxnSpPr>
          <p:spPr>
            <a:xfrm>
              <a:off x="9753600" y="861858"/>
              <a:ext cx="1548000" cy="1080000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EB5A7A05-872E-4144-8905-0E9344D3F6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3600" y="861858"/>
              <a:ext cx="1548000" cy="1080000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CA12064E-E802-4DEC-972D-8258045B0F27}"/>
              </a:ext>
            </a:extLst>
          </p:cNvPr>
          <p:cNvGrpSpPr/>
          <p:nvPr/>
        </p:nvGrpSpPr>
        <p:grpSpPr>
          <a:xfrm>
            <a:off x="5722407" y="4087738"/>
            <a:ext cx="2494957" cy="1599434"/>
            <a:chOff x="9753600" y="861858"/>
            <a:chExt cx="1548000" cy="1080000"/>
          </a:xfrm>
        </p:grpSpPr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051EC455-410E-4DE5-92AD-07055FEBFA6C}"/>
                </a:ext>
              </a:extLst>
            </p:cNvPr>
            <p:cNvCxnSpPr/>
            <p:nvPr/>
          </p:nvCxnSpPr>
          <p:spPr>
            <a:xfrm>
              <a:off x="9753600" y="861858"/>
              <a:ext cx="1548000" cy="1080000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1FEFD8D6-89B0-4DC6-82ED-FFB9E06677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3600" y="861858"/>
              <a:ext cx="1548000" cy="1080000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12B18DF7-6516-62D2-2427-37277C915B3C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GB" smtClean="0"/>
              <a:pPr/>
              <a:t>14/02/2024</a:t>
            </a:fld>
            <a:endParaRPr lang="en-GB" dirty="0"/>
          </a:p>
        </p:txBody>
      </p:sp>
      <p:sp>
        <p:nvSpPr>
          <p:cNvPr id="14" name="Espace réservé du pied de page 4">
            <a:extLst>
              <a:ext uri="{FF2B5EF4-FFF2-40B4-BE49-F238E27FC236}">
                <a16:creationId xmlns:a16="http://schemas.microsoft.com/office/drawing/2014/main" id="{2B8153F7-660D-C881-5EF1-37F5B837D5F6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bg1"/>
                </a:solidFill>
              </a:rPr>
              <a:t>L. Delprat | Fault tracking in LHC cryogenics operation section</a:t>
            </a:r>
          </a:p>
        </p:txBody>
      </p:sp>
      <p:sp>
        <p:nvSpPr>
          <p:cNvPr id="15" name="Espace réservé du numéro de diapositive 5">
            <a:extLst>
              <a:ext uri="{FF2B5EF4-FFF2-40B4-BE49-F238E27FC236}">
                <a16:creationId xmlns:a16="http://schemas.microsoft.com/office/drawing/2014/main" id="{C423C17D-7B21-2D09-BBC7-7B1063A05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10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3" grpId="0"/>
      <p:bldP spid="65" grpId="0"/>
      <p:bldP spid="38" grpId="0"/>
      <p:bldP spid="41" grpId="0"/>
      <p:bldP spid="42" grpId="0"/>
      <p:bldP spid="62" grpId="0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20"/>
          <p:cNvSpPr txBox="1"/>
          <p:nvPr/>
        </p:nvSpPr>
        <p:spPr>
          <a:xfrm>
            <a:off x="1828800" y="880958"/>
            <a:ext cx="63246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dk1">
                <a:shade val="60000"/>
                <a:satMod val="30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/>
              <a:t>Set of cryogenic conditions</a:t>
            </a:r>
            <a:r>
              <a:rPr lang="en-US" dirty="0"/>
              <a:t>:</a:t>
            </a:r>
          </a:p>
          <a:p>
            <a:pPr marL="285750" indent="-285750">
              <a:buFontTx/>
              <a:buChar char="-"/>
            </a:pPr>
            <a:r>
              <a:rPr lang="en-US" dirty="0"/>
              <a:t>to start powering (Cryo Start – CS)</a:t>
            </a:r>
          </a:p>
          <a:p>
            <a:pPr marL="285750" indent="-285750">
              <a:buFontTx/>
              <a:buChar char="-"/>
            </a:pPr>
            <a:r>
              <a:rPr lang="en-US" dirty="0"/>
              <a:t>to keep the magnets powered (Cryo Maintain – CM)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94DC58A-465A-4264-AE90-5B8DDCCFA598}"/>
              </a:ext>
            </a:extLst>
          </p:cNvPr>
          <p:cNvSpPr txBox="1"/>
          <p:nvPr/>
        </p:nvSpPr>
        <p:spPr>
          <a:xfrm>
            <a:off x="1524000" y="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Example for magnet temperature</a:t>
            </a:r>
          </a:p>
        </p:txBody>
      </p:sp>
      <p:sp>
        <p:nvSpPr>
          <p:cNvPr id="2" name="Flèche : haut 1">
            <a:extLst>
              <a:ext uri="{FF2B5EF4-FFF2-40B4-BE49-F238E27FC236}">
                <a16:creationId xmlns:a16="http://schemas.microsoft.com/office/drawing/2014/main" id="{4E17B57F-EBCF-420A-9C8E-C4E9677E18C8}"/>
              </a:ext>
            </a:extLst>
          </p:cNvPr>
          <p:cNvSpPr/>
          <p:nvPr/>
        </p:nvSpPr>
        <p:spPr>
          <a:xfrm>
            <a:off x="4343400" y="2652946"/>
            <a:ext cx="609600" cy="2895600"/>
          </a:xfrm>
          <a:prstGeom prst="upArrow">
            <a:avLst/>
          </a:prstGeom>
          <a:gradFill flip="none" rotWithShape="1">
            <a:gsLst>
              <a:gs pos="0">
                <a:schemeClr val="dk1">
                  <a:tint val="73000"/>
                  <a:satMod val="150000"/>
                  <a:alpha val="0"/>
                </a:schemeClr>
              </a:gs>
              <a:gs pos="25000">
                <a:schemeClr val="dk1">
                  <a:tint val="96000"/>
                  <a:shade val="80000"/>
                  <a:satMod val="105000"/>
                </a:schemeClr>
              </a:gs>
              <a:gs pos="38000">
                <a:schemeClr val="dk1">
                  <a:tint val="96000"/>
                  <a:shade val="59000"/>
                  <a:satMod val="120000"/>
                </a:schemeClr>
              </a:gs>
              <a:gs pos="55000">
                <a:schemeClr val="dk1">
                  <a:shade val="57000"/>
                  <a:satMod val="120000"/>
                </a:schemeClr>
              </a:gs>
              <a:gs pos="80000">
                <a:schemeClr val="dk1">
                  <a:shade val="56000"/>
                  <a:satMod val="145000"/>
                </a:schemeClr>
              </a:gs>
              <a:gs pos="88000">
                <a:schemeClr val="dk1">
                  <a:shade val="63000"/>
                  <a:satMod val="160000"/>
                </a:schemeClr>
              </a:gs>
              <a:gs pos="100000">
                <a:schemeClr val="dk1">
                  <a:tint val="99555"/>
                  <a:satMod val="155000"/>
                </a:schemeClr>
              </a:gs>
            </a:gsLst>
            <a:lin ang="5400000" scaled="0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48FDC68-34B2-4E57-A8F6-EF63267F672D}"/>
              </a:ext>
            </a:extLst>
          </p:cNvPr>
          <p:cNvSpPr txBox="1"/>
          <p:nvPr/>
        </p:nvSpPr>
        <p:spPr>
          <a:xfrm>
            <a:off x="4942200" y="3276600"/>
            <a:ext cx="8490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2.15 K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0829C2A3-7950-4C94-92C1-ADBE54307FFC}"/>
              </a:ext>
            </a:extLst>
          </p:cNvPr>
          <p:cNvCxnSpPr/>
          <p:nvPr/>
        </p:nvCxnSpPr>
        <p:spPr>
          <a:xfrm>
            <a:off x="4408800" y="3461266"/>
            <a:ext cx="468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0378D0BB-5E7F-404A-BEB7-E221A0378881}"/>
              </a:ext>
            </a:extLst>
          </p:cNvPr>
          <p:cNvSpPr txBox="1"/>
          <p:nvPr/>
        </p:nvSpPr>
        <p:spPr>
          <a:xfrm>
            <a:off x="4953000" y="4036078"/>
            <a:ext cx="9144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2.05 K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8727FB9A-7A62-45A6-A7B9-6379FBEBB604}"/>
              </a:ext>
            </a:extLst>
          </p:cNvPr>
          <p:cNvCxnSpPr/>
          <p:nvPr/>
        </p:nvCxnSpPr>
        <p:spPr>
          <a:xfrm>
            <a:off x="4419600" y="4220744"/>
            <a:ext cx="468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A56894F9-8FFD-48BB-93CC-361BA6258C34}"/>
              </a:ext>
            </a:extLst>
          </p:cNvPr>
          <p:cNvSpPr txBox="1"/>
          <p:nvPr/>
        </p:nvSpPr>
        <p:spPr>
          <a:xfrm>
            <a:off x="3352800" y="2258409"/>
            <a:ext cx="28194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 Temperature (K)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E7980EA-189B-4D66-B16F-0A6C3A146CBC}"/>
              </a:ext>
            </a:extLst>
          </p:cNvPr>
          <p:cNvSpPr txBox="1"/>
          <p:nvPr/>
        </p:nvSpPr>
        <p:spPr>
          <a:xfrm>
            <a:off x="4953000" y="4812268"/>
            <a:ext cx="9144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1.90 K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8D46865-609F-4628-B3C3-376AD3C38AF7}"/>
              </a:ext>
            </a:extLst>
          </p:cNvPr>
          <p:cNvCxnSpPr/>
          <p:nvPr/>
        </p:nvCxnSpPr>
        <p:spPr>
          <a:xfrm>
            <a:off x="4419600" y="4996934"/>
            <a:ext cx="468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E244FAA1-3D2C-4296-874F-358F0091EDC2}"/>
              </a:ext>
            </a:extLst>
          </p:cNvPr>
          <p:cNvSpPr txBox="1"/>
          <p:nvPr/>
        </p:nvSpPr>
        <p:spPr>
          <a:xfrm>
            <a:off x="2178478" y="3276600"/>
            <a:ext cx="2099522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Cryo Maintain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06D8E90-A290-4F53-8D4A-13443CDCA1F3}"/>
              </a:ext>
            </a:extLst>
          </p:cNvPr>
          <p:cNvSpPr txBox="1"/>
          <p:nvPr/>
        </p:nvSpPr>
        <p:spPr>
          <a:xfrm>
            <a:off x="2178478" y="4036078"/>
            <a:ext cx="2099522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Cryo Start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2DEBAC8-6D9D-48CE-B0FD-9FA598F6BC26}"/>
              </a:ext>
            </a:extLst>
          </p:cNvPr>
          <p:cNvSpPr txBox="1"/>
          <p:nvPr/>
        </p:nvSpPr>
        <p:spPr>
          <a:xfrm>
            <a:off x="1524003" y="4812268"/>
            <a:ext cx="27624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Operation Temperature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E53E6B9D-4963-49AD-AD49-08E471FA255C}"/>
              </a:ext>
            </a:extLst>
          </p:cNvPr>
          <p:cNvGrpSpPr/>
          <p:nvPr/>
        </p:nvGrpSpPr>
        <p:grpSpPr>
          <a:xfrm>
            <a:off x="5981700" y="4361476"/>
            <a:ext cx="1866900" cy="591524"/>
            <a:chOff x="5676900" y="4361476"/>
            <a:chExt cx="1866900" cy="591524"/>
          </a:xfrm>
        </p:grpSpPr>
        <p:sp>
          <p:nvSpPr>
            <p:cNvPr id="5" name="Flèche : haut 4">
              <a:extLst>
                <a:ext uri="{FF2B5EF4-FFF2-40B4-BE49-F238E27FC236}">
                  <a16:creationId xmlns:a16="http://schemas.microsoft.com/office/drawing/2014/main" id="{133CC660-DC71-4E3D-BDED-EC592F4ED7D7}"/>
                </a:ext>
              </a:extLst>
            </p:cNvPr>
            <p:cNvSpPr/>
            <p:nvPr/>
          </p:nvSpPr>
          <p:spPr>
            <a:xfrm>
              <a:off x="5676900" y="4361476"/>
              <a:ext cx="381000" cy="591524"/>
            </a:xfrm>
            <a:prstGeom prst="up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182D294-8E6F-4236-918F-3934787DFE48}"/>
                </a:ext>
              </a:extLst>
            </p:cNvPr>
            <p:cNvSpPr txBox="1"/>
            <p:nvPr/>
          </p:nvSpPr>
          <p:spPr>
            <a:xfrm>
              <a:off x="6083300" y="4496113"/>
              <a:ext cx="14605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Perturbation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09E3C8D2-F31B-4F9E-AA82-0A208FD4A258}"/>
              </a:ext>
            </a:extLst>
          </p:cNvPr>
          <p:cNvGrpSpPr/>
          <p:nvPr/>
        </p:nvGrpSpPr>
        <p:grpSpPr>
          <a:xfrm>
            <a:off x="5981700" y="3559329"/>
            <a:ext cx="2019300" cy="669770"/>
            <a:chOff x="5676900" y="4313077"/>
            <a:chExt cx="2019300" cy="669770"/>
          </a:xfrm>
        </p:grpSpPr>
        <p:sp>
          <p:nvSpPr>
            <p:cNvPr id="24" name="Flèche : haut 23">
              <a:extLst>
                <a:ext uri="{FF2B5EF4-FFF2-40B4-BE49-F238E27FC236}">
                  <a16:creationId xmlns:a16="http://schemas.microsoft.com/office/drawing/2014/main" id="{69309939-DDD9-4EE2-8868-11A9078B1EFD}"/>
                </a:ext>
              </a:extLst>
            </p:cNvPr>
            <p:cNvSpPr/>
            <p:nvPr/>
          </p:nvSpPr>
          <p:spPr>
            <a:xfrm>
              <a:off x="5676900" y="4313077"/>
              <a:ext cx="381000" cy="591524"/>
            </a:xfrm>
            <a:prstGeom prst="upArrow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37D85AC-36F9-40E8-89B5-5764FF2CDAB7}"/>
                </a:ext>
              </a:extLst>
            </p:cNvPr>
            <p:cNvSpPr txBox="1"/>
            <p:nvPr/>
          </p:nvSpPr>
          <p:spPr>
            <a:xfrm>
              <a:off x="6083300" y="4336516"/>
              <a:ext cx="16129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Temperature drift</a:t>
              </a:r>
            </a:p>
          </p:txBody>
        </p: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954760B1-C838-43CE-8561-EF41BA7741FE}"/>
              </a:ext>
            </a:extLst>
          </p:cNvPr>
          <p:cNvGrpSpPr/>
          <p:nvPr/>
        </p:nvGrpSpPr>
        <p:grpSpPr>
          <a:xfrm>
            <a:off x="8077200" y="3504525"/>
            <a:ext cx="1974850" cy="646331"/>
            <a:chOff x="6769100" y="3504522"/>
            <a:chExt cx="1974850" cy="646331"/>
          </a:xfrm>
        </p:grpSpPr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F3B4CFED-B2BE-482B-AD79-BAAEF3365201}"/>
                </a:ext>
              </a:extLst>
            </p:cNvPr>
            <p:cNvSpPr txBox="1"/>
            <p:nvPr/>
          </p:nvSpPr>
          <p:spPr>
            <a:xfrm>
              <a:off x="7131050" y="3504522"/>
              <a:ext cx="16129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Temperature decrease</a:t>
              </a:r>
            </a:p>
          </p:txBody>
        </p:sp>
        <p:sp>
          <p:nvSpPr>
            <p:cNvPr id="28" name="Flèche : haut 27">
              <a:extLst>
                <a:ext uri="{FF2B5EF4-FFF2-40B4-BE49-F238E27FC236}">
                  <a16:creationId xmlns:a16="http://schemas.microsoft.com/office/drawing/2014/main" id="{F889CC34-A597-440B-BC6E-2C79C66DC9BE}"/>
                </a:ext>
              </a:extLst>
            </p:cNvPr>
            <p:cNvSpPr/>
            <p:nvPr/>
          </p:nvSpPr>
          <p:spPr>
            <a:xfrm flipV="1">
              <a:off x="6769100" y="3559329"/>
              <a:ext cx="381000" cy="591524"/>
            </a:xfrm>
            <a:prstGeom prst="upArrow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ABEA1196-E589-4592-806B-8A531452B10E}"/>
              </a:ext>
            </a:extLst>
          </p:cNvPr>
          <p:cNvGrpSpPr/>
          <p:nvPr/>
        </p:nvGrpSpPr>
        <p:grpSpPr>
          <a:xfrm>
            <a:off x="8077203" y="4241109"/>
            <a:ext cx="2226733" cy="923330"/>
            <a:chOff x="6764867" y="4241109"/>
            <a:chExt cx="2226733" cy="923330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5650CF57-8FD3-4CD5-ACE8-FEEE24B8415D}"/>
                </a:ext>
              </a:extLst>
            </p:cNvPr>
            <p:cNvSpPr txBox="1"/>
            <p:nvPr/>
          </p:nvSpPr>
          <p:spPr>
            <a:xfrm>
              <a:off x="7126816" y="4241109"/>
              <a:ext cx="1864784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Cryo conditions</a:t>
              </a:r>
            </a:p>
            <a:p>
              <a:r>
                <a:rPr lang="en-US" dirty="0">
                  <a:solidFill>
                    <a:srgbClr val="00B050"/>
                  </a:solidFill>
                </a:rPr>
                <a:t>back, towards nominal</a:t>
              </a:r>
            </a:p>
          </p:txBody>
        </p:sp>
        <p:sp>
          <p:nvSpPr>
            <p:cNvPr id="30" name="Flèche : haut 29">
              <a:extLst>
                <a:ext uri="{FF2B5EF4-FFF2-40B4-BE49-F238E27FC236}">
                  <a16:creationId xmlns:a16="http://schemas.microsoft.com/office/drawing/2014/main" id="{D830A1A4-22DF-4FE3-BA85-B968ECE71943}"/>
                </a:ext>
              </a:extLst>
            </p:cNvPr>
            <p:cNvSpPr/>
            <p:nvPr/>
          </p:nvSpPr>
          <p:spPr>
            <a:xfrm flipV="1">
              <a:off x="6764867" y="4437676"/>
              <a:ext cx="381000" cy="591524"/>
            </a:xfrm>
            <a:prstGeom prst="upArrow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96D49A52-7191-45E4-887E-FA72D0C6996A}"/>
              </a:ext>
            </a:extLst>
          </p:cNvPr>
          <p:cNvCxnSpPr>
            <a:cxnSpLocks/>
          </p:cNvCxnSpPr>
          <p:nvPr/>
        </p:nvCxnSpPr>
        <p:spPr>
          <a:xfrm>
            <a:off x="5867400" y="3461266"/>
            <a:ext cx="28194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C32708D9-843B-49CB-BF16-C7F86FAAF591}"/>
              </a:ext>
            </a:extLst>
          </p:cNvPr>
          <p:cNvCxnSpPr>
            <a:cxnSpLocks/>
          </p:cNvCxnSpPr>
          <p:nvPr/>
        </p:nvCxnSpPr>
        <p:spPr>
          <a:xfrm>
            <a:off x="5875867" y="4239508"/>
            <a:ext cx="28194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65D289A6-7CBF-4188-9BE9-4D85F55D8119}"/>
              </a:ext>
            </a:extLst>
          </p:cNvPr>
          <p:cNvCxnSpPr>
            <a:cxnSpLocks/>
          </p:cNvCxnSpPr>
          <p:nvPr/>
        </p:nvCxnSpPr>
        <p:spPr>
          <a:xfrm>
            <a:off x="5875867" y="5105400"/>
            <a:ext cx="28194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99FB2DDA-111A-45F8-8F74-DCAE04BB3693}"/>
              </a:ext>
            </a:extLst>
          </p:cNvPr>
          <p:cNvSpPr/>
          <p:nvPr/>
        </p:nvSpPr>
        <p:spPr>
          <a:xfrm rot="19295872">
            <a:off x="8302420" y="1913832"/>
            <a:ext cx="533400" cy="298853"/>
          </a:xfrm>
          <a:prstGeom prst="rightArrow">
            <a:avLst/>
          </a:prstGeom>
          <a:gradFill>
            <a:gsLst>
              <a:gs pos="0">
                <a:srgbClr val="FF0000"/>
              </a:gs>
              <a:gs pos="25000">
                <a:srgbClr val="FF0000"/>
              </a:gs>
              <a:gs pos="38000">
                <a:srgbClr val="FF0000"/>
              </a:gs>
              <a:gs pos="55000">
                <a:srgbClr val="FF0000"/>
              </a:gs>
              <a:gs pos="80000">
                <a:srgbClr val="FF0000"/>
              </a:gs>
              <a:gs pos="88000">
                <a:srgbClr val="FF0000"/>
              </a:gs>
              <a:gs pos="100000">
                <a:srgbClr val="FF0000"/>
              </a:gs>
            </a:gsLst>
          </a:gra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33A28F1-B893-42CD-9607-BE75E4EB1A93}"/>
              </a:ext>
            </a:extLst>
          </p:cNvPr>
          <p:cNvSpPr txBox="1"/>
          <p:nvPr/>
        </p:nvSpPr>
        <p:spPr>
          <a:xfrm>
            <a:off x="8756654" y="1456524"/>
            <a:ext cx="129539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Availability impacted!</a:t>
            </a:r>
          </a:p>
        </p:txBody>
      </p:sp>
      <p:sp>
        <p:nvSpPr>
          <p:cNvPr id="20" name="Flèche : bas 19">
            <a:extLst>
              <a:ext uri="{FF2B5EF4-FFF2-40B4-BE49-F238E27FC236}">
                <a16:creationId xmlns:a16="http://schemas.microsoft.com/office/drawing/2014/main" id="{E20A792C-B28C-4E8C-B463-246238CD6BC2}"/>
              </a:ext>
            </a:extLst>
          </p:cNvPr>
          <p:cNvSpPr/>
          <p:nvPr/>
        </p:nvSpPr>
        <p:spPr>
          <a:xfrm>
            <a:off x="8116360" y="2819401"/>
            <a:ext cx="322790" cy="609600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4A64B0A9-FA53-48C3-BC97-676AC4170017}"/>
              </a:ext>
            </a:extLst>
          </p:cNvPr>
          <p:cNvSpPr txBox="1"/>
          <p:nvPr/>
        </p:nvSpPr>
        <p:spPr>
          <a:xfrm>
            <a:off x="8497360" y="2551331"/>
            <a:ext cx="217064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Diagnose,</a:t>
            </a:r>
          </a:p>
          <a:p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Repair (if needed),</a:t>
            </a:r>
          </a:p>
          <a:p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Restart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56AF42F1-6453-43DA-B60D-C779E446FF21}"/>
              </a:ext>
            </a:extLst>
          </p:cNvPr>
          <p:cNvGrpSpPr/>
          <p:nvPr/>
        </p:nvGrpSpPr>
        <p:grpSpPr>
          <a:xfrm>
            <a:off x="5945446" y="2142203"/>
            <a:ext cx="2551917" cy="1275808"/>
            <a:chOff x="4421443" y="2142203"/>
            <a:chExt cx="2551917" cy="1275808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0DB8214F-436C-4E7C-A08B-769BEB80DB56}"/>
                </a:ext>
              </a:extLst>
            </p:cNvPr>
            <p:cNvGrpSpPr/>
            <p:nvPr/>
          </p:nvGrpSpPr>
          <p:grpSpPr>
            <a:xfrm>
              <a:off x="4421443" y="2142203"/>
              <a:ext cx="2551917" cy="869648"/>
              <a:chOff x="4571462" y="2087257"/>
              <a:chExt cx="2649421" cy="1131918"/>
            </a:xfrm>
          </p:grpSpPr>
          <p:sp>
            <p:nvSpPr>
              <p:cNvPr id="7" name="Flèche : demi-tour 6">
                <a:extLst>
                  <a:ext uri="{FF2B5EF4-FFF2-40B4-BE49-F238E27FC236}">
                    <a16:creationId xmlns:a16="http://schemas.microsoft.com/office/drawing/2014/main" id="{4521682A-31C9-465A-BB96-DF95345BB3A1}"/>
                  </a:ext>
                </a:extLst>
              </p:cNvPr>
              <p:cNvSpPr/>
              <p:nvPr/>
            </p:nvSpPr>
            <p:spPr>
              <a:xfrm>
                <a:off x="4648200" y="2087257"/>
                <a:ext cx="2572683" cy="1131918"/>
              </a:xfrm>
              <a:prstGeom prst="uturnArrow">
                <a:avLst>
                  <a:gd name="adj1" fmla="val 30600"/>
                  <a:gd name="adj2" fmla="val 24408"/>
                  <a:gd name="adj3" fmla="val 26944"/>
                  <a:gd name="adj4" fmla="val 43793"/>
                  <a:gd name="adj5" fmla="val 75000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4A70A05E-AF60-4662-BF23-22BC2B51DD1C}"/>
                  </a:ext>
                </a:extLst>
              </p:cNvPr>
              <p:cNvSpPr txBox="1"/>
              <p:nvPr/>
            </p:nvSpPr>
            <p:spPr>
              <a:xfrm>
                <a:off x="4571462" y="2376597"/>
                <a:ext cx="2578100" cy="8412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Loss of</a:t>
                </a:r>
              </a:p>
              <a:p>
                <a:pPr algn="ctr"/>
                <a:r>
                  <a:rPr lang="en-US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cryo conditions</a:t>
                </a:r>
              </a:p>
            </p:txBody>
          </p: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47B1239-B881-4E51-8A79-27E02D17B551}"/>
                </a:ext>
              </a:extLst>
            </p:cNvPr>
            <p:cNvSpPr/>
            <p:nvPr/>
          </p:nvSpPr>
          <p:spPr>
            <a:xfrm>
              <a:off x="4495357" y="3011849"/>
              <a:ext cx="267144" cy="406162"/>
            </a:xfrm>
            <a:prstGeom prst="rect">
              <a:avLst/>
            </a:prstGeom>
            <a:solidFill>
              <a:srgbClr val="FF0000">
                <a:alpha val="70000"/>
              </a:srgbClr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F5D34622-0D40-43CB-21E5-8A3E9A49E58C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GB" smtClean="0"/>
              <a:pPr/>
              <a:t>14/02/2024</a:t>
            </a:fld>
            <a:endParaRPr lang="en-GB" dirty="0"/>
          </a:p>
        </p:txBody>
      </p:sp>
      <p:sp>
        <p:nvSpPr>
          <p:cNvPr id="41" name="Espace réservé du pied de page 4">
            <a:extLst>
              <a:ext uri="{FF2B5EF4-FFF2-40B4-BE49-F238E27FC236}">
                <a16:creationId xmlns:a16="http://schemas.microsoft.com/office/drawing/2014/main" id="{2590E52A-1646-242A-DE67-0CF04E873AA5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bg1"/>
                </a:solidFill>
              </a:rPr>
              <a:t>L. Delprat | Fault tracking in LHC cryogenics operation section</a:t>
            </a:r>
          </a:p>
        </p:txBody>
      </p:sp>
      <p:sp>
        <p:nvSpPr>
          <p:cNvPr id="42" name="Espace réservé du numéro de diapositive 5">
            <a:extLst>
              <a:ext uri="{FF2B5EF4-FFF2-40B4-BE49-F238E27FC236}">
                <a16:creationId xmlns:a16="http://schemas.microsoft.com/office/drawing/2014/main" id="{38A6AFD3-D305-C171-1637-AD5D8ECC7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57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8" grpId="0"/>
      <p:bldP spid="20" grpId="0" animBg="1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20"/>
          <p:cNvSpPr txBox="1"/>
          <p:nvPr/>
        </p:nvSpPr>
        <p:spPr>
          <a:xfrm>
            <a:off x="1859280" y="880959"/>
            <a:ext cx="8473440" cy="4801314"/>
          </a:xfrm>
          <a:prstGeom prst="rect">
            <a:avLst/>
          </a:prstGeom>
          <a:solidFill>
            <a:schemeClr val="bg1"/>
          </a:solidFill>
          <a:ln>
            <a:solidFill>
              <a:schemeClr val="dk1">
                <a:shade val="60000"/>
                <a:satMod val="30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/>
              <a:t>Set of cryogenic conditions</a:t>
            </a:r>
            <a:r>
              <a:rPr lang="en-US" dirty="0"/>
              <a:t>:</a:t>
            </a:r>
          </a:p>
          <a:p>
            <a:pPr marL="285744" indent="-285744">
              <a:buFontTx/>
              <a:buChar char="-"/>
            </a:pPr>
            <a:r>
              <a:rPr lang="en-US" dirty="0"/>
              <a:t>to start powering (Cryo Start – CS)</a:t>
            </a:r>
          </a:p>
          <a:p>
            <a:pPr marL="285744" indent="-285744">
              <a:buFontTx/>
              <a:buChar char="-"/>
            </a:pPr>
            <a:r>
              <a:rPr lang="en-US" dirty="0"/>
              <a:t>to keep the magnets powered (Cryo Maintain – CM)</a:t>
            </a:r>
          </a:p>
          <a:p>
            <a:pPr marL="285744" indent="-285744">
              <a:buFontTx/>
              <a:buChar char="-"/>
            </a:pPr>
            <a:endParaRPr lang="en-US" dirty="0"/>
          </a:p>
          <a:p>
            <a:r>
              <a:rPr lang="en-US" b="1" u="sng" dirty="0"/>
              <a:t>LHC operation schedule</a:t>
            </a:r>
            <a:r>
              <a:rPr lang="en-US" dirty="0"/>
              <a:t>:</a:t>
            </a:r>
          </a:p>
          <a:p>
            <a:pPr marL="285744" indent="-285744">
              <a:buFontTx/>
              <a:buChar char="-"/>
            </a:pPr>
            <a:r>
              <a:rPr lang="en-US" dirty="0"/>
              <a:t>Beam start: Date D1</a:t>
            </a:r>
          </a:p>
          <a:p>
            <a:pPr marL="285744" indent="-285744">
              <a:buFontTx/>
              <a:buChar char="-"/>
            </a:pPr>
            <a:r>
              <a:rPr lang="en-US" dirty="0"/>
              <a:t>Beam end: Date D2</a:t>
            </a:r>
          </a:p>
          <a:p>
            <a:pPr marL="285744" indent="-285744">
              <a:buFontTx/>
              <a:buChar char="-"/>
            </a:pPr>
            <a:r>
              <a:rPr lang="en-US" dirty="0"/>
              <a:t>Technical stops: duration d (usually 2 to 3 times one week per year)</a:t>
            </a:r>
          </a:p>
          <a:p>
            <a:pPr marL="285744" indent="-285744">
              <a:buFontTx/>
              <a:buChar char="-"/>
            </a:pPr>
            <a:r>
              <a:rPr lang="en-US" dirty="0"/>
              <a:t>Due operation time: D = (D2 – D1) – d</a:t>
            </a:r>
          </a:p>
          <a:p>
            <a:pPr marL="285744" indent="-285744">
              <a:buFontTx/>
              <a:buChar char="-"/>
            </a:pPr>
            <a:endParaRPr lang="en-US" dirty="0"/>
          </a:p>
          <a:p>
            <a:r>
              <a:rPr lang="en-US" b="1" u="sng" dirty="0"/>
              <a:t>Cryogenic downtime accounting</a:t>
            </a:r>
          </a:p>
          <a:p>
            <a:pPr marL="285744" indent="-285744">
              <a:buFontTx/>
              <a:buChar char="-"/>
            </a:pPr>
            <a:r>
              <a:rPr lang="en-US" dirty="0" err="1"/>
              <a:t>Cryo</a:t>
            </a:r>
            <a:r>
              <a:rPr lang="en-US" dirty="0"/>
              <a:t> downtime: counted from CM lost to CS back = Dc</a:t>
            </a:r>
          </a:p>
          <a:p>
            <a:pPr marL="285744" indent="-285744">
              <a:buFontTx/>
              <a:buChar char="-"/>
            </a:pPr>
            <a:r>
              <a:rPr lang="en-US" dirty="0"/>
              <a:t>Does not take into account </a:t>
            </a:r>
            <a:r>
              <a:rPr lang="en-US" dirty="0" err="1"/>
              <a:t>cryo</a:t>
            </a:r>
            <a:r>
              <a:rPr lang="en-US" dirty="0"/>
              <a:t> faults originating from “Users” and “Technical Services”</a:t>
            </a:r>
          </a:p>
          <a:p>
            <a:endParaRPr lang="en-US" b="1" u="sng" dirty="0"/>
          </a:p>
          <a:p>
            <a:r>
              <a:rPr lang="en-US" b="1" u="sng" dirty="0"/>
              <a:t>Cryogenic Availability Calculation</a:t>
            </a:r>
            <a:r>
              <a:rPr lang="en-US" dirty="0"/>
              <a:t>:</a:t>
            </a:r>
          </a:p>
          <a:p>
            <a:pPr marL="285744" indent="-285744">
              <a:buFontTx/>
              <a:buChar char="-"/>
            </a:pPr>
            <a:r>
              <a:rPr lang="en-US" dirty="0"/>
              <a:t>Cryogenic Availability: A = 1 – ( Dc / D )</a:t>
            </a:r>
          </a:p>
        </p:txBody>
      </p:sp>
      <p:sp>
        <p:nvSpPr>
          <p:cNvPr id="6" name="ZoneTexte 10">
            <a:extLst>
              <a:ext uri="{FF2B5EF4-FFF2-40B4-BE49-F238E27FC236}">
                <a16:creationId xmlns:a16="http://schemas.microsoft.com/office/drawing/2014/main" id="{F94DC58A-465A-4264-AE90-5B8DDCCFA598}"/>
              </a:ext>
            </a:extLst>
          </p:cNvPr>
          <p:cNvSpPr txBox="1"/>
          <p:nvPr/>
        </p:nvSpPr>
        <p:spPr>
          <a:xfrm>
            <a:off x="1524000" y="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How to calculate cryogenic availability</a:t>
            </a:r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E12DEE52-6E0A-719D-C7B9-14E4824F5C35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GB" smtClean="0"/>
              <a:pPr/>
              <a:t>14/02/2024</a:t>
            </a:fld>
            <a:endParaRPr lang="en-GB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D33F754A-EDF5-1D63-8555-66E966BA14A7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bg1"/>
                </a:solidFill>
              </a:rPr>
              <a:t>L. Delprat | Fault tracking in LHC cryogenics operation section</a:t>
            </a:r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5C4FC528-BE20-CB71-8BBC-F0370E6E3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065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748" y="609601"/>
            <a:ext cx="9140252" cy="5287009"/>
          </a:xfrm>
          <a:prstGeom prst="rect">
            <a:avLst/>
          </a:prstGeom>
        </p:spPr>
      </p:pic>
      <p:sp>
        <p:nvSpPr>
          <p:cNvPr id="5" name="ZoneTexte 10">
            <a:extLst>
              <a:ext uri="{FF2B5EF4-FFF2-40B4-BE49-F238E27FC236}">
                <a16:creationId xmlns:a16="http://schemas.microsoft.com/office/drawing/2014/main" id="{F94DC58A-465A-4264-AE90-5B8DDCCFA598}"/>
              </a:ext>
            </a:extLst>
          </p:cNvPr>
          <p:cNvSpPr txBox="1"/>
          <p:nvPr/>
        </p:nvSpPr>
        <p:spPr>
          <a:xfrm>
            <a:off x="1524000" y="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Availability losses categorization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57B591-475B-6D0A-7AA0-BF55D244925F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GB" smtClean="0"/>
              <a:pPr/>
              <a:t>14/02/2024</a:t>
            </a:fld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AD805AB7-71C8-8053-67B6-262137246834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bg1"/>
                </a:solidFill>
              </a:rPr>
              <a:t>L. Delprat | Fault tracking in LHC cryogenics operation section</a:t>
            </a:r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64132899-DEB3-8FB2-C8FA-48AC1730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339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81AFC-7DF7-AD86-9C8E-8A9CA907B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0">
            <a:extLst>
              <a:ext uri="{FF2B5EF4-FFF2-40B4-BE49-F238E27FC236}">
                <a16:creationId xmlns:a16="http://schemas.microsoft.com/office/drawing/2014/main" id="{FB7C277C-9EB8-EDAD-BBC3-C3175C8F06FE}"/>
              </a:ext>
            </a:extLst>
          </p:cNvPr>
          <p:cNvSpPr txBox="1"/>
          <p:nvPr/>
        </p:nvSpPr>
        <p:spPr>
          <a:xfrm>
            <a:off x="1524000" y="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Outputs</a:t>
            </a:r>
          </a:p>
          <a:p>
            <a:pPr algn="ctr"/>
            <a:endParaRPr lang="en-GB" sz="3200" b="1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676DBE-B551-195E-8C1F-7EC43B54B2E2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GB" smtClean="0"/>
              <a:pPr/>
              <a:t>14/02/2024</a:t>
            </a:fld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CF9BCA12-0A1E-6A90-390E-941DB8A54B78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bg1"/>
                </a:solidFill>
              </a:rPr>
              <a:t>L. Delprat | Fault tracking in LHC cryogenics operation section</a:t>
            </a:r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FEDBB55C-3AA1-9EA9-3905-AAB26D397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C528990-1932-CE79-1C18-1711EFEA2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5801" y="619759"/>
            <a:ext cx="5052372" cy="3064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09890A6-831E-F57C-F576-DFAB439A5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69" y="619759"/>
            <a:ext cx="5052372" cy="31017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8CF8019-670D-8867-4B42-99DCB4A9E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469" y="4016371"/>
            <a:ext cx="5052372" cy="16654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6E99A07-E922-A0B6-87E0-A829922764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5800" y="3833490"/>
            <a:ext cx="5052371" cy="23347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631432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" id="{EC2AF3AF-509B-CA4A-8DA3-61FFCDF6CEBC}" vid="{1AC66F42-7C68-1642-AC3E-2651A179052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3242</TotalTime>
  <Words>1147</Words>
  <Application>Microsoft Macintosh PowerPoint</Application>
  <PresentationFormat>Grand écran</PresentationFormat>
  <Paragraphs>240</Paragraphs>
  <Slides>18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CERN</vt:lpstr>
      <vt:lpstr>LHC Cryogenic Availability</vt:lpstr>
      <vt:lpstr>Outlook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Summary</vt:lpstr>
      <vt:lpstr>What we make out of the AFT</vt:lpstr>
      <vt:lpstr>We mainly miss from the AFT (for now)…</vt:lpstr>
      <vt:lpstr>AFT cryo categories as of today</vt:lpstr>
      <vt:lpstr>Electrical power consumption forecast for 2024</vt:lpstr>
      <vt:lpstr>Perspectives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TE-TM</dc:title>
  <dc:creator>Laurent Delprat</dc:creator>
  <cp:lastModifiedBy>Laurent Delprat</cp:lastModifiedBy>
  <cp:revision>253</cp:revision>
  <dcterms:created xsi:type="dcterms:W3CDTF">2022-05-20T08:34:36Z</dcterms:created>
  <dcterms:modified xsi:type="dcterms:W3CDTF">2024-02-14T16:34:39Z</dcterms:modified>
</cp:coreProperties>
</file>