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4BBD5A-64AE-4ED4-B332-C18FF704AE4C}">
  <a:tblStyle styleId="{2C4BBD5A-64AE-4ED4-B332-C18FF704AE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6d17b0b35e2bc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6d17b0b35e2bc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b7608a9099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b7608a909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68ba84079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68ba8407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b5c8ef96e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b5c8ef96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68aa492b1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68aa492b1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68aa492b1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68aa492b1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b838cab27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b838cab27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asm.cern.ch/md-planning/lhc-requests/11243?mode=b&amp;query=HL-LH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sm.cern.ch/md-planning/lhc-requests/11243?mode=b&amp;query=HL-LH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sm.cern.ch/md-planning/lhc-requests/11243?mode=b&amp;query=HL-LH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Optics MD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2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Maria, R. Tomas, T. Persson, E. Mclean,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B. Lindstrom, S. Redaelli, R. Bruce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G. Sterbini, S. Kostoglou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287525" y="47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 for low intensity optics studies for HL-LHC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Despite </a:t>
            </a:r>
            <a:r>
              <a:rPr lang="en"/>
              <a:t>missing HL-LHC triplets, it is still possible to deploy most of the HL-LHC optics in the LHC:</a:t>
            </a:r>
            <a:endParaRPr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for instance </a:t>
            </a:r>
            <a:r>
              <a:rPr lang="en"/>
              <a:t>IR1/5 presqueezed at β*~2.5m to reach β*= 35 cm for large ATS factors (6.6 compared to 2 operations in 2023 and 4 in MDs).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While we are very confident on linear optics:</a:t>
            </a:r>
            <a:endParaRPr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HL-LHC optics pushes limits on optics correction </a:t>
            </a:r>
            <a:r>
              <a:rPr lang="en"/>
              <a:t>and aperture at flat top </a:t>
            </a:r>
            <a:r>
              <a:rPr lang="en"/>
              <a:t>in the arcs;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test impact of orbit/tune stability (e.g. 10 Hz) for large ATS </a:t>
            </a:r>
            <a:r>
              <a:rPr lang="en"/>
              <a:t>factor. Compare the impact of PC regulators from 2024 and 2025.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alternative optics configurations to the baseline are being studied to prepare for mitigating potential limitations related to impedance, emittance growth, failure scenarios. Useful to gain experience.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The next slides address OMC/aperture MDs, beam-beam will be discussed by Sofia/Guido.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Nominal cycle vs new proposals for HL-LHC</a:t>
            </a:r>
            <a:endParaRPr/>
          </a:p>
        </p:txBody>
      </p:sp>
      <p:sp>
        <p:nvSpPr>
          <p:cNvPr id="67" name="Google Shape;67;p15"/>
          <p:cNvSpPr txBox="1"/>
          <p:nvPr/>
        </p:nvSpPr>
        <p:spPr>
          <a:xfrm>
            <a:off x="290050" y="2598875"/>
            <a:ext cx="1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Collapse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1590400" y="1562850"/>
            <a:ext cx="962100" cy="461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6 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1 </a:t>
            </a:r>
            <a:endParaRPr sz="1200"/>
          </a:p>
        </p:txBody>
      </p:sp>
      <p:sp>
        <p:nvSpPr>
          <p:cNvPr id="69" name="Google Shape;69;p15"/>
          <p:cNvSpPr txBox="1"/>
          <p:nvPr/>
        </p:nvSpPr>
        <p:spPr>
          <a:xfrm>
            <a:off x="290050" y="1614850"/>
            <a:ext cx="112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Injection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338225" y="3125700"/>
            <a:ext cx="1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Start L.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376900" y="4062975"/>
            <a:ext cx="1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End</a:t>
            </a:r>
            <a:r>
              <a:rPr lang="en" sz="1800">
                <a:solidFill>
                  <a:schemeClr val="dk2"/>
                </a:solidFill>
              </a:rPr>
              <a:t> L.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1590400" y="2670275"/>
            <a:ext cx="9621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1 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1 </a:t>
            </a:r>
            <a:endParaRPr sz="1200"/>
          </a:p>
        </p:txBody>
      </p:sp>
      <p:sp>
        <p:nvSpPr>
          <p:cNvPr id="73" name="Google Shape;73;p15"/>
          <p:cNvSpPr/>
          <p:nvPr/>
        </p:nvSpPr>
        <p:spPr>
          <a:xfrm>
            <a:off x="1590400" y="3177750"/>
            <a:ext cx="9621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64 cm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1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590400" y="4134375"/>
            <a:ext cx="9621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15 cm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3.3 </a:t>
            </a:r>
            <a:r>
              <a:rPr lang="en" sz="1200">
                <a:solidFill>
                  <a:schemeClr val="dk2"/>
                </a:solidFill>
              </a:rPr>
              <a:t> </a:t>
            </a:r>
            <a:endParaRPr sz="1200"/>
          </a:p>
        </p:txBody>
      </p:sp>
      <p:sp>
        <p:nvSpPr>
          <p:cNvPr id="75" name="Google Shape;75;p15"/>
          <p:cNvSpPr txBox="1"/>
          <p:nvPr/>
        </p:nvSpPr>
        <p:spPr>
          <a:xfrm>
            <a:off x="1226350" y="996325"/>
            <a:ext cx="1690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Design report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2800475" y="4134375"/>
            <a:ext cx="1186800" cy="3189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7.5/18 cm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6.6/2.7</a:t>
            </a:r>
            <a:endParaRPr sz="1200">
              <a:solidFill>
                <a:schemeClr val="dk2"/>
              </a:solidFill>
            </a:endParaRPr>
          </a:p>
        </p:txBody>
      </p:sp>
      <p:cxnSp>
        <p:nvCxnSpPr>
          <p:cNvPr id="77" name="Google Shape;77;p15"/>
          <p:cNvCxnSpPr>
            <a:stCxn id="68" idx="2"/>
            <a:endCxn id="72" idx="0"/>
          </p:cNvCxnSpPr>
          <p:nvPr/>
        </p:nvCxnSpPr>
        <p:spPr>
          <a:xfrm>
            <a:off x="2071450" y="2024550"/>
            <a:ext cx="0" cy="64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" name="Google Shape;78;p15"/>
          <p:cNvCxnSpPr>
            <a:stCxn id="72" idx="2"/>
            <a:endCxn id="73" idx="0"/>
          </p:cNvCxnSpPr>
          <p:nvPr/>
        </p:nvCxnSpPr>
        <p:spPr>
          <a:xfrm>
            <a:off x="2071450" y="2989175"/>
            <a:ext cx="0" cy="18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9" name="Google Shape;79;p15"/>
          <p:cNvCxnSpPr>
            <a:stCxn id="73" idx="2"/>
            <a:endCxn id="74" idx="0"/>
          </p:cNvCxnSpPr>
          <p:nvPr/>
        </p:nvCxnSpPr>
        <p:spPr>
          <a:xfrm>
            <a:off x="2071450" y="3496650"/>
            <a:ext cx="0" cy="63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5"/>
          <p:cNvSpPr txBox="1"/>
          <p:nvPr/>
        </p:nvSpPr>
        <p:spPr>
          <a:xfrm>
            <a:off x="3717725" y="996325"/>
            <a:ext cx="1776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New studies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3934100" y="1545613"/>
            <a:ext cx="962100" cy="461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6 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=1 </a:t>
            </a:r>
            <a:endParaRPr sz="1200"/>
          </a:p>
        </p:txBody>
      </p:sp>
      <p:sp>
        <p:nvSpPr>
          <p:cNvPr id="82" name="Google Shape;82;p15"/>
          <p:cNvSpPr/>
          <p:nvPr/>
        </p:nvSpPr>
        <p:spPr>
          <a:xfrm>
            <a:off x="3835100" y="2653088"/>
            <a:ext cx="11601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0.7/2.8 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ATS&gt;0.5</a:t>
            </a:r>
            <a:endParaRPr sz="1200"/>
          </a:p>
        </p:txBody>
      </p:sp>
      <p:sp>
        <p:nvSpPr>
          <p:cNvPr id="83" name="Google Shape;83;p15"/>
          <p:cNvSpPr/>
          <p:nvPr/>
        </p:nvSpPr>
        <p:spPr>
          <a:xfrm>
            <a:off x="3775550" y="3143088"/>
            <a:ext cx="12792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30/120 cm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~ 1.3/0.8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4572000" y="4124763"/>
            <a:ext cx="11868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7.5/30 cm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ATS = 6.6/1.6</a:t>
            </a:r>
            <a:endParaRPr sz="1200">
              <a:solidFill>
                <a:schemeClr val="dk2"/>
              </a:solidFill>
            </a:endParaRPr>
          </a:p>
        </p:txBody>
      </p:sp>
      <p:cxnSp>
        <p:nvCxnSpPr>
          <p:cNvPr id="85" name="Google Shape;85;p15"/>
          <p:cNvCxnSpPr>
            <a:stCxn id="81" idx="2"/>
            <a:endCxn id="82" idx="0"/>
          </p:cNvCxnSpPr>
          <p:nvPr/>
        </p:nvCxnSpPr>
        <p:spPr>
          <a:xfrm>
            <a:off x="4415150" y="2007313"/>
            <a:ext cx="0" cy="64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6" name="Google Shape;86;p15"/>
          <p:cNvCxnSpPr>
            <a:stCxn id="82" idx="2"/>
            <a:endCxn id="83" idx="0"/>
          </p:cNvCxnSpPr>
          <p:nvPr/>
        </p:nvCxnSpPr>
        <p:spPr>
          <a:xfrm>
            <a:off x="4415150" y="2971988"/>
            <a:ext cx="0" cy="17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7" name="Google Shape;87;p15"/>
          <p:cNvCxnSpPr>
            <a:stCxn id="73" idx="2"/>
            <a:endCxn id="76" idx="0"/>
          </p:cNvCxnSpPr>
          <p:nvPr/>
        </p:nvCxnSpPr>
        <p:spPr>
          <a:xfrm flipH="1" rot="-5400000">
            <a:off x="2413750" y="3154350"/>
            <a:ext cx="637800" cy="1322400"/>
          </a:xfrm>
          <a:prstGeom prst="bentConnector3">
            <a:avLst>
              <a:gd fmla="val 4843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5"/>
          <p:cNvCxnSpPr>
            <a:endCxn id="84" idx="0"/>
          </p:cNvCxnSpPr>
          <p:nvPr/>
        </p:nvCxnSpPr>
        <p:spPr>
          <a:xfrm>
            <a:off x="2067900" y="3669963"/>
            <a:ext cx="3097500" cy="45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89" name="Google Shape;89;p15"/>
          <p:cNvCxnSpPr>
            <a:stCxn id="83" idx="2"/>
            <a:endCxn id="76" idx="0"/>
          </p:cNvCxnSpPr>
          <p:nvPr/>
        </p:nvCxnSpPr>
        <p:spPr>
          <a:xfrm rot="5400000">
            <a:off x="3568400" y="3287538"/>
            <a:ext cx="672300" cy="1021200"/>
          </a:xfrm>
          <a:prstGeom prst="bentConnector3">
            <a:avLst>
              <a:gd fmla="val 51515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5"/>
          <p:cNvSpPr txBox="1"/>
          <p:nvPr/>
        </p:nvSpPr>
        <p:spPr>
          <a:xfrm>
            <a:off x="5108725" y="2554175"/>
            <a:ext cx="1104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cc mitigations*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low pileup density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4571988" y="3423925"/>
            <a:ext cx="1421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no cc, first years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209700" y="4679400"/>
            <a:ext cx="2813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* cc impedance, emittance growth, fast failure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6327150" y="1218200"/>
            <a:ext cx="2715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Several decisions pending for new studies: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c</a:t>
            </a:r>
            <a:r>
              <a:rPr lang="en">
                <a:solidFill>
                  <a:schemeClr val="dk2"/>
                </a:solidFill>
              </a:rPr>
              <a:t>rossing</a:t>
            </a:r>
            <a:r>
              <a:rPr lang="en">
                <a:solidFill>
                  <a:schemeClr val="dk2"/>
                </a:solidFill>
              </a:rPr>
              <a:t> plane VH better β* reach (MKD-TCT), do we ask to switch?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detailed β*, ATS steps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4485900" y="2040425"/>
            <a:ext cx="1213500" cy="492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low impedance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IR7(3) ramp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6280925" y="3468375"/>
            <a:ext cx="2762100" cy="6771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MD to focus on new studies and extremes cases.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4995200" y="1545625"/>
            <a:ext cx="1104900" cy="338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e-cloud phase</a:t>
            </a:r>
            <a:endParaRPr sz="1000">
              <a:solidFill>
                <a:schemeClr val="dk2"/>
              </a:solidFill>
            </a:endParaRPr>
          </a:p>
        </p:txBody>
      </p:sp>
      <p:cxnSp>
        <p:nvCxnSpPr>
          <p:cNvPr id="97" name="Google Shape;97;p15"/>
          <p:cNvCxnSpPr/>
          <p:nvPr/>
        </p:nvCxnSpPr>
        <p:spPr>
          <a:xfrm>
            <a:off x="4603775" y="3464438"/>
            <a:ext cx="4200" cy="20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98" name="Google Shape;98;p15"/>
          <p:cNvSpPr txBox="1"/>
          <p:nvPr/>
        </p:nvSpPr>
        <p:spPr>
          <a:xfrm>
            <a:off x="2565863" y="3728025"/>
            <a:ext cx="1421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performance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Optics MD</a:t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268050" y="1864075"/>
            <a:ext cx="1126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Ramp &amp;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squeeze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1437900" y="1159700"/>
            <a:ext cx="1372800" cy="637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New phase, new IR4, other small differences w.r.t to Run 3</a:t>
            </a:r>
            <a:endParaRPr sz="1000"/>
          </a:p>
        </p:txBody>
      </p:sp>
      <p:sp>
        <p:nvSpPr>
          <p:cNvPr id="106" name="Google Shape;106;p16"/>
          <p:cNvSpPr txBox="1"/>
          <p:nvPr/>
        </p:nvSpPr>
        <p:spPr>
          <a:xfrm>
            <a:off x="311700" y="1335800"/>
            <a:ext cx="112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Injection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7" name="Google Shape;107;p16"/>
          <p:cNvSpPr/>
          <p:nvPr/>
        </p:nvSpPr>
        <p:spPr>
          <a:xfrm>
            <a:off x="1228200" y="2747100"/>
            <a:ext cx="1792200" cy="503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2.5 m, ATS = 1, HV crossing</a:t>
            </a:r>
            <a:endParaRPr sz="1200"/>
          </a:p>
        </p:txBody>
      </p:sp>
      <p:cxnSp>
        <p:nvCxnSpPr>
          <p:cNvPr id="108" name="Google Shape;108;p16"/>
          <p:cNvCxnSpPr>
            <a:stCxn id="105" idx="2"/>
            <a:endCxn id="107" idx="0"/>
          </p:cNvCxnSpPr>
          <p:nvPr/>
        </p:nvCxnSpPr>
        <p:spPr>
          <a:xfrm>
            <a:off x="2124300" y="1797500"/>
            <a:ext cx="0" cy="94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6"/>
          <p:cNvCxnSpPr>
            <a:stCxn id="107" idx="2"/>
            <a:endCxn id="110" idx="0"/>
          </p:cNvCxnSpPr>
          <p:nvPr/>
        </p:nvCxnSpPr>
        <p:spPr>
          <a:xfrm>
            <a:off x="2124300" y="3250500"/>
            <a:ext cx="0" cy="14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1" name="Google Shape;111;p16"/>
          <p:cNvSpPr txBox="1"/>
          <p:nvPr/>
        </p:nvSpPr>
        <p:spPr>
          <a:xfrm>
            <a:off x="3203675" y="997100"/>
            <a:ext cx="2422500" cy="800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Measure and correct orbit and optics,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Validate for 1 nominal 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Test aperture,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Test DA with </a:t>
            </a:r>
            <a:r>
              <a:rPr lang="en" sz="1000">
                <a:solidFill>
                  <a:schemeClr val="dk2"/>
                </a:solidFill>
              </a:rPr>
              <a:t>negative octupole polarity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3203675" y="1872050"/>
            <a:ext cx="2422500" cy="800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New IR7 (IR3?) transition in the ramp.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Measure and correct orbit and optics,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Measure orbit stability at collimators.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β* in IP1/5 ~ 2.5 m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224400" y="2747125"/>
            <a:ext cx="1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Flat top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1228200" y="3394625"/>
            <a:ext cx="1792200" cy="302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75 cm, ATS = 3.3</a:t>
            </a:r>
            <a:endParaRPr sz="1200"/>
          </a:p>
        </p:txBody>
      </p:sp>
      <p:sp>
        <p:nvSpPr>
          <p:cNvPr id="114" name="Google Shape;114;p16"/>
          <p:cNvSpPr txBox="1"/>
          <p:nvPr/>
        </p:nvSpPr>
        <p:spPr>
          <a:xfrm>
            <a:off x="3228100" y="3376475"/>
            <a:ext cx="4400100" cy="338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Equivalent HL β* = 15 cm, m</a:t>
            </a:r>
            <a:r>
              <a:rPr lang="en" sz="1000">
                <a:solidFill>
                  <a:schemeClr val="dk2"/>
                </a:solidFill>
              </a:rPr>
              <a:t>easure and correct orbit and optics.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15" name="Google Shape;115;p16"/>
          <p:cNvSpPr/>
          <p:nvPr/>
        </p:nvSpPr>
        <p:spPr>
          <a:xfrm>
            <a:off x="1448400" y="4010900"/>
            <a:ext cx="1351800" cy="503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β* = 37.5/90 cm, ATS = 6.6/2.7</a:t>
            </a:r>
            <a:endParaRPr sz="1200"/>
          </a:p>
        </p:txBody>
      </p:sp>
      <p:sp>
        <p:nvSpPr>
          <p:cNvPr id="116" name="Google Shape;116;p16"/>
          <p:cNvSpPr txBox="1"/>
          <p:nvPr/>
        </p:nvSpPr>
        <p:spPr>
          <a:xfrm>
            <a:off x="3238450" y="3793650"/>
            <a:ext cx="5026200" cy="646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Equivalent HL </a:t>
            </a:r>
            <a:r>
              <a:rPr lang="en" sz="1000">
                <a:solidFill>
                  <a:schemeClr val="dk2"/>
                </a:solidFill>
              </a:rPr>
              <a:t>β*=</a:t>
            </a:r>
            <a:r>
              <a:rPr lang="en" sz="1000">
                <a:solidFill>
                  <a:schemeClr val="dk2"/>
                </a:solidFill>
              </a:rPr>
              <a:t>7.5/18 cm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Measure and correct orbit and optics, measure orbit stability and aperture.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Collapse one nominal with a small crossing angle at some convenient stage.</a:t>
            </a:r>
            <a:endParaRPr sz="1000">
              <a:solidFill>
                <a:schemeClr val="dk2"/>
              </a:solidFill>
            </a:endParaRPr>
          </a:p>
        </p:txBody>
      </p:sp>
      <p:cxnSp>
        <p:nvCxnSpPr>
          <p:cNvPr id="117" name="Google Shape;117;p16"/>
          <p:cNvCxnSpPr>
            <a:stCxn id="110" idx="2"/>
            <a:endCxn id="115" idx="0"/>
          </p:cNvCxnSpPr>
          <p:nvPr/>
        </p:nvCxnSpPr>
        <p:spPr>
          <a:xfrm>
            <a:off x="2124300" y="3697025"/>
            <a:ext cx="0" cy="31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" name="Google Shape;118;p16"/>
          <p:cNvSpPr txBox="1"/>
          <p:nvPr/>
        </p:nvSpPr>
        <p:spPr>
          <a:xfrm>
            <a:off x="5840725" y="1104950"/>
            <a:ext cx="3166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 </a:t>
            </a:r>
            <a:r>
              <a:rPr lang="en" sz="1200">
                <a:solidFill>
                  <a:schemeClr val="dk2"/>
                </a:solidFill>
              </a:rPr>
              <a:t>2024,</a:t>
            </a:r>
            <a:r>
              <a:rPr lang="en" sz="1200">
                <a:solidFill>
                  <a:schemeClr val="dk2"/>
                </a:solidFill>
              </a:rPr>
              <a:t> we focus on pilots and 1 nominal.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For 2025 we propose to move to trains to study LRBB effects and loss maps.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The rotation of the crossing planes could be avoided with non-baseline VH crossing.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-129550" y="4646925"/>
            <a:ext cx="2436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307775" y="4518625"/>
            <a:ext cx="821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 alternative, it is possible to consider attaching specific </a:t>
            </a:r>
            <a:r>
              <a:rPr lang="en" sz="1200">
                <a:solidFill>
                  <a:schemeClr val="dk2"/>
                </a:solidFill>
              </a:rPr>
              <a:t>transitions</a:t>
            </a:r>
            <a:r>
              <a:rPr lang="en" sz="1200">
                <a:solidFill>
                  <a:schemeClr val="dk2"/>
                </a:solidFill>
              </a:rPr>
              <a:t> to the Run 3 production optics if there are synergies at the cost of losing the opportunity to test optics that are closer to HL-LHC ones.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3203675" y="2741650"/>
            <a:ext cx="1986000" cy="338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Rotation of the crossing planes.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5951000" y="2289000"/>
            <a:ext cx="2436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311700" y="445025"/>
            <a:ext cx="8520600" cy="4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New configurations in HL-LHC cycle to test in MD studies in Run 3 in 2024-2025</a:t>
            </a:r>
            <a:endParaRPr/>
          </a:p>
        </p:txBody>
      </p:sp>
      <p:graphicFrame>
        <p:nvGraphicFramePr>
          <p:cNvPr id="128" name="Google Shape;128;p17"/>
          <p:cNvGraphicFramePr/>
          <p:nvPr/>
        </p:nvGraphicFramePr>
        <p:xfrm>
          <a:off x="198950" y="908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{2C4BBD5A-64AE-4ED4-B332-C18FF704AE4C}</a:tableStyleId>
              </a:tblPr>
              <a:tblGrid>
                <a:gridCol w="2074975"/>
                <a:gridCol w="1158700"/>
              </a:tblGrid>
              <a:tr h="28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Injection</a:t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Time</a:t>
                      </a:r>
                      <a:endParaRPr b="1" sz="1200"/>
                    </a:p>
                  </a:txBody>
                  <a:tcPr marT="18275" marB="18275" marR="18275" marL="18275"/>
                </a:tc>
              </a:tr>
              <a:tr h="768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Improved phase advance without phase knob, new p</a:t>
                      </a:r>
                      <a:r>
                        <a:rPr lang="en" sz="1200"/>
                        <a:t>hases overall.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4h: setup orbit, OMC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2h: one correction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</a:tr>
              <a:tr h="768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IR4: higher beta at instrumentation, slightly smaller aperture margins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 vMerge="1"/>
              </a:tr>
              <a:tr h="100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Test the minimum acceptable aperture at injection: 12.6@2.5um (Note) instead of 13.1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@2.5um (Run3)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2h: </a:t>
                      </a:r>
                      <a:r>
                        <a:rPr lang="en" sz="1200"/>
                        <a:t>global</a:t>
                      </a:r>
                      <a:r>
                        <a:rPr lang="en" sz="1200"/>
                        <a:t> aperture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+8-24h: coll.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sp>
        <p:nvSpPr>
          <p:cNvPr id="129" name="Google Shape;129;p17"/>
          <p:cNvSpPr txBox="1"/>
          <p:nvPr/>
        </p:nvSpPr>
        <p:spPr>
          <a:xfrm>
            <a:off x="477700" y="4774200"/>
            <a:ext cx="754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MD Request: 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https://asm.cern.ch/md-planning/lhc-requests/11243?mode=b&amp;query=HL-LHC</a:t>
            </a:r>
            <a:endParaRPr sz="1200"/>
          </a:p>
        </p:txBody>
      </p:sp>
      <p:sp>
        <p:nvSpPr>
          <p:cNvPr id="130" name="Google Shape;130;p17"/>
          <p:cNvSpPr txBox="1"/>
          <p:nvPr/>
        </p:nvSpPr>
        <p:spPr>
          <a:xfrm>
            <a:off x="118525" y="4287250"/>
            <a:ext cx="812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+8-24h each step if other MD wants to use these optics for high intensity &gt;3 10</a:t>
            </a:r>
            <a:r>
              <a:rPr baseline="30000" lang="en">
                <a:solidFill>
                  <a:schemeClr val="dk2"/>
                </a:solidFill>
              </a:rPr>
              <a:t>11</a:t>
            </a:r>
            <a:r>
              <a:rPr lang="en">
                <a:solidFill>
                  <a:schemeClr val="dk2"/>
                </a:solidFill>
              </a:rPr>
              <a:t> (e.g.1 train)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31" name="Google Shape;131;p17"/>
          <p:cNvSpPr txBox="1"/>
          <p:nvPr/>
        </p:nvSpPr>
        <p:spPr>
          <a:xfrm>
            <a:off x="3720675" y="1251700"/>
            <a:ext cx="4449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 2024 we focus on pilots and 1 nominal.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For 2025 we propose to move to train to study beam effects and collimation test loss maps.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Negative octupole polarity will be used.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(time requested does not include margin)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 txBox="1"/>
          <p:nvPr>
            <p:ph type="title"/>
          </p:nvPr>
        </p:nvSpPr>
        <p:spPr>
          <a:xfrm>
            <a:off x="311700" y="445025"/>
            <a:ext cx="8520600" cy="4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New configurations in HL-LHC cycle to test in MD studies in Run 3 in 2024-2025</a:t>
            </a:r>
            <a:endParaRPr/>
          </a:p>
        </p:txBody>
      </p:sp>
      <p:graphicFrame>
        <p:nvGraphicFramePr>
          <p:cNvPr id="137" name="Google Shape;137;p18"/>
          <p:cNvGraphicFramePr/>
          <p:nvPr/>
        </p:nvGraphicFramePr>
        <p:xfrm>
          <a:off x="198950" y="908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{2C4BBD5A-64AE-4ED4-B332-C18FF704AE4C}</a:tableStyleId>
              </a:tblPr>
              <a:tblGrid>
                <a:gridCol w="1910200"/>
                <a:gridCol w="943400"/>
              </a:tblGrid>
              <a:tr h="21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Ramp&amp;Squeeze</a:t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</a:rPr>
                        <a:t>Time</a:t>
                      </a:r>
                      <a:endParaRPr b="1" sz="1200"/>
                    </a:p>
                  </a:txBody>
                  <a:tcPr marT="18275" marB="18275" marR="18275" marL="18275"/>
                </a:tc>
              </a:tr>
              <a:tr h="35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IR7 transition to low impedance optics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8h orbit, 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OMC,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β</a:t>
                      </a:r>
                      <a:r>
                        <a:rPr lang="en" sz="1200"/>
                        <a:t>*~2.5m/1ats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+8-24h coll.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</a:tr>
              <a:tr h="365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IR3 transition to low impedance optics?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 vMerge="1"/>
              </a:tr>
              <a:tr h="54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IR15-HL: PC check on ramp&amp;squeeze (no beam)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1h PC without beam</a:t>
                      </a:r>
                      <a:endParaRPr sz="1200"/>
                    </a:p>
                  </a:txBody>
                  <a:tcPr marT="18275" marB="18275" marR="18275" marL="18275"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sp>
        <p:nvSpPr>
          <p:cNvPr id="138" name="Google Shape;138;p18"/>
          <p:cNvSpPr txBox="1"/>
          <p:nvPr/>
        </p:nvSpPr>
        <p:spPr>
          <a:xfrm>
            <a:off x="477700" y="4774200"/>
            <a:ext cx="754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MD Request: 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https://asm.cern.ch/md-planning/lhc-requests/11243?mode=b&amp;query=HL-LHC</a:t>
            </a:r>
            <a:endParaRPr sz="1200"/>
          </a:p>
        </p:txBody>
      </p:sp>
      <p:sp>
        <p:nvSpPr>
          <p:cNvPr id="139" name="Google Shape;139;p18"/>
          <p:cNvSpPr txBox="1"/>
          <p:nvPr/>
        </p:nvSpPr>
        <p:spPr>
          <a:xfrm>
            <a:off x="118525" y="4287250"/>
            <a:ext cx="812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+8-24h each step if other MD wants to use these optics for high intensity &gt;3 10</a:t>
            </a:r>
            <a:r>
              <a:rPr baseline="30000" lang="en">
                <a:solidFill>
                  <a:schemeClr val="dk2"/>
                </a:solidFill>
              </a:rPr>
              <a:t>11</a:t>
            </a:r>
            <a:r>
              <a:rPr lang="en">
                <a:solidFill>
                  <a:schemeClr val="dk2"/>
                </a:solidFill>
              </a:rPr>
              <a:t> (e.g.1 train)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0" name="Google Shape;140;p18"/>
          <p:cNvSpPr txBox="1"/>
          <p:nvPr/>
        </p:nvSpPr>
        <p:spPr>
          <a:xfrm>
            <a:off x="3513250" y="969075"/>
            <a:ext cx="4449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 2024 we focus on pilots and 1 nominal.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For 2025 we propose to move to train to study beam effects and collimation test loss maps.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Negative octupole polarity will be used.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(time requested does not include margin)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311700" y="445025"/>
            <a:ext cx="8520600" cy="4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New configurations in HL-LHC cycle to test in MD studies in Run 3 in 2024-2025</a:t>
            </a:r>
            <a:endParaRPr/>
          </a:p>
        </p:txBody>
      </p:sp>
      <p:graphicFrame>
        <p:nvGraphicFramePr>
          <p:cNvPr id="146" name="Google Shape;146;p19"/>
          <p:cNvGraphicFramePr/>
          <p:nvPr/>
        </p:nvGraphicFramePr>
        <p:xfrm>
          <a:off x="198950" y="908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{2C4BBD5A-64AE-4ED4-B332-C18FF704AE4C}</a:tableStyleId>
              </a:tblPr>
              <a:tblGrid>
                <a:gridCol w="3027075"/>
                <a:gridCol w="1100000"/>
              </a:tblGrid>
              <a:tr h="215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Flat top</a:t>
                      </a:r>
                      <a:endParaRPr b="1"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Time</a:t>
                      </a:r>
                      <a:endParaRPr b="1"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Test arc optics correction up to 6.6 tele-index optics, impact 10 Hz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4h+4h to 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OMC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189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Implement a collapse at flat top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4h (BB MD)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4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Measure arc aperture 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up to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 6.6 tele-index optics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+2h if AC dipole works 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+4h if not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4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Test ideal MKD-TCT phased optics at 3.3 and/or 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6.6x tele-index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+8h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Low-beta in Point 8 for Run 5 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β*=</a:t>
                      </a:r>
                      <a:r>
                        <a:rPr lang="en" sz="1200"/>
                        <a:t>0.5/1.5 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(see synergy with ion run)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147" name="Google Shape;147;p19"/>
          <p:cNvSpPr txBox="1"/>
          <p:nvPr/>
        </p:nvSpPr>
        <p:spPr>
          <a:xfrm>
            <a:off x="477700" y="4774200"/>
            <a:ext cx="754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MD Request: 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https://asm.cern.ch/md-planning/lhc-requests/11243?mode=b&amp;query=HL-LHC</a:t>
            </a:r>
            <a:endParaRPr sz="1200"/>
          </a:p>
        </p:txBody>
      </p:sp>
      <p:sp>
        <p:nvSpPr>
          <p:cNvPr id="148" name="Google Shape;148;p19"/>
          <p:cNvSpPr txBox="1"/>
          <p:nvPr/>
        </p:nvSpPr>
        <p:spPr>
          <a:xfrm>
            <a:off x="4533475" y="1041400"/>
            <a:ext cx="41697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In 2024 we focus on pilots and 1 nominal.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For 2025 we propose to move to train to study beam effects and collimation test loss maps.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This requires +16h for a full MP validated  setup.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Negative octupole polarity will be used.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(time requested does not include margin)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54" name="Google Shape;15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presented a </a:t>
            </a:r>
            <a:r>
              <a:rPr lang="en"/>
              <a:t>rough MD plan for 2024 (~40h) and 2025 (~40h) to answer questions HL-LHC optics challenges: large beta functions and aperture in the arcs, more complex ramp&amp;squeeze, negative polarity through the cycle.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Synergies with collimation and beam-beam studies.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Assuming no 2026 and no further developments of Run 3 optics for proton operation.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